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639" r:id="rId3"/>
    <p:sldId id="814" r:id="rId4"/>
    <p:sldId id="827" r:id="rId5"/>
    <p:sldId id="772" r:id="rId6"/>
    <p:sldId id="815" r:id="rId7"/>
    <p:sldId id="816" r:id="rId8"/>
    <p:sldId id="817" r:id="rId9"/>
    <p:sldId id="776" r:id="rId10"/>
    <p:sldId id="758" r:id="rId11"/>
    <p:sldId id="759" r:id="rId12"/>
    <p:sldId id="760" r:id="rId13"/>
    <p:sldId id="761" r:id="rId14"/>
    <p:sldId id="762" r:id="rId15"/>
    <p:sldId id="763" r:id="rId16"/>
    <p:sldId id="825" r:id="rId17"/>
    <p:sldId id="826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48"/>
    <p:restoredTop sz="96291"/>
  </p:normalViewPr>
  <p:slideViewPr>
    <p:cSldViewPr>
      <p:cViewPr varScale="1">
        <p:scale>
          <a:sx n="132" d="100"/>
          <a:sy n="132" d="100"/>
        </p:scale>
        <p:origin x="14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756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emf"/><Relationship Id="rId9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9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8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5.e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58.e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3.emf"/><Relationship Id="rId22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6.e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3.e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5.emf"/><Relationship Id="rId20" Type="http://schemas.openxmlformats.org/officeDocument/2006/relationships/image" Target="../media/image67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62.e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4.emf"/><Relationship Id="rId22" Type="http://schemas.openxmlformats.org/officeDocument/2006/relationships/image" Target="../media/image6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8.jpeg"/><Relationship Id="rId18" Type="http://schemas.openxmlformats.org/officeDocument/2006/relationships/oleObject" Target="../embeddings/oleObject13.bin"/><Relationship Id="rId3" Type="http://schemas.openxmlformats.org/officeDocument/2006/relationships/oleObject" Target="../embeddings/oleObject6.bin"/><Relationship Id="rId21" Type="http://schemas.openxmlformats.org/officeDocument/2006/relationships/image" Target="../media/image16.emf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emf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image" Target="../media/image11.emf"/><Relationship Id="rId19" Type="http://schemas.openxmlformats.org/officeDocument/2006/relationships/image" Target="../media/image15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3.emf"/><Relationship Id="rId18" Type="http://schemas.openxmlformats.org/officeDocument/2006/relationships/oleObject" Target="../embeddings/oleObject23.bin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27.emf"/><Relationship Id="rId7" Type="http://schemas.openxmlformats.org/officeDocument/2006/relationships/image" Target="../media/image18.jpeg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24.e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6.emf"/><Relationship Id="rId4" Type="http://schemas.openxmlformats.org/officeDocument/2006/relationships/image" Target="../media/image19.emf"/><Relationship Id="rId9" Type="http://schemas.openxmlformats.org/officeDocument/2006/relationships/image" Target="../media/image21.emf"/><Relationship Id="rId1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82555" y="1524000"/>
            <a:ext cx="26709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April 1,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354997"/>
            <a:ext cx="7160260" cy="35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Time Independent Schrodinger Equation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Expectation Values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Momentum Operator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Position and Energy Operators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Infinite Square-well Potential</a:t>
            </a: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Time-Independent Schrödinger Wave Equation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762000"/>
            <a:ext cx="8688387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potential in many cases will not depend explicitly on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dependence on time and position can then be separated in the Schrödinger wave equation. Let,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which yields: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Now divide by the wave function: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left side </a:t>
            </a:r>
            <a:r>
              <a:rPr lang="en-US" sz="28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 this last equation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depends only on time,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the right side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depends only on spatial coordinates. Hence each side must be equal to a constant. The time dependent side 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/>
          </p:nvPr>
        </p:nvGraphicFramePr>
        <p:xfrm>
          <a:off x="5819775" y="1676400"/>
          <a:ext cx="27003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9" name="Equation" r:id="rId3" imgW="1219200" imgH="228600" progId="Equation.DSMT4">
                  <p:embed/>
                </p:oleObj>
              </mc:Choice>
              <mc:Fallback>
                <p:oleObj name="Equation" r:id="rId3" imgW="1219200" imgH="2286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1676400"/>
                        <a:ext cx="2700338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>
            <p:extLst/>
          </p:nvPr>
        </p:nvGraphicFramePr>
        <p:xfrm>
          <a:off x="2501900" y="2400300"/>
          <a:ext cx="65039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0" name="Equation" r:id="rId5" imgW="3111500" imgH="419100" progId="Equation.DSMT4">
                  <p:embed/>
                </p:oleObj>
              </mc:Choice>
              <mc:Fallback>
                <p:oleObj name="Equation" r:id="rId5" imgW="3111500" imgH="419100" progId="Equation.DSMT4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400300"/>
                        <a:ext cx="650398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/>
          </p:nvPr>
        </p:nvGraphicFramePr>
        <p:xfrm>
          <a:off x="3594100" y="5181600"/>
          <a:ext cx="157321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1" name="Equation" r:id="rId7" imgW="736600" imgH="419100" progId="Equation.DSMT4">
                  <p:embed/>
                </p:oleObj>
              </mc:Choice>
              <mc:Fallback>
                <p:oleObj name="Equation" r:id="rId7" imgW="736600" imgH="419100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5181600"/>
                        <a:ext cx="1573213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FAD20A8-ACA6-AF45-9281-28FF549F3F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4763" y="3352800"/>
            <a:ext cx="3906837" cy="7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22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305800" cy="50641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</a:pPr>
            <a:r>
              <a:rPr lang="en-US" sz="2400" dirty="0"/>
              <a:t>We integrate both sides and find: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400" dirty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sz="2400" dirty="0"/>
              <a:t>	where </a:t>
            </a:r>
            <a:r>
              <a:rPr lang="en-US" sz="2400" i="1" dirty="0"/>
              <a:t>C</a:t>
            </a:r>
            <a:r>
              <a:rPr lang="en-US" sz="2400" dirty="0"/>
              <a:t> is an integration constant that we may choose to be 0. Therefore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sz="2400" dirty="0"/>
              <a:t>	This determines </a:t>
            </a:r>
            <a:r>
              <a:rPr lang="en-US" sz="2400" i="1" dirty="0"/>
              <a:t>f </a:t>
            </a:r>
            <a:r>
              <a:rPr lang="en-US" sz="2400" dirty="0"/>
              <a:t>to be                                    . Comparing this to the time dependent portion of the free particle wave function 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sz="2400" dirty="0"/>
          </a:p>
          <a:p>
            <a:pPr eaLnBrk="1" hangingPunct="1">
              <a:buClr>
                <a:srgbClr val="3333CC"/>
              </a:buClr>
              <a:buSzPct val="65000"/>
            </a:pPr>
            <a:r>
              <a:rPr lang="en-US" sz="2400" dirty="0"/>
              <a:t>This is known as the </a:t>
            </a:r>
            <a:r>
              <a:rPr lang="en-US" sz="2400" b="1" dirty="0"/>
              <a:t>time-independent Schrödinger wave equation</a:t>
            </a:r>
            <a:r>
              <a:rPr lang="en-US" sz="2400" dirty="0"/>
              <a:t>, and it is a fundamental equation in quantum mechanics.</a:t>
            </a:r>
          </a:p>
          <a:p>
            <a:endParaRPr lang="en-US" sz="2400" dirty="0"/>
          </a:p>
        </p:txBody>
      </p:sp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96400" cy="990600"/>
          </a:xfrm>
        </p:spPr>
        <p:txBody>
          <a:bodyPr/>
          <a:lstStyle/>
          <a:p>
            <a:pPr algn="ctr" eaLnBrk="1" hangingPunct="1"/>
            <a:r>
              <a:rPr lang="en-US" sz="3400" b="1" dirty="0">
                <a:ea typeface="ＭＳ Ｐゴシック" pitchFamily="-84" charset="-128"/>
                <a:cs typeface="ＭＳ Ｐゴシック" pitchFamily="-84" charset="-128"/>
              </a:rPr>
              <a:t>Time-Independent Schrödinger Wave Equation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con’</a:t>
            </a:r>
            <a:r>
              <a:rPr lang="en-US" altLang="ja-JP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23561" name="Object 2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5" name="Equation" r:id="rId3" imgW="101600" imgH="177800" progId="Equation.DSMT4">
                  <p:embed/>
                </p:oleObj>
              </mc:Choice>
              <mc:Fallback>
                <p:oleObj name="Equation" r:id="rId3" imgW="101600" imgH="177800" progId="Equation.DSMT4">
                  <p:embed/>
                  <p:pic>
                    <p:nvPicPr>
                      <p:cNvPr id="2356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40100"/>
                        <a:ext cx="101600" cy="177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57734" name="Object 6"/>
          <p:cNvGraphicFramePr>
            <a:graphicFrameLocks noChangeAspect="1"/>
          </p:cNvGraphicFramePr>
          <p:nvPr>
            <p:extLst/>
          </p:nvPr>
        </p:nvGraphicFramePr>
        <p:xfrm>
          <a:off x="4684713" y="774700"/>
          <a:ext cx="40401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6" name="Equation" r:id="rId5" imgW="2057400" imgH="419100" progId="Equation.DSMT4">
                  <p:embed/>
                </p:oleObj>
              </mc:Choice>
              <mc:Fallback>
                <p:oleObj name="Equation" r:id="rId5" imgW="2057400" imgH="419100" progId="Equation.DSMT4">
                  <p:embed/>
                  <p:pic>
                    <p:nvPicPr>
                      <p:cNvPr id="457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774700"/>
                        <a:ext cx="404018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5" name="Object 7"/>
          <p:cNvGraphicFramePr>
            <a:graphicFrameLocks noChangeAspect="1"/>
          </p:cNvGraphicFramePr>
          <p:nvPr>
            <p:extLst/>
          </p:nvPr>
        </p:nvGraphicFramePr>
        <p:xfrm>
          <a:off x="3352800" y="2109067"/>
          <a:ext cx="1219200" cy="78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7" name="Equation" r:id="rId7" imgW="609600" imgH="393700" progId="Equation.DSMT4">
                  <p:embed/>
                </p:oleObj>
              </mc:Choice>
              <mc:Fallback>
                <p:oleObj name="Equation" r:id="rId7" imgW="609600" imgH="393700" progId="Equation.DSMT4">
                  <p:embed/>
                  <p:pic>
                    <p:nvPicPr>
                      <p:cNvPr id="4577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09067"/>
                        <a:ext cx="1219200" cy="7865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6" name="Object 8"/>
          <p:cNvGraphicFramePr>
            <a:graphicFrameLocks noChangeAspect="1"/>
          </p:cNvGraphicFramePr>
          <p:nvPr>
            <p:extLst/>
          </p:nvPr>
        </p:nvGraphicFramePr>
        <p:xfrm>
          <a:off x="3505200" y="2971800"/>
          <a:ext cx="241485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8" name="Equation" r:id="rId9" imgW="1219200" imgH="241300" progId="Equation.DSMT4">
                  <p:embed/>
                </p:oleObj>
              </mc:Choice>
              <mc:Fallback>
                <p:oleObj name="Equation" r:id="rId9" imgW="1219200" imgH="241300" progId="Equation.DSMT4">
                  <p:embed/>
                  <p:pic>
                    <p:nvPicPr>
                      <p:cNvPr id="4577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71800"/>
                        <a:ext cx="2414855" cy="4778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7" name="Object 9"/>
          <p:cNvGraphicFramePr>
            <a:graphicFrameLocks noChangeAspect="1"/>
          </p:cNvGraphicFramePr>
          <p:nvPr>
            <p:extLst/>
          </p:nvPr>
        </p:nvGraphicFramePr>
        <p:xfrm>
          <a:off x="4222750" y="3810000"/>
          <a:ext cx="19494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9" name="Equation" r:id="rId11" imgW="1117600" imgH="444500" progId="Equation.DSMT4">
                  <p:embed/>
                </p:oleObj>
              </mc:Choice>
              <mc:Fallback>
                <p:oleObj name="Equation" r:id="rId11" imgW="1117600" imgH="444500" progId="Equation.DSMT4">
                  <p:embed/>
                  <p:pic>
                    <p:nvPicPr>
                      <p:cNvPr id="4577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810000"/>
                        <a:ext cx="194945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8" name="Object 10"/>
          <p:cNvGraphicFramePr>
            <a:graphicFrameLocks noChangeAspect="1"/>
          </p:cNvGraphicFramePr>
          <p:nvPr>
            <p:extLst/>
          </p:nvPr>
        </p:nvGraphicFramePr>
        <p:xfrm>
          <a:off x="2378075" y="5448300"/>
          <a:ext cx="45926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0" name="Equation" r:id="rId13" imgW="2197100" imgH="419100" progId="Equation.DSMT4">
                  <p:embed/>
                </p:oleObj>
              </mc:Choice>
              <mc:Fallback>
                <p:oleObj name="Equation" r:id="rId13" imgW="2197100" imgH="419100" progId="Equation.DSMT4">
                  <p:embed/>
                  <p:pic>
                    <p:nvPicPr>
                      <p:cNvPr id="4577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5448300"/>
                        <a:ext cx="459263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990600" y="3962400"/>
          <a:ext cx="18605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1" name="Equation" r:id="rId15" imgW="939800" imgH="177800" progId="Equation.DSMT4">
                  <p:embed/>
                </p:oleObj>
              </mc:Choice>
              <mc:Fallback>
                <p:oleObj name="Equation" r:id="rId15" imgW="939800" imgH="177800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1860550" cy="350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7239000" y="3352800"/>
          <a:ext cx="15589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2" name="Equation" r:id="rId17" imgW="787400" imgH="190500" progId="Equation.DSMT4">
                  <p:embed/>
                </p:oleObj>
              </mc:Choice>
              <mc:Fallback>
                <p:oleObj name="Equation" r:id="rId17" imgW="787400" imgH="1905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352800"/>
                        <a:ext cx="1558925" cy="376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3200400" y="3886200"/>
            <a:ext cx="685800" cy="533400"/>
          </a:xfrm>
          <a:prstGeom prst="rightArrow">
            <a:avLst/>
          </a:prstGeom>
          <a:solidFill>
            <a:srgbClr val="FFFF00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97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Stationary State</a:t>
            </a:r>
          </a:p>
        </p:txBody>
      </p:sp>
      <p:sp>
        <p:nvSpPr>
          <p:cNvPr id="24578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27013" y="838200"/>
            <a:ext cx="8383587" cy="487838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Recalling the separation of variables: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and with                       the wave function can be written as: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probability density becomes:</a:t>
            </a:r>
          </a:p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probability distributions are constant in time. This is a standing wave phenomena that is called the stationary state.</a:t>
            </a:r>
          </a:p>
        </p:txBody>
      </p:sp>
      <p:graphicFrame>
        <p:nvGraphicFramePr>
          <p:cNvPr id="24582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1411288"/>
          <a:ext cx="19018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9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245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11288"/>
                        <a:ext cx="1901825" cy="6461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58758" name="Object 6"/>
          <p:cNvGraphicFramePr>
            <a:graphicFrameLocks noChangeAspect="1"/>
          </p:cNvGraphicFramePr>
          <p:nvPr>
            <p:extLst/>
          </p:nvPr>
        </p:nvGraphicFramePr>
        <p:xfrm>
          <a:off x="6259513" y="906463"/>
          <a:ext cx="24765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0" name="Equation" r:id="rId5" imgW="1219200" imgH="228600" progId="Equation.DSMT4">
                  <p:embed/>
                </p:oleObj>
              </mc:Choice>
              <mc:Fallback>
                <p:oleObj name="Equation" r:id="rId5" imgW="1219200" imgH="228600" progId="Equation.DSMT4">
                  <p:embed/>
                  <p:pic>
                    <p:nvPicPr>
                      <p:cNvPr id="4587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906463"/>
                        <a:ext cx="2476500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59" name="Object 7"/>
          <p:cNvGraphicFramePr>
            <a:graphicFrameLocks noChangeAspect="1"/>
          </p:cNvGraphicFramePr>
          <p:nvPr>
            <p:extLst/>
          </p:nvPr>
        </p:nvGraphicFramePr>
        <p:xfrm>
          <a:off x="2757488" y="2011363"/>
          <a:ext cx="26781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1" name="Equation" r:id="rId7" imgW="1206500" imgH="241300" progId="Equation.DSMT4">
                  <p:embed/>
                </p:oleObj>
              </mc:Choice>
              <mc:Fallback>
                <p:oleObj name="Equation" r:id="rId7" imgW="1206500" imgH="241300" progId="Equation.DSMT4">
                  <p:embed/>
                  <p:pic>
                    <p:nvPicPr>
                      <p:cNvPr id="4587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011363"/>
                        <a:ext cx="26781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8760" name="Object 8"/>
          <p:cNvGraphicFramePr>
            <a:graphicFrameLocks noChangeAspect="1"/>
          </p:cNvGraphicFramePr>
          <p:nvPr>
            <p:extLst/>
          </p:nvPr>
        </p:nvGraphicFramePr>
        <p:xfrm>
          <a:off x="979488" y="3179763"/>
          <a:ext cx="67818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2" name="Equation" r:id="rId9" imgW="1981200" imgH="279400" progId="Equation.DSMT4">
                  <p:embed/>
                </p:oleObj>
              </mc:Choice>
              <mc:Fallback>
                <p:oleObj name="Equation" r:id="rId9" imgW="1981200" imgH="279400" progId="Equation.DSMT4">
                  <p:embed/>
                  <p:pic>
                    <p:nvPicPr>
                      <p:cNvPr id="4587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179763"/>
                        <a:ext cx="678180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851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Comparison of Classical and Quantum Mechanics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458200" cy="48006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Newton’</a:t>
            </a:r>
            <a:r>
              <a:rPr lang="en-US" altLang="ja-JP" dirty="0">
                <a:solidFill>
                  <a:srgbClr val="3333CC"/>
                </a:solidFill>
              </a:rPr>
              <a:t>s second law and Schrödinger’s wave equation are both differential equations.</a:t>
            </a:r>
          </a:p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Newton’</a:t>
            </a:r>
            <a:r>
              <a:rPr lang="en-US" altLang="ja-JP" dirty="0">
                <a:solidFill>
                  <a:srgbClr val="3333CC"/>
                </a:solidFill>
              </a:rPr>
              <a:t>s second law can be derived from the Schrödinger wave equation, so the latter is the more fundamental.</a:t>
            </a:r>
          </a:p>
          <a:p>
            <a:pPr>
              <a:spcBef>
                <a:spcPts val="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Classical mechanics only appears to be more precise because it deals with macroscopic phenomena. The underlying uncertainties in macroscopic measurements are just too small to be significant.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2C0A-C00C-6D49-85C5-A00CF6C3B05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62729" y="40219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Expectation Values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83588" cy="48021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expectation value</a:t>
            </a:r>
            <a:r>
              <a:rPr lang="en-US" sz="2800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the expected result of the average of many measurements of a given quantity. The expectation value of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denoted by &lt;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&gt;.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Any measurable quantity for which we can calculate the expectation value is called the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physical observable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The expectation values of physical observables (for example, position, linear momentum, angular momentum, and energy)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must be real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because the experimental results of measurements are real.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average value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0802" name="Object 2"/>
          <p:cNvGraphicFramePr>
            <a:graphicFrameLocks noChangeAspect="1"/>
          </p:cNvGraphicFramePr>
          <p:nvPr>
            <p:extLst/>
          </p:nvPr>
        </p:nvGraphicFramePr>
        <p:xfrm>
          <a:off x="4319588" y="4724400"/>
          <a:ext cx="45815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8" name="Equation" r:id="rId3" imgW="2768600" imgH="673100" progId="Equation.DSMT4">
                  <p:embed/>
                </p:oleObj>
              </mc:Choice>
              <mc:Fallback>
                <p:oleObj name="Equation" r:id="rId3" imgW="2768600" imgH="673100" progId="Equation.DSMT4">
                  <p:embed/>
                  <p:pic>
                    <p:nvPicPr>
                      <p:cNvPr id="460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4724400"/>
                        <a:ext cx="4581525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4531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Continuous Expectation Values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4649788" cy="47259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We can change from discrete to continuous variables by using 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of observing the particle at the particular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Using the wave function, the expectation value is: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expectation value of any function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g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 normalized wave function: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600841"/>
              </p:ext>
            </p:extLst>
          </p:nvPr>
        </p:nvGraphicFramePr>
        <p:xfrm>
          <a:off x="5500688" y="1085850"/>
          <a:ext cx="237013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2" name="Equation" r:id="rId3" imgW="1054100" imgH="635000" progId="Equation.DSMT4">
                  <p:embed/>
                </p:oleObj>
              </mc:Choice>
              <mc:Fallback>
                <p:oleObj name="Equation" r:id="rId3" imgW="1054100" imgH="635000" progId="Equation.DSMT4">
                  <p:embed/>
                  <p:pic>
                    <p:nvPicPr>
                      <p:cNvPr id="461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085850"/>
                        <a:ext cx="237013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07350"/>
              </p:ext>
            </p:extLst>
          </p:nvPr>
        </p:nvGraphicFramePr>
        <p:xfrm>
          <a:off x="5119688" y="2914650"/>
          <a:ext cx="37988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3" name="Equation" r:id="rId5" imgW="1689100" imgH="635000" progId="Equation.DSMT4">
                  <p:embed/>
                </p:oleObj>
              </mc:Choice>
              <mc:Fallback>
                <p:oleObj name="Equation" r:id="rId5" imgW="1689100" imgH="635000" progId="Equation.DSMT4">
                  <p:embed/>
                  <p:pic>
                    <p:nvPicPr>
                      <p:cNvPr id="461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2914650"/>
                        <a:ext cx="379888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70275"/>
              </p:ext>
            </p:extLst>
          </p:nvPr>
        </p:nvGraphicFramePr>
        <p:xfrm>
          <a:off x="4532313" y="4876800"/>
          <a:ext cx="435768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44" name="Equation" r:id="rId7" imgW="2197100" imgH="330200" progId="Equation.DSMT4">
                  <p:embed/>
                </p:oleObj>
              </mc:Choice>
              <mc:Fallback>
                <p:oleObj name="Equation" r:id="rId7" imgW="2197100" imgH="330200" progId="Equation.DSMT4">
                  <p:embed/>
                  <p:pic>
                    <p:nvPicPr>
                      <p:cNvPr id="461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4876800"/>
                        <a:ext cx="435768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189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Momentum Operator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234363" cy="453072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find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we first need to represent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terms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Consider the derivative of the wave function of a free particle with respect to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With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ħ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This yields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suggests we define the momentum operator as	           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expectation value of the momentum 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>
            <p:extLst/>
          </p:nvPr>
        </p:nvGraphicFramePr>
        <p:xfrm>
          <a:off x="1639888" y="1828800"/>
          <a:ext cx="2841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6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463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8800"/>
                        <a:ext cx="28416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5" name="Object 3"/>
          <p:cNvGraphicFramePr>
            <a:graphicFrameLocks noChangeAspect="1"/>
          </p:cNvGraphicFramePr>
          <p:nvPr>
            <p:extLst/>
          </p:nvPr>
        </p:nvGraphicFramePr>
        <p:xfrm>
          <a:off x="3546475" y="2555875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7" name="Equation" r:id="rId5" imgW="393700" imgH="393700" progId="Equation.DSMT4">
                  <p:embed/>
                </p:oleObj>
              </mc:Choice>
              <mc:Fallback>
                <p:oleObj name="Equation" r:id="rId5" imgW="393700" imgH="393700" progId="Equation.DSMT4">
                  <p:embed/>
                  <p:pic>
                    <p:nvPicPr>
                      <p:cNvPr id="463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5875"/>
                        <a:ext cx="873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6" name="Object 4"/>
          <p:cNvGraphicFramePr>
            <a:graphicFrameLocks noChangeAspect="1"/>
          </p:cNvGraphicFramePr>
          <p:nvPr>
            <p:extLst/>
          </p:nvPr>
        </p:nvGraphicFramePr>
        <p:xfrm>
          <a:off x="2549525" y="3625850"/>
          <a:ext cx="1855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8" name="Equation" r:id="rId7" imgW="838200" imgH="254000" progId="Equation.DSMT4">
                  <p:embed/>
                </p:oleObj>
              </mc:Choice>
              <mc:Fallback>
                <p:oleObj name="Equation" r:id="rId7" imgW="838200" imgH="254000" progId="Equation.DSMT4">
                  <p:embed/>
                  <p:pic>
                    <p:nvPicPr>
                      <p:cNvPr id="463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625850"/>
                        <a:ext cx="1855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7" name="Object 5"/>
          <p:cNvGraphicFramePr>
            <a:graphicFrameLocks noChangeAspect="1"/>
          </p:cNvGraphicFramePr>
          <p:nvPr>
            <p:extLst/>
          </p:nvPr>
        </p:nvGraphicFramePr>
        <p:xfrm>
          <a:off x="6934200" y="4267200"/>
          <a:ext cx="15478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89" name="Equation" r:id="rId9" imgW="698500" imgH="393700" progId="Equation.DSMT4">
                  <p:embed/>
                </p:oleObj>
              </mc:Choice>
              <mc:Fallback>
                <p:oleObj name="Equation" r:id="rId9" imgW="698500" imgH="393700" progId="Equation.DSMT4">
                  <p:embed/>
                  <p:pic>
                    <p:nvPicPr>
                      <p:cNvPr id="463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15478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8" name="Object 6"/>
          <p:cNvGraphicFramePr>
            <a:graphicFrameLocks noChangeAspect="1"/>
          </p:cNvGraphicFramePr>
          <p:nvPr>
            <p:extLst/>
          </p:nvPr>
        </p:nvGraphicFramePr>
        <p:xfrm>
          <a:off x="547688" y="5410200"/>
          <a:ext cx="827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0" name="Equation" r:id="rId11" imgW="368300" imgH="228600" progId="Equation.DSMT4">
                  <p:embed/>
                </p:oleObj>
              </mc:Choice>
              <mc:Fallback>
                <p:oleObj name="Equation" r:id="rId11" imgW="368300" imgH="22860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410200"/>
                        <a:ext cx="827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>
            <p:extLst/>
          </p:nvPr>
        </p:nvGraphicFramePr>
        <p:xfrm>
          <a:off x="4576763" y="1989138"/>
          <a:ext cx="149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1" name="Equation" r:id="rId13" imgW="673100" imgH="203200" progId="Equation.DSMT4">
                  <p:embed/>
                </p:oleObj>
              </mc:Choice>
              <mc:Fallback>
                <p:oleObj name="Equation" r:id="rId13" imgW="673100" imgH="203200" progId="Equation.DSMT4">
                  <p:embed/>
                  <p:pic>
                    <p:nvPicPr>
                      <p:cNvPr id="4638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989138"/>
                        <a:ext cx="1490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2" name="Object 10"/>
          <p:cNvGraphicFramePr>
            <a:graphicFrameLocks noChangeAspect="1"/>
          </p:cNvGraphicFramePr>
          <p:nvPr>
            <p:extLst/>
          </p:nvPr>
        </p:nvGraphicFramePr>
        <p:xfrm>
          <a:off x="6086475" y="2057400"/>
          <a:ext cx="619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2" name="Equation" r:id="rId15" imgW="279400" imgH="165100" progId="Equation.DSMT4">
                  <p:embed/>
                </p:oleObj>
              </mc:Choice>
              <mc:Fallback>
                <p:oleObj name="Equation" r:id="rId15" imgW="279400" imgH="16510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057400"/>
                        <a:ext cx="619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>
            <p:extLst/>
          </p:nvPr>
        </p:nvGraphicFramePr>
        <p:xfrm>
          <a:off x="4441825" y="2555875"/>
          <a:ext cx="81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3" name="Equation" r:id="rId17" imgW="368300" imgH="393700" progId="Equation.DSMT4">
                  <p:embed/>
                </p:oleObj>
              </mc:Choice>
              <mc:Fallback>
                <p:oleObj name="Equation" r:id="rId17" imgW="368300" imgH="39370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555875"/>
                        <a:ext cx="815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>
            <p:extLst/>
          </p:nvPr>
        </p:nvGraphicFramePr>
        <p:xfrm>
          <a:off x="4419600" y="3443288"/>
          <a:ext cx="1771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4" name="Equation" r:id="rId19" imgW="800100" imgH="406400" progId="Equation.DSMT4">
                  <p:embed/>
                </p:oleObj>
              </mc:Choice>
              <mc:Fallback>
                <p:oleObj name="Equation" r:id="rId19" imgW="800100" imgH="40640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43288"/>
                        <a:ext cx="17716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>
            <p:extLst/>
          </p:nvPr>
        </p:nvGraphicFramePr>
        <p:xfrm>
          <a:off x="1400175" y="5334000"/>
          <a:ext cx="34528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5" name="Equation" r:id="rId21" imgW="1536700" imgH="330200" progId="Equation.DSMT4">
                  <p:embed/>
                </p:oleObj>
              </mc:Choice>
              <mc:Fallback>
                <p:oleObj name="Equation" r:id="rId21" imgW="1536700" imgH="33020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334000"/>
                        <a:ext cx="34528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>
            <p:extLst/>
          </p:nvPr>
        </p:nvGraphicFramePr>
        <p:xfrm>
          <a:off x="4843463" y="5257800"/>
          <a:ext cx="3767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6" name="Equation" r:id="rId23" imgW="1676400" imgH="406400" progId="Equation.DSMT4">
                  <p:embed/>
                </p:oleObj>
              </mc:Choice>
              <mc:Fallback>
                <p:oleObj name="Equation" r:id="rId23" imgW="1676400" imgH="40640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257800"/>
                        <a:ext cx="3767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756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Position and Energy Operators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305800" cy="51403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The position </a:t>
            </a:r>
            <a:r>
              <a:rPr lang="en-US" i="1" dirty="0" err="1">
                <a:solidFill>
                  <a:srgbClr val="3333CC"/>
                </a:solidFill>
              </a:rPr>
              <a:t>x</a:t>
            </a:r>
            <a:r>
              <a:rPr lang="en-US" dirty="0">
                <a:solidFill>
                  <a:srgbClr val="3333CC"/>
                </a:solidFill>
              </a:rPr>
              <a:t> is its own operator as seen above.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The time derivative of the free-particle wave function is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>
              <a:solidFill>
                <a:srgbClr val="3333CC"/>
              </a:solidFill>
            </a:endParaRPr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>
                <a:solidFill>
                  <a:srgbClr val="3333CC"/>
                </a:solidFill>
              </a:rPr>
              <a:t>	Substituting </a:t>
            </a:r>
            <a:r>
              <a:rPr lang="el-GR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ω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/ </a:t>
            </a:r>
            <a:r>
              <a:rPr lang="en-US" i="1" dirty="0" err="1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ħ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 yields		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So the energy operator is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The expectation value of the energy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1981200"/>
          <a:ext cx="871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5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871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/>
          </p:nvPr>
        </p:nvGraphicFramePr>
        <p:xfrm>
          <a:off x="5186363" y="2987675"/>
          <a:ext cx="1885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6" name="Equation" r:id="rId5" imgW="850900" imgH="254000" progId="Equation.DSMT4">
                  <p:embed/>
                </p:oleObj>
              </mc:Choice>
              <mc:Fallback>
                <p:oleObj name="Equation" r:id="rId5" imgW="850900" imgH="254000" progId="Equation.DSMT4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987675"/>
                        <a:ext cx="1885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/>
          </p:nvPr>
        </p:nvGraphicFramePr>
        <p:xfrm>
          <a:off x="4772025" y="3962400"/>
          <a:ext cx="1323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7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962400"/>
                        <a:ext cx="1323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548640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8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/>
          </p:nvPr>
        </p:nvGraphicFramePr>
        <p:xfrm>
          <a:off x="2600325" y="1947863"/>
          <a:ext cx="1943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99" name="Equation" r:id="rId11" imgW="876300" imgH="393700" progId="Equation.DSMT4">
                  <p:embed/>
                </p:oleObj>
              </mc:Choice>
              <mc:Fallback>
                <p:oleObj name="Equation" r:id="rId11" imgW="876300" imgH="393700" progId="Equation.DSMT4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947863"/>
                        <a:ext cx="19431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/>
          </p:nvPr>
        </p:nvGraphicFramePr>
        <p:xfrm>
          <a:off x="4570413" y="2112963"/>
          <a:ext cx="1801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0" name="Equation" r:id="rId13" imgW="812800" imgH="215900" progId="Equation.DSMT4">
                  <p:embed/>
                </p:oleObj>
              </mc:Choice>
              <mc:Fallback>
                <p:oleObj name="Equation" r:id="rId13" imgW="812800" imgH="215900" progId="Equation.DSMT4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12963"/>
                        <a:ext cx="18018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6365875" y="2197100"/>
          <a:ext cx="873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1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97100"/>
                        <a:ext cx="873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7035800" y="2833687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2" name="Equation" r:id="rId17" imgW="711200" imgH="406400" progId="Equation.DSMT4">
                  <p:embed/>
                </p:oleObj>
              </mc:Choice>
              <mc:Fallback>
                <p:oleObj name="Equation" r:id="rId17" imgW="711200" imgH="406400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833687"/>
                        <a:ext cx="1574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/>
          </p:nvPr>
        </p:nvGraphicFramePr>
        <p:xfrm>
          <a:off x="1690688" y="5334000"/>
          <a:ext cx="34813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3" name="Equation" r:id="rId19" imgW="1549400" imgH="330200" progId="Equation.DSMT4">
                  <p:embed/>
                </p:oleObj>
              </mc:Choice>
              <mc:Fallback>
                <p:oleObj name="Equation" r:id="rId19" imgW="1549400" imgH="3302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334000"/>
                        <a:ext cx="34813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/>
          </p:nvPr>
        </p:nvGraphicFramePr>
        <p:xfrm>
          <a:off x="5210175" y="5257800"/>
          <a:ext cx="3538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4" name="Equation" r:id="rId21" imgW="1574800" imgH="406400" progId="Equation.DSMT4">
                  <p:embed/>
                </p:oleObj>
              </mc:Choice>
              <mc:Fallback>
                <p:oleObj name="Equation" r:id="rId21" imgW="1574800" imgH="4064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257800"/>
                        <a:ext cx="35385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9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492760"/>
            <a:ext cx="8582025" cy="5600700"/>
          </a:xfrm>
        </p:spPr>
        <p:txBody>
          <a:bodyPr/>
          <a:lstStyle/>
          <a:p>
            <a:pPr eaLnBrk="1" hangingPunct="1"/>
            <a:r>
              <a:rPr lang="en-US" sz="2800" dirty="0"/>
              <a:t>Bring out HW#4</a:t>
            </a:r>
          </a:p>
          <a:p>
            <a:pPr eaLnBrk="1" hangingPunct="1"/>
            <a:r>
              <a:rPr lang="en-US" sz="2800" dirty="0"/>
              <a:t>Quiz #3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Beginning of the class, Wednesday, Apr. 3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Covers: CH4.8 through what we finish Monday, Apr. 1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BYOF: You may bring a one 8.5x11.5 sheet (front and back) of handwritten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derivations, word definitions or setups or solutions of any problems!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2000" dirty="0"/>
              <a:t>No Maxwell’s equations!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No additional formulae or values of constants will be provided!</a:t>
            </a:r>
            <a:endParaRPr lang="en-US" sz="3200" dirty="0"/>
          </a:p>
          <a:p>
            <a:pPr eaLnBrk="1" hangingPunct="1">
              <a:spcBef>
                <a:spcPts val="200"/>
              </a:spcBef>
            </a:pPr>
            <a:r>
              <a:rPr lang="en-US" sz="2800" dirty="0"/>
              <a:t>A special colloquium at 4pm today in SH101</a:t>
            </a:r>
            <a:endParaRPr lang="en-US" sz="2400" dirty="0"/>
          </a:p>
          <a:p>
            <a:pPr lvl="1" eaLnBrk="1" hangingPunct="1">
              <a:spcBef>
                <a:spcPts val="200"/>
              </a:spcBef>
            </a:pPr>
            <a:r>
              <a:rPr lang="en-US" sz="2400" dirty="0"/>
              <a:t>Dr. Dora </a:t>
            </a:r>
            <a:r>
              <a:rPr lang="en-US" sz="2400" dirty="0" err="1"/>
              <a:t>Muesielak</a:t>
            </a:r>
            <a:r>
              <a:rPr lang="en-US" sz="2400" dirty="0"/>
              <a:t> of UTA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6E8505-044C-7C44-9BD8-D4EEBA0E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787FBE5-41B2-AC4E-9D4B-320D3E43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5828B6F-D151-884A-8777-61EA2C73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C61091-5E29-5746-862D-EF703A05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Prove that the wave function 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A[sin(kx-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t)+icos(kx-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ω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)] is a good solution for the time-dependent Schrödinger wave equation.  Do NOT use the exponential expression of the wave function.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Determine whether or not the wave function 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Ae</a:t>
            </a:r>
            <a:r>
              <a:rPr lang="en-US" baseline="30000" dirty="0" err="1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baseline="30000" dirty="0" err="1">
                <a:latin typeface="Symbol" charset="2"/>
                <a:ea typeface="ＭＳ Ｐゴシック" pitchFamily="-84" charset="-128"/>
                <a:cs typeface="Symbol" charset="2"/>
              </a:rPr>
              <a:t>α</a:t>
            </a:r>
            <a:r>
              <a:rPr lang="en-US" baseline="30000" dirty="0" err="1">
                <a:ea typeface="ＭＳ Ｐゴシック" pitchFamily="-84" charset="-128"/>
                <a:cs typeface="ＭＳ Ｐゴシック" pitchFamily="-84" charset="-128"/>
              </a:rPr>
              <a:t>|x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|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satisfy the time-dependent Schrödinger wave equation. (10 points)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Due for this special project is Wednesday, Apr. 3.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1393862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Reminder: Special Project #6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Derive the following using trigonometric identities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l" eaLnBrk="1" hangingPunct="1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10 points total for this derivation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Due for this special project is Monday, Apr. 8.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0F14515B-A02E-2343-BC54-8A0F947B12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285315"/>
          <a:ext cx="6019800" cy="6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5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0F14515B-A02E-2343-BC54-8A0F947B1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85315"/>
                        <a:ext cx="6019800" cy="61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7056FE72-C941-7C4B-90FE-897CF0975B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992470"/>
          <a:ext cx="7635754" cy="9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76" name="Equation" r:id="rId5" imgW="3517900" imgH="431800" progId="Equation.DSMT4">
                  <p:embed/>
                </p:oleObj>
              </mc:Choice>
              <mc:Fallback>
                <p:oleObj name="Equation" r:id="rId5" imgW="3517900" imgH="431800" progId="Equation.DSMT4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7056FE72-C941-7C4B-90FE-897CF0975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2470"/>
                        <a:ext cx="7635754" cy="9031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303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127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Normalization and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7772400" cy="48768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a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was given by the equation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Here </a:t>
            </a:r>
            <a:r>
              <a:rPr lang="en-US" sz="2800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* denotes the complex conjugate of </a:t>
            </a:r>
            <a:r>
              <a:rPr lang="en-US" sz="2800" dirty="0" err="1"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    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of the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given by</a:t>
            </a:r>
          </a:p>
          <a:p>
            <a:pPr algn="l" eaLnBrk="1" hangingPunct="1"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also be normalized so that the probability of the particle being somewhere on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axis is 1.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/>
          </p:nvPr>
        </p:nvGraphicFramePr>
        <p:xfrm>
          <a:off x="2503488" y="1749425"/>
          <a:ext cx="3883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4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49425"/>
                        <a:ext cx="38830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/>
          </p:nvPr>
        </p:nvGraphicFramePr>
        <p:xfrm>
          <a:off x="3152775" y="3352800"/>
          <a:ext cx="2109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5" name="Equation" r:id="rId5" imgW="952500" imgH="355600" progId="Equation.DSMT4">
                  <p:embed/>
                </p:oleObj>
              </mc:Choice>
              <mc:Fallback>
                <p:oleObj name="Equation" r:id="rId5" imgW="952500" imgH="355600" progId="Equation.DSMT4">
                  <p:embed/>
                  <p:pic>
                    <p:nvPicPr>
                      <p:cNvPr id="235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352800"/>
                        <a:ext cx="21097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/>
          </p:nvPr>
        </p:nvGraphicFramePr>
        <p:xfrm>
          <a:off x="3154363" y="5257800"/>
          <a:ext cx="3460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6"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257800"/>
                        <a:ext cx="346075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540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4572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Consider a wave packet formed by using the wave function that Ae</a:t>
            </a:r>
            <a:r>
              <a:rPr lang="en-US" sz="2400" baseline="30000" dirty="0">
                <a:cs typeface="ＭＳ Ｐゴシック" pitchFamily="-84" charset="-128"/>
              </a:rPr>
              <a:t>-</a:t>
            </a:r>
            <a:r>
              <a:rPr lang="en-US" sz="2400" baseline="30000" dirty="0">
                <a:latin typeface="Symbol" charset="2"/>
                <a:cs typeface="Symbol" charset="2"/>
              </a:rPr>
              <a:t>α</a:t>
            </a:r>
            <a:r>
              <a:rPr lang="en-US" sz="2400" baseline="30000" dirty="0">
                <a:latin typeface="+mj-lt"/>
                <a:cs typeface="Symbol" charset="2"/>
              </a:rPr>
              <a:t>|x|</a:t>
            </a:r>
            <a:r>
              <a:rPr lang="en-US" sz="2400" dirty="0">
                <a:latin typeface="+mj-lt"/>
                <a:cs typeface="Symbol" charset="2"/>
              </a:rPr>
              <a:t>,</a:t>
            </a:r>
            <a:r>
              <a:rPr lang="en-US" sz="2400" dirty="0">
                <a:latin typeface="Symbol" charset="2"/>
                <a:cs typeface="Symbol" charset="2"/>
              </a:rPr>
              <a:t> </a:t>
            </a:r>
            <a:r>
              <a:rPr lang="en-US" sz="2400" dirty="0">
                <a:cs typeface="ＭＳ Ｐゴシック" pitchFamily="-84" charset="-128"/>
              </a:rPr>
              <a:t>where A is a constant to be determined by normalization.  Normalize this wave function and find the probabilities of the particle being between 0 and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, and between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and 2/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. 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Ex 6.4: Normalization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1004888" y="2438400"/>
          <a:ext cx="1554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3" name="Equation" r:id="rId3" imgW="685800" imgH="203200" progId="Equation.DSMT4">
                  <p:embed/>
                </p:oleObj>
              </mc:Choice>
              <mc:Fallback>
                <p:oleObj name="Equation" r:id="rId3" imgW="685800" imgH="2032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438400"/>
                        <a:ext cx="15541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1635125" y="3505200"/>
          <a:ext cx="44116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4" name="Equation" r:id="rId5" imgW="2374900" imgH="330200" progId="Equation.DSMT4">
                  <p:embed/>
                </p:oleObj>
              </mc:Choice>
              <mc:Fallback>
                <p:oleObj name="Equation" r:id="rId5" imgW="2374900" imgH="3302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3505200"/>
                        <a:ext cx="4411663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381000" y="3304044"/>
            <a:ext cx="1143000" cy="103935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Probability density</a:t>
            </a:r>
          </a:p>
        </p:txBody>
      </p:sp>
      <p:graphicFrame>
        <p:nvGraphicFramePr>
          <p:cNvPr id="491529" name="Object 9"/>
          <p:cNvGraphicFramePr>
            <a:graphicFrameLocks noChangeAspect="1"/>
          </p:cNvGraphicFramePr>
          <p:nvPr>
            <p:extLst/>
          </p:nvPr>
        </p:nvGraphicFramePr>
        <p:xfrm>
          <a:off x="6043613" y="3505200"/>
          <a:ext cx="28781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5" name="Equation" r:id="rId7" imgW="1549400" imgH="330200" progId="Equation.DSMT4">
                  <p:embed/>
                </p:oleObj>
              </mc:Choice>
              <mc:Fallback>
                <p:oleObj name="Equation" r:id="rId7" imgW="1549400" imgH="330200" progId="Equation.DSMT4">
                  <p:embed/>
                  <p:pic>
                    <p:nvPicPr>
                      <p:cNvPr id="4915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505200"/>
                        <a:ext cx="287813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0" name="Object 10"/>
          <p:cNvGraphicFramePr>
            <a:graphicFrameLocks noChangeAspect="1"/>
          </p:cNvGraphicFramePr>
          <p:nvPr>
            <p:extLst/>
          </p:nvPr>
        </p:nvGraphicFramePr>
        <p:xfrm>
          <a:off x="328613" y="4556125"/>
          <a:ext cx="20764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6" name="Equation" r:id="rId9" imgW="1117600" imgH="330200" progId="Equation.DSMT4">
                  <p:embed/>
                </p:oleObj>
              </mc:Choice>
              <mc:Fallback>
                <p:oleObj name="Equation" r:id="rId9" imgW="1117600" imgH="330200" progId="Equation.DSMT4">
                  <p:embed/>
                  <p:pic>
                    <p:nvPicPr>
                      <p:cNvPr id="4915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556125"/>
                        <a:ext cx="20764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2" name="Object 12"/>
          <p:cNvGraphicFramePr>
            <a:graphicFrameLocks noChangeAspect="1"/>
          </p:cNvGraphicFramePr>
          <p:nvPr>
            <p:extLst/>
          </p:nvPr>
        </p:nvGraphicFramePr>
        <p:xfrm>
          <a:off x="6315075" y="5486400"/>
          <a:ext cx="25955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7" name="Equation" r:id="rId11" imgW="863600" imgH="228600" progId="Equation.DSMT4">
                  <p:embed/>
                </p:oleObj>
              </mc:Choice>
              <mc:Fallback>
                <p:oleObj name="Equation" r:id="rId11" imgW="863600" imgH="228600" progId="Equation.DSMT4">
                  <p:embed/>
                  <p:pic>
                    <p:nvPicPr>
                      <p:cNvPr id="4915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5486400"/>
                        <a:ext cx="25955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"/>
          <p:cNvPicPr>
            <a:picLocks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7526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33" name="Object 13"/>
          <p:cNvGraphicFramePr>
            <a:graphicFrameLocks noChangeAspect="1"/>
          </p:cNvGraphicFramePr>
          <p:nvPr>
            <p:extLst/>
          </p:nvPr>
        </p:nvGraphicFramePr>
        <p:xfrm>
          <a:off x="1053152" y="5410200"/>
          <a:ext cx="13852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8" name="Equation" r:id="rId14" imgW="520700" imgH="228600" progId="Equation.DSMT4">
                  <p:embed/>
                </p:oleObj>
              </mc:Choice>
              <mc:Fallback>
                <p:oleObj name="Equation" r:id="rId14" imgW="520700" imgH="228600" progId="Equation.DSMT4">
                  <p:embed/>
                  <p:pic>
                    <p:nvPicPr>
                      <p:cNvPr id="4915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52" y="5410200"/>
                        <a:ext cx="13852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228600" y="5408414"/>
            <a:ext cx="7620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52800" y="5486400"/>
            <a:ext cx="2743200" cy="611386"/>
          </a:xfrm>
          <a:prstGeom prst="rightArrow">
            <a:avLst/>
          </a:prstGeom>
          <a:solidFill>
            <a:srgbClr val="FFFFCC"/>
          </a:solidFill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Normalized Wave Function</a:t>
            </a:r>
          </a:p>
        </p:txBody>
      </p:sp>
      <p:graphicFrame>
        <p:nvGraphicFramePr>
          <p:cNvPr id="491534" name="Object 14"/>
          <p:cNvGraphicFramePr>
            <a:graphicFrameLocks noChangeAspect="1"/>
          </p:cNvGraphicFramePr>
          <p:nvPr>
            <p:extLst/>
          </p:nvPr>
        </p:nvGraphicFramePr>
        <p:xfrm>
          <a:off x="4656138" y="4391025"/>
          <a:ext cx="169703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09" name="Equation" r:id="rId16" imgW="914400" imgH="508000" progId="Equation.DSMT4">
                  <p:embed/>
                </p:oleObj>
              </mc:Choice>
              <mc:Fallback>
                <p:oleObj name="Equation" r:id="rId16" imgW="914400" imgH="508000" progId="Equation.DSMT4">
                  <p:embed/>
                  <p:pic>
                    <p:nvPicPr>
                      <p:cNvPr id="4915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4391025"/>
                        <a:ext cx="1697037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5" name="Object 15"/>
          <p:cNvGraphicFramePr>
            <a:graphicFrameLocks noChangeAspect="1"/>
          </p:cNvGraphicFramePr>
          <p:nvPr>
            <p:extLst/>
          </p:nvPr>
        </p:nvGraphicFramePr>
        <p:xfrm>
          <a:off x="6546850" y="4479925"/>
          <a:ext cx="10604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0" name="Equation" r:id="rId18" imgW="571500" imgH="419100" progId="Equation.DSMT4">
                  <p:embed/>
                </p:oleObj>
              </mc:Choice>
              <mc:Fallback>
                <p:oleObj name="Equation" r:id="rId18" imgW="571500" imgH="419100" progId="Equation.DSMT4">
                  <p:embed/>
                  <p:pic>
                    <p:nvPicPr>
                      <p:cNvPr id="4915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4479925"/>
                        <a:ext cx="106045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6" name="Object 16"/>
          <p:cNvGraphicFramePr>
            <a:graphicFrameLocks noChangeAspect="1"/>
          </p:cNvGraphicFramePr>
          <p:nvPr>
            <p:extLst/>
          </p:nvPr>
        </p:nvGraphicFramePr>
        <p:xfrm>
          <a:off x="7735887" y="4724400"/>
          <a:ext cx="1889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1" name="Equation" r:id="rId20" imgW="101600" imgH="152400" progId="Equation.DSMT4">
                  <p:embed/>
                </p:oleObj>
              </mc:Choice>
              <mc:Fallback>
                <p:oleObj name="Equation" r:id="rId20" imgW="101600" imgH="152400" progId="Equation.DSMT4">
                  <p:embed/>
                  <p:pic>
                    <p:nvPicPr>
                      <p:cNvPr id="4915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7" y="4724400"/>
                        <a:ext cx="1889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7" name="Object 17"/>
          <p:cNvGraphicFramePr>
            <a:graphicFrameLocks noChangeAspect="1"/>
          </p:cNvGraphicFramePr>
          <p:nvPr>
            <p:extLst/>
          </p:nvPr>
        </p:nvGraphicFramePr>
        <p:xfrm>
          <a:off x="2489200" y="4568825"/>
          <a:ext cx="19589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2" name="Equation" r:id="rId22" imgW="1054100" imgH="330200" progId="Equation.DSMT4">
                  <p:embed/>
                </p:oleObj>
              </mc:Choice>
              <mc:Fallback>
                <p:oleObj name="Equation" r:id="rId22" imgW="1054100" imgH="330200" progId="Equation.DSMT4">
                  <p:embed/>
                  <p:pic>
                    <p:nvPicPr>
                      <p:cNvPr id="4915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568825"/>
                        <a:ext cx="19589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06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5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1066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>
                <a:cs typeface="ＭＳ Ｐゴシック" pitchFamily="-84" charset="-128"/>
              </a:rPr>
              <a:t>Using the wave function, we can compute the probability for a particle to be with 0 to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and 1/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 to 2/</a:t>
            </a:r>
            <a:r>
              <a:rPr lang="en-US" sz="2400" dirty="0">
                <a:latin typeface="Symbol" charset="2"/>
                <a:cs typeface="Symbol" charset="2"/>
              </a:rPr>
              <a:t>α</a:t>
            </a:r>
            <a:r>
              <a:rPr lang="en-US" sz="2400" dirty="0">
                <a:cs typeface="ＭＳ Ｐゴシック" pitchFamily="-84" charset="-128"/>
              </a:rPr>
              <a:t>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>
                <a:cs typeface="ＭＳ Ｐゴシック" pitchFamily="-84" charset="-128"/>
              </a:rPr>
              <a:t>Ex 6.4: Normalization, cont’d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88459" name="Object 11"/>
          <p:cNvGraphicFramePr>
            <a:graphicFrameLocks noChangeAspect="1"/>
          </p:cNvGraphicFramePr>
          <p:nvPr>
            <p:extLst/>
          </p:nvPr>
        </p:nvGraphicFramePr>
        <p:xfrm>
          <a:off x="700088" y="1676400"/>
          <a:ext cx="18129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2" name="Equation" r:id="rId3" imgW="800100" imgH="228600" progId="Equation.DSMT4">
                  <p:embed/>
                </p:oleObj>
              </mc:Choice>
              <mc:Fallback>
                <p:oleObj name="Equation" r:id="rId3" imgW="800100" imgH="228600" progId="Equation.DSMT4">
                  <p:embed/>
                  <p:pic>
                    <p:nvPicPr>
                      <p:cNvPr id="4884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676400"/>
                        <a:ext cx="18129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/>
          </p:nvPr>
        </p:nvGraphicFramePr>
        <p:xfrm>
          <a:off x="620713" y="3514725"/>
          <a:ext cx="20288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3" name="Equation" r:id="rId5" imgW="1092200" imgH="330200" progId="Equation.DSMT4">
                  <p:embed/>
                </p:oleObj>
              </mc:Choice>
              <mc:Fallback>
                <p:oleObj name="Equation" r:id="rId5" imgW="1092200" imgH="3302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3514725"/>
                        <a:ext cx="2028825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35"/>
          <p:cNvSpPr txBox="1">
            <a:spLocks noChangeArrowheads="1"/>
          </p:cNvSpPr>
          <p:nvPr/>
        </p:nvSpPr>
        <p:spPr bwMode="auto">
          <a:xfrm>
            <a:off x="609600" y="2667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0 to 1/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10668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609600" y="4343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For 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1/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to 2/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609600" y="5791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0"/>
              </a:spcBef>
            </a:pP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How about 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2/</a:t>
            </a:r>
            <a:r>
              <a:rPr lang="en-US" kern="0" dirty="0">
                <a:solidFill>
                  <a:schemeClr val="accent2"/>
                </a:solidFill>
                <a:latin typeface="Symbol" charset="2"/>
                <a:ea typeface="ＭＳ Ｐゴシック" pitchFamily="-1" charset="-128"/>
                <a:cs typeface="Symbol" charset="2"/>
              </a:rPr>
              <a:t>α</a:t>
            </a:r>
            <a:r>
              <a:rPr lang="en-US" kern="0" dirty="0">
                <a:solidFill>
                  <a:schemeClr val="accent2"/>
                </a:solidFill>
                <a:ea typeface="ＭＳ Ｐゴシック" pitchFamily="-1" charset="-128"/>
                <a:cs typeface="ＭＳ Ｐゴシック" pitchFamily="-84" charset="-128"/>
              </a:rPr>
              <a:t>:</a:t>
            </a:r>
            <a:r>
              <a:rPr lang="en-US" kern="0" dirty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to ∞?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492553" name="Object 9"/>
          <p:cNvGraphicFramePr>
            <a:graphicFrameLocks noChangeAspect="1"/>
          </p:cNvGraphicFramePr>
          <p:nvPr>
            <p:extLst/>
          </p:nvPr>
        </p:nvGraphicFramePr>
        <p:xfrm>
          <a:off x="2620963" y="3505200"/>
          <a:ext cx="172243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4" name="Equation" r:id="rId8" imgW="927100" imgH="330200" progId="Equation.DSMT4">
                  <p:embed/>
                </p:oleObj>
              </mc:Choice>
              <mc:Fallback>
                <p:oleObj name="Equation" r:id="rId8" imgW="927100" imgH="330200" progId="Equation.DSMT4">
                  <p:embed/>
                  <p:pic>
                    <p:nvPicPr>
                      <p:cNvPr id="4925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505200"/>
                        <a:ext cx="1722437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4" name="Object 10"/>
          <p:cNvGraphicFramePr>
            <a:graphicFrameLocks noChangeAspect="1"/>
          </p:cNvGraphicFramePr>
          <p:nvPr>
            <p:extLst/>
          </p:nvPr>
        </p:nvGraphicFramePr>
        <p:xfrm>
          <a:off x="4368800" y="3373438"/>
          <a:ext cx="33035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5" name="Equation" r:id="rId10" imgW="1778000" imgH="482600" progId="Equation.DSMT4">
                  <p:embed/>
                </p:oleObj>
              </mc:Choice>
              <mc:Fallback>
                <p:oleObj name="Equation" r:id="rId10" imgW="1778000" imgH="482600" progId="Equation.DSMT4">
                  <p:embed/>
                  <p:pic>
                    <p:nvPicPr>
                      <p:cNvPr id="4925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373438"/>
                        <a:ext cx="33035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5" name="Object 11"/>
          <p:cNvGraphicFramePr>
            <a:graphicFrameLocks noChangeAspect="1"/>
          </p:cNvGraphicFramePr>
          <p:nvPr>
            <p:extLst/>
          </p:nvPr>
        </p:nvGraphicFramePr>
        <p:xfrm>
          <a:off x="7696200" y="3657600"/>
          <a:ext cx="73183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6" name="Equation" r:id="rId12" imgW="393700" imgH="152400" progId="Equation.DSMT4">
                  <p:embed/>
                </p:oleObj>
              </mc:Choice>
              <mc:Fallback>
                <p:oleObj name="Equation" r:id="rId12" imgW="393700" imgH="152400" progId="Equation.DSMT4">
                  <p:embed/>
                  <p:pic>
                    <p:nvPicPr>
                      <p:cNvPr id="4925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657600"/>
                        <a:ext cx="73183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6" name="Object 12"/>
          <p:cNvGraphicFramePr>
            <a:graphicFrameLocks noChangeAspect="1"/>
          </p:cNvGraphicFramePr>
          <p:nvPr>
            <p:extLst/>
          </p:nvPr>
        </p:nvGraphicFramePr>
        <p:xfrm>
          <a:off x="603250" y="4953000"/>
          <a:ext cx="2051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7" name="Equation" r:id="rId14" imgW="1104900" imgH="355600" progId="Equation.DSMT4">
                  <p:embed/>
                </p:oleObj>
              </mc:Choice>
              <mc:Fallback>
                <p:oleObj name="Equation" r:id="rId14" imgW="1104900" imgH="355600" progId="Equation.DSMT4">
                  <p:embed/>
                  <p:pic>
                    <p:nvPicPr>
                      <p:cNvPr id="4925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953000"/>
                        <a:ext cx="20510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7" name="Object 13"/>
          <p:cNvGraphicFramePr>
            <a:graphicFrameLocks noChangeAspect="1"/>
          </p:cNvGraphicFramePr>
          <p:nvPr>
            <p:extLst/>
          </p:nvPr>
        </p:nvGraphicFramePr>
        <p:xfrm>
          <a:off x="2678113" y="4953000"/>
          <a:ext cx="1746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8" name="Equation" r:id="rId16" imgW="939800" imgH="355600" progId="Equation.DSMT4">
                  <p:embed/>
                </p:oleObj>
              </mc:Choice>
              <mc:Fallback>
                <p:oleObj name="Equation" r:id="rId16" imgW="939800" imgH="355600" progId="Equation.DSMT4">
                  <p:embed/>
                  <p:pic>
                    <p:nvPicPr>
                      <p:cNvPr id="4925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4953000"/>
                        <a:ext cx="1746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8" name="Object 14"/>
          <p:cNvGraphicFramePr>
            <a:graphicFrameLocks noChangeAspect="1"/>
          </p:cNvGraphicFramePr>
          <p:nvPr>
            <p:extLst/>
          </p:nvPr>
        </p:nvGraphicFramePr>
        <p:xfrm>
          <a:off x="4414838" y="4800600"/>
          <a:ext cx="3562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19" name="Equation" r:id="rId18" imgW="1917700" imgH="482600" progId="Equation.DSMT4">
                  <p:embed/>
                </p:oleObj>
              </mc:Choice>
              <mc:Fallback>
                <p:oleObj name="Equation" r:id="rId18" imgW="1917700" imgH="482600" progId="Equation.DSMT4">
                  <p:embed/>
                  <p:pic>
                    <p:nvPicPr>
                      <p:cNvPr id="4925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8" y="4800600"/>
                        <a:ext cx="356235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>
            <p:extLst/>
          </p:nvPr>
        </p:nvGraphicFramePr>
        <p:xfrm>
          <a:off x="7924800" y="5105400"/>
          <a:ext cx="730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20" name="Equation" r:id="rId20" imgW="393700" imgH="165100" progId="Equation.DSMT4">
                  <p:embed/>
                </p:oleObj>
              </mc:Choice>
              <mc:Fallback>
                <p:oleObj name="Equation" r:id="rId20" imgW="393700" imgH="165100" progId="Equation.DSMT4">
                  <p:embed/>
                  <p:pic>
                    <p:nvPicPr>
                      <p:cNvPr id="49255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105400"/>
                        <a:ext cx="7302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 bwMode="auto">
          <a:xfrm rot="5400000">
            <a:off x="5524500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142706" y="2095500"/>
            <a:ext cx="1600994" cy="794"/>
          </a:xfrm>
          <a:prstGeom prst="line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5943600" y="1371600"/>
            <a:ext cx="381000" cy="1524000"/>
          </a:xfrm>
          <a:prstGeom prst="rect">
            <a:avLst/>
          </a:prstGeom>
          <a:solidFill>
            <a:srgbClr val="FF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324600" y="1371600"/>
            <a:ext cx="381000" cy="1524000"/>
          </a:xfrm>
          <a:prstGeom prst="rect">
            <a:avLst/>
          </a:prstGeom>
          <a:solidFill>
            <a:srgbClr val="CCFFCC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83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8" grpId="0" build="p"/>
      <p:bldP spid="20" grpId="0" build="p"/>
      <p:bldP spid="23" grpId="0" build="p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Properties of a Valid Wave Function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5486400"/>
          </a:xfrm>
        </p:spPr>
        <p:txBody>
          <a:bodyPr/>
          <a:lstStyle/>
          <a:p>
            <a:pPr marL="495300" indent="-495300" eaLnBrk="1" hangingPunct="1">
              <a:buFont typeface="Wingdings" pitchFamily="-84" charset="2"/>
              <a:buNone/>
            </a:pPr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Boundary conditions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avoid infinite probabilities, the wave function must be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finite everywhere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avoid multiple values of the probability, the wave function must be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single valued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For a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finite potential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the wave function and its derivatives must be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continuous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This is required because the second-order derivative term in the wave equation must be single valued. (There are exceptions to this rule when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infinite.)</a:t>
            </a:r>
          </a:p>
          <a:p>
            <a:pPr marL="495300" indent="-4953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order to normalize the wave functions, they must 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approach zero as </a:t>
            </a:r>
            <a:r>
              <a:rPr lang="en-US" sz="2400" b="1" i="1" u="sng" dirty="0" err="1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="1" u="sng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 approaches infinity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95300" indent="-495300" eaLnBrk="1" hangingPunct="1">
              <a:buFont typeface="Wingdings" pitchFamily="-84" charset="2"/>
              <a:buNone/>
            </a:pP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Solutions that do not satisfy these properties do not generally correspond to physically realizable circumstances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571612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44708</TotalTime>
  <Words>1206</Words>
  <Application>Microsoft Macintosh PowerPoint</Application>
  <PresentationFormat>On-screen Show (4:3)</PresentationFormat>
  <Paragraphs>167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#18</vt:lpstr>
      <vt:lpstr>Announcements</vt:lpstr>
      <vt:lpstr>PowerPoint Presentation</vt:lpstr>
      <vt:lpstr>Reminder: Special Project #5</vt:lpstr>
      <vt:lpstr>Reminder: Special Project #6</vt:lpstr>
      <vt:lpstr>Normalization and Probability</vt:lpstr>
      <vt:lpstr>Ex 6.4: Normalization</vt:lpstr>
      <vt:lpstr>Ex 6.4: Normalization, cont’d</vt:lpstr>
      <vt:lpstr>Properties of a Valid Wave Function</vt:lpstr>
      <vt:lpstr>Time-Independent Schrödinger Wave Equation</vt:lpstr>
      <vt:lpstr>Time-Independent Schrödinger Wave Equation(con’t)</vt:lpstr>
      <vt:lpstr>Stationary State</vt:lpstr>
      <vt:lpstr>Comparison of Classical and Quantum Mechanics</vt:lpstr>
      <vt:lpstr>Expectation Values</vt:lpstr>
      <vt:lpstr>Continuous Expectation Values</vt:lpstr>
      <vt:lpstr>Momentum Operator</vt:lpstr>
      <vt:lpstr>Position and Energy Operators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992</cp:revision>
  <cp:lastPrinted>2013-08-26T21:25:15Z</cp:lastPrinted>
  <dcterms:created xsi:type="dcterms:W3CDTF">2012-08-27T21:13:02Z</dcterms:created>
  <dcterms:modified xsi:type="dcterms:W3CDTF">2019-04-01T19:45:24Z</dcterms:modified>
</cp:coreProperties>
</file>