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639" r:id="rId3"/>
    <p:sldId id="827" r:id="rId4"/>
    <p:sldId id="772" r:id="rId5"/>
    <p:sldId id="781" r:id="rId6"/>
    <p:sldId id="825" r:id="rId7"/>
    <p:sldId id="826" r:id="rId8"/>
    <p:sldId id="822" r:id="rId9"/>
    <p:sldId id="878" r:id="rId10"/>
    <p:sldId id="877" r:id="rId11"/>
    <p:sldId id="823" r:id="rId12"/>
    <p:sldId id="796" r:id="rId13"/>
    <p:sldId id="797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97"/>
    <p:restoredTop sz="96291"/>
  </p:normalViewPr>
  <p:slideViewPr>
    <p:cSldViewPr>
      <p:cViewPr varScale="1">
        <p:scale>
          <a:sx n="132" d="100"/>
          <a:sy n="132" d="100"/>
        </p:scale>
        <p:origin x="2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48.emf"/><Relationship Id="rId7" Type="http://schemas.openxmlformats.org/officeDocument/2006/relationships/image" Target="../media/image37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49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34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7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38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36.e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7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5.emf"/><Relationship Id="rId19" Type="http://schemas.openxmlformats.org/officeDocument/2006/relationships/image" Target="../media/image50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7.emf"/><Relationship Id="rId26" Type="http://schemas.openxmlformats.org/officeDocument/2006/relationships/image" Target="../media/image61.e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4.e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6.emf"/><Relationship Id="rId20" Type="http://schemas.openxmlformats.org/officeDocument/2006/relationships/image" Target="../media/image58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e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60.e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10" Type="http://schemas.openxmlformats.org/officeDocument/2006/relationships/image" Target="../media/image53.e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62.jpe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5.emf"/><Relationship Id="rId22" Type="http://schemas.openxmlformats.org/officeDocument/2006/relationships/image" Target="../media/image5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7.emf"/><Relationship Id="rId3" Type="http://schemas.openxmlformats.org/officeDocument/2006/relationships/oleObject" Target="../embeddings/oleObject57.bin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emf"/><Relationship Id="rId11" Type="http://schemas.openxmlformats.org/officeDocument/2006/relationships/image" Target="../media/image66.emf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63.emf"/><Relationship Id="rId9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2.e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5.e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10" Type="http://schemas.openxmlformats.org/officeDocument/2006/relationships/image" Target="../media/image8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5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0.emf"/><Relationship Id="rId2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3.e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0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2.emf"/><Relationship Id="rId20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9.e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1.emf"/><Relationship Id="rId22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0.emf"/><Relationship Id="rId3" Type="http://schemas.openxmlformats.org/officeDocument/2006/relationships/image" Target="../media/image32.jpeg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39.emf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#19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17446" y="1524000"/>
            <a:ext cx="30011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April 3,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00200" y="2354997"/>
            <a:ext cx="7160260" cy="359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Momentum Operator 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Position and Energy Operators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Infinite Square-well Potential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Quantized Energy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Finite Square-well Potential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Penetration Depth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3D Infinite Potential</a:t>
            </a:r>
          </a:p>
          <a:p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>
              <a:spcBef>
                <a:spcPct val="20000"/>
              </a:spcBef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r>
              <a:rPr lang="en-US" dirty="0"/>
              <a:t>Details of the computation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/>
          </p:nvPr>
        </p:nvGraphicFramePr>
        <p:xfrm>
          <a:off x="1143000" y="1981200"/>
          <a:ext cx="178911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7" name="Equation" r:id="rId3" imgW="774700" imgH="393700" progId="Equation.DSMT4">
                  <p:embed/>
                </p:oleObj>
              </mc:Choice>
              <mc:Fallback>
                <p:oleObj name="Equation" r:id="rId3" imgW="774700" imgH="393700" progId="Equation.DSMT4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1789113" cy="909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866775" y="850900"/>
          <a:ext cx="26384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8" name="Equation" r:id="rId5" imgW="1143000" imgH="457200" progId="Equation.DSMT4">
                  <p:embed/>
                </p:oleObj>
              </mc:Choice>
              <mc:Fallback>
                <p:oleObj name="Equation" r:id="rId5" imgW="1143000" imgH="457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850900"/>
                        <a:ext cx="2638425" cy="1054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/>
          </p:nvPr>
        </p:nvGraphicFramePr>
        <p:xfrm>
          <a:off x="801688" y="3048000"/>
          <a:ext cx="398621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9" name="Equation" r:id="rId7" imgW="1727200" imgH="393700" progId="Equation.DSMT4">
                  <p:embed/>
                </p:oleObj>
              </mc:Choice>
              <mc:Fallback>
                <p:oleObj name="Equation" r:id="rId7" imgW="1727200" imgH="39370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3048000"/>
                        <a:ext cx="3986213" cy="909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/>
          </p:nvPr>
        </p:nvGraphicFramePr>
        <p:xfrm>
          <a:off x="801688" y="4049713"/>
          <a:ext cx="38989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40" name="Equation" r:id="rId9" imgW="1689100" imgH="457200" progId="Equation.DSMT4">
                  <p:embed/>
                </p:oleObj>
              </mc:Choice>
              <mc:Fallback>
                <p:oleObj name="Equation" r:id="rId9" imgW="1689100" imgH="457200" progId="Equation.DSMT4">
                  <p:embed/>
                  <p:pic>
                    <p:nvPicPr>
                      <p:cNvPr id="1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4049713"/>
                        <a:ext cx="3898900" cy="1055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/>
          </p:nvPr>
        </p:nvGraphicFramePr>
        <p:xfrm>
          <a:off x="801688" y="5105400"/>
          <a:ext cx="293211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41" name="Equation" r:id="rId11" imgW="1270000" imgH="406400" progId="Equation.DSMT4">
                  <p:embed/>
                </p:oleObj>
              </mc:Choice>
              <mc:Fallback>
                <p:oleObj name="Equation" r:id="rId11" imgW="1270000" imgH="406400" progId="Equation.DSMT4">
                  <p:embed/>
                  <p:pic>
                    <p:nvPicPr>
                      <p:cNvPr id="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5105400"/>
                        <a:ext cx="2932112" cy="9382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3575050" y="914400"/>
          <a:ext cx="29019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42" name="Equation" r:id="rId13" imgW="1257300" imgH="393700" progId="Equation.DSMT4">
                  <p:embed/>
                </p:oleObj>
              </mc:Choice>
              <mc:Fallback>
                <p:oleObj name="Equation" r:id="rId13" imgW="1257300" imgH="3937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914400"/>
                        <a:ext cx="2901950" cy="908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>
            <p:extLst/>
          </p:nvPr>
        </p:nvGraphicFramePr>
        <p:xfrm>
          <a:off x="4600575" y="4114800"/>
          <a:ext cx="340042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43" name="Equation" r:id="rId15" imgW="1473200" imgH="393700" progId="Equation.DSMT4">
                  <p:embed/>
                </p:oleObj>
              </mc:Choice>
              <mc:Fallback>
                <p:oleObj name="Equation" r:id="rId15" imgW="1473200" imgH="393700" progId="Equation.DSMT4">
                  <p:embed/>
                  <p:pic>
                    <p:nvPicPr>
                      <p:cNvPr id="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4114800"/>
                        <a:ext cx="3400425" cy="9096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/>
          </p:nvPr>
        </p:nvGraphicFramePr>
        <p:xfrm>
          <a:off x="3810000" y="5105400"/>
          <a:ext cx="1554162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44" name="Equation" r:id="rId17" imgW="673100" imgH="419100" progId="Equation.DSMT4">
                  <p:embed/>
                </p:oleObj>
              </mc:Choice>
              <mc:Fallback>
                <p:oleObj name="Equation" r:id="rId17" imgW="673100" imgH="419100" progId="Equation.DSMT4">
                  <p:embed/>
                  <p:pic>
                    <p:nvPicPr>
                      <p:cNvPr id="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05400"/>
                        <a:ext cx="1554162" cy="966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6784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algn="ctr"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Quantization, </a:t>
            </a:r>
            <a:r>
              <a:rPr lang="en-US" sz="4800" b="1" dirty="0" err="1">
                <a:ea typeface="ＭＳ Ｐゴシック" pitchFamily="-84" charset="-128"/>
                <a:cs typeface="ＭＳ Ｐゴシック" pitchFamily="-84" charset="-128"/>
              </a:rPr>
              <a:t>cnt’d</a:t>
            </a:r>
            <a:endParaRPr lang="en-US" sz="4800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307388" cy="5257800"/>
          </a:xfrm>
          <a:noFill/>
        </p:spPr>
        <p:txBody>
          <a:bodyPr/>
          <a:lstStyle/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Since the wave function must be continuous, the boundary conditions of the potential dictate that the wave function must be zero at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These yield B=0 for valid solutions for, and for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integer values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such that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>
                <a:ea typeface="Arial" pitchFamily="-84" charset="0"/>
                <a:cs typeface="Arial" pitchFamily="-84" charset="0"/>
                <a:sym typeface="Wingdings"/>
              </a:rPr>
              <a:t></a:t>
            </a:r>
            <a:r>
              <a:rPr lang="en-US" sz="2400" dirty="0">
                <a:ea typeface="Arial" pitchFamily="-84" charset="0"/>
                <a:cs typeface="Arial" pitchFamily="-84" charset="0"/>
                <a:sym typeface="Wingdings"/>
              </a:rPr>
              <a:t> </a:t>
            </a:r>
            <a:r>
              <a:rPr lang="en-US" sz="2400" dirty="0" err="1">
                <a:ea typeface="Arial" pitchFamily="-84" charset="0"/>
                <a:cs typeface="Arial" pitchFamily="-84" charset="0"/>
                <a:sym typeface="Wingdings"/>
              </a:rPr>
              <a:t>k</a:t>
            </a:r>
            <a:r>
              <a:rPr lang="en-US" sz="2400" dirty="0">
                <a:ea typeface="Arial" pitchFamily="-84" charset="0"/>
                <a:cs typeface="Arial" pitchFamily="-84" charset="0"/>
                <a:sym typeface="Wingdings"/>
              </a:rPr>
              <a:t>=</a:t>
            </a:r>
            <a:r>
              <a:rPr lang="en-US" sz="2400" dirty="0" err="1">
                <a:ea typeface="Arial" pitchFamily="-84" charset="0"/>
                <a:cs typeface="Arial" pitchFamily="-84" charset="0"/>
                <a:sym typeface="Wingdings"/>
              </a:rPr>
              <a:t>n</a:t>
            </a:r>
            <a:r>
              <a:rPr lang="en-US" sz="2400" dirty="0" err="1">
                <a:latin typeface="Symbol" charset="2"/>
                <a:ea typeface="Arial" pitchFamily="-84" charset="0"/>
                <a:cs typeface="Symbol" charset="2"/>
                <a:sym typeface="Wingdings"/>
              </a:rPr>
              <a:t>π</a:t>
            </a:r>
            <a:r>
              <a:rPr lang="en-US" sz="2400" dirty="0">
                <a:ea typeface="Arial" pitchFamily="-84" charset="0"/>
                <a:cs typeface="Arial" pitchFamily="-84" charset="0"/>
                <a:sym typeface="Wingdings"/>
              </a:rPr>
              <a:t>/L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now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normalize the wave function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normalized wave function becomes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These functions are identical to those obtained for a vibrating string with fixed ends (a standing wave!!)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nl-NL" dirty="0"/>
              <a:t>PHYS 3313-001, Spring 2019                      Dr. Jaehoon Yu</a:t>
            </a:r>
            <a:endParaRPr lang="en-US" dirty="0"/>
          </a:p>
        </p:txBody>
      </p:sp>
      <p:graphicFrame>
        <p:nvGraphicFramePr>
          <p:cNvPr id="466946" name="Object 2"/>
          <p:cNvGraphicFramePr>
            <a:graphicFrameLocks noChangeAspect="1"/>
          </p:cNvGraphicFramePr>
          <p:nvPr>
            <p:extLst/>
          </p:nvPr>
        </p:nvGraphicFramePr>
        <p:xfrm>
          <a:off x="4191000" y="2157413"/>
          <a:ext cx="13271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25" name="Equation" r:id="rId3" imgW="533400" imgH="228600" progId="Equation.DSMT4">
                  <p:embed/>
                </p:oleObj>
              </mc:Choice>
              <mc:Fallback>
                <p:oleObj name="Equation" r:id="rId3" imgW="533400" imgH="228600" progId="Equation.DSMT4">
                  <p:embed/>
                  <p:pic>
                    <p:nvPicPr>
                      <p:cNvPr id="4669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57413"/>
                        <a:ext cx="13271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7" name="Object 3"/>
          <p:cNvGraphicFramePr>
            <a:graphicFrameLocks noChangeAspect="1"/>
          </p:cNvGraphicFramePr>
          <p:nvPr>
            <p:extLst/>
          </p:nvPr>
        </p:nvGraphicFramePr>
        <p:xfrm>
          <a:off x="4648200" y="2860675"/>
          <a:ext cx="23606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26" name="Equation" r:id="rId5" imgW="1371600" imgH="330200" progId="Equation.DSMT4">
                  <p:embed/>
                </p:oleObj>
              </mc:Choice>
              <mc:Fallback>
                <p:oleObj name="Equation" r:id="rId5" imgW="1371600" imgH="330200" progId="Equation.DSMT4">
                  <p:embed/>
                  <p:pic>
                    <p:nvPicPr>
                      <p:cNvPr id="466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60675"/>
                        <a:ext cx="2360613" cy="568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328004"/>
              </p:ext>
            </p:extLst>
          </p:nvPr>
        </p:nvGraphicFramePr>
        <p:xfrm>
          <a:off x="1981200" y="4914900"/>
          <a:ext cx="115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27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4669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14900"/>
                        <a:ext cx="1155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9" name="Object 5"/>
          <p:cNvGraphicFramePr>
            <a:graphicFrameLocks noChangeAspect="1"/>
          </p:cNvGraphicFramePr>
          <p:nvPr>
            <p:extLst/>
          </p:nvPr>
        </p:nvGraphicFramePr>
        <p:xfrm>
          <a:off x="1143000" y="3352800"/>
          <a:ext cx="32305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28" name="Equation" r:id="rId9" imgW="1384300" imgH="431800" progId="Equation.DSMT4">
                  <p:embed/>
                </p:oleObj>
              </mc:Choice>
              <mc:Fallback>
                <p:oleObj name="Equation" r:id="rId9" imgW="1384300" imgH="431800" progId="Equation.DSMT4">
                  <p:embed/>
                  <p:pic>
                    <p:nvPicPr>
                      <p:cNvPr id="466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3230562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5432425" y="1905000"/>
          <a:ext cx="19589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29" name="Equation" r:id="rId11" imgW="787400" imgH="431800" progId="Equation.DSMT4">
                  <p:embed/>
                </p:oleObj>
              </mc:Choice>
              <mc:Fallback>
                <p:oleObj name="Equation" r:id="rId11" imgW="787400" imgH="4318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1905000"/>
                        <a:ext cx="19589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638157"/>
              </p:ext>
            </p:extLst>
          </p:nvPr>
        </p:nvGraphicFramePr>
        <p:xfrm>
          <a:off x="3200400" y="47244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30" name="Equation" r:id="rId13" imgW="914400" imgH="457200" progId="Equation.DSMT4">
                  <p:embed/>
                </p:oleObj>
              </mc:Choice>
              <mc:Fallback>
                <p:oleObj name="Equation" r:id="rId13" imgW="914400" imgH="45720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724400"/>
                        <a:ext cx="1981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4384675" y="3352800"/>
          <a:ext cx="30829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31" name="Equation" r:id="rId15" imgW="1320800" imgH="431800" progId="Equation.DSMT4">
                  <p:embed/>
                </p:oleObj>
              </mc:Choice>
              <mc:Fallback>
                <p:oleObj name="Equation" r:id="rId15" imgW="1320800" imgH="43180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3352800"/>
                        <a:ext cx="308292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/>
          </p:nvPr>
        </p:nvGraphicFramePr>
        <p:xfrm>
          <a:off x="7543800" y="3657600"/>
          <a:ext cx="236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632" name="Equation" r:id="rId17" imgW="101600" imgH="152400" progId="Equation.DSMT4">
                  <p:embed/>
                </p:oleObj>
              </mc:Choice>
              <mc:Fallback>
                <p:oleObj name="Equation" r:id="rId17" imgW="101600" imgH="152400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657600"/>
                        <a:ext cx="23653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C9701DB-5205-384A-98B4-CE268B12E0B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70682" y="4291409"/>
            <a:ext cx="2892159" cy="51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166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Quantized Energy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382000" cy="4497388"/>
          </a:xfrm>
          <a:noFill/>
        </p:spPr>
        <p:txBody>
          <a:bodyPr/>
          <a:lstStyle/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quantized wave number now becomes</a:t>
            </a: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Solving for the energy yields</a:t>
            </a:r>
          </a:p>
          <a:p>
            <a:pPr algn="just"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Note that the energy depends on the integer values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Hence the energy is quantized and nonzero. </a:t>
            </a: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special case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= 1 is called the </a:t>
            </a:r>
            <a:r>
              <a:rPr lang="en-US" sz="2800" b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ground state energy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pic>
        <p:nvPicPr>
          <p:cNvPr id="3277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1910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68994" name="Object 2"/>
          <p:cNvGraphicFramePr>
            <a:graphicFrameLocks noChangeAspect="1"/>
          </p:cNvGraphicFramePr>
          <p:nvPr>
            <p:extLst/>
          </p:nvPr>
        </p:nvGraphicFramePr>
        <p:xfrm>
          <a:off x="6411913" y="581025"/>
          <a:ext cx="16033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91" name="Equation" r:id="rId5" imgW="850900" imgH="393700" progId="Equation.DSMT4">
                  <p:embed/>
                </p:oleObj>
              </mc:Choice>
              <mc:Fallback>
                <p:oleObj name="Equation" r:id="rId5" imgW="850900" imgH="393700" progId="Equation.DSMT4">
                  <p:embed/>
                  <p:pic>
                    <p:nvPicPr>
                      <p:cNvPr id="4689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81025"/>
                        <a:ext cx="16033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5" name="Object 3"/>
          <p:cNvGraphicFramePr>
            <a:graphicFrameLocks noChangeAspect="1"/>
          </p:cNvGraphicFramePr>
          <p:nvPr>
            <p:extLst/>
          </p:nvPr>
        </p:nvGraphicFramePr>
        <p:xfrm>
          <a:off x="1341437" y="1981200"/>
          <a:ext cx="7159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92" name="Equation" r:id="rId7" imgW="330200" imgH="203200" progId="Equation.DSMT4">
                  <p:embed/>
                </p:oleObj>
              </mc:Choice>
              <mc:Fallback>
                <p:oleObj name="Equation" r:id="rId7" imgW="330200" imgH="203200" progId="Equation.DSMT4">
                  <p:embed/>
                  <p:pic>
                    <p:nvPicPr>
                      <p:cNvPr id="4689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7" y="1981200"/>
                        <a:ext cx="7159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6" name="Object 4"/>
          <p:cNvGraphicFramePr>
            <a:graphicFrameLocks noChangeAspect="1"/>
          </p:cNvGraphicFramePr>
          <p:nvPr>
            <p:extLst/>
          </p:nvPr>
        </p:nvGraphicFramePr>
        <p:xfrm>
          <a:off x="7086600" y="5638560"/>
          <a:ext cx="1143000" cy="68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93" name="Equation" r:id="rId9" imgW="698500" imgH="419100" progId="Equation.DSMT4">
                  <p:embed/>
                </p:oleObj>
              </mc:Choice>
              <mc:Fallback>
                <p:oleObj name="Equation" r:id="rId9" imgW="698500" imgH="419100" progId="Equation.DSMT4">
                  <p:embed/>
                  <p:pic>
                    <p:nvPicPr>
                      <p:cNvPr id="4689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38560"/>
                        <a:ext cx="1143000" cy="686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7" name="Object 5"/>
          <p:cNvGraphicFramePr>
            <a:graphicFrameLocks noChangeAspect="1"/>
          </p:cNvGraphicFramePr>
          <p:nvPr>
            <p:extLst/>
          </p:nvPr>
        </p:nvGraphicFramePr>
        <p:xfrm>
          <a:off x="7086600" y="4953000"/>
          <a:ext cx="12493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94" name="Equation" r:id="rId11" imgW="762000" imgH="419100" progId="Equation.DSMT4">
                  <p:embed/>
                </p:oleObj>
              </mc:Choice>
              <mc:Fallback>
                <p:oleObj name="Equation" r:id="rId11" imgW="762000" imgH="419100" progId="Equation.DSMT4">
                  <p:embed/>
                  <p:pic>
                    <p:nvPicPr>
                      <p:cNvPr id="4689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53000"/>
                        <a:ext cx="12493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>
            <p:extLst/>
          </p:nvPr>
        </p:nvGraphicFramePr>
        <p:xfrm>
          <a:off x="7086600" y="4191000"/>
          <a:ext cx="1227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95" name="Equation" r:id="rId13" imgW="749300" imgH="419100" progId="Equation.DSMT4">
                  <p:embed/>
                </p:oleObj>
              </mc:Choice>
              <mc:Fallback>
                <p:oleObj name="Equation" r:id="rId13" imgW="749300" imgH="419100" progId="Equation.DSMT4">
                  <p:embed/>
                  <p:pic>
                    <p:nvPicPr>
                      <p:cNvPr id="4689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91000"/>
                        <a:ext cx="12271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1" name="Object 9"/>
          <p:cNvGraphicFramePr>
            <a:graphicFrameLocks noChangeAspect="1"/>
          </p:cNvGraphicFramePr>
          <p:nvPr>
            <p:extLst/>
          </p:nvPr>
        </p:nvGraphicFramePr>
        <p:xfrm>
          <a:off x="7986713" y="544513"/>
          <a:ext cx="100488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96" name="Equation" r:id="rId15" imgW="533400" imgH="431800" progId="Equation.DSMT4">
                  <p:embed/>
                </p:oleObj>
              </mc:Choice>
              <mc:Fallback>
                <p:oleObj name="Equation" r:id="rId15" imgW="533400" imgH="431800" progId="Equation.DSMT4">
                  <p:embed/>
                  <p:pic>
                    <p:nvPicPr>
                      <p:cNvPr id="4690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713" y="544513"/>
                        <a:ext cx="1004887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2" name="Object 10"/>
          <p:cNvGraphicFramePr>
            <a:graphicFrameLocks noChangeAspect="1"/>
          </p:cNvGraphicFramePr>
          <p:nvPr>
            <p:extLst/>
          </p:nvPr>
        </p:nvGraphicFramePr>
        <p:xfrm>
          <a:off x="2079625" y="1682750"/>
          <a:ext cx="3302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97" name="Equation" r:id="rId17" imgW="1524000" imgH="419100" progId="Equation.DSMT4">
                  <p:embed/>
                </p:oleObj>
              </mc:Choice>
              <mc:Fallback>
                <p:oleObj name="Equation" r:id="rId17" imgW="1524000" imgH="419100" progId="Equation.DSMT4">
                  <p:embed/>
                  <p:pic>
                    <p:nvPicPr>
                      <p:cNvPr id="4690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1682750"/>
                        <a:ext cx="33020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5" name="Object 13"/>
          <p:cNvGraphicFramePr>
            <a:graphicFrameLocks noChangeAspect="1"/>
          </p:cNvGraphicFramePr>
          <p:nvPr>
            <p:extLst/>
          </p:nvPr>
        </p:nvGraphicFramePr>
        <p:xfrm>
          <a:off x="76200" y="4114800"/>
          <a:ext cx="110559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98" name="Equation" r:id="rId19" imgW="914400" imgH="698500" progId="Equation.DSMT4">
                  <p:embed/>
                </p:oleObj>
              </mc:Choice>
              <mc:Fallback>
                <p:oleObj name="Equation" r:id="rId19" imgW="914400" imgH="698500" progId="Equation.DSMT4">
                  <p:embed/>
                  <p:pic>
                    <p:nvPicPr>
                      <p:cNvPr id="46900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114800"/>
                        <a:ext cx="1105595" cy="846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6" name="Object 14"/>
          <p:cNvGraphicFramePr>
            <a:graphicFrameLocks noChangeAspect="1"/>
          </p:cNvGraphicFramePr>
          <p:nvPr>
            <p:extLst/>
          </p:nvPr>
        </p:nvGraphicFramePr>
        <p:xfrm>
          <a:off x="76200" y="5187950"/>
          <a:ext cx="1082339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99" name="Equation" r:id="rId21" imgW="927100" imgH="711200" progId="Equation.DSMT4">
                  <p:embed/>
                </p:oleObj>
              </mc:Choice>
              <mc:Fallback>
                <p:oleObj name="Equation" r:id="rId21" imgW="927100" imgH="711200" progId="Equation.DSMT4">
                  <p:embed/>
                  <p:pic>
                    <p:nvPicPr>
                      <p:cNvPr id="4690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187950"/>
                        <a:ext cx="1082339" cy="831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/>
          </p:nvPr>
        </p:nvGraphicFramePr>
        <p:xfrm>
          <a:off x="8305800" y="5153025"/>
          <a:ext cx="6238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00" name="Equation" r:id="rId23" imgW="381000" imgH="203200" progId="Equation.DSMT4">
                  <p:embed/>
                </p:oleObj>
              </mc:Choice>
              <mc:Fallback>
                <p:oleObj name="Equation" r:id="rId23" imgW="381000" imgH="203200" progId="Equation.DSMT4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153025"/>
                        <a:ext cx="62388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8305800" y="4392613"/>
          <a:ext cx="6238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01" name="Equation" r:id="rId25" imgW="381000" imgH="203200" progId="Equation.DSMT4">
                  <p:embed/>
                </p:oleObj>
              </mc:Choice>
              <mc:Fallback>
                <p:oleObj name="Equation" r:id="rId25" imgW="381000" imgH="20320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392613"/>
                        <a:ext cx="62388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87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How does this correspond to Classical Mech.?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8763000" cy="4876800"/>
          </a:xfrm>
          <a:noFill/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What is the probability of finding a particle in a box of length L?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Bohr’s </a:t>
            </a:r>
            <a:r>
              <a:rPr lang="en-US" sz="2800" b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correspondence principle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says that QM and CM must correspond to each other!   When?</a:t>
            </a:r>
          </a:p>
          <a:p>
            <a:pPr lvl="1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becomes large, the QM approaches to CM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So when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  <a:sym typeface="Wingdings"/>
              </a:rPr>
              <a:t>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∞, the probability of finding a particle in a box of length L is 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br>
              <a:rPr lang="en-US" sz="2400" dirty="0">
                <a:ea typeface="ＭＳ Ｐゴシック" pitchFamily="-84" charset="-128"/>
                <a:cs typeface="ＭＳ Ｐゴシック" pitchFamily="-84" charset="-128"/>
              </a:rPr>
            </a:b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Which is identical to the CM probability!!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One can also see this from the plot of P!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884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629365"/>
              </p:ext>
            </p:extLst>
          </p:nvPr>
        </p:nvGraphicFramePr>
        <p:xfrm>
          <a:off x="457200" y="3946525"/>
          <a:ext cx="3302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67" name="Equation" r:id="rId3" imgW="2006600" imgH="292100" progId="Equation.DSMT4">
                  <p:embed/>
                </p:oleObj>
              </mc:Choice>
              <mc:Fallback>
                <p:oleObj name="Equation" r:id="rId3" imgW="2006600" imgH="292100" progId="Equation.DSMT4">
                  <p:embed/>
                  <p:pic>
                    <p:nvPicPr>
                      <p:cNvPr id="4884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46525"/>
                        <a:ext cx="33020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799080"/>
              </p:ext>
            </p:extLst>
          </p:nvPr>
        </p:nvGraphicFramePr>
        <p:xfrm>
          <a:off x="7669212" y="3810000"/>
          <a:ext cx="10255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68" name="Equation" r:id="rId5" imgW="622300" imgH="393700" progId="Equation.DSMT4">
                  <p:embed/>
                </p:oleObj>
              </mc:Choice>
              <mc:Fallback>
                <p:oleObj name="Equation" r:id="rId5" imgW="622300" imgH="393700" progId="Equation.DSMT4">
                  <p:embed/>
                  <p:pic>
                    <p:nvPicPr>
                      <p:cNvPr id="4884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212" y="3810000"/>
                        <a:ext cx="10255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Screen Shot 2012-10-17 at 10.42.19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495800"/>
            <a:ext cx="1955800" cy="2324100"/>
          </a:xfrm>
          <a:prstGeom prst="rect">
            <a:avLst/>
          </a:prstGeom>
        </p:spPr>
      </p:pic>
      <p:graphicFrame>
        <p:nvGraphicFramePr>
          <p:cNvPr id="488463" name="Object 15"/>
          <p:cNvGraphicFramePr>
            <a:graphicFrameLocks noChangeAspect="1"/>
          </p:cNvGraphicFramePr>
          <p:nvPr/>
        </p:nvGraphicFramePr>
        <p:xfrm>
          <a:off x="8686800" y="838200"/>
          <a:ext cx="2714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69" name="Equation" r:id="rId8" imgW="165100" imgH="393700" progId="Equation.DSMT4">
                  <p:embed/>
                </p:oleObj>
              </mc:Choice>
              <mc:Fallback>
                <p:oleObj name="Equation" r:id="rId8" imgW="165100" imgH="393700" progId="Equation.DSMT4">
                  <p:embed/>
                  <p:pic>
                    <p:nvPicPr>
                      <p:cNvPr id="4884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838200"/>
                        <a:ext cx="2714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673754"/>
              </p:ext>
            </p:extLst>
          </p:nvPr>
        </p:nvGraphicFramePr>
        <p:xfrm>
          <a:off x="3702050" y="3810000"/>
          <a:ext cx="19859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70" name="Equation" r:id="rId10" imgW="1206500" imgH="431800" progId="Equation.DSMT4">
                  <p:embed/>
                </p:oleObj>
              </mc:Choice>
              <mc:Fallback>
                <p:oleObj name="Equation" r:id="rId10" imgW="1206500" imgH="431800" progId="Equation.DSMT4">
                  <p:embed/>
                  <p:pic>
                    <p:nvPicPr>
                      <p:cNvPr id="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3810000"/>
                        <a:ext cx="198596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19590"/>
              </p:ext>
            </p:extLst>
          </p:nvPr>
        </p:nvGraphicFramePr>
        <p:xfrm>
          <a:off x="5711824" y="3810000"/>
          <a:ext cx="18811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71" name="Equation" r:id="rId12" imgW="1143000" imgH="457200" progId="Equation.DSMT4">
                  <p:embed/>
                </p:oleObj>
              </mc:Choice>
              <mc:Fallback>
                <p:oleObj name="Equation" r:id="rId12" imgW="1143000" imgH="457200" progId="Equation.DSMT4">
                  <p:embed/>
                  <p:pic>
                    <p:nvPicPr>
                      <p:cNvPr id="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4" y="3810000"/>
                        <a:ext cx="18811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3191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492760"/>
            <a:ext cx="8582025" cy="5600700"/>
          </a:xfrm>
        </p:spPr>
        <p:txBody>
          <a:bodyPr/>
          <a:lstStyle/>
          <a:p>
            <a:pPr eaLnBrk="1" hangingPunct="1"/>
            <a:r>
              <a:rPr lang="en-US" sz="3600" dirty="0"/>
              <a:t>Bring out SP#5</a:t>
            </a:r>
          </a:p>
          <a:p>
            <a:pPr eaLnBrk="1" hangingPunct="1"/>
            <a:r>
              <a:rPr lang="en-US" sz="3600" dirty="0"/>
              <a:t>Homework #5</a:t>
            </a:r>
            <a:endParaRPr lang="en-US" dirty="0"/>
          </a:p>
          <a:p>
            <a:pPr lvl="1" eaLnBrk="1" hangingPunct="1">
              <a:spcBef>
                <a:spcPts val="168"/>
              </a:spcBef>
            </a:pPr>
            <a:r>
              <a:rPr lang="en-US" sz="3200" dirty="0"/>
              <a:t>CH6 end of chapter problems: 34, 46 and 65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3200" dirty="0"/>
              <a:t>CH7 end of chapter problems: 7, 9, 17 and 29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3200" dirty="0"/>
              <a:t>Due Monday, Apr. 15</a:t>
            </a:r>
            <a:endParaRPr lang="en-US" dirty="0"/>
          </a:p>
          <a:p>
            <a:pPr eaLnBrk="1" hangingPunct="1">
              <a:spcBef>
                <a:spcPts val="200"/>
              </a:spcBef>
            </a:pPr>
            <a:r>
              <a:rPr lang="en-US" sz="3600" dirty="0"/>
              <a:t>Colloquium at 4pm today in SH101</a:t>
            </a:r>
            <a:endParaRPr lang="en-US" dirty="0"/>
          </a:p>
          <a:p>
            <a:pPr lvl="1" eaLnBrk="1" hangingPunct="1">
              <a:spcBef>
                <a:spcPts val="200"/>
              </a:spcBef>
            </a:pPr>
            <a:r>
              <a:rPr lang="en-US" sz="3200" dirty="0"/>
              <a:t>Dr. Antonia Hubbard of Northwestern University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A24904-CAB9-984B-82EA-62C1934E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44F0CF-7294-F14A-9BF7-40CB356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D480998-A4DD-9B45-B4BE-A51E4048B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1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8F943-2E13-7B4B-89E4-4850CA8F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AAA2F-9AF5-4349-924C-99490CC8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PHYS 3313-001, Spring 2019                      Dr. Jaehoon Yu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83B24-94BE-8F4B-AFF5-77211308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6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Reminder: Special Project #6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Derive the following using trigonometric identities</a:t>
            </a:r>
          </a:p>
          <a:p>
            <a:pPr marL="457200" indent="-457200" algn="l" eaLnBrk="1" hangingPunct="1">
              <a:buFont typeface="Arial"/>
              <a:buChar char="•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l" eaLnBrk="1" hangingPunct="1"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10 points total for this derivation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Due for this special project is Monday, Apr. 8.</a:t>
            </a:r>
          </a:p>
          <a:p>
            <a:pPr marL="457200" indent="-457200" algn="l" eaLnBrk="1" hangingPunct="1">
              <a:buFont typeface="Arial"/>
              <a:buChar char="•"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0F14515B-A02E-2343-BC54-8A0F947B12C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6800" y="1285315"/>
          <a:ext cx="6019800" cy="619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53" name="Equation" r:id="rId3" imgW="2260600" imgH="241300" progId="Equation.DSMT4">
                  <p:embed/>
                </p:oleObj>
              </mc:Choice>
              <mc:Fallback>
                <p:oleObj name="Equation" r:id="rId3" imgW="2260600" imgH="241300" progId="Equation.DSMT4">
                  <p:embed/>
                  <p:pic>
                    <p:nvPicPr>
                      <p:cNvPr id="10" name="Object 1">
                        <a:extLst>
                          <a:ext uri="{FF2B5EF4-FFF2-40B4-BE49-F238E27FC236}">
                            <a16:creationId xmlns:a16="http://schemas.microsoft.com/office/drawing/2014/main" id="{0F14515B-A02E-2343-BC54-8A0F947B1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85315"/>
                        <a:ext cx="6019800" cy="6196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>
            <a:extLst>
              <a:ext uri="{FF2B5EF4-FFF2-40B4-BE49-F238E27FC236}">
                <a16:creationId xmlns:a16="http://schemas.microsoft.com/office/drawing/2014/main" id="{7056FE72-C941-7C4B-90FE-897CF0975B7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66800" y="1992470"/>
          <a:ext cx="7635754" cy="90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54" name="Equation" r:id="rId5" imgW="3517900" imgH="431800" progId="Equation.DSMT4">
                  <p:embed/>
                </p:oleObj>
              </mc:Choice>
              <mc:Fallback>
                <p:oleObj name="Equation" r:id="rId5" imgW="3517900" imgH="431800" progId="Equation.DSMT4">
                  <p:embed/>
                  <p:pic>
                    <p:nvPicPr>
                      <p:cNvPr id="12" name="Object 1">
                        <a:extLst>
                          <a:ext uri="{FF2B5EF4-FFF2-40B4-BE49-F238E27FC236}">
                            <a16:creationId xmlns:a16="http://schemas.microsoft.com/office/drawing/2014/main" id="{7056FE72-C941-7C4B-90FE-897CF0975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92470"/>
                        <a:ext cx="7635754" cy="9031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303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2713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Special Project #7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Show that the Schrodinger wave equation becomes Newton’s second law in the classical limit.  (15 points)</a:t>
            </a:r>
          </a:p>
          <a:p>
            <a:pPr marL="571500" indent="-571500" algn="l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Deadline Wednesday, Apr. 17</a:t>
            </a:r>
          </a:p>
          <a:p>
            <a:pPr marL="571500" indent="-571500" algn="l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/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8776444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3187"/>
            <a:ext cx="8229600" cy="865187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Momentum Operator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234363" cy="4530725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To find the expectation value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we first need to represent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in terms of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Consider the derivative of the wave function of a free particle with respect to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With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/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ħ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 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have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This yields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This suggests we define the momentum operator as	           .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expectation value of the momentum is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63874" name="Object 2"/>
          <p:cNvGraphicFramePr>
            <a:graphicFrameLocks noChangeAspect="1"/>
          </p:cNvGraphicFramePr>
          <p:nvPr>
            <p:extLst/>
          </p:nvPr>
        </p:nvGraphicFramePr>
        <p:xfrm>
          <a:off x="1639888" y="1828800"/>
          <a:ext cx="28416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15" name="Equation" r:id="rId3" imgW="1282700" imgH="393700" progId="Equation.DSMT4">
                  <p:embed/>
                </p:oleObj>
              </mc:Choice>
              <mc:Fallback>
                <p:oleObj name="Equation" r:id="rId3" imgW="1282700" imgH="393700" progId="Equation.DSMT4">
                  <p:embed/>
                  <p:pic>
                    <p:nvPicPr>
                      <p:cNvPr id="4638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1828800"/>
                        <a:ext cx="284162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5" name="Object 3"/>
          <p:cNvGraphicFramePr>
            <a:graphicFrameLocks noChangeAspect="1"/>
          </p:cNvGraphicFramePr>
          <p:nvPr>
            <p:extLst/>
          </p:nvPr>
        </p:nvGraphicFramePr>
        <p:xfrm>
          <a:off x="3546475" y="2555875"/>
          <a:ext cx="873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16" name="Equation" r:id="rId5" imgW="393700" imgH="393700" progId="Equation.DSMT4">
                  <p:embed/>
                </p:oleObj>
              </mc:Choice>
              <mc:Fallback>
                <p:oleObj name="Equation" r:id="rId5" imgW="393700" imgH="393700" progId="Equation.DSMT4">
                  <p:embed/>
                  <p:pic>
                    <p:nvPicPr>
                      <p:cNvPr id="463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2555875"/>
                        <a:ext cx="8731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6" name="Object 4"/>
          <p:cNvGraphicFramePr>
            <a:graphicFrameLocks noChangeAspect="1"/>
          </p:cNvGraphicFramePr>
          <p:nvPr>
            <p:extLst/>
          </p:nvPr>
        </p:nvGraphicFramePr>
        <p:xfrm>
          <a:off x="2549525" y="3625850"/>
          <a:ext cx="18557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17" name="Equation" r:id="rId7" imgW="838200" imgH="254000" progId="Equation.DSMT4">
                  <p:embed/>
                </p:oleObj>
              </mc:Choice>
              <mc:Fallback>
                <p:oleObj name="Equation" r:id="rId7" imgW="838200" imgH="254000" progId="Equation.DSMT4">
                  <p:embed/>
                  <p:pic>
                    <p:nvPicPr>
                      <p:cNvPr id="463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3625850"/>
                        <a:ext cx="18557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7" name="Object 5"/>
          <p:cNvGraphicFramePr>
            <a:graphicFrameLocks noChangeAspect="1"/>
          </p:cNvGraphicFramePr>
          <p:nvPr>
            <p:extLst/>
          </p:nvPr>
        </p:nvGraphicFramePr>
        <p:xfrm>
          <a:off x="6934200" y="4267200"/>
          <a:ext cx="15478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18" name="Equation" r:id="rId9" imgW="698500" imgH="393700" progId="Equation.DSMT4">
                  <p:embed/>
                </p:oleObj>
              </mc:Choice>
              <mc:Fallback>
                <p:oleObj name="Equation" r:id="rId9" imgW="698500" imgH="393700" progId="Equation.DSMT4">
                  <p:embed/>
                  <p:pic>
                    <p:nvPicPr>
                      <p:cNvPr id="463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267200"/>
                        <a:ext cx="1547813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78" name="Object 6"/>
          <p:cNvGraphicFramePr>
            <a:graphicFrameLocks noChangeAspect="1"/>
          </p:cNvGraphicFramePr>
          <p:nvPr>
            <p:extLst/>
          </p:nvPr>
        </p:nvGraphicFramePr>
        <p:xfrm>
          <a:off x="547688" y="5410200"/>
          <a:ext cx="8270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19" name="Equation" r:id="rId11" imgW="368300" imgH="228600" progId="Equation.DSMT4">
                  <p:embed/>
                </p:oleObj>
              </mc:Choice>
              <mc:Fallback>
                <p:oleObj name="Equation" r:id="rId11" imgW="368300" imgH="228600" progId="Equation.DSMT4">
                  <p:embed/>
                  <p:pic>
                    <p:nvPicPr>
                      <p:cNvPr id="4638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5410200"/>
                        <a:ext cx="82708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1" name="Object 9"/>
          <p:cNvGraphicFramePr>
            <a:graphicFrameLocks noChangeAspect="1"/>
          </p:cNvGraphicFramePr>
          <p:nvPr>
            <p:extLst/>
          </p:nvPr>
        </p:nvGraphicFramePr>
        <p:xfrm>
          <a:off x="4576763" y="1989138"/>
          <a:ext cx="14906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20" name="Equation" r:id="rId13" imgW="673100" imgH="203200" progId="Equation.DSMT4">
                  <p:embed/>
                </p:oleObj>
              </mc:Choice>
              <mc:Fallback>
                <p:oleObj name="Equation" r:id="rId13" imgW="673100" imgH="203200" progId="Equation.DSMT4">
                  <p:embed/>
                  <p:pic>
                    <p:nvPicPr>
                      <p:cNvPr id="4638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1989138"/>
                        <a:ext cx="149066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2" name="Object 10"/>
          <p:cNvGraphicFramePr>
            <a:graphicFrameLocks noChangeAspect="1"/>
          </p:cNvGraphicFramePr>
          <p:nvPr>
            <p:extLst/>
          </p:nvPr>
        </p:nvGraphicFramePr>
        <p:xfrm>
          <a:off x="6086475" y="2057400"/>
          <a:ext cx="619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21" name="Equation" r:id="rId15" imgW="279400" imgH="165100" progId="Equation.DSMT4">
                  <p:embed/>
                </p:oleObj>
              </mc:Choice>
              <mc:Fallback>
                <p:oleObj name="Equation" r:id="rId15" imgW="279400" imgH="165100" progId="Equation.DSMT4">
                  <p:embed/>
                  <p:pic>
                    <p:nvPicPr>
                      <p:cNvPr id="4638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2057400"/>
                        <a:ext cx="6191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>
            <p:extLst/>
          </p:nvPr>
        </p:nvGraphicFramePr>
        <p:xfrm>
          <a:off x="4441825" y="2555875"/>
          <a:ext cx="815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22" name="Equation" r:id="rId17" imgW="368300" imgH="393700" progId="Equation.DSMT4">
                  <p:embed/>
                </p:oleObj>
              </mc:Choice>
              <mc:Fallback>
                <p:oleObj name="Equation" r:id="rId17" imgW="368300" imgH="393700" progId="Equation.DSMT4">
                  <p:embed/>
                  <p:pic>
                    <p:nvPicPr>
                      <p:cNvPr id="4638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2555875"/>
                        <a:ext cx="815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>
            <p:extLst/>
          </p:nvPr>
        </p:nvGraphicFramePr>
        <p:xfrm>
          <a:off x="4419600" y="3443288"/>
          <a:ext cx="17716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23" name="Equation" r:id="rId19" imgW="800100" imgH="406400" progId="Equation.DSMT4">
                  <p:embed/>
                </p:oleObj>
              </mc:Choice>
              <mc:Fallback>
                <p:oleObj name="Equation" r:id="rId19" imgW="800100" imgH="406400" progId="Equation.DSMT4">
                  <p:embed/>
                  <p:pic>
                    <p:nvPicPr>
                      <p:cNvPr id="4638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43288"/>
                        <a:ext cx="1771650" cy="900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>
            <p:extLst/>
          </p:nvPr>
        </p:nvGraphicFramePr>
        <p:xfrm>
          <a:off x="1400175" y="5334000"/>
          <a:ext cx="34528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24" name="Equation" r:id="rId21" imgW="1536700" imgH="330200" progId="Equation.DSMT4">
                  <p:embed/>
                </p:oleObj>
              </mc:Choice>
              <mc:Fallback>
                <p:oleObj name="Equation" r:id="rId21" imgW="1536700" imgH="330200" progId="Equation.DSMT4">
                  <p:embed/>
                  <p:pic>
                    <p:nvPicPr>
                      <p:cNvPr id="4638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334000"/>
                        <a:ext cx="345281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>
            <p:extLst/>
          </p:nvPr>
        </p:nvGraphicFramePr>
        <p:xfrm>
          <a:off x="4843463" y="5257800"/>
          <a:ext cx="37671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25" name="Equation" r:id="rId23" imgW="1676400" imgH="406400" progId="Equation.DSMT4">
                  <p:embed/>
                </p:oleObj>
              </mc:Choice>
              <mc:Fallback>
                <p:oleObj name="Equation" r:id="rId23" imgW="1676400" imgH="406400" progId="Equation.DSMT4">
                  <p:embed/>
                  <p:pic>
                    <p:nvPicPr>
                      <p:cNvPr id="4638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5257800"/>
                        <a:ext cx="37671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7561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Position and Energy Operators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85800"/>
            <a:ext cx="8305800" cy="5140325"/>
          </a:xfrm>
        </p:spPr>
        <p:txBody>
          <a:bodyPr/>
          <a:lstStyle/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The position </a:t>
            </a:r>
            <a:r>
              <a:rPr lang="en-US" b="1" i="1" dirty="0" err="1">
                <a:solidFill>
                  <a:srgbClr val="C00000"/>
                </a:solidFill>
              </a:rPr>
              <a:t>x</a:t>
            </a:r>
            <a:r>
              <a:rPr lang="en-US" b="1" dirty="0">
                <a:solidFill>
                  <a:srgbClr val="C00000"/>
                </a:solidFill>
              </a:rPr>
              <a:t> is its own operator </a:t>
            </a:r>
            <a:r>
              <a:rPr lang="en-US" dirty="0">
                <a:solidFill>
                  <a:srgbClr val="3333CC"/>
                </a:solidFill>
              </a:rPr>
              <a:t>as seen above.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The time derivative of the free-particle wave function is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>
              <a:solidFill>
                <a:srgbClr val="3333CC"/>
              </a:solidFill>
            </a:endParaRPr>
          </a:p>
          <a:p>
            <a:pPr eaLnBrk="1" hangingPunct="1">
              <a:buClr>
                <a:srgbClr val="3333CC"/>
              </a:buClr>
              <a:buSzPct val="65000"/>
              <a:buNone/>
            </a:pPr>
            <a:r>
              <a:rPr lang="en-US" dirty="0">
                <a:solidFill>
                  <a:srgbClr val="3333CC"/>
                </a:solidFill>
              </a:rPr>
              <a:t>	Substituting </a:t>
            </a:r>
            <a:r>
              <a:rPr lang="el-GR" i="1" dirty="0">
                <a:solidFill>
                  <a:srgbClr val="3333CC"/>
                </a:solidFill>
                <a:latin typeface="Symbol" charset="2"/>
                <a:ea typeface="Arial" pitchFamily="-84" charset="0"/>
                <a:cs typeface="Symbol" charset="2"/>
              </a:rPr>
              <a:t>ω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/ </a:t>
            </a:r>
            <a:r>
              <a:rPr lang="en-US" i="1" dirty="0" err="1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ħ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  yields		</a:t>
            </a:r>
          </a:p>
          <a:p>
            <a:pPr eaLnBrk="1" hangingPunct="1">
              <a:buClr>
                <a:srgbClr val="3333CC"/>
              </a:buClr>
              <a:buSzPct val="65000"/>
              <a:buNone/>
            </a:pPr>
            <a:endParaRPr lang="en-US" dirty="0">
              <a:solidFill>
                <a:srgbClr val="3333CC"/>
              </a:solidFill>
              <a:ea typeface="Arial" pitchFamily="-84" charset="0"/>
              <a:cs typeface="Arial" pitchFamily="-84" charset="0"/>
            </a:endParaRP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So the energy operator is</a:t>
            </a:r>
          </a:p>
          <a:p>
            <a:pPr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The expectation value of the energy is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/>
          </p:nvPr>
        </p:nvGraphicFramePr>
        <p:xfrm>
          <a:off x="1676400" y="1981200"/>
          <a:ext cx="8715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85" name="Equation" r:id="rId3" imgW="393700" imgH="393700" progId="Equation.DSMT4">
                  <p:embed/>
                </p:oleObj>
              </mc:Choice>
              <mc:Fallback>
                <p:oleObj name="Equation" r:id="rId3" imgW="393700" imgH="393700" progId="Equation.DSMT4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87153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/>
          </p:nvPr>
        </p:nvGraphicFramePr>
        <p:xfrm>
          <a:off x="5186363" y="2987675"/>
          <a:ext cx="18859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86" name="Equation" r:id="rId5" imgW="850900" imgH="254000" progId="Equation.DSMT4">
                  <p:embed/>
                </p:oleObj>
              </mc:Choice>
              <mc:Fallback>
                <p:oleObj name="Equation" r:id="rId5" imgW="850900" imgH="254000" progId="Equation.DSMT4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2987675"/>
                        <a:ext cx="18859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/>
          </p:nvPr>
        </p:nvGraphicFramePr>
        <p:xfrm>
          <a:off x="4772025" y="3962400"/>
          <a:ext cx="1323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87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2025" y="3962400"/>
                        <a:ext cx="13239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/>
          </p:nvPr>
        </p:nvGraphicFramePr>
        <p:xfrm>
          <a:off x="762000" y="5486400"/>
          <a:ext cx="8572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88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8572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>
            <p:extLst/>
          </p:nvPr>
        </p:nvGraphicFramePr>
        <p:xfrm>
          <a:off x="2600325" y="1947863"/>
          <a:ext cx="19431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89" name="Equation" r:id="rId11" imgW="876300" imgH="393700" progId="Equation.DSMT4">
                  <p:embed/>
                </p:oleObj>
              </mc:Choice>
              <mc:Fallback>
                <p:oleObj name="Equation" r:id="rId11" imgW="876300" imgH="393700" progId="Equation.DSMT4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1947863"/>
                        <a:ext cx="1943100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>
            <p:extLst/>
          </p:nvPr>
        </p:nvGraphicFramePr>
        <p:xfrm>
          <a:off x="4570413" y="2112963"/>
          <a:ext cx="18018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90" name="Equation" r:id="rId13" imgW="812800" imgH="215900" progId="Equation.DSMT4">
                  <p:embed/>
                </p:oleObj>
              </mc:Choice>
              <mc:Fallback>
                <p:oleObj name="Equation" r:id="rId13" imgW="812800" imgH="215900" progId="Equation.DSMT4">
                  <p:embed/>
                  <p:pic>
                    <p:nvPicPr>
                      <p:cNvPr id="266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2112963"/>
                        <a:ext cx="18018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/>
          </p:nvPr>
        </p:nvGraphicFramePr>
        <p:xfrm>
          <a:off x="6365875" y="2197100"/>
          <a:ext cx="8731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91" name="Equation" r:id="rId15" imgW="393700" imgH="177800" progId="Equation.DSMT4">
                  <p:embed/>
                </p:oleObj>
              </mc:Choice>
              <mc:Fallback>
                <p:oleObj name="Equation" r:id="rId15" imgW="393700" imgH="177800" progId="Equation.DSMT4">
                  <p:embed/>
                  <p:pic>
                    <p:nvPicPr>
                      <p:cNvPr id="266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2197100"/>
                        <a:ext cx="8731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/>
          </p:nvPr>
        </p:nvGraphicFramePr>
        <p:xfrm>
          <a:off x="7035800" y="2833687"/>
          <a:ext cx="15748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92" name="Equation" r:id="rId17" imgW="711200" imgH="406400" progId="Equation.DSMT4">
                  <p:embed/>
                </p:oleObj>
              </mc:Choice>
              <mc:Fallback>
                <p:oleObj name="Equation" r:id="rId17" imgW="711200" imgH="406400" progId="Equation.DSMT4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2833687"/>
                        <a:ext cx="15748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>
            <p:extLst/>
          </p:nvPr>
        </p:nvGraphicFramePr>
        <p:xfrm>
          <a:off x="1690688" y="5334000"/>
          <a:ext cx="34813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93" name="Equation" r:id="rId19" imgW="1549400" imgH="330200" progId="Equation.DSMT4">
                  <p:embed/>
                </p:oleObj>
              </mc:Choice>
              <mc:Fallback>
                <p:oleObj name="Equation" r:id="rId19" imgW="1549400" imgH="330200" progId="Equation.DSMT4">
                  <p:embed/>
                  <p:pic>
                    <p:nvPicPr>
                      <p:cNvPr id="266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334000"/>
                        <a:ext cx="348138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>
            <p:extLst/>
          </p:nvPr>
        </p:nvGraphicFramePr>
        <p:xfrm>
          <a:off x="5210175" y="5257800"/>
          <a:ext cx="3538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694" name="Equation" r:id="rId21" imgW="1574800" imgH="406400" progId="Equation.DSMT4">
                  <p:embed/>
                </p:oleObj>
              </mc:Choice>
              <mc:Fallback>
                <p:oleObj name="Equation" r:id="rId21" imgW="1574800" imgH="406400" progId="Equation.DSMT4">
                  <p:embed/>
                  <p:pic>
                    <p:nvPicPr>
                      <p:cNvPr id="26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5257800"/>
                        <a:ext cx="35385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91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905001"/>
            <a:ext cx="1828800" cy="131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Infinite Square-Well Potential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231188" cy="4725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simplest such system is that of a particle trapped in a box with infinitely hard walls that the particle cannot penetrate. This potential is called an infinite square well potential and is given by</a:t>
            </a:r>
          </a:p>
          <a:p>
            <a:pPr eaLnBrk="1" hangingPunct="1">
              <a:spcBef>
                <a:spcPct val="0"/>
              </a:spcBef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wave function must be zero where the potential is infinite.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Where the potential is zero inside the box, the time independent Schrödinger wave equation                                            becomes			         	     where	               .</a:t>
            </a:r>
          </a:p>
          <a:p>
            <a:pPr eaLnBrk="1" hangingPunct="1">
              <a:spcBef>
                <a:spcPct val="0"/>
              </a:spcBef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general solution is                 			.				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465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496744"/>
              </p:ext>
            </p:extLst>
          </p:nvPr>
        </p:nvGraphicFramePr>
        <p:xfrm>
          <a:off x="3733801" y="2057400"/>
          <a:ext cx="32004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3" name="Equation" r:id="rId4" imgW="1600200" imgH="469900" progId="Equation.DSMT4">
                  <p:embed/>
                </p:oleObj>
              </mc:Choice>
              <mc:Fallback>
                <p:oleObj name="Equation" r:id="rId4" imgW="1600200" imgH="469900" progId="Equation.DSMT4">
                  <p:embed/>
                  <p:pic>
                    <p:nvPicPr>
                      <p:cNvPr id="4659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2057400"/>
                        <a:ext cx="3200400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3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4895850"/>
          <a:ext cx="18192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4" name="Equation" r:id="rId6" imgW="1028700" imgH="419100" progId="Equation.DSMT4">
                  <p:embed/>
                </p:oleObj>
              </mc:Choice>
              <mc:Fallback>
                <p:oleObj name="Equation" r:id="rId6" imgW="1028700" imgH="419100" progId="Equation.DSMT4">
                  <p:embed/>
                  <p:pic>
                    <p:nvPicPr>
                      <p:cNvPr id="4659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95850"/>
                        <a:ext cx="18192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4" name="Object 4"/>
          <p:cNvGraphicFramePr>
            <a:graphicFrameLocks noChangeAspect="1"/>
          </p:cNvGraphicFramePr>
          <p:nvPr>
            <p:extLst/>
          </p:nvPr>
        </p:nvGraphicFramePr>
        <p:xfrm>
          <a:off x="6248400" y="4991100"/>
          <a:ext cx="1597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5" name="Equation" r:id="rId8" imgW="901700" imgH="279400" progId="Equation.DSMT4">
                  <p:embed/>
                </p:oleObj>
              </mc:Choice>
              <mc:Fallback>
                <p:oleObj name="Equation" r:id="rId8" imgW="901700" imgH="279400" progId="Equation.DSMT4">
                  <p:embed/>
                  <p:pic>
                    <p:nvPicPr>
                      <p:cNvPr id="4659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91100"/>
                        <a:ext cx="1597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5" name="Object 5"/>
          <p:cNvGraphicFramePr>
            <a:graphicFrameLocks noChangeAspect="1"/>
          </p:cNvGraphicFramePr>
          <p:nvPr>
            <p:extLst/>
          </p:nvPr>
        </p:nvGraphicFramePr>
        <p:xfrm>
          <a:off x="3886200" y="5715000"/>
          <a:ext cx="367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6" name="Equation" r:id="rId10" imgW="1574800" imgH="228600" progId="Equation.DSMT4">
                  <p:embed/>
                </p:oleObj>
              </mc:Choice>
              <mc:Fallback>
                <p:oleObj name="Equation" r:id="rId10" imgW="1574800" imgH="228600" progId="Equation.DSMT4">
                  <p:embed/>
                  <p:pic>
                    <p:nvPicPr>
                      <p:cNvPr id="4659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15000"/>
                        <a:ext cx="367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>
            <p:extLst/>
          </p:nvPr>
        </p:nvGraphicFramePr>
        <p:xfrm>
          <a:off x="4130675" y="5029200"/>
          <a:ext cx="898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7" name="Equation" r:id="rId12" imgW="508000" imgH="228600" progId="Equation.DSMT4">
                  <p:embed/>
                </p:oleObj>
              </mc:Choice>
              <mc:Fallback>
                <p:oleObj name="Equation" r:id="rId12" imgW="508000" imgH="228600" progId="Equation.DSMT4">
                  <p:embed/>
                  <p:pic>
                    <p:nvPicPr>
                      <p:cNvPr id="4659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5029200"/>
                        <a:ext cx="8985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/>
          </p:nvPr>
        </p:nvGraphicFramePr>
        <p:xfrm>
          <a:off x="5943600" y="4444122"/>
          <a:ext cx="3066360" cy="58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8" name="Equation" r:id="rId14" imgW="2197100" imgH="419100" progId="Equation.DSMT4">
                  <p:embed/>
                </p:oleObj>
              </mc:Choice>
              <mc:Fallback>
                <p:oleObj name="Equation" r:id="rId14" imgW="2197100" imgH="419100" progId="Equation.DSMT4">
                  <p:embed/>
                  <p:pic>
                    <p:nvPicPr>
                      <p:cNvPr id="1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44122"/>
                        <a:ext cx="3066360" cy="5850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499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algn="ctr"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Quantization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307388" cy="5257800"/>
          </a:xfrm>
          <a:noFill/>
        </p:spPr>
        <p:txBody>
          <a:bodyPr/>
          <a:lstStyle/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Since the wave function must be continuous, the boundary conditions of the potential dictate that the wave function must be zero at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These yield B=0 for valid solutions for, and for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integer values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such that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l-GR" sz="2400" i="1" dirty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>
                <a:ea typeface="Arial" pitchFamily="-84" charset="0"/>
                <a:cs typeface="Arial" pitchFamily="-84" charset="0"/>
                <a:sym typeface="Wingdings"/>
              </a:rPr>
              <a:t></a:t>
            </a:r>
            <a:r>
              <a:rPr lang="en-US" sz="2400" dirty="0">
                <a:ea typeface="Arial" pitchFamily="-84" charset="0"/>
                <a:cs typeface="Arial" pitchFamily="-84" charset="0"/>
                <a:sym typeface="Wingdings"/>
              </a:rPr>
              <a:t> </a:t>
            </a:r>
            <a:r>
              <a:rPr lang="en-US" sz="2400" dirty="0" err="1">
                <a:ea typeface="Arial" pitchFamily="-84" charset="0"/>
                <a:cs typeface="Arial" pitchFamily="-84" charset="0"/>
                <a:sym typeface="Wingdings"/>
              </a:rPr>
              <a:t>k</a:t>
            </a:r>
            <a:r>
              <a:rPr lang="en-US" sz="2400" dirty="0">
                <a:ea typeface="Arial" pitchFamily="-84" charset="0"/>
                <a:cs typeface="Arial" pitchFamily="-84" charset="0"/>
                <a:sym typeface="Wingdings"/>
              </a:rPr>
              <a:t>=</a:t>
            </a:r>
            <a:r>
              <a:rPr lang="en-US" sz="2400" dirty="0" err="1">
                <a:ea typeface="Arial" pitchFamily="-84" charset="0"/>
                <a:cs typeface="Arial" pitchFamily="-84" charset="0"/>
                <a:sym typeface="Wingdings"/>
              </a:rPr>
              <a:t>n</a:t>
            </a:r>
            <a:r>
              <a:rPr lang="en-US" sz="2400" dirty="0" err="1">
                <a:latin typeface="Symbol" charset="2"/>
                <a:ea typeface="Arial" pitchFamily="-84" charset="0"/>
                <a:cs typeface="Symbol" charset="2"/>
                <a:sym typeface="Wingdings"/>
              </a:rPr>
              <a:t>π</a:t>
            </a:r>
            <a:r>
              <a:rPr lang="en-US" sz="2400" dirty="0">
                <a:ea typeface="Arial" pitchFamily="-84" charset="0"/>
                <a:cs typeface="Arial" pitchFamily="-84" charset="0"/>
                <a:sym typeface="Wingdings"/>
              </a:rPr>
              <a:t>/L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now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normalize the wave function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just" eaLnBrk="1" hangingPunct="1"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April 3,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nl-NL" dirty="0"/>
              <a:t>PHYS 3313-001, Spring 2019                      Dr. Jaehoon Yu</a:t>
            </a:r>
            <a:endParaRPr lang="en-US" dirty="0"/>
          </a:p>
        </p:txBody>
      </p:sp>
      <p:graphicFrame>
        <p:nvGraphicFramePr>
          <p:cNvPr id="466946" name="Object 2"/>
          <p:cNvGraphicFramePr>
            <a:graphicFrameLocks noChangeAspect="1"/>
          </p:cNvGraphicFramePr>
          <p:nvPr>
            <p:extLst/>
          </p:nvPr>
        </p:nvGraphicFramePr>
        <p:xfrm>
          <a:off x="4191000" y="2157413"/>
          <a:ext cx="13271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7" name="Equation" r:id="rId3" imgW="533400" imgH="228600" progId="Equation.DSMT4">
                  <p:embed/>
                </p:oleObj>
              </mc:Choice>
              <mc:Fallback>
                <p:oleObj name="Equation" r:id="rId3" imgW="533400" imgH="228600" progId="Equation.DSMT4">
                  <p:embed/>
                  <p:pic>
                    <p:nvPicPr>
                      <p:cNvPr id="4669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57413"/>
                        <a:ext cx="13271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7" name="Object 3"/>
          <p:cNvGraphicFramePr>
            <a:graphicFrameLocks noChangeAspect="1"/>
          </p:cNvGraphicFramePr>
          <p:nvPr>
            <p:extLst/>
          </p:nvPr>
        </p:nvGraphicFramePr>
        <p:xfrm>
          <a:off x="4648200" y="2860675"/>
          <a:ext cx="23606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8" name="Equation" r:id="rId5" imgW="1371600" imgH="330200" progId="Equation.DSMT4">
                  <p:embed/>
                </p:oleObj>
              </mc:Choice>
              <mc:Fallback>
                <p:oleObj name="Equation" r:id="rId5" imgW="1371600" imgH="330200" progId="Equation.DSMT4">
                  <p:embed/>
                  <p:pic>
                    <p:nvPicPr>
                      <p:cNvPr id="4669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60675"/>
                        <a:ext cx="2360613" cy="568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9" name="Object 5"/>
          <p:cNvGraphicFramePr>
            <a:graphicFrameLocks noChangeAspect="1"/>
          </p:cNvGraphicFramePr>
          <p:nvPr>
            <p:extLst/>
          </p:nvPr>
        </p:nvGraphicFramePr>
        <p:xfrm>
          <a:off x="1143000" y="3352800"/>
          <a:ext cx="32305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9" name="Equation" r:id="rId7" imgW="1384300" imgH="431800" progId="Equation.DSMT4">
                  <p:embed/>
                </p:oleObj>
              </mc:Choice>
              <mc:Fallback>
                <p:oleObj name="Equation" r:id="rId7" imgW="1384300" imgH="431800" progId="Equation.DSMT4">
                  <p:embed/>
                  <p:pic>
                    <p:nvPicPr>
                      <p:cNvPr id="466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3230562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5432425" y="1905000"/>
          <a:ext cx="19589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60" name="Equation" r:id="rId9" imgW="787400" imgH="431800" progId="Equation.DSMT4">
                  <p:embed/>
                </p:oleObj>
              </mc:Choice>
              <mc:Fallback>
                <p:oleObj name="Equation" r:id="rId9" imgW="787400" imgH="4318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1905000"/>
                        <a:ext cx="19589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4384675" y="3352800"/>
          <a:ext cx="30829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61" name="Equation" r:id="rId11" imgW="1320800" imgH="431800" progId="Equation.DSMT4">
                  <p:embed/>
                </p:oleObj>
              </mc:Choice>
              <mc:Fallback>
                <p:oleObj name="Equation" r:id="rId11" imgW="1320800" imgH="43180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3352800"/>
                        <a:ext cx="308292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/>
          </p:nvPr>
        </p:nvGraphicFramePr>
        <p:xfrm>
          <a:off x="7543800" y="3657600"/>
          <a:ext cx="236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62" name="Equation" r:id="rId13" imgW="101600" imgH="152400" progId="Equation.DSMT4">
                  <p:embed/>
                </p:oleObj>
              </mc:Choice>
              <mc:Fallback>
                <p:oleObj name="Equation" r:id="rId13" imgW="101600" imgH="152400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657600"/>
                        <a:ext cx="23653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C9701DB-5205-384A-98B4-CE268B12E0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84756" y="4531192"/>
            <a:ext cx="4114800" cy="7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937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46066</TotalTime>
  <Words>783</Words>
  <Application>Microsoft Macintosh PowerPoint</Application>
  <PresentationFormat>On-screen Show (4:3)</PresentationFormat>
  <Paragraphs>130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#19</vt:lpstr>
      <vt:lpstr>Announcements</vt:lpstr>
      <vt:lpstr>PowerPoint Presentation</vt:lpstr>
      <vt:lpstr>Reminder: Special Project #6</vt:lpstr>
      <vt:lpstr>Special Project #7</vt:lpstr>
      <vt:lpstr>Momentum Operator</vt:lpstr>
      <vt:lpstr>Position and Energy Operators</vt:lpstr>
      <vt:lpstr>Infinite Square-Well Potential</vt:lpstr>
      <vt:lpstr>Quantization</vt:lpstr>
      <vt:lpstr>Details of the computation</vt:lpstr>
      <vt:lpstr>Quantization, cnt’d</vt:lpstr>
      <vt:lpstr>Quantized Energy</vt:lpstr>
      <vt:lpstr>How does this correspond to Classical Mech.?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1021</cp:revision>
  <cp:lastPrinted>2013-08-26T21:25:15Z</cp:lastPrinted>
  <dcterms:created xsi:type="dcterms:W3CDTF">2012-08-27T21:13:02Z</dcterms:created>
  <dcterms:modified xsi:type="dcterms:W3CDTF">2019-04-03T19:48:08Z</dcterms:modified>
</cp:coreProperties>
</file>