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9" r:id="rId3"/>
    <p:sldId id="827" r:id="rId4"/>
    <p:sldId id="772" r:id="rId5"/>
    <p:sldId id="781" r:id="rId6"/>
    <p:sldId id="825" r:id="rId7"/>
    <p:sldId id="826" r:id="rId8"/>
    <p:sldId id="822" r:id="rId9"/>
    <p:sldId id="878" r:id="rId10"/>
    <p:sldId id="877" r:id="rId11"/>
    <p:sldId id="823" r:id="rId12"/>
    <p:sldId id="796" r:id="rId13"/>
    <p:sldId id="797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1"/>
    <p:restoredTop sz="96291"/>
  </p:normalViewPr>
  <p:slideViewPr>
    <p:cSldViewPr>
      <p:cViewPr varScale="1">
        <p:scale>
          <a:sx n="132" d="100"/>
          <a:sy n="132" d="100"/>
        </p:scale>
        <p:origin x="10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8.emf"/><Relationship Id="rId7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49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emf"/><Relationship Id="rId19" Type="http://schemas.openxmlformats.org/officeDocument/2006/relationships/image" Target="../media/image50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7.emf"/><Relationship Id="rId3" Type="http://schemas.openxmlformats.org/officeDocument/2006/relationships/oleObject" Target="../embeddings/oleObject57.bin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emf"/><Relationship Id="rId11" Type="http://schemas.openxmlformats.org/officeDocument/2006/relationships/image" Target="../media/image66.e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emf"/><Relationship Id="rId3" Type="http://schemas.openxmlformats.org/officeDocument/2006/relationships/image" Target="../media/image32.jpeg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9.emf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7446" y="1524000"/>
            <a:ext cx="3001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 Operator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Position and Energy Operators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Infinite Square-well Potential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Quantized Energy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Finite Square-well Potential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3D Infinite Potential</a:t>
            </a:r>
          </a:p>
          <a:p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en-US" dirty="0"/>
              <a:t>Details of the computation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/>
          </p:nvPr>
        </p:nvGraphicFramePr>
        <p:xfrm>
          <a:off x="1143000" y="1981200"/>
          <a:ext cx="17891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1" name="Equation" r:id="rId3" imgW="774700" imgH="393700" progId="Equation.DSMT4">
                  <p:embed/>
                </p:oleObj>
              </mc:Choice>
              <mc:Fallback>
                <p:oleObj name="Equation" r:id="rId3" imgW="774700" imgH="39370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7891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66775" y="850900"/>
          <a:ext cx="26384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2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850900"/>
                        <a:ext cx="2638425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3048000"/>
          <a:ext cx="39862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3" name="Equation" r:id="rId7" imgW="1727200" imgH="393700" progId="Equation.DSMT4">
                  <p:embed/>
                </p:oleObj>
              </mc:Choice>
              <mc:Fallback>
                <p:oleObj name="Equation" r:id="rId7" imgW="1727200" imgH="3937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048000"/>
                        <a:ext cx="39862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4049713"/>
          <a:ext cx="3898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4" name="Equation" r:id="rId9" imgW="1689100" imgH="457200" progId="Equation.DSMT4">
                  <p:embed/>
                </p:oleObj>
              </mc:Choice>
              <mc:Fallback>
                <p:oleObj name="Equation" r:id="rId9" imgW="1689100" imgH="457200" progId="Equation.DSMT4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049713"/>
                        <a:ext cx="3898900" cy="1055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5105400"/>
          <a:ext cx="29321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5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05400"/>
                        <a:ext cx="2932112" cy="938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575050" y="914400"/>
          <a:ext cx="2901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6" name="Equation" r:id="rId13" imgW="1257300" imgH="393700" progId="Equation.DSMT4">
                  <p:embed/>
                </p:oleObj>
              </mc:Choice>
              <mc:Fallback>
                <p:oleObj name="Equation" r:id="rId13" imgW="1257300" imgH="3937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914400"/>
                        <a:ext cx="2901950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4600575" y="4114800"/>
          <a:ext cx="3400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7" name="Equation" r:id="rId15" imgW="1473200" imgH="393700" progId="Equation.DSMT4">
                  <p:embed/>
                </p:oleObj>
              </mc:Choice>
              <mc:Fallback>
                <p:oleObj name="Equation" r:id="rId15" imgW="1473200" imgH="3937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114800"/>
                        <a:ext cx="3400425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810000" y="5105400"/>
          <a:ext cx="15541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8" name="Equation" r:id="rId17" imgW="673100" imgH="419100" progId="Equation.DSMT4">
                  <p:embed/>
                </p:oleObj>
              </mc:Choice>
              <mc:Fallback>
                <p:oleObj name="Equation" r:id="rId17" imgW="673100" imgH="41910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1554162" cy="966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67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Quantization, </a:t>
            </a:r>
            <a:r>
              <a:rPr lang="en-US" sz="4800" b="1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8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These yield B=0 for valid solutions for,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 (a standing wave!!)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dirty="0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/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9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466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/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0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466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28004"/>
              </p:ext>
            </p:extLst>
          </p:nvPr>
        </p:nvGraphicFramePr>
        <p:xfrm>
          <a:off x="19812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1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466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2" name="Equation" r:id="rId9" imgW="1384300" imgH="431800" progId="Equation.DSMT4">
                  <p:embed/>
                </p:oleObj>
              </mc:Choice>
              <mc:Fallback>
                <p:oleObj name="Equation" r:id="rId9" imgW="1384300" imgH="431800" progId="Equation.DSMT4">
                  <p:embed/>
                  <p:pic>
                    <p:nvPicPr>
                      <p:cNvPr id="466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3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38157"/>
              </p:ext>
            </p:extLst>
          </p:nvPr>
        </p:nvGraphicFramePr>
        <p:xfrm>
          <a:off x="32004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4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5" name="Equation" r:id="rId15" imgW="1320800" imgH="431800" progId="Equation.DSMT4">
                  <p:embed/>
                </p:oleObj>
              </mc:Choice>
              <mc:Fallback>
                <p:oleObj name="Equation" r:id="rId15" imgW="1320800" imgH="4318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16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9701DB-5205-384A-98B4-CE268B12E0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0682" y="4291409"/>
            <a:ext cx="2892159" cy="5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/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69" name="Equation" r:id="rId5" imgW="850900" imgH="393700" progId="Equation.DSMT4">
                  <p:embed/>
                </p:oleObj>
              </mc:Choice>
              <mc:Fallback>
                <p:oleObj name="Equation" r:id="rId5" imgW="850900" imgH="393700" progId="Equation.DSMT4">
                  <p:embed/>
                  <p:pic>
                    <p:nvPicPr>
                      <p:cNvPr id="468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/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0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468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/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1" name="Equation" r:id="rId9" imgW="698500" imgH="419100" progId="Equation.DSMT4">
                  <p:embed/>
                </p:oleObj>
              </mc:Choice>
              <mc:Fallback>
                <p:oleObj name="Equation" r:id="rId9" imgW="698500" imgH="419100" progId="Equation.DSMT4">
                  <p:embed/>
                  <p:pic>
                    <p:nvPicPr>
                      <p:cNvPr id="468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219200" y="41148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>
            <p:extLst/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2" name="Equation" r:id="rId11" imgW="762000" imgH="419100" progId="Equation.DSMT4">
                  <p:embed/>
                </p:oleObj>
              </mc:Choice>
              <mc:Fallback>
                <p:oleObj name="Equation" r:id="rId11" imgW="762000" imgH="419100" progId="Equation.DSMT4">
                  <p:embed/>
                  <p:pic>
                    <p:nvPicPr>
                      <p:cNvPr id="468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/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3" name="Equation" r:id="rId13" imgW="749300" imgH="419100" progId="Equation.DSMT4">
                  <p:embed/>
                </p:oleObj>
              </mc:Choice>
              <mc:Fallback>
                <p:oleObj name="Equation" r:id="rId13" imgW="749300" imgH="419100" progId="Equation.DSMT4">
                  <p:embed/>
                  <p:pic>
                    <p:nvPicPr>
                      <p:cNvPr id="468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/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4" name="Equation" r:id="rId15" imgW="533400" imgH="431800" progId="Equation.DSMT4">
                  <p:embed/>
                </p:oleObj>
              </mc:Choice>
              <mc:Fallback>
                <p:oleObj name="Equation" r:id="rId15" imgW="533400" imgH="431800" progId="Equation.DSMT4">
                  <p:embed/>
                  <p:pic>
                    <p:nvPicPr>
                      <p:cNvPr id="469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/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5" name="Equation" r:id="rId17" imgW="1524000" imgH="419100" progId="Equation.DSMT4">
                  <p:embed/>
                </p:oleObj>
              </mc:Choice>
              <mc:Fallback>
                <p:oleObj name="Equation" r:id="rId17" imgW="1524000" imgH="419100" progId="Equation.DSMT4">
                  <p:embed/>
                  <p:pic>
                    <p:nvPicPr>
                      <p:cNvPr id="469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/>
          </p:nvPr>
        </p:nvGraphicFramePr>
        <p:xfrm>
          <a:off x="76200" y="4114800"/>
          <a:ext cx="110559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6" name="Equation" r:id="rId19" imgW="914400" imgH="698500" progId="Equation.DSMT4">
                  <p:embed/>
                </p:oleObj>
              </mc:Choice>
              <mc:Fallback>
                <p:oleObj name="Equation" r:id="rId19" imgW="914400" imgH="698500" progId="Equation.DSMT4">
                  <p:embed/>
                  <p:pic>
                    <p:nvPicPr>
                      <p:cNvPr id="469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1105595" cy="84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/>
          </p:nvPr>
        </p:nvGraphicFramePr>
        <p:xfrm>
          <a:off x="76200" y="5187950"/>
          <a:ext cx="108233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7" name="Equation" r:id="rId21" imgW="927100" imgH="711200" progId="Equation.DSMT4">
                  <p:embed/>
                </p:oleObj>
              </mc:Choice>
              <mc:Fallback>
                <p:oleObj name="Equation" r:id="rId21" imgW="927100" imgH="711200" progId="Equation.DSMT4">
                  <p:embed/>
                  <p:pic>
                    <p:nvPicPr>
                      <p:cNvPr id="469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7950"/>
                        <a:ext cx="1082339" cy="83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8" name="Equation" r:id="rId23" imgW="381000" imgH="203200" progId="Equation.DSMT4">
                  <p:embed/>
                </p:oleObj>
              </mc:Choice>
              <mc:Fallback>
                <p:oleObj name="Equation" r:id="rId23" imgW="3810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9" name="Equation" r:id="rId25" imgW="381000" imgH="203200" progId="Equation.DSMT4">
                  <p:embed/>
                </p:oleObj>
              </mc:Choice>
              <mc:Fallback>
                <p:oleObj name="Equation" r:id="rId25" imgW="381000" imgH="2032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87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br>
              <a:rPr lang="en-US" sz="2400" dirty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29365"/>
              </p:ext>
            </p:extLst>
          </p:nvPr>
        </p:nvGraphicFramePr>
        <p:xfrm>
          <a:off x="457200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7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488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99080"/>
              </p:ext>
            </p:extLst>
          </p:nvPr>
        </p:nvGraphicFramePr>
        <p:xfrm>
          <a:off x="7669212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8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2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9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488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73754"/>
              </p:ext>
            </p:extLst>
          </p:nvPr>
        </p:nvGraphicFramePr>
        <p:xfrm>
          <a:off x="3702050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0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9590"/>
              </p:ext>
            </p:extLst>
          </p:nvPr>
        </p:nvGraphicFramePr>
        <p:xfrm>
          <a:off x="5711824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1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4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31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3600" dirty="0"/>
              <a:t>Bring out SP#5</a:t>
            </a:r>
          </a:p>
          <a:p>
            <a:pPr eaLnBrk="1" hangingPunct="1"/>
            <a:r>
              <a:rPr lang="en-US" sz="3600" dirty="0"/>
              <a:t>Homework #5</a:t>
            </a:r>
            <a:endParaRPr lang="en-US" dirty="0"/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CH6 end of chapter problems: 34, 46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CH7 end of chapter problems: 7, 9, 17 and 29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Due Monday, Apr. 15</a:t>
            </a:r>
            <a:endParaRPr lang="en-US" dirty="0"/>
          </a:p>
          <a:p>
            <a:pPr eaLnBrk="1" hangingPunct="1">
              <a:spcBef>
                <a:spcPts val="200"/>
              </a:spcBef>
            </a:pPr>
            <a:r>
              <a:rPr lang="en-US" sz="3600" dirty="0"/>
              <a:t>Colloquium at 4pm today in SH101</a:t>
            </a:r>
            <a:endParaRPr lang="en-US" dirty="0"/>
          </a:p>
          <a:p>
            <a:pPr lvl="1" eaLnBrk="1" hangingPunct="1">
              <a:spcBef>
                <a:spcPts val="200"/>
              </a:spcBef>
            </a:pPr>
            <a:r>
              <a:rPr lang="en-US" sz="3200" dirty="0"/>
              <a:t>Dr. Antonia Hubbard of Northwestern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480998-A4DD-9B45-B4BE-A51E4048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8F943-2E13-7B4B-89E4-4850CA8F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AA2F-9AF5-4349-924C-99490CC8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PHYS 3313-001, Spring 2019  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3B24-94BE-8F4B-AFF5-77211308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Monday, Apr. 8.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9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0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Special Project #7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Show that the Schrodinger wave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Deadline Wednesday, Apr. 17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8776444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/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3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463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/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4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463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/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5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463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/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6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463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/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7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/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8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463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/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9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/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0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/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1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/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2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/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3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position </a:t>
            </a:r>
            <a:r>
              <a:rPr lang="en-US" b="1" i="1" dirty="0" err="1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is its own operator </a:t>
            </a:r>
            <a:r>
              <a:rPr lang="en-US" dirty="0">
                <a:solidFill>
                  <a:srgbClr val="3333CC"/>
                </a:solidFill>
              </a:rPr>
              <a:t>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>
                <a:solidFill>
                  <a:srgbClr val="3333CC"/>
                </a:solidFill>
              </a:rPr>
              <a:t>	Substituting </a:t>
            </a:r>
            <a:r>
              <a:rPr lang="el-GR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5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/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6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/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7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8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/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9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/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70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7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72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/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73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/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74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05001"/>
            <a:ext cx="1828800" cy="13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Infinite 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potential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be zero where the potential is infinite.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time independent Schrödinger wave equation                                            becomes			         	     where	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general solution is                 	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96744"/>
              </p:ext>
            </p:extLst>
          </p:nvPr>
        </p:nvGraphicFramePr>
        <p:xfrm>
          <a:off x="3733801" y="2057400"/>
          <a:ext cx="3200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1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465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2057400"/>
                        <a:ext cx="32004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2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4659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/>
          </p:nvPr>
        </p:nvGraphicFramePr>
        <p:xfrm>
          <a:off x="6248400" y="49911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3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465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911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/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4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465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/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5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465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/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6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These yield B=0 for valid solutions for,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dirty="0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/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5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466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/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6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466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7" name="Equation" r:id="rId7" imgW="1384300" imgH="431800" progId="Equation.DSMT4">
                  <p:embed/>
                </p:oleObj>
              </mc:Choice>
              <mc:Fallback>
                <p:oleObj name="Equation" r:id="rId7" imgW="1384300" imgH="431800" progId="Equation.DSMT4">
                  <p:embed/>
                  <p:pic>
                    <p:nvPicPr>
                      <p:cNvPr id="466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8" name="Equation" r:id="rId9" imgW="787400" imgH="431800" progId="Equation.DSMT4">
                  <p:embed/>
                </p:oleObj>
              </mc:Choice>
              <mc:Fallback>
                <p:oleObj name="Equation" r:id="rId9" imgW="787400" imgH="4318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9" name="Equation" r:id="rId11" imgW="1320800" imgH="431800" progId="Equation.DSMT4">
                  <p:embed/>
                </p:oleObj>
              </mc:Choice>
              <mc:Fallback>
                <p:oleObj name="Equation" r:id="rId11" imgW="1320800" imgH="4318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0" name="Equation" r:id="rId13" imgW="101600" imgH="152400" progId="Equation.DSMT4">
                  <p:embed/>
                </p:oleObj>
              </mc:Choice>
              <mc:Fallback>
                <p:oleObj name="Equation" r:id="rId13" imgW="101600" imgH="1524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9701DB-5205-384A-98B4-CE268B12E0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4756" y="4531192"/>
            <a:ext cx="4114800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3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46065</TotalTime>
  <Words>783</Words>
  <Application>Microsoft Macintosh PowerPoint</Application>
  <PresentationFormat>On-screen Show (4:3)</PresentationFormat>
  <Paragraphs>130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#19</vt:lpstr>
      <vt:lpstr>Announcements</vt:lpstr>
      <vt:lpstr>PowerPoint Presentation</vt:lpstr>
      <vt:lpstr>Reminder: Special Project #6</vt:lpstr>
      <vt:lpstr>Special Project #7</vt:lpstr>
      <vt:lpstr>Momentum Operator</vt:lpstr>
      <vt:lpstr>Position and Energy Operators</vt:lpstr>
      <vt:lpstr>Infinite Square-Well Potential</vt:lpstr>
      <vt:lpstr>Quantization</vt:lpstr>
      <vt:lpstr>Details of the computation</vt:lpstr>
      <vt:lpstr>Quantization, cnt’d</vt:lpstr>
      <vt:lpstr>Quantized Energy</vt:lpstr>
      <vt:lpstr>How does this correspond to Classical Mech.?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1020</cp:revision>
  <cp:lastPrinted>2013-08-26T21:25:15Z</cp:lastPrinted>
  <dcterms:created xsi:type="dcterms:W3CDTF">2012-08-27T21:13:02Z</dcterms:created>
  <dcterms:modified xsi:type="dcterms:W3CDTF">2019-04-03T19:46:46Z</dcterms:modified>
</cp:coreProperties>
</file>