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639" r:id="rId3"/>
    <p:sldId id="781" r:id="rId4"/>
    <p:sldId id="766" r:id="rId5"/>
    <p:sldId id="771" r:id="rId6"/>
    <p:sldId id="798" r:id="rId7"/>
    <p:sldId id="799" r:id="rId8"/>
    <p:sldId id="800" r:id="rId9"/>
    <p:sldId id="801" r:id="rId10"/>
    <p:sldId id="802" r:id="rId11"/>
    <p:sldId id="803" r:id="rId12"/>
    <p:sldId id="804" r:id="rId13"/>
    <p:sldId id="805" r:id="rId14"/>
    <p:sldId id="806" r:id="rId15"/>
    <p:sldId id="807" r:id="rId1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8"/>
    <p:restoredTop sz="96291"/>
  </p:normalViewPr>
  <p:slideViewPr>
    <p:cSldViewPr>
      <p:cViewPr varScale="1">
        <p:scale>
          <a:sx n="95" d="100"/>
          <a:sy n="95" d="100"/>
        </p:scale>
        <p:origin x="20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emf"/><Relationship Id="rId18" Type="http://schemas.openxmlformats.org/officeDocument/2006/relationships/image" Target="../media/image23.emf"/><Relationship Id="rId3" Type="http://schemas.openxmlformats.org/officeDocument/2006/relationships/image" Target="../media/image8.emf"/><Relationship Id="rId21" Type="http://schemas.openxmlformats.org/officeDocument/2006/relationships/image" Target="../media/image26.emf"/><Relationship Id="rId7" Type="http://schemas.openxmlformats.org/officeDocument/2006/relationships/image" Target="../media/image12.emf"/><Relationship Id="rId12" Type="http://schemas.openxmlformats.org/officeDocument/2006/relationships/image" Target="../media/image17.emf"/><Relationship Id="rId17" Type="http://schemas.openxmlformats.org/officeDocument/2006/relationships/image" Target="../media/image22.emf"/><Relationship Id="rId2" Type="http://schemas.openxmlformats.org/officeDocument/2006/relationships/image" Target="../media/image7.emf"/><Relationship Id="rId16" Type="http://schemas.openxmlformats.org/officeDocument/2006/relationships/image" Target="../media/image21.emf"/><Relationship Id="rId20" Type="http://schemas.openxmlformats.org/officeDocument/2006/relationships/image" Target="../media/image25.emf"/><Relationship Id="rId1" Type="http://schemas.openxmlformats.org/officeDocument/2006/relationships/image" Target="../media/image6.emf"/><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5" Type="http://schemas.openxmlformats.org/officeDocument/2006/relationships/image" Target="../media/image20.emf"/><Relationship Id="rId10" Type="http://schemas.openxmlformats.org/officeDocument/2006/relationships/image" Target="../media/image15.emf"/><Relationship Id="rId19" Type="http://schemas.openxmlformats.org/officeDocument/2006/relationships/image" Target="../media/image24.emf"/><Relationship Id="rId4" Type="http://schemas.openxmlformats.org/officeDocument/2006/relationships/image" Target="../media/image9.emf"/><Relationship Id="rId9" Type="http://schemas.openxmlformats.org/officeDocument/2006/relationships/image" Target="../media/image14.emf"/><Relationship Id="rId14" Type="http://schemas.openxmlformats.org/officeDocument/2006/relationships/image" Target="../media/image19.emf"/><Relationship Id="rId22"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image" Target="../media/image29.emf"/><Relationship Id="rId1" Type="http://schemas.openxmlformats.org/officeDocument/2006/relationships/image" Target="../media/image28.emf"/><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image" Target="../media/image36.emf"/><Relationship Id="rId1" Type="http://schemas.openxmlformats.org/officeDocument/2006/relationships/image" Target="../media/image35.emf"/><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 Id="rId5" Type="http://schemas.openxmlformats.org/officeDocument/2006/relationships/image" Target="../media/image48.emf"/><Relationship Id="rId4" Type="http://schemas.openxmlformats.org/officeDocument/2006/relationships/image" Target="../media/image47.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image" Target="../media/image54.emf"/><Relationship Id="rId7" Type="http://schemas.openxmlformats.org/officeDocument/2006/relationships/image" Target="../media/image58.emf"/><Relationship Id="rId2" Type="http://schemas.openxmlformats.org/officeDocument/2006/relationships/image" Target="../media/image53.emf"/><Relationship Id="rId1" Type="http://schemas.openxmlformats.org/officeDocument/2006/relationships/image" Target="../media/image52.emf"/><Relationship Id="rId6" Type="http://schemas.openxmlformats.org/officeDocument/2006/relationships/image" Target="../media/image57.emf"/><Relationship Id="rId5" Type="http://schemas.openxmlformats.org/officeDocument/2006/relationships/image" Target="../media/image56.emf"/><Relationship Id="rId10" Type="http://schemas.openxmlformats.org/officeDocument/2006/relationships/image" Target="../media/image61.emf"/><Relationship Id="rId4" Type="http://schemas.openxmlformats.org/officeDocument/2006/relationships/image" Target="../media/image55.emf"/><Relationship Id="rId9" Type="http://schemas.openxmlformats.org/officeDocument/2006/relationships/image" Target="../media/image60.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image" Target="../media/image64.emf"/><Relationship Id="rId7" Type="http://schemas.openxmlformats.org/officeDocument/2006/relationships/image" Target="../media/image68.emf"/><Relationship Id="rId2" Type="http://schemas.openxmlformats.org/officeDocument/2006/relationships/image" Target="../media/image63.emf"/><Relationship Id="rId1" Type="http://schemas.openxmlformats.org/officeDocument/2006/relationships/image" Target="../media/image62.emf"/><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65.emf"/><Relationship Id="rId9" Type="http://schemas.openxmlformats.org/officeDocument/2006/relationships/image" Target="../media/image70.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79.emf"/><Relationship Id="rId3" Type="http://schemas.openxmlformats.org/officeDocument/2006/relationships/image" Target="../media/image74.emf"/><Relationship Id="rId7" Type="http://schemas.openxmlformats.org/officeDocument/2006/relationships/image" Target="../media/image78.emf"/><Relationship Id="rId2" Type="http://schemas.openxmlformats.org/officeDocument/2006/relationships/image" Target="../media/image73.emf"/><Relationship Id="rId1" Type="http://schemas.openxmlformats.org/officeDocument/2006/relationships/image" Target="../media/image72.emf"/><Relationship Id="rId6" Type="http://schemas.openxmlformats.org/officeDocument/2006/relationships/image" Target="../media/image77.emf"/><Relationship Id="rId11" Type="http://schemas.openxmlformats.org/officeDocument/2006/relationships/image" Target="../media/image82.emf"/><Relationship Id="rId5" Type="http://schemas.openxmlformats.org/officeDocument/2006/relationships/image" Target="../media/image76.emf"/><Relationship Id="rId10" Type="http://schemas.openxmlformats.org/officeDocument/2006/relationships/image" Target="../media/image81.emf"/><Relationship Id="rId4" Type="http://schemas.openxmlformats.org/officeDocument/2006/relationships/image" Target="../media/image75.emf"/><Relationship Id="rId9" Type="http://schemas.openxmlformats.org/officeDocument/2006/relationships/image" Target="../media/image8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98124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5043702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2</a:t>
            </a:fld>
            <a:endParaRPr lang="en-US"/>
          </a:p>
        </p:txBody>
      </p:sp>
    </p:spTree>
    <p:extLst>
      <p:ext uri="{BB962C8B-B14F-4D97-AF65-F5344CB8AC3E}">
        <p14:creationId xmlns:p14="http://schemas.microsoft.com/office/powerpoint/2010/main" val="3821667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7</a:t>
            </a:fld>
            <a:endParaRPr lang="en-US"/>
          </a:p>
        </p:txBody>
      </p:sp>
    </p:spTree>
    <p:extLst>
      <p:ext uri="{BB962C8B-B14F-4D97-AF65-F5344CB8AC3E}">
        <p14:creationId xmlns:p14="http://schemas.microsoft.com/office/powerpoint/2010/main" val="723802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84" charset="-128"/>
              <a:cs typeface="ＭＳ Ｐゴシック" pitchFamily="-84" charset="-128"/>
            </a:endParaRPr>
          </a:p>
        </p:txBody>
      </p:sp>
      <p:sp>
        <p:nvSpPr>
          <p:cNvPr id="34819" name="Slide Number Placeholder 3"/>
          <p:cNvSpPr>
            <a:spLocks noGrp="1"/>
          </p:cNvSpPr>
          <p:nvPr>
            <p:ph type="sldNum" sz="quarter" idx="5"/>
          </p:nvPr>
        </p:nvSpPr>
        <p:spPr bwMode="auto">
          <a:noFill/>
          <a:ln>
            <a:miter lim="800000"/>
            <a:headEnd/>
            <a:tailEnd/>
          </a:ln>
        </p:spPr>
        <p:txBody>
          <a:bodyPr/>
          <a:lstStyle/>
          <a:p>
            <a:fld id="{478E05E0-8736-0F4D-A724-73FFBDAA481C}" type="slidenum">
              <a:rPr lang="en-US"/>
              <a:pPr/>
              <a:t>9</a:t>
            </a:fld>
            <a:endParaRPr lang="en-US"/>
          </a:p>
        </p:txBody>
      </p:sp>
    </p:spTree>
    <p:extLst>
      <p:ext uri="{BB962C8B-B14F-4D97-AF65-F5344CB8AC3E}">
        <p14:creationId xmlns:p14="http://schemas.microsoft.com/office/powerpoint/2010/main" val="806505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1E34483E-5B5B-BD45-A08D-10B8C52212D4}" type="slidenum">
              <a:rPr lang="en-US" smtClean="0"/>
              <a:pPr>
                <a:defRPr/>
              </a:pPr>
              <a:t>10</a:t>
            </a:fld>
            <a:endParaRPr lang="en-US"/>
          </a:p>
        </p:txBody>
      </p:sp>
    </p:spTree>
    <p:extLst>
      <p:ext uri="{BB962C8B-B14F-4D97-AF65-F5344CB8AC3E}">
        <p14:creationId xmlns:p14="http://schemas.microsoft.com/office/powerpoint/2010/main" val="3687939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a:t>Mon. April 8, 2019</a:t>
            </a:r>
          </a:p>
        </p:txBody>
      </p:sp>
      <p:sp>
        <p:nvSpPr>
          <p:cNvPr id="6" name="Rectangle 5"/>
          <p:cNvSpPr>
            <a:spLocks noGrp="1" noChangeArrowheads="1"/>
          </p:cNvSpPr>
          <p:nvPr>
            <p:ph type="ftr" sz="quarter" idx="11"/>
          </p:nvPr>
        </p:nvSpPr>
        <p:spPr/>
        <p:txBody>
          <a:bodyPr/>
          <a:lstStyle>
            <a:lvl1pPr>
              <a:defRPr/>
            </a:lvl1pPr>
          </a:lstStyle>
          <a:p>
            <a:pPr>
              <a:defRPr/>
            </a:pPr>
            <a:r>
              <a:rPr lang="en-US"/>
              <a:t>PHYS 3313-001, Spring 2019                      Dr. Jaehoon Yu</a:t>
            </a:r>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pic>
        <p:nvPicPr>
          <p:cNvPr id="8" name="Picture 7">
            <a:extLst>
              <a:ext uri="{FF2B5EF4-FFF2-40B4-BE49-F238E27FC236}">
                <a16:creationId xmlns:a16="http://schemas.microsoft.com/office/drawing/2014/main" id="{FD90B7E2-7A51-D747-84A2-14E3BE625E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8564" y="6316796"/>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Mon. April 8, 2019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Mon. April 8, 2019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Mon. April 8, 2019</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a:t>Mon. April 8, 2019</a:t>
            </a:r>
          </a:p>
        </p:txBody>
      </p:sp>
      <p:sp>
        <p:nvSpPr>
          <p:cNvPr id="7" name="Rectangle 5"/>
          <p:cNvSpPr>
            <a:spLocks noGrp="1" noChangeArrowheads="1"/>
          </p:cNvSpPr>
          <p:nvPr>
            <p:ph type="ftr" sz="quarter" idx="11"/>
          </p:nvPr>
        </p:nvSpPr>
        <p:spPr>
          <a:ln/>
        </p:spPr>
        <p:txBody>
          <a:bodyPr/>
          <a:lstStyle>
            <a:lvl1pPr>
              <a:defRPr/>
            </a:lvl1pPr>
          </a:lstStyle>
          <a:p>
            <a:pPr>
              <a:defRPr/>
            </a:pPr>
            <a:r>
              <a:rPr lang="nl-NL"/>
              <a:t>PHYS 3313-001, Spring 2019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extLst>
      <p:ext uri="{BB962C8B-B14F-4D97-AF65-F5344CB8AC3E}">
        <p14:creationId xmlns:p14="http://schemas.microsoft.com/office/powerpoint/2010/main" val="5151534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Mon. April 8, 2019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Mon. April 8, 2019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Mon. April 8, 2019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Mon. April 8, 2019</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Mon. April 8, 2019</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Mon. April 8, 2019</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Mon. April 8, 2019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Mon. April 8, 2019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a:t>Mon. April 8,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en-US"/>
              <a:t>PHYS 3313-001, Spring 2019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8" name="Picture 7">
            <a:extLst>
              <a:ext uri="{FF2B5EF4-FFF2-40B4-BE49-F238E27FC236}">
                <a16:creationId xmlns:a16="http://schemas.microsoft.com/office/drawing/2014/main" id="{A051F849-A541-B441-B49D-8B90865F6DA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064764" y="6316796"/>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Lst>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5.emf"/><Relationship Id="rId13" Type="http://schemas.openxmlformats.org/officeDocument/2006/relationships/oleObject" Target="../embeddings/oleObject45.bin"/><Relationship Id="rId3" Type="http://schemas.openxmlformats.org/officeDocument/2006/relationships/notesSlide" Target="../notesSlides/notesSlide4.xml"/><Relationship Id="rId7" Type="http://schemas.openxmlformats.org/officeDocument/2006/relationships/oleObject" Target="../embeddings/oleObject42.bin"/><Relationship Id="rId12" Type="http://schemas.openxmlformats.org/officeDocument/2006/relationships/image" Target="../media/image47.e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44.emf"/><Relationship Id="rId11" Type="http://schemas.openxmlformats.org/officeDocument/2006/relationships/oleObject" Target="../embeddings/oleObject44.bin"/><Relationship Id="rId5" Type="http://schemas.openxmlformats.org/officeDocument/2006/relationships/oleObject" Target="../embeddings/oleObject41.bin"/><Relationship Id="rId10" Type="http://schemas.openxmlformats.org/officeDocument/2006/relationships/image" Target="../media/image46.emf"/><Relationship Id="rId4" Type="http://schemas.openxmlformats.org/officeDocument/2006/relationships/image" Target="../media/image49.jpeg"/><Relationship Id="rId9" Type="http://schemas.openxmlformats.org/officeDocument/2006/relationships/oleObject" Target="../embeddings/oleObject43.bin"/><Relationship Id="rId14" Type="http://schemas.openxmlformats.org/officeDocument/2006/relationships/image" Target="../media/image48.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51.emf"/><Relationship Id="rId5" Type="http://schemas.openxmlformats.org/officeDocument/2006/relationships/oleObject" Target="../embeddings/oleObject47.bin"/><Relationship Id="rId4" Type="http://schemas.openxmlformats.org/officeDocument/2006/relationships/image" Target="../media/image50.emf"/></Relationships>
</file>

<file path=ppt/slides/_rels/slide12.xml.rels><?xml version="1.0" encoding="UTF-8" standalone="yes"?>
<Relationships xmlns="http://schemas.openxmlformats.org/package/2006/relationships"><Relationship Id="rId8" Type="http://schemas.openxmlformats.org/officeDocument/2006/relationships/image" Target="../media/image54.emf"/><Relationship Id="rId13" Type="http://schemas.openxmlformats.org/officeDocument/2006/relationships/oleObject" Target="../embeddings/oleObject53.bin"/><Relationship Id="rId18" Type="http://schemas.openxmlformats.org/officeDocument/2006/relationships/image" Target="../media/image59.emf"/><Relationship Id="rId3" Type="http://schemas.openxmlformats.org/officeDocument/2006/relationships/oleObject" Target="../embeddings/oleObject48.bin"/><Relationship Id="rId21" Type="http://schemas.openxmlformats.org/officeDocument/2006/relationships/oleObject" Target="../embeddings/oleObject57.bin"/><Relationship Id="rId7" Type="http://schemas.openxmlformats.org/officeDocument/2006/relationships/oleObject" Target="../embeddings/oleObject50.bin"/><Relationship Id="rId12" Type="http://schemas.openxmlformats.org/officeDocument/2006/relationships/image" Target="../media/image56.emf"/><Relationship Id="rId17" Type="http://schemas.openxmlformats.org/officeDocument/2006/relationships/oleObject" Target="../embeddings/oleObject55.bin"/><Relationship Id="rId2" Type="http://schemas.openxmlformats.org/officeDocument/2006/relationships/slideLayout" Target="../slideLayouts/slideLayout13.xml"/><Relationship Id="rId16" Type="http://schemas.openxmlformats.org/officeDocument/2006/relationships/image" Target="../media/image58.emf"/><Relationship Id="rId20" Type="http://schemas.openxmlformats.org/officeDocument/2006/relationships/image" Target="../media/image60.emf"/><Relationship Id="rId1" Type="http://schemas.openxmlformats.org/officeDocument/2006/relationships/vmlDrawing" Target="../drawings/vmlDrawing7.vml"/><Relationship Id="rId6" Type="http://schemas.openxmlformats.org/officeDocument/2006/relationships/image" Target="../media/image53.emf"/><Relationship Id="rId11" Type="http://schemas.openxmlformats.org/officeDocument/2006/relationships/oleObject" Target="../embeddings/oleObject52.bin"/><Relationship Id="rId5" Type="http://schemas.openxmlformats.org/officeDocument/2006/relationships/oleObject" Target="../embeddings/oleObject49.bin"/><Relationship Id="rId15" Type="http://schemas.openxmlformats.org/officeDocument/2006/relationships/oleObject" Target="../embeddings/oleObject54.bin"/><Relationship Id="rId10" Type="http://schemas.openxmlformats.org/officeDocument/2006/relationships/image" Target="../media/image55.emf"/><Relationship Id="rId19" Type="http://schemas.openxmlformats.org/officeDocument/2006/relationships/oleObject" Target="../embeddings/oleObject56.bin"/><Relationship Id="rId4" Type="http://schemas.openxmlformats.org/officeDocument/2006/relationships/image" Target="../media/image52.emf"/><Relationship Id="rId9" Type="http://schemas.openxmlformats.org/officeDocument/2006/relationships/oleObject" Target="../embeddings/oleObject51.bin"/><Relationship Id="rId14" Type="http://schemas.openxmlformats.org/officeDocument/2006/relationships/image" Target="../media/image57.emf"/><Relationship Id="rId22" Type="http://schemas.openxmlformats.org/officeDocument/2006/relationships/image" Target="../media/image61.emf"/></Relationships>
</file>

<file path=ppt/slides/_rels/slide13.xml.rels><?xml version="1.0" encoding="UTF-8" standalone="yes"?>
<Relationships xmlns="http://schemas.openxmlformats.org/package/2006/relationships"><Relationship Id="rId8" Type="http://schemas.openxmlformats.org/officeDocument/2006/relationships/image" Target="../media/image64.emf"/><Relationship Id="rId13" Type="http://schemas.openxmlformats.org/officeDocument/2006/relationships/oleObject" Target="../embeddings/oleObject63.bin"/><Relationship Id="rId18" Type="http://schemas.openxmlformats.org/officeDocument/2006/relationships/image" Target="../media/image69.emf"/><Relationship Id="rId3" Type="http://schemas.openxmlformats.org/officeDocument/2006/relationships/oleObject" Target="../embeddings/oleObject58.bin"/><Relationship Id="rId21" Type="http://schemas.openxmlformats.org/officeDocument/2006/relationships/image" Target="../media/image71.jpeg"/><Relationship Id="rId7" Type="http://schemas.openxmlformats.org/officeDocument/2006/relationships/oleObject" Target="../embeddings/oleObject60.bin"/><Relationship Id="rId12" Type="http://schemas.openxmlformats.org/officeDocument/2006/relationships/image" Target="../media/image66.emf"/><Relationship Id="rId17" Type="http://schemas.openxmlformats.org/officeDocument/2006/relationships/oleObject" Target="../embeddings/oleObject65.bin"/><Relationship Id="rId2" Type="http://schemas.openxmlformats.org/officeDocument/2006/relationships/slideLayout" Target="../slideLayouts/slideLayout13.xml"/><Relationship Id="rId16" Type="http://schemas.openxmlformats.org/officeDocument/2006/relationships/image" Target="../media/image68.emf"/><Relationship Id="rId20" Type="http://schemas.openxmlformats.org/officeDocument/2006/relationships/image" Target="../media/image70.emf"/><Relationship Id="rId1" Type="http://schemas.openxmlformats.org/officeDocument/2006/relationships/vmlDrawing" Target="../drawings/vmlDrawing8.vml"/><Relationship Id="rId6" Type="http://schemas.openxmlformats.org/officeDocument/2006/relationships/image" Target="../media/image63.emf"/><Relationship Id="rId11" Type="http://schemas.openxmlformats.org/officeDocument/2006/relationships/oleObject" Target="../embeddings/oleObject62.bin"/><Relationship Id="rId5" Type="http://schemas.openxmlformats.org/officeDocument/2006/relationships/oleObject" Target="../embeddings/oleObject59.bin"/><Relationship Id="rId15" Type="http://schemas.openxmlformats.org/officeDocument/2006/relationships/oleObject" Target="../embeddings/oleObject64.bin"/><Relationship Id="rId10" Type="http://schemas.openxmlformats.org/officeDocument/2006/relationships/image" Target="../media/image65.emf"/><Relationship Id="rId19" Type="http://schemas.openxmlformats.org/officeDocument/2006/relationships/oleObject" Target="../embeddings/oleObject66.bin"/><Relationship Id="rId4" Type="http://schemas.openxmlformats.org/officeDocument/2006/relationships/image" Target="../media/image62.emf"/><Relationship Id="rId9" Type="http://schemas.openxmlformats.org/officeDocument/2006/relationships/oleObject" Target="../embeddings/oleObject61.bin"/><Relationship Id="rId14" Type="http://schemas.openxmlformats.org/officeDocument/2006/relationships/image" Target="../media/image67.emf"/></Relationships>
</file>

<file path=ppt/slides/_rels/slide14.xml.rels><?xml version="1.0" encoding="UTF-8" standalone="yes"?>
<Relationships xmlns="http://schemas.openxmlformats.org/package/2006/relationships"><Relationship Id="rId8" Type="http://schemas.openxmlformats.org/officeDocument/2006/relationships/image" Target="../media/image74.emf"/><Relationship Id="rId13" Type="http://schemas.openxmlformats.org/officeDocument/2006/relationships/oleObject" Target="../embeddings/oleObject72.bin"/><Relationship Id="rId18" Type="http://schemas.openxmlformats.org/officeDocument/2006/relationships/image" Target="../media/image79.emf"/><Relationship Id="rId3" Type="http://schemas.openxmlformats.org/officeDocument/2006/relationships/oleObject" Target="../embeddings/oleObject67.bin"/><Relationship Id="rId21" Type="http://schemas.openxmlformats.org/officeDocument/2006/relationships/oleObject" Target="../embeddings/oleObject76.bin"/><Relationship Id="rId7" Type="http://schemas.openxmlformats.org/officeDocument/2006/relationships/oleObject" Target="../embeddings/oleObject69.bin"/><Relationship Id="rId12" Type="http://schemas.openxmlformats.org/officeDocument/2006/relationships/image" Target="../media/image76.emf"/><Relationship Id="rId17" Type="http://schemas.openxmlformats.org/officeDocument/2006/relationships/oleObject" Target="../embeddings/oleObject74.bin"/><Relationship Id="rId2" Type="http://schemas.openxmlformats.org/officeDocument/2006/relationships/slideLayout" Target="../slideLayouts/slideLayout13.xml"/><Relationship Id="rId16" Type="http://schemas.openxmlformats.org/officeDocument/2006/relationships/image" Target="../media/image78.emf"/><Relationship Id="rId20" Type="http://schemas.openxmlformats.org/officeDocument/2006/relationships/image" Target="../media/image80.emf"/><Relationship Id="rId1" Type="http://schemas.openxmlformats.org/officeDocument/2006/relationships/vmlDrawing" Target="../drawings/vmlDrawing9.vml"/><Relationship Id="rId6" Type="http://schemas.openxmlformats.org/officeDocument/2006/relationships/image" Target="../media/image73.emf"/><Relationship Id="rId11" Type="http://schemas.openxmlformats.org/officeDocument/2006/relationships/oleObject" Target="../embeddings/oleObject71.bin"/><Relationship Id="rId24" Type="http://schemas.openxmlformats.org/officeDocument/2006/relationships/image" Target="../media/image82.emf"/><Relationship Id="rId5" Type="http://schemas.openxmlformats.org/officeDocument/2006/relationships/oleObject" Target="../embeddings/oleObject68.bin"/><Relationship Id="rId15" Type="http://schemas.openxmlformats.org/officeDocument/2006/relationships/oleObject" Target="../embeddings/oleObject73.bin"/><Relationship Id="rId23" Type="http://schemas.openxmlformats.org/officeDocument/2006/relationships/oleObject" Target="../embeddings/oleObject77.bin"/><Relationship Id="rId10" Type="http://schemas.openxmlformats.org/officeDocument/2006/relationships/image" Target="../media/image75.emf"/><Relationship Id="rId19" Type="http://schemas.openxmlformats.org/officeDocument/2006/relationships/oleObject" Target="../embeddings/oleObject75.bin"/><Relationship Id="rId4" Type="http://schemas.openxmlformats.org/officeDocument/2006/relationships/image" Target="../media/image72.emf"/><Relationship Id="rId9" Type="http://schemas.openxmlformats.org/officeDocument/2006/relationships/oleObject" Target="../embeddings/oleObject70.bin"/><Relationship Id="rId14" Type="http://schemas.openxmlformats.org/officeDocument/2006/relationships/image" Target="../media/image77.emf"/><Relationship Id="rId22" Type="http://schemas.openxmlformats.org/officeDocument/2006/relationships/image" Target="../media/image8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13" Type="http://schemas.openxmlformats.org/officeDocument/2006/relationships/image" Target="../media/image10.emf"/><Relationship Id="rId18" Type="http://schemas.openxmlformats.org/officeDocument/2006/relationships/oleObject" Target="../embeddings/oleObject11.bin"/><Relationship Id="rId26" Type="http://schemas.openxmlformats.org/officeDocument/2006/relationships/oleObject" Target="../embeddings/oleObject15.bin"/><Relationship Id="rId39" Type="http://schemas.openxmlformats.org/officeDocument/2006/relationships/image" Target="../media/image23.emf"/><Relationship Id="rId21" Type="http://schemas.openxmlformats.org/officeDocument/2006/relationships/image" Target="../media/image14.emf"/><Relationship Id="rId34" Type="http://schemas.openxmlformats.org/officeDocument/2006/relationships/oleObject" Target="../embeddings/oleObject19.bin"/><Relationship Id="rId42" Type="http://schemas.openxmlformats.org/officeDocument/2006/relationships/oleObject" Target="../embeddings/oleObject23.bin"/><Relationship Id="rId47" Type="http://schemas.openxmlformats.org/officeDocument/2006/relationships/image" Target="../media/image27.emf"/><Relationship Id="rId7" Type="http://schemas.openxmlformats.org/officeDocument/2006/relationships/image" Target="../media/image7.emf"/><Relationship Id="rId2" Type="http://schemas.openxmlformats.org/officeDocument/2006/relationships/slideLayout" Target="../slideLayouts/slideLayout13.xml"/><Relationship Id="rId16" Type="http://schemas.openxmlformats.org/officeDocument/2006/relationships/oleObject" Target="../embeddings/oleObject10.bin"/><Relationship Id="rId29" Type="http://schemas.openxmlformats.org/officeDocument/2006/relationships/image" Target="../media/image18.emf"/><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9.emf"/><Relationship Id="rId24" Type="http://schemas.openxmlformats.org/officeDocument/2006/relationships/oleObject" Target="../embeddings/oleObject14.bin"/><Relationship Id="rId32" Type="http://schemas.openxmlformats.org/officeDocument/2006/relationships/oleObject" Target="../embeddings/oleObject18.bin"/><Relationship Id="rId37" Type="http://schemas.openxmlformats.org/officeDocument/2006/relationships/image" Target="../media/image22.emf"/><Relationship Id="rId40" Type="http://schemas.openxmlformats.org/officeDocument/2006/relationships/oleObject" Target="../embeddings/oleObject22.bin"/><Relationship Id="rId45" Type="http://schemas.openxmlformats.org/officeDocument/2006/relationships/image" Target="../media/image26.emf"/><Relationship Id="rId5" Type="http://schemas.openxmlformats.org/officeDocument/2006/relationships/image" Target="../media/image6.emf"/><Relationship Id="rId15" Type="http://schemas.openxmlformats.org/officeDocument/2006/relationships/image" Target="../media/image11.emf"/><Relationship Id="rId23" Type="http://schemas.openxmlformats.org/officeDocument/2006/relationships/image" Target="../media/image15.emf"/><Relationship Id="rId28" Type="http://schemas.openxmlformats.org/officeDocument/2006/relationships/oleObject" Target="../embeddings/oleObject16.bin"/><Relationship Id="rId36" Type="http://schemas.openxmlformats.org/officeDocument/2006/relationships/oleObject" Target="../embeddings/oleObject20.bin"/><Relationship Id="rId10" Type="http://schemas.openxmlformats.org/officeDocument/2006/relationships/oleObject" Target="../embeddings/oleObject7.bin"/><Relationship Id="rId19" Type="http://schemas.openxmlformats.org/officeDocument/2006/relationships/image" Target="../media/image13.emf"/><Relationship Id="rId31" Type="http://schemas.openxmlformats.org/officeDocument/2006/relationships/image" Target="../media/image19.emf"/><Relationship Id="rId44" Type="http://schemas.openxmlformats.org/officeDocument/2006/relationships/oleObject" Target="../embeddings/oleObject24.bin"/><Relationship Id="rId4" Type="http://schemas.openxmlformats.org/officeDocument/2006/relationships/oleObject" Target="../embeddings/oleObject4.bin"/><Relationship Id="rId9" Type="http://schemas.openxmlformats.org/officeDocument/2006/relationships/image" Target="../media/image8.emf"/><Relationship Id="rId14" Type="http://schemas.openxmlformats.org/officeDocument/2006/relationships/oleObject" Target="../embeddings/oleObject9.bin"/><Relationship Id="rId22" Type="http://schemas.openxmlformats.org/officeDocument/2006/relationships/oleObject" Target="../embeddings/oleObject13.bin"/><Relationship Id="rId27" Type="http://schemas.openxmlformats.org/officeDocument/2006/relationships/image" Target="../media/image17.emf"/><Relationship Id="rId30" Type="http://schemas.openxmlformats.org/officeDocument/2006/relationships/oleObject" Target="../embeddings/oleObject17.bin"/><Relationship Id="rId35" Type="http://schemas.openxmlformats.org/officeDocument/2006/relationships/image" Target="../media/image21.emf"/><Relationship Id="rId43" Type="http://schemas.openxmlformats.org/officeDocument/2006/relationships/image" Target="../media/image25.emf"/><Relationship Id="rId8" Type="http://schemas.openxmlformats.org/officeDocument/2006/relationships/oleObject" Target="../embeddings/oleObject6.bin"/><Relationship Id="rId3" Type="http://schemas.openxmlformats.org/officeDocument/2006/relationships/notesSlide" Target="../notesSlides/notesSlide2.xml"/><Relationship Id="rId12" Type="http://schemas.openxmlformats.org/officeDocument/2006/relationships/oleObject" Target="../embeddings/oleObject8.bin"/><Relationship Id="rId17" Type="http://schemas.openxmlformats.org/officeDocument/2006/relationships/image" Target="../media/image12.emf"/><Relationship Id="rId25" Type="http://schemas.openxmlformats.org/officeDocument/2006/relationships/image" Target="../media/image16.emf"/><Relationship Id="rId33" Type="http://schemas.openxmlformats.org/officeDocument/2006/relationships/image" Target="../media/image20.emf"/><Relationship Id="rId38" Type="http://schemas.openxmlformats.org/officeDocument/2006/relationships/oleObject" Target="../embeddings/oleObject21.bin"/><Relationship Id="rId46" Type="http://schemas.openxmlformats.org/officeDocument/2006/relationships/oleObject" Target="../embeddings/oleObject25.bin"/><Relationship Id="rId20" Type="http://schemas.openxmlformats.org/officeDocument/2006/relationships/oleObject" Target="../embeddings/oleObject12.bin"/><Relationship Id="rId41" Type="http://schemas.openxmlformats.org/officeDocument/2006/relationships/image" Target="../media/image24.emf"/></Relationships>
</file>

<file path=ppt/slides/_rels/slide8.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oleObject" Target="../embeddings/oleObject31.bin"/><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32.emf"/><Relationship Id="rId2" Type="http://schemas.openxmlformats.org/officeDocument/2006/relationships/slideLayout" Target="../slideLayouts/slideLayout13.xml"/><Relationship Id="rId16" Type="http://schemas.openxmlformats.org/officeDocument/2006/relationships/image" Target="../media/image34.emf"/><Relationship Id="rId1" Type="http://schemas.openxmlformats.org/officeDocument/2006/relationships/vmlDrawing" Target="../drawings/vmlDrawing3.vml"/><Relationship Id="rId6" Type="http://schemas.openxmlformats.org/officeDocument/2006/relationships/image" Target="../media/image29.emf"/><Relationship Id="rId11" Type="http://schemas.openxmlformats.org/officeDocument/2006/relationships/oleObject" Target="../embeddings/oleObject30.bin"/><Relationship Id="rId5" Type="http://schemas.openxmlformats.org/officeDocument/2006/relationships/oleObject" Target="../embeddings/oleObject27.bin"/><Relationship Id="rId15" Type="http://schemas.openxmlformats.org/officeDocument/2006/relationships/oleObject" Target="../embeddings/oleObject32.bin"/><Relationship Id="rId10" Type="http://schemas.openxmlformats.org/officeDocument/2006/relationships/image" Target="../media/image31.emf"/><Relationship Id="rId4" Type="http://schemas.openxmlformats.org/officeDocument/2006/relationships/image" Target="../media/image28.emf"/><Relationship Id="rId9" Type="http://schemas.openxmlformats.org/officeDocument/2006/relationships/oleObject" Target="../embeddings/oleObject29.bin"/><Relationship Id="rId14" Type="http://schemas.openxmlformats.org/officeDocument/2006/relationships/image" Target="../media/image33.emf"/></Relationships>
</file>

<file path=ppt/slides/_rels/slide9.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oleObject" Target="../embeddings/oleObject37.bin"/><Relationship Id="rId18" Type="http://schemas.openxmlformats.org/officeDocument/2006/relationships/image" Target="../media/image41.emf"/><Relationship Id="rId3" Type="http://schemas.openxmlformats.org/officeDocument/2006/relationships/notesSlide" Target="../notesSlides/notesSlide3.xml"/><Relationship Id="rId7" Type="http://schemas.openxmlformats.org/officeDocument/2006/relationships/oleObject" Target="../embeddings/oleObject34.bin"/><Relationship Id="rId12" Type="http://schemas.openxmlformats.org/officeDocument/2006/relationships/image" Target="../media/image38.emf"/><Relationship Id="rId17" Type="http://schemas.openxmlformats.org/officeDocument/2006/relationships/oleObject" Target="../embeddings/oleObject39.bin"/><Relationship Id="rId2" Type="http://schemas.openxmlformats.org/officeDocument/2006/relationships/slideLayout" Target="../slideLayouts/slideLayout13.xml"/><Relationship Id="rId16" Type="http://schemas.openxmlformats.org/officeDocument/2006/relationships/image" Target="../media/image40.emf"/><Relationship Id="rId20" Type="http://schemas.openxmlformats.org/officeDocument/2006/relationships/image" Target="../media/image42.emf"/><Relationship Id="rId1" Type="http://schemas.openxmlformats.org/officeDocument/2006/relationships/vmlDrawing" Target="../drawings/vmlDrawing4.vml"/><Relationship Id="rId6" Type="http://schemas.openxmlformats.org/officeDocument/2006/relationships/image" Target="../media/image35.emf"/><Relationship Id="rId11" Type="http://schemas.openxmlformats.org/officeDocument/2006/relationships/oleObject" Target="../embeddings/oleObject36.bin"/><Relationship Id="rId5" Type="http://schemas.openxmlformats.org/officeDocument/2006/relationships/oleObject" Target="../embeddings/oleObject33.bin"/><Relationship Id="rId15" Type="http://schemas.openxmlformats.org/officeDocument/2006/relationships/oleObject" Target="../embeddings/oleObject38.bin"/><Relationship Id="rId10" Type="http://schemas.openxmlformats.org/officeDocument/2006/relationships/image" Target="../media/image37.emf"/><Relationship Id="rId19" Type="http://schemas.openxmlformats.org/officeDocument/2006/relationships/oleObject" Target="../embeddings/oleObject40.bin"/><Relationship Id="rId4" Type="http://schemas.openxmlformats.org/officeDocument/2006/relationships/image" Target="../media/image43.jpeg"/><Relationship Id="rId9" Type="http://schemas.openxmlformats.org/officeDocument/2006/relationships/oleObject" Target="../embeddings/oleObject35.bin"/><Relationship Id="rId14" Type="http://schemas.openxmlformats.org/officeDocument/2006/relationships/image" Target="../media/image39.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 April 8, 2019</a:t>
            </a:r>
            <a:endParaRPr lang="en-US" dirty="0"/>
          </a:p>
        </p:txBody>
      </p:sp>
      <p:sp>
        <p:nvSpPr>
          <p:cNvPr id="7" name="Rectangle 5"/>
          <p:cNvSpPr>
            <a:spLocks noGrp="1" noChangeArrowheads="1"/>
          </p:cNvSpPr>
          <p:nvPr>
            <p:ph type="ftr" sz="quarter" idx="11"/>
          </p:nvPr>
        </p:nvSpPr>
        <p:spPr/>
        <p:txBody>
          <a:bodyPr/>
          <a:lstStyle/>
          <a:p>
            <a:pPr>
              <a:defRPr/>
            </a:pPr>
            <a:r>
              <a:rPr lang="en-US"/>
              <a:t>PHYS 3313-001, Spring 2019                      Dr. Jaehoon Yu</a:t>
            </a:r>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3313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#20</a:t>
            </a:r>
          </a:p>
        </p:txBody>
      </p:sp>
      <p:sp>
        <p:nvSpPr>
          <p:cNvPr id="18438" name="Text Box 4"/>
          <p:cNvSpPr txBox="1">
            <a:spLocks noChangeArrowheads="1"/>
          </p:cNvSpPr>
          <p:nvPr/>
        </p:nvSpPr>
        <p:spPr bwMode="auto">
          <a:xfrm>
            <a:off x="3082555" y="1524000"/>
            <a:ext cx="2670924"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April 8, 2019</a:t>
            </a:r>
          </a:p>
          <a:p>
            <a:pPr algn="ctr"/>
            <a:r>
              <a:rPr lang="en-US" dirty="0">
                <a:solidFill>
                  <a:schemeClr val="accent2"/>
                </a:solidFill>
                <a:latin typeface="Monotype Corsiva" pitchFamily="-84" charset="0"/>
              </a:rPr>
              <a:t>Dr. Jaehoon Yu</a:t>
            </a:r>
            <a:endParaRPr lang="en-US" b="1" dirty="0">
              <a:solidFill>
                <a:srgbClr val="FF0066"/>
              </a:solidFill>
              <a:latin typeface="Monotype Corsiva" pitchFamily="-84" charset="0"/>
            </a:endParaRPr>
          </a:p>
        </p:txBody>
      </p:sp>
      <p:sp>
        <p:nvSpPr>
          <p:cNvPr id="2058" name="Rectangle 10"/>
          <p:cNvSpPr>
            <a:spLocks noChangeArrowheads="1"/>
          </p:cNvSpPr>
          <p:nvPr/>
        </p:nvSpPr>
        <p:spPr bwMode="auto">
          <a:xfrm>
            <a:off x="1600200" y="2354997"/>
            <a:ext cx="7160260" cy="3595806"/>
          </a:xfrm>
          <a:prstGeom prst="rect">
            <a:avLst/>
          </a:prstGeom>
          <a:noFill/>
          <a:ln w="9525">
            <a:noFill/>
            <a:miter lim="800000"/>
            <a:headEnd/>
            <a:tailEnd/>
          </a:ln>
        </p:spPr>
        <p:txBody>
          <a:bodyPr>
            <a:prstTxWarp prst="textNoShape">
              <a:avLst/>
            </a:prstTxWarp>
          </a:bodyPr>
          <a:lstStyle/>
          <a:p>
            <a:pPr marL="609600" indent="-609600">
              <a:buFont typeface="Arial" panose="020B0604020202020204" pitchFamily="34" charset="0"/>
              <a:buChar char="•"/>
            </a:pPr>
            <a:r>
              <a:rPr lang="en-US" sz="3200" dirty="0">
                <a:solidFill>
                  <a:schemeClr val="accent2"/>
                </a:solidFill>
                <a:latin typeface="Arial Narrow" pitchFamily="-84" charset="0"/>
              </a:rPr>
              <a:t>Finite Square-well Potential</a:t>
            </a:r>
          </a:p>
          <a:p>
            <a:pPr marL="609600" indent="-609600">
              <a:buFont typeface="Arial" panose="020B0604020202020204" pitchFamily="34" charset="0"/>
              <a:buChar char="•"/>
            </a:pPr>
            <a:r>
              <a:rPr lang="en-US" sz="3200" dirty="0">
                <a:solidFill>
                  <a:schemeClr val="accent2"/>
                </a:solidFill>
                <a:latin typeface="Arial Narrow" pitchFamily="-84" charset="0"/>
              </a:rPr>
              <a:t>Penetration Depth</a:t>
            </a:r>
          </a:p>
          <a:p>
            <a:pPr marL="609600" indent="-609600">
              <a:buFont typeface="Arial" panose="020B0604020202020204" pitchFamily="34" charset="0"/>
              <a:buChar char="•"/>
            </a:pPr>
            <a:r>
              <a:rPr lang="en-US" sz="3200" dirty="0">
                <a:solidFill>
                  <a:schemeClr val="accent2"/>
                </a:solidFill>
                <a:latin typeface="Arial Narrow" pitchFamily="-84" charset="0"/>
              </a:rPr>
              <a:t>3D Infinite Potential</a:t>
            </a:r>
          </a:p>
          <a:p>
            <a:pPr marL="609600" indent="-609600">
              <a:spcBef>
                <a:spcPct val="20000"/>
              </a:spcBef>
              <a:buFontTx/>
              <a:buChar char="•"/>
            </a:pPr>
            <a:r>
              <a:rPr lang="en-US" sz="3200" dirty="0">
                <a:solidFill>
                  <a:schemeClr val="accent2"/>
                </a:solidFill>
                <a:latin typeface="Arial Narrow" pitchFamily="-84" charset="0"/>
              </a:rPr>
              <a:t>Simple Harmonic Oscillator</a:t>
            </a:r>
          </a:p>
          <a:p>
            <a:pPr marL="609600" indent="-609600">
              <a:spcBef>
                <a:spcPct val="20000"/>
              </a:spcBef>
              <a:buFontTx/>
              <a:buChar char="•"/>
            </a:pPr>
            <a:r>
              <a:rPr lang="en-US" sz="3200" dirty="0">
                <a:solidFill>
                  <a:schemeClr val="accent2"/>
                </a:solidFill>
                <a:latin typeface="Arial Narrow" pitchFamily="-84" charset="0"/>
              </a:rPr>
              <a:t>Barriers and Tunneling</a:t>
            </a:r>
          </a:p>
          <a:p>
            <a:pPr marL="609600" indent="-609600">
              <a:spcBef>
                <a:spcPct val="20000"/>
              </a:spcBef>
              <a:buFontTx/>
              <a:buChar char="•"/>
            </a:pPr>
            <a:r>
              <a:rPr lang="en-US" sz="3200" dirty="0">
                <a:solidFill>
                  <a:schemeClr val="accent2"/>
                </a:solidFill>
                <a:latin typeface="Arial Narrow" pitchFamily="-84" charset="0"/>
              </a:rPr>
              <a:t>Alpha Particle Decay</a:t>
            </a:r>
          </a:p>
          <a:p>
            <a:endParaRPr lang="en-US" sz="3200" dirty="0">
              <a:solidFill>
                <a:schemeClr val="accent2"/>
              </a:solidFill>
              <a:latin typeface="Arial Narrow" pitchFamily="-84" charset="0"/>
            </a:endParaRPr>
          </a:p>
          <a:p>
            <a:endParaRPr lang="en-US" sz="3200" dirty="0">
              <a:solidFill>
                <a:schemeClr val="accent2"/>
              </a:solidFill>
              <a:latin typeface="Arial Narrow" pitchFamily="-84" charset="0"/>
            </a:endParaRPr>
          </a:p>
          <a:p>
            <a:pPr>
              <a:spcBef>
                <a:spcPct val="20000"/>
              </a:spcBef>
            </a:pPr>
            <a:endParaRPr lang="en-US" sz="3200" dirty="0">
              <a:solidFill>
                <a:schemeClr val="accent2"/>
              </a:solidFill>
              <a:latin typeface="Arial Narrow" pitchFamily="-8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5"/>
          <p:cNvSpPr>
            <a:spLocks noGrp="1" noChangeArrowheads="1"/>
          </p:cNvSpPr>
          <p:nvPr>
            <p:ph type="body" sz="half" idx="1"/>
          </p:nvPr>
        </p:nvSpPr>
        <p:spPr>
          <a:xfrm>
            <a:off x="457200" y="609600"/>
            <a:ext cx="8307388" cy="6019800"/>
          </a:xfrm>
        </p:spPr>
        <p:txBody>
          <a:bodyPr/>
          <a:lstStyle/>
          <a:p>
            <a:pPr eaLnBrk="1" hangingPunct="1">
              <a:lnSpc>
                <a:spcPct val="140000"/>
              </a:lnSpc>
            </a:pPr>
            <a:r>
              <a:rPr lang="en-US" sz="2000" dirty="0">
                <a:ea typeface="ＭＳ Ｐゴシック" pitchFamily="-84" charset="-128"/>
                <a:cs typeface="ＭＳ Ｐゴシック" pitchFamily="-84" charset="-128"/>
              </a:rPr>
              <a:t>Inside the square well, where the potential </a:t>
            </a:r>
            <a:r>
              <a:rPr lang="en-US" sz="2000" i="1" dirty="0">
                <a:ea typeface="ＭＳ Ｐゴシック" pitchFamily="-84" charset="-128"/>
                <a:cs typeface="ＭＳ Ｐゴシック" pitchFamily="-84" charset="-128"/>
              </a:rPr>
              <a:t>V</a:t>
            </a:r>
            <a:r>
              <a:rPr lang="en-US" sz="2000" dirty="0">
                <a:ea typeface="ＭＳ Ｐゴシック" pitchFamily="-84" charset="-128"/>
                <a:cs typeface="ＭＳ Ｐゴシック" pitchFamily="-84" charset="-128"/>
              </a:rPr>
              <a:t> is zero and the particle is free, the wave equation becomes		          where </a:t>
            </a:r>
          </a:p>
          <a:p>
            <a:pPr eaLnBrk="1" hangingPunct="1"/>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Instead of a sinusoidal solution we can write </a:t>
            </a:r>
          </a:p>
          <a:p>
            <a:pPr eaLnBrk="1" hangingPunct="1"/>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The boundary conditions require that</a:t>
            </a:r>
          </a:p>
          <a:p>
            <a:pPr eaLnBrk="1" hangingPunct="1"/>
            <a:endParaRPr lang="en-US" sz="2000" dirty="0">
              <a:ea typeface="ＭＳ Ｐゴシック" pitchFamily="-84" charset="-128"/>
              <a:cs typeface="ＭＳ Ｐゴシック" pitchFamily="-84" charset="-128"/>
            </a:endParaRPr>
          </a:p>
          <a:p>
            <a:pPr eaLnBrk="1" hangingPunct="1">
              <a:buFont typeface="Wingdings" pitchFamily="-84" charset="2"/>
              <a:buNone/>
            </a:pPr>
            <a:r>
              <a:rPr lang="en-US" sz="2000" dirty="0">
                <a:ea typeface="ＭＳ Ｐゴシック" pitchFamily="-84" charset="-128"/>
                <a:cs typeface="ＭＳ Ｐゴシック" pitchFamily="-84" charset="-128"/>
              </a:rPr>
              <a:t>	and the wave function must be smooth where the regions meet.</a:t>
            </a:r>
          </a:p>
          <a:p>
            <a:pPr eaLnBrk="1" hangingPunct="1"/>
            <a:r>
              <a:rPr lang="en-US" sz="2000" dirty="0">
                <a:ea typeface="ＭＳ Ｐゴシック" pitchFamily="-84" charset="-128"/>
                <a:cs typeface="ＭＳ Ｐゴシック" pitchFamily="-84" charset="-128"/>
              </a:rPr>
              <a:t>Note that the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wave function is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nonzero outside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of the box. </a:t>
            </a:r>
          </a:p>
          <a:p>
            <a:pPr eaLnBrk="1" hangingPunct="1"/>
            <a:r>
              <a:rPr lang="en-US" sz="2000" dirty="0">
                <a:ea typeface="ＭＳ Ｐゴシック" pitchFamily="-84" charset="-128"/>
                <a:cs typeface="ＭＳ Ｐゴシック" pitchFamily="-84" charset="-128"/>
              </a:rPr>
              <a:t>Non-zero at the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boundary either..</a:t>
            </a:r>
          </a:p>
          <a:p>
            <a:pPr eaLnBrk="1" hangingPunct="1"/>
            <a:r>
              <a:rPr lang="en-US" sz="2000" dirty="0">
                <a:ea typeface="ＭＳ Ｐゴシック" pitchFamily="-84" charset="-128"/>
                <a:cs typeface="ＭＳ Ｐゴシック" pitchFamily="-84" charset="-128"/>
              </a:rPr>
              <a:t>What would the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energy look like?</a:t>
            </a:r>
          </a:p>
        </p:txBody>
      </p:sp>
      <p:sp>
        <p:nvSpPr>
          <p:cNvPr id="35842" name="Rectangle 7"/>
          <p:cNvSpPr>
            <a:spLocks noGrp="1" noChangeArrowheads="1"/>
          </p:cNvSpPr>
          <p:nvPr>
            <p:ph type="title"/>
          </p:nvPr>
        </p:nvSpPr>
        <p:spPr>
          <a:xfrm>
            <a:off x="457200" y="0"/>
            <a:ext cx="8229600" cy="865187"/>
          </a:xfrm>
        </p:spPr>
        <p:txBody>
          <a:bodyPr/>
          <a:lstStyle/>
          <a:p>
            <a:pPr eaLnBrk="1" hangingPunct="1"/>
            <a:r>
              <a:rPr lang="en-US" sz="4000" dirty="0">
                <a:ea typeface="ＭＳ Ｐゴシック" pitchFamily="-84" charset="-128"/>
                <a:cs typeface="ＭＳ Ｐゴシック" pitchFamily="-84" charset="-128"/>
              </a:rPr>
              <a:t>Finite Square-Well Solution</a:t>
            </a:r>
          </a:p>
        </p:txBody>
      </p:sp>
      <p:pic>
        <p:nvPicPr>
          <p:cNvPr id="35847" name="Picture 21" descr="0605"/>
          <p:cNvPicPr preferRelativeResize="0">
            <a:picLocks noChangeAspect="1" noChangeArrowheads="1"/>
          </p:cNvPicPr>
          <p:nvPr/>
        </p:nvPicPr>
        <p:blipFill>
          <a:blip r:embed="rId4"/>
          <a:srcRect b="10109"/>
          <a:stretch>
            <a:fillRect/>
          </a:stretch>
        </p:blipFill>
        <p:spPr bwMode="auto">
          <a:xfrm>
            <a:off x="3048000" y="3733800"/>
            <a:ext cx="5486400" cy="2630686"/>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a:t>Mon. April 8, 2019</a:t>
            </a:r>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10</a:t>
            </a:fld>
            <a:endParaRPr lang="en-US"/>
          </a:p>
        </p:txBody>
      </p:sp>
      <p:sp>
        <p:nvSpPr>
          <p:cNvPr id="11" name="Footer Placeholder 10"/>
          <p:cNvSpPr>
            <a:spLocks noGrp="1"/>
          </p:cNvSpPr>
          <p:nvPr>
            <p:ph type="ftr" sz="quarter" idx="11"/>
          </p:nvPr>
        </p:nvSpPr>
        <p:spPr/>
        <p:txBody>
          <a:bodyPr/>
          <a:lstStyle/>
          <a:p>
            <a:pPr>
              <a:defRPr/>
            </a:pPr>
            <a:r>
              <a:rPr lang="en-US"/>
              <a:t>PHYS 3313-001, Spring 2019                      Dr. Jaehoon Yu</a:t>
            </a:r>
          </a:p>
        </p:txBody>
      </p:sp>
      <p:graphicFrame>
        <p:nvGraphicFramePr>
          <p:cNvPr id="472066" name="Object 2"/>
          <p:cNvGraphicFramePr>
            <a:graphicFrameLocks noChangeAspect="1"/>
          </p:cNvGraphicFramePr>
          <p:nvPr>
            <p:extLst/>
          </p:nvPr>
        </p:nvGraphicFramePr>
        <p:xfrm>
          <a:off x="3241675" y="990600"/>
          <a:ext cx="1533525" cy="792163"/>
        </p:xfrm>
        <a:graphic>
          <a:graphicData uri="http://schemas.openxmlformats.org/presentationml/2006/ole">
            <mc:AlternateContent xmlns:mc="http://schemas.openxmlformats.org/markup-compatibility/2006">
              <mc:Choice xmlns:v="urn:schemas-microsoft-com:vml" Requires="v">
                <p:oleObj spid="_x0000_s234952" name="Equation" r:id="rId5" imgW="812800" imgH="419100" progId="Equation.DSMT4">
                  <p:embed/>
                </p:oleObj>
              </mc:Choice>
              <mc:Fallback>
                <p:oleObj name="Equation" r:id="rId5" imgW="812800" imgH="419100" progId="Equation.DSMT4">
                  <p:embed/>
                  <p:pic>
                    <p:nvPicPr>
                      <p:cNvPr id="472066" name="Object 2"/>
                      <p:cNvPicPr>
                        <a:picLocks noChangeAspect="1" noChangeArrowheads="1"/>
                      </p:cNvPicPr>
                      <p:nvPr/>
                    </p:nvPicPr>
                    <p:blipFill>
                      <a:blip r:embed="rId6"/>
                      <a:srcRect/>
                      <a:stretch>
                        <a:fillRect/>
                      </a:stretch>
                    </p:blipFill>
                    <p:spPr bwMode="auto">
                      <a:xfrm>
                        <a:off x="3241675" y="990600"/>
                        <a:ext cx="1533525" cy="7921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72067" name="Object 3"/>
          <p:cNvGraphicFramePr>
            <a:graphicFrameLocks noChangeAspect="1"/>
          </p:cNvGraphicFramePr>
          <p:nvPr>
            <p:extLst/>
          </p:nvPr>
        </p:nvGraphicFramePr>
        <p:xfrm>
          <a:off x="5410200" y="1104900"/>
          <a:ext cx="1597025" cy="495300"/>
        </p:xfrm>
        <a:graphic>
          <a:graphicData uri="http://schemas.openxmlformats.org/presentationml/2006/ole">
            <mc:AlternateContent xmlns:mc="http://schemas.openxmlformats.org/markup-compatibility/2006">
              <mc:Choice xmlns:v="urn:schemas-microsoft-com:vml" Requires="v">
                <p:oleObj spid="_x0000_s234953" name="Equation" r:id="rId7" imgW="901700" imgH="279400" progId="Equation.DSMT4">
                  <p:embed/>
                </p:oleObj>
              </mc:Choice>
              <mc:Fallback>
                <p:oleObj name="Equation" r:id="rId7" imgW="901700" imgH="279400" progId="Equation.DSMT4">
                  <p:embed/>
                  <p:pic>
                    <p:nvPicPr>
                      <p:cNvPr id="472067" name="Object 3"/>
                      <p:cNvPicPr>
                        <a:picLocks noChangeAspect="1" noChangeArrowheads="1"/>
                      </p:cNvPicPr>
                      <p:nvPr/>
                    </p:nvPicPr>
                    <p:blipFill>
                      <a:blip r:embed="rId8"/>
                      <a:srcRect/>
                      <a:stretch>
                        <a:fillRect/>
                      </a:stretch>
                    </p:blipFill>
                    <p:spPr bwMode="auto">
                      <a:xfrm>
                        <a:off x="5410200" y="1104900"/>
                        <a:ext cx="1597025" cy="495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72068" name="Object 4"/>
          <p:cNvGraphicFramePr>
            <a:graphicFrameLocks noChangeAspect="1"/>
          </p:cNvGraphicFramePr>
          <p:nvPr>
            <p:extLst/>
          </p:nvPr>
        </p:nvGraphicFramePr>
        <p:xfrm>
          <a:off x="2251075" y="2209800"/>
          <a:ext cx="5649913" cy="533400"/>
        </p:xfrm>
        <a:graphic>
          <a:graphicData uri="http://schemas.openxmlformats.org/presentationml/2006/ole">
            <mc:AlternateContent xmlns:mc="http://schemas.openxmlformats.org/markup-compatibility/2006">
              <mc:Choice xmlns:v="urn:schemas-microsoft-com:vml" Requires="v">
                <p:oleObj spid="_x0000_s234954" name="Equation" r:id="rId9" imgW="2565400" imgH="241300" progId="Equation.DSMT4">
                  <p:embed/>
                </p:oleObj>
              </mc:Choice>
              <mc:Fallback>
                <p:oleObj name="Equation" r:id="rId9" imgW="2565400" imgH="241300" progId="Equation.DSMT4">
                  <p:embed/>
                  <p:pic>
                    <p:nvPicPr>
                      <p:cNvPr id="472068" name="Object 4"/>
                      <p:cNvPicPr>
                        <a:picLocks noChangeAspect="1" noChangeArrowheads="1"/>
                      </p:cNvPicPr>
                      <p:nvPr/>
                    </p:nvPicPr>
                    <p:blipFill>
                      <a:blip r:embed="rId10"/>
                      <a:srcRect/>
                      <a:stretch>
                        <a:fillRect/>
                      </a:stretch>
                    </p:blipFill>
                    <p:spPr bwMode="auto">
                      <a:xfrm>
                        <a:off x="2251075" y="2209800"/>
                        <a:ext cx="5649913"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72069" name="Object 5"/>
          <p:cNvGraphicFramePr>
            <a:graphicFrameLocks noChangeAspect="1"/>
          </p:cNvGraphicFramePr>
          <p:nvPr>
            <p:extLst/>
          </p:nvPr>
        </p:nvGraphicFramePr>
        <p:xfrm>
          <a:off x="2249488" y="2971800"/>
          <a:ext cx="2370137" cy="457200"/>
        </p:xfrm>
        <a:graphic>
          <a:graphicData uri="http://schemas.openxmlformats.org/presentationml/2006/ole">
            <mc:AlternateContent xmlns:mc="http://schemas.openxmlformats.org/markup-compatibility/2006">
              <mc:Choice xmlns:v="urn:schemas-microsoft-com:vml" Requires="v">
                <p:oleObj spid="_x0000_s234955" name="Equation" r:id="rId11" imgW="1054100" imgH="203200" progId="Equation.DSMT4">
                  <p:embed/>
                </p:oleObj>
              </mc:Choice>
              <mc:Fallback>
                <p:oleObj name="Equation" r:id="rId11" imgW="1054100" imgH="203200" progId="Equation.DSMT4">
                  <p:embed/>
                  <p:pic>
                    <p:nvPicPr>
                      <p:cNvPr id="472069" name="Object 5"/>
                      <p:cNvPicPr>
                        <a:picLocks noChangeAspect="1" noChangeArrowheads="1"/>
                      </p:cNvPicPr>
                      <p:nvPr/>
                    </p:nvPicPr>
                    <p:blipFill>
                      <a:blip r:embed="rId12"/>
                      <a:srcRect/>
                      <a:stretch>
                        <a:fillRect/>
                      </a:stretch>
                    </p:blipFill>
                    <p:spPr bwMode="auto">
                      <a:xfrm>
                        <a:off x="2249488" y="2971800"/>
                        <a:ext cx="2370137"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72072" name="Object 8"/>
          <p:cNvGraphicFramePr>
            <a:graphicFrameLocks noChangeAspect="1"/>
          </p:cNvGraphicFramePr>
          <p:nvPr>
            <p:extLst/>
          </p:nvPr>
        </p:nvGraphicFramePr>
        <p:xfrm>
          <a:off x="4648200" y="2971800"/>
          <a:ext cx="3255963" cy="457200"/>
        </p:xfrm>
        <a:graphic>
          <a:graphicData uri="http://schemas.openxmlformats.org/presentationml/2006/ole">
            <mc:AlternateContent xmlns:mc="http://schemas.openxmlformats.org/markup-compatibility/2006">
              <mc:Choice xmlns:v="urn:schemas-microsoft-com:vml" Requires="v">
                <p:oleObj spid="_x0000_s234956" name="Equation" r:id="rId13" imgW="1447800" imgH="203200" progId="Equation.DSMT4">
                  <p:embed/>
                </p:oleObj>
              </mc:Choice>
              <mc:Fallback>
                <p:oleObj name="Equation" r:id="rId13" imgW="1447800" imgH="203200" progId="Equation.DSMT4">
                  <p:embed/>
                  <p:pic>
                    <p:nvPicPr>
                      <p:cNvPr id="472072" name="Object 8"/>
                      <p:cNvPicPr>
                        <a:picLocks noChangeAspect="1" noChangeArrowheads="1"/>
                      </p:cNvPicPr>
                      <p:nvPr/>
                    </p:nvPicPr>
                    <p:blipFill>
                      <a:blip r:embed="rId14"/>
                      <a:srcRect/>
                      <a:stretch>
                        <a:fillRect/>
                      </a:stretch>
                    </p:blipFill>
                    <p:spPr bwMode="auto">
                      <a:xfrm>
                        <a:off x="4648200" y="2971800"/>
                        <a:ext cx="3255963"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4124026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57200" y="76200"/>
            <a:ext cx="8229600" cy="865187"/>
          </a:xfrm>
        </p:spPr>
        <p:txBody>
          <a:bodyPr/>
          <a:lstStyle/>
          <a:p>
            <a:pPr eaLnBrk="1" hangingPunct="1"/>
            <a:r>
              <a:rPr lang="en-US" sz="4800" dirty="0">
                <a:ea typeface="ＭＳ Ｐゴシック" pitchFamily="-84" charset="-128"/>
                <a:cs typeface="ＭＳ Ｐゴシック" pitchFamily="-84" charset="-128"/>
              </a:rPr>
              <a:t>Penetration Depth</a:t>
            </a:r>
          </a:p>
        </p:txBody>
      </p:sp>
      <p:sp>
        <p:nvSpPr>
          <p:cNvPr id="36866" name="Rectangle 7"/>
          <p:cNvSpPr>
            <a:spLocks noGrp="1" noChangeArrowheads="1"/>
          </p:cNvSpPr>
          <p:nvPr>
            <p:ph type="body" sz="half" idx="1"/>
          </p:nvPr>
        </p:nvSpPr>
        <p:spPr>
          <a:xfrm>
            <a:off x="457200" y="912812"/>
            <a:ext cx="8383588" cy="4497388"/>
          </a:xfrm>
        </p:spPr>
        <p:txBody>
          <a:bodyPr/>
          <a:lstStyle/>
          <a:p>
            <a:pPr eaLnBrk="1" hangingPunct="1"/>
            <a:r>
              <a:rPr lang="en-US" dirty="0">
                <a:ea typeface="ＭＳ Ｐゴシック" pitchFamily="-84" charset="-128"/>
                <a:cs typeface="ＭＳ Ｐゴシック" pitchFamily="-84" charset="-128"/>
              </a:rPr>
              <a:t>The penetration depth is the distance outside the potential well where the probability significantly decreases. It is given by</a:t>
            </a:r>
          </a:p>
          <a:p>
            <a:pPr eaLnBrk="1" hangingPunct="1"/>
            <a:endParaRPr lang="en-US" dirty="0">
              <a:ea typeface="ＭＳ Ｐゴシック" pitchFamily="-84" charset="-128"/>
              <a:cs typeface="ＭＳ Ｐゴシック" pitchFamily="-84" charset="-128"/>
            </a:endParaRPr>
          </a:p>
          <a:p>
            <a:pPr eaLnBrk="1" hangingPunct="1">
              <a:buNone/>
            </a:pPr>
            <a:endParaRPr lang="en-US" dirty="0">
              <a:ea typeface="ＭＳ Ｐゴシック" pitchFamily="-84" charset="-128"/>
              <a:cs typeface="ＭＳ Ｐゴシック" pitchFamily="-84" charset="-128"/>
            </a:endParaRPr>
          </a:p>
          <a:p>
            <a:pPr eaLnBrk="1" hangingPunct="1"/>
            <a:r>
              <a:rPr lang="en-US" dirty="0">
                <a:ea typeface="ＭＳ Ｐゴシック" pitchFamily="-84" charset="-128"/>
                <a:cs typeface="ＭＳ Ｐゴシック" pitchFamily="-84" charset="-128"/>
              </a:rPr>
              <a:t>It should not be surprising to find that the penetration distance that violates classical physics is proportional to Planck’</a:t>
            </a:r>
            <a:r>
              <a:rPr lang="en-US" altLang="ja-JP" dirty="0">
                <a:ea typeface="ＭＳ Ｐゴシック" pitchFamily="-84" charset="-128"/>
                <a:cs typeface="ＭＳ Ｐゴシック" pitchFamily="-84" charset="-128"/>
              </a:rPr>
              <a:t>s constant.</a:t>
            </a:r>
          </a:p>
          <a:p>
            <a:pPr eaLnBrk="1" hangingPunct="1"/>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a:t>Mon. April 8, 2019</a:t>
            </a:r>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11</a:t>
            </a:fld>
            <a:endParaRPr lang="en-US"/>
          </a:p>
        </p:txBody>
      </p:sp>
      <p:sp>
        <p:nvSpPr>
          <p:cNvPr id="7" name="Footer Placeholder 6"/>
          <p:cNvSpPr>
            <a:spLocks noGrp="1"/>
          </p:cNvSpPr>
          <p:nvPr>
            <p:ph type="ftr" sz="quarter" idx="11"/>
          </p:nvPr>
        </p:nvSpPr>
        <p:spPr/>
        <p:txBody>
          <a:bodyPr/>
          <a:lstStyle/>
          <a:p>
            <a:pPr>
              <a:defRPr/>
            </a:pPr>
            <a:r>
              <a:rPr lang="en-US"/>
              <a:t>PHYS 3313-001, Spring 2019                      Dr. Jaehoon Yu</a:t>
            </a:r>
          </a:p>
        </p:txBody>
      </p:sp>
      <p:graphicFrame>
        <p:nvGraphicFramePr>
          <p:cNvPr id="473090" name="Object 2"/>
          <p:cNvGraphicFramePr>
            <a:graphicFrameLocks noChangeAspect="1"/>
          </p:cNvGraphicFramePr>
          <p:nvPr>
            <p:extLst/>
          </p:nvPr>
        </p:nvGraphicFramePr>
        <p:xfrm>
          <a:off x="2057400" y="2590800"/>
          <a:ext cx="1441450" cy="931863"/>
        </p:xfrm>
        <a:graphic>
          <a:graphicData uri="http://schemas.openxmlformats.org/presentationml/2006/ole">
            <mc:AlternateContent xmlns:mc="http://schemas.openxmlformats.org/markup-compatibility/2006">
              <mc:Choice xmlns:v="urn:schemas-microsoft-com:vml" Requires="v">
                <p:oleObj spid="_x0000_s235703" name="Equation" r:id="rId3" imgW="609600" imgH="393700" progId="Equation.DSMT4">
                  <p:embed/>
                </p:oleObj>
              </mc:Choice>
              <mc:Fallback>
                <p:oleObj name="Equation" r:id="rId3" imgW="609600" imgH="393700" progId="Equation.DSMT4">
                  <p:embed/>
                  <p:pic>
                    <p:nvPicPr>
                      <p:cNvPr id="473090" name="Object 2"/>
                      <p:cNvPicPr>
                        <a:picLocks noChangeAspect="1" noChangeArrowheads="1"/>
                      </p:cNvPicPr>
                      <p:nvPr/>
                    </p:nvPicPr>
                    <p:blipFill>
                      <a:blip r:embed="rId4"/>
                      <a:srcRect/>
                      <a:stretch>
                        <a:fillRect/>
                      </a:stretch>
                    </p:blipFill>
                    <p:spPr bwMode="auto">
                      <a:xfrm>
                        <a:off x="2057400" y="2590800"/>
                        <a:ext cx="1441450" cy="9318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73093" name="Object 5"/>
          <p:cNvGraphicFramePr>
            <a:graphicFrameLocks noChangeAspect="1"/>
          </p:cNvGraphicFramePr>
          <p:nvPr>
            <p:extLst/>
          </p:nvPr>
        </p:nvGraphicFramePr>
        <p:xfrm>
          <a:off x="3505200" y="2590800"/>
          <a:ext cx="2103437" cy="1143000"/>
        </p:xfrm>
        <a:graphic>
          <a:graphicData uri="http://schemas.openxmlformats.org/presentationml/2006/ole">
            <mc:AlternateContent xmlns:mc="http://schemas.openxmlformats.org/markup-compatibility/2006">
              <mc:Choice xmlns:v="urn:schemas-microsoft-com:vml" Requires="v">
                <p:oleObj spid="_x0000_s235704" name="Equation" r:id="rId5" imgW="889000" imgH="482600" progId="Equation.DSMT4">
                  <p:embed/>
                </p:oleObj>
              </mc:Choice>
              <mc:Fallback>
                <p:oleObj name="Equation" r:id="rId5" imgW="889000" imgH="482600" progId="Equation.DSMT4">
                  <p:embed/>
                  <p:pic>
                    <p:nvPicPr>
                      <p:cNvPr id="473093" name="Object 5"/>
                      <p:cNvPicPr>
                        <a:picLocks noChangeAspect="1" noChangeArrowheads="1"/>
                      </p:cNvPicPr>
                      <p:nvPr/>
                    </p:nvPicPr>
                    <p:blipFill>
                      <a:blip r:embed="rId6"/>
                      <a:srcRect/>
                      <a:stretch>
                        <a:fillRect/>
                      </a:stretch>
                    </p:blipFill>
                    <p:spPr bwMode="auto">
                      <a:xfrm>
                        <a:off x="3505200" y="2590800"/>
                        <a:ext cx="2103437" cy="1143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6103595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body" sz="half" idx="1"/>
          </p:nvPr>
        </p:nvSpPr>
        <p:spPr>
          <a:xfrm>
            <a:off x="457200" y="533400"/>
            <a:ext cx="8305800" cy="4878388"/>
          </a:xfrm>
        </p:spPr>
        <p:txBody>
          <a:bodyPr/>
          <a:lstStyle/>
          <a:p>
            <a:pPr eaLnBrk="1" hangingPunct="1">
              <a:lnSpc>
                <a:spcPct val="140000"/>
              </a:lnSpc>
            </a:pPr>
            <a:r>
              <a:rPr lang="en-US" sz="2400" dirty="0">
                <a:ea typeface="ＭＳ Ｐゴシック" pitchFamily="-84" charset="-128"/>
                <a:cs typeface="ＭＳ Ｐゴシック" pitchFamily="-84" charset="-128"/>
              </a:rPr>
              <a:t>The wave function must be a function of all three spatial coordinates. </a:t>
            </a:r>
          </a:p>
          <a:p>
            <a:pPr eaLnBrk="1" hangingPunct="1">
              <a:lnSpc>
                <a:spcPct val="140000"/>
              </a:lnSpc>
            </a:pPr>
            <a:r>
              <a:rPr lang="en-US" sz="2400" dirty="0">
                <a:ea typeface="ＭＳ Ｐゴシック" pitchFamily="-84" charset="-128"/>
                <a:cs typeface="ＭＳ Ｐゴシック" pitchFamily="-84" charset="-128"/>
              </a:rPr>
              <a:t>We begin with the conservation of energy</a:t>
            </a:r>
          </a:p>
          <a:p>
            <a:pPr eaLnBrk="1" hangingPunct="1"/>
            <a:r>
              <a:rPr lang="en-US" sz="2400" dirty="0">
                <a:ea typeface="ＭＳ Ｐゴシック" pitchFamily="-84" charset="-128"/>
                <a:cs typeface="ＭＳ Ｐゴシック" pitchFamily="-84" charset="-128"/>
              </a:rPr>
              <a:t>Multiply this by the wave function to get</a:t>
            </a: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Now consider momentum as an operator acting on the wave function. In this case, the operator must act twice on each dimension. Given:</a:t>
            </a:r>
          </a:p>
          <a:p>
            <a:pPr eaLnBrk="1" hangingPunct="1"/>
            <a:endParaRPr lang="en-US" sz="2400" dirty="0">
              <a:ea typeface="ＭＳ Ｐゴシック" pitchFamily="-84" charset="-128"/>
              <a:cs typeface="ＭＳ Ｐゴシック" pitchFamily="-84" charset="-128"/>
            </a:endParaRP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The three dimensional Schrödinger wave equation is</a:t>
            </a:r>
          </a:p>
          <a:p>
            <a:pPr eaLnBrk="1" hangingPunct="1"/>
            <a:endParaRPr lang="en-US" sz="2400" dirty="0">
              <a:ea typeface="ＭＳ Ｐゴシック" pitchFamily="-84" charset="-128"/>
              <a:cs typeface="ＭＳ Ｐゴシック" pitchFamily="-84" charset="-128"/>
            </a:endParaRPr>
          </a:p>
          <a:p>
            <a:pPr eaLnBrk="1" hangingPunct="1"/>
            <a:endParaRPr lang="en-US" sz="2400" dirty="0">
              <a:ea typeface="ＭＳ Ｐゴシック" pitchFamily="-84" charset="-128"/>
              <a:cs typeface="ＭＳ Ｐゴシック" pitchFamily="-84" charset="-128"/>
            </a:endParaRPr>
          </a:p>
          <a:p>
            <a:pPr eaLnBrk="1" hangingPunct="1">
              <a:buFont typeface="Wingdings" pitchFamily="-84" charset="2"/>
              <a:buNone/>
            </a:pPr>
            <a:r>
              <a:rPr lang="en-US" sz="2400" dirty="0">
                <a:solidFill>
                  <a:srgbClr val="FF0000"/>
                </a:solidFill>
                <a:ea typeface="ＭＳ Ｐゴシック" pitchFamily="-84" charset="-128"/>
                <a:cs typeface="ＭＳ Ｐゴシック" pitchFamily="-84" charset="-128"/>
              </a:rPr>
              <a:t>                </a:t>
            </a:r>
          </a:p>
        </p:txBody>
      </p:sp>
      <p:sp>
        <p:nvSpPr>
          <p:cNvPr id="37891" name="Rectangle 2"/>
          <p:cNvSpPr>
            <a:spLocks noGrp="1" noChangeArrowheads="1"/>
          </p:cNvSpPr>
          <p:nvPr>
            <p:ph type="title"/>
          </p:nvPr>
        </p:nvSpPr>
        <p:spPr>
          <a:xfrm>
            <a:off x="457200" y="1"/>
            <a:ext cx="8229600" cy="762000"/>
          </a:xfrm>
        </p:spPr>
        <p:txBody>
          <a:bodyPr/>
          <a:lstStyle/>
          <a:p>
            <a:pPr eaLnBrk="1" hangingPunct="1"/>
            <a:r>
              <a:rPr lang="en-US" sz="3600" dirty="0">
                <a:ea typeface="ＭＳ Ｐゴシック" pitchFamily="-84" charset="-128"/>
                <a:cs typeface="ＭＳ Ｐゴシック" pitchFamily="-84" charset="-128"/>
              </a:rPr>
              <a:t>Three-Dimensional Infinite-Potential Well</a:t>
            </a:r>
          </a:p>
        </p:txBody>
      </p:sp>
      <p:sp>
        <p:nvSpPr>
          <p:cNvPr id="12" name="Date Placeholder 11"/>
          <p:cNvSpPr>
            <a:spLocks noGrp="1"/>
          </p:cNvSpPr>
          <p:nvPr>
            <p:ph type="dt" sz="half" idx="10"/>
          </p:nvPr>
        </p:nvSpPr>
        <p:spPr/>
        <p:txBody>
          <a:bodyPr/>
          <a:lstStyle/>
          <a:p>
            <a:pPr>
              <a:defRPr/>
            </a:pPr>
            <a:r>
              <a:rPr lang="en-US"/>
              <a:t>Mon. April 8, 2019</a:t>
            </a:r>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12</a:t>
            </a:fld>
            <a:endParaRPr lang="en-US"/>
          </a:p>
        </p:txBody>
      </p:sp>
      <p:sp>
        <p:nvSpPr>
          <p:cNvPr id="14" name="Footer Placeholder 13"/>
          <p:cNvSpPr>
            <a:spLocks noGrp="1"/>
          </p:cNvSpPr>
          <p:nvPr>
            <p:ph type="ftr" sz="quarter" idx="11"/>
          </p:nvPr>
        </p:nvSpPr>
        <p:spPr/>
        <p:txBody>
          <a:bodyPr/>
          <a:lstStyle/>
          <a:p>
            <a:pPr>
              <a:defRPr/>
            </a:pPr>
            <a:r>
              <a:rPr lang="en-US"/>
              <a:t>PHYS 3313-001, Spring 2019                      Dr. Jaehoon Yu</a:t>
            </a:r>
          </a:p>
        </p:txBody>
      </p:sp>
      <p:graphicFrame>
        <p:nvGraphicFramePr>
          <p:cNvPr id="514050" name="Object 2"/>
          <p:cNvGraphicFramePr>
            <a:graphicFrameLocks noChangeAspect="1"/>
          </p:cNvGraphicFramePr>
          <p:nvPr>
            <p:extLst/>
          </p:nvPr>
        </p:nvGraphicFramePr>
        <p:xfrm>
          <a:off x="5715000" y="1379538"/>
          <a:ext cx="1393825" cy="269875"/>
        </p:xfrm>
        <a:graphic>
          <a:graphicData uri="http://schemas.openxmlformats.org/presentationml/2006/ole">
            <mc:AlternateContent xmlns:mc="http://schemas.openxmlformats.org/markup-compatibility/2006">
              <mc:Choice xmlns:v="urn:schemas-microsoft-com:vml" Requires="v">
                <p:oleObj spid="_x0000_s237455" name="Equation" r:id="rId3" imgW="787400" imgH="152400" progId="Equation.DSMT4">
                  <p:embed/>
                </p:oleObj>
              </mc:Choice>
              <mc:Fallback>
                <p:oleObj name="Equation" r:id="rId3" imgW="787400" imgH="152400" progId="Equation.DSMT4">
                  <p:embed/>
                  <p:pic>
                    <p:nvPicPr>
                      <p:cNvPr id="514050" name="Object 2"/>
                      <p:cNvPicPr>
                        <a:picLocks noChangeAspect="1" noChangeArrowheads="1"/>
                      </p:cNvPicPr>
                      <p:nvPr/>
                    </p:nvPicPr>
                    <p:blipFill>
                      <a:blip r:embed="rId4"/>
                      <a:srcRect/>
                      <a:stretch>
                        <a:fillRect/>
                      </a:stretch>
                    </p:blipFill>
                    <p:spPr bwMode="auto">
                      <a:xfrm>
                        <a:off x="5715000" y="1379538"/>
                        <a:ext cx="1393825" cy="269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4051" name="Object 3"/>
          <p:cNvGraphicFramePr>
            <a:graphicFrameLocks noChangeAspect="1"/>
          </p:cNvGraphicFramePr>
          <p:nvPr>
            <p:extLst/>
          </p:nvPr>
        </p:nvGraphicFramePr>
        <p:xfrm>
          <a:off x="2460625" y="2139950"/>
          <a:ext cx="2270125" cy="831850"/>
        </p:xfrm>
        <a:graphic>
          <a:graphicData uri="http://schemas.openxmlformats.org/presentationml/2006/ole">
            <mc:AlternateContent xmlns:mc="http://schemas.openxmlformats.org/markup-compatibility/2006">
              <mc:Choice xmlns:v="urn:schemas-microsoft-com:vml" Requires="v">
                <p:oleObj spid="_x0000_s237456" name="Equation" r:id="rId5" imgW="1282700" imgH="469900" progId="Equation.DSMT4">
                  <p:embed/>
                </p:oleObj>
              </mc:Choice>
              <mc:Fallback>
                <p:oleObj name="Equation" r:id="rId5" imgW="1282700" imgH="469900" progId="Equation.DSMT4">
                  <p:embed/>
                  <p:pic>
                    <p:nvPicPr>
                      <p:cNvPr id="514051" name="Object 3"/>
                      <p:cNvPicPr>
                        <a:picLocks noChangeAspect="1" noChangeArrowheads="1"/>
                      </p:cNvPicPr>
                      <p:nvPr/>
                    </p:nvPicPr>
                    <p:blipFill>
                      <a:blip r:embed="rId6"/>
                      <a:srcRect/>
                      <a:stretch>
                        <a:fillRect/>
                      </a:stretch>
                    </p:blipFill>
                    <p:spPr bwMode="auto">
                      <a:xfrm>
                        <a:off x="2460625" y="2139950"/>
                        <a:ext cx="2270125" cy="8318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4052" name="Object 4"/>
          <p:cNvGraphicFramePr>
            <a:graphicFrameLocks noChangeAspect="1"/>
          </p:cNvGraphicFramePr>
          <p:nvPr>
            <p:extLst/>
          </p:nvPr>
        </p:nvGraphicFramePr>
        <p:xfrm>
          <a:off x="4757738" y="2154238"/>
          <a:ext cx="1327150" cy="741362"/>
        </p:xfrm>
        <a:graphic>
          <a:graphicData uri="http://schemas.openxmlformats.org/presentationml/2006/ole">
            <mc:AlternateContent xmlns:mc="http://schemas.openxmlformats.org/markup-compatibility/2006">
              <mc:Choice xmlns:v="urn:schemas-microsoft-com:vml" Requires="v">
                <p:oleObj spid="_x0000_s237457" name="Equation" r:id="rId7" imgW="749300" imgH="419100" progId="Equation.DSMT4">
                  <p:embed/>
                </p:oleObj>
              </mc:Choice>
              <mc:Fallback>
                <p:oleObj name="Equation" r:id="rId7" imgW="749300" imgH="419100" progId="Equation.DSMT4">
                  <p:embed/>
                  <p:pic>
                    <p:nvPicPr>
                      <p:cNvPr id="514052" name="Object 4"/>
                      <p:cNvPicPr>
                        <a:picLocks noChangeAspect="1" noChangeArrowheads="1"/>
                      </p:cNvPicPr>
                      <p:nvPr/>
                    </p:nvPicPr>
                    <p:blipFill>
                      <a:blip r:embed="rId8"/>
                      <a:srcRect/>
                      <a:stretch>
                        <a:fillRect/>
                      </a:stretch>
                    </p:blipFill>
                    <p:spPr bwMode="auto">
                      <a:xfrm>
                        <a:off x="4757738" y="2154238"/>
                        <a:ext cx="1327150" cy="7413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4053" name="Object 5"/>
          <p:cNvGraphicFramePr>
            <a:graphicFrameLocks noChangeAspect="1"/>
          </p:cNvGraphicFramePr>
          <p:nvPr>
            <p:extLst/>
          </p:nvPr>
        </p:nvGraphicFramePr>
        <p:xfrm>
          <a:off x="1308100" y="3956050"/>
          <a:ext cx="1933575" cy="449263"/>
        </p:xfrm>
        <a:graphic>
          <a:graphicData uri="http://schemas.openxmlformats.org/presentationml/2006/ole">
            <mc:AlternateContent xmlns:mc="http://schemas.openxmlformats.org/markup-compatibility/2006">
              <mc:Choice xmlns:v="urn:schemas-microsoft-com:vml" Requires="v">
                <p:oleObj spid="_x0000_s237458" name="Equation" r:id="rId9" imgW="1092200" imgH="254000" progId="Equation.DSMT4">
                  <p:embed/>
                </p:oleObj>
              </mc:Choice>
              <mc:Fallback>
                <p:oleObj name="Equation" r:id="rId9" imgW="1092200" imgH="254000" progId="Equation.DSMT4">
                  <p:embed/>
                  <p:pic>
                    <p:nvPicPr>
                      <p:cNvPr id="514053" name="Object 5"/>
                      <p:cNvPicPr>
                        <a:picLocks noChangeAspect="1" noChangeArrowheads="1"/>
                      </p:cNvPicPr>
                      <p:nvPr/>
                    </p:nvPicPr>
                    <p:blipFill>
                      <a:blip r:embed="rId10"/>
                      <a:srcRect/>
                      <a:stretch>
                        <a:fillRect/>
                      </a:stretch>
                    </p:blipFill>
                    <p:spPr bwMode="auto">
                      <a:xfrm>
                        <a:off x="1308100" y="3956050"/>
                        <a:ext cx="1933575" cy="4492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4054" name="Object 6"/>
          <p:cNvGraphicFramePr>
            <a:graphicFrameLocks noChangeAspect="1"/>
          </p:cNvGraphicFramePr>
          <p:nvPr>
            <p:extLst/>
          </p:nvPr>
        </p:nvGraphicFramePr>
        <p:xfrm>
          <a:off x="860425" y="5181600"/>
          <a:ext cx="4205288" cy="828675"/>
        </p:xfrm>
        <a:graphic>
          <a:graphicData uri="http://schemas.openxmlformats.org/presentationml/2006/ole">
            <mc:AlternateContent xmlns:mc="http://schemas.openxmlformats.org/markup-compatibility/2006">
              <mc:Choice xmlns:v="urn:schemas-microsoft-com:vml" Requires="v">
                <p:oleObj spid="_x0000_s237459" name="Equation" r:id="rId11" imgW="2374900" imgH="469900" progId="Equation.DSMT4">
                  <p:embed/>
                </p:oleObj>
              </mc:Choice>
              <mc:Fallback>
                <p:oleObj name="Equation" r:id="rId11" imgW="2374900" imgH="469900" progId="Equation.DSMT4">
                  <p:embed/>
                  <p:pic>
                    <p:nvPicPr>
                      <p:cNvPr id="514054" name="Object 6"/>
                      <p:cNvPicPr>
                        <a:picLocks noChangeAspect="1" noChangeArrowheads="1"/>
                      </p:cNvPicPr>
                      <p:nvPr/>
                    </p:nvPicPr>
                    <p:blipFill>
                      <a:blip r:embed="rId12"/>
                      <a:srcRect/>
                      <a:stretch>
                        <a:fillRect/>
                      </a:stretch>
                    </p:blipFill>
                    <p:spPr bwMode="auto">
                      <a:xfrm>
                        <a:off x="860425" y="5181600"/>
                        <a:ext cx="4205288" cy="828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4055" name="Object 7"/>
          <p:cNvGraphicFramePr>
            <a:graphicFrameLocks noChangeAspect="1"/>
          </p:cNvGraphicFramePr>
          <p:nvPr>
            <p:extLst/>
          </p:nvPr>
        </p:nvGraphicFramePr>
        <p:xfrm>
          <a:off x="5345113" y="3810000"/>
          <a:ext cx="1597025" cy="741363"/>
        </p:xfrm>
        <a:graphic>
          <a:graphicData uri="http://schemas.openxmlformats.org/presentationml/2006/ole">
            <mc:AlternateContent xmlns:mc="http://schemas.openxmlformats.org/markup-compatibility/2006">
              <mc:Choice xmlns:v="urn:schemas-microsoft-com:vml" Requires="v">
                <p:oleObj spid="_x0000_s237460" name="Equation" r:id="rId13" imgW="901700" imgH="419100" progId="Equation.DSMT4">
                  <p:embed/>
                </p:oleObj>
              </mc:Choice>
              <mc:Fallback>
                <p:oleObj name="Equation" r:id="rId13" imgW="901700" imgH="419100" progId="Equation.DSMT4">
                  <p:embed/>
                  <p:pic>
                    <p:nvPicPr>
                      <p:cNvPr id="514055" name="Object 7"/>
                      <p:cNvPicPr>
                        <a:picLocks noChangeAspect="1" noChangeArrowheads="1"/>
                      </p:cNvPicPr>
                      <p:nvPr/>
                    </p:nvPicPr>
                    <p:blipFill>
                      <a:blip r:embed="rId14"/>
                      <a:srcRect/>
                      <a:stretch>
                        <a:fillRect/>
                      </a:stretch>
                    </p:blipFill>
                    <p:spPr bwMode="auto">
                      <a:xfrm>
                        <a:off x="5345113" y="3810000"/>
                        <a:ext cx="1597025" cy="741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4056" name="Object 8"/>
          <p:cNvGraphicFramePr>
            <a:graphicFrameLocks noChangeAspect="1"/>
          </p:cNvGraphicFramePr>
          <p:nvPr>
            <p:extLst/>
          </p:nvPr>
        </p:nvGraphicFramePr>
        <p:xfrm>
          <a:off x="7089775" y="3810000"/>
          <a:ext cx="1574800" cy="696913"/>
        </p:xfrm>
        <a:graphic>
          <a:graphicData uri="http://schemas.openxmlformats.org/presentationml/2006/ole">
            <mc:AlternateContent xmlns:mc="http://schemas.openxmlformats.org/markup-compatibility/2006">
              <mc:Choice xmlns:v="urn:schemas-microsoft-com:vml" Requires="v">
                <p:oleObj spid="_x0000_s237461" name="Equation" r:id="rId15" imgW="889000" imgH="393700" progId="Equation.DSMT4">
                  <p:embed/>
                </p:oleObj>
              </mc:Choice>
              <mc:Fallback>
                <p:oleObj name="Equation" r:id="rId15" imgW="889000" imgH="393700" progId="Equation.DSMT4">
                  <p:embed/>
                  <p:pic>
                    <p:nvPicPr>
                      <p:cNvPr id="514056" name="Object 8"/>
                      <p:cNvPicPr>
                        <a:picLocks noChangeAspect="1" noChangeArrowheads="1"/>
                      </p:cNvPicPr>
                      <p:nvPr/>
                    </p:nvPicPr>
                    <p:blipFill>
                      <a:blip r:embed="rId16"/>
                      <a:srcRect/>
                      <a:stretch>
                        <a:fillRect/>
                      </a:stretch>
                    </p:blipFill>
                    <p:spPr bwMode="auto">
                      <a:xfrm>
                        <a:off x="7089775" y="3810000"/>
                        <a:ext cx="1574800" cy="6969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4057" name="Object 9"/>
          <p:cNvGraphicFramePr>
            <a:graphicFrameLocks noChangeAspect="1"/>
          </p:cNvGraphicFramePr>
          <p:nvPr>
            <p:extLst/>
          </p:nvPr>
        </p:nvGraphicFramePr>
        <p:xfrm>
          <a:off x="3592513" y="3852863"/>
          <a:ext cx="1597025" cy="695325"/>
        </p:xfrm>
        <a:graphic>
          <a:graphicData uri="http://schemas.openxmlformats.org/presentationml/2006/ole">
            <mc:AlternateContent xmlns:mc="http://schemas.openxmlformats.org/markup-compatibility/2006">
              <mc:Choice xmlns:v="urn:schemas-microsoft-com:vml" Requires="v">
                <p:oleObj spid="_x0000_s237462" name="Equation" r:id="rId17" imgW="901700" imgH="393700" progId="Equation.DSMT4">
                  <p:embed/>
                </p:oleObj>
              </mc:Choice>
              <mc:Fallback>
                <p:oleObj name="Equation" r:id="rId17" imgW="901700" imgH="393700" progId="Equation.DSMT4">
                  <p:embed/>
                  <p:pic>
                    <p:nvPicPr>
                      <p:cNvPr id="514057" name="Object 9"/>
                      <p:cNvPicPr>
                        <a:picLocks noChangeAspect="1" noChangeArrowheads="1"/>
                      </p:cNvPicPr>
                      <p:nvPr/>
                    </p:nvPicPr>
                    <p:blipFill>
                      <a:blip r:embed="rId18"/>
                      <a:srcRect/>
                      <a:stretch>
                        <a:fillRect/>
                      </a:stretch>
                    </p:blipFill>
                    <p:spPr bwMode="auto">
                      <a:xfrm>
                        <a:off x="3592513" y="3852863"/>
                        <a:ext cx="1597025" cy="6953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4058" name="Object 10"/>
          <p:cNvGraphicFramePr>
            <a:graphicFrameLocks noChangeAspect="1"/>
          </p:cNvGraphicFramePr>
          <p:nvPr>
            <p:extLst/>
          </p:nvPr>
        </p:nvGraphicFramePr>
        <p:xfrm>
          <a:off x="6289675" y="5235575"/>
          <a:ext cx="2451100" cy="738188"/>
        </p:xfrm>
        <a:graphic>
          <a:graphicData uri="http://schemas.openxmlformats.org/presentationml/2006/ole">
            <mc:AlternateContent xmlns:mc="http://schemas.openxmlformats.org/markup-compatibility/2006">
              <mc:Choice xmlns:v="urn:schemas-microsoft-com:vml" Requires="v">
                <p:oleObj spid="_x0000_s237463" name="Equation" r:id="rId19" imgW="1384300" imgH="419100" progId="Equation.DSMT4">
                  <p:embed/>
                </p:oleObj>
              </mc:Choice>
              <mc:Fallback>
                <p:oleObj name="Equation" r:id="rId19" imgW="1384300" imgH="419100" progId="Equation.DSMT4">
                  <p:embed/>
                  <p:pic>
                    <p:nvPicPr>
                      <p:cNvPr id="514058" name="Object 10"/>
                      <p:cNvPicPr>
                        <a:picLocks noChangeAspect="1" noChangeArrowheads="1"/>
                      </p:cNvPicPr>
                      <p:nvPr/>
                    </p:nvPicPr>
                    <p:blipFill>
                      <a:blip r:embed="rId20"/>
                      <a:srcRect/>
                      <a:stretch>
                        <a:fillRect/>
                      </a:stretch>
                    </p:blipFill>
                    <p:spPr bwMode="auto">
                      <a:xfrm>
                        <a:off x="6289675" y="5235575"/>
                        <a:ext cx="2451100" cy="738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 name="Right Arrow 23"/>
          <p:cNvSpPr/>
          <p:nvPr/>
        </p:nvSpPr>
        <p:spPr bwMode="auto">
          <a:xfrm>
            <a:off x="5181600" y="5257800"/>
            <a:ext cx="990600" cy="611386"/>
          </a:xfrm>
          <a:prstGeom prst="rightArrow">
            <a:avLst/>
          </a:prstGeom>
          <a:solidFill>
            <a:srgbClr val="FFFF00"/>
          </a:solidFill>
          <a:ln w="38100"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800000"/>
                </a:solidFill>
                <a:effectLst/>
                <a:latin typeface="Arial Narrow"/>
                <a:cs typeface="Arial Narrow"/>
              </a:rPr>
              <a:t>Rewrite</a:t>
            </a:r>
          </a:p>
        </p:txBody>
      </p:sp>
      <p:graphicFrame>
        <p:nvGraphicFramePr>
          <p:cNvPr id="17" name="Object 2"/>
          <p:cNvGraphicFramePr>
            <a:graphicFrameLocks noChangeAspect="1"/>
          </p:cNvGraphicFramePr>
          <p:nvPr>
            <p:extLst/>
          </p:nvPr>
        </p:nvGraphicFramePr>
        <p:xfrm>
          <a:off x="7102475" y="1143000"/>
          <a:ext cx="898525" cy="742950"/>
        </p:xfrm>
        <a:graphic>
          <a:graphicData uri="http://schemas.openxmlformats.org/presentationml/2006/ole">
            <mc:AlternateContent xmlns:mc="http://schemas.openxmlformats.org/markup-compatibility/2006">
              <mc:Choice xmlns:v="urn:schemas-microsoft-com:vml" Requires="v">
                <p:oleObj spid="_x0000_s237464" name="Equation" r:id="rId21" imgW="508000" imgH="419100" progId="Equation.DSMT4">
                  <p:embed/>
                </p:oleObj>
              </mc:Choice>
              <mc:Fallback>
                <p:oleObj name="Equation" r:id="rId21" imgW="508000" imgH="419100" progId="Equation.DSMT4">
                  <p:embed/>
                  <p:pic>
                    <p:nvPicPr>
                      <p:cNvPr id="17" name="Object 2"/>
                      <p:cNvPicPr>
                        <a:picLocks noChangeAspect="1" noChangeArrowheads="1"/>
                      </p:cNvPicPr>
                      <p:nvPr/>
                    </p:nvPicPr>
                    <p:blipFill>
                      <a:blip r:embed="rId22"/>
                      <a:srcRect/>
                      <a:stretch>
                        <a:fillRect/>
                      </a:stretch>
                    </p:blipFill>
                    <p:spPr bwMode="auto">
                      <a:xfrm>
                        <a:off x="7102475" y="1143000"/>
                        <a:ext cx="898525" cy="7429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4707207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686800" cy="1371600"/>
          </a:xfrm>
        </p:spPr>
        <p:txBody>
          <a:bodyPr/>
          <a:lstStyle/>
          <a:p>
            <a:pPr marL="0" indent="0" algn="just" eaLnBrk="1" hangingPunct="1">
              <a:spcBef>
                <a:spcPts val="0"/>
              </a:spcBef>
              <a:buNone/>
            </a:pPr>
            <a:r>
              <a:rPr lang="en-US" sz="2000" dirty="0">
                <a:cs typeface="ＭＳ Ｐゴシック" pitchFamily="-84" charset="-128"/>
              </a:rPr>
              <a:t>Consider a free particle inside a box with lengths L</a:t>
            </a:r>
            <a:r>
              <a:rPr lang="en-US" sz="2000" baseline="-25000" dirty="0">
                <a:cs typeface="ＭＳ Ｐゴシック" pitchFamily="-84" charset="-128"/>
              </a:rPr>
              <a:t>1</a:t>
            </a:r>
            <a:r>
              <a:rPr lang="en-US" sz="2000" dirty="0">
                <a:cs typeface="ＭＳ Ｐゴシック" pitchFamily="-84" charset="-128"/>
              </a:rPr>
              <a:t>, L</a:t>
            </a:r>
            <a:r>
              <a:rPr lang="en-US" sz="2000" baseline="-25000" dirty="0">
                <a:cs typeface="ＭＳ Ｐゴシック" pitchFamily="-84" charset="-128"/>
              </a:rPr>
              <a:t>2</a:t>
            </a:r>
            <a:r>
              <a:rPr lang="en-US" sz="2000" dirty="0">
                <a:cs typeface="ＭＳ Ｐゴシック" pitchFamily="-84" charset="-128"/>
              </a:rPr>
              <a:t> and L</a:t>
            </a:r>
            <a:r>
              <a:rPr lang="en-US" sz="2000" baseline="-25000" dirty="0">
                <a:cs typeface="ＭＳ Ｐゴシック" pitchFamily="-84" charset="-128"/>
              </a:rPr>
              <a:t>3</a:t>
            </a:r>
            <a:r>
              <a:rPr lang="en-US" sz="2000" dirty="0">
                <a:cs typeface="ＭＳ Ｐゴシック" pitchFamily="-84" charset="-128"/>
              </a:rPr>
              <a:t> along the x, y, and z axes, respectively, as shown in the figure.  The particle is constrained to be inside the box.  Find the wave functions and energies.  Then find the ground energy and wave function and the energy of the first excited state for a cube of sides L. </a:t>
            </a:r>
            <a:endParaRPr lang="en-US" sz="20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dirty="0">
                <a:cs typeface="ＭＳ Ｐゴシック" pitchFamily="-84" charset="-128"/>
              </a:rPr>
              <a:t>Ex 6.10: Expectation values inside a box</a:t>
            </a:r>
          </a:p>
        </p:txBody>
      </p:sp>
      <p:sp>
        <p:nvSpPr>
          <p:cNvPr id="5" name="Date Placeholder 4"/>
          <p:cNvSpPr>
            <a:spLocks noGrp="1"/>
          </p:cNvSpPr>
          <p:nvPr>
            <p:ph type="dt" sz="half" idx="10"/>
          </p:nvPr>
        </p:nvSpPr>
        <p:spPr/>
        <p:txBody>
          <a:bodyPr/>
          <a:lstStyle/>
          <a:p>
            <a:pPr>
              <a:defRPr/>
            </a:pPr>
            <a:r>
              <a:rPr lang="en-US"/>
              <a:t>Mon. April 8, 2019</a:t>
            </a:r>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13</a:t>
            </a:fld>
            <a:endParaRPr lang="en-US"/>
          </a:p>
        </p:txBody>
      </p:sp>
      <p:sp>
        <p:nvSpPr>
          <p:cNvPr id="7" name="Footer Placeholder 6"/>
          <p:cNvSpPr>
            <a:spLocks noGrp="1"/>
          </p:cNvSpPr>
          <p:nvPr>
            <p:ph type="ftr" sz="quarter" idx="11"/>
          </p:nvPr>
        </p:nvSpPr>
        <p:spPr/>
        <p:txBody>
          <a:bodyPr/>
          <a:lstStyle/>
          <a:p>
            <a:pPr>
              <a:defRPr/>
            </a:pPr>
            <a:r>
              <a:rPr lang="en-US"/>
              <a:t>PHYS 3313-001, Spring 2019                      Dr. Jaehoon Yu</a:t>
            </a:r>
          </a:p>
        </p:txBody>
      </p:sp>
      <p:sp>
        <p:nvSpPr>
          <p:cNvPr id="19" name="Rectangle 35"/>
          <p:cNvSpPr txBox="1">
            <a:spLocks noChangeArrowheads="1"/>
          </p:cNvSpPr>
          <p:nvPr/>
        </p:nvSpPr>
        <p:spPr bwMode="auto">
          <a:xfrm>
            <a:off x="228600" y="1905000"/>
            <a:ext cx="6096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rPr>
              <a:t>What are the boundary conditions</a:t>
            </a:r>
            <a:r>
              <a:rPr kumimoji="0" lang="en-US" b="0" i="0" u="none" strike="noStrike" kern="0" cap="none" spc="0" normalizeH="0" noProof="0" dirty="0">
                <a:ln>
                  <a:noFill/>
                </a:ln>
                <a:solidFill>
                  <a:schemeClr val="accent2"/>
                </a:solidFill>
                <a:effectLst/>
                <a:uLnTx/>
                <a:uFillTx/>
                <a:latin typeface="+mn-lt"/>
                <a:ea typeface="ＭＳ Ｐゴシック" pitchFamily="-1" charset="-128"/>
                <a:cs typeface="ＭＳ Ｐゴシック" pitchFamily="-84" charset="-128"/>
              </a:rPr>
              <a:t> for this situation?</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08943" name="Object 15"/>
          <p:cNvGraphicFramePr>
            <a:graphicFrameLocks noChangeAspect="1"/>
          </p:cNvGraphicFramePr>
          <p:nvPr>
            <p:extLst/>
          </p:nvPr>
        </p:nvGraphicFramePr>
        <p:xfrm>
          <a:off x="1012824" y="4191000"/>
          <a:ext cx="5053207" cy="515938"/>
        </p:xfrm>
        <a:graphic>
          <a:graphicData uri="http://schemas.openxmlformats.org/presentationml/2006/ole">
            <mc:AlternateContent xmlns:mc="http://schemas.openxmlformats.org/markup-compatibility/2006">
              <mc:Choice xmlns:v="urn:schemas-microsoft-com:vml" Requires="v">
                <p:oleObj spid="_x0000_s238388" name="Equation" r:id="rId3" imgW="2362200" imgH="241300" progId="Equation.DSMT4">
                  <p:embed/>
                </p:oleObj>
              </mc:Choice>
              <mc:Fallback>
                <p:oleObj name="Equation" r:id="rId3" imgW="2362200" imgH="241300" progId="Equation.DSMT4">
                  <p:embed/>
                  <p:pic>
                    <p:nvPicPr>
                      <p:cNvPr id="508943" name="Object 15"/>
                      <p:cNvPicPr>
                        <a:picLocks noChangeAspect="1" noChangeArrowheads="1"/>
                      </p:cNvPicPr>
                      <p:nvPr/>
                    </p:nvPicPr>
                    <p:blipFill>
                      <a:blip r:embed="rId4"/>
                      <a:srcRect/>
                      <a:stretch>
                        <a:fillRect/>
                      </a:stretch>
                    </p:blipFill>
                    <p:spPr bwMode="auto">
                      <a:xfrm>
                        <a:off x="1012824" y="4191000"/>
                        <a:ext cx="5053207" cy="515938"/>
                      </a:xfrm>
                      <a:prstGeom prst="rect">
                        <a:avLst/>
                      </a:prstGeom>
                      <a:noFill/>
                    </p:spPr>
                  </p:pic>
                </p:oleObj>
              </mc:Fallback>
            </mc:AlternateContent>
          </a:graphicData>
        </a:graphic>
      </p:graphicFrame>
      <p:sp>
        <p:nvSpPr>
          <p:cNvPr id="16" name="Rectangle 35"/>
          <p:cNvSpPr txBox="1">
            <a:spLocks noChangeArrowheads="1"/>
          </p:cNvSpPr>
          <p:nvPr/>
        </p:nvSpPr>
        <p:spPr bwMode="auto">
          <a:xfrm>
            <a:off x="228600" y="2286000"/>
            <a:ext cx="8915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rPr>
              <a:t>Particle</a:t>
            </a:r>
            <a:r>
              <a:rPr kumimoji="0" lang="en-US" b="0" i="0" u="none" strike="noStrike" kern="0" cap="none" spc="0" normalizeH="0" noProof="0" dirty="0">
                <a:ln>
                  <a:noFill/>
                </a:ln>
                <a:solidFill>
                  <a:schemeClr val="accent2"/>
                </a:solidFill>
                <a:effectLst/>
                <a:uLnTx/>
                <a:uFillTx/>
                <a:latin typeface="+mn-lt"/>
                <a:ea typeface="ＭＳ Ｐゴシック" pitchFamily="-1" charset="-128"/>
                <a:cs typeface="Symbol" charset="2"/>
              </a:rPr>
              <a:t> is free, so </a:t>
            </a:r>
            <a:r>
              <a:rPr kumimoji="0" lang="en-US" b="0" i="0" u="none" strike="noStrike" kern="0" cap="none" spc="0" normalizeH="0" noProof="0" dirty="0" err="1">
                <a:ln>
                  <a:noFill/>
                </a:ln>
                <a:solidFill>
                  <a:schemeClr val="accent2"/>
                </a:solidFill>
                <a:effectLst/>
                <a:uLnTx/>
                <a:uFillTx/>
                <a:latin typeface="+mn-lt"/>
                <a:ea typeface="ＭＳ Ｐゴシック" pitchFamily="-1" charset="-128"/>
                <a:cs typeface="Symbol" charset="2"/>
              </a:rPr>
              <a:t>x</a:t>
            </a:r>
            <a:r>
              <a:rPr kumimoji="0" lang="en-US" b="0" i="0" u="none" strike="noStrike" kern="0" cap="none" spc="0" normalizeH="0" noProof="0" dirty="0">
                <a:ln>
                  <a:noFill/>
                </a:ln>
                <a:solidFill>
                  <a:schemeClr val="accent2"/>
                </a:solidFill>
                <a:effectLst/>
                <a:uLnTx/>
                <a:uFillTx/>
                <a:latin typeface="+mn-lt"/>
                <a:ea typeface="ＭＳ Ｐゴシック" pitchFamily="-1" charset="-128"/>
                <a:cs typeface="Symbol" charset="2"/>
              </a:rPr>
              <a:t>, </a:t>
            </a:r>
            <a:r>
              <a:rPr kumimoji="0" lang="en-US" b="0" i="0" u="none" strike="noStrike" kern="0" cap="none" spc="0" normalizeH="0" noProof="0" dirty="0" err="1">
                <a:ln>
                  <a:noFill/>
                </a:ln>
                <a:solidFill>
                  <a:schemeClr val="accent2"/>
                </a:solidFill>
                <a:effectLst/>
                <a:uLnTx/>
                <a:uFillTx/>
                <a:latin typeface="+mn-lt"/>
                <a:ea typeface="ＭＳ Ｐゴシック" pitchFamily="-1" charset="-128"/>
                <a:cs typeface="Symbol" charset="2"/>
              </a:rPr>
              <a:t>y</a:t>
            </a:r>
            <a:r>
              <a:rPr kumimoji="0" lang="en-US" b="0" i="0" u="none" strike="noStrike" kern="0" cap="none" spc="0" normalizeH="0" noProof="0" dirty="0">
                <a:ln>
                  <a:noFill/>
                </a:ln>
                <a:solidFill>
                  <a:schemeClr val="accent2"/>
                </a:solidFill>
                <a:effectLst/>
                <a:uLnTx/>
                <a:uFillTx/>
                <a:latin typeface="+mn-lt"/>
                <a:ea typeface="ＭＳ Ｐゴシック" pitchFamily="-1" charset="-128"/>
                <a:cs typeface="Symbol" charset="2"/>
              </a:rPr>
              <a:t> and </a:t>
            </a:r>
            <a:r>
              <a:rPr kumimoji="0" lang="en-US" b="0" i="0" u="none" strike="noStrike" kern="0" cap="none" spc="0" normalizeH="0" noProof="0" dirty="0" err="1">
                <a:ln>
                  <a:noFill/>
                </a:ln>
                <a:solidFill>
                  <a:schemeClr val="accent2"/>
                </a:solidFill>
                <a:effectLst/>
                <a:uLnTx/>
                <a:uFillTx/>
                <a:latin typeface="+mn-lt"/>
                <a:ea typeface="ＭＳ Ｐゴシック" pitchFamily="-1" charset="-128"/>
                <a:cs typeface="Symbol" charset="2"/>
              </a:rPr>
              <a:t>z</a:t>
            </a:r>
            <a:r>
              <a:rPr kumimoji="0" lang="en-US" b="0" i="0" u="none" strike="noStrike" kern="0" cap="none" spc="0" normalizeH="0" noProof="0" dirty="0">
                <a:ln>
                  <a:noFill/>
                </a:ln>
                <a:solidFill>
                  <a:schemeClr val="accent2"/>
                </a:solidFill>
                <a:effectLst/>
                <a:uLnTx/>
                <a:uFillTx/>
                <a:latin typeface="+mn-lt"/>
                <a:ea typeface="ＭＳ Ｐゴシック" pitchFamily="-1" charset="-128"/>
                <a:cs typeface="Symbol" charset="2"/>
              </a:rPr>
              <a:t> wave functions are independent from each other!</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17" name="Rectangle 35"/>
          <p:cNvSpPr txBox="1">
            <a:spLocks noChangeArrowheads="1"/>
          </p:cNvSpPr>
          <p:nvPr/>
        </p:nvSpPr>
        <p:spPr bwMode="auto">
          <a:xfrm>
            <a:off x="228600" y="2743200"/>
            <a:ext cx="5029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rPr>
              <a:t>Each </a:t>
            </a:r>
            <a:r>
              <a:rPr kumimoji="0" lang="en-US" b="0" i="0" u="none" strike="noStrike" kern="0" cap="none" spc="0" normalizeH="0" noProof="0" dirty="0">
                <a:ln>
                  <a:noFill/>
                </a:ln>
                <a:solidFill>
                  <a:schemeClr val="accent2"/>
                </a:solidFill>
                <a:effectLst/>
                <a:uLnTx/>
                <a:uFillTx/>
                <a:latin typeface="+mn-lt"/>
                <a:ea typeface="ＭＳ Ｐゴシック" pitchFamily="-1" charset="-128"/>
                <a:cs typeface="Symbol" charset="2"/>
              </a:rPr>
              <a:t>wave function must be 0 at the wall!</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18" name="Rectangle 35"/>
          <p:cNvSpPr txBox="1">
            <a:spLocks noChangeArrowheads="1"/>
          </p:cNvSpPr>
          <p:nvPr/>
        </p:nvSpPr>
        <p:spPr bwMode="auto">
          <a:xfrm>
            <a:off x="5257800" y="2743200"/>
            <a:ext cx="381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rPr>
              <a:t>Inside the </a:t>
            </a:r>
            <a:r>
              <a:rPr lang="en-US" kern="0" dirty="0">
                <a:solidFill>
                  <a:schemeClr val="accent2"/>
                </a:solidFill>
                <a:latin typeface="+mn-lt"/>
                <a:ea typeface="ＭＳ Ｐゴシック" pitchFamily="-1" charset="-128"/>
                <a:cs typeface="Symbol" charset="2"/>
              </a:rPr>
              <a:t>box, potential V is 0.</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29416" name="Object 8"/>
          <p:cNvGraphicFramePr>
            <a:graphicFrameLocks noChangeAspect="1"/>
          </p:cNvGraphicFramePr>
          <p:nvPr>
            <p:extLst/>
          </p:nvPr>
        </p:nvGraphicFramePr>
        <p:xfrm>
          <a:off x="1066800" y="3170238"/>
          <a:ext cx="2449513" cy="738187"/>
        </p:xfrm>
        <a:graphic>
          <a:graphicData uri="http://schemas.openxmlformats.org/presentationml/2006/ole">
            <mc:AlternateContent xmlns:mc="http://schemas.openxmlformats.org/markup-compatibility/2006">
              <mc:Choice xmlns:v="urn:schemas-microsoft-com:vml" Requires="v">
                <p:oleObj spid="_x0000_s238389" name="Equation" r:id="rId5" imgW="1384300" imgH="419100" progId="Equation.DSMT4">
                  <p:embed/>
                </p:oleObj>
              </mc:Choice>
              <mc:Fallback>
                <p:oleObj name="Equation" r:id="rId5" imgW="1384300" imgH="419100" progId="Equation.DSMT4">
                  <p:embed/>
                  <p:pic>
                    <p:nvPicPr>
                      <p:cNvPr id="529416" name="Object 8"/>
                      <p:cNvPicPr>
                        <a:picLocks noChangeAspect="1" noChangeArrowheads="1"/>
                      </p:cNvPicPr>
                      <p:nvPr/>
                    </p:nvPicPr>
                    <p:blipFill>
                      <a:blip r:embed="rId6"/>
                      <a:srcRect/>
                      <a:stretch>
                        <a:fillRect/>
                      </a:stretch>
                    </p:blipFill>
                    <p:spPr bwMode="auto">
                      <a:xfrm>
                        <a:off x="1066800" y="3170238"/>
                        <a:ext cx="2449513" cy="7381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2" name="Rectangle 35"/>
          <p:cNvSpPr txBox="1">
            <a:spLocks noChangeArrowheads="1"/>
          </p:cNvSpPr>
          <p:nvPr/>
        </p:nvSpPr>
        <p:spPr bwMode="auto">
          <a:xfrm>
            <a:off x="381000" y="3810000"/>
            <a:ext cx="3048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rPr>
              <a:t>A reasonable solution is </a:t>
            </a:r>
          </a:p>
        </p:txBody>
      </p:sp>
      <p:graphicFrame>
        <p:nvGraphicFramePr>
          <p:cNvPr id="529417" name="Object 9"/>
          <p:cNvGraphicFramePr>
            <a:graphicFrameLocks noChangeAspect="1"/>
          </p:cNvGraphicFramePr>
          <p:nvPr>
            <p:extLst/>
          </p:nvPr>
        </p:nvGraphicFramePr>
        <p:xfrm>
          <a:off x="561975" y="5105400"/>
          <a:ext cx="2513013" cy="457200"/>
        </p:xfrm>
        <a:graphic>
          <a:graphicData uri="http://schemas.openxmlformats.org/presentationml/2006/ole">
            <mc:AlternateContent xmlns:mc="http://schemas.openxmlformats.org/markup-compatibility/2006">
              <mc:Choice xmlns:v="urn:schemas-microsoft-com:vml" Requires="v">
                <p:oleObj spid="_x0000_s238390" name="Equation" r:id="rId7" imgW="1117600" imgH="203200" progId="Equation.DSMT4">
                  <p:embed/>
                </p:oleObj>
              </mc:Choice>
              <mc:Fallback>
                <p:oleObj name="Equation" r:id="rId7" imgW="1117600" imgH="203200" progId="Equation.DSMT4">
                  <p:embed/>
                  <p:pic>
                    <p:nvPicPr>
                      <p:cNvPr id="529417" name="Object 9"/>
                      <p:cNvPicPr>
                        <a:picLocks noChangeAspect="1" noChangeArrowheads="1"/>
                      </p:cNvPicPr>
                      <p:nvPr/>
                    </p:nvPicPr>
                    <p:blipFill>
                      <a:blip r:embed="rId8"/>
                      <a:srcRect/>
                      <a:stretch>
                        <a:fillRect/>
                      </a:stretch>
                    </p:blipFill>
                    <p:spPr bwMode="auto">
                      <a:xfrm>
                        <a:off x="561975" y="5105400"/>
                        <a:ext cx="2513013"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29418" name="Object 10"/>
          <p:cNvGraphicFramePr>
            <a:graphicFrameLocks noChangeAspect="1"/>
          </p:cNvGraphicFramePr>
          <p:nvPr>
            <p:extLst/>
          </p:nvPr>
        </p:nvGraphicFramePr>
        <p:xfrm>
          <a:off x="3124200" y="5105400"/>
          <a:ext cx="1855787" cy="457200"/>
        </p:xfrm>
        <a:graphic>
          <a:graphicData uri="http://schemas.openxmlformats.org/presentationml/2006/ole">
            <mc:AlternateContent xmlns:mc="http://schemas.openxmlformats.org/markup-compatibility/2006">
              <mc:Choice xmlns:v="urn:schemas-microsoft-com:vml" Requires="v">
                <p:oleObj spid="_x0000_s238391" name="Equation" r:id="rId9" imgW="825500" imgH="203200" progId="Equation.DSMT4">
                  <p:embed/>
                </p:oleObj>
              </mc:Choice>
              <mc:Fallback>
                <p:oleObj name="Equation" r:id="rId9" imgW="825500" imgH="203200" progId="Equation.DSMT4">
                  <p:embed/>
                  <p:pic>
                    <p:nvPicPr>
                      <p:cNvPr id="529418" name="Object 10"/>
                      <p:cNvPicPr>
                        <a:picLocks noChangeAspect="1" noChangeArrowheads="1"/>
                      </p:cNvPicPr>
                      <p:nvPr/>
                    </p:nvPicPr>
                    <p:blipFill>
                      <a:blip r:embed="rId10"/>
                      <a:srcRect/>
                      <a:stretch>
                        <a:fillRect/>
                      </a:stretch>
                    </p:blipFill>
                    <p:spPr bwMode="auto">
                      <a:xfrm>
                        <a:off x="3124200" y="5105400"/>
                        <a:ext cx="1855787"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29419" name="Object 11"/>
          <p:cNvGraphicFramePr>
            <a:graphicFrameLocks noChangeAspect="1"/>
          </p:cNvGraphicFramePr>
          <p:nvPr>
            <p:extLst/>
          </p:nvPr>
        </p:nvGraphicFramePr>
        <p:xfrm>
          <a:off x="3438525" y="5553075"/>
          <a:ext cx="879475" cy="695325"/>
        </p:xfrm>
        <a:graphic>
          <a:graphicData uri="http://schemas.openxmlformats.org/presentationml/2006/ole">
            <mc:AlternateContent xmlns:mc="http://schemas.openxmlformats.org/markup-compatibility/2006">
              <mc:Choice xmlns:v="urn:schemas-microsoft-com:vml" Requires="v">
                <p:oleObj spid="_x0000_s238392" name="Equation" r:id="rId11" imgW="546100" imgH="431800" progId="Equation.DSMT4">
                  <p:embed/>
                </p:oleObj>
              </mc:Choice>
              <mc:Fallback>
                <p:oleObj name="Equation" r:id="rId11" imgW="546100" imgH="431800" progId="Equation.DSMT4">
                  <p:embed/>
                  <p:pic>
                    <p:nvPicPr>
                      <p:cNvPr id="529419" name="Object 11"/>
                      <p:cNvPicPr>
                        <a:picLocks noChangeAspect="1" noChangeArrowheads="1"/>
                      </p:cNvPicPr>
                      <p:nvPr/>
                    </p:nvPicPr>
                    <p:blipFill>
                      <a:blip r:embed="rId12"/>
                      <a:srcRect/>
                      <a:stretch>
                        <a:fillRect/>
                      </a:stretch>
                    </p:blipFill>
                    <p:spPr bwMode="auto">
                      <a:xfrm>
                        <a:off x="3438525" y="5553075"/>
                        <a:ext cx="879475" cy="6953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 name="Rectangle 35"/>
          <p:cNvSpPr txBox="1">
            <a:spLocks noChangeArrowheads="1"/>
          </p:cNvSpPr>
          <p:nvPr/>
        </p:nvSpPr>
        <p:spPr bwMode="auto">
          <a:xfrm>
            <a:off x="381000" y="4648200"/>
            <a:ext cx="3937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rPr>
              <a:t>Using the boundary conditions</a:t>
            </a:r>
          </a:p>
        </p:txBody>
      </p:sp>
      <p:sp>
        <p:nvSpPr>
          <p:cNvPr id="25" name="Rectangle 35"/>
          <p:cNvSpPr txBox="1">
            <a:spLocks noChangeArrowheads="1"/>
          </p:cNvSpPr>
          <p:nvPr/>
        </p:nvSpPr>
        <p:spPr bwMode="auto">
          <a:xfrm>
            <a:off x="381000" y="5638800"/>
            <a:ext cx="3429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rPr>
              <a:t>So the wave numbers are  </a:t>
            </a:r>
          </a:p>
        </p:txBody>
      </p:sp>
      <p:graphicFrame>
        <p:nvGraphicFramePr>
          <p:cNvPr id="529420" name="Object 12"/>
          <p:cNvGraphicFramePr>
            <a:graphicFrameLocks noChangeAspect="1"/>
          </p:cNvGraphicFramePr>
          <p:nvPr>
            <p:extLst/>
          </p:nvPr>
        </p:nvGraphicFramePr>
        <p:xfrm>
          <a:off x="4622800" y="5562600"/>
          <a:ext cx="939800" cy="695325"/>
        </p:xfrm>
        <a:graphic>
          <a:graphicData uri="http://schemas.openxmlformats.org/presentationml/2006/ole">
            <mc:AlternateContent xmlns:mc="http://schemas.openxmlformats.org/markup-compatibility/2006">
              <mc:Choice xmlns:v="urn:schemas-microsoft-com:vml" Requires="v">
                <p:oleObj spid="_x0000_s238393" name="Equation" r:id="rId13" imgW="584200" imgH="431800" progId="Equation.DSMT4">
                  <p:embed/>
                </p:oleObj>
              </mc:Choice>
              <mc:Fallback>
                <p:oleObj name="Equation" r:id="rId13" imgW="584200" imgH="431800" progId="Equation.DSMT4">
                  <p:embed/>
                  <p:pic>
                    <p:nvPicPr>
                      <p:cNvPr id="529420" name="Object 12"/>
                      <p:cNvPicPr>
                        <a:picLocks noChangeAspect="1" noChangeArrowheads="1"/>
                      </p:cNvPicPr>
                      <p:nvPr/>
                    </p:nvPicPr>
                    <p:blipFill>
                      <a:blip r:embed="rId14"/>
                      <a:srcRect/>
                      <a:stretch>
                        <a:fillRect/>
                      </a:stretch>
                    </p:blipFill>
                    <p:spPr bwMode="auto">
                      <a:xfrm>
                        <a:off x="4622800" y="5562600"/>
                        <a:ext cx="939800" cy="6953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29421" name="Object 13"/>
          <p:cNvGraphicFramePr>
            <a:graphicFrameLocks noChangeAspect="1"/>
          </p:cNvGraphicFramePr>
          <p:nvPr>
            <p:extLst/>
          </p:nvPr>
        </p:nvGraphicFramePr>
        <p:xfrm>
          <a:off x="5927725" y="5562600"/>
          <a:ext cx="919163" cy="695325"/>
        </p:xfrm>
        <a:graphic>
          <a:graphicData uri="http://schemas.openxmlformats.org/presentationml/2006/ole">
            <mc:AlternateContent xmlns:mc="http://schemas.openxmlformats.org/markup-compatibility/2006">
              <mc:Choice xmlns:v="urn:schemas-microsoft-com:vml" Requires="v">
                <p:oleObj spid="_x0000_s238394" name="Equation" r:id="rId15" imgW="571500" imgH="431800" progId="Equation.DSMT4">
                  <p:embed/>
                </p:oleObj>
              </mc:Choice>
              <mc:Fallback>
                <p:oleObj name="Equation" r:id="rId15" imgW="571500" imgH="431800" progId="Equation.DSMT4">
                  <p:embed/>
                  <p:pic>
                    <p:nvPicPr>
                      <p:cNvPr id="529421" name="Object 13"/>
                      <p:cNvPicPr>
                        <a:picLocks noChangeAspect="1" noChangeArrowheads="1"/>
                      </p:cNvPicPr>
                      <p:nvPr/>
                    </p:nvPicPr>
                    <p:blipFill>
                      <a:blip r:embed="rId16"/>
                      <a:srcRect/>
                      <a:stretch>
                        <a:fillRect/>
                      </a:stretch>
                    </p:blipFill>
                    <p:spPr bwMode="auto">
                      <a:xfrm>
                        <a:off x="5927725" y="5562600"/>
                        <a:ext cx="919163" cy="6953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 name="Object 10"/>
          <p:cNvGraphicFramePr>
            <a:graphicFrameLocks noChangeAspect="1"/>
          </p:cNvGraphicFramePr>
          <p:nvPr>
            <p:extLst/>
          </p:nvPr>
        </p:nvGraphicFramePr>
        <p:xfrm>
          <a:off x="4975225" y="5105400"/>
          <a:ext cx="1654175" cy="457200"/>
        </p:xfrm>
        <a:graphic>
          <a:graphicData uri="http://schemas.openxmlformats.org/presentationml/2006/ole">
            <mc:AlternateContent xmlns:mc="http://schemas.openxmlformats.org/markup-compatibility/2006">
              <mc:Choice xmlns:v="urn:schemas-microsoft-com:vml" Requires="v">
                <p:oleObj spid="_x0000_s238395" name="Equation" r:id="rId17" imgW="736600" imgH="203200" progId="Equation.DSMT4">
                  <p:embed/>
                </p:oleObj>
              </mc:Choice>
              <mc:Fallback>
                <p:oleObj name="Equation" r:id="rId17" imgW="736600" imgH="203200" progId="Equation.DSMT4">
                  <p:embed/>
                  <p:pic>
                    <p:nvPicPr>
                      <p:cNvPr id="21" name="Object 10"/>
                      <p:cNvPicPr>
                        <a:picLocks noChangeAspect="1" noChangeArrowheads="1"/>
                      </p:cNvPicPr>
                      <p:nvPr/>
                    </p:nvPicPr>
                    <p:blipFill>
                      <a:blip r:embed="rId18"/>
                      <a:srcRect/>
                      <a:stretch>
                        <a:fillRect/>
                      </a:stretch>
                    </p:blipFill>
                    <p:spPr bwMode="auto">
                      <a:xfrm>
                        <a:off x="4975225" y="5105400"/>
                        <a:ext cx="1654175"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 name="Object 8"/>
          <p:cNvGraphicFramePr>
            <a:graphicFrameLocks noChangeAspect="1"/>
          </p:cNvGraphicFramePr>
          <p:nvPr>
            <p:extLst/>
          </p:nvPr>
        </p:nvGraphicFramePr>
        <p:xfrm>
          <a:off x="3503613" y="3178175"/>
          <a:ext cx="2135187" cy="738188"/>
        </p:xfrm>
        <a:graphic>
          <a:graphicData uri="http://schemas.openxmlformats.org/presentationml/2006/ole">
            <mc:AlternateContent xmlns:mc="http://schemas.openxmlformats.org/markup-compatibility/2006">
              <mc:Choice xmlns:v="urn:schemas-microsoft-com:vml" Requires="v">
                <p:oleObj spid="_x0000_s238396" name="Equation" r:id="rId19" imgW="1206500" imgH="419100" progId="Equation.DSMT4">
                  <p:embed/>
                </p:oleObj>
              </mc:Choice>
              <mc:Fallback>
                <p:oleObj name="Equation" r:id="rId19" imgW="1206500" imgH="419100" progId="Equation.DSMT4">
                  <p:embed/>
                  <p:pic>
                    <p:nvPicPr>
                      <p:cNvPr id="23" name="Object 8"/>
                      <p:cNvPicPr>
                        <a:picLocks noChangeAspect="1" noChangeArrowheads="1"/>
                      </p:cNvPicPr>
                      <p:nvPr/>
                    </p:nvPicPr>
                    <p:blipFill>
                      <a:blip r:embed="rId20"/>
                      <a:srcRect/>
                      <a:stretch>
                        <a:fillRect/>
                      </a:stretch>
                    </p:blipFill>
                    <p:spPr bwMode="auto">
                      <a:xfrm>
                        <a:off x="3503613" y="3178175"/>
                        <a:ext cx="2135187" cy="738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26" name="Picture 1"/>
          <p:cNvPicPr>
            <a:picLocks/>
          </p:cNvPicPr>
          <p:nvPr/>
        </p:nvPicPr>
        <p:blipFill>
          <a:blip r:embed="rId21">
            <a:extLst>
              <a:ext uri="{28A0092B-C50C-407E-A947-70E740481C1C}">
                <a14:useLocalDpi xmlns:a14="http://schemas.microsoft.com/office/drawing/2010/main" val="0"/>
              </a:ext>
            </a:extLst>
          </a:blip>
          <a:srcRect/>
          <a:stretch>
            <a:fillRect/>
          </a:stretch>
        </p:blipFill>
        <p:spPr bwMode="auto">
          <a:xfrm>
            <a:off x="6654800" y="3276600"/>
            <a:ext cx="24130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1369717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228600" y="609600"/>
            <a:ext cx="8686800" cy="1371600"/>
          </a:xfrm>
        </p:spPr>
        <p:txBody>
          <a:bodyPr/>
          <a:lstStyle/>
          <a:p>
            <a:pPr marL="0" indent="0" eaLnBrk="1" hangingPunct="1">
              <a:spcBef>
                <a:spcPts val="0"/>
              </a:spcBef>
              <a:buNone/>
            </a:pPr>
            <a:r>
              <a:rPr lang="en-US" sz="2000" dirty="0">
                <a:cs typeface="ＭＳ Ｐゴシック" pitchFamily="-84" charset="-128"/>
              </a:rPr>
              <a:t>Consider a free particle inside a box with lengths L</a:t>
            </a:r>
            <a:r>
              <a:rPr lang="en-US" sz="2000" baseline="-25000" dirty="0">
                <a:cs typeface="ＭＳ Ｐゴシック" pitchFamily="-84" charset="-128"/>
              </a:rPr>
              <a:t>1</a:t>
            </a:r>
            <a:r>
              <a:rPr lang="en-US" sz="2000" dirty="0">
                <a:cs typeface="ＭＳ Ｐゴシック" pitchFamily="-84" charset="-128"/>
              </a:rPr>
              <a:t>, L</a:t>
            </a:r>
            <a:r>
              <a:rPr lang="en-US" sz="2000" baseline="-25000" dirty="0">
                <a:cs typeface="ＭＳ Ｐゴシック" pitchFamily="-84" charset="-128"/>
              </a:rPr>
              <a:t>2</a:t>
            </a:r>
            <a:r>
              <a:rPr lang="en-US" sz="2000" dirty="0">
                <a:cs typeface="ＭＳ Ｐゴシック" pitchFamily="-84" charset="-128"/>
              </a:rPr>
              <a:t> and L</a:t>
            </a:r>
            <a:r>
              <a:rPr lang="en-US" sz="2000" baseline="-25000" dirty="0">
                <a:cs typeface="ＭＳ Ｐゴシック" pitchFamily="-84" charset="-128"/>
              </a:rPr>
              <a:t>3</a:t>
            </a:r>
            <a:r>
              <a:rPr lang="en-US" sz="2000" dirty="0">
                <a:cs typeface="ＭＳ Ｐゴシック" pitchFamily="-84" charset="-128"/>
              </a:rPr>
              <a:t> along the x, y, and z axes, respectively, as shown in figure.  The particle is constrained to be inside the  box.  Find the wave functions and energies.  Then find the ground energy and wave function and the energy of the first excited state for a cube of sides L. </a:t>
            </a:r>
            <a:endParaRPr lang="en-US" sz="20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dirty="0">
                <a:cs typeface="ＭＳ Ｐゴシック" pitchFamily="-84" charset="-128"/>
              </a:rPr>
              <a:t>Ex 6.10: Expectation values inside a box</a:t>
            </a:r>
          </a:p>
        </p:txBody>
      </p:sp>
      <p:sp>
        <p:nvSpPr>
          <p:cNvPr id="5" name="Date Placeholder 4"/>
          <p:cNvSpPr>
            <a:spLocks noGrp="1"/>
          </p:cNvSpPr>
          <p:nvPr>
            <p:ph type="dt" sz="half" idx="10"/>
          </p:nvPr>
        </p:nvSpPr>
        <p:spPr/>
        <p:txBody>
          <a:bodyPr/>
          <a:lstStyle/>
          <a:p>
            <a:pPr>
              <a:defRPr/>
            </a:pPr>
            <a:r>
              <a:rPr lang="en-US"/>
              <a:t>Mon. April 8, 2019</a:t>
            </a:r>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14</a:t>
            </a:fld>
            <a:endParaRPr lang="en-US"/>
          </a:p>
        </p:txBody>
      </p:sp>
      <p:sp>
        <p:nvSpPr>
          <p:cNvPr id="7" name="Footer Placeholder 6"/>
          <p:cNvSpPr>
            <a:spLocks noGrp="1"/>
          </p:cNvSpPr>
          <p:nvPr>
            <p:ph type="ftr" sz="quarter" idx="11"/>
          </p:nvPr>
        </p:nvSpPr>
        <p:spPr/>
        <p:txBody>
          <a:bodyPr/>
          <a:lstStyle/>
          <a:p>
            <a:pPr>
              <a:defRPr/>
            </a:pPr>
            <a:r>
              <a:rPr lang="en-US"/>
              <a:t>PHYS 3313-001, Spring 2019                      Dr. Jaehoon Yu</a:t>
            </a:r>
          </a:p>
        </p:txBody>
      </p:sp>
      <p:sp>
        <p:nvSpPr>
          <p:cNvPr id="19" name="Rectangle 35"/>
          <p:cNvSpPr txBox="1">
            <a:spLocks noChangeArrowheads="1"/>
          </p:cNvSpPr>
          <p:nvPr/>
        </p:nvSpPr>
        <p:spPr bwMode="auto">
          <a:xfrm>
            <a:off x="228600" y="1905000"/>
            <a:ext cx="7848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defRPr/>
            </a:pPr>
            <a:r>
              <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rPr>
              <a:t>The energy can be obtained through the </a:t>
            </a:r>
            <a:r>
              <a:rPr kumimoji="0" lang="en-US" b="0" i="0" u="none" strike="noStrike" kern="0" cap="none" spc="0" normalizeH="0" baseline="0" noProof="0" dirty="0" err="1">
                <a:ln>
                  <a:noFill/>
                </a:ln>
                <a:solidFill>
                  <a:schemeClr val="accent2"/>
                </a:solidFill>
                <a:effectLst/>
                <a:uLnTx/>
                <a:uFillTx/>
                <a:latin typeface="+mn-lt"/>
                <a:ea typeface="ＭＳ Ｐゴシック" pitchFamily="-1" charset="-128"/>
                <a:cs typeface="ＭＳ Ｐゴシック" pitchFamily="-84" charset="-128"/>
              </a:rPr>
              <a:t>Schr</a:t>
            </a:r>
            <a:r>
              <a:rPr lang="en-US" sz="2800" dirty="0" err="1">
                <a:solidFill>
                  <a:srgbClr val="000090"/>
                </a:solidFill>
                <a:ea typeface="ＭＳ Ｐゴシック" pitchFamily="-84" charset="-128"/>
                <a:cs typeface="ＭＳ Ｐゴシック" pitchFamily="-84" charset="-128"/>
              </a:rPr>
              <a:t>ö</a:t>
            </a:r>
            <a:r>
              <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rPr>
              <a:t>dinger equation</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08943" name="Object 15"/>
          <p:cNvGraphicFramePr>
            <a:graphicFrameLocks noChangeAspect="1"/>
          </p:cNvGraphicFramePr>
          <p:nvPr>
            <p:extLst/>
          </p:nvPr>
        </p:nvGraphicFramePr>
        <p:xfrm>
          <a:off x="442913" y="3235325"/>
          <a:ext cx="4106862" cy="650875"/>
        </p:xfrm>
        <a:graphic>
          <a:graphicData uri="http://schemas.openxmlformats.org/presentationml/2006/ole">
            <mc:AlternateContent xmlns:mc="http://schemas.openxmlformats.org/markup-compatibility/2006">
              <mc:Choice xmlns:v="urn:schemas-microsoft-com:vml" Requires="v">
                <p:oleObj spid="_x0000_s239594" name="Equation" r:id="rId3" imgW="2438400" imgH="393700" progId="Equation.DSMT4">
                  <p:embed/>
                </p:oleObj>
              </mc:Choice>
              <mc:Fallback>
                <p:oleObj name="Equation" r:id="rId3" imgW="2438400" imgH="393700" progId="Equation.DSMT4">
                  <p:embed/>
                  <p:pic>
                    <p:nvPicPr>
                      <p:cNvPr id="508943" name="Object 15"/>
                      <p:cNvPicPr>
                        <a:picLocks noChangeAspect="1" noChangeArrowheads="1"/>
                      </p:cNvPicPr>
                      <p:nvPr/>
                    </p:nvPicPr>
                    <p:blipFill>
                      <a:blip r:embed="rId4"/>
                      <a:srcRect/>
                      <a:stretch>
                        <a:fillRect/>
                      </a:stretch>
                    </p:blipFill>
                    <p:spPr bwMode="auto">
                      <a:xfrm>
                        <a:off x="442913" y="3235325"/>
                        <a:ext cx="4106862" cy="650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29416" name="Object 8"/>
          <p:cNvGraphicFramePr>
            <a:graphicFrameLocks noChangeAspect="1"/>
          </p:cNvGraphicFramePr>
          <p:nvPr>
            <p:extLst/>
          </p:nvPr>
        </p:nvGraphicFramePr>
        <p:xfrm>
          <a:off x="1108075" y="2409825"/>
          <a:ext cx="1395413" cy="736600"/>
        </p:xfrm>
        <a:graphic>
          <a:graphicData uri="http://schemas.openxmlformats.org/presentationml/2006/ole">
            <mc:AlternateContent xmlns:mc="http://schemas.openxmlformats.org/markup-compatibility/2006">
              <mc:Choice xmlns:v="urn:schemas-microsoft-com:vml" Requires="v">
                <p:oleObj spid="_x0000_s239595" name="Equation" r:id="rId5" imgW="787400" imgH="419100" progId="Equation.DSMT4">
                  <p:embed/>
                </p:oleObj>
              </mc:Choice>
              <mc:Fallback>
                <p:oleObj name="Equation" r:id="rId5" imgW="787400" imgH="419100" progId="Equation.DSMT4">
                  <p:embed/>
                  <p:pic>
                    <p:nvPicPr>
                      <p:cNvPr id="529416" name="Object 8"/>
                      <p:cNvPicPr>
                        <a:picLocks noChangeAspect="1" noChangeArrowheads="1"/>
                      </p:cNvPicPr>
                      <p:nvPr/>
                    </p:nvPicPr>
                    <p:blipFill>
                      <a:blip r:embed="rId6"/>
                      <a:srcRect/>
                      <a:stretch>
                        <a:fillRect/>
                      </a:stretch>
                    </p:blipFill>
                    <p:spPr bwMode="auto">
                      <a:xfrm>
                        <a:off x="1108075" y="2409825"/>
                        <a:ext cx="1395413" cy="736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31460" name="Object 4"/>
          <p:cNvGraphicFramePr>
            <a:graphicFrameLocks noChangeAspect="1"/>
          </p:cNvGraphicFramePr>
          <p:nvPr>
            <p:extLst/>
          </p:nvPr>
        </p:nvGraphicFramePr>
        <p:xfrm>
          <a:off x="457200" y="3956050"/>
          <a:ext cx="4343400" cy="692150"/>
        </p:xfrm>
        <a:graphic>
          <a:graphicData uri="http://schemas.openxmlformats.org/presentationml/2006/ole">
            <mc:AlternateContent xmlns:mc="http://schemas.openxmlformats.org/markup-compatibility/2006">
              <mc:Choice xmlns:v="urn:schemas-microsoft-com:vml" Requires="v">
                <p:oleObj spid="_x0000_s239596" name="Equation" r:id="rId7" imgW="2578100" imgH="419100" progId="Equation.DSMT4">
                  <p:embed/>
                </p:oleObj>
              </mc:Choice>
              <mc:Fallback>
                <p:oleObj name="Equation" r:id="rId7" imgW="2578100" imgH="419100" progId="Equation.DSMT4">
                  <p:embed/>
                  <p:pic>
                    <p:nvPicPr>
                      <p:cNvPr id="531460" name="Object 4"/>
                      <p:cNvPicPr>
                        <a:picLocks noChangeAspect="1" noChangeArrowheads="1"/>
                      </p:cNvPicPr>
                      <p:nvPr/>
                    </p:nvPicPr>
                    <p:blipFill>
                      <a:blip r:embed="rId8"/>
                      <a:srcRect/>
                      <a:stretch>
                        <a:fillRect/>
                      </a:stretch>
                    </p:blipFill>
                    <p:spPr bwMode="auto">
                      <a:xfrm>
                        <a:off x="457200" y="3956050"/>
                        <a:ext cx="4343400" cy="6921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31461" name="Object 5"/>
          <p:cNvGraphicFramePr>
            <a:graphicFrameLocks noChangeAspect="1"/>
          </p:cNvGraphicFramePr>
          <p:nvPr>
            <p:extLst/>
          </p:nvPr>
        </p:nvGraphicFramePr>
        <p:xfrm>
          <a:off x="381000" y="4724400"/>
          <a:ext cx="3016250" cy="776288"/>
        </p:xfrm>
        <a:graphic>
          <a:graphicData uri="http://schemas.openxmlformats.org/presentationml/2006/ole">
            <mc:AlternateContent xmlns:mc="http://schemas.openxmlformats.org/markup-compatibility/2006">
              <mc:Choice xmlns:v="urn:schemas-microsoft-com:vml" Requires="v">
                <p:oleObj spid="_x0000_s239597" name="Equation" r:id="rId9" imgW="1790700" imgH="469900" progId="Equation.DSMT4">
                  <p:embed/>
                </p:oleObj>
              </mc:Choice>
              <mc:Fallback>
                <p:oleObj name="Equation" r:id="rId9" imgW="1790700" imgH="469900" progId="Equation.DSMT4">
                  <p:embed/>
                  <p:pic>
                    <p:nvPicPr>
                      <p:cNvPr id="531461" name="Object 5"/>
                      <p:cNvPicPr>
                        <a:picLocks noChangeAspect="1" noChangeArrowheads="1"/>
                      </p:cNvPicPr>
                      <p:nvPr/>
                    </p:nvPicPr>
                    <p:blipFill>
                      <a:blip r:embed="rId10"/>
                      <a:srcRect/>
                      <a:stretch>
                        <a:fillRect/>
                      </a:stretch>
                    </p:blipFill>
                    <p:spPr bwMode="auto">
                      <a:xfrm>
                        <a:off x="381000" y="4724400"/>
                        <a:ext cx="3016250" cy="7762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31462" name="Object 6"/>
          <p:cNvGraphicFramePr>
            <a:graphicFrameLocks noChangeAspect="1"/>
          </p:cNvGraphicFramePr>
          <p:nvPr>
            <p:extLst/>
          </p:nvPr>
        </p:nvGraphicFramePr>
        <p:xfrm>
          <a:off x="488950" y="5503863"/>
          <a:ext cx="2481263" cy="692150"/>
        </p:xfrm>
        <a:graphic>
          <a:graphicData uri="http://schemas.openxmlformats.org/presentationml/2006/ole">
            <mc:AlternateContent xmlns:mc="http://schemas.openxmlformats.org/markup-compatibility/2006">
              <mc:Choice xmlns:v="urn:schemas-microsoft-com:vml" Requires="v">
                <p:oleObj spid="_x0000_s239598" name="Equation" r:id="rId11" imgW="1473200" imgH="419100" progId="Equation.DSMT4">
                  <p:embed/>
                </p:oleObj>
              </mc:Choice>
              <mc:Fallback>
                <p:oleObj name="Equation" r:id="rId11" imgW="1473200" imgH="419100" progId="Equation.DSMT4">
                  <p:embed/>
                  <p:pic>
                    <p:nvPicPr>
                      <p:cNvPr id="531462" name="Object 6"/>
                      <p:cNvPicPr>
                        <a:picLocks noChangeAspect="1" noChangeArrowheads="1"/>
                      </p:cNvPicPr>
                      <p:nvPr/>
                    </p:nvPicPr>
                    <p:blipFill>
                      <a:blip r:embed="rId12"/>
                      <a:srcRect/>
                      <a:stretch>
                        <a:fillRect/>
                      </a:stretch>
                    </p:blipFill>
                    <p:spPr bwMode="auto">
                      <a:xfrm>
                        <a:off x="488950" y="5503863"/>
                        <a:ext cx="2481263" cy="6921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31463" name="Object 7"/>
          <p:cNvGraphicFramePr>
            <a:graphicFrameLocks noChangeAspect="1"/>
          </p:cNvGraphicFramePr>
          <p:nvPr>
            <p:extLst/>
          </p:nvPr>
        </p:nvGraphicFramePr>
        <p:xfrm>
          <a:off x="2486025" y="2362200"/>
          <a:ext cx="3598863" cy="827088"/>
        </p:xfrm>
        <a:graphic>
          <a:graphicData uri="http://schemas.openxmlformats.org/presentationml/2006/ole">
            <mc:AlternateContent xmlns:mc="http://schemas.openxmlformats.org/markup-compatibility/2006">
              <mc:Choice xmlns:v="urn:schemas-microsoft-com:vml" Requires="v">
                <p:oleObj spid="_x0000_s239599" name="Equation" r:id="rId13" imgW="2032000" imgH="469900" progId="Equation.DSMT4">
                  <p:embed/>
                </p:oleObj>
              </mc:Choice>
              <mc:Fallback>
                <p:oleObj name="Equation" r:id="rId13" imgW="2032000" imgH="469900" progId="Equation.DSMT4">
                  <p:embed/>
                  <p:pic>
                    <p:nvPicPr>
                      <p:cNvPr id="531463" name="Object 7"/>
                      <p:cNvPicPr>
                        <a:picLocks noChangeAspect="1" noChangeArrowheads="1"/>
                      </p:cNvPicPr>
                      <p:nvPr/>
                    </p:nvPicPr>
                    <p:blipFill>
                      <a:blip r:embed="rId14"/>
                      <a:srcRect/>
                      <a:stretch>
                        <a:fillRect/>
                      </a:stretch>
                    </p:blipFill>
                    <p:spPr bwMode="auto">
                      <a:xfrm>
                        <a:off x="2486025" y="2362200"/>
                        <a:ext cx="3598863" cy="8270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31464" name="Object 8"/>
          <p:cNvGraphicFramePr>
            <a:graphicFrameLocks noChangeAspect="1"/>
          </p:cNvGraphicFramePr>
          <p:nvPr>
            <p:extLst/>
          </p:nvPr>
        </p:nvGraphicFramePr>
        <p:xfrm>
          <a:off x="2998788" y="5495925"/>
          <a:ext cx="2247900" cy="776288"/>
        </p:xfrm>
        <a:graphic>
          <a:graphicData uri="http://schemas.openxmlformats.org/presentationml/2006/ole">
            <mc:AlternateContent xmlns:mc="http://schemas.openxmlformats.org/markup-compatibility/2006">
              <mc:Choice xmlns:v="urn:schemas-microsoft-com:vml" Requires="v">
                <p:oleObj spid="_x0000_s239600" name="Equation" r:id="rId15" imgW="1333500" imgH="469900" progId="Equation.DSMT4">
                  <p:embed/>
                </p:oleObj>
              </mc:Choice>
              <mc:Fallback>
                <p:oleObj name="Equation" r:id="rId15" imgW="1333500" imgH="469900" progId="Equation.DSMT4">
                  <p:embed/>
                  <p:pic>
                    <p:nvPicPr>
                      <p:cNvPr id="531464" name="Object 8"/>
                      <p:cNvPicPr>
                        <a:picLocks noChangeAspect="1" noChangeArrowheads="1"/>
                      </p:cNvPicPr>
                      <p:nvPr/>
                    </p:nvPicPr>
                    <p:blipFill>
                      <a:blip r:embed="rId16"/>
                      <a:srcRect/>
                      <a:stretch>
                        <a:fillRect/>
                      </a:stretch>
                    </p:blipFill>
                    <p:spPr bwMode="auto">
                      <a:xfrm>
                        <a:off x="2998788" y="5495925"/>
                        <a:ext cx="2247900" cy="7762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0" name="Rectangle 35"/>
          <p:cNvSpPr txBox="1">
            <a:spLocks noChangeArrowheads="1"/>
          </p:cNvSpPr>
          <p:nvPr/>
        </p:nvSpPr>
        <p:spPr bwMode="auto">
          <a:xfrm>
            <a:off x="6096000" y="4876800"/>
            <a:ext cx="3048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rPr>
              <a:t>What</a:t>
            </a:r>
            <a:r>
              <a:rPr kumimoji="0" lang="en-US" sz="1800" b="0" i="0" u="none" strike="noStrike" kern="0" cap="none" spc="0" normalizeH="0" noProof="0" dirty="0">
                <a:ln>
                  <a:noFill/>
                </a:ln>
                <a:solidFill>
                  <a:schemeClr val="accent2"/>
                </a:solidFill>
                <a:effectLst/>
                <a:uLnTx/>
                <a:uFillTx/>
                <a:latin typeface="+mn-lt"/>
                <a:ea typeface="ＭＳ Ｐゴシック" pitchFamily="-1" charset="-128"/>
                <a:cs typeface="ＭＳ Ｐゴシック" pitchFamily="-84" charset="-128"/>
              </a:rPr>
              <a:t> is the ground state energy?</a:t>
            </a:r>
            <a:endPar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1" name="Rectangle 35"/>
          <p:cNvSpPr txBox="1">
            <a:spLocks noChangeArrowheads="1"/>
          </p:cNvSpPr>
          <p:nvPr/>
        </p:nvSpPr>
        <p:spPr bwMode="auto">
          <a:xfrm>
            <a:off x="6096000" y="5562600"/>
            <a:ext cx="30480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rPr>
              <a:t>When are the energies the same</a:t>
            </a:r>
            <a:r>
              <a:rPr kumimoji="0" lang="en-US" sz="1800" b="0" i="0" u="none" strike="noStrike" kern="0" cap="none" spc="0" normalizeH="0" noProof="0" dirty="0">
                <a:ln>
                  <a:noFill/>
                </a:ln>
                <a:solidFill>
                  <a:schemeClr val="accent2"/>
                </a:solidFill>
                <a:effectLst/>
                <a:uLnTx/>
                <a:uFillTx/>
                <a:latin typeface="+mn-lt"/>
                <a:ea typeface="ＭＳ Ｐゴシック" pitchFamily="-1" charset="-128"/>
                <a:cs typeface="ＭＳ Ｐゴシック" pitchFamily="-84" charset="-128"/>
              </a:rPr>
              <a:t> for different combinations of </a:t>
            </a:r>
            <a:r>
              <a:rPr kumimoji="0" lang="en-US" sz="1800" b="0" i="0" u="none" strike="noStrike" kern="0" cap="none" spc="0" normalizeH="0" noProof="0" dirty="0" err="1">
                <a:ln>
                  <a:noFill/>
                </a:ln>
                <a:solidFill>
                  <a:schemeClr val="accent2"/>
                </a:solidFill>
                <a:effectLst/>
                <a:uLnTx/>
                <a:uFillTx/>
                <a:latin typeface="+mn-lt"/>
                <a:ea typeface="ＭＳ Ｐゴシック" pitchFamily="-1" charset="-128"/>
                <a:cs typeface="ＭＳ Ｐゴシック" pitchFamily="-84" charset="-128"/>
              </a:rPr>
              <a:t>n</a:t>
            </a:r>
            <a:r>
              <a:rPr kumimoji="0" lang="en-US" sz="1800" b="0" i="0" u="none" strike="noStrike" kern="0" cap="none" spc="0" normalizeH="0" baseline="-25000" noProof="0" dirty="0" err="1">
                <a:ln>
                  <a:noFill/>
                </a:ln>
                <a:solidFill>
                  <a:schemeClr val="accent2"/>
                </a:solidFill>
                <a:effectLst/>
                <a:uLnTx/>
                <a:uFillTx/>
                <a:latin typeface="+mn-lt"/>
                <a:ea typeface="ＭＳ Ｐゴシック" pitchFamily="-1" charset="-128"/>
                <a:cs typeface="ＭＳ Ｐゴシック" pitchFamily="-84" charset="-128"/>
              </a:rPr>
              <a:t>i</a:t>
            </a:r>
            <a:r>
              <a:rPr kumimoji="0" lang="en-US" sz="1800" b="0" i="0" u="none" strike="noStrike" kern="0" cap="none" spc="0" normalizeH="0" noProof="0" dirty="0">
                <a:ln>
                  <a:noFill/>
                </a:ln>
                <a:solidFill>
                  <a:schemeClr val="accent2"/>
                </a:solidFill>
                <a:effectLst/>
                <a:uLnTx/>
                <a:uFillTx/>
                <a:latin typeface="+mn-lt"/>
                <a:ea typeface="ＭＳ Ｐゴシック" pitchFamily="-1" charset="-128"/>
                <a:cs typeface="ＭＳ Ｐゴシック" pitchFamily="-84" charset="-128"/>
              </a:rPr>
              <a:t>?</a:t>
            </a:r>
            <a:endPar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3" name="Rectangle 35"/>
          <p:cNvSpPr txBox="1">
            <a:spLocks noChangeArrowheads="1"/>
          </p:cNvSpPr>
          <p:nvPr/>
        </p:nvSpPr>
        <p:spPr bwMode="auto">
          <a:xfrm>
            <a:off x="6096000" y="5181600"/>
            <a:ext cx="32766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rPr>
              <a:t>E</a:t>
            </a:r>
            <a:r>
              <a:rPr kumimoji="0" lang="en-US" sz="1800" b="0" i="0" u="none" strike="noStrike" kern="0" cap="none" spc="0" normalizeH="0" baseline="-25000" noProof="0" dirty="0">
                <a:ln>
                  <a:noFill/>
                </a:ln>
                <a:solidFill>
                  <a:schemeClr val="accent2"/>
                </a:solidFill>
                <a:effectLst/>
                <a:uLnTx/>
                <a:uFillTx/>
                <a:latin typeface="+mn-lt"/>
                <a:ea typeface="ＭＳ Ｐゴシック" pitchFamily="-1" charset="-128"/>
                <a:cs typeface="ＭＳ Ｐゴシック" pitchFamily="-84" charset="-128"/>
              </a:rPr>
              <a:t>1,1,1</a:t>
            </a:r>
            <a:r>
              <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rPr>
              <a:t> when n</a:t>
            </a:r>
            <a:r>
              <a:rPr kumimoji="0" lang="en-US" sz="1800" b="0" i="0" u="none" strike="noStrike" kern="0" cap="none" spc="0" normalizeH="0" baseline="-25000" noProof="0" dirty="0">
                <a:ln>
                  <a:noFill/>
                </a:ln>
                <a:solidFill>
                  <a:schemeClr val="accent2"/>
                </a:solidFill>
                <a:effectLst/>
                <a:uLnTx/>
                <a:uFillTx/>
                <a:latin typeface="+mn-lt"/>
                <a:ea typeface="ＭＳ Ｐゴシック" pitchFamily="-1" charset="-128"/>
                <a:cs typeface="ＭＳ Ｐゴシック" pitchFamily="-84" charset="-128"/>
              </a:rPr>
              <a:t>1</a:t>
            </a:r>
            <a:r>
              <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rPr>
              <a:t>=n</a:t>
            </a:r>
            <a:r>
              <a:rPr kumimoji="0" lang="en-US" sz="1800" b="0" i="0" u="none" strike="noStrike" kern="0" cap="none" spc="0" normalizeH="0" baseline="-25000" noProof="0" dirty="0">
                <a:ln>
                  <a:noFill/>
                </a:ln>
                <a:solidFill>
                  <a:schemeClr val="accent2"/>
                </a:solidFill>
                <a:effectLst/>
                <a:uLnTx/>
                <a:uFillTx/>
                <a:latin typeface="+mn-lt"/>
                <a:ea typeface="ＭＳ Ｐゴシック" pitchFamily="-1" charset="-128"/>
                <a:cs typeface="ＭＳ Ｐゴシック" pitchFamily="-84" charset="-128"/>
              </a:rPr>
              <a:t>2</a:t>
            </a:r>
            <a:r>
              <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rPr>
              <a:t>=n</a:t>
            </a:r>
            <a:r>
              <a:rPr kumimoji="0" lang="en-US" sz="1800" b="0" i="0" u="none" strike="noStrike" kern="0" cap="none" spc="0" normalizeH="0" baseline="-25000" noProof="0" dirty="0">
                <a:ln>
                  <a:noFill/>
                </a:ln>
                <a:solidFill>
                  <a:schemeClr val="accent2"/>
                </a:solidFill>
                <a:effectLst/>
                <a:uLnTx/>
                <a:uFillTx/>
                <a:latin typeface="+mn-lt"/>
                <a:ea typeface="ＭＳ Ｐゴシック" pitchFamily="-1" charset="-128"/>
                <a:cs typeface="ＭＳ Ｐゴシック" pitchFamily="-84" charset="-128"/>
              </a:rPr>
              <a:t>3</a:t>
            </a:r>
            <a:r>
              <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rPr>
              <a:t>=1, how much?</a:t>
            </a:r>
            <a:endPar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31465" name="Object 9"/>
          <p:cNvGraphicFramePr>
            <a:graphicFrameLocks noChangeAspect="1"/>
          </p:cNvGraphicFramePr>
          <p:nvPr>
            <p:extLst/>
          </p:nvPr>
        </p:nvGraphicFramePr>
        <p:xfrm>
          <a:off x="3389313" y="4794250"/>
          <a:ext cx="2674937" cy="692150"/>
        </p:xfrm>
        <a:graphic>
          <a:graphicData uri="http://schemas.openxmlformats.org/presentationml/2006/ole">
            <mc:AlternateContent xmlns:mc="http://schemas.openxmlformats.org/markup-compatibility/2006">
              <mc:Choice xmlns:v="urn:schemas-microsoft-com:vml" Requires="v">
                <p:oleObj spid="_x0000_s239601" name="Equation" r:id="rId17" imgW="1587500" imgH="419100" progId="Equation.DSMT4">
                  <p:embed/>
                </p:oleObj>
              </mc:Choice>
              <mc:Fallback>
                <p:oleObj name="Equation" r:id="rId17" imgW="1587500" imgH="419100" progId="Equation.DSMT4">
                  <p:embed/>
                  <p:pic>
                    <p:nvPicPr>
                      <p:cNvPr id="531465" name="Object 9"/>
                      <p:cNvPicPr>
                        <a:picLocks noChangeAspect="1" noChangeArrowheads="1"/>
                      </p:cNvPicPr>
                      <p:nvPr/>
                    </p:nvPicPr>
                    <p:blipFill>
                      <a:blip r:embed="rId18"/>
                      <a:srcRect/>
                      <a:stretch>
                        <a:fillRect/>
                      </a:stretch>
                    </p:blipFill>
                    <p:spPr bwMode="auto">
                      <a:xfrm>
                        <a:off x="3389313" y="4794250"/>
                        <a:ext cx="2674937" cy="6921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31466" name="Object 10"/>
          <p:cNvGraphicFramePr>
            <a:graphicFrameLocks noChangeAspect="1"/>
          </p:cNvGraphicFramePr>
          <p:nvPr>
            <p:extLst/>
          </p:nvPr>
        </p:nvGraphicFramePr>
        <p:xfrm>
          <a:off x="4592638" y="3352800"/>
          <a:ext cx="3016250" cy="400050"/>
        </p:xfrm>
        <a:graphic>
          <a:graphicData uri="http://schemas.openxmlformats.org/presentationml/2006/ole">
            <mc:AlternateContent xmlns:mc="http://schemas.openxmlformats.org/markup-compatibility/2006">
              <mc:Choice xmlns:v="urn:schemas-microsoft-com:vml" Requires="v">
                <p:oleObj spid="_x0000_s239602" name="Equation" r:id="rId19" imgW="1790700" imgH="241300" progId="Equation.DSMT4">
                  <p:embed/>
                </p:oleObj>
              </mc:Choice>
              <mc:Fallback>
                <p:oleObj name="Equation" r:id="rId19" imgW="1790700" imgH="241300" progId="Equation.DSMT4">
                  <p:embed/>
                  <p:pic>
                    <p:nvPicPr>
                      <p:cNvPr id="531466" name="Object 10"/>
                      <p:cNvPicPr>
                        <a:picLocks noChangeAspect="1" noChangeArrowheads="1"/>
                      </p:cNvPicPr>
                      <p:nvPr/>
                    </p:nvPicPr>
                    <p:blipFill>
                      <a:blip r:embed="rId20"/>
                      <a:srcRect/>
                      <a:stretch>
                        <a:fillRect/>
                      </a:stretch>
                    </p:blipFill>
                    <p:spPr bwMode="auto">
                      <a:xfrm>
                        <a:off x="4592638" y="3352800"/>
                        <a:ext cx="3016250" cy="4000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31467" name="Object 11"/>
          <p:cNvGraphicFramePr>
            <a:graphicFrameLocks noChangeAspect="1"/>
          </p:cNvGraphicFramePr>
          <p:nvPr>
            <p:extLst/>
          </p:nvPr>
        </p:nvGraphicFramePr>
        <p:xfrm>
          <a:off x="4733925" y="4114800"/>
          <a:ext cx="3359150" cy="398463"/>
        </p:xfrm>
        <a:graphic>
          <a:graphicData uri="http://schemas.openxmlformats.org/presentationml/2006/ole">
            <mc:AlternateContent xmlns:mc="http://schemas.openxmlformats.org/markup-compatibility/2006">
              <mc:Choice xmlns:v="urn:schemas-microsoft-com:vml" Requires="v">
                <p:oleObj spid="_x0000_s239603" name="Equation" r:id="rId21" imgW="1993900" imgH="241300" progId="Equation.DSMT4">
                  <p:embed/>
                </p:oleObj>
              </mc:Choice>
              <mc:Fallback>
                <p:oleObj name="Equation" r:id="rId21" imgW="1993900" imgH="241300" progId="Equation.DSMT4">
                  <p:embed/>
                  <p:pic>
                    <p:nvPicPr>
                      <p:cNvPr id="531467" name="Object 11"/>
                      <p:cNvPicPr>
                        <a:picLocks noChangeAspect="1" noChangeArrowheads="1"/>
                      </p:cNvPicPr>
                      <p:nvPr/>
                    </p:nvPicPr>
                    <p:blipFill>
                      <a:blip r:embed="rId22"/>
                      <a:srcRect/>
                      <a:stretch>
                        <a:fillRect/>
                      </a:stretch>
                    </p:blipFill>
                    <p:spPr bwMode="auto">
                      <a:xfrm>
                        <a:off x="4733925" y="4114800"/>
                        <a:ext cx="3359150" cy="3984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31468" name="Object 12"/>
          <p:cNvGraphicFramePr>
            <a:graphicFrameLocks noChangeAspect="1"/>
          </p:cNvGraphicFramePr>
          <p:nvPr>
            <p:extLst/>
          </p:nvPr>
        </p:nvGraphicFramePr>
        <p:xfrm>
          <a:off x="8108950" y="4114800"/>
          <a:ext cx="642938" cy="377825"/>
        </p:xfrm>
        <a:graphic>
          <a:graphicData uri="http://schemas.openxmlformats.org/presentationml/2006/ole">
            <mc:AlternateContent xmlns:mc="http://schemas.openxmlformats.org/markup-compatibility/2006">
              <mc:Choice xmlns:v="urn:schemas-microsoft-com:vml" Requires="v">
                <p:oleObj spid="_x0000_s239604" name="Equation" r:id="rId23" imgW="381000" imgH="228600" progId="Equation.DSMT4">
                  <p:embed/>
                </p:oleObj>
              </mc:Choice>
              <mc:Fallback>
                <p:oleObj name="Equation" r:id="rId23" imgW="381000" imgH="228600" progId="Equation.DSMT4">
                  <p:embed/>
                  <p:pic>
                    <p:nvPicPr>
                      <p:cNvPr id="531468" name="Object 12"/>
                      <p:cNvPicPr>
                        <a:picLocks noChangeAspect="1" noChangeArrowheads="1"/>
                      </p:cNvPicPr>
                      <p:nvPr/>
                    </p:nvPicPr>
                    <p:blipFill>
                      <a:blip r:embed="rId24"/>
                      <a:srcRect/>
                      <a:stretch>
                        <a:fillRect/>
                      </a:stretch>
                    </p:blipFill>
                    <p:spPr bwMode="auto">
                      <a:xfrm>
                        <a:off x="8108950" y="4114800"/>
                        <a:ext cx="642938" cy="377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6943222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57200" y="49213"/>
            <a:ext cx="8226425" cy="1093787"/>
          </a:xfrm>
        </p:spPr>
        <p:txBody>
          <a:bodyPr/>
          <a:lstStyle/>
          <a:p>
            <a:pPr eaLnBrk="1" hangingPunct="1"/>
            <a:r>
              <a:rPr lang="en-US" sz="6000" dirty="0">
                <a:ea typeface="ＭＳ Ｐゴシック" pitchFamily="-84" charset="-128"/>
                <a:cs typeface="ＭＳ Ｐゴシック" pitchFamily="-84" charset="-128"/>
              </a:rPr>
              <a:t>Degeneracy*</a:t>
            </a:r>
          </a:p>
        </p:txBody>
      </p:sp>
      <p:sp>
        <p:nvSpPr>
          <p:cNvPr id="38914" name="Rectangle 3"/>
          <p:cNvSpPr>
            <a:spLocks noGrp="1" noChangeArrowheads="1"/>
          </p:cNvSpPr>
          <p:nvPr>
            <p:ph type="body" sz="half" idx="1"/>
          </p:nvPr>
        </p:nvSpPr>
        <p:spPr>
          <a:xfrm>
            <a:off x="457200" y="1065212"/>
            <a:ext cx="8383588" cy="4497388"/>
          </a:xfrm>
        </p:spPr>
        <p:txBody>
          <a:bodyPr/>
          <a:lstStyle/>
          <a:p>
            <a:pPr eaLnBrk="1" hangingPunct="1"/>
            <a:r>
              <a:rPr lang="en-US" dirty="0">
                <a:ea typeface="ＭＳ Ｐゴシック" pitchFamily="-84" charset="-128"/>
                <a:cs typeface="ＭＳ Ｐゴシック" pitchFamily="-84" charset="-128"/>
              </a:rPr>
              <a:t>Analysis of the Schrödinger wave equation in three dimensions introduces three quantum numbers that quantize the energy. </a:t>
            </a:r>
          </a:p>
          <a:p>
            <a:pPr eaLnBrk="1" hangingPunct="1"/>
            <a:r>
              <a:rPr lang="en-US" dirty="0">
                <a:ea typeface="ＭＳ Ｐゴシック" pitchFamily="-84" charset="-128"/>
                <a:cs typeface="ＭＳ Ｐゴシック" pitchFamily="-84" charset="-128"/>
              </a:rPr>
              <a:t>A quantum state is degenerate when there is more than one wave function for a given energy.</a:t>
            </a:r>
          </a:p>
          <a:p>
            <a:pPr eaLnBrk="1" hangingPunct="1"/>
            <a:r>
              <a:rPr lang="en-US" dirty="0">
                <a:ea typeface="ＭＳ Ｐゴシック" pitchFamily="-84" charset="-128"/>
                <a:cs typeface="ＭＳ Ｐゴシック" pitchFamily="-84" charset="-128"/>
              </a:rPr>
              <a:t>Degeneracy results from particular properties of the potential energy function that describes the system. A perturbation of the potential energy, such as the spin under a B field, can remove the degeneracy.</a:t>
            </a:r>
          </a:p>
          <a:p>
            <a:pPr eaLnBrk="1" hangingPunct="1"/>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sz="48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a:t>Mon. April 8, 2019</a:t>
            </a:r>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15</a:t>
            </a:fld>
            <a:endParaRPr lang="en-US"/>
          </a:p>
        </p:txBody>
      </p:sp>
      <p:sp>
        <p:nvSpPr>
          <p:cNvPr id="6" name="Footer Placeholder 5"/>
          <p:cNvSpPr>
            <a:spLocks noGrp="1"/>
          </p:cNvSpPr>
          <p:nvPr>
            <p:ph type="ftr" sz="quarter" idx="11"/>
          </p:nvPr>
        </p:nvSpPr>
        <p:spPr/>
        <p:txBody>
          <a:bodyPr/>
          <a:lstStyle/>
          <a:p>
            <a:pPr>
              <a:defRPr/>
            </a:pPr>
            <a:r>
              <a:rPr lang="en-US"/>
              <a:t>PHYS 3313-001, Spring 2019                      Dr. Jaehoon Yu</a:t>
            </a:r>
          </a:p>
        </p:txBody>
      </p:sp>
      <p:sp>
        <p:nvSpPr>
          <p:cNvPr id="7" name="TextBox 6"/>
          <p:cNvSpPr txBox="1"/>
          <p:nvPr/>
        </p:nvSpPr>
        <p:spPr>
          <a:xfrm>
            <a:off x="1965359" y="5867400"/>
            <a:ext cx="4435441" cy="307777"/>
          </a:xfrm>
          <a:prstGeom prst="rect">
            <a:avLst/>
          </a:prstGeom>
          <a:solidFill>
            <a:srgbClr val="FFFFCC"/>
          </a:solidFill>
          <a:ln w="28575" cap="flat" cmpd="sng" algn="ctr">
            <a:solidFill>
              <a:srgbClr val="800000"/>
            </a:solidFill>
            <a:prstDash val="solid"/>
            <a:round/>
            <a:headEnd type="none" w="med" len="med"/>
            <a:tailEnd type="none" w="med" len="med"/>
          </a:ln>
        </p:spPr>
        <p:txBody>
          <a:bodyPr wrap="none" rtlCol="0">
            <a:spAutoFit/>
          </a:bodyPr>
          <a:lstStyle/>
          <a:p>
            <a:r>
              <a:rPr lang="en-US" sz="1400" b="1" dirty="0">
                <a:solidFill>
                  <a:srgbClr val="800000"/>
                </a:solidFill>
                <a:latin typeface="Arial Narrow"/>
                <a:cs typeface="Arial Narrow"/>
              </a:rPr>
              <a:t>*</a:t>
            </a:r>
            <a:r>
              <a:rPr lang="en-US" sz="1400" b="1" dirty="0" err="1">
                <a:solidFill>
                  <a:srgbClr val="800000"/>
                </a:solidFill>
                <a:latin typeface="Arial Narrow"/>
                <a:cs typeface="Arial Narrow"/>
              </a:rPr>
              <a:t>Mirriam-webster</a:t>
            </a:r>
            <a:r>
              <a:rPr lang="en-US" sz="1400" b="1" dirty="0">
                <a:solidFill>
                  <a:srgbClr val="800000"/>
                </a:solidFill>
                <a:latin typeface="Arial Narrow"/>
                <a:cs typeface="Arial Narrow"/>
              </a:rPr>
              <a:t>: having two or more states or subdivisions</a:t>
            </a:r>
          </a:p>
        </p:txBody>
      </p:sp>
    </p:spTree>
    <p:extLst>
      <p:ext uri="{BB962C8B-B14F-4D97-AF65-F5344CB8AC3E}">
        <p14:creationId xmlns:p14="http://schemas.microsoft.com/office/powerpoint/2010/main" val="238369921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685800" y="0"/>
            <a:ext cx="7772400" cy="457200"/>
          </a:xfrm>
        </p:spPr>
        <p:txBody>
          <a:bodyPr/>
          <a:lstStyle/>
          <a:p>
            <a:pPr eaLnBrk="1" hangingPunct="1"/>
            <a:r>
              <a:rPr lang="en-US" b="1"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280987" y="647700"/>
            <a:ext cx="8582025" cy="5600700"/>
          </a:xfrm>
        </p:spPr>
        <p:txBody>
          <a:bodyPr/>
          <a:lstStyle/>
          <a:p>
            <a:pPr eaLnBrk="1" hangingPunct="1"/>
            <a:r>
              <a:rPr lang="en-US" sz="2800" dirty="0"/>
              <a:t>Bring out SP#6</a:t>
            </a:r>
          </a:p>
          <a:p>
            <a:pPr eaLnBrk="1" hangingPunct="1"/>
            <a:r>
              <a:rPr lang="en-US" sz="2800" dirty="0"/>
              <a:t>Reminder: Homework #5</a:t>
            </a:r>
            <a:endParaRPr lang="en-US" sz="2400" dirty="0"/>
          </a:p>
          <a:p>
            <a:pPr lvl="1" eaLnBrk="1" hangingPunct="1">
              <a:spcBef>
                <a:spcPts val="168"/>
              </a:spcBef>
            </a:pPr>
            <a:r>
              <a:rPr lang="en-US" sz="2400" dirty="0"/>
              <a:t>CH6 end of chapter problems: 34, 46 and 65</a:t>
            </a:r>
          </a:p>
          <a:p>
            <a:pPr lvl="1" eaLnBrk="1" hangingPunct="1">
              <a:spcBef>
                <a:spcPts val="168"/>
              </a:spcBef>
            </a:pPr>
            <a:r>
              <a:rPr lang="en-US" sz="2400" dirty="0"/>
              <a:t>CH7 end of chapter problems: 7, 9, 17 and 29</a:t>
            </a:r>
          </a:p>
          <a:p>
            <a:pPr lvl="1" eaLnBrk="1" hangingPunct="1">
              <a:spcBef>
                <a:spcPts val="168"/>
              </a:spcBef>
            </a:pPr>
            <a:r>
              <a:rPr lang="en-US" sz="2400" dirty="0"/>
              <a:t>Due Monday, Apr. 15</a:t>
            </a:r>
          </a:p>
          <a:p>
            <a:pPr eaLnBrk="1" hangingPunct="1">
              <a:spcBef>
                <a:spcPts val="168"/>
              </a:spcBef>
            </a:pPr>
            <a:r>
              <a:rPr lang="en-US" sz="2400" dirty="0"/>
              <a:t>There will be a quiz coming Monday, Apr. 15</a:t>
            </a:r>
          </a:p>
          <a:p>
            <a:pPr lvl="1" eaLnBrk="1" hangingPunct="1">
              <a:spcBef>
                <a:spcPts val="168"/>
              </a:spcBef>
            </a:pPr>
            <a:r>
              <a:rPr lang="en-US" sz="2400" dirty="0"/>
              <a:t>Beginning of the class</a:t>
            </a:r>
          </a:p>
          <a:p>
            <a:pPr lvl="1" eaLnBrk="1" hangingPunct="1">
              <a:spcBef>
                <a:spcPts val="168"/>
              </a:spcBef>
            </a:pPr>
            <a:r>
              <a:rPr lang="en-US" sz="2400" dirty="0"/>
              <a:t>Covers: CH 6.2 to what we finish this Wednesday</a:t>
            </a:r>
          </a:p>
          <a:p>
            <a:pPr lvl="1" eaLnBrk="1" hangingPunct="1">
              <a:spcBef>
                <a:spcPts val="200"/>
              </a:spcBef>
            </a:pPr>
            <a:r>
              <a:rPr lang="en-US" sz="2000" dirty="0"/>
              <a:t>BOYF:</a:t>
            </a:r>
            <a:r>
              <a:rPr lang="en-US" dirty="0"/>
              <a:t> </a:t>
            </a:r>
            <a:r>
              <a:rPr lang="en-US" sz="2400" dirty="0"/>
              <a:t>You may bring a one 8.5x11.5 sheet (front and back) of handwritten formulae and values of constants for the exam</a:t>
            </a:r>
          </a:p>
          <a:p>
            <a:pPr lvl="1" eaLnBrk="1" hangingPunct="1">
              <a:spcBef>
                <a:spcPts val="200"/>
              </a:spcBef>
            </a:pPr>
            <a:r>
              <a:rPr lang="en-US" sz="2400" dirty="0"/>
              <a:t>No derivations, word definitions or setups or solutions of any problems!</a:t>
            </a:r>
          </a:p>
          <a:p>
            <a:pPr lvl="2" eaLnBrk="1" hangingPunct="1">
              <a:spcBef>
                <a:spcPts val="200"/>
              </a:spcBef>
            </a:pPr>
            <a:r>
              <a:rPr lang="en-US" sz="2000" dirty="0"/>
              <a:t>No Maxwell’s equations!</a:t>
            </a:r>
          </a:p>
          <a:p>
            <a:pPr lvl="1" eaLnBrk="1" hangingPunct="1">
              <a:spcBef>
                <a:spcPts val="200"/>
              </a:spcBef>
            </a:pPr>
            <a:r>
              <a:rPr lang="en-US" sz="2400" dirty="0"/>
              <a:t>No additional formulae or values of constants will be provided!</a:t>
            </a:r>
            <a:endParaRPr lang="en-US" sz="3200" dirty="0"/>
          </a:p>
          <a:p>
            <a:pPr lvl="1" eaLnBrk="1" hangingPunct="1">
              <a:spcBef>
                <a:spcPts val="168"/>
              </a:spcBef>
            </a:pPr>
            <a:endParaRPr lang="en-US" dirty="0"/>
          </a:p>
        </p:txBody>
      </p:sp>
      <p:sp>
        <p:nvSpPr>
          <p:cNvPr id="6" name="Date Placeholder 5">
            <a:extLst>
              <a:ext uri="{FF2B5EF4-FFF2-40B4-BE49-F238E27FC236}">
                <a16:creationId xmlns:a16="http://schemas.microsoft.com/office/drawing/2014/main" id="{9FA24904-CAB9-984B-82EA-62C1934E8845}"/>
              </a:ext>
            </a:extLst>
          </p:cNvPr>
          <p:cNvSpPr>
            <a:spLocks noGrp="1"/>
          </p:cNvSpPr>
          <p:nvPr>
            <p:ph type="dt" sz="half" idx="10"/>
          </p:nvPr>
        </p:nvSpPr>
        <p:spPr/>
        <p:txBody>
          <a:bodyPr/>
          <a:lstStyle/>
          <a:p>
            <a:pPr>
              <a:defRPr/>
            </a:pPr>
            <a:r>
              <a:rPr lang="en-US"/>
              <a:t>Mon. April 8, 2019</a:t>
            </a:r>
          </a:p>
        </p:txBody>
      </p:sp>
      <p:sp>
        <p:nvSpPr>
          <p:cNvPr id="7" name="Footer Placeholder 6">
            <a:extLst>
              <a:ext uri="{FF2B5EF4-FFF2-40B4-BE49-F238E27FC236}">
                <a16:creationId xmlns:a16="http://schemas.microsoft.com/office/drawing/2014/main" id="{D644F0CF-7294-F14A-9BF7-40CB356648F3}"/>
              </a:ext>
            </a:extLst>
          </p:cNvPr>
          <p:cNvSpPr>
            <a:spLocks noGrp="1"/>
          </p:cNvSpPr>
          <p:nvPr>
            <p:ph type="ftr" sz="quarter" idx="11"/>
          </p:nvPr>
        </p:nvSpPr>
        <p:spPr/>
        <p:txBody>
          <a:bodyPr/>
          <a:lstStyle/>
          <a:p>
            <a:pPr>
              <a:defRPr/>
            </a:pPr>
            <a:r>
              <a:rPr lang="en-US"/>
              <a:t>PHYS 3313-001, Spring 2019                      Dr. Jaehoon Yu</a:t>
            </a:r>
          </a:p>
        </p:txBody>
      </p:sp>
    </p:spTree>
    <p:extLst>
      <p:ext uri="{BB962C8B-B14F-4D97-AF65-F5344CB8AC3E}">
        <p14:creationId xmlns:p14="http://schemas.microsoft.com/office/powerpoint/2010/main" val="1475033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457200" y="112713"/>
            <a:ext cx="8226425" cy="636587"/>
          </a:xfrm>
        </p:spPr>
        <p:txBody>
          <a:bodyPr/>
          <a:lstStyle/>
          <a:p>
            <a:pPr eaLnBrk="1" hangingPunct="1"/>
            <a:r>
              <a:rPr lang="en-US" sz="4800" b="1" dirty="0">
                <a:ea typeface="ＭＳ Ｐゴシック" pitchFamily="-84" charset="-128"/>
                <a:cs typeface="ＭＳ Ｐゴシック" pitchFamily="-84" charset="-128"/>
              </a:rPr>
              <a:t>Reminder: Special Project #7</a:t>
            </a:r>
          </a:p>
        </p:txBody>
      </p:sp>
      <p:sp>
        <p:nvSpPr>
          <p:cNvPr id="18434" name="Rectangle 3"/>
          <p:cNvSpPr>
            <a:spLocks noGrp="1" noChangeArrowheads="1"/>
          </p:cNvSpPr>
          <p:nvPr>
            <p:ph type="subTitle" idx="1"/>
          </p:nvPr>
        </p:nvSpPr>
        <p:spPr>
          <a:xfrm>
            <a:off x="457200" y="762000"/>
            <a:ext cx="8305800" cy="5410200"/>
          </a:xfrm>
        </p:spPr>
        <p:txBody>
          <a:bodyPr/>
          <a:lstStyle/>
          <a:p>
            <a:pPr marL="571500" indent="-571500" algn="l" eaLnBrk="1" hangingPunct="1"/>
            <a:r>
              <a:rPr lang="en-US" sz="3600" dirty="0">
                <a:ea typeface="ＭＳ Ｐゴシック" pitchFamily="-84" charset="-128"/>
                <a:cs typeface="ＭＳ Ｐゴシック" pitchFamily="-84" charset="-128"/>
              </a:rPr>
              <a:t>Show that the Schrodinger wave equation becomes Newton’s second law in the classical limit.  (15 points)</a:t>
            </a:r>
          </a:p>
          <a:p>
            <a:pPr marL="571500" indent="-571500" algn="l" eaLnBrk="1" hangingPunct="1"/>
            <a:r>
              <a:rPr lang="en-US" sz="3600" dirty="0">
                <a:ea typeface="ＭＳ Ｐゴシック" pitchFamily="-84" charset="-128"/>
                <a:cs typeface="ＭＳ Ｐゴシック" pitchFamily="-84" charset="-128"/>
              </a:rPr>
              <a:t>Deadline Wednesday, Apr. 17</a:t>
            </a:r>
          </a:p>
          <a:p>
            <a:pPr marL="571500" indent="-571500" algn="l" eaLnBrk="1" hangingPunct="1"/>
            <a:r>
              <a:rPr lang="en-US" sz="3600" dirty="0">
                <a:ea typeface="ＭＳ Ｐゴシック" pitchFamily="-84" charset="-128"/>
                <a:cs typeface="ＭＳ Ｐゴシック" pitchFamily="-84" charset="-128"/>
              </a:rPr>
              <a:t>You MUST have your own answers!</a:t>
            </a:r>
          </a:p>
          <a:p>
            <a:pPr marL="571500" indent="-571500" algn="l" eaLnBrk="1" hangingPunct="1"/>
            <a:endParaRPr lang="en-US" sz="3600"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a:t>Mon. April 8, 2019</a:t>
            </a:r>
          </a:p>
        </p:txBody>
      </p:sp>
      <p:sp>
        <p:nvSpPr>
          <p:cNvPr id="8" name="Slide Number Placeholder 7"/>
          <p:cNvSpPr>
            <a:spLocks noGrp="1"/>
          </p:cNvSpPr>
          <p:nvPr>
            <p:ph type="sldNum" sz="quarter" idx="12"/>
          </p:nvPr>
        </p:nvSpPr>
        <p:spPr/>
        <p:txBody>
          <a:bodyPr/>
          <a:lstStyle/>
          <a:p>
            <a:pPr>
              <a:defRPr/>
            </a:pPr>
            <a:fld id="{3DD774B2-BEFC-0F4C-8EFB-A9A3D81A594A}" type="slidenum">
              <a:rPr lang="en-US" smtClean="0"/>
              <a:pPr>
                <a:defRPr/>
              </a:pPr>
              <a:t>3</a:t>
            </a:fld>
            <a:endParaRPr lang="en-US"/>
          </a:p>
        </p:txBody>
      </p:sp>
      <p:sp>
        <p:nvSpPr>
          <p:cNvPr id="9" name="Footer Placeholder 8"/>
          <p:cNvSpPr>
            <a:spLocks noGrp="1"/>
          </p:cNvSpPr>
          <p:nvPr>
            <p:ph type="ftr" sz="quarter" idx="11"/>
          </p:nvPr>
        </p:nvSpPr>
        <p:spPr/>
        <p:txBody>
          <a:bodyPr/>
          <a:lstStyle/>
          <a:p>
            <a:pPr>
              <a:defRPr/>
            </a:pPr>
            <a:r>
              <a:rPr lang="en-US"/>
              <a:t>PHYS 3313-001, Spring 2019                      Dr. Jaehoon Yu</a:t>
            </a:r>
          </a:p>
        </p:txBody>
      </p:sp>
    </p:spTree>
    <p:extLst>
      <p:ext uri="{BB962C8B-B14F-4D97-AF65-F5344CB8AC3E}">
        <p14:creationId xmlns:p14="http://schemas.microsoft.com/office/powerpoint/2010/main" val="387764445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Mon. April 8, 2019</a:t>
            </a:r>
          </a:p>
        </p:txBody>
      </p:sp>
      <p:sp>
        <p:nvSpPr>
          <p:cNvPr id="5" name="Footer Placeholder 4"/>
          <p:cNvSpPr>
            <a:spLocks noGrp="1"/>
          </p:cNvSpPr>
          <p:nvPr>
            <p:ph type="ftr" sz="quarter" idx="11"/>
          </p:nvPr>
        </p:nvSpPr>
        <p:spPr/>
        <p:txBody>
          <a:bodyPr/>
          <a:lstStyle/>
          <a:p>
            <a:pPr>
              <a:defRPr/>
            </a:pPr>
            <a:r>
              <a:rPr lang="en-US"/>
              <a:t>PHYS 3313-001, Spring 2019                      Dr. Jaehoon Yu</a:t>
            </a:r>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4</a:t>
            </a:fld>
            <a:endParaRPr lang="en-US">
              <a:latin typeface="Arial Narrow" pitchFamily="-84" charset="0"/>
            </a:endParaRPr>
          </a:p>
        </p:txBody>
      </p:sp>
      <p:sp>
        <p:nvSpPr>
          <p:cNvPr id="19461" name="Rectangle 2"/>
          <p:cNvSpPr>
            <a:spLocks noGrp="1" noChangeArrowheads="1"/>
          </p:cNvSpPr>
          <p:nvPr>
            <p:ph type="title"/>
          </p:nvPr>
        </p:nvSpPr>
        <p:spPr>
          <a:xfrm>
            <a:off x="762000" y="-152400"/>
            <a:ext cx="7772400" cy="838200"/>
          </a:xfrm>
        </p:spPr>
        <p:txBody>
          <a:bodyPr/>
          <a:lstStyle/>
          <a:p>
            <a:pPr eaLnBrk="1" hangingPunct="1"/>
            <a:r>
              <a:rPr lang="en-US" sz="4000" dirty="0">
                <a:ea typeface="ＭＳ Ｐゴシック" pitchFamily="-84" charset="-128"/>
                <a:cs typeface="ＭＳ Ｐゴシック" pitchFamily="-84" charset="-128"/>
              </a:rPr>
              <a:t>Research Projects</a:t>
            </a:r>
          </a:p>
        </p:txBody>
      </p:sp>
      <p:sp>
        <p:nvSpPr>
          <p:cNvPr id="111619" name="Rectangle 3"/>
          <p:cNvSpPr>
            <a:spLocks noGrp="1" noChangeArrowheads="1"/>
          </p:cNvSpPr>
          <p:nvPr>
            <p:ph type="body" idx="1"/>
          </p:nvPr>
        </p:nvSpPr>
        <p:spPr>
          <a:xfrm>
            <a:off x="152400" y="381000"/>
            <a:ext cx="8763000" cy="5638800"/>
          </a:xfrm>
        </p:spPr>
        <p:txBody>
          <a:bodyPr/>
          <a:lstStyle/>
          <a:p>
            <a:pPr marL="0" indent="0" eaLnBrk="1" hangingPunct="1">
              <a:spcBef>
                <a:spcPts val="0"/>
              </a:spcBef>
              <a:buNone/>
            </a:pPr>
            <a:r>
              <a:rPr lang="en-US" sz="2400" dirty="0">
                <a:ea typeface="ＭＳ Ｐゴシック" pitchFamily="-84" charset="-128"/>
                <a:cs typeface="ＭＳ Ｐゴシック" pitchFamily="-84" charset="-128"/>
              </a:rPr>
              <a:t>Each of the 9 research groups has an assigned research topic and the date and sequence of the presentations</a:t>
            </a:r>
          </a:p>
        </p:txBody>
      </p:sp>
      <p:pic>
        <p:nvPicPr>
          <p:cNvPr id="6" name="Picture 5" descr="A screenshot of a cell phone&#10;&#10;Description automatically generated">
            <a:extLst>
              <a:ext uri="{FF2B5EF4-FFF2-40B4-BE49-F238E27FC236}">
                <a16:creationId xmlns:a16="http://schemas.microsoft.com/office/drawing/2014/main" id="{9967FB11-74C3-C140-85DD-85F09E2AF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spTree>
    <p:extLst>
      <p:ext uri="{BB962C8B-B14F-4D97-AF65-F5344CB8AC3E}">
        <p14:creationId xmlns:p14="http://schemas.microsoft.com/office/powerpoint/2010/main" val="2212111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Mon. April 8, 2019</a:t>
            </a:r>
          </a:p>
        </p:txBody>
      </p:sp>
      <p:sp>
        <p:nvSpPr>
          <p:cNvPr id="5" name="Footer Placeholder 4"/>
          <p:cNvSpPr>
            <a:spLocks noGrp="1"/>
          </p:cNvSpPr>
          <p:nvPr>
            <p:ph type="ftr" sz="quarter" idx="11"/>
          </p:nvPr>
        </p:nvSpPr>
        <p:spPr/>
        <p:txBody>
          <a:bodyPr/>
          <a:lstStyle/>
          <a:p>
            <a:pPr>
              <a:defRPr/>
            </a:pPr>
            <a:r>
              <a:rPr lang="en-US"/>
              <a:t>PHYS 3313-001, Spring 2019                      Dr. Jaehoon Yu</a:t>
            </a:r>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5</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685800"/>
          </a:xfrm>
        </p:spPr>
        <p:txBody>
          <a:bodyPr/>
          <a:lstStyle/>
          <a:p>
            <a:pPr eaLnBrk="1" hangingPunct="1"/>
            <a:r>
              <a:rPr lang="en-US" dirty="0">
                <a:ea typeface="ＭＳ Ｐゴシック" pitchFamily="-84" charset="-128"/>
                <a:cs typeface="ＭＳ Ｐゴシック" pitchFamily="-84" charset="-128"/>
              </a:rPr>
              <a:t>Research Presentations</a:t>
            </a:r>
          </a:p>
        </p:txBody>
      </p:sp>
      <p:sp>
        <p:nvSpPr>
          <p:cNvPr id="111619" name="Rectangle 3"/>
          <p:cNvSpPr>
            <a:spLocks noGrp="1" noChangeArrowheads="1"/>
          </p:cNvSpPr>
          <p:nvPr>
            <p:ph type="body" idx="1"/>
          </p:nvPr>
        </p:nvSpPr>
        <p:spPr>
          <a:xfrm>
            <a:off x="381000" y="533400"/>
            <a:ext cx="8382000" cy="5715000"/>
          </a:xfrm>
        </p:spPr>
        <p:txBody>
          <a:bodyPr/>
          <a:lstStyle/>
          <a:p>
            <a:pPr marL="514350" indent="-514350" eaLnBrk="1" hangingPunct="1">
              <a:spcBef>
                <a:spcPts val="0"/>
              </a:spcBef>
            </a:pPr>
            <a:r>
              <a:rPr lang="en-US" sz="2400" dirty="0">
                <a:ea typeface="ＭＳ Ｐゴシック" pitchFamily="-84" charset="-128"/>
                <a:cs typeface="ＭＳ Ｐゴシック" pitchFamily="-84" charset="-128"/>
              </a:rPr>
              <a:t>Each of the 9 research groups makes a 10+2min presentation</a:t>
            </a:r>
          </a:p>
          <a:p>
            <a:pPr marL="914400" lvl="1" indent="-514350" eaLnBrk="1" hangingPunct="1">
              <a:spcBef>
                <a:spcPts val="0"/>
              </a:spcBef>
            </a:pPr>
            <a:r>
              <a:rPr lang="en-US" sz="2000" dirty="0">
                <a:ea typeface="ＭＳ Ｐゴシック" pitchFamily="-84" charset="-128"/>
                <a:cs typeface="ＭＳ Ｐゴシック" pitchFamily="-84" charset="-128"/>
              </a:rPr>
              <a:t>10min presentation + 2min Q&amp;A</a:t>
            </a:r>
          </a:p>
          <a:p>
            <a:pPr marL="914400" lvl="1" indent="-514350" eaLnBrk="1" hangingPunct="1">
              <a:spcBef>
                <a:spcPts val="0"/>
              </a:spcBef>
            </a:pPr>
            <a:r>
              <a:rPr lang="en-US" sz="2000" dirty="0">
                <a:ea typeface="ＭＳ Ｐゴシック" pitchFamily="-84" charset="-128"/>
                <a:cs typeface="ＭＳ Ｐゴシック" pitchFamily="-84" charset="-128"/>
              </a:rPr>
              <a:t>All presentations must be in power point</a:t>
            </a:r>
          </a:p>
          <a:p>
            <a:pPr marL="914400" lvl="1" indent="-514350" eaLnBrk="1" hangingPunct="1">
              <a:spcBef>
                <a:spcPts val="0"/>
              </a:spcBef>
            </a:pPr>
            <a:r>
              <a:rPr lang="en-US" sz="2000" dirty="0">
                <a:ea typeface="ＭＳ Ｐゴシック" pitchFamily="-84" charset="-128"/>
                <a:cs typeface="ＭＳ Ｐゴシック" pitchFamily="-84" charset="-128"/>
              </a:rPr>
              <a:t>I must receive all final presentation files </a:t>
            </a:r>
            <a:r>
              <a:rPr lang="en-US" sz="2000" b="1" u="sng" dirty="0">
                <a:solidFill>
                  <a:srgbClr val="C00000"/>
                </a:solidFill>
                <a:ea typeface="ＭＳ Ｐゴシック" pitchFamily="-84" charset="-128"/>
                <a:cs typeface="ＭＳ Ｐゴシック" pitchFamily="-84" charset="-128"/>
              </a:rPr>
              <a:t>by 8pm, Sunday, Apr. 21, 2019</a:t>
            </a:r>
          </a:p>
          <a:p>
            <a:pPr marL="1314450" lvl="2" indent="-514350" eaLnBrk="1" hangingPunct="1">
              <a:spcBef>
                <a:spcPts val="0"/>
              </a:spcBef>
            </a:pPr>
            <a:r>
              <a:rPr lang="en-US" sz="1600" dirty="0">
                <a:ea typeface="ＭＳ Ｐゴシック" pitchFamily="-84" charset="-128"/>
                <a:cs typeface="ＭＳ Ｐゴシック" pitchFamily="-84" charset="-128"/>
              </a:rPr>
              <a:t>No changes are allowed afterward</a:t>
            </a:r>
          </a:p>
          <a:p>
            <a:pPr marL="914400" lvl="1" indent="-514350" eaLnBrk="1" hangingPunct="1">
              <a:spcBef>
                <a:spcPts val="0"/>
              </a:spcBef>
            </a:pPr>
            <a:r>
              <a:rPr lang="en-US" sz="2000" dirty="0">
                <a:ea typeface="ＭＳ Ｐゴシック" pitchFamily="-84" charset="-128"/>
                <a:cs typeface="ＭＳ Ｐゴシック" pitchFamily="-84" charset="-128"/>
              </a:rPr>
              <a:t>The representative of the group makes the presentation followed by all group members’ participation in the Q&amp;A session</a:t>
            </a:r>
          </a:p>
          <a:p>
            <a:pPr marL="514350" indent="-514350" eaLnBrk="1" hangingPunct="1">
              <a:spcBef>
                <a:spcPts val="0"/>
              </a:spcBef>
            </a:pPr>
            <a:r>
              <a:rPr lang="en-US" sz="2400" dirty="0">
                <a:ea typeface="ＭＳ Ｐゴシック" pitchFamily="-84" charset="-128"/>
                <a:cs typeface="ＭＳ Ｐゴシック" pitchFamily="-84" charset="-128"/>
              </a:rPr>
              <a:t>Date and time: </a:t>
            </a:r>
          </a:p>
          <a:p>
            <a:pPr marL="914400" lvl="1" indent="-514350" eaLnBrk="1" hangingPunct="1">
              <a:spcBef>
                <a:spcPts val="0"/>
              </a:spcBef>
            </a:pPr>
            <a:r>
              <a:rPr lang="en-US" sz="2000" dirty="0">
                <a:ea typeface="ＭＳ Ｐゴシック" pitchFamily="-84" charset="-128"/>
                <a:cs typeface="ＭＳ Ｐゴシック" pitchFamily="-84" charset="-128"/>
              </a:rPr>
              <a:t>In class Monday and Wednesday, Apr. 22 and 24, 2019</a:t>
            </a:r>
          </a:p>
          <a:p>
            <a:pPr marL="514350" indent="-514350" eaLnBrk="1" hangingPunct="1">
              <a:spcBef>
                <a:spcPts val="0"/>
              </a:spcBef>
            </a:pPr>
            <a:r>
              <a:rPr lang="en-US" sz="2400" dirty="0">
                <a:ea typeface="ＭＳ Ｐゴシック" pitchFamily="-84" charset="-128"/>
                <a:cs typeface="ＭＳ Ｐゴシック" pitchFamily="-84" charset="-128"/>
              </a:rPr>
              <a:t>Important metrics</a:t>
            </a:r>
          </a:p>
          <a:p>
            <a:pPr marL="914400" lvl="1" indent="-514350" eaLnBrk="1" hangingPunct="1">
              <a:spcBef>
                <a:spcPts val="0"/>
              </a:spcBef>
            </a:pPr>
            <a:r>
              <a:rPr lang="en-US" sz="2000" dirty="0">
                <a:ea typeface="ＭＳ Ｐゴシック" pitchFamily="-84" charset="-128"/>
                <a:cs typeface="ＭＳ Ｐゴシック" pitchFamily="-84" charset="-128"/>
              </a:rPr>
              <a:t>Contents of the presentation</a:t>
            </a:r>
            <a:r>
              <a:rPr lang="en-US" sz="2000">
                <a:ea typeface="ＭＳ Ｐゴシック" pitchFamily="-84" charset="-128"/>
                <a:cs typeface="ＭＳ Ｐゴシック" pitchFamily="-84" charset="-128"/>
              </a:rPr>
              <a:t>: 60%</a:t>
            </a:r>
            <a:endParaRPr lang="en-US" sz="2000" dirty="0">
              <a:ea typeface="ＭＳ Ｐゴシック" pitchFamily="-84" charset="-128"/>
              <a:cs typeface="ＭＳ Ｐゴシック" pitchFamily="-84" charset="-128"/>
            </a:endParaRPr>
          </a:p>
          <a:p>
            <a:pPr marL="1314450" lvl="2" indent="-514350" eaLnBrk="1" hangingPunct="1">
              <a:spcBef>
                <a:spcPts val="0"/>
              </a:spcBef>
            </a:pPr>
            <a:r>
              <a:rPr lang="en-US" sz="1800" dirty="0">
                <a:ea typeface="ＭＳ Ｐゴシック" pitchFamily="-84" charset="-128"/>
                <a:cs typeface="ＭＳ Ｐゴシック" pitchFamily="-84" charset="-128"/>
              </a:rPr>
              <a:t>Inclusion of all important points as mentioned in the report</a:t>
            </a:r>
          </a:p>
          <a:p>
            <a:pPr marL="1314450" lvl="2" indent="-514350" eaLnBrk="1" hangingPunct="1">
              <a:spcBef>
                <a:spcPts val="0"/>
              </a:spcBef>
            </a:pPr>
            <a:r>
              <a:rPr lang="en-US" sz="1800" dirty="0">
                <a:ea typeface="ＭＳ Ｐゴシック" pitchFamily="-84" charset="-128"/>
                <a:cs typeface="ＭＳ Ｐゴシック" pitchFamily="-84" charset="-128"/>
              </a:rPr>
              <a:t>The quality of the research and making the right points</a:t>
            </a:r>
            <a:endParaRPr lang="en-US" sz="2000" dirty="0">
              <a:ea typeface="ＭＳ Ｐゴシック" pitchFamily="-84" charset="-128"/>
              <a:cs typeface="ＭＳ Ｐゴシック" pitchFamily="-84" charset="-128"/>
            </a:endParaRPr>
          </a:p>
          <a:p>
            <a:pPr marL="914400" lvl="1" indent="-514350" eaLnBrk="1" hangingPunct="1">
              <a:spcBef>
                <a:spcPts val="0"/>
              </a:spcBef>
            </a:pPr>
            <a:r>
              <a:rPr lang="en-US" sz="2000" dirty="0">
                <a:ea typeface="ＭＳ Ｐゴシック" pitchFamily="-84" charset="-128"/>
                <a:cs typeface="ＭＳ Ｐゴシック" pitchFamily="-84" charset="-128"/>
              </a:rPr>
              <a:t>Quality of the presentation itself: 15%</a:t>
            </a:r>
          </a:p>
          <a:p>
            <a:pPr marL="914400" lvl="1" indent="-514350" eaLnBrk="1" hangingPunct="1">
              <a:spcBef>
                <a:spcPts val="0"/>
              </a:spcBef>
            </a:pPr>
            <a:r>
              <a:rPr lang="en-US" sz="2000" dirty="0">
                <a:ea typeface="ＭＳ Ｐゴシック" pitchFamily="-84" charset="-128"/>
                <a:cs typeface="ＭＳ Ｐゴシック" pitchFamily="-84" charset="-128"/>
              </a:rPr>
              <a:t>Presentation manner: 10%</a:t>
            </a:r>
          </a:p>
          <a:p>
            <a:pPr marL="914400" lvl="1" indent="-514350" eaLnBrk="1" hangingPunct="1">
              <a:spcBef>
                <a:spcPts val="0"/>
              </a:spcBef>
            </a:pPr>
            <a:r>
              <a:rPr lang="en-US" sz="2000" dirty="0">
                <a:ea typeface="ＭＳ Ｐゴシック" pitchFamily="-84" charset="-128"/>
                <a:cs typeface="ＭＳ Ｐゴシック" pitchFamily="-84" charset="-128"/>
              </a:rPr>
              <a:t>Q&amp;A handling: 10%</a:t>
            </a:r>
          </a:p>
          <a:p>
            <a:pPr marL="914400" lvl="1" indent="-514350" eaLnBrk="1" hangingPunct="1">
              <a:spcBef>
                <a:spcPts val="0"/>
              </a:spcBef>
            </a:pPr>
            <a:r>
              <a:rPr lang="en-US" sz="2000" dirty="0">
                <a:ea typeface="ＭＳ Ｐゴシック" pitchFamily="-84" charset="-128"/>
                <a:cs typeface="ＭＳ Ｐゴシック" pitchFamily="-84" charset="-128"/>
              </a:rPr>
              <a:t>Staying in the allotted presentation time: 5%</a:t>
            </a:r>
          </a:p>
          <a:p>
            <a:pPr marL="914400" lvl="1" indent="-514350" eaLnBrk="1" hangingPunct="1">
              <a:spcBef>
                <a:spcPts val="0"/>
              </a:spcBef>
            </a:pPr>
            <a:r>
              <a:rPr lang="en-US" sz="2000" dirty="0">
                <a:ea typeface="ＭＳ Ｐゴシック" pitchFamily="-84" charset="-128"/>
                <a:cs typeface="ＭＳ Ｐゴシック" pitchFamily="-84" charset="-128"/>
              </a:rPr>
              <a:t>Judging participation and sincerity: 5%</a:t>
            </a:r>
          </a:p>
          <a:p>
            <a:pPr marL="914400" lvl="1" indent="-514350" eaLnBrk="1" hangingPunct="1">
              <a:spcBef>
                <a:spcPts val="0"/>
              </a:spcBef>
            </a:pPr>
            <a:endParaRPr lang="en-US" sz="2000" dirty="0"/>
          </a:p>
        </p:txBody>
      </p:sp>
    </p:spTree>
    <p:extLst>
      <p:ext uri="{BB962C8B-B14F-4D97-AF65-F5344CB8AC3E}">
        <p14:creationId xmlns:p14="http://schemas.microsoft.com/office/powerpoint/2010/main" val="8023688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0"/>
            <a:ext cx="8229600" cy="712787"/>
          </a:xfrm>
        </p:spPr>
        <p:txBody>
          <a:bodyPr/>
          <a:lstStyle/>
          <a:p>
            <a:pPr eaLnBrk="1" hangingPunct="1"/>
            <a:r>
              <a:rPr lang="en-US" b="1" dirty="0">
                <a:ea typeface="ＭＳ Ｐゴシック" pitchFamily="-84" charset="-128"/>
                <a:cs typeface="ＭＳ Ｐゴシック" pitchFamily="-84" charset="-128"/>
              </a:rPr>
              <a:t>Expectation Values &amp; Operators</a:t>
            </a:r>
          </a:p>
        </p:txBody>
      </p:sp>
      <p:sp>
        <p:nvSpPr>
          <p:cNvPr id="27650" name="Rectangle 3"/>
          <p:cNvSpPr>
            <a:spLocks noGrp="1" noChangeArrowheads="1"/>
          </p:cNvSpPr>
          <p:nvPr>
            <p:ph type="body" sz="half" idx="1"/>
          </p:nvPr>
        </p:nvSpPr>
        <p:spPr>
          <a:xfrm>
            <a:off x="381000" y="838200"/>
            <a:ext cx="7620000" cy="4725988"/>
          </a:xfrm>
        </p:spPr>
        <p:txBody>
          <a:bodyPr/>
          <a:lstStyle/>
          <a:p>
            <a:pPr eaLnBrk="1" hangingPunct="1"/>
            <a:r>
              <a:rPr lang="en-US" sz="2800" dirty="0">
                <a:ea typeface="ＭＳ Ｐゴシック" pitchFamily="-84" charset="-128"/>
                <a:cs typeface="ＭＳ Ｐゴシック" pitchFamily="-84" charset="-128"/>
              </a:rPr>
              <a:t>Expectation value for any function g(x)</a:t>
            </a:r>
          </a:p>
          <a:p>
            <a:pPr eaLnBrk="1" hangingPunct="1"/>
            <a:endParaRPr lang="en-US" sz="2800" dirty="0">
              <a:ea typeface="ＭＳ Ｐゴシック" pitchFamily="-84" charset="-128"/>
              <a:cs typeface="ＭＳ Ｐゴシック" pitchFamily="-84" charset="-128"/>
            </a:endParaRPr>
          </a:p>
          <a:p>
            <a:pPr eaLnBrk="1" hangingPunct="1"/>
            <a:endParaRPr lang="en-US" sz="2800" dirty="0">
              <a:ea typeface="ＭＳ Ｐゴシック" pitchFamily="-84" charset="-128"/>
              <a:cs typeface="ＭＳ Ｐゴシック" pitchFamily="-84" charset="-128"/>
            </a:endParaRPr>
          </a:p>
          <a:p>
            <a:pPr eaLnBrk="1" hangingPunct="1"/>
            <a:r>
              <a:rPr lang="en-US" sz="2800" dirty="0">
                <a:ea typeface="ＭＳ Ｐゴシック" pitchFamily="-84" charset="-128"/>
                <a:cs typeface="ＭＳ Ｐゴシック" pitchFamily="-84" charset="-128"/>
              </a:rPr>
              <a:t>Position operator is the same as itself, x</a:t>
            </a:r>
          </a:p>
          <a:p>
            <a:pPr eaLnBrk="1" hangingPunct="1"/>
            <a:r>
              <a:rPr lang="en-US" sz="2800" dirty="0">
                <a:ea typeface="ＭＳ Ｐゴシック" pitchFamily="-84" charset="-128"/>
                <a:cs typeface="ＭＳ Ｐゴシック" pitchFamily="-84" charset="-128"/>
              </a:rPr>
              <a:t>Momentum Operator </a:t>
            </a:r>
          </a:p>
          <a:p>
            <a:pPr eaLnBrk="1" hangingPunct="1"/>
            <a:endParaRPr lang="en-US" sz="2800" dirty="0">
              <a:ea typeface="ＭＳ Ｐゴシック" pitchFamily="-84" charset="-128"/>
              <a:cs typeface="ＭＳ Ｐゴシック" pitchFamily="-84" charset="-128"/>
            </a:endParaRPr>
          </a:p>
          <a:p>
            <a:pPr eaLnBrk="1" hangingPunct="1"/>
            <a:endParaRPr lang="en-US" sz="2800" dirty="0">
              <a:ea typeface="ＭＳ Ｐゴシック" pitchFamily="-84" charset="-128"/>
              <a:cs typeface="ＭＳ Ｐゴシック" pitchFamily="-84" charset="-128"/>
            </a:endParaRPr>
          </a:p>
          <a:p>
            <a:pPr eaLnBrk="1" hangingPunct="1"/>
            <a:r>
              <a:rPr lang="en-US" sz="2800" dirty="0">
                <a:ea typeface="ＭＳ Ｐゴシック" pitchFamily="-84" charset="-128"/>
                <a:cs typeface="ＭＳ Ｐゴシック" pitchFamily="-84" charset="-128"/>
              </a:rPr>
              <a:t>Energy Operator</a:t>
            </a: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a:t>Mon. April 8, 2019</a:t>
            </a:r>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6</a:t>
            </a:fld>
            <a:endParaRPr lang="en-US"/>
          </a:p>
        </p:txBody>
      </p:sp>
      <p:sp>
        <p:nvSpPr>
          <p:cNvPr id="9" name="Footer Placeholder 8"/>
          <p:cNvSpPr>
            <a:spLocks noGrp="1"/>
          </p:cNvSpPr>
          <p:nvPr>
            <p:ph type="ftr" sz="quarter" idx="11"/>
          </p:nvPr>
        </p:nvSpPr>
        <p:spPr/>
        <p:txBody>
          <a:bodyPr/>
          <a:lstStyle/>
          <a:p>
            <a:pPr>
              <a:defRPr/>
            </a:pPr>
            <a:r>
              <a:rPr lang="en-US"/>
              <a:t>PHYS 3313-001, Spring 2019                      Dr. Jaehoon Yu</a:t>
            </a:r>
          </a:p>
        </p:txBody>
      </p:sp>
      <p:graphicFrame>
        <p:nvGraphicFramePr>
          <p:cNvPr id="461828" name="Object 4"/>
          <p:cNvGraphicFramePr>
            <a:graphicFrameLocks noChangeAspect="1"/>
          </p:cNvGraphicFramePr>
          <p:nvPr>
            <p:extLst>
              <p:ext uri="{D42A27DB-BD31-4B8C-83A1-F6EECF244321}">
                <p14:modId xmlns:p14="http://schemas.microsoft.com/office/powerpoint/2010/main" val="1502283323"/>
              </p:ext>
            </p:extLst>
          </p:nvPr>
        </p:nvGraphicFramePr>
        <p:xfrm>
          <a:off x="1143000" y="1447800"/>
          <a:ext cx="6077554" cy="914400"/>
        </p:xfrm>
        <a:graphic>
          <a:graphicData uri="http://schemas.openxmlformats.org/presentationml/2006/ole">
            <mc:AlternateContent xmlns:mc="http://schemas.openxmlformats.org/markup-compatibility/2006">
              <mc:Choice xmlns:v="urn:schemas-microsoft-com:vml" Requires="v">
                <p:oleObj spid="_x0000_s230674" name="Equation" r:id="rId3" imgW="2197100" imgH="330200" progId="Equation.DSMT4">
                  <p:embed/>
                </p:oleObj>
              </mc:Choice>
              <mc:Fallback>
                <p:oleObj name="Equation" r:id="rId3" imgW="2197100" imgH="330200" progId="Equation.DSMT4">
                  <p:embed/>
                  <p:pic>
                    <p:nvPicPr>
                      <p:cNvPr id="461828" name="Object 4"/>
                      <p:cNvPicPr>
                        <a:picLocks noChangeAspect="1" noChangeArrowheads="1"/>
                      </p:cNvPicPr>
                      <p:nvPr/>
                    </p:nvPicPr>
                    <p:blipFill>
                      <a:blip r:embed="rId4"/>
                      <a:srcRect/>
                      <a:stretch>
                        <a:fillRect/>
                      </a:stretch>
                    </p:blipFill>
                    <p:spPr bwMode="auto">
                      <a:xfrm>
                        <a:off x="1143000" y="1447800"/>
                        <a:ext cx="6077554" cy="914400"/>
                      </a:xfrm>
                      <a:prstGeom prst="rect">
                        <a:avLst/>
                      </a:prstGeom>
                      <a:noFill/>
                      <a:ln>
                        <a:noFill/>
                      </a:ln>
                      <a:extLst/>
                    </p:spPr>
                  </p:pic>
                </p:oleObj>
              </mc:Fallback>
            </mc:AlternateContent>
          </a:graphicData>
        </a:graphic>
      </p:graphicFrame>
      <p:graphicFrame>
        <p:nvGraphicFramePr>
          <p:cNvPr id="10" name="Object 5"/>
          <p:cNvGraphicFramePr>
            <a:graphicFrameLocks noChangeAspect="1"/>
          </p:cNvGraphicFramePr>
          <p:nvPr>
            <p:extLst/>
          </p:nvPr>
        </p:nvGraphicFramePr>
        <p:xfrm>
          <a:off x="2580409" y="3276600"/>
          <a:ext cx="2296391" cy="1295400"/>
        </p:xfrm>
        <a:graphic>
          <a:graphicData uri="http://schemas.openxmlformats.org/presentationml/2006/ole">
            <mc:AlternateContent xmlns:mc="http://schemas.openxmlformats.org/markup-compatibility/2006">
              <mc:Choice xmlns:v="urn:schemas-microsoft-com:vml" Requires="v">
                <p:oleObj spid="_x0000_s230675" name="Equation" r:id="rId5" imgW="698500" imgH="393700" progId="Equation.DSMT4">
                  <p:embed/>
                </p:oleObj>
              </mc:Choice>
              <mc:Fallback>
                <p:oleObj name="Equation" r:id="rId5" imgW="698500" imgH="393700" progId="Equation.DSMT4">
                  <p:embed/>
                  <p:pic>
                    <p:nvPicPr>
                      <p:cNvPr id="10" name="Object 5"/>
                      <p:cNvPicPr>
                        <a:picLocks noChangeAspect="1" noChangeArrowheads="1"/>
                      </p:cNvPicPr>
                      <p:nvPr/>
                    </p:nvPicPr>
                    <p:blipFill>
                      <a:blip r:embed="rId6"/>
                      <a:srcRect/>
                      <a:stretch>
                        <a:fillRect/>
                      </a:stretch>
                    </p:blipFill>
                    <p:spPr bwMode="auto">
                      <a:xfrm>
                        <a:off x="2580409" y="3276600"/>
                        <a:ext cx="2296391" cy="1295400"/>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nvPr>
        </p:nvGraphicFramePr>
        <p:xfrm>
          <a:off x="2590800" y="4876800"/>
          <a:ext cx="1981200" cy="1306547"/>
        </p:xfrm>
        <a:graphic>
          <a:graphicData uri="http://schemas.openxmlformats.org/presentationml/2006/ole">
            <mc:AlternateContent xmlns:mc="http://schemas.openxmlformats.org/markup-compatibility/2006">
              <mc:Choice xmlns:v="urn:schemas-microsoft-com:vml" Requires="v">
                <p:oleObj spid="_x0000_s230676" name="Equation" r:id="rId7" imgW="596900" imgH="393700" progId="Equation.DSMT4">
                  <p:embed/>
                </p:oleObj>
              </mc:Choice>
              <mc:Fallback>
                <p:oleObj name="Equation" r:id="rId7" imgW="596900" imgH="393700" progId="Equation.DSMT4">
                  <p:embed/>
                  <p:pic>
                    <p:nvPicPr>
                      <p:cNvPr id="11" name="Object 4"/>
                      <p:cNvPicPr>
                        <a:picLocks noChangeAspect="1" noChangeArrowheads="1"/>
                      </p:cNvPicPr>
                      <p:nvPr/>
                    </p:nvPicPr>
                    <p:blipFill>
                      <a:blip r:embed="rId8"/>
                      <a:srcRect/>
                      <a:stretch>
                        <a:fillRect/>
                      </a:stretch>
                    </p:blipFill>
                    <p:spPr bwMode="auto">
                      <a:xfrm>
                        <a:off x="2590800" y="4876800"/>
                        <a:ext cx="1981200" cy="1306547"/>
                      </a:xfrm>
                      <a:prstGeom prst="rect">
                        <a:avLst/>
                      </a:prstGeom>
                      <a:noFill/>
                      <a:extLst/>
                    </p:spPr>
                  </p:pic>
                </p:oleObj>
              </mc:Fallback>
            </mc:AlternateContent>
          </a:graphicData>
        </a:graphic>
      </p:graphicFrame>
    </p:spTree>
    <p:extLst>
      <p:ext uri="{BB962C8B-B14F-4D97-AF65-F5344CB8AC3E}">
        <p14:creationId xmlns:p14="http://schemas.microsoft.com/office/powerpoint/2010/main" val="34170840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228600" y="609600"/>
            <a:ext cx="8763000" cy="914400"/>
          </a:xfrm>
        </p:spPr>
        <p:txBody>
          <a:bodyPr/>
          <a:lstStyle/>
          <a:p>
            <a:pPr marL="0" indent="0" eaLnBrk="1" hangingPunct="1">
              <a:spcBef>
                <a:spcPts val="0"/>
              </a:spcBef>
              <a:buNone/>
            </a:pPr>
            <a:r>
              <a:rPr lang="en-US" sz="2800" dirty="0">
                <a:cs typeface="ＭＳ Ｐゴシック" pitchFamily="-84" charset="-128"/>
              </a:rPr>
              <a:t>Determine the expectation values for x, x</a:t>
            </a:r>
            <a:r>
              <a:rPr lang="en-US" sz="2800" baseline="30000" dirty="0">
                <a:cs typeface="ＭＳ Ｐゴシック" pitchFamily="-84" charset="-128"/>
              </a:rPr>
              <a:t>2</a:t>
            </a:r>
            <a:r>
              <a:rPr lang="en-US" sz="2800" dirty="0">
                <a:cs typeface="ＭＳ Ｐゴシック" pitchFamily="-84" charset="-128"/>
              </a:rPr>
              <a:t>, p and p</a:t>
            </a:r>
            <a:r>
              <a:rPr lang="en-US" sz="2800" baseline="30000" dirty="0">
                <a:cs typeface="ＭＳ Ｐゴシック" pitchFamily="-84" charset="-128"/>
              </a:rPr>
              <a:t>2</a:t>
            </a:r>
            <a:r>
              <a:rPr lang="en-US" sz="2800" dirty="0">
                <a:cs typeface="ＭＳ Ｐゴシック" pitchFamily="-84" charset="-128"/>
              </a:rPr>
              <a:t> of a particle in an infinite square well of width L for the first excited state. </a:t>
            </a:r>
            <a:endParaRPr lang="en-US" sz="28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dirty="0">
                <a:cs typeface="ＭＳ Ｐゴシック" pitchFamily="-84" charset="-128"/>
              </a:rPr>
              <a:t>Ex 6.8: Expectation values inside a box</a:t>
            </a:r>
          </a:p>
        </p:txBody>
      </p:sp>
      <p:sp>
        <p:nvSpPr>
          <p:cNvPr id="5" name="Date Placeholder 4"/>
          <p:cNvSpPr>
            <a:spLocks noGrp="1"/>
          </p:cNvSpPr>
          <p:nvPr>
            <p:ph type="dt" sz="half" idx="10"/>
          </p:nvPr>
        </p:nvSpPr>
        <p:spPr/>
        <p:txBody>
          <a:bodyPr/>
          <a:lstStyle/>
          <a:p>
            <a:pPr>
              <a:defRPr/>
            </a:pPr>
            <a:r>
              <a:rPr lang="en-US"/>
              <a:t>Mon. April 8, 2019</a:t>
            </a:r>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7</a:t>
            </a:fld>
            <a:endParaRPr lang="en-US"/>
          </a:p>
        </p:txBody>
      </p:sp>
      <p:sp>
        <p:nvSpPr>
          <p:cNvPr id="7" name="Footer Placeholder 6"/>
          <p:cNvSpPr>
            <a:spLocks noGrp="1"/>
          </p:cNvSpPr>
          <p:nvPr>
            <p:ph type="ftr" sz="quarter" idx="11"/>
          </p:nvPr>
        </p:nvSpPr>
        <p:spPr/>
        <p:txBody>
          <a:bodyPr/>
          <a:lstStyle/>
          <a:p>
            <a:pPr>
              <a:defRPr/>
            </a:pPr>
            <a:r>
              <a:rPr lang="en-US"/>
              <a:t>PHYS 3313-001, Spring 2019                      Dr. Jaehoon Yu</a:t>
            </a:r>
          </a:p>
        </p:txBody>
      </p:sp>
      <p:sp>
        <p:nvSpPr>
          <p:cNvPr id="19" name="Rectangle 35"/>
          <p:cNvSpPr txBox="1">
            <a:spLocks noChangeArrowheads="1"/>
          </p:cNvSpPr>
          <p:nvPr/>
        </p:nvSpPr>
        <p:spPr bwMode="auto">
          <a:xfrm>
            <a:off x="304800" y="1524000"/>
            <a:ext cx="7391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rPr>
              <a:t>What is the wave</a:t>
            </a:r>
            <a:r>
              <a:rPr kumimoji="0" lang="en-US" sz="2800" b="0" i="0" u="none" strike="noStrike" kern="0" cap="none" spc="0" normalizeH="0" noProof="0" dirty="0">
                <a:ln>
                  <a:noFill/>
                </a:ln>
                <a:solidFill>
                  <a:schemeClr val="accent2"/>
                </a:solidFill>
                <a:effectLst/>
                <a:uLnTx/>
                <a:uFillTx/>
                <a:latin typeface="+mn-lt"/>
                <a:ea typeface="ＭＳ Ｐゴシック" pitchFamily="-1" charset="-128"/>
                <a:cs typeface="ＭＳ Ｐゴシック" pitchFamily="-84" charset="-128"/>
              </a:rPr>
              <a:t> function of the first excited state?  </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0" name="Rectangle 35"/>
          <p:cNvSpPr txBox="1">
            <a:spLocks noChangeArrowheads="1"/>
          </p:cNvSpPr>
          <p:nvPr/>
        </p:nvSpPr>
        <p:spPr bwMode="auto">
          <a:xfrm>
            <a:off x="7162800" y="1600200"/>
            <a:ext cx="838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800" kern="0" dirty="0" err="1">
                <a:solidFill>
                  <a:schemeClr val="accent2"/>
                </a:solidFill>
                <a:latin typeface="+mn-lt"/>
                <a:ea typeface="ＭＳ Ｐゴシック" pitchFamily="-1" charset="-128"/>
                <a:cs typeface="ＭＳ Ｐゴシック" pitchFamily="-84" charset="-128"/>
              </a:rPr>
              <a:t>n</a:t>
            </a:r>
            <a:r>
              <a:rPr lang="en-US" sz="2800" kern="0" dirty="0">
                <a:solidFill>
                  <a:schemeClr val="accent2"/>
                </a:solidFill>
                <a:latin typeface="+mn-lt"/>
                <a:ea typeface="ＭＳ Ｐゴシック" pitchFamily="-1" charset="-128"/>
                <a:cs typeface="ＭＳ Ｐゴシック" pitchFamily="-84" charset="-128"/>
              </a:rPr>
              <a:t>=?</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1" name="Rectangle 35"/>
          <p:cNvSpPr txBox="1">
            <a:spLocks noChangeArrowheads="1"/>
          </p:cNvSpPr>
          <p:nvPr/>
        </p:nvSpPr>
        <p:spPr bwMode="auto">
          <a:xfrm>
            <a:off x="7848600" y="1600200"/>
            <a:ext cx="838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800" kern="0" noProof="0" dirty="0">
                <a:solidFill>
                  <a:schemeClr val="accent2"/>
                </a:solidFill>
                <a:latin typeface="+mn-lt"/>
                <a:ea typeface="ＭＳ Ｐゴシック" pitchFamily="-1" charset="-128"/>
                <a:cs typeface="ＭＳ Ｐゴシック" pitchFamily="-84" charset="-128"/>
              </a:rPr>
              <a:t>2</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08940" name="Object 12"/>
          <p:cNvGraphicFramePr>
            <a:graphicFrameLocks noChangeAspect="1"/>
          </p:cNvGraphicFramePr>
          <p:nvPr>
            <p:extLst>
              <p:ext uri="{D42A27DB-BD31-4B8C-83A1-F6EECF244321}">
                <p14:modId xmlns:p14="http://schemas.microsoft.com/office/powerpoint/2010/main" val="3374951185"/>
              </p:ext>
            </p:extLst>
          </p:nvPr>
        </p:nvGraphicFramePr>
        <p:xfrm>
          <a:off x="4191000" y="2228850"/>
          <a:ext cx="957263" cy="344488"/>
        </p:xfrm>
        <a:graphic>
          <a:graphicData uri="http://schemas.openxmlformats.org/presentationml/2006/ole">
            <mc:AlternateContent xmlns:mc="http://schemas.openxmlformats.org/markup-compatibility/2006">
              <mc:Choice xmlns:v="urn:schemas-microsoft-com:vml" Requires="v">
                <p:oleObj spid="_x0000_s286539" name="Equation" r:id="rId4" imgW="635000" imgH="228600" progId="Equation.DSMT4">
                  <p:embed/>
                </p:oleObj>
              </mc:Choice>
              <mc:Fallback>
                <p:oleObj name="Equation" r:id="rId4" imgW="635000" imgH="228600" progId="Equation.DSMT4">
                  <p:embed/>
                  <p:pic>
                    <p:nvPicPr>
                      <p:cNvPr id="508940" name="Object 12"/>
                      <p:cNvPicPr>
                        <a:picLocks noChangeAspect="1" noChangeArrowheads="1"/>
                      </p:cNvPicPr>
                      <p:nvPr/>
                    </p:nvPicPr>
                    <p:blipFill>
                      <a:blip r:embed="rId5"/>
                      <a:srcRect/>
                      <a:stretch>
                        <a:fillRect/>
                      </a:stretch>
                    </p:blipFill>
                    <p:spPr bwMode="auto">
                      <a:xfrm>
                        <a:off x="4191000" y="2228850"/>
                        <a:ext cx="957263" cy="3444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08941" name="Object 13"/>
          <p:cNvGraphicFramePr>
            <a:graphicFrameLocks noChangeAspect="1"/>
          </p:cNvGraphicFramePr>
          <p:nvPr>
            <p:extLst/>
          </p:nvPr>
        </p:nvGraphicFramePr>
        <p:xfrm>
          <a:off x="533400" y="2962275"/>
          <a:ext cx="784225" cy="365125"/>
        </p:xfrm>
        <a:graphic>
          <a:graphicData uri="http://schemas.openxmlformats.org/presentationml/2006/ole">
            <mc:AlternateContent xmlns:mc="http://schemas.openxmlformats.org/markup-compatibility/2006">
              <mc:Choice xmlns:v="urn:schemas-microsoft-com:vml" Requires="v">
                <p:oleObj spid="_x0000_s286540" name="Equation" r:id="rId6" imgW="520700" imgH="241300" progId="Equation.DSMT4">
                  <p:embed/>
                </p:oleObj>
              </mc:Choice>
              <mc:Fallback>
                <p:oleObj name="Equation" r:id="rId6" imgW="520700" imgH="241300" progId="Equation.DSMT4">
                  <p:embed/>
                  <p:pic>
                    <p:nvPicPr>
                      <p:cNvPr id="508941" name="Object 13"/>
                      <p:cNvPicPr>
                        <a:picLocks noChangeAspect="1" noChangeArrowheads="1"/>
                      </p:cNvPicPr>
                      <p:nvPr/>
                    </p:nvPicPr>
                    <p:blipFill>
                      <a:blip r:embed="rId7"/>
                      <a:srcRect/>
                      <a:stretch>
                        <a:fillRect/>
                      </a:stretch>
                    </p:blipFill>
                    <p:spPr bwMode="auto">
                      <a:xfrm>
                        <a:off x="533400" y="2962275"/>
                        <a:ext cx="784225" cy="3651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08942" name="Object 14"/>
          <p:cNvGraphicFramePr>
            <a:graphicFrameLocks noChangeAspect="1"/>
          </p:cNvGraphicFramePr>
          <p:nvPr>
            <p:extLst/>
          </p:nvPr>
        </p:nvGraphicFramePr>
        <p:xfrm>
          <a:off x="473075" y="3617912"/>
          <a:ext cx="898525" cy="420688"/>
        </p:xfrm>
        <a:graphic>
          <a:graphicData uri="http://schemas.openxmlformats.org/presentationml/2006/ole">
            <mc:AlternateContent xmlns:mc="http://schemas.openxmlformats.org/markup-compatibility/2006">
              <mc:Choice xmlns:v="urn:schemas-microsoft-com:vml" Requires="v">
                <p:oleObj spid="_x0000_s286541" name="Equation" r:id="rId8" imgW="596900" imgH="279400" progId="Equation.DSMT4">
                  <p:embed/>
                </p:oleObj>
              </mc:Choice>
              <mc:Fallback>
                <p:oleObj name="Equation" r:id="rId8" imgW="596900" imgH="279400" progId="Equation.DSMT4">
                  <p:embed/>
                  <p:pic>
                    <p:nvPicPr>
                      <p:cNvPr id="508942" name="Object 14"/>
                      <p:cNvPicPr>
                        <a:picLocks noChangeAspect="1" noChangeArrowheads="1"/>
                      </p:cNvPicPr>
                      <p:nvPr/>
                    </p:nvPicPr>
                    <p:blipFill>
                      <a:blip r:embed="rId9"/>
                      <a:srcRect/>
                      <a:stretch>
                        <a:fillRect/>
                      </a:stretch>
                    </p:blipFill>
                    <p:spPr bwMode="auto">
                      <a:xfrm>
                        <a:off x="473075" y="3617912"/>
                        <a:ext cx="898525" cy="4206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08943" name="Object 15"/>
          <p:cNvGraphicFramePr>
            <a:graphicFrameLocks noChangeAspect="1"/>
          </p:cNvGraphicFramePr>
          <p:nvPr>
            <p:extLst/>
          </p:nvPr>
        </p:nvGraphicFramePr>
        <p:xfrm>
          <a:off x="492125" y="4356100"/>
          <a:ext cx="803275" cy="363538"/>
        </p:xfrm>
        <a:graphic>
          <a:graphicData uri="http://schemas.openxmlformats.org/presentationml/2006/ole">
            <mc:AlternateContent xmlns:mc="http://schemas.openxmlformats.org/markup-compatibility/2006">
              <mc:Choice xmlns:v="urn:schemas-microsoft-com:vml" Requires="v">
                <p:oleObj spid="_x0000_s286542" name="Equation" r:id="rId10" imgW="533400" imgH="241300" progId="Equation.DSMT4">
                  <p:embed/>
                </p:oleObj>
              </mc:Choice>
              <mc:Fallback>
                <p:oleObj name="Equation" r:id="rId10" imgW="533400" imgH="241300" progId="Equation.DSMT4">
                  <p:embed/>
                  <p:pic>
                    <p:nvPicPr>
                      <p:cNvPr id="508943" name="Object 15"/>
                      <p:cNvPicPr>
                        <a:picLocks noChangeAspect="1" noChangeArrowheads="1"/>
                      </p:cNvPicPr>
                      <p:nvPr/>
                    </p:nvPicPr>
                    <p:blipFill>
                      <a:blip r:embed="rId11"/>
                      <a:srcRect/>
                      <a:stretch>
                        <a:fillRect/>
                      </a:stretch>
                    </p:blipFill>
                    <p:spPr bwMode="auto">
                      <a:xfrm>
                        <a:off x="492125" y="4356100"/>
                        <a:ext cx="803275" cy="3635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08944" name="Object 16"/>
          <p:cNvGraphicFramePr>
            <a:graphicFrameLocks noChangeAspect="1"/>
          </p:cNvGraphicFramePr>
          <p:nvPr>
            <p:extLst/>
          </p:nvPr>
        </p:nvGraphicFramePr>
        <p:xfrm>
          <a:off x="457200" y="5073650"/>
          <a:ext cx="917575" cy="420688"/>
        </p:xfrm>
        <a:graphic>
          <a:graphicData uri="http://schemas.openxmlformats.org/presentationml/2006/ole">
            <mc:AlternateContent xmlns:mc="http://schemas.openxmlformats.org/markup-compatibility/2006">
              <mc:Choice xmlns:v="urn:schemas-microsoft-com:vml" Requires="v">
                <p:oleObj spid="_x0000_s286543" name="Equation" r:id="rId12" imgW="609600" imgH="279400" progId="Equation.DSMT4">
                  <p:embed/>
                </p:oleObj>
              </mc:Choice>
              <mc:Fallback>
                <p:oleObj name="Equation" r:id="rId12" imgW="609600" imgH="279400" progId="Equation.DSMT4">
                  <p:embed/>
                  <p:pic>
                    <p:nvPicPr>
                      <p:cNvPr id="508944" name="Object 16"/>
                      <p:cNvPicPr>
                        <a:picLocks noChangeAspect="1" noChangeArrowheads="1"/>
                      </p:cNvPicPr>
                      <p:nvPr/>
                    </p:nvPicPr>
                    <p:blipFill>
                      <a:blip r:embed="rId13"/>
                      <a:srcRect/>
                      <a:stretch>
                        <a:fillRect/>
                      </a:stretch>
                    </p:blipFill>
                    <p:spPr bwMode="auto">
                      <a:xfrm>
                        <a:off x="457200" y="5073650"/>
                        <a:ext cx="917575" cy="4206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08945" name="Object 17"/>
          <p:cNvGraphicFramePr>
            <a:graphicFrameLocks noChangeAspect="1"/>
          </p:cNvGraphicFramePr>
          <p:nvPr>
            <p:extLst/>
          </p:nvPr>
        </p:nvGraphicFramePr>
        <p:xfrm>
          <a:off x="457200" y="5794375"/>
          <a:ext cx="496887" cy="306388"/>
        </p:xfrm>
        <a:graphic>
          <a:graphicData uri="http://schemas.openxmlformats.org/presentationml/2006/ole">
            <mc:AlternateContent xmlns:mc="http://schemas.openxmlformats.org/markup-compatibility/2006">
              <mc:Choice xmlns:v="urn:schemas-microsoft-com:vml" Requires="v">
                <p:oleObj spid="_x0000_s286544" name="Equation" r:id="rId14" imgW="330200" imgH="203200" progId="Equation.DSMT4">
                  <p:embed/>
                </p:oleObj>
              </mc:Choice>
              <mc:Fallback>
                <p:oleObj name="Equation" r:id="rId14" imgW="330200" imgH="203200" progId="Equation.DSMT4">
                  <p:embed/>
                  <p:pic>
                    <p:nvPicPr>
                      <p:cNvPr id="508945" name="Object 17"/>
                      <p:cNvPicPr>
                        <a:picLocks noChangeAspect="1" noChangeArrowheads="1"/>
                      </p:cNvPicPr>
                      <p:nvPr/>
                    </p:nvPicPr>
                    <p:blipFill>
                      <a:blip r:embed="rId15"/>
                      <a:srcRect/>
                      <a:stretch>
                        <a:fillRect/>
                      </a:stretch>
                    </p:blipFill>
                    <p:spPr bwMode="auto">
                      <a:xfrm>
                        <a:off x="457200" y="5794375"/>
                        <a:ext cx="496887" cy="3063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6" name="Object 12"/>
          <p:cNvGraphicFramePr>
            <a:graphicFrameLocks noChangeAspect="1"/>
          </p:cNvGraphicFramePr>
          <p:nvPr>
            <p:extLst>
              <p:ext uri="{D42A27DB-BD31-4B8C-83A1-F6EECF244321}">
                <p14:modId xmlns:p14="http://schemas.microsoft.com/office/powerpoint/2010/main" val="1690515794"/>
              </p:ext>
            </p:extLst>
          </p:nvPr>
        </p:nvGraphicFramePr>
        <p:xfrm>
          <a:off x="5080000" y="2057400"/>
          <a:ext cx="1397000" cy="688975"/>
        </p:xfrm>
        <a:graphic>
          <a:graphicData uri="http://schemas.openxmlformats.org/presentationml/2006/ole">
            <mc:AlternateContent xmlns:mc="http://schemas.openxmlformats.org/markup-compatibility/2006">
              <mc:Choice xmlns:v="urn:schemas-microsoft-com:vml" Requires="v">
                <p:oleObj spid="_x0000_s286545" name="Equation" r:id="rId16" imgW="927100" imgH="457200" progId="Equation.DSMT4">
                  <p:embed/>
                </p:oleObj>
              </mc:Choice>
              <mc:Fallback>
                <p:oleObj name="Equation" r:id="rId16" imgW="927100" imgH="457200" progId="Equation.DSMT4">
                  <p:embed/>
                  <p:pic>
                    <p:nvPicPr>
                      <p:cNvPr id="16" name="Object 12"/>
                      <p:cNvPicPr>
                        <a:picLocks noChangeAspect="1" noChangeArrowheads="1"/>
                      </p:cNvPicPr>
                      <p:nvPr/>
                    </p:nvPicPr>
                    <p:blipFill>
                      <a:blip r:embed="rId17"/>
                      <a:srcRect/>
                      <a:stretch>
                        <a:fillRect/>
                      </a:stretch>
                    </p:blipFill>
                    <p:spPr bwMode="auto">
                      <a:xfrm>
                        <a:off x="5080000" y="2057400"/>
                        <a:ext cx="1397000" cy="688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7" name="Object 13"/>
          <p:cNvGraphicFramePr>
            <a:graphicFrameLocks noChangeAspect="1"/>
          </p:cNvGraphicFramePr>
          <p:nvPr>
            <p:extLst/>
          </p:nvPr>
        </p:nvGraphicFramePr>
        <p:xfrm>
          <a:off x="1295400" y="2895600"/>
          <a:ext cx="2105025" cy="496888"/>
        </p:xfrm>
        <a:graphic>
          <a:graphicData uri="http://schemas.openxmlformats.org/presentationml/2006/ole">
            <mc:AlternateContent xmlns:mc="http://schemas.openxmlformats.org/markup-compatibility/2006">
              <mc:Choice xmlns:v="urn:schemas-microsoft-com:vml" Requires="v">
                <p:oleObj spid="_x0000_s286546" name="Equation" r:id="rId18" imgW="1397000" imgH="330200" progId="Equation.DSMT4">
                  <p:embed/>
                </p:oleObj>
              </mc:Choice>
              <mc:Fallback>
                <p:oleObj name="Equation" r:id="rId18" imgW="1397000" imgH="330200" progId="Equation.DSMT4">
                  <p:embed/>
                  <p:pic>
                    <p:nvPicPr>
                      <p:cNvPr id="17" name="Object 13"/>
                      <p:cNvPicPr>
                        <a:picLocks noChangeAspect="1" noChangeArrowheads="1"/>
                      </p:cNvPicPr>
                      <p:nvPr/>
                    </p:nvPicPr>
                    <p:blipFill>
                      <a:blip r:embed="rId19"/>
                      <a:srcRect/>
                      <a:stretch>
                        <a:fillRect/>
                      </a:stretch>
                    </p:blipFill>
                    <p:spPr bwMode="auto">
                      <a:xfrm>
                        <a:off x="1295400" y="2895600"/>
                        <a:ext cx="2105025" cy="4968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 name="Object 13"/>
          <p:cNvGraphicFramePr>
            <a:graphicFrameLocks noChangeAspect="1"/>
          </p:cNvGraphicFramePr>
          <p:nvPr>
            <p:extLst/>
          </p:nvPr>
        </p:nvGraphicFramePr>
        <p:xfrm>
          <a:off x="3429000" y="2819400"/>
          <a:ext cx="2103438" cy="650875"/>
        </p:xfrm>
        <a:graphic>
          <a:graphicData uri="http://schemas.openxmlformats.org/presentationml/2006/ole">
            <mc:AlternateContent xmlns:mc="http://schemas.openxmlformats.org/markup-compatibility/2006">
              <mc:Choice xmlns:v="urn:schemas-microsoft-com:vml" Requires="v">
                <p:oleObj spid="_x0000_s286547" name="Equation" r:id="rId20" imgW="1397000" imgH="431800" progId="Equation.DSMT4">
                  <p:embed/>
                </p:oleObj>
              </mc:Choice>
              <mc:Fallback>
                <p:oleObj name="Equation" r:id="rId20" imgW="1397000" imgH="431800" progId="Equation.DSMT4">
                  <p:embed/>
                  <p:pic>
                    <p:nvPicPr>
                      <p:cNvPr id="18" name="Object 13"/>
                      <p:cNvPicPr>
                        <a:picLocks noChangeAspect="1" noChangeArrowheads="1"/>
                      </p:cNvPicPr>
                      <p:nvPr/>
                    </p:nvPicPr>
                    <p:blipFill>
                      <a:blip r:embed="rId21"/>
                      <a:srcRect/>
                      <a:stretch>
                        <a:fillRect/>
                      </a:stretch>
                    </p:blipFill>
                    <p:spPr bwMode="auto">
                      <a:xfrm>
                        <a:off x="3429000" y="2819400"/>
                        <a:ext cx="2103438" cy="650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 name="Object 13"/>
          <p:cNvGraphicFramePr>
            <a:graphicFrameLocks noChangeAspect="1"/>
          </p:cNvGraphicFramePr>
          <p:nvPr>
            <p:extLst/>
          </p:nvPr>
        </p:nvGraphicFramePr>
        <p:xfrm>
          <a:off x="5541962" y="2819400"/>
          <a:ext cx="249238" cy="593725"/>
        </p:xfrm>
        <a:graphic>
          <a:graphicData uri="http://schemas.openxmlformats.org/presentationml/2006/ole">
            <mc:AlternateContent xmlns:mc="http://schemas.openxmlformats.org/markup-compatibility/2006">
              <mc:Choice xmlns:v="urn:schemas-microsoft-com:vml" Requires="v">
                <p:oleObj spid="_x0000_s286548" name="Equation" r:id="rId22" imgW="165100" imgH="393700" progId="Equation.DSMT4">
                  <p:embed/>
                </p:oleObj>
              </mc:Choice>
              <mc:Fallback>
                <p:oleObj name="Equation" r:id="rId22" imgW="165100" imgH="393700" progId="Equation.DSMT4">
                  <p:embed/>
                  <p:pic>
                    <p:nvPicPr>
                      <p:cNvPr id="22" name="Object 13"/>
                      <p:cNvPicPr>
                        <a:picLocks noChangeAspect="1" noChangeArrowheads="1"/>
                      </p:cNvPicPr>
                      <p:nvPr/>
                    </p:nvPicPr>
                    <p:blipFill>
                      <a:blip r:embed="rId23"/>
                      <a:srcRect/>
                      <a:stretch>
                        <a:fillRect/>
                      </a:stretch>
                    </p:blipFill>
                    <p:spPr bwMode="auto">
                      <a:xfrm>
                        <a:off x="5541962" y="2819400"/>
                        <a:ext cx="249238" cy="593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 name="Object 14"/>
          <p:cNvGraphicFramePr>
            <a:graphicFrameLocks noChangeAspect="1"/>
          </p:cNvGraphicFramePr>
          <p:nvPr>
            <p:extLst/>
          </p:nvPr>
        </p:nvGraphicFramePr>
        <p:xfrm>
          <a:off x="1371600" y="3505200"/>
          <a:ext cx="2198688" cy="650875"/>
        </p:xfrm>
        <a:graphic>
          <a:graphicData uri="http://schemas.openxmlformats.org/presentationml/2006/ole">
            <mc:AlternateContent xmlns:mc="http://schemas.openxmlformats.org/markup-compatibility/2006">
              <mc:Choice xmlns:v="urn:schemas-microsoft-com:vml" Requires="v">
                <p:oleObj spid="_x0000_s286549" name="Equation" r:id="rId24" imgW="1460500" imgH="431800" progId="Equation.DSMT4">
                  <p:embed/>
                </p:oleObj>
              </mc:Choice>
              <mc:Fallback>
                <p:oleObj name="Equation" r:id="rId24" imgW="1460500" imgH="431800" progId="Equation.DSMT4">
                  <p:embed/>
                  <p:pic>
                    <p:nvPicPr>
                      <p:cNvPr id="23" name="Object 14"/>
                      <p:cNvPicPr>
                        <a:picLocks noChangeAspect="1" noChangeArrowheads="1"/>
                      </p:cNvPicPr>
                      <p:nvPr/>
                    </p:nvPicPr>
                    <p:blipFill>
                      <a:blip r:embed="rId25"/>
                      <a:srcRect/>
                      <a:stretch>
                        <a:fillRect/>
                      </a:stretch>
                    </p:blipFill>
                    <p:spPr bwMode="auto">
                      <a:xfrm>
                        <a:off x="1371600" y="3505200"/>
                        <a:ext cx="2198688" cy="650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 name="Object 14"/>
          <p:cNvGraphicFramePr>
            <a:graphicFrameLocks noChangeAspect="1"/>
          </p:cNvGraphicFramePr>
          <p:nvPr>
            <p:extLst/>
          </p:nvPr>
        </p:nvGraphicFramePr>
        <p:xfrm>
          <a:off x="3578225" y="3657600"/>
          <a:ext cx="688975" cy="287338"/>
        </p:xfrm>
        <a:graphic>
          <a:graphicData uri="http://schemas.openxmlformats.org/presentationml/2006/ole">
            <mc:AlternateContent xmlns:mc="http://schemas.openxmlformats.org/markup-compatibility/2006">
              <mc:Choice xmlns:v="urn:schemas-microsoft-com:vml" Requires="v">
                <p:oleObj spid="_x0000_s286550" name="Equation" r:id="rId26" imgW="457200" imgH="190500" progId="Equation.DSMT4">
                  <p:embed/>
                </p:oleObj>
              </mc:Choice>
              <mc:Fallback>
                <p:oleObj name="Equation" r:id="rId26" imgW="457200" imgH="190500" progId="Equation.DSMT4">
                  <p:embed/>
                  <p:pic>
                    <p:nvPicPr>
                      <p:cNvPr id="24" name="Object 14"/>
                      <p:cNvPicPr>
                        <a:picLocks noChangeAspect="1" noChangeArrowheads="1"/>
                      </p:cNvPicPr>
                      <p:nvPr/>
                    </p:nvPicPr>
                    <p:blipFill>
                      <a:blip r:embed="rId27"/>
                      <a:srcRect/>
                      <a:stretch>
                        <a:fillRect/>
                      </a:stretch>
                    </p:blipFill>
                    <p:spPr bwMode="auto">
                      <a:xfrm>
                        <a:off x="3578225" y="3657600"/>
                        <a:ext cx="688975" cy="2873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5" name="Object 15"/>
          <p:cNvGraphicFramePr>
            <a:graphicFrameLocks noChangeAspect="1"/>
          </p:cNvGraphicFramePr>
          <p:nvPr>
            <p:extLst/>
          </p:nvPr>
        </p:nvGraphicFramePr>
        <p:xfrm>
          <a:off x="1277937" y="4191000"/>
          <a:ext cx="3827463" cy="688975"/>
        </p:xfrm>
        <a:graphic>
          <a:graphicData uri="http://schemas.openxmlformats.org/presentationml/2006/ole">
            <mc:AlternateContent xmlns:mc="http://schemas.openxmlformats.org/markup-compatibility/2006">
              <mc:Choice xmlns:v="urn:schemas-microsoft-com:vml" Requires="v">
                <p:oleObj spid="_x0000_s286551" name="Equation" r:id="rId28" imgW="2540000" imgH="457200" progId="Equation.DSMT4">
                  <p:embed/>
                </p:oleObj>
              </mc:Choice>
              <mc:Fallback>
                <p:oleObj name="Equation" r:id="rId28" imgW="2540000" imgH="457200" progId="Equation.DSMT4">
                  <p:embed/>
                  <p:pic>
                    <p:nvPicPr>
                      <p:cNvPr id="25" name="Object 15"/>
                      <p:cNvPicPr>
                        <a:picLocks noChangeAspect="1" noChangeArrowheads="1"/>
                      </p:cNvPicPr>
                      <p:nvPr/>
                    </p:nvPicPr>
                    <p:blipFill>
                      <a:blip r:embed="rId29"/>
                      <a:srcRect/>
                      <a:stretch>
                        <a:fillRect/>
                      </a:stretch>
                    </p:blipFill>
                    <p:spPr bwMode="auto">
                      <a:xfrm>
                        <a:off x="1277937" y="4191000"/>
                        <a:ext cx="3827463" cy="688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6" name="Object 15"/>
          <p:cNvGraphicFramePr>
            <a:graphicFrameLocks noChangeAspect="1"/>
          </p:cNvGraphicFramePr>
          <p:nvPr>
            <p:extLst/>
          </p:nvPr>
        </p:nvGraphicFramePr>
        <p:xfrm>
          <a:off x="5070475" y="4191000"/>
          <a:ext cx="3540125" cy="649288"/>
        </p:xfrm>
        <a:graphic>
          <a:graphicData uri="http://schemas.openxmlformats.org/presentationml/2006/ole">
            <mc:AlternateContent xmlns:mc="http://schemas.openxmlformats.org/markup-compatibility/2006">
              <mc:Choice xmlns:v="urn:schemas-microsoft-com:vml" Requires="v">
                <p:oleObj spid="_x0000_s286552" name="Equation" r:id="rId30" imgW="2349500" imgH="431800" progId="Equation.DSMT4">
                  <p:embed/>
                </p:oleObj>
              </mc:Choice>
              <mc:Fallback>
                <p:oleObj name="Equation" r:id="rId30" imgW="2349500" imgH="431800" progId="Equation.DSMT4">
                  <p:embed/>
                  <p:pic>
                    <p:nvPicPr>
                      <p:cNvPr id="26" name="Object 15"/>
                      <p:cNvPicPr>
                        <a:picLocks noChangeAspect="1" noChangeArrowheads="1"/>
                      </p:cNvPicPr>
                      <p:nvPr/>
                    </p:nvPicPr>
                    <p:blipFill>
                      <a:blip r:embed="rId31"/>
                      <a:srcRect/>
                      <a:stretch>
                        <a:fillRect/>
                      </a:stretch>
                    </p:blipFill>
                    <p:spPr bwMode="auto">
                      <a:xfrm>
                        <a:off x="5070475" y="4191000"/>
                        <a:ext cx="3540125" cy="6492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7" name="Object 15"/>
          <p:cNvGraphicFramePr>
            <a:graphicFrameLocks noChangeAspect="1"/>
          </p:cNvGraphicFramePr>
          <p:nvPr>
            <p:extLst/>
          </p:nvPr>
        </p:nvGraphicFramePr>
        <p:xfrm>
          <a:off x="8572500" y="4419600"/>
          <a:ext cx="190500" cy="228600"/>
        </p:xfrm>
        <a:graphic>
          <a:graphicData uri="http://schemas.openxmlformats.org/presentationml/2006/ole">
            <mc:AlternateContent xmlns:mc="http://schemas.openxmlformats.org/markup-compatibility/2006">
              <mc:Choice xmlns:v="urn:schemas-microsoft-com:vml" Requires="v">
                <p:oleObj spid="_x0000_s286553" name="Equation" r:id="rId32" imgW="127000" imgH="152400" progId="Equation.DSMT4">
                  <p:embed/>
                </p:oleObj>
              </mc:Choice>
              <mc:Fallback>
                <p:oleObj name="Equation" r:id="rId32" imgW="127000" imgH="152400" progId="Equation.DSMT4">
                  <p:embed/>
                  <p:pic>
                    <p:nvPicPr>
                      <p:cNvPr id="27" name="Object 15"/>
                      <p:cNvPicPr>
                        <a:picLocks noChangeAspect="1" noChangeArrowheads="1"/>
                      </p:cNvPicPr>
                      <p:nvPr/>
                    </p:nvPicPr>
                    <p:blipFill>
                      <a:blip r:embed="rId33"/>
                      <a:srcRect/>
                      <a:stretch>
                        <a:fillRect/>
                      </a:stretch>
                    </p:blipFill>
                    <p:spPr bwMode="auto">
                      <a:xfrm>
                        <a:off x="8572500" y="4419600"/>
                        <a:ext cx="190500" cy="228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8" name="Object 16"/>
          <p:cNvGraphicFramePr>
            <a:graphicFrameLocks noChangeAspect="1"/>
          </p:cNvGraphicFramePr>
          <p:nvPr>
            <p:extLst/>
          </p:nvPr>
        </p:nvGraphicFramePr>
        <p:xfrm>
          <a:off x="1371600" y="4953000"/>
          <a:ext cx="4017963" cy="688975"/>
        </p:xfrm>
        <a:graphic>
          <a:graphicData uri="http://schemas.openxmlformats.org/presentationml/2006/ole">
            <mc:AlternateContent xmlns:mc="http://schemas.openxmlformats.org/markup-compatibility/2006">
              <mc:Choice xmlns:v="urn:schemas-microsoft-com:vml" Requires="v">
                <p:oleObj spid="_x0000_s286554" name="Equation" r:id="rId34" imgW="2667000" imgH="457200" progId="Equation.DSMT4">
                  <p:embed/>
                </p:oleObj>
              </mc:Choice>
              <mc:Fallback>
                <p:oleObj name="Equation" r:id="rId34" imgW="2667000" imgH="457200" progId="Equation.DSMT4">
                  <p:embed/>
                  <p:pic>
                    <p:nvPicPr>
                      <p:cNvPr id="28" name="Object 16"/>
                      <p:cNvPicPr>
                        <a:picLocks noChangeAspect="1" noChangeArrowheads="1"/>
                      </p:cNvPicPr>
                      <p:nvPr/>
                    </p:nvPicPr>
                    <p:blipFill>
                      <a:blip r:embed="rId35"/>
                      <a:srcRect/>
                      <a:stretch>
                        <a:fillRect/>
                      </a:stretch>
                    </p:blipFill>
                    <p:spPr bwMode="auto">
                      <a:xfrm>
                        <a:off x="1371600" y="4953000"/>
                        <a:ext cx="4017963" cy="688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9" name="Object 16"/>
          <p:cNvGraphicFramePr>
            <a:graphicFrameLocks noChangeAspect="1"/>
          </p:cNvGraphicFramePr>
          <p:nvPr>
            <p:extLst/>
          </p:nvPr>
        </p:nvGraphicFramePr>
        <p:xfrm>
          <a:off x="5378450" y="4953000"/>
          <a:ext cx="2851150" cy="688975"/>
        </p:xfrm>
        <a:graphic>
          <a:graphicData uri="http://schemas.openxmlformats.org/presentationml/2006/ole">
            <mc:AlternateContent xmlns:mc="http://schemas.openxmlformats.org/markup-compatibility/2006">
              <mc:Choice xmlns:v="urn:schemas-microsoft-com:vml" Requires="v">
                <p:oleObj spid="_x0000_s286555" name="Equation" r:id="rId36" imgW="1892300" imgH="457200" progId="Equation.DSMT4">
                  <p:embed/>
                </p:oleObj>
              </mc:Choice>
              <mc:Fallback>
                <p:oleObj name="Equation" r:id="rId36" imgW="1892300" imgH="457200" progId="Equation.DSMT4">
                  <p:embed/>
                  <p:pic>
                    <p:nvPicPr>
                      <p:cNvPr id="29" name="Object 16"/>
                      <p:cNvPicPr>
                        <a:picLocks noChangeAspect="1" noChangeArrowheads="1"/>
                      </p:cNvPicPr>
                      <p:nvPr/>
                    </p:nvPicPr>
                    <p:blipFill>
                      <a:blip r:embed="rId37"/>
                      <a:srcRect/>
                      <a:stretch>
                        <a:fillRect/>
                      </a:stretch>
                    </p:blipFill>
                    <p:spPr bwMode="auto">
                      <a:xfrm>
                        <a:off x="5378450" y="4953000"/>
                        <a:ext cx="2851150" cy="688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0" name="Object 16"/>
          <p:cNvGraphicFramePr>
            <a:graphicFrameLocks noChangeAspect="1"/>
          </p:cNvGraphicFramePr>
          <p:nvPr>
            <p:extLst/>
          </p:nvPr>
        </p:nvGraphicFramePr>
        <p:xfrm>
          <a:off x="8226425" y="4953000"/>
          <a:ext cx="688975" cy="631825"/>
        </p:xfrm>
        <a:graphic>
          <a:graphicData uri="http://schemas.openxmlformats.org/presentationml/2006/ole">
            <mc:AlternateContent xmlns:mc="http://schemas.openxmlformats.org/markup-compatibility/2006">
              <mc:Choice xmlns:v="urn:schemas-microsoft-com:vml" Requires="v">
                <p:oleObj spid="_x0000_s286556" name="Equation" r:id="rId38" imgW="457200" imgH="419100" progId="Equation.DSMT4">
                  <p:embed/>
                </p:oleObj>
              </mc:Choice>
              <mc:Fallback>
                <p:oleObj name="Equation" r:id="rId38" imgW="457200" imgH="419100" progId="Equation.DSMT4">
                  <p:embed/>
                  <p:pic>
                    <p:nvPicPr>
                      <p:cNvPr id="30" name="Object 16"/>
                      <p:cNvPicPr>
                        <a:picLocks noChangeAspect="1" noChangeArrowheads="1"/>
                      </p:cNvPicPr>
                      <p:nvPr/>
                    </p:nvPicPr>
                    <p:blipFill>
                      <a:blip r:embed="rId39"/>
                      <a:srcRect/>
                      <a:stretch>
                        <a:fillRect/>
                      </a:stretch>
                    </p:blipFill>
                    <p:spPr bwMode="auto">
                      <a:xfrm>
                        <a:off x="8226425" y="4953000"/>
                        <a:ext cx="688975" cy="631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1" name="Object 17"/>
          <p:cNvGraphicFramePr>
            <a:graphicFrameLocks noChangeAspect="1"/>
          </p:cNvGraphicFramePr>
          <p:nvPr>
            <p:extLst/>
          </p:nvPr>
        </p:nvGraphicFramePr>
        <p:xfrm>
          <a:off x="914400" y="5641975"/>
          <a:ext cx="862013" cy="631825"/>
        </p:xfrm>
        <a:graphic>
          <a:graphicData uri="http://schemas.openxmlformats.org/presentationml/2006/ole">
            <mc:AlternateContent xmlns:mc="http://schemas.openxmlformats.org/markup-compatibility/2006">
              <mc:Choice xmlns:v="urn:schemas-microsoft-com:vml" Requires="v">
                <p:oleObj spid="_x0000_s286557" name="Equation" r:id="rId40" imgW="571500" imgH="419100" progId="Equation.DSMT4">
                  <p:embed/>
                </p:oleObj>
              </mc:Choice>
              <mc:Fallback>
                <p:oleObj name="Equation" r:id="rId40" imgW="571500" imgH="419100" progId="Equation.DSMT4">
                  <p:embed/>
                  <p:pic>
                    <p:nvPicPr>
                      <p:cNvPr id="31" name="Object 17"/>
                      <p:cNvPicPr>
                        <a:picLocks noChangeAspect="1" noChangeArrowheads="1"/>
                      </p:cNvPicPr>
                      <p:nvPr/>
                    </p:nvPicPr>
                    <p:blipFill>
                      <a:blip r:embed="rId41"/>
                      <a:srcRect/>
                      <a:stretch>
                        <a:fillRect/>
                      </a:stretch>
                    </p:blipFill>
                    <p:spPr bwMode="auto">
                      <a:xfrm>
                        <a:off x="914400" y="5641975"/>
                        <a:ext cx="862013" cy="631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2" name="Object 17"/>
          <p:cNvGraphicFramePr>
            <a:graphicFrameLocks noChangeAspect="1"/>
          </p:cNvGraphicFramePr>
          <p:nvPr>
            <p:extLst/>
          </p:nvPr>
        </p:nvGraphicFramePr>
        <p:xfrm>
          <a:off x="1752600" y="5562600"/>
          <a:ext cx="765175" cy="688975"/>
        </p:xfrm>
        <a:graphic>
          <a:graphicData uri="http://schemas.openxmlformats.org/presentationml/2006/ole">
            <mc:AlternateContent xmlns:mc="http://schemas.openxmlformats.org/markup-compatibility/2006">
              <mc:Choice xmlns:v="urn:schemas-microsoft-com:vml" Requires="v">
                <p:oleObj spid="_x0000_s286558" name="Equation" r:id="rId42" imgW="508000" imgH="457200" progId="Equation.DSMT4">
                  <p:embed/>
                </p:oleObj>
              </mc:Choice>
              <mc:Fallback>
                <p:oleObj name="Equation" r:id="rId42" imgW="508000" imgH="457200" progId="Equation.DSMT4">
                  <p:embed/>
                  <p:pic>
                    <p:nvPicPr>
                      <p:cNvPr id="32" name="Object 17"/>
                      <p:cNvPicPr>
                        <a:picLocks noChangeAspect="1" noChangeArrowheads="1"/>
                      </p:cNvPicPr>
                      <p:nvPr/>
                    </p:nvPicPr>
                    <p:blipFill>
                      <a:blip r:embed="rId43"/>
                      <a:srcRect/>
                      <a:stretch>
                        <a:fillRect/>
                      </a:stretch>
                    </p:blipFill>
                    <p:spPr bwMode="auto">
                      <a:xfrm>
                        <a:off x="1752600" y="5562600"/>
                        <a:ext cx="765175" cy="688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3" name="Object 4">
            <a:extLst>
              <a:ext uri="{FF2B5EF4-FFF2-40B4-BE49-F238E27FC236}">
                <a16:creationId xmlns:a16="http://schemas.microsoft.com/office/drawing/2014/main" id="{019524E0-E691-6F43-87CE-440B0AD2F8F2}"/>
              </a:ext>
            </a:extLst>
          </p:cNvPr>
          <p:cNvGraphicFramePr>
            <a:graphicFrameLocks noChangeAspect="1"/>
          </p:cNvGraphicFramePr>
          <p:nvPr>
            <p:extLst>
              <p:ext uri="{D42A27DB-BD31-4B8C-83A1-F6EECF244321}">
                <p14:modId xmlns:p14="http://schemas.microsoft.com/office/powerpoint/2010/main" val="3388660947"/>
              </p:ext>
            </p:extLst>
          </p:nvPr>
        </p:nvGraphicFramePr>
        <p:xfrm>
          <a:off x="574145" y="2209800"/>
          <a:ext cx="1026055" cy="439738"/>
        </p:xfrm>
        <a:graphic>
          <a:graphicData uri="http://schemas.openxmlformats.org/presentationml/2006/ole">
            <mc:AlternateContent xmlns:mc="http://schemas.openxmlformats.org/markup-compatibility/2006">
              <mc:Choice xmlns:v="urn:schemas-microsoft-com:vml" Requires="v">
                <p:oleObj spid="_x0000_s286559" name="Equation" r:id="rId44" imgW="533400" imgH="228600" progId="Equation.DSMT4">
                  <p:embed/>
                </p:oleObj>
              </mc:Choice>
              <mc:Fallback>
                <p:oleObj name="Equation" r:id="rId44" imgW="533400" imgH="228600" progId="Equation.DSMT4">
                  <p:embed/>
                  <p:pic>
                    <p:nvPicPr>
                      <p:cNvPr id="466948" name="Object 4"/>
                      <p:cNvPicPr>
                        <a:picLocks noChangeAspect="1" noChangeArrowheads="1"/>
                      </p:cNvPicPr>
                      <p:nvPr/>
                    </p:nvPicPr>
                    <p:blipFill>
                      <a:blip r:embed="rId45"/>
                      <a:srcRect/>
                      <a:stretch>
                        <a:fillRect/>
                      </a:stretch>
                    </p:blipFill>
                    <p:spPr bwMode="auto">
                      <a:xfrm>
                        <a:off x="574145" y="2209800"/>
                        <a:ext cx="1026055" cy="4397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 name="Object 4">
            <a:extLst>
              <a:ext uri="{FF2B5EF4-FFF2-40B4-BE49-F238E27FC236}">
                <a16:creationId xmlns:a16="http://schemas.microsoft.com/office/drawing/2014/main" id="{70CFA1AC-AB5F-B14E-84B6-A2E381A75FCB}"/>
              </a:ext>
            </a:extLst>
          </p:cNvPr>
          <p:cNvGraphicFramePr>
            <a:graphicFrameLocks noChangeAspect="1"/>
          </p:cNvGraphicFramePr>
          <p:nvPr>
            <p:extLst>
              <p:ext uri="{D42A27DB-BD31-4B8C-83A1-F6EECF244321}">
                <p14:modId xmlns:p14="http://schemas.microsoft.com/office/powerpoint/2010/main" val="1256053335"/>
              </p:ext>
            </p:extLst>
          </p:nvPr>
        </p:nvGraphicFramePr>
        <p:xfrm>
          <a:off x="1600200" y="2016125"/>
          <a:ext cx="1758950" cy="879475"/>
        </p:xfrm>
        <a:graphic>
          <a:graphicData uri="http://schemas.openxmlformats.org/presentationml/2006/ole">
            <mc:AlternateContent xmlns:mc="http://schemas.openxmlformats.org/markup-compatibility/2006">
              <mc:Choice xmlns:v="urn:schemas-microsoft-com:vml" Requires="v">
                <p:oleObj spid="_x0000_s286560" name="Equation" r:id="rId46" imgW="914400" imgH="457200" progId="Equation.DSMT4">
                  <p:embed/>
                </p:oleObj>
              </mc:Choice>
              <mc:Fallback>
                <p:oleObj name="Equation" r:id="rId46" imgW="914400" imgH="457200" progId="Equation.DSMT4">
                  <p:embed/>
                  <p:pic>
                    <p:nvPicPr>
                      <p:cNvPr id="12" name="Object 4"/>
                      <p:cNvPicPr>
                        <a:picLocks noChangeAspect="1" noChangeArrowheads="1"/>
                      </p:cNvPicPr>
                      <p:nvPr/>
                    </p:nvPicPr>
                    <p:blipFill>
                      <a:blip r:embed="rId47"/>
                      <a:srcRect/>
                      <a:stretch>
                        <a:fillRect/>
                      </a:stretch>
                    </p:blipFill>
                    <p:spPr bwMode="auto">
                      <a:xfrm>
                        <a:off x="1600200" y="2016125"/>
                        <a:ext cx="1758950" cy="8794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extBox 1">
            <a:extLst>
              <a:ext uri="{FF2B5EF4-FFF2-40B4-BE49-F238E27FC236}">
                <a16:creationId xmlns:a16="http://schemas.microsoft.com/office/drawing/2014/main" id="{DE4999A6-E2A2-294B-9693-6FA2F1607565}"/>
              </a:ext>
            </a:extLst>
          </p:cNvPr>
          <p:cNvSpPr txBox="1"/>
          <p:nvPr/>
        </p:nvSpPr>
        <p:spPr>
          <a:xfrm>
            <a:off x="6623713" y="2730669"/>
            <a:ext cx="1484574" cy="338554"/>
          </a:xfrm>
          <a:prstGeom prst="rect">
            <a:avLst/>
          </a:prstGeom>
          <a:noFill/>
        </p:spPr>
        <p:txBody>
          <a:bodyPr wrap="none" rtlCol="0">
            <a:spAutoFit/>
          </a:bodyPr>
          <a:lstStyle/>
          <a:p>
            <a:r>
              <a:rPr lang="en-US" sz="1600" dirty="0">
                <a:solidFill>
                  <a:srgbClr val="C00000"/>
                </a:solidFill>
                <a:highlight>
                  <a:srgbClr val="FFFF00"/>
                </a:highlight>
              </a:rPr>
              <a:t>See Appendix 3</a:t>
            </a:r>
          </a:p>
        </p:txBody>
      </p:sp>
    </p:spTree>
    <p:extLst>
      <p:ext uri="{BB962C8B-B14F-4D97-AF65-F5344CB8AC3E}">
        <p14:creationId xmlns:p14="http://schemas.microsoft.com/office/powerpoint/2010/main" val="104701396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534400" cy="914400"/>
          </a:xfrm>
        </p:spPr>
        <p:txBody>
          <a:bodyPr/>
          <a:lstStyle/>
          <a:p>
            <a:pPr marL="0" indent="0" eaLnBrk="1" hangingPunct="1">
              <a:spcBef>
                <a:spcPts val="0"/>
              </a:spcBef>
              <a:buNone/>
            </a:pPr>
            <a:r>
              <a:rPr lang="en-US" sz="2400" dirty="0">
                <a:cs typeface="ＭＳ Ｐゴシック" pitchFamily="-84" charset="-128"/>
              </a:rPr>
              <a:t>A typical diameter of a nucleus is about 10</a:t>
            </a:r>
            <a:r>
              <a:rPr lang="en-US" sz="2400" baseline="30000" dirty="0">
                <a:cs typeface="ＭＳ Ｐゴシック" pitchFamily="-84" charset="-128"/>
              </a:rPr>
              <a:t>-14</a:t>
            </a:r>
            <a:r>
              <a:rPr lang="en-US" sz="2400" dirty="0">
                <a:cs typeface="ＭＳ Ｐゴシック" pitchFamily="-84" charset="-128"/>
              </a:rPr>
              <a:t>m. Use the infinite square-well potential to calculate the transition energy from the first excited state to the ground state for a proton confined to the nucleus.</a:t>
            </a:r>
            <a:endParaRPr lang="en-US" sz="24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dirty="0">
                <a:cs typeface="ＭＳ Ｐゴシック" pitchFamily="-84" charset="-128"/>
              </a:rPr>
              <a:t>Ex 6.9: Proton Transition Energy</a:t>
            </a:r>
          </a:p>
        </p:txBody>
      </p:sp>
      <p:sp>
        <p:nvSpPr>
          <p:cNvPr id="5" name="Date Placeholder 4"/>
          <p:cNvSpPr>
            <a:spLocks noGrp="1"/>
          </p:cNvSpPr>
          <p:nvPr>
            <p:ph type="dt" sz="half" idx="10"/>
          </p:nvPr>
        </p:nvSpPr>
        <p:spPr/>
        <p:txBody>
          <a:bodyPr/>
          <a:lstStyle/>
          <a:p>
            <a:pPr>
              <a:defRPr/>
            </a:pPr>
            <a:r>
              <a:rPr lang="en-US"/>
              <a:t>Mon. April 8, 2019</a:t>
            </a:r>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8</a:t>
            </a:fld>
            <a:endParaRPr lang="en-US"/>
          </a:p>
        </p:txBody>
      </p:sp>
      <p:sp>
        <p:nvSpPr>
          <p:cNvPr id="7" name="Footer Placeholder 6"/>
          <p:cNvSpPr>
            <a:spLocks noGrp="1"/>
          </p:cNvSpPr>
          <p:nvPr>
            <p:ph type="ftr" sz="quarter" idx="11"/>
          </p:nvPr>
        </p:nvSpPr>
        <p:spPr/>
        <p:txBody>
          <a:bodyPr/>
          <a:lstStyle/>
          <a:p>
            <a:pPr>
              <a:defRPr/>
            </a:pPr>
            <a:r>
              <a:rPr lang="en-US"/>
              <a:t>PHYS 3313-001, Spring 2019                      Dr. Jaehoon Yu</a:t>
            </a:r>
          </a:p>
        </p:txBody>
      </p:sp>
      <p:sp>
        <p:nvSpPr>
          <p:cNvPr id="19" name="Rectangle 35"/>
          <p:cNvSpPr txBox="1">
            <a:spLocks noChangeArrowheads="1"/>
          </p:cNvSpPr>
          <p:nvPr/>
        </p:nvSpPr>
        <p:spPr bwMode="auto">
          <a:xfrm>
            <a:off x="304800" y="1828800"/>
            <a:ext cx="4648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rPr>
              <a:t>The energ</a:t>
            </a:r>
            <a:r>
              <a:rPr lang="en-US" sz="2800" kern="0" noProof="0" dirty="0">
                <a:solidFill>
                  <a:schemeClr val="accent2"/>
                </a:solidFill>
                <a:latin typeface="+mn-lt"/>
                <a:ea typeface="ＭＳ Ｐゴシック" pitchFamily="-1" charset="-128"/>
                <a:cs typeface="ＭＳ Ｐゴシック" pitchFamily="-84" charset="-128"/>
              </a:rPr>
              <a:t>y </a:t>
            </a:r>
            <a:r>
              <a:rPr lang="en-US" sz="2800" kern="0" dirty="0">
                <a:solidFill>
                  <a:schemeClr val="accent2"/>
                </a:solidFill>
                <a:latin typeface="+mn-lt"/>
                <a:ea typeface="ＭＳ Ｐゴシック" pitchFamily="-1" charset="-128"/>
                <a:cs typeface="ＭＳ Ｐゴシック" pitchFamily="-84" charset="-128"/>
              </a:rPr>
              <a:t>of the state </a:t>
            </a:r>
            <a:r>
              <a:rPr lang="en-US" sz="2800" kern="0" dirty="0" err="1">
                <a:solidFill>
                  <a:schemeClr val="accent2"/>
                </a:solidFill>
                <a:latin typeface="+mn-lt"/>
                <a:ea typeface="ＭＳ Ｐゴシック" pitchFamily="-1" charset="-128"/>
                <a:cs typeface="ＭＳ Ｐゴシック" pitchFamily="-84" charset="-128"/>
              </a:rPr>
              <a:t>n</a:t>
            </a:r>
            <a:r>
              <a:rPr lang="en-US" sz="2800" kern="0" dirty="0">
                <a:solidFill>
                  <a:schemeClr val="accent2"/>
                </a:solidFill>
                <a:latin typeface="+mn-lt"/>
                <a:ea typeface="ＭＳ Ｐゴシック" pitchFamily="-1" charset="-128"/>
                <a:cs typeface="ＭＳ Ｐゴシック" pitchFamily="-84" charset="-128"/>
              </a:rPr>
              <a:t> is </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0" name="Rectangle 35"/>
          <p:cNvSpPr txBox="1">
            <a:spLocks noChangeArrowheads="1"/>
          </p:cNvSpPr>
          <p:nvPr/>
        </p:nvSpPr>
        <p:spPr bwMode="auto">
          <a:xfrm>
            <a:off x="4419600" y="2590800"/>
            <a:ext cx="838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800" kern="0" dirty="0" err="1">
                <a:solidFill>
                  <a:schemeClr val="accent2"/>
                </a:solidFill>
                <a:latin typeface="+mn-lt"/>
                <a:ea typeface="ＭＳ Ｐゴシック" pitchFamily="-1" charset="-128"/>
                <a:cs typeface="ＭＳ Ｐゴシック" pitchFamily="-84" charset="-128"/>
              </a:rPr>
              <a:t>n</a:t>
            </a:r>
            <a:r>
              <a:rPr lang="en-US" sz="2800" kern="0" dirty="0">
                <a:solidFill>
                  <a:schemeClr val="accent2"/>
                </a:solidFill>
                <a:latin typeface="+mn-lt"/>
                <a:ea typeface="ＭＳ Ｐゴシック" pitchFamily="-1" charset="-128"/>
                <a:cs typeface="ＭＳ Ｐゴシック" pitchFamily="-84" charset="-128"/>
              </a:rPr>
              <a:t>=1</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30440" name="Object 8"/>
          <p:cNvGraphicFramePr>
            <a:graphicFrameLocks noChangeAspect="1"/>
          </p:cNvGraphicFramePr>
          <p:nvPr>
            <p:extLst/>
          </p:nvPr>
        </p:nvGraphicFramePr>
        <p:xfrm>
          <a:off x="4051300" y="1682750"/>
          <a:ext cx="1873250" cy="908050"/>
        </p:xfrm>
        <a:graphic>
          <a:graphicData uri="http://schemas.openxmlformats.org/presentationml/2006/ole">
            <mc:AlternateContent xmlns:mc="http://schemas.openxmlformats.org/markup-compatibility/2006">
              <mc:Choice xmlns:v="urn:schemas-microsoft-com:vml" Requires="v">
                <p:oleObj spid="_x0000_s233086" name="Equation" r:id="rId3" imgW="863600" imgH="419100" progId="Equation.DSMT4">
                  <p:embed/>
                </p:oleObj>
              </mc:Choice>
              <mc:Fallback>
                <p:oleObj name="Equation" r:id="rId3" imgW="863600" imgH="419100" progId="Equation.DSMT4">
                  <p:embed/>
                  <p:pic>
                    <p:nvPicPr>
                      <p:cNvPr id="530440" name="Object 8"/>
                      <p:cNvPicPr>
                        <a:picLocks noChangeAspect="1" noChangeArrowheads="1"/>
                      </p:cNvPicPr>
                      <p:nvPr/>
                    </p:nvPicPr>
                    <p:blipFill>
                      <a:blip r:embed="rId4"/>
                      <a:srcRect/>
                      <a:stretch>
                        <a:fillRect/>
                      </a:stretch>
                    </p:blipFill>
                    <p:spPr bwMode="auto">
                      <a:xfrm>
                        <a:off x="4051300" y="1682750"/>
                        <a:ext cx="1873250" cy="9080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7" name="Rectangle 35"/>
          <p:cNvSpPr txBox="1">
            <a:spLocks noChangeArrowheads="1"/>
          </p:cNvSpPr>
          <p:nvPr/>
        </p:nvSpPr>
        <p:spPr bwMode="auto">
          <a:xfrm>
            <a:off x="304800" y="2590800"/>
            <a:ext cx="4267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rPr>
              <a:t>What is </a:t>
            </a:r>
            <a:r>
              <a:rPr lang="en-US" sz="2800" kern="0" dirty="0" err="1">
                <a:solidFill>
                  <a:schemeClr val="accent2"/>
                </a:solidFill>
                <a:latin typeface="+mn-lt"/>
                <a:ea typeface="ＭＳ Ｐゴシック" pitchFamily="-1" charset="-128"/>
                <a:cs typeface="ＭＳ Ｐゴシック" pitchFamily="-84" charset="-128"/>
              </a:rPr>
              <a:t>n</a:t>
            </a:r>
            <a:r>
              <a:rPr lang="en-US" sz="2800" kern="0" dirty="0">
                <a:solidFill>
                  <a:schemeClr val="accent2"/>
                </a:solidFill>
                <a:latin typeface="+mn-lt"/>
                <a:ea typeface="ＭＳ Ｐゴシック" pitchFamily="-1" charset="-128"/>
                <a:cs typeface="ＭＳ Ｐゴシック" pitchFamily="-84" charset="-128"/>
              </a:rPr>
              <a:t> for the ground state? </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30441" name="Object 9"/>
          <p:cNvGraphicFramePr>
            <a:graphicFrameLocks noChangeAspect="1"/>
          </p:cNvGraphicFramePr>
          <p:nvPr>
            <p:extLst/>
          </p:nvPr>
        </p:nvGraphicFramePr>
        <p:xfrm>
          <a:off x="544513" y="3124200"/>
          <a:ext cx="1449387" cy="747713"/>
        </p:xfrm>
        <a:graphic>
          <a:graphicData uri="http://schemas.openxmlformats.org/presentationml/2006/ole">
            <mc:AlternateContent xmlns:mc="http://schemas.openxmlformats.org/markup-compatibility/2006">
              <mc:Choice xmlns:v="urn:schemas-microsoft-com:vml" Requires="v">
                <p:oleObj spid="_x0000_s233087" name="Equation" r:id="rId5" imgW="812800" imgH="419100" progId="Equation.DSMT4">
                  <p:embed/>
                </p:oleObj>
              </mc:Choice>
              <mc:Fallback>
                <p:oleObj name="Equation" r:id="rId5" imgW="812800" imgH="419100" progId="Equation.DSMT4">
                  <p:embed/>
                  <p:pic>
                    <p:nvPicPr>
                      <p:cNvPr id="530441" name="Object 9"/>
                      <p:cNvPicPr>
                        <a:picLocks noChangeAspect="1" noChangeArrowheads="1"/>
                      </p:cNvPicPr>
                      <p:nvPr/>
                    </p:nvPicPr>
                    <p:blipFill>
                      <a:blip r:embed="rId6"/>
                      <a:srcRect/>
                      <a:stretch>
                        <a:fillRect/>
                      </a:stretch>
                    </p:blipFill>
                    <p:spPr bwMode="auto">
                      <a:xfrm>
                        <a:off x="544513" y="3124200"/>
                        <a:ext cx="1449387" cy="7477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30442" name="Object 10"/>
          <p:cNvGraphicFramePr>
            <a:graphicFrameLocks noChangeAspect="1"/>
          </p:cNvGraphicFramePr>
          <p:nvPr>
            <p:extLst/>
          </p:nvPr>
        </p:nvGraphicFramePr>
        <p:xfrm>
          <a:off x="3168650" y="3124200"/>
          <a:ext cx="5776913" cy="906463"/>
        </p:xfrm>
        <a:graphic>
          <a:graphicData uri="http://schemas.openxmlformats.org/presentationml/2006/ole">
            <mc:AlternateContent xmlns:mc="http://schemas.openxmlformats.org/markup-compatibility/2006">
              <mc:Choice xmlns:v="urn:schemas-microsoft-com:vml" Requires="v">
                <p:oleObj spid="_x0000_s233088" name="Equation" r:id="rId7" imgW="3238500" imgH="508000" progId="Equation.DSMT4">
                  <p:embed/>
                </p:oleObj>
              </mc:Choice>
              <mc:Fallback>
                <p:oleObj name="Equation" r:id="rId7" imgW="3238500" imgH="508000" progId="Equation.DSMT4">
                  <p:embed/>
                  <p:pic>
                    <p:nvPicPr>
                      <p:cNvPr id="530442" name="Object 10"/>
                      <p:cNvPicPr>
                        <a:picLocks noChangeAspect="1" noChangeArrowheads="1"/>
                      </p:cNvPicPr>
                      <p:nvPr/>
                    </p:nvPicPr>
                    <p:blipFill>
                      <a:blip r:embed="rId8"/>
                      <a:srcRect/>
                      <a:stretch>
                        <a:fillRect/>
                      </a:stretch>
                    </p:blipFill>
                    <p:spPr bwMode="auto">
                      <a:xfrm>
                        <a:off x="3168650" y="3124200"/>
                        <a:ext cx="5776913" cy="9064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30443" name="Object 11"/>
          <p:cNvGraphicFramePr>
            <a:graphicFrameLocks noChangeAspect="1"/>
          </p:cNvGraphicFramePr>
          <p:nvPr>
            <p:extLst/>
          </p:nvPr>
        </p:nvGraphicFramePr>
        <p:xfrm>
          <a:off x="685800" y="4511675"/>
          <a:ext cx="1766888" cy="746125"/>
        </p:xfrm>
        <a:graphic>
          <a:graphicData uri="http://schemas.openxmlformats.org/presentationml/2006/ole">
            <mc:AlternateContent xmlns:mc="http://schemas.openxmlformats.org/markup-compatibility/2006">
              <mc:Choice xmlns:v="urn:schemas-microsoft-com:vml" Requires="v">
                <p:oleObj spid="_x0000_s233089" name="Equation" r:id="rId9" imgW="990600" imgH="419100" progId="Equation.DSMT4">
                  <p:embed/>
                </p:oleObj>
              </mc:Choice>
              <mc:Fallback>
                <p:oleObj name="Equation" r:id="rId9" imgW="990600" imgH="419100" progId="Equation.DSMT4">
                  <p:embed/>
                  <p:pic>
                    <p:nvPicPr>
                      <p:cNvPr id="530443" name="Object 11"/>
                      <p:cNvPicPr>
                        <a:picLocks noChangeAspect="1" noChangeArrowheads="1"/>
                      </p:cNvPicPr>
                      <p:nvPr/>
                    </p:nvPicPr>
                    <p:blipFill>
                      <a:blip r:embed="rId10"/>
                      <a:srcRect/>
                      <a:stretch>
                        <a:fillRect/>
                      </a:stretch>
                    </p:blipFill>
                    <p:spPr bwMode="auto">
                      <a:xfrm>
                        <a:off x="685800" y="4511675"/>
                        <a:ext cx="1766888" cy="7461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30444" name="Object 12"/>
          <p:cNvGraphicFramePr>
            <a:graphicFrameLocks noChangeAspect="1"/>
          </p:cNvGraphicFramePr>
          <p:nvPr>
            <p:extLst/>
          </p:nvPr>
        </p:nvGraphicFramePr>
        <p:xfrm>
          <a:off x="603250" y="5715000"/>
          <a:ext cx="2649538" cy="363538"/>
        </p:xfrm>
        <a:graphic>
          <a:graphicData uri="http://schemas.openxmlformats.org/presentationml/2006/ole">
            <mc:AlternateContent xmlns:mc="http://schemas.openxmlformats.org/markup-compatibility/2006">
              <mc:Choice xmlns:v="urn:schemas-microsoft-com:vml" Requires="v">
                <p:oleObj spid="_x0000_s233090" name="Equation" r:id="rId11" imgW="1485900" imgH="203200" progId="Equation.DSMT4">
                  <p:embed/>
                </p:oleObj>
              </mc:Choice>
              <mc:Fallback>
                <p:oleObj name="Equation" r:id="rId11" imgW="1485900" imgH="203200" progId="Equation.DSMT4">
                  <p:embed/>
                  <p:pic>
                    <p:nvPicPr>
                      <p:cNvPr id="530444" name="Object 12"/>
                      <p:cNvPicPr>
                        <a:picLocks noChangeAspect="1" noChangeArrowheads="1"/>
                      </p:cNvPicPr>
                      <p:nvPr/>
                    </p:nvPicPr>
                    <p:blipFill>
                      <a:blip r:embed="rId12"/>
                      <a:srcRect/>
                      <a:stretch>
                        <a:fillRect/>
                      </a:stretch>
                    </p:blipFill>
                    <p:spPr bwMode="auto">
                      <a:xfrm>
                        <a:off x="603250" y="5715000"/>
                        <a:ext cx="2649538" cy="3635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2" name="Rectangle 35"/>
          <p:cNvSpPr txBox="1">
            <a:spLocks noChangeArrowheads="1"/>
          </p:cNvSpPr>
          <p:nvPr/>
        </p:nvSpPr>
        <p:spPr bwMode="auto">
          <a:xfrm>
            <a:off x="304800" y="3962400"/>
            <a:ext cx="4724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rPr>
              <a:t>What is </a:t>
            </a:r>
            <a:r>
              <a:rPr lang="en-US" sz="2800" kern="0" dirty="0" err="1">
                <a:solidFill>
                  <a:schemeClr val="accent2"/>
                </a:solidFill>
                <a:latin typeface="+mn-lt"/>
                <a:ea typeface="ＭＳ Ｐゴシック" pitchFamily="-1" charset="-128"/>
                <a:cs typeface="ＭＳ Ｐゴシック" pitchFamily="-84" charset="-128"/>
              </a:rPr>
              <a:t>n</a:t>
            </a:r>
            <a:r>
              <a:rPr lang="en-US" sz="2800" kern="0" dirty="0">
                <a:solidFill>
                  <a:schemeClr val="accent2"/>
                </a:solidFill>
                <a:latin typeface="+mn-lt"/>
                <a:ea typeface="ＭＳ Ｐゴシック" pitchFamily="-1" charset="-128"/>
                <a:cs typeface="ＭＳ Ｐゴシック" pitchFamily="-84" charset="-128"/>
              </a:rPr>
              <a:t> for the 1</a:t>
            </a:r>
            <a:r>
              <a:rPr lang="en-US" sz="2800" kern="0" baseline="30000" dirty="0">
                <a:solidFill>
                  <a:schemeClr val="accent2"/>
                </a:solidFill>
                <a:latin typeface="+mn-lt"/>
                <a:ea typeface="ＭＳ Ｐゴシック" pitchFamily="-1" charset="-128"/>
                <a:cs typeface="ＭＳ Ｐゴシック" pitchFamily="-84" charset="-128"/>
              </a:rPr>
              <a:t>st</a:t>
            </a:r>
            <a:r>
              <a:rPr lang="en-US" sz="2800" kern="0" dirty="0">
                <a:solidFill>
                  <a:schemeClr val="accent2"/>
                </a:solidFill>
                <a:latin typeface="+mn-lt"/>
                <a:ea typeface="ＭＳ Ｐゴシック" pitchFamily="-1" charset="-128"/>
                <a:cs typeface="ＭＳ Ｐゴシック" pitchFamily="-84" charset="-128"/>
              </a:rPr>
              <a:t> excited state? </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3" name="Rectangle 35"/>
          <p:cNvSpPr txBox="1">
            <a:spLocks noChangeArrowheads="1"/>
          </p:cNvSpPr>
          <p:nvPr/>
        </p:nvSpPr>
        <p:spPr bwMode="auto">
          <a:xfrm>
            <a:off x="4876800" y="3962400"/>
            <a:ext cx="838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800" kern="0" dirty="0">
                <a:solidFill>
                  <a:schemeClr val="accent2"/>
                </a:solidFill>
                <a:latin typeface="+mn-lt"/>
                <a:ea typeface="ＭＳ Ｐゴシック" pitchFamily="-1" charset="-128"/>
                <a:cs typeface="ＭＳ Ｐゴシック" pitchFamily="-84" charset="-128"/>
              </a:rPr>
              <a:t>n=2</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4" name="Rectangle 35"/>
          <p:cNvSpPr txBox="1">
            <a:spLocks noChangeArrowheads="1"/>
          </p:cNvSpPr>
          <p:nvPr/>
        </p:nvSpPr>
        <p:spPr bwMode="auto">
          <a:xfrm>
            <a:off x="457200" y="5181600"/>
            <a:ext cx="4724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rPr>
              <a:t>So the proton transition energy is</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30446" name="Object 14"/>
          <p:cNvGraphicFramePr>
            <a:graphicFrameLocks noChangeAspect="1"/>
          </p:cNvGraphicFramePr>
          <p:nvPr>
            <p:extLst/>
          </p:nvPr>
        </p:nvGraphicFramePr>
        <p:xfrm>
          <a:off x="1958975" y="3124200"/>
          <a:ext cx="1154113" cy="747713"/>
        </p:xfrm>
        <a:graphic>
          <a:graphicData uri="http://schemas.openxmlformats.org/presentationml/2006/ole">
            <mc:AlternateContent xmlns:mc="http://schemas.openxmlformats.org/markup-compatibility/2006">
              <mc:Choice xmlns:v="urn:schemas-microsoft-com:vml" Requires="v">
                <p:oleObj spid="_x0000_s233091" name="Equation" r:id="rId13" imgW="647700" imgH="419100" progId="Equation.DSMT4">
                  <p:embed/>
                </p:oleObj>
              </mc:Choice>
              <mc:Fallback>
                <p:oleObj name="Equation" r:id="rId13" imgW="647700" imgH="419100" progId="Equation.DSMT4">
                  <p:embed/>
                  <p:pic>
                    <p:nvPicPr>
                      <p:cNvPr id="530446" name="Object 14"/>
                      <p:cNvPicPr>
                        <a:picLocks noChangeAspect="1" noChangeArrowheads="1"/>
                      </p:cNvPicPr>
                      <p:nvPr/>
                    </p:nvPicPr>
                    <p:blipFill>
                      <a:blip r:embed="rId14"/>
                      <a:srcRect/>
                      <a:stretch>
                        <a:fillRect/>
                      </a:stretch>
                    </p:blipFill>
                    <p:spPr bwMode="auto">
                      <a:xfrm>
                        <a:off x="1958975" y="3124200"/>
                        <a:ext cx="1154113" cy="7477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 name="Object 11"/>
          <p:cNvGraphicFramePr>
            <a:graphicFrameLocks noChangeAspect="1"/>
          </p:cNvGraphicFramePr>
          <p:nvPr>
            <p:extLst/>
          </p:nvPr>
        </p:nvGraphicFramePr>
        <p:xfrm>
          <a:off x="2438400" y="4724400"/>
          <a:ext cx="973138" cy="271462"/>
        </p:xfrm>
        <a:graphic>
          <a:graphicData uri="http://schemas.openxmlformats.org/presentationml/2006/ole">
            <mc:AlternateContent xmlns:mc="http://schemas.openxmlformats.org/markup-compatibility/2006">
              <mc:Choice xmlns:v="urn:schemas-microsoft-com:vml" Requires="v">
                <p:oleObj spid="_x0000_s233092" name="Equation" r:id="rId15" imgW="546100" imgH="152400" progId="Equation.DSMT4">
                  <p:embed/>
                </p:oleObj>
              </mc:Choice>
              <mc:Fallback>
                <p:oleObj name="Equation" r:id="rId15" imgW="546100" imgH="152400" progId="Equation.DSMT4">
                  <p:embed/>
                  <p:pic>
                    <p:nvPicPr>
                      <p:cNvPr id="21" name="Object 11"/>
                      <p:cNvPicPr>
                        <a:picLocks noChangeAspect="1" noChangeArrowheads="1"/>
                      </p:cNvPicPr>
                      <p:nvPr/>
                    </p:nvPicPr>
                    <p:blipFill>
                      <a:blip r:embed="rId16"/>
                      <a:srcRect/>
                      <a:stretch>
                        <a:fillRect/>
                      </a:stretch>
                    </p:blipFill>
                    <p:spPr bwMode="auto">
                      <a:xfrm>
                        <a:off x="2438400" y="4724400"/>
                        <a:ext cx="973138" cy="2714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8615101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p:cNvPicPr>
          <p:nvPr/>
        </p:nvPicPr>
        <p:blipFill>
          <a:blip r:embed="rId4"/>
          <a:srcRect/>
          <a:stretch>
            <a:fillRect/>
          </a:stretch>
        </p:blipFill>
        <p:spPr bwMode="auto">
          <a:xfrm>
            <a:off x="1752600" y="4343400"/>
            <a:ext cx="2819400" cy="1905000"/>
          </a:xfrm>
          <a:prstGeom prst="rect">
            <a:avLst/>
          </a:prstGeom>
          <a:noFill/>
          <a:ln w="9525">
            <a:noFill/>
            <a:miter lim="800000"/>
            <a:headEnd/>
            <a:tailEnd/>
          </a:ln>
        </p:spPr>
      </p:pic>
      <p:sp>
        <p:nvSpPr>
          <p:cNvPr id="33794" name="Rectangle 2"/>
          <p:cNvSpPr>
            <a:spLocks noGrp="1" noChangeArrowheads="1"/>
          </p:cNvSpPr>
          <p:nvPr>
            <p:ph type="title"/>
          </p:nvPr>
        </p:nvSpPr>
        <p:spPr>
          <a:xfrm>
            <a:off x="457200" y="-76200"/>
            <a:ext cx="8229600" cy="914400"/>
          </a:xfrm>
        </p:spPr>
        <p:txBody>
          <a:bodyPr/>
          <a:lstStyle/>
          <a:p>
            <a:pPr eaLnBrk="1" hangingPunct="1"/>
            <a:r>
              <a:rPr lang="en-US" sz="4000" dirty="0">
                <a:ea typeface="ＭＳ Ｐゴシック" pitchFamily="-84" charset="-128"/>
                <a:cs typeface="ＭＳ Ｐゴシック" pitchFamily="-84" charset="-128"/>
              </a:rPr>
              <a:t>Finite Square-Well Potential</a:t>
            </a:r>
          </a:p>
        </p:txBody>
      </p:sp>
      <p:sp>
        <p:nvSpPr>
          <p:cNvPr id="33795" name="Rectangle 4"/>
          <p:cNvSpPr>
            <a:spLocks noGrp="1" noChangeArrowheads="1"/>
          </p:cNvSpPr>
          <p:nvPr>
            <p:ph type="body" sz="half" idx="1"/>
          </p:nvPr>
        </p:nvSpPr>
        <p:spPr>
          <a:xfrm>
            <a:off x="381000" y="685800"/>
            <a:ext cx="8458200" cy="4497388"/>
          </a:xfrm>
        </p:spPr>
        <p:txBody>
          <a:bodyPr/>
          <a:lstStyle/>
          <a:p>
            <a:pPr eaLnBrk="1" hangingPunct="1"/>
            <a:r>
              <a:rPr lang="en-US" sz="2400" dirty="0">
                <a:ea typeface="ＭＳ Ｐゴシック" pitchFamily="-84" charset="-128"/>
                <a:cs typeface="ＭＳ Ｐゴシック" pitchFamily="-84" charset="-128"/>
              </a:rPr>
              <a:t>The finite square-well potential is</a:t>
            </a:r>
          </a:p>
          <a:p>
            <a:pPr eaLnBrk="1" hangingPunct="1"/>
            <a:endParaRPr lang="en-US" sz="2400" dirty="0">
              <a:ea typeface="ＭＳ Ｐゴシック" pitchFamily="-84" charset="-128"/>
              <a:cs typeface="ＭＳ Ｐゴシック" pitchFamily="-84" charset="-128"/>
            </a:endParaRPr>
          </a:p>
          <a:p>
            <a:pPr eaLnBrk="1" hangingPunct="1">
              <a:lnSpc>
                <a:spcPct val="130000"/>
              </a:lnSpc>
            </a:pPr>
            <a:r>
              <a:rPr lang="en-US" sz="2400" dirty="0">
                <a:ea typeface="ＭＳ Ｐゴシック" pitchFamily="-84" charset="-128"/>
                <a:cs typeface="ＭＳ Ｐゴシック" pitchFamily="-84" charset="-128"/>
              </a:rPr>
              <a:t>The Schrödinger equation outside the finite well in regions I and III is</a:t>
            </a: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for regions I and III, or using</a:t>
            </a: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yields	    . The solution to this differential eq. has exponentials of the form e</a:t>
            </a:r>
            <a:r>
              <a:rPr lang="en-US" sz="2400" baseline="30000" dirty="0">
                <a:latin typeface="Lucida Grande" pitchFamily="-84" charset="0"/>
                <a:ea typeface="ＭＳ Ｐゴシック" pitchFamily="-84" charset="-128"/>
                <a:cs typeface="ＭＳ Ｐゴシック" pitchFamily="-84" charset="-128"/>
              </a:rPr>
              <a:t>α</a:t>
            </a:r>
            <a:r>
              <a:rPr lang="en-US" sz="2400" baseline="30000" dirty="0">
                <a:ea typeface="ＭＳ Ｐゴシック" pitchFamily="-84" charset="-128"/>
                <a:cs typeface="ＭＳ Ｐゴシック" pitchFamily="-84" charset="-128"/>
              </a:rPr>
              <a:t>x </a:t>
            </a:r>
            <a:r>
              <a:rPr lang="en-US" sz="2400" dirty="0">
                <a:ea typeface="ＭＳ Ｐゴシック" pitchFamily="-84" charset="-128"/>
                <a:cs typeface="ＭＳ Ｐゴシック" pitchFamily="-84" charset="-128"/>
              </a:rPr>
              <a:t>and e</a:t>
            </a:r>
            <a:r>
              <a:rPr lang="en-US" sz="2400" baseline="30000" dirty="0">
                <a:ea typeface="ＭＳ Ｐゴシック" pitchFamily="-84" charset="-128"/>
                <a:cs typeface="ＭＳ Ｐゴシック" pitchFamily="-84" charset="-128"/>
              </a:rPr>
              <a:t>-</a:t>
            </a:r>
            <a:r>
              <a:rPr lang="en-US" sz="2400" baseline="30000" dirty="0">
                <a:latin typeface="Lucida Grande" pitchFamily="-84" charset="0"/>
                <a:ea typeface="ＭＳ Ｐゴシック" pitchFamily="-84" charset="-128"/>
                <a:cs typeface="ＭＳ Ｐゴシック" pitchFamily="-84" charset="-128"/>
              </a:rPr>
              <a:t>α</a:t>
            </a:r>
            <a:r>
              <a:rPr lang="en-US" sz="2400" baseline="30000" dirty="0">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In the region </a:t>
            </a:r>
            <a:r>
              <a:rPr lang="en-US" sz="2400"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&gt; L, we reject the positive exponential and in the region </a:t>
            </a:r>
            <a:r>
              <a:rPr lang="en-US" sz="2400"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&lt; 0, we reject the negative exponential.  Why?</a:t>
            </a: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a:t>
            </a:r>
          </a:p>
        </p:txBody>
      </p:sp>
      <p:graphicFrame>
        <p:nvGraphicFramePr>
          <p:cNvPr id="33801" name="Object 2"/>
          <p:cNvGraphicFramePr>
            <a:graphicFrameLocks noChangeAspect="1"/>
          </p:cNvGraphicFramePr>
          <p:nvPr/>
        </p:nvGraphicFramePr>
        <p:xfrm>
          <a:off x="4521200" y="3340100"/>
          <a:ext cx="101600" cy="177800"/>
        </p:xfrm>
        <a:graphic>
          <a:graphicData uri="http://schemas.openxmlformats.org/presentationml/2006/ole">
            <mc:AlternateContent xmlns:mc="http://schemas.openxmlformats.org/markup-compatibility/2006">
              <mc:Choice xmlns:v="urn:schemas-microsoft-com:vml" Requires="v">
                <p:oleObj spid="_x0000_s234201" name="Equation" r:id="rId5" imgW="101600" imgH="177800" progId="Equation.3">
                  <p:embed/>
                </p:oleObj>
              </mc:Choice>
              <mc:Fallback>
                <p:oleObj name="Equation" r:id="rId5" imgW="101600" imgH="177800" progId="Equation.3">
                  <p:embed/>
                  <p:pic>
                    <p:nvPicPr>
                      <p:cNvPr id="33801"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1200" y="3340100"/>
                        <a:ext cx="101600" cy="177800"/>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3802" name="Object 3"/>
          <p:cNvGraphicFramePr>
            <a:graphicFrameLocks noChangeAspect="1"/>
          </p:cNvGraphicFramePr>
          <p:nvPr/>
        </p:nvGraphicFramePr>
        <p:xfrm>
          <a:off x="4521200" y="3340100"/>
          <a:ext cx="101600" cy="177800"/>
        </p:xfrm>
        <a:graphic>
          <a:graphicData uri="http://schemas.openxmlformats.org/presentationml/2006/ole">
            <mc:AlternateContent xmlns:mc="http://schemas.openxmlformats.org/markup-compatibility/2006">
              <mc:Choice xmlns:v="urn:schemas-microsoft-com:vml" Requires="v">
                <p:oleObj spid="_x0000_s234202" name="Equation" r:id="rId7" imgW="101600" imgH="177800" progId="Equation.DSMT4">
                  <p:embed/>
                </p:oleObj>
              </mc:Choice>
              <mc:Fallback>
                <p:oleObj name="Equation" r:id="rId7" imgW="101600" imgH="177800" progId="Equation.DSMT4">
                  <p:embed/>
                  <p:pic>
                    <p:nvPicPr>
                      <p:cNvPr id="33802"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1200" y="3340100"/>
                        <a:ext cx="101600" cy="177800"/>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 name="Date Placeholder 11"/>
          <p:cNvSpPr>
            <a:spLocks noGrp="1"/>
          </p:cNvSpPr>
          <p:nvPr>
            <p:ph type="dt" sz="half" idx="10"/>
          </p:nvPr>
        </p:nvSpPr>
        <p:spPr/>
        <p:txBody>
          <a:bodyPr/>
          <a:lstStyle/>
          <a:p>
            <a:pPr>
              <a:defRPr/>
            </a:pPr>
            <a:r>
              <a:rPr lang="en-US"/>
              <a:t>Mon. April 8, 2019</a:t>
            </a:r>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9</a:t>
            </a:fld>
            <a:endParaRPr lang="en-US"/>
          </a:p>
        </p:txBody>
      </p:sp>
      <p:sp>
        <p:nvSpPr>
          <p:cNvPr id="14" name="Footer Placeholder 13"/>
          <p:cNvSpPr>
            <a:spLocks noGrp="1"/>
          </p:cNvSpPr>
          <p:nvPr>
            <p:ph type="ftr" sz="quarter" idx="11"/>
          </p:nvPr>
        </p:nvSpPr>
        <p:spPr/>
        <p:txBody>
          <a:bodyPr/>
          <a:lstStyle/>
          <a:p>
            <a:pPr>
              <a:defRPr/>
            </a:pPr>
            <a:r>
              <a:rPr lang="en-US"/>
              <a:t>PHYS 3313-001, Spring 2019                      Dr. Jaehoon Yu</a:t>
            </a:r>
          </a:p>
        </p:txBody>
      </p:sp>
      <p:graphicFrame>
        <p:nvGraphicFramePr>
          <p:cNvPr id="467974" name="Object 6"/>
          <p:cNvGraphicFramePr>
            <a:graphicFrameLocks noChangeAspect="1"/>
          </p:cNvGraphicFramePr>
          <p:nvPr>
            <p:extLst/>
          </p:nvPr>
        </p:nvGraphicFramePr>
        <p:xfrm>
          <a:off x="4743450" y="609600"/>
          <a:ext cx="2289175" cy="1066800"/>
        </p:xfrm>
        <a:graphic>
          <a:graphicData uri="http://schemas.openxmlformats.org/presentationml/2006/ole">
            <mc:AlternateContent xmlns:mc="http://schemas.openxmlformats.org/markup-compatibility/2006">
              <mc:Choice xmlns:v="urn:schemas-microsoft-com:vml" Requires="v">
                <p:oleObj spid="_x0000_s234203" name="Equation" r:id="rId9" imgW="1498600" imgH="698500" progId="Equation.DSMT4">
                  <p:embed/>
                </p:oleObj>
              </mc:Choice>
              <mc:Fallback>
                <p:oleObj name="Equation" r:id="rId9" imgW="1498600" imgH="698500" progId="Equation.DSMT4">
                  <p:embed/>
                  <p:pic>
                    <p:nvPicPr>
                      <p:cNvPr id="467974" name="Object 6"/>
                      <p:cNvPicPr>
                        <a:picLocks noChangeAspect="1" noChangeArrowheads="1"/>
                      </p:cNvPicPr>
                      <p:nvPr/>
                    </p:nvPicPr>
                    <p:blipFill>
                      <a:blip r:embed="rId10"/>
                      <a:srcRect/>
                      <a:stretch>
                        <a:fillRect/>
                      </a:stretch>
                    </p:blipFill>
                    <p:spPr bwMode="auto">
                      <a:xfrm>
                        <a:off x="4743450" y="609600"/>
                        <a:ext cx="2289175" cy="1066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67975" name="Object 7"/>
          <p:cNvGraphicFramePr>
            <a:graphicFrameLocks noChangeAspect="1"/>
          </p:cNvGraphicFramePr>
          <p:nvPr>
            <p:extLst>
              <p:ext uri="{D42A27DB-BD31-4B8C-83A1-F6EECF244321}">
                <p14:modId xmlns:p14="http://schemas.microsoft.com/office/powerpoint/2010/main" val="800468934"/>
              </p:ext>
            </p:extLst>
          </p:nvPr>
        </p:nvGraphicFramePr>
        <p:xfrm>
          <a:off x="609600" y="2020887"/>
          <a:ext cx="2619375" cy="798513"/>
        </p:xfrm>
        <a:graphic>
          <a:graphicData uri="http://schemas.openxmlformats.org/presentationml/2006/ole">
            <mc:AlternateContent xmlns:mc="http://schemas.openxmlformats.org/markup-compatibility/2006">
              <mc:Choice xmlns:v="urn:schemas-microsoft-com:vml" Requires="v">
                <p:oleObj spid="_x0000_s234204" name="Equation" r:id="rId11" imgW="1460500" imgH="444500" progId="Equation.DSMT4">
                  <p:embed/>
                </p:oleObj>
              </mc:Choice>
              <mc:Fallback>
                <p:oleObj name="Equation" r:id="rId11" imgW="1460500" imgH="444500" progId="Equation.DSMT4">
                  <p:embed/>
                  <p:pic>
                    <p:nvPicPr>
                      <p:cNvPr id="467975" name="Object 7"/>
                      <p:cNvPicPr>
                        <a:picLocks noChangeAspect="1" noChangeArrowheads="1"/>
                      </p:cNvPicPr>
                      <p:nvPr/>
                    </p:nvPicPr>
                    <p:blipFill>
                      <a:blip r:embed="rId12"/>
                      <a:srcRect/>
                      <a:stretch>
                        <a:fillRect/>
                      </a:stretch>
                    </p:blipFill>
                    <p:spPr bwMode="auto">
                      <a:xfrm>
                        <a:off x="609600" y="2020887"/>
                        <a:ext cx="2619375" cy="798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67976" name="Object 8"/>
          <p:cNvGraphicFramePr>
            <a:graphicFrameLocks noChangeAspect="1"/>
          </p:cNvGraphicFramePr>
          <p:nvPr>
            <p:extLst>
              <p:ext uri="{D42A27DB-BD31-4B8C-83A1-F6EECF244321}">
                <p14:modId xmlns:p14="http://schemas.microsoft.com/office/powerpoint/2010/main" val="3801687757"/>
              </p:ext>
            </p:extLst>
          </p:nvPr>
        </p:nvGraphicFramePr>
        <p:xfrm>
          <a:off x="6515100" y="2209800"/>
          <a:ext cx="2324100" cy="433388"/>
        </p:xfrm>
        <a:graphic>
          <a:graphicData uri="http://schemas.openxmlformats.org/presentationml/2006/ole">
            <mc:AlternateContent xmlns:mc="http://schemas.openxmlformats.org/markup-compatibility/2006">
              <mc:Choice xmlns:v="urn:schemas-microsoft-com:vml" Requires="v">
                <p:oleObj spid="_x0000_s234205" name="Equation" r:id="rId13" imgW="1295400" imgH="241300" progId="Equation.DSMT4">
                  <p:embed/>
                </p:oleObj>
              </mc:Choice>
              <mc:Fallback>
                <p:oleObj name="Equation" r:id="rId13" imgW="1295400" imgH="241300" progId="Equation.DSMT4">
                  <p:embed/>
                  <p:pic>
                    <p:nvPicPr>
                      <p:cNvPr id="467976" name="Object 8"/>
                      <p:cNvPicPr>
                        <a:picLocks noChangeAspect="1" noChangeArrowheads="1"/>
                      </p:cNvPicPr>
                      <p:nvPr/>
                    </p:nvPicPr>
                    <p:blipFill>
                      <a:blip r:embed="rId14"/>
                      <a:srcRect/>
                      <a:stretch>
                        <a:fillRect/>
                      </a:stretch>
                    </p:blipFill>
                    <p:spPr bwMode="auto">
                      <a:xfrm>
                        <a:off x="6515100" y="2209800"/>
                        <a:ext cx="2324100" cy="4333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67977" name="Object 9"/>
          <p:cNvGraphicFramePr>
            <a:graphicFrameLocks noChangeAspect="1"/>
          </p:cNvGraphicFramePr>
          <p:nvPr>
            <p:extLst/>
          </p:nvPr>
        </p:nvGraphicFramePr>
        <p:xfrm>
          <a:off x="1600200" y="2667000"/>
          <a:ext cx="1074738" cy="601663"/>
        </p:xfrm>
        <a:graphic>
          <a:graphicData uri="http://schemas.openxmlformats.org/presentationml/2006/ole">
            <mc:AlternateContent xmlns:mc="http://schemas.openxmlformats.org/markup-compatibility/2006">
              <mc:Choice xmlns:v="urn:schemas-microsoft-com:vml" Requires="v">
                <p:oleObj spid="_x0000_s234206" name="Equation" r:id="rId15" imgW="749300" imgH="419100" progId="Equation.DSMT4">
                  <p:embed/>
                </p:oleObj>
              </mc:Choice>
              <mc:Fallback>
                <p:oleObj name="Equation" r:id="rId15" imgW="749300" imgH="419100" progId="Equation.DSMT4">
                  <p:embed/>
                  <p:pic>
                    <p:nvPicPr>
                      <p:cNvPr id="467977" name="Object 9"/>
                      <p:cNvPicPr>
                        <a:picLocks noChangeAspect="1" noChangeArrowheads="1"/>
                      </p:cNvPicPr>
                      <p:nvPr/>
                    </p:nvPicPr>
                    <p:blipFill>
                      <a:blip r:embed="rId16"/>
                      <a:srcRect/>
                      <a:stretch>
                        <a:fillRect/>
                      </a:stretch>
                    </p:blipFill>
                    <p:spPr bwMode="auto">
                      <a:xfrm>
                        <a:off x="1600200" y="2667000"/>
                        <a:ext cx="1074738" cy="6016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67978" name="Object 10"/>
          <p:cNvGraphicFramePr>
            <a:graphicFrameLocks noChangeAspect="1"/>
          </p:cNvGraphicFramePr>
          <p:nvPr>
            <p:extLst/>
          </p:nvPr>
        </p:nvGraphicFramePr>
        <p:xfrm>
          <a:off x="5280025" y="4267200"/>
          <a:ext cx="3543300" cy="442913"/>
        </p:xfrm>
        <a:graphic>
          <a:graphicData uri="http://schemas.openxmlformats.org/presentationml/2006/ole">
            <mc:AlternateContent xmlns:mc="http://schemas.openxmlformats.org/markup-compatibility/2006">
              <mc:Choice xmlns:v="urn:schemas-microsoft-com:vml" Requires="v">
                <p:oleObj spid="_x0000_s234207" name="Equation" r:id="rId17" imgW="1930400" imgH="241300" progId="Equation.DSMT4">
                  <p:embed/>
                </p:oleObj>
              </mc:Choice>
              <mc:Fallback>
                <p:oleObj name="Equation" r:id="rId17" imgW="1930400" imgH="241300" progId="Equation.DSMT4">
                  <p:embed/>
                  <p:pic>
                    <p:nvPicPr>
                      <p:cNvPr id="467978" name="Object 10"/>
                      <p:cNvPicPr>
                        <a:picLocks noChangeAspect="1" noChangeArrowheads="1"/>
                      </p:cNvPicPr>
                      <p:nvPr/>
                    </p:nvPicPr>
                    <p:blipFill>
                      <a:blip r:embed="rId18"/>
                      <a:srcRect/>
                      <a:stretch>
                        <a:fillRect/>
                      </a:stretch>
                    </p:blipFill>
                    <p:spPr bwMode="auto">
                      <a:xfrm>
                        <a:off x="5280025" y="4267200"/>
                        <a:ext cx="3543300" cy="4429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67979" name="Object 11"/>
          <p:cNvGraphicFramePr>
            <a:graphicFrameLocks noChangeAspect="1"/>
          </p:cNvGraphicFramePr>
          <p:nvPr>
            <p:extLst/>
          </p:nvPr>
        </p:nvGraphicFramePr>
        <p:xfrm>
          <a:off x="5280025" y="4800600"/>
          <a:ext cx="3752850" cy="442913"/>
        </p:xfrm>
        <a:graphic>
          <a:graphicData uri="http://schemas.openxmlformats.org/presentationml/2006/ole">
            <mc:AlternateContent xmlns:mc="http://schemas.openxmlformats.org/markup-compatibility/2006">
              <mc:Choice xmlns:v="urn:schemas-microsoft-com:vml" Requires="v">
                <p:oleObj spid="_x0000_s234208" name="Equation" r:id="rId19" imgW="2044700" imgH="241300" progId="Equation.DSMT4">
                  <p:embed/>
                </p:oleObj>
              </mc:Choice>
              <mc:Fallback>
                <p:oleObj name="Equation" r:id="rId19" imgW="2044700" imgH="241300" progId="Equation.DSMT4">
                  <p:embed/>
                  <p:pic>
                    <p:nvPicPr>
                      <p:cNvPr id="467979" name="Object 11"/>
                      <p:cNvPicPr>
                        <a:picLocks noChangeAspect="1" noChangeArrowheads="1"/>
                      </p:cNvPicPr>
                      <p:nvPr/>
                    </p:nvPicPr>
                    <p:blipFill>
                      <a:blip r:embed="rId20"/>
                      <a:srcRect/>
                      <a:stretch>
                        <a:fillRect/>
                      </a:stretch>
                    </p:blipFill>
                    <p:spPr bwMode="auto">
                      <a:xfrm>
                        <a:off x="5280025" y="4800600"/>
                        <a:ext cx="3752850" cy="4429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TextBox 15"/>
          <p:cNvSpPr txBox="1"/>
          <p:nvPr/>
        </p:nvSpPr>
        <p:spPr>
          <a:xfrm>
            <a:off x="5562600" y="5410200"/>
            <a:ext cx="3048000" cy="646331"/>
          </a:xfrm>
          <a:prstGeom prst="rect">
            <a:avLst/>
          </a:prstGeom>
          <a:noFill/>
        </p:spPr>
        <p:txBody>
          <a:bodyPr wrap="square" rtlCol="0">
            <a:spAutoFit/>
          </a:bodyPr>
          <a:lstStyle/>
          <a:p>
            <a:r>
              <a:rPr lang="en-US" sz="1800" dirty="0">
                <a:solidFill>
                  <a:srgbClr val="3333CC"/>
                </a:solidFill>
                <a:latin typeface="Arial Narrow"/>
                <a:cs typeface="Arial Narrow"/>
              </a:rPr>
              <a:t>This is because the wave function should be 0 as x</a:t>
            </a:r>
            <a:r>
              <a:rPr lang="en-US" sz="1800" dirty="0">
                <a:solidFill>
                  <a:srgbClr val="3333CC"/>
                </a:solidFill>
                <a:latin typeface="Arial Narrow"/>
                <a:cs typeface="Arial Narrow"/>
                <a:sym typeface="Wingdings"/>
              </a:rPr>
              <a:t>±infinity.</a:t>
            </a:r>
            <a:endParaRPr lang="en-US" sz="1800" dirty="0">
              <a:solidFill>
                <a:srgbClr val="3333CC"/>
              </a:solidFill>
              <a:latin typeface="Arial Narrow"/>
              <a:cs typeface="Arial Narrow"/>
            </a:endParaRPr>
          </a:p>
        </p:txBody>
      </p:sp>
    </p:spTree>
    <p:extLst>
      <p:ext uri="{BB962C8B-B14F-4D97-AF65-F5344CB8AC3E}">
        <p14:creationId xmlns:p14="http://schemas.microsoft.com/office/powerpoint/2010/main" val="758609422"/>
      </p:ext>
    </p:extLst>
  </p:cSld>
  <p:clrMapOvr>
    <a:masterClrMapping/>
  </p:clrMapOvr>
  <p:transition/>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53263</TotalTime>
  <Words>1274</Words>
  <Application>Microsoft Macintosh PowerPoint</Application>
  <PresentationFormat>On-screen Show (4:3)</PresentationFormat>
  <Paragraphs>191</Paragraphs>
  <Slides>15</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Arial</vt:lpstr>
      <vt:lpstr>Arial Narrow</vt:lpstr>
      <vt:lpstr>Lucida Grande</vt:lpstr>
      <vt:lpstr>Monotype Corsiva</vt:lpstr>
      <vt:lpstr>Times New Roman</vt:lpstr>
      <vt:lpstr>Wingdings</vt:lpstr>
      <vt:lpstr>phys1443-spring02</vt:lpstr>
      <vt:lpstr>Equation</vt:lpstr>
      <vt:lpstr>PHYS 3313 – Section 001 Lecture #20</vt:lpstr>
      <vt:lpstr>Announcements</vt:lpstr>
      <vt:lpstr>Reminder: Special Project #7</vt:lpstr>
      <vt:lpstr>Research Projects</vt:lpstr>
      <vt:lpstr>Research Presentations</vt:lpstr>
      <vt:lpstr>Expectation Values &amp; Operators</vt:lpstr>
      <vt:lpstr>Ex 6.8: Expectation values inside a box</vt:lpstr>
      <vt:lpstr>Ex 6.9: Proton Transition Energy</vt:lpstr>
      <vt:lpstr>Finite Square-Well Potential</vt:lpstr>
      <vt:lpstr>Finite Square-Well Solution</vt:lpstr>
      <vt:lpstr>Penetration Depth</vt:lpstr>
      <vt:lpstr>Three-Dimensional Infinite-Potential Well</vt:lpstr>
      <vt:lpstr>Ex 6.10: Expectation values inside a box</vt:lpstr>
      <vt:lpstr>Ex 6.10: Expectation values inside a box</vt:lpstr>
      <vt:lpstr>Degeneracy*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1046</cp:revision>
  <cp:lastPrinted>2013-08-26T21:25:15Z</cp:lastPrinted>
  <dcterms:created xsi:type="dcterms:W3CDTF">2012-08-27T21:13:02Z</dcterms:created>
  <dcterms:modified xsi:type="dcterms:W3CDTF">2019-04-08T19:33:16Z</dcterms:modified>
</cp:coreProperties>
</file>