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639" r:id="rId3"/>
    <p:sldId id="781" r:id="rId4"/>
    <p:sldId id="766" r:id="rId5"/>
    <p:sldId id="771" r:id="rId6"/>
    <p:sldId id="798" r:id="rId7"/>
    <p:sldId id="799" r:id="rId8"/>
    <p:sldId id="800" r:id="rId9"/>
    <p:sldId id="801" r:id="rId10"/>
    <p:sldId id="802" r:id="rId11"/>
    <p:sldId id="803" r:id="rId12"/>
    <p:sldId id="804" r:id="rId13"/>
    <p:sldId id="805" r:id="rId14"/>
    <p:sldId id="806" r:id="rId15"/>
    <p:sldId id="807"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p:restoredTop sz="96291"/>
  </p:normalViewPr>
  <p:slideViewPr>
    <p:cSldViewPr>
      <p:cViewPr varScale="1">
        <p:scale>
          <a:sx n="95" d="100"/>
          <a:sy n="95" d="100"/>
        </p:scale>
        <p:origin x="10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5" Type="http://schemas.openxmlformats.org/officeDocument/2006/relationships/image" Target="../media/image48.emf"/><Relationship Id="rId4"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 Id="rId9" Type="http://schemas.openxmlformats.org/officeDocument/2006/relationships/image" Target="../media/image7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4.emf"/><Relationship Id="rId7" Type="http://schemas.openxmlformats.org/officeDocument/2006/relationships/image" Target="../media/image78.emf"/><Relationship Id="rId2" Type="http://schemas.openxmlformats.org/officeDocument/2006/relationships/image" Target="../media/image73.emf"/><Relationship Id="rId1" Type="http://schemas.openxmlformats.org/officeDocument/2006/relationships/image" Target="../media/image72.emf"/><Relationship Id="rId6" Type="http://schemas.openxmlformats.org/officeDocument/2006/relationships/image" Target="../media/image77.emf"/><Relationship Id="rId11" Type="http://schemas.openxmlformats.org/officeDocument/2006/relationships/image" Target="../media/image82.emf"/><Relationship Id="rId5" Type="http://schemas.openxmlformats.org/officeDocument/2006/relationships/image" Target="../media/image76.emf"/><Relationship Id="rId10" Type="http://schemas.openxmlformats.org/officeDocument/2006/relationships/image" Target="../media/image81.emf"/><Relationship Id="rId4" Type="http://schemas.openxmlformats.org/officeDocument/2006/relationships/image" Target="../media/image75.emf"/><Relationship Id="rId9"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7</a:t>
            </a:fld>
            <a:endParaRPr lang="en-US"/>
          </a:p>
        </p:txBody>
      </p:sp>
    </p:spTree>
    <p:extLst>
      <p:ext uri="{BB962C8B-B14F-4D97-AF65-F5344CB8AC3E}">
        <p14:creationId xmlns:p14="http://schemas.microsoft.com/office/powerpoint/2010/main" val="72380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9</a:t>
            </a:fld>
            <a:endParaRPr lang="en-US"/>
          </a:p>
        </p:txBody>
      </p:sp>
    </p:spTree>
    <p:extLst>
      <p:ext uri="{BB962C8B-B14F-4D97-AF65-F5344CB8AC3E}">
        <p14:creationId xmlns:p14="http://schemas.microsoft.com/office/powerpoint/2010/main" val="80650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E34483E-5B5B-BD45-A08D-10B8C52212D4}" type="slidenum">
              <a:rPr lang="en-US" smtClean="0"/>
              <a:pPr>
                <a:defRPr/>
              </a:pPr>
              <a:t>10</a:t>
            </a:fld>
            <a:endParaRPr lang="en-US"/>
          </a:p>
        </p:txBody>
      </p:sp>
    </p:spTree>
    <p:extLst>
      <p:ext uri="{BB962C8B-B14F-4D97-AF65-F5344CB8AC3E}">
        <p14:creationId xmlns:p14="http://schemas.microsoft.com/office/powerpoint/2010/main" val="3687939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a:extLst>
              <a:ext uri="{FF2B5EF4-FFF2-40B4-BE49-F238E27FC236}">
                <a16:creationId xmlns:a16="http://schemas.microsoft.com/office/drawing/2014/main" id="{FD90B7E2-7A51-D747-84A2-14E3BE625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564" y="6316796"/>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7" name="Rectangle 5"/>
          <p:cNvSpPr>
            <a:spLocks noGrp="1" noChangeArrowheads="1"/>
          </p:cNvSpPr>
          <p:nvPr>
            <p:ph type="ftr" sz="quarter" idx="11"/>
          </p:nvPr>
        </p:nvSpPr>
        <p:spPr>
          <a:ln/>
        </p:spPr>
        <p:txBody>
          <a:bodyPr/>
          <a:lstStyle>
            <a:lvl1pPr>
              <a:defRPr/>
            </a:lvl1pPr>
          </a:lstStyle>
          <a:p>
            <a:pPr>
              <a:defRPr/>
            </a:pPr>
            <a:r>
              <a:rPr lang="nl-NL"/>
              <a:t>PHYS 3313-001, Spring 2019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515153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April 8,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April 8,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8" name="Picture 7">
            <a:extLst>
              <a:ext uri="{FF2B5EF4-FFF2-40B4-BE49-F238E27FC236}">
                <a16:creationId xmlns:a16="http://schemas.microsoft.com/office/drawing/2014/main" id="{A051F849-A541-B441-B49D-8B90865F6DA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64764" y="6316796"/>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45.bin"/><Relationship Id="rId3" Type="http://schemas.openxmlformats.org/officeDocument/2006/relationships/notesSlide" Target="../notesSlides/notesSlide4.xml"/><Relationship Id="rId7" Type="http://schemas.openxmlformats.org/officeDocument/2006/relationships/oleObject" Target="../embeddings/oleObject42.bin"/><Relationship Id="rId12" Type="http://schemas.openxmlformats.org/officeDocument/2006/relationships/image" Target="../media/image47.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4.e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6.emf"/><Relationship Id="rId4" Type="http://schemas.openxmlformats.org/officeDocument/2006/relationships/image" Target="../media/image49.jpeg"/><Relationship Id="rId9" Type="http://schemas.openxmlformats.org/officeDocument/2006/relationships/oleObject" Target="../embeddings/oleObject43.bin"/><Relationship Id="rId14" Type="http://schemas.openxmlformats.org/officeDocument/2006/relationships/image" Target="../media/image4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51.emf"/><Relationship Id="rId5" Type="http://schemas.openxmlformats.org/officeDocument/2006/relationships/oleObject" Target="../embeddings/oleObject47.bin"/><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53.bin"/><Relationship Id="rId18" Type="http://schemas.openxmlformats.org/officeDocument/2006/relationships/image" Target="../media/image59.e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56.emf"/><Relationship Id="rId17" Type="http://schemas.openxmlformats.org/officeDocument/2006/relationships/oleObject" Target="../embeddings/oleObject55.bin"/><Relationship Id="rId2" Type="http://schemas.openxmlformats.org/officeDocument/2006/relationships/slideLayout" Target="../slideLayouts/slideLayout13.xml"/><Relationship Id="rId16" Type="http://schemas.openxmlformats.org/officeDocument/2006/relationships/image" Target="../media/image58.emf"/><Relationship Id="rId20" Type="http://schemas.openxmlformats.org/officeDocument/2006/relationships/image" Target="../media/image60.emf"/><Relationship Id="rId1" Type="http://schemas.openxmlformats.org/officeDocument/2006/relationships/vmlDrawing" Target="../drawings/vmlDrawing7.vml"/><Relationship Id="rId6" Type="http://schemas.openxmlformats.org/officeDocument/2006/relationships/image" Target="../media/image53.e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5.emf"/><Relationship Id="rId19" Type="http://schemas.openxmlformats.org/officeDocument/2006/relationships/oleObject" Target="../embeddings/oleObject56.bin"/><Relationship Id="rId4" Type="http://schemas.openxmlformats.org/officeDocument/2006/relationships/image" Target="../media/image52.emf"/><Relationship Id="rId9" Type="http://schemas.openxmlformats.org/officeDocument/2006/relationships/oleObject" Target="../embeddings/oleObject51.bin"/><Relationship Id="rId14" Type="http://schemas.openxmlformats.org/officeDocument/2006/relationships/image" Target="../media/image57.emf"/><Relationship Id="rId22" Type="http://schemas.openxmlformats.org/officeDocument/2006/relationships/image" Target="../media/image61.emf"/></Relationships>
</file>

<file path=ppt/slides/_rels/slide13.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63.bin"/><Relationship Id="rId18" Type="http://schemas.openxmlformats.org/officeDocument/2006/relationships/image" Target="../media/image69.emf"/><Relationship Id="rId3" Type="http://schemas.openxmlformats.org/officeDocument/2006/relationships/oleObject" Target="../embeddings/oleObject58.bin"/><Relationship Id="rId21" Type="http://schemas.openxmlformats.org/officeDocument/2006/relationships/image" Target="../media/image71.jpeg"/><Relationship Id="rId7" Type="http://schemas.openxmlformats.org/officeDocument/2006/relationships/oleObject" Target="../embeddings/oleObject60.bin"/><Relationship Id="rId12" Type="http://schemas.openxmlformats.org/officeDocument/2006/relationships/image" Target="../media/image66.emf"/><Relationship Id="rId17" Type="http://schemas.openxmlformats.org/officeDocument/2006/relationships/oleObject" Target="../embeddings/oleObject65.bin"/><Relationship Id="rId2" Type="http://schemas.openxmlformats.org/officeDocument/2006/relationships/slideLayout" Target="../slideLayouts/slideLayout13.xml"/><Relationship Id="rId16" Type="http://schemas.openxmlformats.org/officeDocument/2006/relationships/image" Target="../media/image68.emf"/><Relationship Id="rId20" Type="http://schemas.openxmlformats.org/officeDocument/2006/relationships/image" Target="../media/image70.emf"/><Relationship Id="rId1" Type="http://schemas.openxmlformats.org/officeDocument/2006/relationships/vmlDrawing" Target="../drawings/vmlDrawing8.vml"/><Relationship Id="rId6" Type="http://schemas.openxmlformats.org/officeDocument/2006/relationships/image" Target="../media/image63.e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5.emf"/><Relationship Id="rId19" Type="http://schemas.openxmlformats.org/officeDocument/2006/relationships/oleObject" Target="../embeddings/oleObject66.bin"/><Relationship Id="rId4" Type="http://schemas.openxmlformats.org/officeDocument/2006/relationships/image" Target="../media/image62.emf"/><Relationship Id="rId9" Type="http://schemas.openxmlformats.org/officeDocument/2006/relationships/oleObject" Target="../embeddings/oleObject61.bin"/><Relationship Id="rId14" Type="http://schemas.openxmlformats.org/officeDocument/2006/relationships/image" Target="../media/image67.emf"/></Relationships>
</file>

<file path=ppt/slides/_rels/slide14.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oleObject" Target="../embeddings/oleObject72.bin"/><Relationship Id="rId18" Type="http://schemas.openxmlformats.org/officeDocument/2006/relationships/image" Target="../media/image79.emf"/><Relationship Id="rId3" Type="http://schemas.openxmlformats.org/officeDocument/2006/relationships/oleObject" Target="../embeddings/oleObject67.bin"/><Relationship Id="rId21" Type="http://schemas.openxmlformats.org/officeDocument/2006/relationships/oleObject" Target="../embeddings/oleObject76.bin"/><Relationship Id="rId7" Type="http://schemas.openxmlformats.org/officeDocument/2006/relationships/oleObject" Target="../embeddings/oleObject69.bin"/><Relationship Id="rId12" Type="http://schemas.openxmlformats.org/officeDocument/2006/relationships/image" Target="../media/image76.emf"/><Relationship Id="rId17" Type="http://schemas.openxmlformats.org/officeDocument/2006/relationships/oleObject" Target="../embeddings/oleObject74.bin"/><Relationship Id="rId2" Type="http://schemas.openxmlformats.org/officeDocument/2006/relationships/slideLayout" Target="../slideLayouts/slideLayout13.xml"/><Relationship Id="rId16" Type="http://schemas.openxmlformats.org/officeDocument/2006/relationships/image" Target="../media/image78.emf"/><Relationship Id="rId20" Type="http://schemas.openxmlformats.org/officeDocument/2006/relationships/image" Target="../media/image80.emf"/><Relationship Id="rId1" Type="http://schemas.openxmlformats.org/officeDocument/2006/relationships/vmlDrawing" Target="../drawings/vmlDrawing9.vml"/><Relationship Id="rId6" Type="http://schemas.openxmlformats.org/officeDocument/2006/relationships/image" Target="../media/image73.emf"/><Relationship Id="rId11" Type="http://schemas.openxmlformats.org/officeDocument/2006/relationships/oleObject" Target="../embeddings/oleObject71.bin"/><Relationship Id="rId24" Type="http://schemas.openxmlformats.org/officeDocument/2006/relationships/image" Target="../media/image82.emf"/><Relationship Id="rId5" Type="http://schemas.openxmlformats.org/officeDocument/2006/relationships/oleObject" Target="../embeddings/oleObject68.bin"/><Relationship Id="rId15" Type="http://schemas.openxmlformats.org/officeDocument/2006/relationships/oleObject" Target="../embeddings/oleObject73.bin"/><Relationship Id="rId23" Type="http://schemas.openxmlformats.org/officeDocument/2006/relationships/oleObject" Target="../embeddings/oleObject77.bin"/><Relationship Id="rId10" Type="http://schemas.openxmlformats.org/officeDocument/2006/relationships/image" Target="../media/image75.emf"/><Relationship Id="rId19" Type="http://schemas.openxmlformats.org/officeDocument/2006/relationships/oleObject" Target="../embeddings/oleObject75.bin"/><Relationship Id="rId4" Type="http://schemas.openxmlformats.org/officeDocument/2006/relationships/image" Target="../media/image72.emf"/><Relationship Id="rId9" Type="http://schemas.openxmlformats.org/officeDocument/2006/relationships/oleObject" Target="../embeddings/oleObject70.bin"/><Relationship Id="rId14" Type="http://schemas.openxmlformats.org/officeDocument/2006/relationships/image" Target="../media/image77.emf"/><Relationship Id="rId22" Type="http://schemas.openxmlformats.org/officeDocument/2006/relationships/image" Target="../media/image8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oleObject" Target="../embeddings/oleObject11.bin"/><Relationship Id="rId26" Type="http://schemas.openxmlformats.org/officeDocument/2006/relationships/oleObject" Target="../embeddings/oleObject15.bin"/><Relationship Id="rId39" Type="http://schemas.openxmlformats.org/officeDocument/2006/relationships/image" Target="../media/image23.emf"/><Relationship Id="rId21" Type="http://schemas.openxmlformats.org/officeDocument/2006/relationships/image" Target="../media/image14.emf"/><Relationship Id="rId34" Type="http://schemas.openxmlformats.org/officeDocument/2006/relationships/oleObject" Target="../embeddings/oleObject19.bin"/><Relationship Id="rId42" Type="http://schemas.openxmlformats.org/officeDocument/2006/relationships/oleObject" Target="../embeddings/oleObject23.bin"/><Relationship Id="rId47" Type="http://schemas.openxmlformats.org/officeDocument/2006/relationships/image" Target="../media/image27.emf"/><Relationship Id="rId7" Type="http://schemas.openxmlformats.org/officeDocument/2006/relationships/image" Target="../media/image7.emf"/><Relationship Id="rId2" Type="http://schemas.openxmlformats.org/officeDocument/2006/relationships/slideLayout" Target="../slideLayouts/slideLayout13.xml"/><Relationship Id="rId16" Type="http://schemas.openxmlformats.org/officeDocument/2006/relationships/oleObject" Target="../embeddings/oleObject10.bin"/><Relationship Id="rId29" Type="http://schemas.openxmlformats.org/officeDocument/2006/relationships/image" Target="../media/image18.e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emf"/><Relationship Id="rId24" Type="http://schemas.openxmlformats.org/officeDocument/2006/relationships/oleObject" Target="../embeddings/oleObject14.bin"/><Relationship Id="rId32" Type="http://schemas.openxmlformats.org/officeDocument/2006/relationships/oleObject" Target="../embeddings/oleObject18.bin"/><Relationship Id="rId37" Type="http://schemas.openxmlformats.org/officeDocument/2006/relationships/image" Target="../media/image22.emf"/><Relationship Id="rId40" Type="http://schemas.openxmlformats.org/officeDocument/2006/relationships/oleObject" Target="../embeddings/oleObject22.bin"/><Relationship Id="rId45" Type="http://schemas.openxmlformats.org/officeDocument/2006/relationships/image" Target="../media/image26.emf"/><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oleObject" Target="../embeddings/oleObject16.bin"/><Relationship Id="rId36" Type="http://schemas.openxmlformats.org/officeDocument/2006/relationships/oleObject" Target="../embeddings/oleObject20.bin"/><Relationship Id="rId10" Type="http://schemas.openxmlformats.org/officeDocument/2006/relationships/oleObject" Target="../embeddings/oleObject7.bin"/><Relationship Id="rId19" Type="http://schemas.openxmlformats.org/officeDocument/2006/relationships/image" Target="../media/image13.emf"/><Relationship Id="rId31" Type="http://schemas.openxmlformats.org/officeDocument/2006/relationships/image" Target="../media/image19.emf"/><Relationship Id="rId44" Type="http://schemas.openxmlformats.org/officeDocument/2006/relationships/oleObject" Target="../embeddings/oleObject24.bin"/><Relationship Id="rId4" Type="http://schemas.openxmlformats.org/officeDocument/2006/relationships/oleObject" Target="../embeddings/oleObject4.bin"/><Relationship Id="rId9" Type="http://schemas.openxmlformats.org/officeDocument/2006/relationships/image" Target="../media/image8.e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emf"/><Relationship Id="rId30" Type="http://schemas.openxmlformats.org/officeDocument/2006/relationships/oleObject" Target="../embeddings/oleObject17.bin"/><Relationship Id="rId35" Type="http://schemas.openxmlformats.org/officeDocument/2006/relationships/image" Target="../media/image21.emf"/><Relationship Id="rId43" Type="http://schemas.openxmlformats.org/officeDocument/2006/relationships/image" Target="../media/image25.emf"/><Relationship Id="rId8" Type="http://schemas.openxmlformats.org/officeDocument/2006/relationships/oleObject" Target="../embeddings/oleObject6.bin"/><Relationship Id="rId3" Type="http://schemas.openxmlformats.org/officeDocument/2006/relationships/notesSlide" Target="../notesSlides/notesSlide2.xml"/><Relationship Id="rId12" Type="http://schemas.openxmlformats.org/officeDocument/2006/relationships/oleObject" Target="../embeddings/oleObject8.bin"/><Relationship Id="rId17" Type="http://schemas.openxmlformats.org/officeDocument/2006/relationships/image" Target="../media/image12.emf"/><Relationship Id="rId25" Type="http://schemas.openxmlformats.org/officeDocument/2006/relationships/image" Target="../media/image16.emf"/><Relationship Id="rId33" Type="http://schemas.openxmlformats.org/officeDocument/2006/relationships/image" Target="../media/image20.emf"/><Relationship Id="rId38" Type="http://schemas.openxmlformats.org/officeDocument/2006/relationships/oleObject" Target="../embeddings/oleObject21.bin"/><Relationship Id="rId46" Type="http://schemas.openxmlformats.org/officeDocument/2006/relationships/oleObject" Target="../embeddings/oleObject25.bin"/><Relationship Id="rId20" Type="http://schemas.openxmlformats.org/officeDocument/2006/relationships/oleObject" Target="../embeddings/oleObject12.bin"/><Relationship Id="rId41"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2.emf"/><Relationship Id="rId2" Type="http://schemas.openxmlformats.org/officeDocument/2006/relationships/slideLayout" Target="../slideLayouts/slideLayout13.xml"/><Relationship Id="rId16" Type="http://schemas.openxmlformats.org/officeDocument/2006/relationships/image" Target="../media/image34.emf"/><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9.bin"/><Relationship Id="rId14" Type="http://schemas.openxmlformats.org/officeDocument/2006/relationships/image" Target="../media/image33.emf"/></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7.bin"/><Relationship Id="rId18" Type="http://schemas.openxmlformats.org/officeDocument/2006/relationships/image" Target="../media/image41.emf"/><Relationship Id="rId3" Type="http://schemas.openxmlformats.org/officeDocument/2006/relationships/notesSlide" Target="../notesSlides/notesSlide3.xml"/><Relationship Id="rId7" Type="http://schemas.openxmlformats.org/officeDocument/2006/relationships/oleObject" Target="../embeddings/oleObject34.bin"/><Relationship Id="rId12" Type="http://schemas.openxmlformats.org/officeDocument/2006/relationships/image" Target="../media/image38.emf"/><Relationship Id="rId17" Type="http://schemas.openxmlformats.org/officeDocument/2006/relationships/oleObject" Target="../embeddings/oleObject39.bin"/><Relationship Id="rId2" Type="http://schemas.openxmlformats.org/officeDocument/2006/relationships/slideLayout" Target="../slideLayouts/slideLayout13.xml"/><Relationship Id="rId16" Type="http://schemas.openxmlformats.org/officeDocument/2006/relationships/image" Target="../media/image40.emf"/><Relationship Id="rId20" Type="http://schemas.openxmlformats.org/officeDocument/2006/relationships/image" Target="../media/image42.emf"/><Relationship Id="rId1" Type="http://schemas.openxmlformats.org/officeDocument/2006/relationships/vmlDrawing" Target="../drawings/vmlDrawing4.vml"/><Relationship Id="rId6" Type="http://schemas.openxmlformats.org/officeDocument/2006/relationships/image" Target="../media/image35.e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7.emf"/><Relationship Id="rId19" Type="http://schemas.openxmlformats.org/officeDocument/2006/relationships/oleObject" Target="../embeddings/oleObject40.bin"/><Relationship Id="rId4" Type="http://schemas.openxmlformats.org/officeDocument/2006/relationships/image" Target="../media/image43.jpeg"/><Relationship Id="rId9" Type="http://schemas.openxmlformats.org/officeDocument/2006/relationships/oleObject" Target="../embeddings/oleObject35.bin"/><Relationship Id="rId1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April 8, 2019</a:t>
            </a:r>
            <a:endParaRPr lang="en-US" dirty="0"/>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#20</a:t>
            </a:r>
          </a:p>
        </p:txBody>
      </p:sp>
      <p:sp>
        <p:nvSpPr>
          <p:cNvPr id="18438" name="Text Box 4"/>
          <p:cNvSpPr txBox="1">
            <a:spLocks noChangeArrowheads="1"/>
          </p:cNvSpPr>
          <p:nvPr/>
        </p:nvSpPr>
        <p:spPr bwMode="auto">
          <a:xfrm>
            <a:off x="3082555" y="1524000"/>
            <a:ext cx="26709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8,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00200" y="2354997"/>
            <a:ext cx="7160260" cy="3595806"/>
          </a:xfrm>
          <a:prstGeom prst="rect">
            <a:avLst/>
          </a:prstGeom>
          <a:noFill/>
          <a:ln w="9525">
            <a:noFill/>
            <a:miter lim="800000"/>
            <a:headEnd/>
            <a:tailEnd/>
          </a:ln>
        </p:spPr>
        <p:txBody>
          <a:bodyPr>
            <a:prstTxWarp prst="textNoShape">
              <a:avLst/>
            </a:prstTxWarp>
          </a:bodyPr>
          <a:lstStyle/>
          <a:p>
            <a:pPr marL="609600" indent="-609600">
              <a:buFont typeface="Arial" panose="020B0604020202020204" pitchFamily="34" charset="0"/>
              <a:buChar char="•"/>
            </a:pPr>
            <a:r>
              <a:rPr lang="en-US" sz="3200" dirty="0">
                <a:solidFill>
                  <a:schemeClr val="accent2"/>
                </a:solidFill>
                <a:latin typeface="Arial Narrow" pitchFamily="-84" charset="0"/>
              </a:rPr>
              <a:t>Finite Square-well Potential</a:t>
            </a:r>
          </a:p>
          <a:p>
            <a:pPr marL="609600" indent="-609600">
              <a:buFont typeface="Arial" panose="020B0604020202020204" pitchFamily="34" charset="0"/>
              <a:buChar char="•"/>
            </a:pPr>
            <a:r>
              <a:rPr lang="en-US" sz="3200" dirty="0">
                <a:solidFill>
                  <a:schemeClr val="accent2"/>
                </a:solidFill>
                <a:latin typeface="Arial Narrow" pitchFamily="-84" charset="0"/>
              </a:rPr>
              <a:t>Penetration Depth</a:t>
            </a:r>
          </a:p>
          <a:p>
            <a:pPr marL="609600" indent="-609600">
              <a:buFont typeface="Arial" panose="020B0604020202020204" pitchFamily="34" charset="0"/>
              <a:buChar char="•"/>
            </a:pPr>
            <a:r>
              <a:rPr lang="en-US" sz="3200" dirty="0">
                <a:solidFill>
                  <a:schemeClr val="accent2"/>
                </a:solidFill>
                <a:latin typeface="Arial Narrow" pitchFamily="-84" charset="0"/>
              </a:rPr>
              <a:t>3D Infinite Potential</a:t>
            </a:r>
          </a:p>
          <a:p>
            <a:pPr marL="609600" indent="-609600">
              <a:spcBef>
                <a:spcPct val="20000"/>
              </a:spcBef>
              <a:buFontTx/>
              <a:buChar char="•"/>
            </a:pPr>
            <a:r>
              <a:rPr lang="en-US" sz="3200" dirty="0">
                <a:solidFill>
                  <a:schemeClr val="accent2"/>
                </a:solidFill>
                <a:latin typeface="Arial Narrow" pitchFamily="-84" charset="0"/>
              </a:rPr>
              <a:t>Simple Harmonic Oscillator</a:t>
            </a:r>
          </a:p>
          <a:p>
            <a:pPr marL="609600" indent="-609600">
              <a:spcBef>
                <a:spcPct val="20000"/>
              </a:spcBef>
              <a:buFontTx/>
              <a:buChar char="•"/>
            </a:pPr>
            <a:r>
              <a:rPr lang="en-US" sz="3200" dirty="0">
                <a:solidFill>
                  <a:schemeClr val="accent2"/>
                </a:solidFill>
                <a:latin typeface="Arial Narrow" pitchFamily="-84" charset="0"/>
              </a:rPr>
              <a:t>Barriers and Tunneling</a:t>
            </a:r>
          </a:p>
          <a:p>
            <a:pPr marL="609600" indent="-609600">
              <a:spcBef>
                <a:spcPct val="20000"/>
              </a:spcBef>
              <a:buFontTx/>
              <a:buChar char="•"/>
            </a:pPr>
            <a:r>
              <a:rPr lang="en-US" sz="3200" dirty="0">
                <a:solidFill>
                  <a:schemeClr val="accent2"/>
                </a:solidFill>
                <a:latin typeface="Arial Narrow" pitchFamily="-84" charset="0"/>
              </a:rPr>
              <a:t>Alpha Particle Decay</a:t>
            </a:r>
          </a:p>
          <a:p>
            <a:endParaRPr lang="en-US" sz="3200" dirty="0">
              <a:solidFill>
                <a:schemeClr val="accent2"/>
              </a:solidFill>
              <a:latin typeface="Arial Narrow" pitchFamily="-84" charset="0"/>
            </a:endParaRPr>
          </a:p>
          <a:p>
            <a:endParaRPr lang="en-US" sz="3200" dirty="0">
              <a:solidFill>
                <a:schemeClr val="accent2"/>
              </a:solidFill>
              <a:latin typeface="Arial Narrow" pitchFamily="-84" charset="0"/>
            </a:endParaRPr>
          </a:p>
          <a:p>
            <a:pPr>
              <a:spcBef>
                <a:spcPct val="20000"/>
              </a:spcBef>
            </a:pPr>
            <a:endParaRPr lang="en-US" sz="32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type="wd">
                                    <p:tmPct val="10000"/>
                                  </p:iterate>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zero and the particle is free, the wave equation becomes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we can write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 </a:t>
            </a:r>
          </a:p>
          <a:p>
            <a:pPr eaLnBrk="1" hangingPunct="1"/>
            <a:r>
              <a:rPr lang="en-US" sz="2000" dirty="0">
                <a:ea typeface="ＭＳ Ｐゴシック" pitchFamily="-84" charset="-128"/>
                <a:cs typeface="ＭＳ Ｐゴシック" pitchFamily="-84" charset="-128"/>
              </a:rPr>
              <a:t>Non-zero 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boundary either..</a:t>
            </a:r>
          </a:p>
          <a:p>
            <a:pPr eaLnBrk="1" hangingPunct="1"/>
            <a:r>
              <a:rPr lang="en-US" sz="2000" dirty="0">
                <a:ea typeface="ＭＳ Ｐゴシック" pitchFamily="-84" charset="-128"/>
                <a:cs typeface="ＭＳ Ｐゴシック" pitchFamily="-84" charset="-128"/>
              </a:rPr>
              <a:t>What would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4"/>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a:t>Mon. April 8, 2019</a:t>
            </a:r>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1" name="Footer Placeholder 10"/>
          <p:cNvSpPr>
            <a:spLocks noGrp="1"/>
          </p:cNvSpPr>
          <p:nvPr>
            <p:ph type="ftr" sz="quarter" idx="11"/>
          </p:nvPr>
        </p:nvSpPr>
        <p:spPr/>
        <p:txBody>
          <a:bodyPr/>
          <a:lstStyle/>
          <a:p>
            <a:pPr>
              <a:defRPr/>
            </a:pPr>
            <a:r>
              <a:rPr lang="en-US"/>
              <a:t>PHYS 3313-001, Spring 2019                      Dr. Jaehoon Yu</a:t>
            </a:r>
          </a:p>
        </p:txBody>
      </p:sp>
      <p:graphicFrame>
        <p:nvGraphicFramePr>
          <p:cNvPr id="472066" name="Object 2"/>
          <p:cNvGraphicFramePr>
            <a:graphicFrameLocks noChangeAspect="1"/>
          </p:cNvGraphicFramePr>
          <p:nvPr>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234942" name="Equation" r:id="rId5" imgW="812800" imgH="419100" progId="Equation.DSMT4">
                  <p:embed/>
                </p:oleObj>
              </mc:Choice>
              <mc:Fallback>
                <p:oleObj name="Equation" r:id="rId5" imgW="812800" imgH="419100" progId="Equation.DSMT4">
                  <p:embed/>
                  <p:pic>
                    <p:nvPicPr>
                      <p:cNvPr id="472066" name="Object 2"/>
                      <p:cNvPicPr>
                        <a:picLocks noChangeAspect="1" noChangeArrowheads="1"/>
                      </p:cNvPicPr>
                      <p:nvPr/>
                    </p:nvPicPr>
                    <p:blipFill>
                      <a:blip r:embed="rId6"/>
                      <a:srcRect/>
                      <a:stretch>
                        <a:fillRect/>
                      </a:stretch>
                    </p:blipFill>
                    <p:spPr bwMode="auto">
                      <a:xfrm>
                        <a:off x="3241675" y="990600"/>
                        <a:ext cx="1533525" cy="792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234943" name="Equation" r:id="rId7" imgW="901700" imgH="279400" progId="Equation.DSMT4">
                  <p:embed/>
                </p:oleObj>
              </mc:Choice>
              <mc:Fallback>
                <p:oleObj name="Equation" r:id="rId7" imgW="901700" imgH="279400" progId="Equation.DSMT4">
                  <p:embed/>
                  <p:pic>
                    <p:nvPicPr>
                      <p:cNvPr id="472067" name="Object 3"/>
                      <p:cNvPicPr>
                        <a:picLocks noChangeAspect="1" noChangeArrowheads="1"/>
                      </p:cNvPicPr>
                      <p:nvPr/>
                    </p:nvPicPr>
                    <p:blipFill>
                      <a:blip r:embed="rId8"/>
                      <a:srcRect/>
                      <a:stretch>
                        <a:fillRect/>
                      </a:stretch>
                    </p:blipFill>
                    <p:spPr bwMode="auto">
                      <a:xfrm>
                        <a:off x="5410200" y="1104900"/>
                        <a:ext cx="1597025"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234944" name="Equation" r:id="rId9" imgW="2565400" imgH="241300" progId="Equation.DSMT4">
                  <p:embed/>
                </p:oleObj>
              </mc:Choice>
              <mc:Fallback>
                <p:oleObj name="Equation" r:id="rId9" imgW="2565400" imgH="241300" progId="Equation.DSMT4">
                  <p:embed/>
                  <p:pic>
                    <p:nvPicPr>
                      <p:cNvPr id="472068" name="Object 4"/>
                      <p:cNvPicPr>
                        <a:picLocks noChangeAspect="1" noChangeArrowheads="1"/>
                      </p:cNvPicPr>
                      <p:nvPr/>
                    </p:nvPicPr>
                    <p:blipFill>
                      <a:blip r:embed="rId10"/>
                      <a:srcRect/>
                      <a:stretch>
                        <a:fillRect/>
                      </a:stretch>
                    </p:blipFill>
                    <p:spPr bwMode="auto">
                      <a:xfrm>
                        <a:off x="2251075" y="2209800"/>
                        <a:ext cx="5649913"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234945" name="Equation" r:id="rId11" imgW="1054100" imgH="203200" progId="Equation.DSMT4">
                  <p:embed/>
                </p:oleObj>
              </mc:Choice>
              <mc:Fallback>
                <p:oleObj name="Equation" r:id="rId11" imgW="1054100" imgH="203200" progId="Equation.DSMT4">
                  <p:embed/>
                  <p:pic>
                    <p:nvPicPr>
                      <p:cNvPr id="472069" name="Object 5"/>
                      <p:cNvPicPr>
                        <a:picLocks noChangeAspect="1" noChangeArrowheads="1"/>
                      </p:cNvPicPr>
                      <p:nvPr/>
                    </p:nvPicPr>
                    <p:blipFill>
                      <a:blip r:embed="rId12"/>
                      <a:srcRect/>
                      <a:stretch>
                        <a:fillRect/>
                      </a:stretch>
                    </p:blipFill>
                    <p:spPr bwMode="auto">
                      <a:xfrm>
                        <a:off x="2249488" y="2971800"/>
                        <a:ext cx="2370137"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nvPr>
        </p:nvGraphicFramePr>
        <p:xfrm>
          <a:off x="4648200" y="2971800"/>
          <a:ext cx="3255963" cy="457200"/>
        </p:xfrm>
        <a:graphic>
          <a:graphicData uri="http://schemas.openxmlformats.org/presentationml/2006/ole">
            <mc:AlternateContent xmlns:mc="http://schemas.openxmlformats.org/markup-compatibility/2006">
              <mc:Choice xmlns:v="urn:schemas-microsoft-com:vml" Requires="v">
                <p:oleObj spid="_x0000_s234946" name="Equation" r:id="rId13" imgW="1447800" imgH="203200" progId="Equation.DSMT4">
                  <p:embed/>
                </p:oleObj>
              </mc:Choice>
              <mc:Fallback>
                <p:oleObj name="Equation" r:id="rId13" imgW="1447800" imgH="203200" progId="Equation.DSMT4">
                  <p:embed/>
                  <p:pic>
                    <p:nvPicPr>
                      <p:cNvPr id="472072" name="Object 8"/>
                      <p:cNvPicPr>
                        <a:picLocks noChangeAspect="1" noChangeArrowheads="1"/>
                      </p:cNvPicPr>
                      <p:nvPr/>
                    </p:nvPicPr>
                    <p:blipFill>
                      <a:blip r:embed="rId14"/>
                      <a:srcRect/>
                      <a:stretch>
                        <a:fillRect/>
                      </a:stretch>
                    </p:blipFill>
                    <p:spPr bwMode="auto">
                      <a:xfrm>
                        <a:off x="4648200" y="2971800"/>
                        <a:ext cx="32559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p:cNvSpPr/>
          <p:nvPr/>
        </p:nvSpPr>
        <p:spPr bwMode="auto">
          <a:xfrm>
            <a:off x="2667000" y="3733800"/>
            <a:ext cx="2743200" cy="2362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41240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par>
                          <p:cTn id="8" fill="hold">
                            <p:stCondLst>
                              <p:cond delay="1600"/>
                            </p:stCondLst>
                            <p:childTnLst>
                              <p:par>
                                <p:cTn id="9" presetID="22" presetClass="entr" presetSubtype="8" fill="hold" nodeType="afterEffect">
                                  <p:stCondLst>
                                    <p:cond delay="0"/>
                                  </p:stCondLst>
                                  <p:childTnLst>
                                    <p:set>
                                      <p:cBhvr>
                                        <p:cTn id="10" dur="1" fill="hold">
                                          <p:stCondLst>
                                            <p:cond delay="0"/>
                                          </p:stCondLst>
                                        </p:cTn>
                                        <p:tgtEl>
                                          <p:spTgt spid="472066"/>
                                        </p:tgtEl>
                                        <p:attrNameLst>
                                          <p:attrName>style.visibility</p:attrName>
                                        </p:attrNameLst>
                                      </p:cBhvr>
                                      <p:to>
                                        <p:strVal val="visible"/>
                                      </p:to>
                                    </p:set>
                                    <p:animEffect transition="in" filter="wipe(left)">
                                      <p:cBhvr>
                                        <p:cTn id="11" dur="500"/>
                                        <p:tgtEl>
                                          <p:spTgt spid="472066"/>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472067"/>
                                        </p:tgtEl>
                                        <p:attrNameLst>
                                          <p:attrName>style.visibility</p:attrName>
                                        </p:attrNameLst>
                                      </p:cBhvr>
                                      <p:to>
                                        <p:strVal val="visible"/>
                                      </p:to>
                                    </p:set>
                                    <p:animEffect transition="in" filter="wipe(left)">
                                      <p:cBhvr>
                                        <p:cTn id="15" dur="500"/>
                                        <p:tgtEl>
                                          <p:spTgt spid="4720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5841">
                                            <p:txEl>
                                              <p:pRg st="2" end="2"/>
                                            </p:txEl>
                                          </p:spTgt>
                                        </p:tgtEl>
                                        <p:attrNameLst>
                                          <p:attrName>style.visibility</p:attrName>
                                        </p:attrNameLst>
                                      </p:cBhvr>
                                      <p:to>
                                        <p:strVal val="visible"/>
                                      </p:to>
                                    </p:set>
                                    <p:animEffect transition="in" filter="wipe(left)">
                                      <p:cBhvr>
                                        <p:cTn id="20" dur="500"/>
                                        <p:tgtEl>
                                          <p:spTgt spid="358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2068"/>
                                        </p:tgtEl>
                                        <p:attrNameLst>
                                          <p:attrName>style.visibility</p:attrName>
                                        </p:attrNameLst>
                                      </p:cBhvr>
                                      <p:to>
                                        <p:strVal val="visible"/>
                                      </p:to>
                                    </p:set>
                                    <p:animEffect transition="in" filter="wipe(left)">
                                      <p:cBhvr>
                                        <p:cTn id="25" dur="500"/>
                                        <p:tgtEl>
                                          <p:spTgt spid="47206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5841">
                                            <p:txEl>
                                              <p:pRg st="4" end="4"/>
                                            </p:txEl>
                                          </p:spTgt>
                                        </p:tgtEl>
                                        <p:attrNameLst>
                                          <p:attrName>style.visibility</p:attrName>
                                        </p:attrNameLst>
                                      </p:cBhvr>
                                      <p:to>
                                        <p:strVal val="visible"/>
                                      </p:to>
                                    </p:set>
                                    <p:animEffect transition="in" filter="wipe(left)">
                                      <p:cBhvr>
                                        <p:cTn id="30" dur="500"/>
                                        <p:tgtEl>
                                          <p:spTgt spid="358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72069"/>
                                        </p:tgtEl>
                                        <p:attrNameLst>
                                          <p:attrName>style.visibility</p:attrName>
                                        </p:attrNameLst>
                                      </p:cBhvr>
                                      <p:to>
                                        <p:strVal val="visible"/>
                                      </p:to>
                                    </p:set>
                                    <p:animEffect transition="in" filter="wipe(left)">
                                      <p:cBhvr>
                                        <p:cTn id="35" dur="500"/>
                                        <p:tgtEl>
                                          <p:spTgt spid="4720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2072"/>
                                        </p:tgtEl>
                                        <p:attrNameLst>
                                          <p:attrName>style.visibility</p:attrName>
                                        </p:attrNameLst>
                                      </p:cBhvr>
                                      <p:to>
                                        <p:strVal val="visible"/>
                                      </p:to>
                                    </p:set>
                                    <p:animEffect transition="in" filter="wipe(left)">
                                      <p:cBhvr>
                                        <p:cTn id="40" dur="500"/>
                                        <p:tgtEl>
                                          <p:spTgt spid="47207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841">
                                            <p:txEl>
                                              <p:pRg st="6" end="6"/>
                                            </p:txEl>
                                          </p:spTgt>
                                        </p:tgtEl>
                                        <p:attrNameLst>
                                          <p:attrName>style.visibility</p:attrName>
                                        </p:attrNameLst>
                                      </p:cBhvr>
                                      <p:to>
                                        <p:strVal val="visible"/>
                                      </p:to>
                                    </p:set>
                                    <p:animEffect transition="in" filter="wipe(left)">
                                      <p:cBhvr>
                                        <p:cTn id="45" dur="500"/>
                                        <p:tgtEl>
                                          <p:spTgt spid="3584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5847"/>
                                        </p:tgtEl>
                                        <p:attrNameLst>
                                          <p:attrName>style.visibility</p:attrName>
                                        </p:attrNameLst>
                                      </p:cBhvr>
                                      <p:to>
                                        <p:strVal val="visible"/>
                                      </p:to>
                                    </p:set>
                                    <p:anim calcmode="lin" valueType="num">
                                      <p:cBhvr>
                                        <p:cTn id="50" dur="500" fill="hold"/>
                                        <p:tgtEl>
                                          <p:spTgt spid="35847"/>
                                        </p:tgtEl>
                                        <p:attrNameLst>
                                          <p:attrName>ppt_w</p:attrName>
                                        </p:attrNameLst>
                                      </p:cBhvr>
                                      <p:tavLst>
                                        <p:tav tm="0">
                                          <p:val>
                                            <p:fltVal val="0"/>
                                          </p:val>
                                        </p:tav>
                                        <p:tav tm="100000">
                                          <p:val>
                                            <p:strVal val="#ppt_w"/>
                                          </p:val>
                                        </p:tav>
                                      </p:tavLst>
                                    </p:anim>
                                    <p:anim calcmode="lin" valueType="num">
                                      <p:cBhvr>
                                        <p:cTn id="51" dur="500" fill="hold"/>
                                        <p:tgtEl>
                                          <p:spTgt spid="35847"/>
                                        </p:tgtEl>
                                        <p:attrNameLst>
                                          <p:attrName>ppt_h</p:attrName>
                                        </p:attrNameLst>
                                      </p:cBhvr>
                                      <p:tavLst>
                                        <p:tav tm="0">
                                          <p:val>
                                            <p:fltVal val="0"/>
                                          </p:val>
                                        </p:tav>
                                        <p:tav tm="100000">
                                          <p:val>
                                            <p:strVal val="#ppt_h"/>
                                          </p:val>
                                        </p:tav>
                                      </p:tavLst>
                                    </p:anim>
                                    <p:animEffect transition="in" filter="fade">
                                      <p:cBhvr>
                                        <p:cTn id="52" dur="500"/>
                                        <p:tgtEl>
                                          <p:spTgt spid="35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841">
                                            <p:txEl>
                                              <p:pRg st="7" end="7"/>
                                            </p:txEl>
                                          </p:spTgt>
                                        </p:tgtEl>
                                        <p:attrNameLst>
                                          <p:attrName>style.visibility</p:attrName>
                                        </p:attrNameLst>
                                      </p:cBhvr>
                                      <p:to>
                                        <p:strVal val="visible"/>
                                      </p:to>
                                    </p:set>
                                    <p:animEffect transition="in" filter="wipe(left)">
                                      <p:cBhvr>
                                        <p:cTn id="57" dur="500"/>
                                        <p:tgtEl>
                                          <p:spTgt spid="3584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1" nodeType="clickEffect">
                                  <p:stCondLst>
                                    <p:cond delay="0"/>
                                  </p:stCondLst>
                                  <p:childTnLst>
                                    <p:set>
                                      <p:cBhvr>
                                        <p:cTn id="61" dur="1" fill="hold">
                                          <p:stCondLst>
                                            <p:cond delay="0"/>
                                          </p:stCondLst>
                                        </p:cTn>
                                        <p:tgtEl>
                                          <p:spTgt spid="35841">
                                            <p:txEl>
                                              <p:pRg st="8" end="8"/>
                                            </p:txEl>
                                          </p:spTgt>
                                        </p:tgtEl>
                                        <p:attrNameLst>
                                          <p:attrName>style.visibility</p:attrName>
                                        </p:attrNameLst>
                                      </p:cBhvr>
                                      <p:to>
                                        <p:strVal val="visible"/>
                                      </p:to>
                                    </p:set>
                                    <p:animEffect transition="in" filter="wipe(left)">
                                      <p:cBhvr>
                                        <p:cTn id="62" dur="500"/>
                                        <p:tgtEl>
                                          <p:spTgt spid="3584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childTnLst>
                                    <p:set>
                                      <p:cBhvr>
                                        <p:cTn id="66" dur="1" fill="hold">
                                          <p:stCondLst>
                                            <p:cond delay="0"/>
                                          </p:stCondLst>
                                        </p:cTn>
                                        <p:tgtEl>
                                          <p:spTgt spid="35841">
                                            <p:txEl>
                                              <p:pRg st="9" end="9"/>
                                            </p:txEl>
                                          </p:spTgt>
                                        </p:tgtEl>
                                        <p:attrNameLst>
                                          <p:attrName>style.visibility</p:attrName>
                                        </p:attrNameLst>
                                      </p:cBhvr>
                                      <p:to>
                                        <p:strVal val="visible"/>
                                      </p:to>
                                    </p:set>
                                    <p:animEffect transition="in" filter="wipe(left)">
                                      <p:cBhvr>
                                        <p:cTn id="67" dur="500"/>
                                        <p:tgtEl>
                                          <p:spTgt spid="35841">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0" nodeType="clickEffect">
                                  <p:stCondLst>
                                    <p:cond delay="0"/>
                                  </p:stCondLst>
                                  <p:childTnLst>
                                    <p:anim calcmode="lin" valueType="num">
                                      <p:cBhvr>
                                        <p:cTn id="71" dur="500"/>
                                        <p:tgtEl>
                                          <p:spTgt spid="2"/>
                                        </p:tgtEl>
                                        <p:attrNameLst>
                                          <p:attrName>ppt_w</p:attrName>
                                        </p:attrNameLst>
                                      </p:cBhvr>
                                      <p:tavLst>
                                        <p:tav tm="0">
                                          <p:val>
                                            <p:strVal val="ppt_w"/>
                                          </p:val>
                                        </p:tav>
                                        <p:tav tm="100000">
                                          <p:val>
                                            <p:fltVal val="0"/>
                                          </p:val>
                                        </p:tav>
                                      </p:tavLst>
                                    </p:anim>
                                    <p:anim calcmode="lin" valueType="num">
                                      <p:cBhvr>
                                        <p:cTn id="72" dur="500"/>
                                        <p:tgtEl>
                                          <p:spTgt spid="2"/>
                                        </p:tgtEl>
                                        <p:attrNameLst>
                                          <p:attrName>ppt_h</p:attrName>
                                        </p:attrNameLst>
                                      </p:cBhvr>
                                      <p:tavLst>
                                        <p:tav tm="0">
                                          <p:val>
                                            <p:strVal val="ppt_h"/>
                                          </p:val>
                                        </p:tav>
                                        <p:tav tm="100000">
                                          <p:val>
                                            <p:fltVal val="0"/>
                                          </p:val>
                                        </p:tav>
                                      </p:tavLst>
                                    </p:anim>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P spid="35841" grpI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a:ea typeface="ＭＳ Ｐゴシック" pitchFamily="-84" charset="-128"/>
                <a:cs typeface="ＭＳ Ｐゴシック" pitchFamily="-84" charset="-128"/>
              </a:rPr>
              <a:t>The penetration depth is the distance outside the potential well where the probability significantly decreases. It is given by</a:t>
            </a:r>
          </a:p>
          <a:p>
            <a:pPr eaLnBrk="1" hangingPunct="1"/>
            <a:endParaRPr lang="en-US" dirty="0">
              <a:ea typeface="ＭＳ Ｐゴシック" pitchFamily="-84" charset="-128"/>
              <a:cs typeface="ＭＳ Ｐゴシック" pitchFamily="-84" charset="-128"/>
            </a:endParaRPr>
          </a:p>
          <a:p>
            <a:pPr eaLnBrk="1" hangingPunct="1">
              <a:buNone/>
            </a:pPr>
            <a:endParaRPr lang="en-US" dirty="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Planck’</a:t>
            </a:r>
            <a:r>
              <a:rPr lang="en-US" altLang="ja-JP" dirty="0">
                <a:ea typeface="ＭＳ Ｐゴシック" pitchFamily="-84" charset="-128"/>
                <a:cs typeface="ＭＳ Ｐゴシック" pitchFamily="-84" charset="-128"/>
              </a:rPr>
              <a:t>s 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graphicFrame>
        <p:nvGraphicFramePr>
          <p:cNvPr id="473090" name="Object 2"/>
          <p:cNvGraphicFramePr>
            <a:graphicFrameLocks noChangeAspect="1"/>
          </p:cNvGraphicFramePr>
          <p:nvPr>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235699" name="Equation" r:id="rId3" imgW="609600" imgH="393700" progId="Equation.DSMT4">
                  <p:embed/>
                </p:oleObj>
              </mc:Choice>
              <mc:Fallback>
                <p:oleObj name="Equation" r:id="rId3" imgW="609600" imgH="393700" progId="Equation.DSMT4">
                  <p:embed/>
                  <p:pic>
                    <p:nvPicPr>
                      <p:cNvPr id="473090" name="Object 2"/>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235700" name="Equation" r:id="rId5" imgW="889000" imgH="482600" progId="Equation.DSMT4">
                  <p:embed/>
                </p:oleObj>
              </mc:Choice>
              <mc:Fallback>
                <p:oleObj name="Equation" r:id="rId5" imgW="889000" imgH="482600" progId="Equation.DSMT4">
                  <p:embed/>
                  <p:pic>
                    <p:nvPicPr>
                      <p:cNvPr id="473093" name="Object 5"/>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1035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left)">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3090"/>
                                        </p:tgtEl>
                                        <p:attrNameLst>
                                          <p:attrName>style.visibility</p:attrName>
                                        </p:attrNameLst>
                                      </p:cBhvr>
                                      <p:to>
                                        <p:strVal val="visible"/>
                                      </p:to>
                                    </p:set>
                                    <p:animEffect transition="in" filter="wipe(left)">
                                      <p:cBhvr>
                                        <p:cTn id="12" dur="500"/>
                                        <p:tgtEl>
                                          <p:spTgt spid="4730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3093"/>
                                        </p:tgtEl>
                                        <p:attrNameLst>
                                          <p:attrName>style.visibility</p:attrName>
                                        </p:attrNameLst>
                                      </p:cBhvr>
                                      <p:to>
                                        <p:strVal val="visible"/>
                                      </p:to>
                                    </p:set>
                                    <p:animEffect transition="in" filter="wipe(left)">
                                      <p:cBhvr>
                                        <p:cTn id="17" dur="500"/>
                                        <p:tgtEl>
                                          <p:spTgt spid="4730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left)">
                                      <p:cBhvr>
                                        <p:cTn id="2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p>
          <a:p>
            <a:pPr eaLnBrk="1" hangingPunct="1">
              <a:lnSpc>
                <a:spcPct val="140000"/>
              </a:lnSpc>
            </a:pPr>
            <a:r>
              <a:rPr lang="en-US" sz="2400" dirty="0">
                <a:ea typeface="ＭＳ Ｐゴシック" pitchFamily="-84" charset="-128"/>
                <a:cs typeface="ＭＳ Ｐゴシック" pitchFamily="-84" charset="-128"/>
              </a:rPr>
              <a:t>We 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a:ea typeface="ＭＳ Ｐゴシック" pitchFamily="-84" charset="-128"/>
                <a:cs typeface="ＭＳ Ｐゴシック" pitchFamily="-84" charset="-128"/>
              </a:rPr>
              <a:t>Three-Dimensional Infinite-Potential Well</a:t>
            </a:r>
          </a:p>
        </p:txBody>
      </p:sp>
      <p:sp>
        <p:nvSpPr>
          <p:cNvPr id="12" name="Date Placeholder 11"/>
          <p:cNvSpPr>
            <a:spLocks noGrp="1"/>
          </p:cNvSpPr>
          <p:nvPr>
            <p:ph type="dt" sz="half" idx="10"/>
          </p:nvPr>
        </p:nvSpPr>
        <p:spPr/>
        <p:txBody>
          <a:bodyPr/>
          <a:lstStyle/>
          <a:p>
            <a:pPr>
              <a:defRPr/>
            </a:pPr>
            <a:r>
              <a:rPr lang="en-US"/>
              <a:t>Mon. April 8, 2019</a:t>
            </a:r>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4" name="Footer Placeholder 13"/>
          <p:cNvSpPr>
            <a:spLocks noGrp="1"/>
          </p:cNvSpPr>
          <p:nvPr>
            <p:ph type="ftr" sz="quarter" idx="11"/>
          </p:nvPr>
        </p:nvSpPr>
        <p:spPr/>
        <p:txBody>
          <a:bodyPr/>
          <a:lstStyle/>
          <a:p>
            <a:pPr>
              <a:defRPr/>
            </a:pPr>
            <a:r>
              <a:rPr lang="en-US"/>
              <a:t>PHYS 3313-001, Spring 2019                      Dr. Jaehoon Yu</a:t>
            </a:r>
          </a:p>
        </p:txBody>
      </p:sp>
      <p:graphicFrame>
        <p:nvGraphicFramePr>
          <p:cNvPr id="514050" name="Object 2"/>
          <p:cNvGraphicFramePr>
            <a:graphicFrameLocks noChangeAspect="1"/>
          </p:cNvGraphicFramePr>
          <p:nvPr>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237435" name="Equation" r:id="rId3" imgW="787400" imgH="152400" progId="Equation.DSMT4">
                  <p:embed/>
                </p:oleObj>
              </mc:Choice>
              <mc:Fallback>
                <p:oleObj name="Equation" r:id="rId3" imgW="787400" imgH="152400" progId="Equation.DSMT4">
                  <p:embed/>
                  <p:pic>
                    <p:nvPicPr>
                      <p:cNvPr id="514050" name="Object 2"/>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237436" name="Equation" r:id="rId5" imgW="1282700" imgH="469900" progId="Equation.DSMT4">
                  <p:embed/>
                </p:oleObj>
              </mc:Choice>
              <mc:Fallback>
                <p:oleObj name="Equation" r:id="rId5" imgW="1282700" imgH="469900" progId="Equation.DSMT4">
                  <p:embed/>
                  <p:pic>
                    <p:nvPicPr>
                      <p:cNvPr id="514051" name="Object 3"/>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237437" name="Equation" r:id="rId7" imgW="749300" imgH="419100" progId="Equation.DSMT4">
                  <p:embed/>
                </p:oleObj>
              </mc:Choice>
              <mc:Fallback>
                <p:oleObj name="Equation" r:id="rId7" imgW="749300" imgH="419100" progId="Equation.DSMT4">
                  <p:embed/>
                  <p:pic>
                    <p:nvPicPr>
                      <p:cNvPr id="514052" name="Object 4"/>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237438" name="Equation" r:id="rId9" imgW="1092200" imgH="254000" progId="Equation.DSMT4">
                  <p:embed/>
                </p:oleObj>
              </mc:Choice>
              <mc:Fallback>
                <p:oleObj name="Equation" r:id="rId9" imgW="1092200" imgH="254000" progId="Equation.DSMT4">
                  <p:embed/>
                  <p:pic>
                    <p:nvPicPr>
                      <p:cNvPr id="514053" name="Object 5"/>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237439" name="Equation" r:id="rId11" imgW="2374900" imgH="469900" progId="Equation.DSMT4">
                  <p:embed/>
                </p:oleObj>
              </mc:Choice>
              <mc:Fallback>
                <p:oleObj name="Equation" r:id="rId11" imgW="2374900" imgH="469900" progId="Equation.DSMT4">
                  <p:embed/>
                  <p:pic>
                    <p:nvPicPr>
                      <p:cNvPr id="514054" name="Object 6"/>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237440" name="Equation" r:id="rId13" imgW="901700" imgH="419100" progId="Equation.DSMT4">
                  <p:embed/>
                </p:oleObj>
              </mc:Choice>
              <mc:Fallback>
                <p:oleObj name="Equation" r:id="rId13" imgW="901700" imgH="419100" progId="Equation.DSMT4">
                  <p:embed/>
                  <p:pic>
                    <p:nvPicPr>
                      <p:cNvPr id="514055" name="Object 7"/>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237441" name="Equation" r:id="rId15" imgW="889000" imgH="393700" progId="Equation.DSMT4">
                  <p:embed/>
                </p:oleObj>
              </mc:Choice>
              <mc:Fallback>
                <p:oleObj name="Equation" r:id="rId15" imgW="889000" imgH="393700" progId="Equation.DSMT4">
                  <p:embed/>
                  <p:pic>
                    <p:nvPicPr>
                      <p:cNvPr id="514056" name="Object 8"/>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237442" name="Equation" r:id="rId17" imgW="901700" imgH="393700" progId="Equation.DSMT4">
                  <p:embed/>
                </p:oleObj>
              </mc:Choice>
              <mc:Fallback>
                <p:oleObj name="Equation" r:id="rId17" imgW="901700" imgH="393700" progId="Equation.DSMT4">
                  <p:embed/>
                  <p:pic>
                    <p:nvPicPr>
                      <p:cNvPr id="514057" name="Object 9"/>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237443" name="Equation" r:id="rId19" imgW="1384300" imgH="419100" progId="Equation.DSMT4">
                  <p:embed/>
                </p:oleObj>
              </mc:Choice>
              <mc:Fallback>
                <p:oleObj name="Equation" r:id="rId19" imgW="1384300" imgH="419100" progId="Equation.DSMT4">
                  <p:embed/>
                  <p:pic>
                    <p:nvPicPr>
                      <p:cNvPr id="514058" name="Object 10"/>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237444" name="Equation" r:id="rId21" imgW="508000" imgH="419100" progId="Equation.DSMT4">
                  <p:embed/>
                </p:oleObj>
              </mc:Choice>
              <mc:Fallback>
                <p:oleObj name="Equation" r:id="rId21" imgW="508000" imgH="419100" progId="Equation.DSMT4">
                  <p:embed/>
                  <p:pic>
                    <p:nvPicPr>
                      <p:cNvPr id="17" name="Object 2"/>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7072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9">
                                            <p:txEl>
                                              <p:pRg st="1" end="1"/>
                                            </p:txEl>
                                          </p:spTgt>
                                        </p:tgtEl>
                                        <p:attrNameLst>
                                          <p:attrName>style.visibility</p:attrName>
                                        </p:attrNameLst>
                                      </p:cBhvr>
                                      <p:to>
                                        <p:strVal val="visible"/>
                                      </p:to>
                                    </p:set>
                                    <p:animEffect transition="in" filter="wipe(left)">
                                      <p:cBhvr>
                                        <p:cTn id="12" dur="500"/>
                                        <p:tgtEl>
                                          <p:spTgt spid="378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4050"/>
                                        </p:tgtEl>
                                        <p:attrNameLst>
                                          <p:attrName>style.visibility</p:attrName>
                                        </p:attrNameLst>
                                      </p:cBhvr>
                                      <p:to>
                                        <p:strVal val="visible"/>
                                      </p:to>
                                    </p:set>
                                    <p:animEffect transition="in" filter="wipe(left)">
                                      <p:cBhvr>
                                        <p:cTn id="17" dur="500"/>
                                        <p:tgtEl>
                                          <p:spTgt spid="514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89">
                                            <p:txEl>
                                              <p:pRg st="2" end="2"/>
                                            </p:txEl>
                                          </p:spTgt>
                                        </p:tgtEl>
                                        <p:attrNameLst>
                                          <p:attrName>style.visibility</p:attrName>
                                        </p:attrNameLst>
                                      </p:cBhvr>
                                      <p:to>
                                        <p:strVal val="visible"/>
                                      </p:to>
                                    </p:set>
                                    <p:animEffect transition="in" filter="wipe(left)">
                                      <p:cBhvr>
                                        <p:cTn id="27" dur="500"/>
                                        <p:tgtEl>
                                          <p:spTgt spid="3788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4051"/>
                                        </p:tgtEl>
                                        <p:attrNameLst>
                                          <p:attrName>style.visibility</p:attrName>
                                        </p:attrNameLst>
                                      </p:cBhvr>
                                      <p:to>
                                        <p:strVal val="visible"/>
                                      </p:to>
                                    </p:set>
                                    <p:animEffect transition="in" filter="wipe(left)">
                                      <p:cBhvr>
                                        <p:cTn id="32" dur="500"/>
                                        <p:tgtEl>
                                          <p:spTgt spid="5140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4052"/>
                                        </p:tgtEl>
                                        <p:attrNameLst>
                                          <p:attrName>style.visibility</p:attrName>
                                        </p:attrNameLst>
                                      </p:cBhvr>
                                      <p:to>
                                        <p:strVal val="visible"/>
                                      </p:to>
                                    </p:set>
                                    <p:animEffect transition="in" filter="wipe(left)">
                                      <p:cBhvr>
                                        <p:cTn id="37" dur="500"/>
                                        <p:tgtEl>
                                          <p:spTgt spid="514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889">
                                            <p:txEl>
                                              <p:pRg st="5" end="5"/>
                                            </p:txEl>
                                          </p:spTgt>
                                        </p:tgtEl>
                                        <p:attrNameLst>
                                          <p:attrName>style.visibility</p:attrName>
                                        </p:attrNameLst>
                                      </p:cBhvr>
                                      <p:to>
                                        <p:strVal val="visible"/>
                                      </p:to>
                                    </p:set>
                                    <p:animEffect transition="in" filter="wipe(left)">
                                      <p:cBhvr>
                                        <p:cTn id="42" dur="500"/>
                                        <p:tgtEl>
                                          <p:spTgt spid="3788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4053"/>
                                        </p:tgtEl>
                                        <p:attrNameLst>
                                          <p:attrName>style.visibility</p:attrName>
                                        </p:attrNameLst>
                                      </p:cBhvr>
                                      <p:to>
                                        <p:strVal val="visible"/>
                                      </p:to>
                                    </p:set>
                                    <p:animEffect transition="in" filter="wipe(left)">
                                      <p:cBhvr>
                                        <p:cTn id="47" dur="500"/>
                                        <p:tgtEl>
                                          <p:spTgt spid="5140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4057"/>
                                        </p:tgtEl>
                                        <p:attrNameLst>
                                          <p:attrName>style.visibility</p:attrName>
                                        </p:attrNameLst>
                                      </p:cBhvr>
                                      <p:to>
                                        <p:strVal val="visible"/>
                                      </p:to>
                                    </p:set>
                                    <p:animEffect transition="in" filter="wipe(left)">
                                      <p:cBhvr>
                                        <p:cTn id="52" dur="500"/>
                                        <p:tgtEl>
                                          <p:spTgt spid="51405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4055"/>
                                        </p:tgtEl>
                                        <p:attrNameLst>
                                          <p:attrName>style.visibility</p:attrName>
                                        </p:attrNameLst>
                                      </p:cBhvr>
                                      <p:to>
                                        <p:strVal val="visible"/>
                                      </p:to>
                                    </p:set>
                                    <p:animEffect transition="in" filter="wipe(left)">
                                      <p:cBhvr>
                                        <p:cTn id="57" dur="500"/>
                                        <p:tgtEl>
                                          <p:spTgt spid="5140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4056"/>
                                        </p:tgtEl>
                                        <p:attrNameLst>
                                          <p:attrName>style.visibility</p:attrName>
                                        </p:attrNameLst>
                                      </p:cBhvr>
                                      <p:to>
                                        <p:strVal val="visible"/>
                                      </p:to>
                                    </p:set>
                                    <p:animEffect transition="in" filter="wipe(left)">
                                      <p:cBhvr>
                                        <p:cTn id="62" dur="500"/>
                                        <p:tgtEl>
                                          <p:spTgt spid="5140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889">
                                            <p:txEl>
                                              <p:pRg st="8" end="8"/>
                                            </p:txEl>
                                          </p:spTgt>
                                        </p:tgtEl>
                                        <p:attrNameLst>
                                          <p:attrName>style.visibility</p:attrName>
                                        </p:attrNameLst>
                                      </p:cBhvr>
                                      <p:to>
                                        <p:strVal val="visible"/>
                                      </p:to>
                                    </p:set>
                                    <p:animEffect transition="in" filter="wipe(left)">
                                      <p:cBhvr>
                                        <p:cTn id="67" dur="500"/>
                                        <p:tgtEl>
                                          <p:spTgt spid="37889">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14054"/>
                                        </p:tgtEl>
                                        <p:attrNameLst>
                                          <p:attrName>style.visibility</p:attrName>
                                        </p:attrNameLst>
                                      </p:cBhvr>
                                      <p:to>
                                        <p:strVal val="visible"/>
                                      </p:to>
                                    </p:set>
                                    <p:animEffect transition="in" filter="wipe(left)">
                                      <p:cBhvr>
                                        <p:cTn id="72" dur="500"/>
                                        <p:tgtEl>
                                          <p:spTgt spid="5140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4058"/>
                                        </p:tgtEl>
                                        <p:attrNameLst>
                                          <p:attrName>style.visibility</p:attrName>
                                        </p:attrNameLst>
                                      </p:cBhvr>
                                      <p:to>
                                        <p:strVal val="visible"/>
                                      </p:to>
                                    </p:set>
                                    <p:animEffect transition="in" filter="wipe(left)">
                                      <p:cBhvr>
                                        <p:cTn id="82" dur="500"/>
                                        <p:tgtEl>
                                          <p:spTgt spid="51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a:cs typeface="ＭＳ Ｐゴシック" pitchFamily="-84" charset="-128"/>
              </a:rPr>
              <a:t>Consider a free particle inside a box with lengths L</a:t>
            </a:r>
            <a:r>
              <a:rPr lang="en-US" sz="2000" baseline="-25000" dirty="0">
                <a:cs typeface="ＭＳ Ｐゴシック" pitchFamily="-84" charset="-128"/>
              </a:rPr>
              <a:t>1</a:t>
            </a:r>
            <a:r>
              <a:rPr lang="en-US" sz="2000" dirty="0">
                <a:cs typeface="ＭＳ Ｐゴシック" pitchFamily="-84" charset="-128"/>
              </a:rPr>
              <a:t>, L</a:t>
            </a:r>
            <a:r>
              <a:rPr lang="en-US" sz="2000" baseline="-25000" dirty="0">
                <a:cs typeface="ＭＳ Ｐゴシック" pitchFamily="-84" charset="-128"/>
              </a:rPr>
              <a:t>2</a:t>
            </a:r>
            <a:r>
              <a:rPr lang="en-US" sz="2000" dirty="0">
                <a:cs typeface="ＭＳ Ｐゴシック" pitchFamily="-84" charset="-128"/>
              </a:rPr>
              <a:t> and L</a:t>
            </a:r>
            <a:r>
              <a:rPr lang="en-US" sz="2000" baseline="-25000" dirty="0">
                <a:cs typeface="ＭＳ Ｐゴシック" pitchFamily="-84" charset="-128"/>
              </a:rPr>
              <a:t>3</a:t>
            </a:r>
            <a:r>
              <a:rPr lang="en-US" sz="2000" dirty="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6.10: Expectation values inside a box</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238370" name="Equation" r:id="rId3" imgW="2362200" imgH="241300" progId="Equation.DSMT4">
                  <p:embed/>
                </p:oleObj>
              </mc:Choice>
              <mc:Fallback>
                <p:oleObj name="Equation" r:id="rId3" imgW="2362200" imgH="241300" progId="Equation.DSMT4">
                  <p:embed/>
                  <p:pic>
                    <p:nvPicPr>
                      <p:cNvPr id="508943" name="Object 15"/>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Inside the </a:t>
            </a:r>
            <a:r>
              <a:rPr lang="en-US" kern="0" dirty="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238371" name="Equation" r:id="rId5" imgW="1384300" imgH="419100" progId="Equation.DSMT4">
                  <p:embed/>
                </p:oleObj>
              </mc:Choice>
              <mc:Fallback>
                <p:oleObj name="Equation" r:id="rId5" imgW="1384300" imgH="419100" progId="Equation.DSMT4">
                  <p:embed/>
                  <p:pic>
                    <p:nvPicPr>
                      <p:cNvPr id="529416" name="Object 8"/>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A reasonable solution is </a:t>
            </a:r>
          </a:p>
        </p:txBody>
      </p:sp>
      <p:graphicFrame>
        <p:nvGraphicFramePr>
          <p:cNvPr id="529417" name="Object 9"/>
          <p:cNvGraphicFramePr>
            <a:graphicFrameLocks noChangeAspect="1"/>
          </p:cNvGraphicFramePr>
          <p:nvPr>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238372" name="Equation" r:id="rId7" imgW="1117600" imgH="203200" progId="Equation.DSMT4">
                  <p:embed/>
                </p:oleObj>
              </mc:Choice>
              <mc:Fallback>
                <p:oleObj name="Equation" r:id="rId7" imgW="1117600" imgH="203200" progId="Equation.DSMT4">
                  <p:embed/>
                  <p:pic>
                    <p:nvPicPr>
                      <p:cNvPr id="529417" name="Object 9"/>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238373" name="Equation" r:id="rId9" imgW="825500" imgH="203200" progId="Equation.DSMT4">
                  <p:embed/>
                </p:oleObj>
              </mc:Choice>
              <mc:Fallback>
                <p:oleObj name="Equation" r:id="rId9" imgW="825500" imgH="203200" progId="Equation.DSMT4">
                  <p:embed/>
                  <p:pic>
                    <p:nvPicPr>
                      <p:cNvPr id="529418" name="Object 10"/>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238374" name="Equation" r:id="rId11" imgW="546100" imgH="431800" progId="Equation.DSMT4">
                  <p:embed/>
                </p:oleObj>
              </mc:Choice>
              <mc:Fallback>
                <p:oleObj name="Equation" r:id="rId11" imgW="546100" imgH="431800" progId="Equation.DSMT4">
                  <p:embed/>
                  <p:pic>
                    <p:nvPicPr>
                      <p:cNvPr id="529419" name="Object 11"/>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937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Using the boundary conditions</a:t>
            </a: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rPr>
              <a:t>So the wave numbers are  </a:t>
            </a:r>
          </a:p>
        </p:txBody>
      </p:sp>
      <p:graphicFrame>
        <p:nvGraphicFramePr>
          <p:cNvPr id="529420" name="Object 12"/>
          <p:cNvGraphicFramePr>
            <a:graphicFrameLocks noChangeAspect="1"/>
          </p:cNvGraphicFramePr>
          <p:nvPr>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238375" name="Equation" r:id="rId13" imgW="584200" imgH="431800" progId="Equation.DSMT4">
                  <p:embed/>
                </p:oleObj>
              </mc:Choice>
              <mc:Fallback>
                <p:oleObj name="Equation" r:id="rId13" imgW="584200" imgH="431800" progId="Equation.DSMT4">
                  <p:embed/>
                  <p:pic>
                    <p:nvPicPr>
                      <p:cNvPr id="529420" name="Object 12"/>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238376" name="Equation" r:id="rId15" imgW="571500" imgH="431800" progId="Equation.DSMT4">
                  <p:embed/>
                </p:oleObj>
              </mc:Choice>
              <mc:Fallback>
                <p:oleObj name="Equation" r:id="rId15" imgW="571500" imgH="431800" progId="Equation.DSMT4">
                  <p:embed/>
                  <p:pic>
                    <p:nvPicPr>
                      <p:cNvPr id="529421" name="Object 13"/>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238377" name="Equation" r:id="rId17" imgW="736600" imgH="203200" progId="Equation.DSMT4">
                  <p:embed/>
                </p:oleObj>
              </mc:Choice>
              <mc:Fallback>
                <p:oleObj name="Equation" r:id="rId17" imgW="736600" imgH="203200" progId="Equation.DSMT4">
                  <p:embed/>
                  <p:pic>
                    <p:nvPicPr>
                      <p:cNvPr id="21" name="Object 10"/>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238378" name="Equation" r:id="rId19" imgW="1206500" imgH="419100" progId="Equation.DSMT4">
                  <p:embed/>
                </p:oleObj>
              </mc:Choice>
              <mc:Fallback>
                <p:oleObj name="Equation" r:id="rId19" imgW="1206500" imgH="419100" progId="Equation.DSMT4">
                  <p:embed/>
                  <p:pic>
                    <p:nvPicPr>
                      <p:cNvPr id="23" name="Object 8"/>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3697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left)">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left)">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9416"/>
                                        </p:tgtEl>
                                        <p:attrNameLst>
                                          <p:attrName>style.visibility</p:attrName>
                                        </p:attrNameLst>
                                      </p:cBhvr>
                                      <p:to>
                                        <p:strVal val="visible"/>
                                      </p:to>
                                    </p:set>
                                    <p:animEffect transition="in" filter="wipe(left)">
                                      <p:cBhvr>
                                        <p:cTn id="39" dur="500"/>
                                        <p:tgtEl>
                                          <p:spTgt spid="5294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left)">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08943"/>
                                        </p:tgtEl>
                                        <p:attrNameLst>
                                          <p:attrName>style.visibility</p:attrName>
                                        </p:attrNameLst>
                                      </p:cBhvr>
                                      <p:to>
                                        <p:strVal val="visible"/>
                                      </p:to>
                                    </p:set>
                                    <p:animEffect transition="in" filter="wipe(left)">
                                      <p:cBhvr>
                                        <p:cTn id="54" dur="500"/>
                                        <p:tgtEl>
                                          <p:spTgt spid="5089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left)">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29417"/>
                                        </p:tgtEl>
                                        <p:attrNameLst>
                                          <p:attrName>style.visibility</p:attrName>
                                        </p:attrNameLst>
                                      </p:cBhvr>
                                      <p:to>
                                        <p:strVal val="visible"/>
                                      </p:to>
                                    </p:set>
                                    <p:animEffect transition="in" filter="wipe(left)">
                                      <p:cBhvr>
                                        <p:cTn id="64" dur="500"/>
                                        <p:tgtEl>
                                          <p:spTgt spid="5294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29418"/>
                                        </p:tgtEl>
                                        <p:attrNameLst>
                                          <p:attrName>style.visibility</p:attrName>
                                        </p:attrNameLst>
                                      </p:cBhvr>
                                      <p:to>
                                        <p:strVal val="visible"/>
                                      </p:to>
                                    </p:set>
                                    <p:animEffect transition="in" filter="wipe(left)">
                                      <p:cBhvr>
                                        <p:cTn id="69" dur="500"/>
                                        <p:tgtEl>
                                          <p:spTgt spid="5294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wipe(left)">
                                      <p:cBhvr>
                                        <p:cTn id="79" dur="500"/>
                                        <p:tgtEl>
                                          <p:spTgt spid="2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29419"/>
                                        </p:tgtEl>
                                        <p:attrNameLst>
                                          <p:attrName>style.visibility</p:attrName>
                                        </p:attrNameLst>
                                      </p:cBhvr>
                                      <p:to>
                                        <p:strVal val="visible"/>
                                      </p:to>
                                    </p:set>
                                    <p:animEffect transition="in" filter="wipe(left)">
                                      <p:cBhvr>
                                        <p:cTn id="84" dur="500"/>
                                        <p:tgtEl>
                                          <p:spTgt spid="5294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29420"/>
                                        </p:tgtEl>
                                        <p:attrNameLst>
                                          <p:attrName>style.visibility</p:attrName>
                                        </p:attrNameLst>
                                      </p:cBhvr>
                                      <p:to>
                                        <p:strVal val="visible"/>
                                      </p:to>
                                    </p:set>
                                    <p:animEffect transition="in" filter="wipe(left)">
                                      <p:cBhvr>
                                        <p:cTn id="89" dur="500"/>
                                        <p:tgtEl>
                                          <p:spTgt spid="52942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29421"/>
                                        </p:tgtEl>
                                        <p:attrNameLst>
                                          <p:attrName>style.visibility</p:attrName>
                                        </p:attrNameLst>
                                      </p:cBhvr>
                                      <p:to>
                                        <p:strVal val="visible"/>
                                      </p:to>
                                    </p:set>
                                    <p:animEffect transition="in" filter="wipe(left)">
                                      <p:cBhvr>
                                        <p:cTn id="94" dur="500"/>
                                        <p:tgtEl>
                                          <p:spTgt spid="52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16" grpId="0" build="p"/>
      <p:bldP spid="17" grpId="0" build="p"/>
      <p:bldP spid="18" grpId="0" build="p"/>
      <p:bldP spid="22" grpId="0" build="p"/>
      <p:bldP spid="24" grpId="0" build="p"/>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a:cs typeface="ＭＳ Ｐゴシック" pitchFamily="-84" charset="-128"/>
              </a:rPr>
              <a:t>Consider a free particle inside a box with lengths L</a:t>
            </a:r>
            <a:r>
              <a:rPr lang="en-US" sz="2000" baseline="-25000" dirty="0">
                <a:cs typeface="ＭＳ Ｐゴシック" pitchFamily="-84" charset="-128"/>
              </a:rPr>
              <a:t>1</a:t>
            </a:r>
            <a:r>
              <a:rPr lang="en-US" sz="2000" dirty="0">
                <a:cs typeface="ＭＳ Ｐゴシック" pitchFamily="-84" charset="-128"/>
              </a:rPr>
              <a:t>, L</a:t>
            </a:r>
            <a:r>
              <a:rPr lang="en-US" sz="2000" baseline="-25000" dirty="0">
                <a:cs typeface="ＭＳ Ｐゴシック" pitchFamily="-84" charset="-128"/>
              </a:rPr>
              <a:t>2</a:t>
            </a:r>
            <a:r>
              <a:rPr lang="en-US" sz="2000" dirty="0">
                <a:cs typeface="ＭＳ Ｐゴシック" pitchFamily="-84" charset="-128"/>
              </a:rPr>
              <a:t> and L</a:t>
            </a:r>
            <a:r>
              <a:rPr lang="en-US" sz="2000" baseline="-25000" dirty="0">
                <a:cs typeface="ＭＳ Ｐゴシック" pitchFamily="-84" charset="-128"/>
              </a:rPr>
              <a:t>3</a:t>
            </a:r>
            <a:r>
              <a:rPr lang="en-US" sz="2000" dirty="0">
                <a:cs typeface="ＭＳ Ｐゴシック" pitchFamily="-84" charset="-128"/>
              </a:rPr>
              <a:t> along the x, y, and z axes, respectively, as shown in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6.10: Expectation values inside a box</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a:ln>
                  <a:noFill/>
                </a:ln>
                <a:solidFill>
                  <a:schemeClr val="accent2"/>
                </a:solidFill>
                <a:effectLst/>
                <a:uLnTx/>
                <a:uFillTx/>
                <a:latin typeface="+mn-lt"/>
                <a:ea typeface="ＭＳ Ｐゴシック" pitchFamily="-1" charset="-128"/>
                <a:cs typeface="ＭＳ Ｐゴシック" pitchFamily="-84" charset="-128"/>
              </a:rPr>
              <a:t>Schr</a:t>
            </a:r>
            <a:r>
              <a:rPr lang="en-US" sz="2800" dirty="0" err="1">
                <a:solidFill>
                  <a:srgbClr val="000090"/>
                </a:solidFill>
                <a:ea typeface="ＭＳ Ｐゴシック" pitchFamily="-84" charset="-128"/>
                <a:cs typeface="ＭＳ Ｐゴシック" pitchFamily="-84" charset="-128"/>
              </a:rPr>
              <a:t>ö</a:t>
            </a:r>
            <a:r>
              <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239572" name="Equation" r:id="rId3" imgW="2438400" imgH="393700" progId="Equation.DSMT4">
                  <p:embed/>
                </p:oleObj>
              </mc:Choice>
              <mc:Fallback>
                <p:oleObj name="Equation" r:id="rId3" imgW="2438400" imgH="393700" progId="Equation.DSMT4">
                  <p:embed/>
                  <p:pic>
                    <p:nvPicPr>
                      <p:cNvPr id="508943" name="Object 15"/>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239573" name="Equation" r:id="rId5" imgW="787400" imgH="419100" progId="Equation.DSMT4">
                  <p:embed/>
                </p:oleObj>
              </mc:Choice>
              <mc:Fallback>
                <p:oleObj name="Equation" r:id="rId5" imgW="787400" imgH="419100" progId="Equation.DSMT4">
                  <p:embed/>
                  <p:pic>
                    <p:nvPicPr>
                      <p:cNvPr id="529416" name="Object 8"/>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239574" name="Equation" r:id="rId7" imgW="2578100" imgH="419100" progId="Equation.DSMT4">
                  <p:embed/>
                </p:oleObj>
              </mc:Choice>
              <mc:Fallback>
                <p:oleObj name="Equation" r:id="rId7" imgW="2578100" imgH="419100" progId="Equation.DSMT4">
                  <p:embed/>
                  <p:pic>
                    <p:nvPicPr>
                      <p:cNvPr id="531460" name="Object 4"/>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239575" name="Equation" r:id="rId9" imgW="1790700" imgH="469900" progId="Equation.DSMT4">
                  <p:embed/>
                </p:oleObj>
              </mc:Choice>
              <mc:Fallback>
                <p:oleObj name="Equation" r:id="rId9" imgW="1790700" imgH="469900" progId="Equation.DSMT4">
                  <p:embed/>
                  <p:pic>
                    <p:nvPicPr>
                      <p:cNvPr id="531461" name="Object 5"/>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239576" name="Equation" r:id="rId11" imgW="1473200" imgH="419100" progId="Equation.DSMT4">
                  <p:embed/>
                </p:oleObj>
              </mc:Choice>
              <mc:Fallback>
                <p:oleObj name="Equation" r:id="rId11" imgW="1473200" imgH="419100" progId="Equation.DSMT4">
                  <p:embed/>
                  <p:pic>
                    <p:nvPicPr>
                      <p:cNvPr id="531462" name="Object 6"/>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239577" name="Equation" r:id="rId13" imgW="2032000" imgH="469900" progId="Equation.DSMT4">
                  <p:embed/>
                </p:oleObj>
              </mc:Choice>
              <mc:Fallback>
                <p:oleObj name="Equation" r:id="rId13" imgW="2032000" imgH="469900" progId="Equation.DSMT4">
                  <p:embed/>
                  <p:pic>
                    <p:nvPicPr>
                      <p:cNvPr id="531463" name="Object 7"/>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239578" name="Equation" r:id="rId15" imgW="1333500" imgH="469900" progId="Equation.DSMT4">
                  <p:embed/>
                </p:oleObj>
              </mc:Choice>
              <mc:Fallback>
                <p:oleObj name="Equation" r:id="rId15" imgW="1333500" imgH="469900" progId="Equation.DSMT4">
                  <p:embed/>
                  <p:pic>
                    <p:nvPicPr>
                      <p:cNvPr id="531464" name="Object 8"/>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239579" name="Equation" r:id="rId17" imgW="1587500" imgH="419100" progId="Equation.DSMT4">
                  <p:embed/>
                </p:oleObj>
              </mc:Choice>
              <mc:Fallback>
                <p:oleObj name="Equation" r:id="rId17" imgW="1587500" imgH="419100" progId="Equation.DSMT4">
                  <p:embed/>
                  <p:pic>
                    <p:nvPicPr>
                      <p:cNvPr id="531465" name="Object 9"/>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239580" name="Equation" r:id="rId19" imgW="1790700" imgH="241300" progId="Equation.DSMT4">
                  <p:embed/>
                </p:oleObj>
              </mc:Choice>
              <mc:Fallback>
                <p:oleObj name="Equation" r:id="rId19" imgW="1790700" imgH="241300" progId="Equation.DSMT4">
                  <p:embed/>
                  <p:pic>
                    <p:nvPicPr>
                      <p:cNvPr id="531466" name="Object 10"/>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239581" name="Equation" r:id="rId21" imgW="1993900" imgH="241300" progId="Equation.DSMT4">
                  <p:embed/>
                </p:oleObj>
              </mc:Choice>
              <mc:Fallback>
                <p:oleObj name="Equation" r:id="rId21" imgW="1993900" imgH="241300" progId="Equation.DSMT4">
                  <p:embed/>
                  <p:pic>
                    <p:nvPicPr>
                      <p:cNvPr id="531467" name="Object 11"/>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239582" name="Equation" r:id="rId23" imgW="381000" imgH="228600" progId="Equation.DSMT4">
                  <p:embed/>
                </p:oleObj>
              </mc:Choice>
              <mc:Fallback>
                <p:oleObj name="Equation" r:id="rId23" imgW="381000" imgH="228600" progId="Equation.DSMT4">
                  <p:embed/>
                  <p:pic>
                    <p:nvPicPr>
                      <p:cNvPr id="531468" name="Object 12"/>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9432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9416"/>
                                        </p:tgtEl>
                                        <p:attrNameLst>
                                          <p:attrName>style.visibility</p:attrName>
                                        </p:attrNameLst>
                                      </p:cBhvr>
                                      <p:to>
                                        <p:strVal val="visible"/>
                                      </p:to>
                                    </p:set>
                                    <p:animEffect transition="in" filter="wipe(left)">
                                      <p:cBhvr>
                                        <p:cTn id="12" dur="500"/>
                                        <p:tgtEl>
                                          <p:spTgt spid="5294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1463"/>
                                        </p:tgtEl>
                                        <p:attrNameLst>
                                          <p:attrName>style.visibility</p:attrName>
                                        </p:attrNameLst>
                                      </p:cBhvr>
                                      <p:to>
                                        <p:strVal val="visible"/>
                                      </p:to>
                                    </p:set>
                                    <p:animEffect transition="in" filter="wipe(left)">
                                      <p:cBhvr>
                                        <p:cTn id="17" dur="500"/>
                                        <p:tgtEl>
                                          <p:spTgt spid="5314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8943"/>
                                        </p:tgtEl>
                                        <p:attrNameLst>
                                          <p:attrName>style.visibility</p:attrName>
                                        </p:attrNameLst>
                                      </p:cBhvr>
                                      <p:to>
                                        <p:strVal val="visible"/>
                                      </p:to>
                                    </p:set>
                                    <p:animEffect transition="in" filter="wipe(left)">
                                      <p:cBhvr>
                                        <p:cTn id="22" dur="500"/>
                                        <p:tgtEl>
                                          <p:spTgt spid="5089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1466"/>
                                        </p:tgtEl>
                                        <p:attrNameLst>
                                          <p:attrName>style.visibility</p:attrName>
                                        </p:attrNameLst>
                                      </p:cBhvr>
                                      <p:to>
                                        <p:strVal val="visible"/>
                                      </p:to>
                                    </p:set>
                                    <p:animEffect transition="in" filter="wipe(left)">
                                      <p:cBhvr>
                                        <p:cTn id="27" dur="500"/>
                                        <p:tgtEl>
                                          <p:spTgt spid="5314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1460"/>
                                        </p:tgtEl>
                                        <p:attrNameLst>
                                          <p:attrName>style.visibility</p:attrName>
                                        </p:attrNameLst>
                                      </p:cBhvr>
                                      <p:to>
                                        <p:strVal val="visible"/>
                                      </p:to>
                                    </p:set>
                                    <p:animEffect transition="in" filter="wipe(left)">
                                      <p:cBhvr>
                                        <p:cTn id="32" dur="500"/>
                                        <p:tgtEl>
                                          <p:spTgt spid="531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1467"/>
                                        </p:tgtEl>
                                        <p:attrNameLst>
                                          <p:attrName>style.visibility</p:attrName>
                                        </p:attrNameLst>
                                      </p:cBhvr>
                                      <p:to>
                                        <p:strVal val="visible"/>
                                      </p:to>
                                    </p:set>
                                    <p:animEffect transition="in" filter="wipe(left)">
                                      <p:cBhvr>
                                        <p:cTn id="37" dur="500"/>
                                        <p:tgtEl>
                                          <p:spTgt spid="5314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1468"/>
                                        </p:tgtEl>
                                        <p:attrNameLst>
                                          <p:attrName>style.visibility</p:attrName>
                                        </p:attrNameLst>
                                      </p:cBhvr>
                                      <p:to>
                                        <p:strVal val="visible"/>
                                      </p:to>
                                    </p:set>
                                    <p:animEffect transition="in" filter="wipe(left)">
                                      <p:cBhvr>
                                        <p:cTn id="42" dur="500"/>
                                        <p:tgtEl>
                                          <p:spTgt spid="5314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1461"/>
                                        </p:tgtEl>
                                        <p:attrNameLst>
                                          <p:attrName>style.visibility</p:attrName>
                                        </p:attrNameLst>
                                      </p:cBhvr>
                                      <p:to>
                                        <p:strVal val="visible"/>
                                      </p:to>
                                    </p:set>
                                    <p:animEffect transition="in" filter="wipe(left)">
                                      <p:cBhvr>
                                        <p:cTn id="47" dur="500"/>
                                        <p:tgtEl>
                                          <p:spTgt spid="5314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1465"/>
                                        </p:tgtEl>
                                        <p:attrNameLst>
                                          <p:attrName>style.visibility</p:attrName>
                                        </p:attrNameLst>
                                      </p:cBhvr>
                                      <p:to>
                                        <p:strVal val="visible"/>
                                      </p:to>
                                    </p:set>
                                    <p:animEffect transition="in" filter="wipe(left)">
                                      <p:cBhvr>
                                        <p:cTn id="52" dur="500"/>
                                        <p:tgtEl>
                                          <p:spTgt spid="53146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1462"/>
                                        </p:tgtEl>
                                        <p:attrNameLst>
                                          <p:attrName>style.visibility</p:attrName>
                                        </p:attrNameLst>
                                      </p:cBhvr>
                                      <p:to>
                                        <p:strVal val="visible"/>
                                      </p:to>
                                    </p:set>
                                    <p:animEffect transition="in" filter="wipe(left)">
                                      <p:cBhvr>
                                        <p:cTn id="57" dur="500"/>
                                        <p:tgtEl>
                                          <p:spTgt spid="5314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31464"/>
                                        </p:tgtEl>
                                        <p:attrNameLst>
                                          <p:attrName>style.visibility</p:attrName>
                                        </p:attrNameLst>
                                      </p:cBhvr>
                                      <p:to>
                                        <p:strVal val="visible"/>
                                      </p:to>
                                    </p:set>
                                    <p:animEffect transition="in" filter="wipe(left)">
                                      <p:cBhvr>
                                        <p:cTn id="62" dur="500"/>
                                        <p:tgtEl>
                                          <p:spTgt spid="5314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left)">
                                      <p:cBhvr>
                                        <p:cTn id="67" dur="500"/>
                                        <p:tgtEl>
                                          <p:spTgt spid="2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left)">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Effect transition="in" filter="wipe(left)">
                                      <p:cBhvr>
                                        <p:cTn id="7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a:ea typeface="ＭＳ Ｐゴシック" pitchFamily="-84" charset="-128"/>
                <a:cs typeface="ＭＳ Ｐゴシック" pitchFamily="-84" charset="-128"/>
              </a:rPr>
              <a:t>Degeneracy*</a:t>
            </a:r>
          </a:p>
        </p:txBody>
      </p:sp>
      <p:sp>
        <p:nvSpPr>
          <p:cNvPr id="38914" name="Rectangle 3"/>
          <p:cNvSpPr>
            <a:spLocks noGrp="1" noChangeArrowheads="1"/>
          </p:cNvSpPr>
          <p:nvPr>
            <p:ph type="body" sz="half" idx="1"/>
          </p:nvPr>
        </p:nvSpPr>
        <p:spPr>
          <a:xfrm>
            <a:off x="457200" y="1065212"/>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energy, such as the spin under a B field, 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April 8, 2019</a:t>
            </a:r>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
        <p:nvSpPr>
          <p:cNvPr id="7" name="TextBox 6"/>
          <p:cNvSpPr txBox="1"/>
          <p:nvPr/>
        </p:nvSpPr>
        <p:spPr>
          <a:xfrm>
            <a:off x="1965359" y="5867400"/>
            <a:ext cx="4435441"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Mirriam-webster</a:t>
            </a:r>
            <a:r>
              <a:rPr lang="en-US" sz="1400" b="1" dirty="0">
                <a:solidFill>
                  <a:srgbClr val="800000"/>
                </a:solidFill>
                <a:latin typeface="Arial Narrow"/>
                <a:cs typeface="Arial Narrow"/>
              </a:rPr>
              <a:t>: having two or more states or subdivisions</a:t>
            </a:r>
          </a:p>
        </p:txBody>
      </p:sp>
    </p:spTree>
    <p:extLst>
      <p:ext uri="{BB962C8B-B14F-4D97-AF65-F5344CB8AC3E}">
        <p14:creationId xmlns:p14="http://schemas.microsoft.com/office/powerpoint/2010/main" val="2383699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wipe(left)">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1" end="1"/>
                                            </p:txEl>
                                          </p:spTgt>
                                        </p:tgtEl>
                                        <p:attrNameLst>
                                          <p:attrName>style.visibility</p:attrName>
                                        </p:attrNameLst>
                                      </p:cBhvr>
                                      <p:to>
                                        <p:strVal val="visible"/>
                                      </p:to>
                                    </p:set>
                                    <p:animEffect transition="in" filter="wipe(left)">
                                      <p:cBhvr>
                                        <p:cTn id="17" dur="500"/>
                                        <p:tgtEl>
                                          <p:spTgt spid="389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914">
                                            <p:txEl>
                                              <p:pRg st="2" end="2"/>
                                            </p:txEl>
                                          </p:spTgt>
                                        </p:tgtEl>
                                        <p:attrNameLst>
                                          <p:attrName>style.visibility</p:attrName>
                                        </p:attrNameLst>
                                      </p:cBhvr>
                                      <p:to>
                                        <p:strVal val="visible"/>
                                      </p:to>
                                    </p:set>
                                    <p:animEffect transition="in" filter="wipe(left)">
                                      <p:cBhvr>
                                        <p:cTn id="22"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0"/>
            <a:ext cx="7772400" cy="457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280987" y="647700"/>
            <a:ext cx="8582025" cy="5600700"/>
          </a:xfrm>
        </p:spPr>
        <p:txBody>
          <a:bodyPr/>
          <a:lstStyle/>
          <a:p>
            <a:pPr eaLnBrk="1" hangingPunct="1"/>
            <a:r>
              <a:rPr lang="en-US" sz="2800" dirty="0"/>
              <a:t>Bring out SP#6</a:t>
            </a:r>
          </a:p>
          <a:p>
            <a:pPr eaLnBrk="1" hangingPunct="1"/>
            <a:r>
              <a:rPr lang="en-US" sz="2800" dirty="0"/>
              <a:t>Reminder: Homework #5</a:t>
            </a:r>
            <a:endParaRPr lang="en-US" sz="2400" dirty="0"/>
          </a:p>
          <a:p>
            <a:pPr lvl="1" eaLnBrk="1" hangingPunct="1">
              <a:spcBef>
                <a:spcPts val="168"/>
              </a:spcBef>
            </a:pPr>
            <a:r>
              <a:rPr lang="en-US" sz="2400" dirty="0"/>
              <a:t>CH6 end of chapter problems: 34, 46 and 65</a:t>
            </a:r>
          </a:p>
          <a:p>
            <a:pPr lvl="1" eaLnBrk="1" hangingPunct="1">
              <a:spcBef>
                <a:spcPts val="168"/>
              </a:spcBef>
            </a:pPr>
            <a:r>
              <a:rPr lang="en-US" sz="2400" dirty="0"/>
              <a:t>CH7 end of chapter problems: 7, 9, 17 and 29</a:t>
            </a:r>
          </a:p>
          <a:p>
            <a:pPr lvl="1" eaLnBrk="1" hangingPunct="1">
              <a:spcBef>
                <a:spcPts val="168"/>
              </a:spcBef>
            </a:pPr>
            <a:r>
              <a:rPr lang="en-US" sz="2400" dirty="0"/>
              <a:t>Due Monday, Apr. 15</a:t>
            </a:r>
          </a:p>
          <a:p>
            <a:pPr eaLnBrk="1" hangingPunct="1">
              <a:spcBef>
                <a:spcPts val="168"/>
              </a:spcBef>
            </a:pPr>
            <a:r>
              <a:rPr lang="en-US" sz="2400" dirty="0"/>
              <a:t>There will be a quiz coming Monday, Apr. 15</a:t>
            </a:r>
          </a:p>
          <a:p>
            <a:pPr lvl="1" eaLnBrk="1" hangingPunct="1">
              <a:spcBef>
                <a:spcPts val="168"/>
              </a:spcBef>
            </a:pPr>
            <a:r>
              <a:rPr lang="en-US" sz="2400" dirty="0"/>
              <a:t>Beginning of the class</a:t>
            </a:r>
          </a:p>
          <a:p>
            <a:pPr lvl="1" eaLnBrk="1" hangingPunct="1">
              <a:spcBef>
                <a:spcPts val="168"/>
              </a:spcBef>
            </a:pPr>
            <a:r>
              <a:rPr lang="en-US" sz="2400" dirty="0"/>
              <a:t>Covers: CH 6.2 to what we finish this Wednesday</a:t>
            </a:r>
          </a:p>
          <a:p>
            <a:pPr lvl="1" eaLnBrk="1" hangingPunct="1">
              <a:spcBef>
                <a:spcPts val="200"/>
              </a:spcBef>
            </a:pPr>
            <a:r>
              <a:rPr lang="en-US" sz="2000" dirty="0"/>
              <a:t>BOYF:</a:t>
            </a:r>
            <a:r>
              <a:rPr lang="en-US" dirty="0"/>
              <a:t> </a:t>
            </a:r>
            <a:r>
              <a:rPr lang="en-US" sz="2400" dirty="0"/>
              <a:t>You may bring a one 8.5x11.5 sheet (front and back) of handwritten formulae and values of constants for the exam</a:t>
            </a:r>
          </a:p>
          <a:p>
            <a:pPr lvl="1" eaLnBrk="1" hangingPunct="1">
              <a:spcBef>
                <a:spcPts val="200"/>
              </a:spcBef>
            </a:pPr>
            <a:r>
              <a:rPr lang="en-US" sz="2400" dirty="0"/>
              <a:t>No derivations, word definitions or setups or solutions of any problems!</a:t>
            </a:r>
          </a:p>
          <a:p>
            <a:pPr lvl="2" eaLnBrk="1" hangingPunct="1">
              <a:spcBef>
                <a:spcPts val="200"/>
              </a:spcBef>
            </a:pPr>
            <a:r>
              <a:rPr lang="en-US" sz="2000" dirty="0"/>
              <a:t>No Maxwell’s equations!</a:t>
            </a:r>
          </a:p>
          <a:p>
            <a:pPr lvl="1" eaLnBrk="1" hangingPunct="1">
              <a:spcBef>
                <a:spcPts val="200"/>
              </a:spcBef>
            </a:pPr>
            <a:r>
              <a:rPr lang="en-US" sz="2400" dirty="0"/>
              <a:t>No additional formulae or values of constants will be provided!</a:t>
            </a:r>
            <a:endParaRPr lang="en-US" sz="3200" dirty="0"/>
          </a:p>
          <a:p>
            <a:pPr lvl="1" eaLnBrk="1" hangingPunct="1">
              <a:spcBef>
                <a:spcPts val="168"/>
              </a:spcBef>
            </a:pPr>
            <a:endParaRPr lang="en-US" dirty="0"/>
          </a:p>
        </p:txBody>
      </p:sp>
      <p:sp>
        <p:nvSpPr>
          <p:cNvPr id="6" name="Date Placeholder 5">
            <a:extLst>
              <a:ext uri="{FF2B5EF4-FFF2-40B4-BE49-F238E27FC236}">
                <a16:creationId xmlns:a16="http://schemas.microsoft.com/office/drawing/2014/main" id="{9FA24904-CAB9-984B-82EA-62C1934E8845}"/>
              </a:ext>
            </a:extLst>
          </p:cNvPr>
          <p:cNvSpPr>
            <a:spLocks noGrp="1"/>
          </p:cNvSpPr>
          <p:nvPr>
            <p:ph type="dt" sz="half" idx="10"/>
          </p:nvPr>
        </p:nvSpPr>
        <p:spPr/>
        <p:txBody>
          <a:bodyPr/>
          <a:lstStyle/>
          <a:p>
            <a:pPr>
              <a:defRPr/>
            </a:pPr>
            <a:r>
              <a:rPr lang="en-US"/>
              <a:t>Mon. April 8, 2019</a:t>
            </a:r>
          </a:p>
        </p:txBody>
      </p:sp>
      <p:sp>
        <p:nvSpPr>
          <p:cNvPr id="7" name="Footer Placeholder 6">
            <a:extLst>
              <a:ext uri="{FF2B5EF4-FFF2-40B4-BE49-F238E27FC236}">
                <a16:creationId xmlns:a16="http://schemas.microsoft.com/office/drawing/2014/main" id="{D644F0CF-7294-F14A-9BF7-40CB356648F3}"/>
              </a:ext>
            </a:extLst>
          </p:cNvPr>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4750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112713"/>
            <a:ext cx="8226425" cy="636587"/>
          </a:xfrm>
        </p:spPr>
        <p:txBody>
          <a:bodyPr/>
          <a:lstStyle/>
          <a:p>
            <a:pPr eaLnBrk="1" hangingPunct="1"/>
            <a:r>
              <a:rPr lang="en-US" sz="4800" b="1" dirty="0">
                <a:ea typeface="ＭＳ Ｐゴシック" pitchFamily="-84" charset="-128"/>
                <a:cs typeface="ＭＳ Ｐゴシック" pitchFamily="-84" charset="-128"/>
              </a:rPr>
              <a:t>Reminder: Special Project #7</a:t>
            </a:r>
          </a:p>
        </p:txBody>
      </p:sp>
      <p:sp>
        <p:nvSpPr>
          <p:cNvPr id="18434" name="Rectangle 3"/>
          <p:cNvSpPr>
            <a:spLocks noGrp="1" noChangeArrowheads="1"/>
          </p:cNvSpPr>
          <p:nvPr>
            <p:ph type="subTitle" idx="1"/>
          </p:nvPr>
        </p:nvSpPr>
        <p:spPr>
          <a:xfrm>
            <a:off x="457200" y="762000"/>
            <a:ext cx="8305800" cy="5410200"/>
          </a:xfrm>
        </p:spPr>
        <p:txBody>
          <a:bodyPr/>
          <a:lstStyle/>
          <a:p>
            <a:pPr marL="571500" indent="-571500" algn="l" eaLnBrk="1" hangingPunct="1"/>
            <a:r>
              <a:rPr lang="en-US" sz="3600" dirty="0">
                <a:ea typeface="ＭＳ Ｐゴシック" pitchFamily="-84" charset="-128"/>
                <a:cs typeface="ＭＳ Ｐゴシック" pitchFamily="-84" charset="-128"/>
              </a:rPr>
              <a:t>Show that the Schrodinger wave equation becomes Newton’s second law in the classical limit.  (15 points)</a:t>
            </a:r>
          </a:p>
          <a:p>
            <a:pPr marL="571500" indent="-571500" algn="l" eaLnBrk="1" hangingPunct="1"/>
            <a:r>
              <a:rPr lang="en-US" sz="3600" dirty="0">
                <a:ea typeface="ＭＳ Ｐゴシック" pitchFamily="-84" charset="-128"/>
                <a:cs typeface="ＭＳ Ｐゴシック" pitchFamily="-84" charset="-128"/>
              </a:rPr>
              <a:t>Deadline Wednesday, Apr. 17</a:t>
            </a:r>
          </a:p>
          <a:p>
            <a:pPr marL="571500" indent="-571500" algn="l" eaLnBrk="1" hangingPunct="1"/>
            <a:r>
              <a:rPr lang="en-US" sz="3600" dirty="0">
                <a:ea typeface="ＭＳ Ｐゴシック" pitchFamily="-84" charset="-128"/>
                <a:cs typeface="ＭＳ Ｐゴシック" pitchFamily="-84" charset="-128"/>
              </a:rPr>
              <a:t>You MUST have your own answers!</a:t>
            </a:r>
          </a:p>
          <a:p>
            <a:pPr marL="571500" indent="-571500" algn="l" eaLnBrk="1" hangingPunct="1"/>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April 8, 2019</a:t>
            </a:r>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8776444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April 8,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838200"/>
          </a:xfrm>
        </p:spPr>
        <p:txBody>
          <a:bodyPr/>
          <a:lstStyle/>
          <a:p>
            <a:pPr eaLnBrk="1" hangingPunct="1"/>
            <a:r>
              <a:rPr lang="en-US" sz="4000" dirty="0">
                <a:ea typeface="ＭＳ Ｐゴシック" pitchFamily="-84" charset="-128"/>
                <a:cs typeface="ＭＳ Ｐゴシック" pitchFamily="-84" charset="-128"/>
              </a:rPr>
              <a:t>Research Projects</a:t>
            </a:r>
          </a:p>
        </p:txBody>
      </p:sp>
      <p:sp>
        <p:nvSpPr>
          <p:cNvPr id="111619" name="Rectangle 3"/>
          <p:cNvSpPr>
            <a:spLocks noGrp="1" noChangeArrowheads="1"/>
          </p:cNvSpPr>
          <p:nvPr>
            <p:ph type="body" idx="1"/>
          </p:nvPr>
        </p:nvSpPr>
        <p:spPr>
          <a:xfrm>
            <a:off x="152400" y="381000"/>
            <a:ext cx="8763000" cy="5638800"/>
          </a:xfrm>
        </p:spPr>
        <p:txBody>
          <a:bodyPr/>
          <a:lstStyle/>
          <a:p>
            <a:pPr marL="0" indent="0" eaLnBrk="1" hangingPunct="1">
              <a:spcBef>
                <a:spcPts val="0"/>
              </a:spcBef>
              <a:buNone/>
            </a:pPr>
            <a:r>
              <a:rPr lang="en-US" sz="2400" dirty="0">
                <a:ea typeface="ＭＳ Ｐゴシック" pitchFamily="-84" charset="-128"/>
                <a:cs typeface="ＭＳ Ｐゴシック" pitchFamily="-84" charset="-128"/>
              </a:rPr>
              <a:t>Each of the 9 research groups has an assigned research topic and the date and sequence of the presentations</a:t>
            </a:r>
          </a:p>
        </p:txBody>
      </p:sp>
      <p:pic>
        <p:nvPicPr>
          <p:cNvPr id="6" name="Picture 5" descr="A screenshot of a cell phone&#10;&#10;Description automatically generated">
            <a:extLst>
              <a:ext uri="{FF2B5EF4-FFF2-40B4-BE49-F238E27FC236}">
                <a16:creationId xmlns:a16="http://schemas.microsoft.com/office/drawing/2014/main" id="{9967FB11-74C3-C140-85DD-85F09E2A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21211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April 8,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5</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Research Presentations</a:t>
            </a:r>
          </a:p>
        </p:txBody>
      </p:sp>
      <p:sp>
        <p:nvSpPr>
          <p:cNvPr id="111619" name="Rectangle 3"/>
          <p:cNvSpPr>
            <a:spLocks noGrp="1" noChangeArrowheads="1"/>
          </p:cNvSpPr>
          <p:nvPr>
            <p:ph type="body" idx="1"/>
          </p:nvPr>
        </p:nvSpPr>
        <p:spPr>
          <a:xfrm>
            <a:off x="381000" y="533400"/>
            <a:ext cx="8382000" cy="5715000"/>
          </a:xfrm>
        </p:spPr>
        <p:txBody>
          <a:bodyPr/>
          <a:lstStyle/>
          <a:p>
            <a:pPr marL="514350" indent="-514350" eaLnBrk="1" hangingPunct="1">
              <a:spcBef>
                <a:spcPts val="0"/>
              </a:spcBef>
            </a:pPr>
            <a:r>
              <a:rPr lang="en-US" sz="2400" dirty="0">
                <a:ea typeface="ＭＳ Ｐゴシック" pitchFamily="-84" charset="-128"/>
                <a:cs typeface="ＭＳ Ｐゴシック" pitchFamily="-84" charset="-128"/>
              </a:rPr>
              <a:t>Each of the 9 research groups makes a 10+2min presentation</a:t>
            </a:r>
          </a:p>
          <a:p>
            <a:pPr marL="914400" lvl="1" indent="-514350" eaLnBrk="1" hangingPunct="1">
              <a:spcBef>
                <a:spcPts val="0"/>
              </a:spcBef>
            </a:pPr>
            <a:r>
              <a:rPr lang="en-US" sz="2000" dirty="0">
                <a:ea typeface="ＭＳ Ｐゴシック" pitchFamily="-84" charset="-128"/>
                <a:cs typeface="ＭＳ Ｐゴシック" pitchFamily="-84" charset="-128"/>
              </a:rPr>
              <a:t>10min presentation + 2min Q&amp;A</a:t>
            </a:r>
          </a:p>
          <a:p>
            <a:pPr marL="914400" lvl="1" indent="-514350" eaLnBrk="1" hangingPunct="1">
              <a:spcBef>
                <a:spcPts val="0"/>
              </a:spcBef>
            </a:pPr>
            <a:r>
              <a:rPr lang="en-US" sz="2000" dirty="0">
                <a:ea typeface="ＭＳ Ｐゴシック" pitchFamily="-84" charset="-128"/>
                <a:cs typeface="ＭＳ Ｐゴシック" pitchFamily="-84" charset="-128"/>
              </a:rPr>
              <a:t>All presentations must be in power point</a:t>
            </a:r>
          </a:p>
          <a:p>
            <a:pPr marL="914400" lvl="1" indent="-514350" eaLnBrk="1" hangingPunct="1">
              <a:spcBef>
                <a:spcPts val="0"/>
              </a:spcBef>
            </a:pPr>
            <a:r>
              <a:rPr lang="en-US" sz="2000" dirty="0">
                <a:ea typeface="ＭＳ Ｐゴシック" pitchFamily="-84" charset="-128"/>
                <a:cs typeface="ＭＳ Ｐゴシック" pitchFamily="-84" charset="-128"/>
              </a:rPr>
              <a:t>I must receive all final presentation files </a:t>
            </a:r>
            <a:r>
              <a:rPr lang="en-US" sz="2000" b="1" u="sng" dirty="0">
                <a:solidFill>
                  <a:srgbClr val="C00000"/>
                </a:solidFill>
                <a:ea typeface="ＭＳ Ｐゴシック" pitchFamily="-84" charset="-128"/>
                <a:cs typeface="ＭＳ Ｐゴシック" pitchFamily="-84" charset="-128"/>
              </a:rPr>
              <a:t>by 8pm, Sunday, Apr. 21, 2019</a:t>
            </a:r>
          </a:p>
          <a:p>
            <a:pPr marL="1314450" lvl="2" indent="-514350" eaLnBrk="1" hangingPunct="1">
              <a:spcBef>
                <a:spcPts val="0"/>
              </a:spcBef>
            </a:pPr>
            <a:r>
              <a:rPr lang="en-US" sz="1600" dirty="0">
                <a:ea typeface="ＭＳ Ｐゴシック" pitchFamily="-84" charset="-128"/>
                <a:cs typeface="ＭＳ Ｐゴシック" pitchFamily="-84" charset="-128"/>
              </a:rPr>
              <a:t>No changes are allowed afterward</a:t>
            </a:r>
          </a:p>
          <a:p>
            <a:pPr marL="914400" lvl="1" indent="-514350" eaLnBrk="1" hangingPunct="1">
              <a:spcBef>
                <a:spcPts val="0"/>
              </a:spcBef>
            </a:pPr>
            <a:r>
              <a:rPr lang="en-US" sz="2000" dirty="0">
                <a:ea typeface="ＭＳ Ｐゴシック" pitchFamily="-84" charset="-128"/>
                <a:cs typeface="ＭＳ Ｐゴシック" pitchFamily="-84" charset="-128"/>
              </a:rPr>
              <a:t>The representative of the group makes the presentation followed by all group members’ participation in the Q&amp;A session</a:t>
            </a:r>
          </a:p>
          <a:p>
            <a:pPr marL="514350" indent="-514350" eaLnBrk="1" hangingPunct="1">
              <a:spcBef>
                <a:spcPts val="0"/>
              </a:spcBef>
            </a:pPr>
            <a:r>
              <a:rPr lang="en-US" sz="2400" dirty="0">
                <a:ea typeface="ＭＳ Ｐゴシック" pitchFamily="-84" charset="-128"/>
                <a:cs typeface="ＭＳ Ｐゴシック" pitchFamily="-84" charset="-128"/>
              </a:rPr>
              <a:t>Date and time: </a:t>
            </a:r>
          </a:p>
          <a:p>
            <a:pPr marL="914400" lvl="1" indent="-514350" eaLnBrk="1" hangingPunct="1">
              <a:spcBef>
                <a:spcPts val="0"/>
              </a:spcBef>
            </a:pPr>
            <a:r>
              <a:rPr lang="en-US" sz="2000" dirty="0">
                <a:ea typeface="ＭＳ Ｐゴシック" pitchFamily="-84" charset="-128"/>
                <a:cs typeface="ＭＳ Ｐゴシック" pitchFamily="-84" charset="-128"/>
              </a:rPr>
              <a:t>In class Monday and Wednesday, Apr. 22 and 24, 2019</a:t>
            </a:r>
          </a:p>
          <a:p>
            <a:pPr marL="514350" indent="-514350" eaLnBrk="1" hangingPunct="1">
              <a:spcBef>
                <a:spcPts val="0"/>
              </a:spcBef>
            </a:pPr>
            <a:r>
              <a:rPr lang="en-US" sz="2400" dirty="0">
                <a:ea typeface="ＭＳ Ｐゴシック" pitchFamily="-84" charset="-128"/>
                <a:cs typeface="ＭＳ Ｐゴシック" pitchFamily="-84" charset="-128"/>
              </a:rPr>
              <a:t>Important metrics</a:t>
            </a:r>
          </a:p>
          <a:p>
            <a:pPr marL="914400" lvl="1" indent="-514350" eaLnBrk="1" hangingPunct="1">
              <a:spcBef>
                <a:spcPts val="0"/>
              </a:spcBef>
            </a:pPr>
            <a:r>
              <a:rPr lang="en-US" sz="2000" dirty="0">
                <a:ea typeface="ＭＳ Ｐゴシック" pitchFamily="-84" charset="-128"/>
                <a:cs typeface="ＭＳ Ｐゴシック" pitchFamily="-84" charset="-128"/>
              </a:rPr>
              <a:t>Contents of the presentation</a:t>
            </a:r>
            <a:r>
              <a:rPr lang="en-US" sz="2000">
                <a:ea typeface="ＭＳ Ｐゴシック" pitchFamily="-84" charset="-128"/>
                <a:cs typeface="ＭＳ Ｐゴシック" pitchFamily="-84" charset="-128"/>
              </a:rPr>
              <a:t>: 60%</a:t>
            </a:r>
            <a:endParaRPr lang="en-US" sz="2000" dirty="0">
              <a:ea typeface="ＭＳ Ｐゴシック" pitchFamily="-84" charset="-128"/>
              <a:cs typeface="ＭＳ Ｐゴシック" pitchFamily="-84" charset="-128"/>
            </a:endParaRPr>
          </a:p>
          <a:p>
            <a:pPr marL="1314450" lvl="2" indent="-514350" eaLnBrk="1" hangingPunct="1">
              <a:spcBef>
                <a:spcPts val="0"/>
              </a:spcBef>
            </a:pPr>
            <a:r>
              <a:rPr lang="en-US" sz="1800" dirty="0">
                <a:ea typeface="ＭＳ Ｐゴシック" pitchFamily="-84" charset="-128"/>
                <a:cs typeface="ＭＳ Ｐゴシック" pitchFamily="-84" charset="-128"/>
              </a:rPr>
              <a:t>Inclusion of all important points as mentioned in the report</a:t>
            </a:r>
          </a:p>
          <a:p>
            <a:pPr marL="1314450" lvl="2" indent="-514350" eaLnBrk="1" hangingPunct="1">
              <a:spcBef>
                <a:spcPts val="0"/>
              </a:spcBef>
            </a:pPr>
            <a:r>
              <a:rPr lang="en-US" sz="1800" dirty="0">
                <a:ea typeface="ＭＳ Ｐゴシック" pitchFamily="-84" charset="-128"/>
                <a:cs typeface="ＭＳ Ｐゴシック" pitchFamily="-84" charset="-128"/>
              </a:rPr>
              <a:t>The quality of the research and making the right points</a:t>
            </a:r>
            <a:endParaRPr lang="en-US" sz="2000" dirty="0">
              <a:ea typeface="ＭＳ Ｐゴシック" pitchFamily="-84" charset="-128"/>
              <a:cs typeface="ＭＳ Ｐゴシック" pitchFamily="-84" charset="-128"/>
            </a:endParaRPr>
          </a:p>
          <a:p>
            <a:pPr marL="914400" lvl="1" indent="-514350" eaLnBrk="1" hangingPunct="1">
              <a:spcBef>
                <a:spcPts val="0"/>
              </a:spcBef>
            </a:pPr>
            <a:r>
              <a:rPr lang="en-US" sz="2000" dirty="0">
                <a:ea typeface="ＭＳ Ｐゴシック" pitchFamily="-84" charset="-128"/>
                <a:cs typeface="ＭＳ Ｐゴシック" pitchFamily="-84" charset="-128"/>
              </a:rPr>
              <a:t>Quality of the presentation itself: 15%</a:t>
            </a:r>
          </a:p>
          <a:p>
            <a:pPr marL="914400" lvl="1" indent="-514350" eaLnBrk="1" hangingPunct="1">
              <a:spcBef>
                <a:spcPts val="0"/>
              </a:spcBef>
            </a:pPr>
            <a:r>
              <a:rPr lang="en-US" sz="2000" dirty="0">
                <a:ea typeface="ＭＳ Ｐゴシック" pitchFamily="-84" charset="-128"/>
                <a:cs typeface="ＭＳ Ｐゴシック" pitchFamily="-84" charset="-128"/>
              </a:rPr>
              <a:t>Presentation manner: 10%</a:t>
            </a:r>
          </a:p>
          <a:p>
            <a:pPr marL="914400" lvl="1" indent="-514350" eaLnBrk="1" hangingPunct="1">
              <a:spcBef>
                <a:spcPts val="0"/>
              </a:spcBef>
            </a:pPr>
            <a:r>
              <a:rPr lang="en-US" sz="2000" dirty="0">
                <a:ea typeface="ＭＳ Ｐゴシック" pitchFamily="-84" charset="-128"/>
                <a:cs typeface="ＭＳ Ｐゴシック" pitchFamily="-84" charset="-128"/>
              </a:rPr>
              <a:t>Q&amp;A handling: 10%</a:t>
            </a:r>
          </a:p>
          <a:p>
            <a:pPr marL="914400" lvl="1" indent="-514350" eaLnBrk="1" hangingPunct="1">
              <a:spcBef>
                <a:spcPts val="0"/>
              </a:spcBef>
            </a:pPr>
            <a:r>
              <a:rPr lang="en-US" sz="2000" dirty="0">
                <a:ea typeface="ＭＳ Ｐゴシック" pitchFamily="-84" charset="-128"/>
                <a:cs typeface="ＭＳ Ｐゴシック" pitchFamily="-84" charset="-128"/>
              </a:rPr>
              <a:t>Staying in the allotted presentation time: 5%</a:t>
            </a:r>
          </a:p>
          <a:p>
            <a:pPr marL="914400" lvl="1" indent="-514350" eaLnBrk="1" hangingPunct="1">
              <a:spcBef>
                <a:spcPts val="0"/>
              </a:spcBef>
            </a:pPr>
            <a:r>
              <a:rPr lang="en-US" sz="2000" dirty="0">
                <a:ea typeface="ＭＳ Ｐゴシック" pitchFamily="-84" charset="-128"/>
                <a:cs typeface="ＭＳ Ｐゴシック" pitchFamily="-84" charset="-128"/>
              </a:rPr>
              <a:t>Judging participation and sincerity: 5%</a:t>
            </a:r>
          </a:p>
          <a:p>
            <a:pPr marL="914400" lvl="1" indent="-514350" eaLnBrk="1" hangingPunct="1">
              <a:spcBef>
                <a:spcPts val="0"/>
              </a:spcBef>
            </a:pPr>
            <a:endParaRPr lang="en-US" sz="2000" dirty="0"/>
          </a:p>
        </p:txBody>
      </p:sp>
    </p:spTree>
    <p:extLst>
      <p:ext uri="{BB962C8B-B14F-4D97-AF65-F5344CB8AC3E}">
        <p14:creationId xmlns:p14="http://schemas.microsoft.com/office/powerpoint/2010/main" val="802368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1619">
                                            <p:txEl>
                                              <p:pRg st="15" end="15"/>
                                            </p:txEl>
                                          </p:spTgt>
                                        </p:tgtEl>
                                        <p:attrNameLst>
                                          <p:attrName>style.visibility</p:attrName>
                                        </p:attrNameLst>
                                      </p:cBhvr>
                                      <p:to>
                                        <p:strVal val="visible"/>
                                      </p:to>
                                    </p:set>
                                    <p:animEffect transition="in" filter="wipe(left)">
                                      <p:cBhvr>
                                        <p:cTn id="82" dur="500"/>
                                        <p:tgtEl>
                                          <p:spTgt spid="11161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1619">
                                            <p:txEl>
                                              <p:pRg st="16" end="16"/>
                                            </p:txEl>
                                          </p:spTgt>
                                        </p:tgtEl>
                                        <p:attrNameLst>
                                          <p:attrName>style.visibility</p:attrName>
                                        </p:attrNameLst>
                                      </p:cBhvr>
                                      <p:to>
                                        <p:strVal val="visible"/>
                                      </p:to>
                                    </p:set>
                                    <p:animEffect transition="in" filter="wipe(left)">
                                      <p:cBhvr>
                                        <p:cTn id="87" dur="500"/>
                                        <p:tgtEl>
                                          <p:spTgt spid="11161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712787"/>
          </a:xfrm>
        </p:spPr>
        <p:txBody>
          <a:bodyPr/>
          <a:lstStyle/>
          <a:p>
            <a:pPr eaLnBrk="1" hangingPunct="1"/>
            <a:r>
              <a:rPr lang="en-US" b="1" dirty="0">
                <a:ea typeface="ＭＳ Ｐゴシック" pitchFamily="-84" charset="-128"/>
                <a:cs typeface="ＭＳ Ｐゴシック" pitchFamily="-84" charset="-128"/>
              </a:rPr>
              <a:t>Expectation Values &amp; Operators</a:t>
            </a:r>
          </a:p>
        </p:txBody>
      </p:sp>
      <p:sp>
        <p:nvSpPr>
          <p:cNvPr id="27650" name="Rectangle 3"/>
          <p:cNvSpPr>
            <a:spLocks noGrp="1" noChangeArrowheads="1"/>
          </p:cNvSpPr>
          <p:nvPr>
            <p:ph type="body" sz="half" idx="1"/>
          </p:nvPr>
        </p:nvSpPr>
        <p:spPr>
          <a:xfrm>
            <a:off x="381000" y="838200"/>
            <a:ext cx="7620000" cy="4725988"/>
          </a:xfrm>
        </p:spPr>
        <p:txBody>
          <a:bodyPr/>
          <a:lstStyle/>
          <a:p>
            <a:pPr eaLnBrk="1" hangingPunct="1"/>
            <a:r>
              <a:rPr lang="en-US" sz="2800" dirty="0">
                <a:ea typeface="ＭＳ Ｐゴシック" pitchFamily="-84" charset="-128"/>
                <a:cs typeface="ＭＳ Ｐゴシック" pitchFamily="-84" charset="-128"/>
              </a:rPr>
              <a:t>Expectation value for any function g(x)</a:t>
            </a:r>
          </a:p>
          <a:p>
            <a:pPr eaLnBrk="1" hangingPunct="1"/>
            <a:endParaRPr lang="en-US" sz="2800" dirty="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a:ea typeface="ＭＳ Ｐゴシック" pitchFamily="-84" charset="-128"/>
                <a:cs typeface="ＭＳ Ｐゴシック" pitchFamily="-84" charset="-128"/>
              </a:rPr>
              <a:t>Position operator is the same as itself, x</a:t>
            </a:r>
          </a:p>
          <a:p>
            <a:pPr eaLnBrk="1" hangingPunct="1"/>
            <a:r>
              <a:rPr lang="en-US" sz="2800" dirty="0">
                <a:ea typeface="ＭＳ Ｐゴシック" pitchFamily="-84" charset="-128"/>
                <a:cs typeface="ＭＳ Ｐゴシック" pitchFamily="-84" charset="-128"/>
              </a:rPr>
              <a:t>Momentum Operator </a:t>
            </a:r>
          </a:p>
          <a:p>
            <a:pPr eaLnBrk="1" hangingPunct="1"/>
            <a:endParaRPr lang="en-US" sz="2800" dirty="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a:ea typeface="ＭＳ Ｐゴシック" pitchFamily="-84" charset="-128"/>
                <a:cs typeface="ＭＳ Ｐゴシック" pitchFamily="-84" charset="-128"/>
              </a:rPr>
              <a:t>Energy Operator</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April 8, 2019</a:t>
            </a:r>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en-US"/>
              <a:t>PHYS 3313-001, Spring 2019                      Dr. Jaehoon Yu</a:t>
            </a:r>
          </a:p>
        </p:txBody>
      </p:sp>
      <p:graphicFrame>
        <p:nvGraphicFramePr>
          <p:cNvPr id="461828" name="Object 4"/>
          <p:cNvGraphicFramePr>
            <a:graphicFrameLocks noChangeAspect="1"/>
          </p:cNvGraphicFramePr>
          <p:nvPr>
            <p:extLst>
              <p:ext uri="{D42A27DB-BD31-4B8C-83A1-F6EECF244321}">
                <p14:modId xmlns:p14="http://schemas.microsoft.com/office/powerpoint/2010/main" val="1502283323"/>
              </p:ext>
            </p:extLst>
          </p:nvPr>
        </p:nvGraphicFramePr>
        <p:xfrm>
          <a:off x="1143000" y="1447800"/>
          <a:ext cx="6077554" cy="914400"/>
        </p:xfrm>
        <a:graphic>
          <a:graphicData uri="http://schemas.openxmlformats.org/presentationml/2006/ole">
            <mc:AlternateContent xmlns:mc="http://schemas.openxmlformats.org/markup-compatibility/2006">
              <mc:Choice xmlns:v="urn:schemas-microsoft-com:vml" Requires="v">
                <p:oleObj spid="_x0000_s230668" name="Equation" r:id="rId3" imgW="2197100" imgH="330200" progId="Equation.DSMT4">
                  <p:embed/>
                </p:oleObj>
              </mc:Choice>
              <mc:Fallback>
                <p:oleObj name="Equation" r:id="rId3" imgW="2197100" imgH="330200" progId="Equation.DSMT4">
                  <p:embed/>
                  <p:pic>
                    <p:nvPicPr>
                      <p:cNvPr id="461828" name="Object 4"/>
                      <p:cNvPicPr>
                        <a:picLocks noChangeAspect="1" noChangeArrowheads="1"/>
                      </p:cNvPicPr>
                      <p:nvPr/>
                    </p:nvPicPr>
                    <p:blipFill>
                      <a:blip r:embed="rId4"/>
                      <a:srcRect/>
                      <a:stretch>
                        <a:fillRect/>
                      </a:stretch>
                    </p:blipFill>
                    <p:spPr bwMode="auto">
                      <a:xfrm>
                        <a:off x="1143000" y="1447800"/>
                        <a:ext cx="6077554" cy="914400"/>
                      </a:xfrm>
                      <a:prstGeom prst="rect">
                        <a:avLst/>
                      </a:prstGeom>
                      <a:noFill/>
                      <a:ln>
                        <a:noFill/>
                      </a:ln>
                      <a:extLst/>
                    </p:spPr>
                  </p:pic>
                </p:oleObj>
              </mc:Fallback>
            </mc:AlternateContent>
          </a:graphicData>
        </a:graphic>
      </p:graphicFrame>
      <p:graphicFrame>
        <p:nvGraphicFramePr>
          <p:cNvPr id="10" name="Object 5"/>
          <p:cNvGraphicFramePr>
            <a:graphicFrameLocks noChangeAspect="1"/>
          </p:cNvGraphicFramePr>
          <p:nvPr>
            <p:extLst/>
          </p:nvPr>
        </p:nvGraphicFramePr>
        <p:xfrm>
          <a:off x="2580409" y="3276600"/>
          <a:ext cx="2296391" cy="1295400"/>
        </p:xfrm>
        <a:graphic>
          <a:graphicData uri="http://schemas.openxmlformats.org/presentationml/2006/ole">
            <mc:AlternateContent xmlns:mc="http://schemas.openxmlformats.org/markup-compatibility/2006">
              <mc:Choice xmlns:v="urn:schemas-microsoft-com:vml" Requires="v">
                <p:oleObj spid="_x0000_s230669" name="Equation" r:id="rId5" imgW="698500" imgH="393700" progId="Equation.DSMT4">
                  <p:embed/>
                </p:oleObj>
              </mc:Choice>
              <mc:Fallback>
                <p:oleObj name="Equation" r:id="rId5" imgW="698500" imgH="393700" progId="Equation.DSMT4">
                  <p:embed/>
                  <p:pic>
                    <p:nvPicPr>
                      <p:cNvPr id="10" name="Object 5"/>
                      <p:cNvPicPr>
                        <a:picLocks noChangeAspect="1" noChangeArrowheads="1"/>
                      </p:cNvPicPr>
                      <p:nvPr/>
                    </p:nvPicPr>
                    <p:blipFill>
                      <a:blip r:embed="rId6"/>
                      <a:srcRect/>
                      <a:stretch>
                        <a:fillRect/>
                      </a:stretch>
                    </p:blipFill>
                    <p:spPr bwMode="auto">
                      <a:xfrm>
                        <a:off x="2580409" y="3276600"/>
                        <a:ext cx="2296391" cy="1295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2590800" y="4876800"/>
          <a:ext cx="1981200" cy="1306547"/>
        </p:xfrm>
        <a:graphic>
          <a:graphicData uri="http://schemas.openxmlformats.org/presentationml/2006/ole">
            <mc:AlternateContent xmlns:mc="http://schemas.openxmlformats.org/markup-compatibility/2006">
              <mc:Choice xmlns:v="urn:schemas-microsoft-com:vml" Requires="v">
                <p:oleObj spid="_x0000_s230670" name="Equation" r:id="rId7" imgW="596900" imgH="393700" progId="Equation.DSMT4">
                  <p:embed/>
                </p:oleObj>
              </mc:Choice>
              <mc:Fallback>
                <p:oleObj name="Equation" r:id="rId7" imgW="596900" imgH="393700" progId="Equation.DSMT4">
                  <p:embed/>
                  <p:pic>
                    <p:nvPicPr>
                      <p:cNvPr id="11" name="Object 4"/>
                      <p:cNvPicPr>
                        <a:picLocks noChangeAspect="1" noChangeArrowheads="1"/>
                      </p:cNvPicPr>
                      <p:nvPr/>
                    </p:nvPicPr>
                    <p:blipFill>
                      <a:blip r:embed="rId8"/>
                      <a:srcRect/>
                      <a:stretch>
                        <a:fillRect/>
                      </a:stretch>
                    </p:blipFill>
                    <p:spPr bwMode="auto">
                      <a:xfrm>
                        <a:off x="2590800" y="4876800"/>
                        <a:ext cx="1981200" cy="1306547"/>
                      </a:xfrm>
                      <a:prstGeom prst="rect">
                        <a:avLst/>
                      </a:prstGeom>
                      <a:noFill/>
                      <a:extLst/>
                    </p:spPr>
                  </p:pic>
                </p:oleObj>
              </mc:Fallback>
            </mc:AlternateContent>
          </a:graphicData>
        </a:graphic>
      </p:graphicFrame>
    </p:spTree>
    <p:extLst>
      <p:ext uri="{BB962C8B-B14F-4D97-AF65-F5344CB8AC3E}">
        <p14:creationId xmlns:p14="http://schemas.microsoft.com/office/powerpoint/2010/main" val="341708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1828"/>
                                        </p:tgtEl>
                                        <p:attrNameLst>
                                          <p:attrName>style.visibility</p:attrName>
                                        </p:attrNameLst>
                                      </p:cBhvr>
                                      <p:to>
                                        <p:strVal val="visible"/>
                                      </p:to>
                                    </p:set>
                                    <p:animEffect transition="in" filter="wipe(left)">
                                      <p:cBhvr>
                                        <p:cTn id="12" dur="500"/>
                                        <p:tgtEl>
                                          <p:spTgt spid="4618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wipe(left)">
                                      <p:cBhvr>
                                        <p:cTn id="17" dur="500"/>
                                        <p:tgtEl>
                                          <p:spTgt spid="276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4" end="4"/>
                                            </p:txEl>
                                          </p:spTgt>
                                        </p:tgtEl>
                                        <p:attrNameLst>
                                          <p:attrName>style.visibility</p:attrName>
                                        </p:attrNameLst>
                                      </p:cBhvr>
                                      <p:to>
                                        <p:strVal val="visible"/>
                                      </p:to>
                                    </p:set>
                                    <p:animEffect transition="in" filter="wipe(left)">
                                      <p:cBhvr>
                                        <p:cTn id="22" dur="500"/>
                                        <p:tgtEl>
                                          <p:spTgt spid="2765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0">
                                            <p:txEl>
                                              <p:pRg st="7" end="7"/>
                                            </p:txEl>
                                          </p:spTgt>
                                        </p:tgtEl>
                                        <p:attrNameLst>
                                          <p:attrName>style.visibility</p:attrName>
                                        </p:attrNameLst>
                                      </p:cBhvr>
                                      <p:to>
                                        <p:strVal val="visible"/>
                                      </p:to>
                                    </p:set>
                                    <p:animEffect transition="in" filter="wipe(left)">
                                      <p:cBhvr>
                                        <p:cTn id="32" dur="500"/>
                                        <p:tgtEl>
                                          <p:spTgt spid="2765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763000" cy="914400"/>
          </a:xfrm>
        </p:spPr>
        <p:txBody>
          <a:bodyPr/>
          <a:lstStyle/>
          <a:p>
            <a:pPr marL="0" indent="0" eaLnBrk="1" hangingPunct="1">
              <a:spcBef>
                <a:spcPts val="0"/>
              </a:spcBef>
              <a:buNone/>
            </a:pPr>
            <a:r>
              <a:rPr lang="en-US" sz="2800" dirty="0">
                <a:cs typeface="ＭＳ Ｐゴシック" pitchFamily="-84" charset="-128"/>
              </a:rPr>
              <a:t>Determine the expectation values for x, x</a:t>
            </a:r>
            <a:r>
              <a:rPr lang="en-US" sz="2800" baseline="30000" dirty="0">
                <a:cs typeface="ＭＳ Ｐゴシック" pitchFamily="-84" charset="-128"/>
              </a:rPr>
              <a:t>2</a:t>
            </a:r>
            <a:r>
              <a:rPr lang="en-US" sz="2800" dirty="0">
                <a:cs typeface="ＭＳ Ｐゴシック" pitchFamily="-84" charset="-128"/>
              </a:rPr>
              <a:t>, p and p</a:t>
            </a:r>
            <a:r>
              <a:rPr lang="en-US" sz="2800" baseline="30000" dirty="0">
                <a:cs typeface="ＭＳ Ｐゴシック" pitchFamily="-84" charset="-128"/>
              </a:rPr>
              <a:t>2</a:t>
            </a:r>
            <a:r>
              <a:rPr lang="en-US" sz="2800" dirty="0">
                <a:cs typeface="ＭＳ Ｐゴシック" pitchFamily="-84" charset="-128"/>
              </a:rPr>
              <a:t> of a particle in an infinite square well of width L for the first excited state. </a:t>
            </a:r>
            <a:endParaRPr lang="en-US" sz="28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6.8: Expectation values inside a box</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304800" y="1524000"/>
            <a:ext cx="7391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is the wave</a:t>
            </a:r>
            <a:r>
              <a:rPr kumimoji="0" lang="en-US" sz="2800" b="0" i="0" u="none" strike="noStrike" kern="0" cap="none" spc="0" normalizeH="0" noProof="0" dirty="0">
                <a:ln>
                  <a:noFill/>
                </a:ln>
                <a:solidFill>
                  <a:schemeClr val="accent2"/>
                </a:solidFill>
                <a:effectLst/>
                <a:uLnTx/>
                <a:uFillTx/>
                <a:latin typeface="+mn-lt"/>
                <a:ea typeface="ＭＳ Ｐゴシック" pitchFamily="-1" charset="-128"/>
                <a:cs typeface="ＭＳ Ｐゴシック" pitchFamily="-84" charset="-128"/>
              </a:rPr>
              <a:t> function of the first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71628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78486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noProof="0" dirty="0">
                <a:solidFill>
                  <a:schemeClr val="accent2"/>
                </a:solidFill>
                <a:latin typeface="+mn-lt"/>
                <a:ea typeface="ＭＳ Ｐゴシック" pitchFamily="-1" charset="-128"/>
                <a:cs typeface="ＭＳ Ｐゴシック" pitchFamily="-84" charset="-128"/>
              </a:rPr>
              <a:t>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0" name="Object 12"/>
          <p:cNvGraphicFramePr>
            <a:graphicFrameLocks noChangeAspect="1"/>
          </p:cNvGraphicFramePr>
          <p:nvPr>
            <p:extLst>
              <p:ext uri="{D42A27DB-BD31-4B8C-83A1-F6EECF244321}">
                <p14:modId xmlns:p14="http://schemas.microsoft.com/office/powerpoint/2010/main" val="3374951185"/>
              </p:ext>
            </p:extLst>
          </p:nvPr>
        </p:nvGraphicFramePr>
        <p:xfrm>
          <a:off x="4191000" y="2228850"/>
          <a:ext cx="957263" cy="344488"/>
        </p:xfrm>
        <a:graphic>
          <a:graphicData uri="http://schemas.openxmlformats.org/presentationml/2006/ole">
            <mc:AlternateContent xmlns:mc="http://schemas.openxmlformats.org/markup-compatibility/2006">
              <mc:Choice xmlns:v="urn:schemas-microsoft-com:vml" Requires="v">
                <p:oleObj spid="_x0000_s286495" name="Equation" r:id="rId4" imgW="635000" imgH="228600" progId="Equation.DSMT4">
                  <p:embed/>
                </p:oleObj>
              </mc:Choice>
              <mc:Fallback>
                <p:oleObj name="Equation" r:id="rId4" imgW="635000" imgH="228600" progId="Equation.DSMT4">
                  <p:embed/>
                  <p:pic>
                    <p:nvPicPr>
                      <p:cNvPr id="508940" name="Object 12"/>
                      <p:cNvPicPr>
                        <a:picLocks noChangeAspect="1" noChangeArrowheads="1"/>
                      </p:cNvPicPr>
                      <p:nvPr/>
                    </p:nvPicPr>
                    <p:blipFill>
                      <a:blip r:embed="rId5"/>
                      <a:srcRect/>
                      <a:stretch>
                        <a:fillRect/>
                      </a:stretch>
                    </p:blipFill>
                    <p:spPr bwMode="auto">
                      <a:xfrm>
                        <a:off x="4191000" y="2228850"/>
                        <a:ext cx="957263" cy="344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1" name="Object 13"/>
          <p:cNvGraphicFramePr>
            <a:graphicFrameLocks noChangeAspect="1"/>
          </p:cNvGraphicFramePr>
          <p:nvPr>
            <p:extLst/>
          </p:nvPr>
        </p:nvGraphicFramePr>
        <p:xfrm>
          <a:off x="533400" y="2962275"/>
          <a:ext cx="784225" cy="365125"/>
        </p:xfrm>
        <a:graphic>
          <a:graphicData uri="http://schemas.openxmlformats.org/presentationml/2006/ole">
            <mc:AlternateContent xmlns:mc="http://schemas.openxmlformats.org/markup-compatibility/2006">
              <mc:Choice xmlns:v="urn:schemas-microsoft-com:vml" Requires="v">
                <p:oleObj spid="_x0000_s286496" name="Equation" r:id="rId6" imgW="520700" imgH="241300" progId="Equation.DSMT4">
                  <p:embed/>
                </p:oleObj>
              </mc:Choice>
              <mc:Fallback>
                <p:oleObj name="Equation" r:id="rId6" imgW="520700" imgH="241300" progId="Equation.DSMT4">
                  <p:embed/>
                  <p:pic>
                    <p:nvPicPr>
                      <p:cNvPr id="508941" name="Object 13"/>
                      <p:cNvPicPr>
                        <a:picLocks noChangeAspect="1" noChangeArrowheads="1"/>
                      </p:cNvPicPr>
                      <p:nvPr/>
                    </p:nvPicPr>
                    <p:blipFill>
                      <a:blip r:embed="rId7"/>
                      <a:srcRect/>
                      <a:stretch>
                        <a:fillRect/>
                      </a:stretch>
                    </p:blipFill>
                    <p:spPr bwMode="auto">
                      <a:xfrm>
                        <a:off x="533400" y="2962275"/>
                        <a:ext cx="784225" cy="365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2" name="Object 14"/>
          <p:cNvGraphicFramePr>
            <a:graphicFrameLocks noChangeAspect="1"/>
          </p:cNvGraphicFramePr>
          <p:nvPr>
            <p:extLst/>
          </p:nvPr>
        </p:nvGraphicFramePr>
        <p:xfrm>
          <a:off x="473075" y="3617912"/>
          <a:ext cx="898525" cy="420688"/>
        </p:xfrm>
        <a:graphic>
          <a:graphicData uri="http://schemas.openxmlformats.org/presentationml/2006/ole">
            <mc:AlternateContent xmlns:mc="http://schemas.openxmlformats.org/markup-compatibility/2006">
              <mc:Choice xmlns:v="urn:schemas-microsoft-com:vml" Requires="v">
                <p:oleObj spid="_x0000_s286497" name="Equation" r:id="rId8" imgW="596900" imgH="279400" progId="Equation.DSMT4">
                  <p:embed/>
                </p:oleObj>
              </mc:Choice>
              <mc:Fallback>
                <p:oleObj name="Equation" r:id="rId8" imgW="596900" imgH="279400" progId="Equation.DSMT4">
                  <p:embed/>
                  <p:pic>
                    <p:nvPicPr>
                      <p:cNvPr id="508942" name="Object 14"/>
                      <p:cNvPicPr>
                        <a:picLocks noChangeAspect="1" noChangeArrowheads="1"/>
                      </p:cNvPicPr>
                      <p:nvPr/>
                    </p:nvPicPr>
                    <p:blipFill>
                      <a:blip r:embed="rId9"/>
                      <a:srcRect/>
                      <a:stretch>
                        <a:fillRect/>
                      </a:stretch>
                    </p:blipFill>
                    <p:spPr bwMode="auto">
                      <a:xfrm>
                        <a:off x="473075" y="3617912"/>
                        <a:ext cx="898525"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3" name="Object 15"/>
          <p:cNvGraphicFramePr>
            <a:graphicFrameLocks noChangeAspect="1"/>
          </p:cNvGraphicFramePr>
          <p:nvPr>
            <p:extLst/>
          </p:nvPr>
        </p:nvGraphicFramePr>
        <p:xfrm>
          <a:off x="492125" y="4356100"/>
          <a:ext cx="803275" cy="363538"/>
        </p:xfrm>
        <a:graphic>
          <a:graphicData uri="http://schemas.openxmlformats.org/presentationml/2006/ole">
            <mc:AlternateContent xmlns:mc="http://schemas.openxmlformats.org/markup-compatibility/2006">
              <mc:Choice xmlns:v="urn:schemas-microsoft-com:vml" Requires="v">
                <p:oleObj spid="_x0000_s286498" name="Equation" r:id="rId10" imgW="533400" imgH="241300" progId="Equation.DSMT4">
                  <p:embed/>
                </p:oleObj>
              </mc:Choice>
              <mc:Fallback>
                <p:oleObj name="Equation" r:id="rId10" imgW="533400" imgH="241300" progId="Equation.DSMT4">
                  <p:embed/>
                  <p:pic>
                    <p:nvPicPr>
                      <p:cNvPr id="508943" name="Object 15"/>
                      <p:cNvPicPr>
                        <a:picLocks noChangeAspect="1" noChangeArrowheads="1"/>
                      </p:cNvPicPr>
                      <p:nvPr/>
                    </p:nvPicPr>
                    <p:blipFill>
                      <a:blip r:embed="rId11"/>
                      <a:srcRect/>
                      <a:stretch>
                        <a:fillRect/>
                      </a:stretch>
                    </p:blipFill>
                    <p:spPr bwMode="auto">
                      <a:xfrm>
                        <a:off x="492125" y="4356100"/>
                        <a:ext cx="803275" cy="363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4" name="Object 16"/>
          <p:cNvGraphicFramePr>
            <a:graphicFrameLocks noChangeAspect="1"/>
          </p:cNvGraphicFramePr>
          <p:nvPr>
            <p:extLst/>
          </p:nvPr>
        </p:nvGraphicFramePr>
        <p:xfrm>
          <a:off x="457200" y="5073650"/>
          <a:ext cx="917575" cy="420688"/>
        </p:xfrm>
        <a:graphic>
          <a:graphicData uri="http://schemas.openxmlformats.org/presentationml/2006/ole">
            <mc:AlternateContent xmlns:mc="http://schemas.openxmlformats.org/markup-compatibility/2006">
              <mc:Choice xmlns:v="urn:schemas-microsoft-com:vml" Requires="v">
                <p:oleObj spid="_x0000_s286499" name="Equation" r:id="rId12" imgW="609600" imgH="279400" progId="Equation.DSMT4">
                  <p:embed/>
                </p:oleObj>
              </mc:Choice>
              <mc:Fallback>
                <p:oleObj name="Equation" r:id="rId12" imgW="609600" imgH="279400" progId="Equation.DSMT4">
                  <p:embed/>
                  <p:pic>
                    <p:nvPicPr>
                      <p:cNvPr id="508944" name="Object 16"/>
                      <p:cNvPicPr>
                        <a:picLocks noChangeAspect="1" noChangeArrowheads="1"/>
                      </p:cNvPicPr>
                      <p:nvPr/>
                    </p:nvPicPr>
                    <p:blipFill>
                      <a:blip r:embed="rId13"/>
                      <a:srcRect/>
                      <a:stretch>
                        <a:fillRect/>
                      </a:stretch>
                    </p:blipFill>
                    <p:spPr bwMode="auto">
                      <a:xfrm>
                        <a:off x="457200" y="5073650"/>
                        <a:ext cx="917575"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08945" name="Object 17"/>
          <p:cNvGraphicFramePr>
            <a:graphicFrameLocks noChangeAspect="1"/>
          </p:cNvGraphicFramePr>
          <p:nvPr>
            <p:extLst/>
          </p:nvPr>
        </p:nvGraphicFramePr>
        <p:xfrm>
          <a:off x="457200" y="5794375"/>
          <a:ext cx="496887" cy="306388"/>
        </p:xfrm>
        <a:graphic>
          <a:graphicData uri="http://schemas.openxmlformats.org/presentationml/2006/ole">
            <mc:AlternateContent xmlns:mc="http://schemas.openxmlformats.org/markup-compatibility/2006">
              <mc:Choice xmlns:v="urn:schemas-microsoft-com:vml" Requires="v">
                <p:oleObj spid="_x0000_s286500" name="Equation" r:id="rId14" imgW="330200" imgH="203200" progId="Equation.DSMT4">
                  <p:embed/>
                </p:oleObj>
              </mc:Choice>
              <mc:Fallback>
                <p:oleObj name="Equation" r:id="rId14" imgW="330200" imgH="203200" progId="Equation.DSMT4">
                  <p:embed/>
                  <p:pic>
                    <p:nvPicPr>
                      <p:cNvPr id="508945" name="Object 17"/>
                      <p:cNvPicPr>
                        <a:picLocks noChangeAspect="1" noChangeArrowheads="1"/>
                      </p:cNvPicPr>
                      <p:nvPr/>
                    </p:nvPicPr>
                    <p:blipFill>
                      <a:blip r:embed="rId15"/>
                      <a:srcRect/>
                      <a:stretch>
                        <a:fillRect/>
                      </a:stretch>
                    </p:blipFill>
                    <p:spPr bwMode="auto">
                      <a:xfrm>
                        <a:off x="457200" y="5794375"/>
                        <a:ext cx="496887" cy="306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690515794"/>
              </p:ext>
            </p:extLst>
          </p:nvPr>
        </p:nvGraphicFramePr>
        <p:xfrm>
          <a:off x="5080000" y="2057400"/>
          <a:ext cx="1397000" cy="688975"/>
        </p:xfrm>
        <a:graphic>
          <a:graphicData uri="http://schemas.openxmlformats.org/presentationml/2006/ole">
            <mc:AlternateContent xmlns:mc="http://schemas.openxmlformats.org/markup-compatibility/2006">
              <mc:Choice xmlns:v="urn:schemas-microsoft-com:vml" Requires="v">
                <p:oleObj spid="_x0000_s286501" name="Equation" r:id="rId16" imgW="927100" imgH="457200" progId="Equation.DSMT4">
                  <p:embed/>
                </p:oleObj>
              </mc:Choice>
              <mc:Fallback>
                <p:oleObj name="Equation" r:id="rId16" imgW="927100" imgH="457200" progId="Equation.DSMT4">
                  <p:embed/>
                  <p:pic>
                    <p:nvPicPr>
                      <p:cNvPr id="16" name="Object 12"/>
                      <p:cNvPicPr>
                        <a:picLocks noChangeAspect="1" noChangeArrowheads="1"/>
                      </p:cNvPicPr>
                      <p:nvPr/>
                    </p:nvPicPr>
                    <p:blipFill>
                      <a:blip r:embed="rId17"/>
                      <a:srcRect/>
                      <a:stretch>
                        <a:fillRect/>
                      </a:stretch>
                    </p:blipFill>
                    <p:spPr bwMode="auto">
                      <a:xfrm>
                        <a:off x="5080000" y="2057400"/>
                        <a:ext cx="1397000"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extLst/>
          </p:nvPr>
        </p:nvGraphicFramePr>
        <p:xfrm>
          <a:off x="1295400" y="2895600"/>
          <a:ext cx="2105025" cy="496888"/>
        </p:xfrm>
        <a:graphic>
          <a:graphicData uri="http://schemas.openxmlformats.org/presentationml/2006/ole">
            <mc:AlternateContent xmlns:mc="http://schemas.openxmlformats.org/markup-compatibility/2006">
              <mc:Choice xmlns:v="urn:schemas-microsoft-com:vml" Requires="v">
                <p:oleObj spid="_x0000_s286502" name="Equation" r:id="rId18" imgW="1397000" imgH="330200" progId="Equation.DSMT4">
                  <p:embed/>
                </p:oleObj>
              </mc:Choice>
              <mc:Fallback>
                <p:oleObj name="Equation" r:id="rId18" imgW="1397000" imgH="330200" progId="Equation.DSMT4">
                  <p:embed/>
                  <p:pic>
                    <p:nvPicPr>
                      <p:cNvPr id="17" name="Object 13"/>
                      <p:cNvPicPr>
                        <a:picLocks noChangeAspect="1" noChangeArrowheads="1"/>
                      </p:cNvPicPr>
                      <p:nvPr/>
                    </p:nvPicPr>
                    <p:blipFill>
                      <a:blip r:embed="rId19"/>
                      <a:srcRect/>
                      <a:stretch>
                        <a:fillRect/>
                      </a:stretch>
                    </p:blipFill>
                    <p:spPr bwMode="auto">
                      <a:xfrm>
                        <a:off x="1295400" y="2895600"/>
                        <a:ext cx="2105025" cy="4968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extLst/>
          </p:nvPr>
        </p:nvGraphicFramePr>
        <p:xfrm>
          <a:off x="3429000" y="2819400"/>
          <a:ext cx="2103438" cy="650875"/>
        </p:xfrm>
        <a:graphic>
          <a:graphicData uri="http://schemas.openxmlformats.org/presentationml/2006/ole">
            <mc:AlternateContent xmlns:mc="http://schemas.openxmlformats.org/markup-compatibility/2006">
              <mc:Choice xmlns:v="urn:schemas-microsoft-com:vml" Requires="v">
                <p:oleObj spid="_x0000_s286503" name="Equation" r:id="rId20" imgW="1397000" imgH="431800" progId="Equation.DSMT4">
                  <p:embed/>
                </p:oleObj>
              </mc:Choice>
              <mc:Fallback>
                <p:oleObj name="Equation" r:id="rId20" imgW="1397000" imgH="431800" progId="Equation.DSMT4">
                  <p:embed/>
                  <p:pic>
                    <p:nvPicPr>
                      <p:cNvPr id="18" name="Object 13"/>
                      <p:cNvPicPr>
                        <a:picLocks noChangeAspect="1" noChangeArrowheads="1"/>
                      </p:cNvPicPr>
                      <p:nvPr/>
                    </p:nvPicPr>
                    <p:blipFill>
                      <a:blip r:embed="rId21"/>
                      <a:srcRect/>
                      <a:stretch>
                        <a:fillRect/>
                      </a:stretch>
                    </p:blipFill>
                    <p:spPr bwMode="auto">
                      <a:xfrm>
                        <a:off x="3429000" y="2819400"/>
                        <a:ext cx="2103438"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13"/>
          <p:cNvGraphicFramePr>
            <a:graphicFrameLocks noChangeAspect="1"/>
          </p:cNvGraphicFramePr>
          <p:nvPr>
            <p:extLst/>
          </p:nvPr>
        </p:nvGraphicFramePr>
        <p:xfrm>
          <a:off x="5541962" y="2819400"/>
          <a:ext cx="249238" cy="593725"/>
        </p:xfrm>
        <a:graphic>
          <a:graphicData uri="http://schemas.openxmlformats.org/presentationml/2006/ole">
            <mc:AlternateContent xmlns:mc="http://schemas.openxmlformats.org/markup-compatibility/2006">
              <mc:Choice xmlns:v="urn:schemas-microsoft-com:vml" Requires="v">
                <p:oleObj spid="_x0000_s286504" name="Equation" r:id="rId22" imgW="165100" imgH="393700" progId="Equation.DSMT4">
                  <p:embed/>
                </p:oleObj>
              </mc:Choice>
              <mc:Fallback>
                <p:oleObj name="Equation" r:id="rId22" imgW="165100" imgH="393700" progId="Equation.DSMT4">
                  <p:embed/>
                  <p:pic>
                    <p:nvPicPr>
                      <p:cNvPr id="22" name="Object 13"/>
                      <p:cNvPicPr>
                        <a:picLocks noChangeAspect="1" noChangeArrowheads="1"/>
                      </p:cNvPicPr>
                      <p:nvPr/>
                    </p:nvPicPr>
                    <p:blipFill>
                      <a:blip r:embed="rId23"/>
                      <a:srcRect/>
                      <a:stretch>
                        <a:fillRect/>
                      </a:stretch>
                    </p:blipFill>
                    <p:spPr bwMode="auto">
                      <a:xfrm>
                        <a:off x="5541962" y="2819400"/>
                        <a:ext cx="249238"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Object 14"/>
          <p:cNvGraphicFramePr>
            <a:graphicFrameLocks noChangeAspect="1"/>
          </p:cNvGraphicFramePr>
          <p:nvPr>
            <p:extLst/>
          </p:nvPr>
        </p:nvGraphicFramePr>
        <p:xfrm>
          <a:off x="1371600" y="3505200"/>
          <a:ext cx="2198688" cy="650875"/>
        </p:xfrm>
        <a:graphic>
          <a:graphicData uri="http://schemas.openxmlformats.org/presentationml/2006/ole">
            <mc:AlternateContent xmlns:mc="http://schemas.openxmlformats.org/markup-compatibility/2006">
              <mc:Choice xmlns:v="urn:schemas-microsoft-com:vml" Requires="v">
                <p:oleObj spid="_x0000_s286505" name="Equation" r:id="rId24" imgW="1460500" imgH="431800" progId="Equation.DSMT4">
                  <p:embed/>
                </p:oleObj>
              </mc:Choice>
              <mc:Fallback>
                <p:oleObj name="Equation" r:id="rId24" imgW="1460500" imgH="431800" progId="Equation.DSMT4">
                  <p:embed/>
                  <p:pic>
                    <p:nvPicPr>
                      <p:cNvPr id="23" name="Object 14"/>
                      <p:cNvPicPr>
                        <a:picLocks noChangeAspect="1" noChangeArrowheads="1"/>
                      </p:cNvPicPr>
                      <p:nvPr/>
                    </p:nvPicPr>
                    <p:blipFill>
                      <a:blip r:embed="rId25"/>
                      <a:srcRect/>
                      <a:stretch>
                        <a:fillRect/>
                      </a:stretch>
                    </p:blipFill>
                    <p:spPr bwMode="auto">
                      <a:xfrm>
                        <a:off x="1371600" y="3505200"/>
                        <a:ext cx="2198688"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 name="Object 14"/>
          <p:cNvGraphicFramePr>
            <a:graphicFrameLocks noChangeAspect="1"/>
          </p:cNvGraphicFramePr>
          <p:nvPr>
            <p:extLst/>
          </p:nvPr>
        </p:nvGraphicFramePr>
        <p:xfrm>
          <a:off x="3578225" y="3657600"/>
          <a:ext cx="688975" cy="287338"/>
        </p:xfrm>
        <a:graphic>
          <a:graphicData uri="http://schemas.openxmlformats.org/presentationml/2006/ole">
            <mc:AlternateContent xmlns:mc="http://schemas.openxmlformats.org/markup-compatibility/2006">
              <mc:Choice xmlns:v="urn:schemas-microsoft-com:vml" Requires="v">
                <p:oleObj spid="_x0000_s286506" name="Equation" r:id="rId26" imgW="457200" imgH="190500" progId="Equation.DSMT4">
                  <p:embed/>
                </p:oleObj>
              </mc:Choice>
              <mc:Fallback>
                <p:oleObj name="Equation" r:id="rId26" imgW="457200" imgH="190500" progId="Equation.DSMT4">
                  <p:embed/>
                  <p:pic>
                    <p:nvPicPr>
                      <p:cNvPr id="24" name="Object 14"/>
                      <p:cNvPicPr>
                        <a:picLocks noChangeAspect="1" noChangeArrowheads="1"/>
                      </p:cNvPicPr>
                      <p:nvPr/>
                    </p:nvPicPr>
                    <p:blipFill>
                      <a:blip r:embed="rId27"/>
                      <a:srcRect/>
                      <a:stretch>
                        <a:fillRect/>
                      </a:stretch>
                    </p:blipFill>
                    <p:spPr bwMode="auto">
                      <a:xfrm>
                        <a:off x="3578225" y="3657600"/>
                        <a:ext cx="688975" cy="287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5" name="Object 15"/>
          <p:cNvGraphicFramePr>
            <a:graphicFrameLocks noChangeAspect="1"/>
          </p:cNvGraphicFramePr>
          <p:nvPr>
            <p:extLst/>
          </p:nvPr>
        </p:nvGraphicFramePr>
        <p:xfrm>
          <a:off x="1277937" y="4191000"/>
          <a:ext cx="3827463" cy="688975"/>
        </p:xfrm>
        <a:graphic>
          <a:graphicData uri="http://schemas.openxmlformats.org/presentationml/2006/ole">
            <mc:AlternateContent xmlns:mc="http://schemas.openxmlformats.org/markup-compatibility/2006">
              <mc:Choice xmlns:v="urn:schemas-microsoft-com:vml" Requires="v">
                <p:oleObj spid="_x0000_s286507" name="Equation" r:id="rId28" imgW="2540000" imgH="457200" progId="Equation.DSMT4">
                  <p:embed/>
                </p:oleObj>
              </mc:Choice>
              <mc:Fallback>
                <p:oleObj name="Equation" r:id="rId28" imgW="2540000" imgH="457200" progId="Equation.DSMT4">
                  <p:embed/>
                  <p:pic>
                    <p:nvPicPr>
                      <p:cNvPr id="25" name="Object 15"/>
                      <p:cNvPicPr>
                        <a:picLocks noChangeAspect="1" noChangeArrowheads="1"/>
                      </p:cNvPicPr>
                      <p:nvPr/>
                    </p:nvPicPr>
                    <p:blipFill>
                      <a:blip r:embed="rId29"/>
                      <a:srcRect/>
                      <a:stretch>
                        <a:fillRect/>
                      </a:stretch>
                    </p:blipFill>
                    <p:spPr bwMode="auto">
                      <a:xfrm>
                        <a:off x="1277937" y="4191000"/>
                        <a:ext cx="38274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6" name="Object 15"/>
          <p:cNvGraphicFramePr>
            <a:graphicFrameLocks noChangeAspect="1"/>
          </p:cNvGraphicFramePr>
          <p:nvPr>
            <p:extLst/>
          </p:nvPr>
        </p:nvGraphicFramePr>
        <p:xfrm>
          <a:off x="5070475" y="4191000"/>
          <a:ext cx="3540125" cy="649288"/>
        </p:xfrm>
        <a:graphic>
          <a:graphicData uri="http://schemas.openxmlformats.org/presentationml/2006/ole">
            <mc:AlternateContent xmlns:mc="http://schemas.openxmlformats.org/markup-compatibility/2006">
              <mc:Choice xmlns:v="urn:schemas-microsoft-com:vml" Requires="v">
                <p:oleObj spid="_x0000_s286508" name="Equation" r:id="rId30" imgW="2349500" imgH="431800" progId="Equation.DSMT4">
                  <p:embed/>
                </p:oleObj>
              </mc:Choice>
              <mc:Fallback>
                <p:oleObj name="Equation" r:id="rId30" imgW="2349500" imgH="431800" progId="Equation.DSMT4">
                  <p:embed/>
                  <p:pic>
                    <p:nvPicPr>
                      <p:cNvPr id="26" name="Object 15"/>
                      <p:cNvPicPr>
                        <a:picLocks noChangeAspect="1" noChangeArrowheads="1"/>
                      </p:cNvPicPr>
                      <p:nvPr/>
                    </p:nvPicPr>
                    <p:blipFill>
                      <a:blip r:embed="rId31"/>
                      <a:srcRect/>
                      <a:stretch>
                        <a:fillRect/>
                      </a:stretch>
                    </p:blipFill>
                    <p:spPr bwMode="auto">
                      <a:xfrm>
                        <a:off x="5070475" y="4191000"/>
                        <a:ext cx="3540125" cy="649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 name="Object 15"/>
          <p:cNvGraphicFramePr>
            <a:graphicFrameLocks noChangeAspect="1"/>
          </p:cNvGraphicFramePr>
          <p:nvPr>
            <p:extLst/>
          </p:nvPr>
        </p:nvGraphicFramePr>
        <p:xfrm>
          <a:off x="8572500" y="4419600"/>
          <a:ext cx="190500" cy="228600"/>
        </p:xfrm>
        <a:graphic>
          <a:graphicData uri="http://schemas.openxmlformats.org/presentationml/2006/ole">
            <mc:AlternateContent xmlns:mc="http://schemas.openxmlformats.org/markup-compatibility/2006">
              <mc:Choice xmlns:v="urn:schemas-microsoft-com:vml" Requires="v">
                <p:oleObj spid="_x0000_s286509" name="Equation" r:id="rId32" imgW="127000" imgH="152400" progId="Equation.DSMT4">
                  <p:embed/>
                </p:oleObj>
              </mc:Choice>
              <mc:Fallback>
                <p:oleObj name="Equation" r:id="rId32" imgW="127000" imgH="152400" progId="Equation.DSMT4">
                  <p:embed/>
                  <p:pic>
                    <p:nvPicPr>
                      <p:cNvPr id="27" name="Object 15"/>
                      <p:cNvPicPr>
                        <a:picLocks noChangeAspect="1" noChangeArrowheads="1"/>
                      </p:cNvPicPr>
                      <p:nvPr/>
                    </p:nvPicPr>
                    <p:blipFill>
                      <a:blip r:embed="rId33"/>
                      <a:srcRect/>
                      <a:stretch>
                        <a:fillRect/>
                      </a:stretch>
                    </p:blipFill>
                    <p:spPr bwMode="auto">
                      <a:xfrm>
                        <a:off x="8572500" y="4419600"/>
                        <a:ext cx="190500" cy="228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 name="Object 16"/>
          <p:cNvGraphicFramePr>
            <a:graphicFrameLocks noChangeAspect="1"/>
          </p:cNvGraphicFramePr>
          <p:nvPr>
            <p:extLst/>
          </p:nvPr>
        </p:nvGraphicFramePr>
        <p:xfrm>
          <a:off x="1371600" y="4953000"/>
          <a:ext cx="4017963" cy="688975"/>
        </p:xfrm>
        <a:graphic>
          <a:graphicData uri="http://schemas.openxmlformats.org/presentationml/2006/ole">
            <mc:AlternateContent xmlns:mc="http://schemas.openxmlformats.org/markup-compatibility/2006">
              <mc:Choice xmlns:v="urn:schemas-microsoft-com:vml" Requires="v">
                <p:oleObj spid="_x0000_s286510" name="Equation" r:id="rId34" imgW="2667000" imgH="457200" progId="Equation.DSMT4">
                  <p:embed/>
                </p:oleObj>
              </mc:Choice>
              <mc:Fallback>
                <p:oleObj name="Equation" r:id="rId34" imgW="2667000" imgH="457200" progId="Equation.DSMT4">
                  <p:embed/>
                  <p:pic>
                    <p:nvPicPr>
                      <p:cNvPr id="28" name="Object 16"/>
                      <p:cNvPicPr>
                        <a:picLocks noChangeAspect="1" noChangeArrowheads="1"/>
                      </p:cNvPicPr>
                      <p:nvPr/>
                    </p:nvPicPr>
                    <p:blipFill>
                      <a:blip r:embed="rId35"/>
                      <a:srcRect/>
                      <a:stretch>
                        <a:fillRect/>
                      </a:stretch>
                    </p:blipFill>
                    <p:spPr bwMode="auto">
                      <a:xfrm>
                        <a:off x="1371600" y="4953000"/>
                        <a:ext cx="40179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9" name="Object 16"/>
          <p:cNvGraphicFramePr>
            <a:graphicFrameLocks noChangeAspect="1"/>
          </p:cNvGraphicFramePr>
          <p:nvPr>
            <p:extLst/>
          </p:nvPr>
        </p:nvGraphicFramePr>
        <p:xfrm>
          <a:off x="5378450" y="4953000"/>
          <a:ext cx="2851150" cy="688975"/>
        </p:xfrm>
        <a:graphic>
          <a:graphicData uri="http://schemas.openxmlformats.org/presentationml/2006/ole">
            <mc:AlternateContent xmlns:mc="http://schemas.openxmlformats.org/markup-compatibility/2006">
              <mc:Choice xmlns:v="urn:schemas-microsoft-com:vml" Requires="v">
                <p:oleObj spid="_x0000_s286511" name="Equation" r:id="rId36" imgW="1892300" imgH="457200" progId="Equation.DSMT4">
                  <p:embed/>
                </p:oleObj>
              </mc:Choice>
              <mc:Fallback>
                <p:oleObj name="Equation" r:id="rId36" imgW="1892300" imgH="457200" progId="Equation.DSMT4">
                  <p:embed/>
                  <p:pic>
                    <p:nvPicPr>
                      <p:cNvPr id="29" name="Object 16"/>
                      <p:cNvPicPr>
                        <a:picLocks noChangeAspect="1" noChangeArrowheads="1"/>
                      </p:cNvPicPr>
                      <p:nvPr/>
                    </p:nvPicPr>
                    <p:blipFill>
                      <a:blip r:embed="rId37"/>
                      <a:srcRect/>
                      <a:stretch>
                        <a:fillRect/>
                      </a:stretch>
                    </p:blipFill>
                    <p:spPr bwMode="auto">
                      <a:xfrm>
                        <a:off x="5378450" y="4953000"/>
                        <a:ext cx="2851150"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 name="Object 16"/>
          <p:cNvGraphicFramePr>
            <a:graphicFrameLocks noChangeAspect="1"/>
          </p:cNvGraphicFramePr>
          <p:nvPr>
            <p:extLst/>
          </p:nvPr>
        </p:nvGraphicFramePr>
        <p:xfrm>
          <a:off x="8226425" y="4953000"/>
          <a:ext cx="688975" cy="631825"/>
        </p:xfrm>
        <a:graphic>
          <a:graphicData uri="http://schemas.openxmlformats.org/presentationml/2006/ole">
            <mc:AlternateContent xmlns:mc="http://schemas.openxmlformats.org/markup-compatibility/2006">
              <mc:Choice xmlns:v="urn:schemas-microsoft-com:vml" Requires="v">
                <p:oleObj spid="_x0000_s286512" name="Equation" r:id="rId38" imgW="457200" imgH="419100" progId="Equation.DSMT4">
                  <p:embed/>
                </p:oleObj>
              </mc:Choice>
              <mc:Fallback>
                <p:oleObj name="Equation" r:id="rId38" imgW="457200" imgH="419100" progId="Equation.DSMT4">
                  <p:embed/>
                  <p:pic>
                    <p:nvPicPr>
                      <p:cNvPr id="30" name="Object 16"/>
                      <p:cNvPicPr>
                        <a:picLocks noChangeAspect="1" noChangeArrowheads="1"/>
                      </p:cNvPicPr>
                      <p:nvPr/>
                    </p:nvPicPr>
                    <p:blipFill>
                      <a:blip r:embed="rId39"/>
                      <a:srcRect/>
                      <a:stretch>
                        <a:fillRect/>
                      </a:stretch>
                    </p:blipFill>
                    <p:spPr bwMode="auto">
                      <a:xfrm>
                        <a:off x="8226425" y="4953000"/>
                        <a:ext cx="688975"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 name="Object 17"/>
          <p:cNvGraphicFramePr>
            <a:graphicFrameLocks noChangeAspect="1"/>
          </p:cNvGraphicFramePr>
          <p:nvPr>
            <p:extLst/>
          </p:nvPr>
        </p:nvGraphicFramePr>
        <p:xfrm>
          <a:off x="914400" y="5641975"/>
          <a:ext cx="862013" cy="631825"/>
        </p:xfrm>
        <a:graphic>
          <a:graphicData uri="http://schemas.openxmlformats.org/presentationml/2006/ole">
            <mc:AlternateContent xmlns:mc="http://schemas.openxmlformats.org/markup-compatibility/2006">
              <mc:Choice xmlns:v="urn:schemas-microsoft-com:vml" Requires="v">
                <p:oleObj spid="_x0000_s286513" name="Equation" r:id="rId40" imgW="571500" imgH="419100" progId="Equation.DSMT4">
                  <p:embed/>
                </p:oleObj>
              </mc:Choice>
              <mc:Fallback>
                <p:oleObj name="Equation" r:id="rId40" imgW="571500" imgH="419100" progId="Equation.DSMT4">
                  <p:embed/>
                  <p:pic>
                    <p:nvPicPr>
                      <p:cNvPr id="31" name="Object 17"/>
                      <p:cNvPicPr>
                        <a:picLocks noChangeAspect="1" noChangeArrowheads="1"/>
                      </p:cNvPicPr>
                      <p:nvPr/>
                    </p:nvPicPr>
                    <p:blipFill>
                      <a:blip r:embed="rId41"/>
                      <a:srcRect/>
                      <a:stretch>
                        <a:fillRect/>
                      </a:stretch>
                    </p:blipFill>
                    <p:spPr bwMode="auto">
                      <a:xfrm>
                        <a:off x="914400" y="5641975"/>
                        <a:ext cx="862013"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2" name="Object 17"/>
          <p:cNvGraphicFramePr>
            <a:graphicFrameLocks noChangeAspect="1"/>
          </p:cNvGraphicFramePr>
          <p:nvPr>
            <p:extLst/>
          </p:nvPr>
        </p:nvGraphicFramePr>
        <p:xfrm>
          <a:off x="1752600" y="5562600"/>
          <a:ext cx="765175" cy="688975"/>
        </p:xfrm>
        <a:graphic>
          <a:graphicData uri="http://schemas.openxmlformats.org/presentationml/2006/ole">
            <mc:AlternateContent xmlns:mc="http://schemas.openxmlformats.org/markup-compatibility/2006">
              <mc:Choice xmlns:v="urn:schemas-microsoft-com:vml" Requires="v">
                <p:oleObj spid="_x0000_s286514" name="Equation" r:id="rId42" imgW="508000" imgH="457200" progId="Equation.DSMT4">
                  <p:embed/>
                </p:oleObj>
              </mc:Choice>
              <mc:Fallback>
                <p:oleObj name="Equation" r:id="rId42" imgW="508000" imgH="457200" progId="Equation.DSMT4">
                  <p:embed/>
                  <p:pic>
                    <p:nvPicPr>
                      <p:cNvPr id="32" name="Object 17"/>
                      <p:cNvPicPr>
                        <a:picLocks noChangeAspect="1" noChangeArrowheads="1"/>
                      </p:cNvPicPr>
                      <p:nvPr/>
                    </p:nvPicPr>
                    <p:blipFill>
                      <a:blip r:embed="rId43"/>
                      <a:srcRect/>
                      <a:stretch>
                        <a:fillRect/>
                      </a:stretch>
                    </p:blipFill>
                    <p:spPr bwMode="auto">
                      <a:xfrm>
                        <a:off x="1752600" y="5562600"/>
                        <a:ext cx="76517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 name="Object 4">
            <a:extLst>
              <a:ext uri="{FF2B5EF4-FFF2-40B4-BE49-F238E27FC236}">
                <a16:creationId xmlns:a16="http://schemas.microsoft.com/office/drawing/2014/main" id="{019524E0-E691-6F43-87CE-440B0AD2F8F2}"/>
              </a:ext>
            </a:extLst>
          </p:cNvPr>
          <p:cNvGraphicFramePr>
            <a:graphicFrameLocks noChangeAspect="1"/>
          </p:cNvGraphicFramePr>
          <p:nvPr>
            <p:extLst>
              <p:ext uri="{D42A27DB-BD31-4B8C-83A1-F6EECF244321}">
                <p14:modId xmlns:p14="http://schemas.microsoft.com/office/powerpoint/2010/main" val="3388660947"/>
              </p:ext>
            </p:extLst>
          </p:nvPr>
        </p:nvGraphicFramePr>
        <p:xfrm>
          <a:off x="574145" y="2209800"/>
          <a:ext cx="1026055" cy="439738"/>
        </p:xfrm>
        <a:graphic>
          <a:graphicData uri="http://schemas.openxmlformats.org/presentationml/2006/ole">
            <mc:AlternateContent xmlns:mc="http://schemas.openxmlformats.org/markup-compatibility/2006">
              <mc:Choice xmlns:v="urn:schemas-microsoft-com:vml" Requires="v">
                <p:oleObj spid="_x0000_s286515" name="Equation" r:id="rId44" imgW="533400" imgH="228600" progId="Equation.DSMT4">
                  <p:embed/>
                </p:oleObj>
              </mc:Choice>
              <mc:Fallback>
                <p:oleObj name="Equation" r:id="rId44" imgW="533400" imgH="228600" progId="Equation.DSMT4">
                  <p:embed/>
                  <p:pic>
                    <p:nvPicPr>
                      <p:cNvPr id="466948" name="Object 4"/>
                      <p:cNvPicPr>
                        <a:picLocks noChangeAspect="1" noChangeArrowheads="1"/>
                      </p:cNvPicPr>
                      <p:nvPr/>
                    </p:nvPicPr>
                    <p:blipFill>
                      <a:blip r:embed="rId45"/>
                      <a:srcRect/>
                      <a:stretch>
                        <a:fillRect/>
                      </a:stretch>
                    </p:blipFill>
                    <p:spPr bwMode="auto">
                      <a:xfrm>
                        <a:off x="574145" y="2209800"/>
                        <a:ext cx="1026055" cy="439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 name="Object 4">
            <a:extLst>
              <a:ext uri="{FF2B5EF4-FFF2-40B4-BE49-F238E27FC236}">
                <a16:creationId xmlns:a16="http://schemas.microsoft.com/office/drawing/2014/main" id="{70CFA1AC-AB5F-B14E-84B6-A2E381A75FCB}"/>
              </a:ext>
            </a:extLst>
          </p:cNvPr>
          <p:cNvGraphicFramePr>
            <a:graphicFrameLocks noChangeAspect="1"/>
          </p:cNvGraphicFramePr>
          <p:nvPr>
            <p:extLst>
              <p:ext uri="{D42A27DB-BD31-4B8C-83A1-F6EECF244321}">
                <p14:modId xmlns:p14="http://schemas.microsoft.com/office/powerpoint/2010/main" val="1256053335"/>
              </p:ext>
            </p:extLst>
          </p:nvPr>
        </p:nvGraphicFramePr>
        <p:xfrm>
          <a:off x="1600200" y="2016125"/>
          <a:ext cx="1758950" cy="879475"/>
        </p:xfrm>
        <a:graphic>
          <a:graphicData uri="http://schemas.openxmlformats.org/presentationml/2006/ole">
            <mc:AlternateContent xmlns:mc="http://schemas.openxmlformats.org/markup-compatibility/2006">
              <mc:Choice xmlns:v="urn:schemas-microsoft-com:vml" Requires="v">
                <p:oleObj spid="_x0000_s286516" name="Equation" r:id="rId46" imgW="914400" imgH="457200" progId="Equation.DSMT4">
                  <p:embed/>
                </p:oleObj>
              </mc:Choice>
              <mc:Fallback>
                <p:oleObj name="Equation" r:id="rId46" imgW="914400" imgH="457200" progId="Equation.DSMT4">
                  <p:embed/>
                  <p:pic>
                    <p:nvPicPr>
                      <p:cNvPr id="12" name="Object 4"/>
                      <p:cNvPicPr>
                        <a:picLocks noChangeAspect="1" noChangeArrowheads="1"/>
                      </p:cNvPicPr>
                      <p:nvPr/>
                    </p:nvPicPr>
                    <p:blipFill>
                      <a:blip r:embed="rId47"/>
                      <a:srcRect/>
                      <a:stretch>
                        <a:fillRect/>
                      </a:stretch>
                    </p:blipFill>
                    <p:spPr bwMode="auto">
                      <a:xfrm>
                        <a:off x="1600200" y="2016125"/>
                        <a:ext cx="1758950"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DE4999A6-E2A2-294B-9693-6FA2F1607565}"/>
              </a:ext>
            </a:extLst>
          </p:cNvPr>
          <p:cNvSpPr txBox="1"/>
          <p:nvPr/>
        </p:nvSpPr>
        <p:spPr>
          <a:xfrm>
            <a:off x="6623713" y="2730669"/>
            <a:ext cx="1484574" cy="338554"/>
          </a:xfrm>
          <a:prstGeom prst="rect">
            <a:avLst/>
          </a:prstGeom>
          <a:noFill/>
        </p:spPr>
        <p:txBody>
          <a:bodyPr wrap="none" rtlCol="0">
            <a:spAutoFit/>
          </a:bodyPr>
          <a:lstStyle/>
          <a:p>
            <a:r>
              <a:rPr lang="en-US" sz="1600" dirty="0">
                <a:solidFill>
                  <a:srgbClr val="C00000"/>
                </a:solidFill>
                <a:highlight>
                  <a:srgbClr val="FFFF00"/>
                </a:highlight>
              </a:rPr>
              <a:t>See Appendix 3</a:t>
            </a:r>
          </a:p>
        </p:txBody>
      </p:sp>
    </p:spTree>
    <p:extLst>
      <p:ext uri="{BB962C8B-B14F-4D97-AF65-F5344CB8AC3E}">
        <p14:creationId xmlns:p14="http://schemas.microsoft.com/office/powerpoint/2010/main" val="1047013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08940"/>
                                        </p:tgtEl>
                                        <p:attrNameLst>
                                          <p:attrName>style.visibility</p:attrName>
                                        </p:attrNameLst>
                                      </p:cBhvr>
                                      <p:to>
                                        <p:strVal val="visible"/>
                                      </p:to>
                                    </p:set>
                                    <p:animEffect transition="in" filter="wipe(left)">
                                      <p:cBhvr>
                                        <p:cTn id="37" dur="500"/>
                                        <p:tgtEl>
                                          <p:spTgt spid="5089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08941"/>
                                        </p:tgtEl>
                                        <p:attrNameLst>
                                          <p:attrName>style.visibility</p:attrName>
                                        </p:attrNameLst>
                                      </p:cBhvr>
                                      <p:to>
                                        <p:strVal val="visible"/>
                                      </p:to>
                                    </p:set>
                                    <p:animEffect transition="in" filter="wipe(left)">
                                      <p:cBhvr>
                                        <p:cTn id="47" dur="500"/>
                                        <p:tgtEl>
                                          <p:spTgt spid="5089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08942"/>
                                        </p:tgtEl>
                                        <p:attrNameLst>
                                          <p:attrName>style.visibility</p:attrName>
                                        </p:attrNameLst>
                                      </p:cBhvr>
                                      <p:to>
                                        <p:strVal val="visible"/>
                                      </p:to>
                                    </p:set>
                                    <p:animEffect transition="in" filter="wipe(left)">
                                      <p:cBhvr>
                                        <p:cTn id="72" dur="500"/>
                                        <p:tgtEl>
                                          <p:spTgt spid="5089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08943"/>
                                        </p:tgtEl>
                                        <p:attrNameLst>
                                          <p:attrName>style.visibility</p:attrName>
                                        </p:attrNameLst>
                                      </p:cBhvr>
                                      <p:to>
                                        <p:strVal val="visible"/>
                                      </p:to>
                                    </p:set>
                                    <p:animEffect transition="in" filter="wipe(left)">
                                      <p:cBhvr>
                                        <p:cTn id="87" dur="500"/>
                                        <p:tgtEl>
                                          <p:spTgt spid="5089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508944"/>
                                        </p:tgtEl>
                                        <p:attrNameLst>
                                          <p:attrName>style.visibility</p:attrName>
                                        </p:attrNameLst>
                                      </p:cBhvr>
                                      <p:to>
                                        <p:strVal val="visible"/>
                                      </p:to>
                                    </p:set>
                                    <p:animEffect transition="in" filter="wipe(left)">
                                      <p:cBhvr>
                                        <p:cTn id="107" dur="500"/>
                                        <p:tgtEl>
                                          <p:spTgt spid="50894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left)">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left)">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left)">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508945"/>
                                        </p:tgtEl>
                                        <p:attrNameLst>
                                          <p:attrName>style.visibility</p:attrName>
                                        </p:attrNameLst>
                                      </p:cBhvr>
                                      <p:to>
                                        <p:strVal val="visible"/>
                                      </p:to>
                                    </p:set>
                                    <p:animEffect transition="in" filter="wipe(left)">
                                      <p:cBhvr>
                                        <p:cTn id="127" dur="500"/>
                                        <p:tgtEl>
                                          <p:spTgt spid="50894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left)">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wipe(left)">
                                      <p:cBhvr>
                                        <p:cTn id="1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20" grpId="0" build="p"/>
      <p:bldP spid="21"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914400"/>
          </a:xfrm>
        </p:spPr>
        <p:txBody>
          <a:bodyPr/>
          <a:lstStyle/>
          <a:p>
            <a:pPr marL="0" indent="0" eaLnBrk="1" hangingPunct="1">
              <a:spcBef>
                <a:spcPts val="0"/>
              </a:spcBef>
              <a:buNone/>
            </a:pPr>
            <a:r>
              <a:rPr lang="en-US" sz="2400" dirty="0">
                <a:cs typeface="ＭＳ Ｐゴシック" pitchFamily="-84" charset="-128"/>
              </a:rPr>
              <a:t>A typical diameter of a nucleus is about 10</a:t>
            </a:r>
            <a:r>
              <a:rPr lang="en-US" sz="2400" baseline="30000" dirty="0">
                <a:cs typeface="ＭＳ Ｐゴシック" pitchFamily="-84" charset="-128"/>
              </a:rPr>
              <a:t>-14</a:t>
            </a:r>
            <a:r>
              <a:rPr lang="en-US" sz="2400" dirty="0">
                <a:cs typeface="ＭＳ Ｐゴシック" pitchFamily="-84" charset="-128"/>
              </a:rPr>
              <a:t>m. Use the infinite square-well potential to calculate the transition energy from the first excited state to the ground state for a proton confined to the nucleus.</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a:cs typeface="ＭＳ Ｐゴシック" pitchFamily="-84" charset="-128"/>
              </a:rPr>
              <a:t>Ex 6.9: Proton Transition Energy</a:t>
            </a:r>
          </a:p>
        </p:txBody>
      </p:sp>
      <p:sp>
        <p:nvSpPr>
          <p:cNvPr id="5" name="Date Placeholder 4"/>
          <p:cNvSpPr>
            <a:spLocks noGrp="1"/>
          </p:cNvSpPr>
          <p:nvPr>
            <p:ph type="dt" sz="half" idx="10"/>
          </p:nvPr>
        </p:nvSpPr>
        <p:spPr/>
        <p:txBody>
          <a:bodyPr/>
          <a:lstStyle/>
          <a:p>
            <a:pPr>
              <a:defRPr/>
            </a:pPr>
            <a:r>
              <a:rPr lang="en-US"/>
              <a:t>Mon. April 8, 2019</a:t>
            </a:r>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a:t>PHYS 3313-001, Spring 2019                      Dr. Jaehoon Yu</a:t>
            </a:r>
          </a:p>
        </p:txBody>
      </p:sp>
      <p:sp>
        <p:nvSpPr>
          <p:cNvPr id="19" name="Rectangle 35"/>
          <p:cNvSpPr txBox="1">
            <a:spLocks noChangeArrowheads="1"/>
          </p:cNvSpPr>
          <p:nvPr/>
        </p:nvSpPr>
        <p:spPr bwMode="auto">
          <a:xfrm>
            <a:off x="304800" y="1828800"/>
            <a:ext cx="464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The energ</a:t>
            </a:r>
            <a:r>
              <a:rPr lang="en-US" sz="2800" kern="0" noProof="0" dirty="0">
                <a:solidFill>
                  <a:schemeClr val="accent2"/>
                </a:solidFill>
                <a:latin typeface="+mn-lt"/>
                <a:ea typeface="ＭＳ Ｐゴシック" pitchFamily="-1" charset="-128"/>
                <a:cs typeface="ＭＳ Ｐゴシック" pitchFamily="-84" charset="-128"/>
              </a:rPr>
              <a:t>y </a:t>
            </a:r>
            <a:r>
              <a:rPr lang="en-US" sz="2800" kern="0" dirty="0">
                <a:solidFill>
                  <a:schemeClr val="accent2"/>
                </a:solidFill>
                <a:latin typeface="+mn-lt"/>
                <a:ea typeface="ＭＳ Ｐゴシック" pitchFamily="-1" charset="-128"/>
                <a:cs typeface="ＭＳ Ｐゴシック" pitchFamily="-84" charset="-128"/>
              </a:rPr>
              <a:t>of the state </a:t>
            </a: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 is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4419600" y="25908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=1</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0" name="Object 8"/>
          <p:cNvGraphicFramePr>
            <a:graphicFrameLocks noChangeAspect="1"/>
          </p:cNvGraphicFramePr>
          <p:nvPr>
            <p:extLst/>
          </p:nvPr>
        </p:nvGraphicFramePr>
        <p:xfrm>
          <a:off x="4051300" y="1682750"/>
          <a:ext cx="1873250" cy="908050"/>
        </p:xfrm>
        <a:graphic>
          <a:graphicData uri="http://schemas.openxmlformats.org/presentationml/2006/ole">
            <mc:AlternateContent xmlns:mc="http://schemas.openxmlformats.org/markup-compatibility/2006">
              <mc:Choice xmlns:v="urn:schemas-microsoft-com:vml" Requires="v">
                <p:oleObj spid="_x0000_s233072" name="Equation" r:id="rId3" imgW="863600" imgH="419100" progId="Equation.DSMT4">
                  <p:embed/>
                </p:oleObj>
              </mc:Choice>
              <mc:Fallback>
                <p:oleObj name="Equation" r:id="rId3" imgW="863600" imgH="419100" progId="Equation.DSMT4">
                  <p:embed/>
                  <p:pic>
                    <p:nvPicPr>
                      <p:cNvPr id="530440" name="Object 8"/>
                      <p:cNvPicPr>
                        <a:picLocks noChangeAspect="1" noChangeArrowheads="1"/>
                      </p:cNvPicPr>
                      <p:nvPr/>
                    </p:nvPicPr>
                    <p:blipFill>
                      <a:blip r:embed="rId4"/>
                      <a:srcRect/>
                      <a:stretch>
                        <a:fillRect/>
                      </a:stretch>
                    </p:blipFill>
                    <p:spPr bwMode="auto">
                      <a:xfrm>
                        <a:off x="4051300" y="1682750"/>
                        <a:ext cx="1873250" cy="908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Rectangle 35"/>
          <p:cNvSpPr txBox="1">
            <a:spLocks noChangeArrowheads="1"/>
          </p:cNvSpPr>
          <p:nvPr/>
        </p:nvSpPr>
        <p:spPr bwMode="auto">
          <a:xfrm>
            <a:off x="304800" y="2590800"/>
            <a:ext cx="426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 for the ground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1" name="Object 9"/>
          <p:cNvGraphicFramePr>
            <a:graphicFrameLocks noChangeAspect="1"/>
          </p:cNvGraphicFramePr>
          <p:nvPr>
            <p:extLst/>
          </p:nvPr>
        </p:nvGraphicFramePr>
        <p:xfrm>
          <a:off x="544513" y="3124200"/>
          <a:ext cx="1449387" cy="747713"/>
        </p:xfrm>
        <a:graphic>
          <a:graphicData uri="http://schemas.openxmlformats.org/presentationml/2006/ole">
            <mc:AlternateContent xmlns:mc="http://schemas.openxmlformats.org/markup-compatibility/2006">
              <mc:Choice xmlns:v="urn:schemas-microsoft-com:vml" Requires="v">
                <p:oleObj spid="_x0000_s233073" name="Equation" r:id="rId5" imgW="812800" imgH="419100" progId="Equation.DSMT4">
                  <p:embed/>
                </p:oleObj>
              </mc:Choice>
              <mc:Fallback>
                <p:oleObj name="Equation" r:id="rId5" imgW="812800" imgH="419100" progId="Equation.DSMT4">
                  <p:embed/>
                  <p:pic>
                    <p:nvPicPr>
                      <p:cNvPr id="530441" name="Object 9"/>
                      <p:cNvPicPr>
                        <a:picLocks noChangeAspect="1" noChangeArrowheads="1"/>
                      </p:cNvPicPr>
                      <p:nvPr/>
                    </p:nvPicPr>
                    <p:blipFill>
                      <a:blip r:embed="rId6"/>
                      <a:srcRect/>
                      <a:stretch>
                        <a:fillRect/>
                      </a:stretch>
                    </p:blipFill>
                    <p:spPr bwMode="auto">
                      <a:xfrm>
                        <a:off x="544513" y="3124200"/>
                        <a:ext cx="1449387" cy="747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0442" name="Object 10"/>
          <p:cNvGraphicFramePr>
            <a:graphicFrameLocks noChangeAspect="1"/>
          </p:cNvGraphicFramePr>
          <p:nvPr>
            <p:extLst/>
          </p:nvPr>
        </p:nvGraphicFramePr>
        <p:xfrm>
          <a:off x="3168650" y="3124200"/>
          <a:ext cx="5776913" cy="906463"/>
        </p:xfrm>
        <a:graphic>
          <a:graphicData uri="http://schemas.openxmlformats.org/presentationml/2006/ole">
            <mc:AlternateContent xmlns:mc="http://schemas.openxmlformats.org/markup-compatibility/2006">
              <mc:Choice xmlns:v="urn:schemas-microsoft-com:vml" Requires="v">
                <p:oleObj spid="_x0000_s233074" name="Equation" r:id="rId7" imgW="3238500" imgH="508000" progId="Equation.DSMT4">
                  <p:embed/>
                </p:oleObj>
              </mc:Choice>
              <mc:Fallback>
                <p:oleObj name="Equation" r:id="rId7" imgW="3238500" imgH="508000" progId="Equation.DSMT4">
                  <p:embed/>
                  <p:pic>
                    <p:nvPicPr>
                      <p:cNvPr id="530442" name="Object 10"/>
                      <p:cNvPicPr>
                        <a:picLocks noChangeAspect="1" noChangeArrowheads="1"/>
                      </p:cNvPicPr>
                      <p:nvPr/>
                    </p:nvPicPr>
                    <p:blipFill>
                      <a:blip r:embed="rId8"/>
                      <a:srcRect/>
                      <a:stretch>
                        <a:fillRect/>
                      </a:stretch>
                    </p:blipFill>
                    <p:spPr bwMode="auto">
                      <a:xfrm>
                        <a:off x="3168650" y="3124200"/>
                        <a:ext cx="5776913" cy="906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0443" name="Object 11"/>
          <p:cNvGraphicFramePr>
            <a:graphicFrameLocks noChangeAspect="1"/>
          </p:cNvGraphicFramePr>
          <p:nvPr>
            <p:extLst/>
          </p:nvPr>
        </p:nvGraphicFramePr>
        <p:xfrm>
          <a:off x="685800" y="4511675"/>
          <a:ext cx="1766888" cy="746125"/>
        </p:xfrm>
        <a:graphic>
          <a:graphicData uri="http://schemas.openxmlformats.org/presentationml/2006/ole">
            <mc:AlternateContent xmlns:mc="http://schemas.openxmlformats.org/markup-compatibility/2006">
              <mc:Choice xmlns:v="urn:schemas-microsoft-com:vml" Requires="v">
                <p:oleObj spid="_x0000_s233075" name="Equation" r:id="rId9" imgW="990600" imgH="419100" progId="Equation.DSMT4">
                  <p:embed/>
                </p:oleObj>
              </mc:Choice>
              <mc:Fallback>
                <p:oleObj name="Equation" r:id="rId9" imgW="990600" imgH="419100" progId="Equation.DSMT4">
                  <p:embed/>
                  <p:pic>
                    <p:nvPicPr>
                      <p:cNvPr id="530443" name="Object 11"/>
                      <p:cNvPicPr>
                        <a:picLocks noChangeAspect="1" noChangeArrowheads="1"/>
                      </p:cNvPicPr>
                      <p:nvPr/>
                    </p:nvPicPr>
                    <p:blipFill>
                      <a:blip r:embed="rId10"/>
                      <a:srcRect/>
                      <a:stretch>
                        <a:fillRect/>
                      </a:stretch>
                    </p:blipFill>
                    <p:spPr bwMode="auto">
                      <a:xfrm>
                        <a:off x="685800" y="4511675"/>
                        <a:ext cx="1766888" cy="746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30444" name="Object 12"/>
          <p:cNvGraphicFramePr>
            <a:graphicFrameLocks noChangeAspect="1"/>
          </p:cNvGraphicFramePr>
          <p:nvPr>
            <p:extLst/>
          </p:nvPr>
        </p:nvGraphicFramePr>
        <p:xfrm>
          <a:off x="603250" y="5715000"/>
          <a:ext cx="2649538" cy="363538"/>
        </p:xfrm>
        <a:graphic>
          <a:graphicData uri="http://schemas.openxmlformats.org/presentationml/2006/ole">
            <mc:AlternateContent xmlns:mc="http://schemas.openxmlformats.org/markup-compatibility/2006">
              <mc:Choice xmlns:v="urn:schemas-microsoft-com:vml" Requires="v">
                <p:oleObj spid="_x0000_s233076" name="Equation" r:id="rId11" imgW="1485900" imgH="203200" progId="Equation.DSMT4">
                  <p:embed/>
                </p:oleObj>
              </mc:Choice>
              <mc:Fallback>
                <p:oleObj name="Equation" r:id="rId11" imgW="1485900" imgH="203200" progId="Equation.DSMT4">
                  <p:embed/>
                  <p:pic>
                    <p:nvPicPr>
                      <p:cNvPr id="530444" name="Object 12"/>
                      <p:cNvPicPr>
                        <a:picLocks noChangeAspect="1" noChangeArrowheads="1"/>
                      </p:cNvPicPr>
                      <p:nvPr/>
                    </p:nvPicPr>
                    <p:blipFill>
                      <a:blip r:embed="rId12"/>
                      <a:srcRect/>
                      <a:stretch>
                        <a:fillRect/>
                      </a:stretch>
                    </p:blipFill>
                    <p:spPr bwMode="auto">
                      <a:xfrm>
                        <a:off x="603250" y="5715000"/>
                        <a:ext cx="2649538" cy="363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04800" y="39624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a:solidFill>
                  <a:schemeClr val="accent2"/>
                </a:solidFill>
                <a:latin typeface="+mn-lt"/>
                <a:ea typeface="ＭＳ Ｐゴシック" pitchFamily="-1" charset="-128"/>
                <a:cs typeface="ＭＳ Ｐゴシック" pitchFamily="-84" charset="-128"/>
              </a:rPr>
              <a:t>n</a:t>
            </a:r>
            <a:r>
              <a:rPr lang="en-US" sz="2800" kern="0" dirty="0">
                <a:solidFill>
                  <a:schemeClr val="accent2"/>
                </a:solidFill>
                <a:latin typeface="+mn-lt"/>
                <a:ea typeface="ＭＳ Ｐゴシック" pitchFamily="-1" charset="-128"/>
                <a:cs typeface="ＭＳ Ｐゴシック" pitchFamily="-84" charset="-128"/>
              </a:rPr>
              <a:t> for the 1</a:t>
            </a:r>
            <a:r>
              <a:rPr lang="en-US" sz="2800" kern="0" baseline="30000" dirty="0">
                <a:solidFill>
                  <a:schemeClr val="accent2"/>
                </a:solidFill>
                <a:latin typeface="+mn-lt"/>
                <a:ea typeface="ＭＳ Ｐゴシック" pitchFamily="-1" charset="-128"/>
                <a:cs typeface="ＭＳ Ｐゴシック" pitchFamily="-84" charset="-128"/>
              </a:rPr>
              <a:t>st</a:t>
            </a:r>
            <a:r>
              <a:rPr lang="en-US" sz="2800" kern="0" dirty="0">
                <a:solidFill>
                  <a:schemeClr val="accent2"/>
                </a:solidFill>
                <a:latin typeface="+mn-lt"/>
                <a:ea typeface="ＭＳ Ｐゴシック" pitchFamily="-1" charset="-128"/>
                <a:cs typeface="ＭＳ Ｐゴシック" pitchFamily="-84" charset="-128"/>
              </a:rPr>
              <a: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4876800" y="39624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a:solidFill>
                  <a:schemeClr val="accent2"/>
                </a:solidFill>
                <a:latin typeface="+mn-lt"/>
                <a:ea typeface="ＭＳ Ｐゴシック" pitchFamily="-1" charset="-128"/>
                <a:cs typeface="ＭＳ Ｐゴシック" pitchFamily="-84" charset="-128"/>
              </a:rPr>
              <a:t>n=2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4" name="Rectangle 35"/>
          <p:cNvSpPr txBox="1">
            <a:spLocks noChangeArrowheads="1"/>
          </p:cNvSpPr>
          <p:nvPr/>
        </p:nvSpPr>
        <p:spPr bwMode="auto">
          <a:xfrm>
            <a:off x="457200" y="51816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rPr>
              <a:t>So the proton transition energy is</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6" name="Object 14"/>
          <p:cNvGraphicFramePr>
            <a:graphicFrameLocks noChangeAspect="1"/>
          </p:cNvGraphicFramePr>
          <p:nvPr>
            <p:extLst/>
          </p:nvPr>
        </p:nvGraphicFramePr>
        <p:xfrm>
          <a:off x="1958975" y="3124200"/>
          <a:ext cx="1154113" cy="747713"/>
        </p:xfrm>
        <a:graphic>
          <a:graphicData uri="http://schemas.openxmlformats.org/presentationml/2006/ole">
            <mc:AlternateContent xmlns:mc="http://schemas.openxmlformats.org/markup-compatibility/2006">
              <mc:Choice xmlns:v="urn:schemas-microsoft-com:vml" Requires="v">
                <p:oleObj spid="_x0000_s233077" name="Equation" r:id="rId13" imgW="647700" imgH="419100" progId="Equation.DSMT4">
                  <p:embed/>
                </p:oleObj>
              </mc:Choice>
              <mc:Fallback>
                <p:oleObj name="Equation" r:id="rId13" imgW="647700" imgH="419100" progId="Equation.DSMT4">
                  <p:embed/>
                  <p:pic>
                    <p:nvPicPr>
                      <p:cNvPr id="530446" name="Object 14"/>
                      <p:cNvPicPr>
                        <a:picLocks noChangeAspect="1" noChangeArrowheads="1"/>
                      </p:cNvPicPr>
                      <p:nvPr/>
                    </p:nvPicPr>
                    <p:blipFill>
                      <a:blip r:embed="rId14"/>
                      <a:srcRect/>
                      <a:stretch>
                        <a:fillRect/>
                      </a:stretch>
                    </p:blipFill>
                    <p:spPr bwMode="auto">
                      <a:xfrm>
                        <a:off x="1958975" y="3124200"/>
                        <a:ext cx="1154113" cy="747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extLst/>
          </p:nvPr>
        </p:nvGraphicFramePr>
        <p:xfrm>
          <a:off x="2438400" y="4724400"/>
          <a:ext cx="973138" cy="271462"/>
        </p:xfrm>
        <a:graphic>
          <a:graphicData uri="http://schemas.openxmlformats.org/presentationml/2006/ole">
            <mc:AlternateContent xmlns:mc="http://schemas.openxmlformats.org/markup-compatibility/2006">
              <mc:Choice xmlns:v="urn:schemas-microsoft-com:vml" Requires="v">
                <p:oleObj spid="_x0000_s233078" name="Equation" r:id="rId15" imgW="546100" imgH="152400" progId="Equation.DSMT4">
                  <p:embed/>
                </p:oleObj>
              </mc:Choice>
              <mc:Fallback>
                <p:oleObj name="Equation" r:id="rId15" imgW="546100" imgH="152400" progId="Equation.DSMT4">
                  <p:embed/>
                  <p:pic>
                    <p:nvPicPr>
                      <p:cNvPr id="21" name="Object 11"/>
                      <p:cNvPicPr>
                        <a:picLocks noChangeAspect="1" noChangeArrowheads="1"/>
                      </p:cNvPicPr>
                      <p:nvPr/>
                    </p:nvPicPr>
                    <p:blipFill>
                      <a:blip r:embed="rId16"/>
                      <a:srcRect/>
                      <a:stretch>
                        <a:fillRect/>
                      </a:stretch>
                    </p:blipFill>
                    <p:spPr bwMode="auto">
                      <a:xfrm>
                        <a:off x="2438400" y="4724400"/>
                        <a:ext cx="973138" cy="271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6151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0440"/>
                                        </p:tgtEl>
                                        <p:attrNameLst>
                                          <p:attrName>style.visibility</p:attrName>
                                        </p:attrNameLst>
                                      </p:cBhvr>
                                      <p:to>
                                        <p:strVal val="visible"/>
                                      </p:to>
                                    </p:set>
                                    <p:animEffect transition="in" filter="wipe(left)">
                                      <p:cBhvr>
                                        <p:cTn id="17" dur="500"/>
                                        <p:tgtEl>
                                          <p:spTgt spid="530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0441"/>
                                        </p:tgtEl>
                                        <p:attrNameLst>
                                          <p:attrName>style.visibility</p:attrName>
                                        </p:attrNameLst>
                                      </p:cBhvr>
                                      <p:to>
                                        <p:strVal val="visible"/>
                                      </p:to>
                                    </p:set>
                                    <p:animEffect transition="in" filter="wipe(left)">
                                      <p:cBhvr>
                                        <p:cTn id="32" dur="500"/>
                                        <p:tgtEl>
                                          <p:spTgt spid="5304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0446"/>
                                        </p:tgtEl>
                                        <p:attrNameLst>
                                          <p:attrName>style.visibility</p:attrName>
                                        </p:attrNameLst>
                                      </p:cBhvr>
                                      <p:to>
                                        <p:strVal val="visible"/>
                                      </p:to>
                                    </p:set>
                                    <p:animEffect transition="in" filter="wipe(left)">
                                      <p:cBhvr>
                                        <p:cTn id="37" dur="500"/>
                                        <p:tgtEl>
                                          <p:spTgt spid="5304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0442"/>
                                        </p:tgtEl>
                                        <p:attrNameLst>
                                          <p:attrName>style.visibility</p:attrName>
                                        </p:attrNameLst>
                                      </p:cBhvr>
                                      <p:to>
                                        <p:strVal val="visible"/>
                                      </p:to>
                                    </p:set>
                                    <p:animEffect transition="in" filter="wipe(left)">
                                      <p:cBhvr>
                                        <p:cTn id="42" dur="500"/>
                                        <p:tgtEl>
                                          <p:spTgt spid="5304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wipe(left)">
                                      <p:cBhvr>
                                        <p:cTn id="52" dur="500"/>
                                        <p:tgtEl>
                                          <p:spTgt spid="2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0443"/>
                                        </p:tgtEl>
                                        <p:attrNameLst>
                                          <p:attrName>style.visibility</p:attrName>
                                        </p:attrNameLst>
                                      </p:cBhvr>
                                      <p:to>
                                        <p:strVal val="visible"/>
                                      </p:to>
                                    </p:set>
                                    <p:animEffect transition="in" filter="wipe(left)">
                                      <p:cBhvr>
                                        <p:cTn id="57" dur="500"/>
                                        <p:tgtEl>
                                          <p:spTgt spid="5304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left)">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30444"/>
                                        </p:tgtEl>
                                        <p:attrNameLst>
                                          <p:attrName>style.visibility</p:attrName>
                                        </p:attrNameLst>
                                      </p:cBhvr>
                                      <p:to>
                                        <p:strVal val="visible"/>
                                      </p:to>
                                    </p:set>
                                    <p:animEffect transition="in" filter="wipe(left)">
                                      <p:cBhvr>
                                        <p:cTn id="72" dur="500"/>
                                        <p:tgtEl>
                                          <p:spTgt spid="530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20" grpId="0" build="p"/>
      <p:bldP spid="17" grpId="0" build="p"/>
      <p:bldP spid="22" grpId="0" build="p"/>
      <p:bldP spid="23" grpId="0" build="p"/>
      <p:bldP spid="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1752600" y="43434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a:ea typeface="ＭＳ Ｐゴシック" pitchFamily="-84" charset="-128"/>
                <a:cs typeface="ＭＳ Ｐゴシック" pitchFamily="-84" charset="-128"/>
              </a:rPr>
              <a:t>Finite Square-Well Potential</a:t>
            </a:r>
          </a:p>
        </p:txBody>
      </p:sp>
      <p:sp>
        <p:nvSpPr>
          <p:cNvPr id="33795" name="Rectangle 4"/>
          <p:cNvSpPr>
            <a:spLocks noGrp="1" noChangeArrowheads="1"/>
          </p:cNvSpPr>
          <p:nvPr>
            <p:ph type="body" sz="half" idx="1"/>
          </p:nvPr>
        </p:nvSpPr>
        <p:spPr>
          <a:xfrm>
            <a:off x="3810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for regions I and III, or using</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eq. has exponentials of the form e</a:t>
            </a:r>
            <a:r>
              <a:rPr lang="en-US" sz="2400" baseline="30000" dirty="0">
                <a:latin typeface="Lucida Grande" pitchFamily="-84" charset="0"/>
                <a:ea typeface="ＭＳ Ｐゴシック" pitchFamily="-84" charset="-128"/>
                <a:cs typeface="ＭＳ Ｐゴシック" pitchFamily="-84" charset="-128"/>
              </a:rPr>
              <a:t>α</a:t>
            </a:r>
            <a:r>
              <a:rPr lang="en-US" sz="2400" baseline="30000" dirty="0">
                <a:ea typeface="ＭＳ Ｐゴシック" pitchFamily="-84" charset="-128"/>
                <a:cs typeface="ＭＳ Ｐゴシック" pitchFamily="-84" charset="-128"/>
              </a:rPr>
              <a:t>x </a:t>
            </a:r>
            <a:r>
              <a:rPr lang="en-US" sz="2400" dirty="0">
                <a:ea typeface="ＭＳ Ｐゴシック" pitchFamily="-84" charset="-128"/>
                <a:cs typeface="ＭＳ Ｐゴシック" pitchFamily="-84" charset="-128"/>
              </a:rPr>
              <a:t>and e</a:t>
            </a:r>
            <a:r>
              <a:rPr lang="en-US" sz="2400" baseline="30000" dirty="0">
                <a:ea typeface="ＭＳ Ｐゴシック" pitchFamily="-84" charset="-128"/>
                <a:cs typeface="ＭＳ Ｐゴシック" pitchFamily="-84" charset="-128"/>
              </a:rPr>
              <a:t>-</a:t>
            </a:r>
            <a:r>
              <a:rPr lang="en-US" sz="2400" baseline="30000" dirty="0">
                <a:latin typeface="Lucida Grande" pitchFamily="-84" charset="0"/>
                <a:ea typeface="ＭＳ Ｐゴシック" pitchFamily="-84" charset="-128"/>
                <a:cs typeface="ＭＳ Ｐゴシック" pitchFamily="-84" charset="-128"/>
              </a:rPr>
              <a:t>α</a:t>
            </a:r>
            <a:r>
              <a:rPr lang="en-US" sz="2400" baseline="30000"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 0, we reject the negative exponential.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34185" name="Equation" r:id="rId5" imgW="101600" imgH="177800" progId="Equation.3">
                  <p:embed/>
                </p:oleObj>
              </mc:Choice>
              <mc:Fallback>
                <p:oleObj name="Equation" r:id="rId5" imgW="101600" imgH="177800" progId="Equation.3">
                  <p:embed/>
                  <p:pic>
                    <p:nvPicPr>
                      <p:cNvPr id="3380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34186" name="Equation" r:id="rId7" imgW="101600" imgH="177800" progId="Equation.DSMT4">
                  <p:embed/>
                </p:oleObj>
              </mc:Choice>
              <mc:Fallback>
                <p:oleObj name="Equation" r:id="rId7" imgW="101600" imgH="177800" progId="Equation.DSMT4">
                  <p:embed/>
                  <p:pic>
                    <p:nvPicPr>
                      <p:cNvPr id="33802"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a:t>Mon. April 8, 2019</a:t>
            </a:r>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14" name="Footer Placeholder 13"/>
          <p:cNvSpPr>
            <a:spLocks noGrp="1"/>
          </p:cNvSpPr>
          <p:nvPr>
            <p:ph type="ftr" sz="quarter" idx="11"/>
          </p:nvPr>
        </p:nvSpPr>
        <p:spPr/>
        <p:txBody>
          <a:bodyPr/>
          <a:lstStyle/>
          <a:p>
            <a:pPr>
              <a:defRPr/>
            </a:pPr>
            <a:r>
              <a:rPr lang="en-US"/>
              <a:t>PHYS 3313-001, Spring 2019                      Dr. Jaehoon Yu</a:t>
            </a:r>
          </a:p>
        </p:txBody>
      </p:sp>
      <p:graphicFrame>
        <p:nvGraphicFramePr>
          <p:cNvPr id="467974" name="Object 6"/>
          <p:cNvGraphicFramePr>
            <a:graphicFrameLocks noChangeAspect="1"/>
          </p:cNvGraphicFramePr>
          <p:nvPr>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234187" name="Equation" r:id="rId9" imgW="1498600" imgH="698500" progId="Equation.DSMT4">
                  <p:embed/>
                </p:oleObj>
              </mc:Choice>
              <mc:Fallback>
                <p:oleObj name="Equation" r:id="rId9" imgW="1498600" imgH="698500" progId="Equation.DSMT4">
                  <p:embed/>
                  <p:pic>
                    <p:nvPicPr>
                      <p:cNvPr id="467974" name="Object 6"/>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800468934"/>
              </p:ext>
            </p:extLst>
          </p:nvPr>
        </p:nvGraphicFramePr>
        <p:xfrm>
          <a:off x="609600" y="2020887"/>
          <a:ext cx="2619375" cy="798513"/>
        </p:xfrm>
        <a:graphic>
          <a:graphicData uri="http://schemas.openxmlformats.org/presentationml/2006/ole">
            <mc:AlternateContent xmlns:mc="http://schemas.openxmlformats.org/markup-compatibility/2006">
              <mc:Choice xmlns:v="urn:schemas-microsoft-com:vml" Requires="v">
                <p:oleObj spid="_x0000_s234188" name="Equation" r:id="rId11" imgW="1460500" imgH="444500" progId="Equation.DSMT4">
                  <p:embed/>
                </p:oleObj>
              </mc:Choice>
              <mc:Fallback>
                <p:oleObj name="Equation" r:id="rId11" imgW="1460500" imgH="444500" progId="Equation.DSMT4">
                  <p:embed/>
                  <p:pic>
                    <p:nvPicPr>
                      <p:cNvPr id="467975" name="Object 7"/>
                      <p:cNvPicPr>
                        <a:picLocks noChangeAspect="1" noChangeArrowheads="1"/>
                      </p:cNvPicPr>
                      <p:nvPr/>
                    </p:nvPicPr>
                    <p:blipFill>
                      <a:blip r:embed="rId12"/>
                      <a:srcRect/>
                      <a:stretch>
                        <a:fillRect/>
                      </a:stretch>
                    </p:blipFill>
                    <p:spPr bwMode="auto">
                      <a:xfrm>
                        <a:off x="609600" y="2020887"/>
                        <a:ext cx="2619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3801687757"/>
              </p:ext>
            </p:extLst>
          </p:nvPr>
        </p:nvGraphicFramePr>
        <p:xfrm>
          <a:off x="6515100" y="2209800"/>
          <a:ext cx="2324100" cy="433388"/>
        </p:xfrm>
        <a:graphic>
          <a:graphicData uri="http://schemas.openxmlformats.org/presentationml/2006/ole">
            <mc:AlternateContent xmlns:mc="http://schemas.openxmlformats.org/markup-compatibility/2006">
              <mc:Choice xmlns:v="urn:schemas-microsoft-com:vml" Requires="v">
                <p:oleObj spid="_x0000_s234189" name="Equation" r:id="rId13" imgW="1295400" imgH="241300" progId="Equation.DSMT4">
                  <p:embed/>
                </p:oleObj>
              </mc:Choice>
              <mc:Fallback>
                <p:oleObj name="Equation" r:id="rId13" imgW="1295400" imgH="241300" progId="Equation.DSMT4">
                  <p:embed/>
                  <p:pic>
                    <p:nvPicPr>
                      <p:cNvPr id="467976" name="Object 8"/>
                      <p:cNvPicPr>
                        <a:picLocks noChangeAspect="1" noChangeArrowheads="1"/>
                      </p:cNvPicPr>
                      <p:nvPr/>
                    </p:nvPicPr>
                    <p:blipFill>
                      <a:blip r:embed="rId14"/>
                      <a:srcRect/>
                      <a:stretch>
                        <a:fillRect/>
                      </a:stretch>
                    </p:blipFill>
                    <p:spPr bwMode="auto">
                      <a:xfrm>
                        <a:off x="6515100" y="2209800"/>
                        <a:ext cx="2324100" cy="433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nvPr>
        </p:nvGraphicFramePr>
        <p:xfrm>
          <a:off x="1600200" y="2667000"/>
          <a:ext cx="1074738" cy="601663"/>
        </p:xfrm>
        <a:graphic>
          <a:graphicData uri="http://schemas.openxmlformats.org/presentationml/2006/ole">
            <mc:AlternateContent xmlns:mc="http://schemas.openxmlformats.org/markup-compatibility/2006">
              <mc:Choice xmlns:v="urn:schemas-microsoft-com:vml" Requires="v">
                <p:oleObj spid="_x0000_s234190" name="Equation" r:id="rId15" imgW="749300" imgH="419100" progId="Equation.DSMT4">
                  <p:embed/>
                </p:oleObj>
              </mc:Choice>
              <mc:Fallback>
                <p:oleObj name="Equation" r:id="rId15" imgW="749300" imgH="419100" progId="Equation.DSMT4">
                  <p:embed/>
                  <p:pic>
                    <p:nvPicPr>
                      <p:cNvPr id="467977" name="Object 9"/>
                      <p:cNvPicPr>
                        <a:picLocks noChangeAspect="1" noChangeArrowheads="1"/>
                      </p:cNvPicPr>
                      <p:nvPr/>
                    </p:nvPicPr>
                    <p:blipFill>
                      <a:blip r:embed="rId16"/>
                      <a:srcRect/>
                      <a:stretch>
                        <a:fillRect/>
                      </a:stretch>
                    </p:blipFill>
                    <p:spPr bwMode="auto">
                      <a:xfrm>
                        <a:off x="1600200" y="2667000"/>
                        <a:ext cx="1074738" cy="601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nvPr>
        </p:nvGraphicFramePr>
        <p:xfrm>
          <a:off x="5280025" y="4267200"/>
          <a:ext cx="3543300" cy="442913"/>
        </p:xfrm>
        <a:graphic>
          <a:graphicData uri="http://schemas.openxmlformats.org/presentationml/2006/ole">
            <mc:AlternateContent xmlns:mc="http://schemas.openxmlformats.org/markup-compatibility/2006">
              <mc:Choice xmlns:v="urn:schemas-microsoft-com:vml" Requires="v">
                <p:oleObj spid="_x0000_s234191" name="Equation" r:id="rId17" imgW="1930400" imgH="241300" progId="Equation.DSMT4">
                  <p:embed/>
                </p:oleObj>
              </mc:Choice>
              <mc:Fallback>
                <p:oleObj name="Equation" r:id="rId17" imgW="1930400" imgH="241300" progId="Equation.DSMT4">
                  <p:embed/>
                  <p:pic>
                    <p:nvPicPr>
                      <p:cNvPr id="467978" name="Object 10"/>
                      <p:cNvPicPr>
                        <a:picLocks noChangeAspect="1" noChangeArrowheads="1"/>
                      </p:cNvPicPr>
                      <p:nvPr/>
                    </p:nvPicPr>
                    <p:blipFill>
                      <a:blip r:embed="rId18"/>
                      <a:srcRect/>
                      <a:stretch>
                        <a:fillRect/>
                      </a:stretch>
                    </p:blipFill>
                    <p:spPr bwMode="auto">
                      <a:xfrm>
                        <a:off x="5280025" y="4267200"/>
                        <a:ext cx="3543300" cy="442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nvPr>
        </p:nvGraphicFramePr>
        <p:xfrm>
          <a:off x="5280025" y="4800600"/>
          <a:ext cx="3752850" cy="442913"/>
        </p:xfrm>
        <a:graphic>
          <a:graphicData uri="http://schemas.openxmlformats.org/presentationml/2006/ole">
            <mc:AlternateContent xmlns:mc="http://schemas.openxmlformats.org/markup-compatibility/2006">
              <mc:Choice xmlns:v="urn:schemas-microsoft-com:vml" Requires="v">
                <p:oleObj spid="_x0000_s234192" name="Equation" r:id="rId19" imgW="2044700" imgH="241300" progId="Equation.DSMT4">
                  <p:embed/>
                </p:oleObj>
              </mc:Choice>
              <mc:Fallback>
                <p:oleObj name="Equation" r:id="rId19" imgW="2044700" imgH="241300" progId="Equation.DSMT4">
                  <p:embed/>
                  <p:pic>
                    <p:nvPicPr>
                      <p:cNvPr id="467979" name="Object 11"/>
                      <p:cNvPicPr>
                        <a:picLocks noChangeAspect="1" noChangeArrowheads="1"/>
                      </p:cNvPicPr>
                      <p:nvPr/>
                    </p:nvPicPr>
                    <p:blipFill>
                      <a:blip r:embed="rId20"/>
                      <a:srcRect/>
                      <a:stretch>
                        <a:fillRect/>
                      </a:stretch>
                    </p:blipFill>
                    <p:spPr bwMode="auto">
                      <a:xfrm>
                        <a:off x="5280025" y="4800600"/>
                        <a:ext cx="3752850" cy="442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TextBox 15"/>
          <p:cNvSpPr txBox="1"/>
          <p:nvPr/>
        </p:nvSpPr>
        <p:spPr>
          <a:xfrm>
            <a:off x="5562600" y="5410200"/>
            <a:ext cx="3048000" cy="646331"/>
          </a:xfrm>
          <a:prstGeom prst="rect">
            <a:avLst/>
          </a:prstGeom>
          <a:noFill/>
        </p:spPr>
        <p:txBody>
          <a:bodyPr wrap="square" rtlCol="0">
            <a:spAutoFit/>
          </a:bodyPr>
          <a:lstStyle/>
          <a:p>
            <a:r>
              <a:rPr lang="en-US" sz="1800" dirty="0">
                <a:solidFill>
                  <a:srgbClr val="3333CC"/>
                </a:solidFill>
                <a:latin typeface="Arial Narrow"/>
                <a:cs typeface="Arial Narrow"/>
              </a:rPr>
              <a:t>This is because the wave function should be 0 as x</a:t>
            </a:r>
            <a:r>
              <a:rPr lang="en-US" sz="1800" dirty="0">
                <a:solidFill>
                  <a:srgbClr val="3333CC"/>
                </a:solidFill>
                <a:latin typeface="Arial Narrow"/>
                <a:cs typeface="Arial Narrow"/>
                <a:sym typeface="Wingdings"/>
              </a:rPr>
              <a:t>±infinity.</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758609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4"/>
                                        </p:tgtEl>
                                        <p:attrNameLst>
                                          <p:attrName>style.visibility</p:attrName>
                                        </p:attrNameLst>
                                      </p:cBhvr>
                                      <p:to>
                                        <p:strVal val="visible"/>
                                      </p:to>
                                    </p:set>
                                    <p:animEffect transition="in" filter="wipe(left)">
                                      <p:cBhvr>
                                        <p:cTn id="12" dur="500"/>
                                        <p:tgtEl>
                                          <p:spTgt spid="46797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793"/>
                                        </p:tgtEl>
                                        <p:attrNameLst>
                                          <p:attrName>style.visibility</p:attrName>
                                        </p:attrNameLst>
                                      </p:cBhvr>
                                      <p:to>
                                        <p:strVal val="visible"/>
                                      </p:to>
                                    </p:set>
                                    <p:anim calcmode="lin" valueType="num">
                                      <p:cBhvr>
                                        <p:cTn id="17" dur="500" fill="hold"/>
                                        <p:tgtEl>
                                          <p:spTgt spid="33793"/>
                                        </p:tgtEl>
                                        <p:attrNameLst>
                                          <p:attrName>ppt_w</p:attrName>
                                        </p:attrNameLst>
                                      </p:cBhvr>
                                      <p:tavLst>
                                        <p:tav tm="0">
                                          <p:val>
                                            <p:fltVal val="0"/>
                                          </p:val>
                                        </p:tav>
                                        <p:tav tm="100000">
                                          <p:val>
                                            <p:strVal val="#ppt_w"/>
                                          </p:val>
                                        </p:tav>
                                      </p:tavLst>
                                    </p:anim>
                                    <p:anim calcmode="lin" valueType="num">
                                      <p:cBhvr>
                                        <p:cTn id="18" dur="500" fill="hold"/>
                                        <p:tgtEl>
                                          <p:spTgt spid="33793"/>
                                        </p:tgtEl>
                                        <p:attrNameLst>
                                          <p:attrName>ppt_h</p:attrName>
                                        </p:attrNameLst>
                                      </p:cBhvr>
                                      <p:tavLst>
                                        <p:tav tm="0">
                                          <p:val>
                                            <p:fltVal val="0"/>
                                          </p:val>
                                        </p:tav>
                                        <p:tav tm="100000">
                                          <p:val>
                                            <p:strVal val="#ppt_h"/>
                                          </p:val>
                                        </p:tav>
                                      </p:tavLst>
                                    </p:anim>
                                    <p:animEffect transition="in" filter="fade">
                                      <p:cBhvr>
                                        <p:cTn id="19" dur="500"/>
                                        <p:tgtEl>
                                          <p:spTgt spid="337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795">
                                            <p:txEl>
                                              <p:pRg st="2" end="2"/>
                                            </p:txEl>
                                          </p:spTgt>
                                        </p:tgtEl>
                                        <p:attrNameLst>
                                          <p:attrName>style.visibility</p:attrName>
                                        </p:attrNameLst>
                                      </p:cBhvr>
                                      <p:to>
                                        <p:strVal val="visible"/>
                                      </p:to>
                                    </p:set>
                                    <p:animEffect transition="in" filter="wipe(left)">
                                      <p:cBhvr>
                                        <p:cTn id="24" dur="500"/>
                                        <p:tgtEl>
                                          <p:spTgt spid="3379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7975"/>
                                        </p:tgtEl>
                                        <p:attrNameLst>
                                          <p:attrName>style.visibility</p:attrName>
                                        </p:attrNameLst>
                                      </p:cBhvr>
                                      <p:to>
                                        <p:strVal val="visible"/>
                                      </p:to>
                                    </p:set>
                                    <p:animEffect transition="in" filter="wipe(left)">
                                      <p:cBhvr>
                                        <p:cTn id="29" dur="500"/>
                                        <p:tgtEl>
                                          <p:spTgt spid="467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3795">
                                            <p:txEl>
                                              <p:pRg st="3" end="3"/>
                                            </p:txEl>
                                          </p:spTgt>
                                        </p:tgtEl>
                                        <p:attrNameLst>
                                          <p:attrName>style.visibility</p:attrName>
                                        </p:attrNameLst>
                                      </p:cBhvr>
                                      <p:to>
                                        <p:strVal val="visible"/>
                                      </p:to>
                                    </p:set>
                                    <p:animEffect transition="in" filter="wipe(left)">
                                      <p:cBhvr>
                                        <p:cTn id="34" dur="500"/>
                                        <p:tgtEl>
                                          <p:spTgt spid="3379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7976"/>
                                        </p:tgtEl>
                                        <p:attrNameLst>
                                          <p:attrName>style.visibility</p:attrName>
                                        </p:attrNameLst>
                                      </p:cBhvr>
                                      <p:to>
                                        <p:strVal val="visible"/>
                                      </p:to>
                                    </p:set>
                                    <p:animEffect transition="in" filter="wipe(left)">
                                      <p:cBhvr>
                                        <p:cTn id="39" dur="500"/>
                                        <p:tgtEl>
                                          <p:spTgt spid="4679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795">
                                            <p:txEl>
                                              <p:pRg st="4" end="4"/>
                                            </p:txEl>
                                          </p:spTgt>
                                        </p:tgtEl>
                                        <p:attrNameLst>
                                          <p:attrName>style.visibility</p:attrName>
                                        </p:attrNameLst>
                                      </p:cBhvr>
                                      <p:to>
                                        <p:strVal val="visible"/>
                                      </p:to>
                                    </p:set>
                                    <p:animEffect transition="in" filter="wipe(left)">
                                      <p:cBhvr>
                                        <p:cTn id="44" dur="500"/>
                                        <p:tgtEl>
                                          <p:spTgt spid="33795">
                                            <p:txEl>
                                              <p:pRg st="4" end="4"/>
                                            </p:txEl>
                                          </p:spTgt>
                                        </p:tgtEl>
                                      </p:cBhvr>
                                    </p:animEffect>
                                  </p:childTnLst>
                                </p:cTn>
                              </p:par>
                            </p:childTnLst>
                          </p:cTn>
                        </p:par>
                        <p:par>
                          <p:cTn id="45" fill="hold">
                            <p:stCondLst>
                              <p:cond delay="2800"/>
                            </p:stCondLst>
                            <p:childTnLst>
                              <p:par>
                                <p:cTn id="46" presetID="22" presetClass="entr" presetSubtype="8" fill="hold" nodeType="afterEffect">
                                  <p:stCondLst>
                                    <p:cond delay="0"/>
                                  </p:stCondLst>
                                  <p:childTnLst>
                                    <p:set>
                                      <p:cBhvr>
                                        <p:cTn id="47" dur="1" fill="hold">
                                          <p:stCondLst>
                                            <p:cond delay="0"/>
                                          </p:stCondLst>
                                        </p:cTn>
                                        <p:tgtEl>
                                          <p:spTgt spid="467977"/>
                                        </p:tgtEl>
                                        <p:attrNameLst>
                                          <p:attrName>style.visibility</p:attrName>
                                        </p:attrNameLst>
                                      </p:cBhvr>
                                      <p:to>
                                        <p:strVal val="visible"/>
                                      </p:to>
                                    </p:set>
                                    <p:animEffect transition="in" filter="wipe(left)">
                                      <p:cBhvr>
                                        <p:cTn id="48" dur="500"/>
                                        <p:tgtEl>
                                          <p:spTgt spid="4679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67978"/>
                                        </p:tgtEl>
                                        <p:attrNameLst>
                                          <p:attrName>style.visibility</p:attrName>
                                        </p:attrNameLst>
                                      </p:cBhvr>
                                      <p:to>
                                        <p:strVal val="visible"/>
                                      </p:to>
                                    </p:set>
                                    <p:animEffect transition="in" filter="wipe(left)">
                                      <p:cBhvr>
                                        <p:cTn id="53" dur="500"/>
                                        <p:tgtEl>
                                          <p:spTgt spid="46797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67979"/>
                                        </p:tgtEl>
                                        <p:attrNameLst>
                                          <p:attrName>style.visibility</p:attrName>
                                        </p:attrNameLst>
                                      </p:cBhvr>
                                      <p:to>
                                        <p:strVal val="visible"/>
                                      </p:to>
                                    </p:set>
                                    <p:animEffect transition="in" filter="wipe(left)">
                                      <p:cBhvr>
                                        <p:cTn id="58" dur="500"/>
                                        <p:tgtEl>
                                          <p:spTgt spid="46797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16"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53261</TotalTime>
  <Words>1274</Words>
  <Application>Microsoft Macintosh PowerPoint</Application>
  <PresentationFormat>On-screen Show (4:3)</PresentationFormat>
  <Paragraphs>191</Paragraphs>
  <Slides>15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Arial Narrow</vt:lpstr>
      <vt:lpstr>Lucida Grande</vt:lpstr>
      <vt:lpstr>Monotype Corsiva</vt:lpstr>
      <vt:lpstr>Times New Roman</vt:lpstr>
      <vt:lpstr>Wingdings</vt:lpstr>
      <vt:lpstr>phys1443-spring02</vt:lpstr>
      <vt:lpstr>Equation</vt:lpstr>
      <vt:lpstr>PHYS 3313 – Section 001 Lecture #20</vt:lpstr>
      <vt:lpstr>Announcements</vt:lpstr>
      <vt:lpstr>Reminder: Special Project #7</vt:lpstr>
      <vt:lpstr>Research Projects</vt:lpstr>
      <vt:lpstr>Research Presentations</vt:lpstr>
      <vt:lpstr>Expectation Values &amp; Operators</vt:lpstr>
      <vt:lpstr>Ex 6.8: Expectation values inside a box</vt:lpstr>
      <vt:lpstr>Ex 6.9: Proton Transition Energy</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1045</cp:revision>
  <cp:lastPrinted>2013-08-26T21:25:15Z</cp:lastPrinted>
  <dcterms:created xsi:type="dcterms:W3CDTF">2012-08-27T21:13:02Z</dcterms:created>
  <dcterms:modified xsi:type="dcterms:W3CDTF">2019-04-08T19:31:45Z</dcterms:modified>
</cp:coreProperties>
</file>