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639" r:id="rId3"/>
    <p:sldId id="873" r:id="rId4"/>
    <p:sldId id="781" r:id="rId5"/>
    <p:sldId id="874" r:id="rId6"/>
    <p:sldId id="808" r:id="rId7"/>
    <p:sldId id="809" r:id="rId8"/>
    <p:sldId id="810" r:id="rId9"/>
    <p:sldId id="811" r:id="rId10"/>
    <p:sldId id="812" r:id="rId11"/>
    <p:sldId id="813" r:id="rId12"/>
    <p:sldId id="815" r:id="rId13"/>
    <p:sldId id="816" r:id="rId14"/>
    <p:sldId id="817" r:id="rId15"/>
    <p:sldId id="818" r:id="rId16"/>
    <p:sldId id="819" r:id="rId17"/>
    <p:sldId id="820"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84"/>
    <p:restoredTop sz="96291"/>
  </p:normalViewPr>
  <p:slideViewPr>
    <p:cSldViewPr>
      <p:cViewPr varScale="1">
        <p:scale>
          <a:sx n="128" d="100"/>
          <a:sy n="128" d="100"/>
        </p:scale>
        <p:origin x="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5" Type="http://schemas.openxmlformats.org/officeDocument/2006/relationships/image" Target="../media/image44.emf"/><Relationship Id="rId4"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 Id="rId4"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821667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Wed. April 10, 2019</a:t>
            </a:r>
          </a:p>
        </p:txBody>
      </p:sp>
      <p:sp>
        <p:nvSpPr>
          <p:cNvPr id="6" name="Rectangle 5"/>
          <p:cNvSpPr>
            <a:spLocks noGrp="1" noChangeArrowheads="1"/>
          </p:cNvSpPr>
          <p:nvPr>
            <p:ph type="ftr" sz="quarter" idx="11"/>
          </p:nvPr>
        </p:nvSpPr>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pic>
        <p:nvPicPr>
          <p:cNvPr id="8" name="Picture 7">
            <a:extLst>
              <a:ext uri="{FF2B5EF4-FFF2-40B4-BE49-F238E27FC236}">
                <a16:creationId xmlns:a16="http://schemas.microsoft.com/office/drawing/2014/main" id="{FD90B7E2-7A51-D747-84A2-14E3BE625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564" y="6316796"/>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7" name="Rectangle 5"/>
          <p:cNvSpPr>
            <a:spLocks noGrp="1" noChangeArrowheads="1"/>
          </p:cNvSpPr>
          <p:nvPr>
            <p:ph type="ftr" sz="quarter" idx="11"/>
          </p:nvPr>
        </p:nvSpPr>
        <p:spPr>
          <a:ln/>
        </p:spPr>
        <p:txBody>
          <a:bodyPr/>
          <a:lstStyle>
            <a:lvl1pPr>
              <a:defRPr/>
            </a:lvl1pPr>
          </a:lstStyle>
          <a:p>
            <a:pPr>
              <a:defRPr/>
            </a:pPr>
            <a:r>
              <a:rPr lang="nl-NL"/>
              <a:t>PHYS 3313-001, Spring 2019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515153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Wed. April 10,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a:t>PHYS 3313-001, Spring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8" name="Picture 7">
            <a:extLst>
              <a:ext uri="{FF2B5EF4-FFF2-40B4-BE49-F238E27FC236}">
                <a16:creationId xmlns:a16="http://schemas.microsoft.com/office/drawing/2014/main" id="{A051F849-A541-B441-B49D-8B90865F6DA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64764" y="6316796"/>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9.jpeg"/><Relationship Id="rId7"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oleObject19.bin"/><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26.bin"/><Relationship Id="rId18" Type="http://schemas.openxmlformats.org/officeDocument/2006/relationships/image" Target="../media/image38.e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5.emf"/><Relationship Id="rId17" Type="http://schemas.openxmlformats.org/officeDocument/2006/relationships/oleObject" Target="../embeddings/oleObject28.bin"/><Relationship Id="rId2" Type="http://schemas.openxmlformats.org/officeDocument/2006/relationships/slideLayout" Target="../slideLayouts/slideLayout13.xml"/><Relationship Id="rId16" Type="http://schemas.openxmlformats.org/officeDocument/2006/relationships/image" Target="../media/image37.emf"/><Relationship Id="rId20"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2.e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34.emf"/><Relationship Id="rId19" Type="http://schemas.openxmlformats.org/officeDocument/2006/relationships/oleObject" Target="../embeddings/oleObject29.bin"/><Relationship Id="rId4" Type="http://schemas.openxmlformats.org/officeDocument/2006/relationships/image" Target="../media/image31.emf"/><Relationship Id="rId9" Type="http://schemas.openxmlformats.org/officeDocument/2006/relationships/oleObject" Target="../embeddings/oleObject24.bin"/><Relationship Id="rId14" Type="http://schemas.openxmlformats.org/officeDocument/2006/relationships/image" Target="../media/image36.emf"/></Relationships>
</file>

<file path=ppt/slides/_rels/slide1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4.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1.e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8.jpeg"/><Relationship Id="rId7" Type="http://schemas.openxmlformats.org/officeDocument/2006/relationships/image" Target="../media/image46.e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36.bin"/><Relationship Id="rId5" Type="http://schemas.openxmlformats.org/officeDocument/2006/relationships/image" Target="../media/image45.emf"/><Relationship Id="rId4" Type="http://schemas.openxmlformats.org/officeDocument/2006/relationships/oleObject" Target="../embeddings/oleObject35.bin"/><Relationship Id="rId9" Type="http://schemas.openxmlformats.org/officeDocument/2006/relationships/image" Target="../media/image47.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53.jpeg"/><Relationship Id="rId7" Type="http://schemas.openxmlformats.org/officeDocument/2006/relationships/image" Target="../media/image50.e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39.bin"/><Relationship Id="rId11" Type="http://schemas.openxmlformats.org/officeDocument/2006/relationships/image" Target="../media/image52.emf"/><Relationship Id="rId5" Type="http://schemas.openxmlformats.org/officeDocument/2006/relationships/image" Target="../media/image49.e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51.emf"/></Relationships>
</file>

<file path=ppt/slides/_rels/slide1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lMO7ou3HvO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5.bin"/><Relationship Id="rId18" Type="http://schemas.openxmlformats.org/officeDocument/2006/relationships/image" Target="../media/image10.emf"/><Relationship Id="rId3" Type="http://schemas.openxmlformats.org/officeDocument/2006/relationships/image" Target="../media/image12.jpeg"/><Relationship Id="rId7" Type="http://schemas.openxmlformats.org/officeDocument/2006/relationships/oleObject" Target="../embeddings/oleObject2.bin"/><Relationship Id="rId12" Type="http://schemas.openxmlformats.org/officeDocument/2006/relationships/image" Target="../media/image7.emf"/><Relationship Id="rId17" Type="http://schemas.openxmlformats.org/officeDocument/2006/relationships/oleObject" Target="../embeddings/oleObject7.bin"/><Relationship Id="rId2" Type="http://schemas.openxmlformats.org/officeDocument/2006/relationships/slideLayout" Target="../slideLayouts/slideLayout13.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6.emf"/><Relationship Id="rId19" Type="http://schemas.openxmlformats.org/officeDocument/2006/relationships/oleObject" Target="../embeddings/oleObject8.bin"/><Relationship Id="rId4" Type="http://schemas.openxmlformats.org/officeDocument/2006/relationships/image" Target="../media/image13.jpeg"/><Relationship Id="rId9" Type="http://schemas.openxmlformats.org/officeDocument/2006/relationships/oleObject" Target="../embeddings/oleObject3.bin"/><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9.jpeg"/><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10.bin"/><Relationship Id="rId10" Type="http://schemas.openxmlformats.org/officeDocument/2006/relationships/image" Target="../media/image18.emf"/><Relationship Id="rId4" Type="http://schemas.openxmlformats.org/officeDocument/2006/relationships/image" Target="../media/image20.jpeg"/><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5.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2.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16.bin"/><Relationship Id="rId1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 April 10, 2019</a:t>
            </a:r>
            <a:endParaRPr lang="en-US" dirty="0"/>
          </a:p>
        </p:txBody>
      </p:sp>
      <p:sp>
        <p:nvSpPr>
          <p:cNvPr id="7" name="Rectangle 5"/>
          <p:cNvSpPr>
            <a:spLocks noGrp="1" noChangeArrowheads="1"/>
          </p:cNvSpPr>
          <p:nvPr>
            <p:ph type="ftr" sz="quarter" idx="11"/>
          </p:nvPr>
        </p:nvSpPr>
        <p:spPr/>
        <p:txBody>
          <a:bodyPr/>
          <a:lstStyle/>
          <a:p>
            <a:pPr>
              <a:defRPr/>
            </a:pPr>
            <a:r>
              <a:rPr lang="en-US"/>
              <a:t>PHYS 3313-001, Spring 2019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#21</a:t>
            </a:r>
          </a:p>
        </p:txBody>
      </p:sp>
      <p:sp>
        <p:nvSpPr>
          <p:cNvPr id="18438" name="Text Box 4"/>
          <p:cNvSpPr txBox="1">
            <a:spLocks noChangeArrowheads="1"/>
          </p:cNvSpPr>
          <p:nvPr/>
        </p:nvSpPr>
        <p:spPr bwMode="auto">
          <a:xfrm>
            <a:off x="2850120" y="1524000"/>
            <a:ext cx="313579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April 10, 2019</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600200" y="2354997"/>
            <a:ext cx="7160260" cy="3595806"/>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Simple Harmonic Oscillator</a:t>
            </a:r>
          </a:p>
          <a:p>
            <a:pPr marL="609600" indent="-609600">
              <a:spcBef>
                <a:spcPct val="20000"/>
              </a:spcBef>
              <a:buFontTx/>
              <a:buChar char="•"/>
            </a:pPr>
            <a:r>
              <a:rPr lang="en-US" sz="3200" dirty="0">
                <a:solidFill>
                  <a:schemeClr val="accent2"/>
                </a:solidFill>
                <a:latin typeface="Arial Narrow" pitchFamily="-84" charset="0"/>
              </a:rPr>
              <a:t>Reflection and Transmission</a:t>
            </a:r>
          </a:p>
          <a:p>
            <a:pPr marL="609600" indent="-609600">
              <a:spcBef>
                <a:spcPct val="20000"/>
              </a:spcBef>
              <a:buFontTx/>
              <a:buChar char="•"/>
            </a:pPr>
            <a:r>
              <a:rPr lang="en-US" sz="3200" dirty="0">
                <a:solidFill>
                  <a:schemeClr val="accent2"/>
                </a:solidFill>
                <a:latin typeface="Arial Narrow" pitchFamily="-84" charset="0"/>
              </a:rPr>
              <a:t>Barriers and Tunneling</a:t>
            </a:r>
          </a:p>
          <a:p>
            <a:pPr marL="609600" indent="-609600">
              <a:spcBef>
                <a:spcPct val="20000"/>
              </a:spcBef>
              <a:buFontTx/>
              <a:buChar char="•"/>
            </a:pPr>
            <a:r>
              <a:rPr lang="en-US" sz="3200" dirty="0">
                <a:solidFill>
                  <a:schemeClr val="accent2"/>
                </a:solidFill>
                <a:latin typeface="Arial Narrow" pitchFamily="-84" charset="0"/>
              </a:rPr>
              <a:t>Alpha Particle Decay</a:t>
            </a:r>
          </a:p>
          <a:p>
            <a:pPr marL="609600" indent="-609600">
              <a:spcBef>
                <a:spcPct val="20000"/>
              </a:spcBef>
              <a:buFontTx/>
              <a:buChar char="•"/>
            </a:pPr>
            <a:r>
              <a:rPr lang="en-US" sz="3200" dirty="0">
                <a:solidFill>
                  <a:schemeClr val="accent2"/>
                </a:solidFill>
                <a:latin typeface="Arial Narrow" pitchFamily="-84" charset="0"/>
              </a:rPr>
              <a:t>Schrodinger Equations applied on Hydrogen Atom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0"/>
            <a:ext cx="8229600" cy="712787"/>
          </a:xfrm>
        </p:spPr>
        <p:txBody>
          <a:bodyPr/>
          <a:lstStyle/>
          <a:p>
            <a:pPr eaLnBrk="1" hangingPunct="1"/>
            <a:r>
              <a:rPr lang="en-US" sz="4000" dirty="0">
                <a:ea typeface="ＭＳ Ｐゴシック" pitchFamily="-84" charset="-128"/>
                <a:cs typeface="ＭＳ Ｐゴシック" pitchFamily="-84" charset="-128"/>
              </a:rPr>
              <a:t>Barriers and Tunneling</a:t>
            </a:r>
          </a:p>
        </p:txBody>
      </p:sp>
      <p:sp>
        <p:nvSpPr>
          <p:cNvPr id="43010" name="Rectangle 3"/>
          <p:cNvSpPr>
            <a:spLocks noGrp="1" noChangeArrowheads="1"/>
          </p:cNvSpPr>
          <p:nvPr>
            <p:ph type="body" sz="half" idx="1"/>
          </p:nvPr>
        </p:nvSpPr>
        <p:spPr>
          <a:xfrm>
            <a:off x="457200" y="685800"/>
            <a:ext cx="8383588" cy="5029200"/>
          </a:xfrm>
        </p:spPr>
        <p:txBody>
          <a:bodyPr/>
          <a:lstStyle/>
          <a:p>
            <a:pPr eaLnBrk="1" hangingPunct="1"/>
            <a:r>
              <a:rPr lang="en-US" sz="2000" dirty="0">
                <a:ea typeface="ＭＳ Ｐゴシック" pitchFamily="-84" charset="-128"/>
                <a:cs typeface="ＭＳ Ｐゴシック" pitchFamily="-84" charset="-128"/>
              </a:rPr>
              <a:t>Consider a particle of energy </a:t>
            </a:r>
            <a:r>
              <a:rPr lang="en-US" sz="2000" i="1" dirty="0">
                <a:ea typeface="ＭＳ Ｐゴシック" pitchFamily="-84" charset="-128"/>
                <a:cs typeface="ＭＳ Ｐゴシック" pitchFamily="-84" charset="-128"/>
              </a:rPr>
              <a:t>E</a:t>
            </a:r>
            <a:r>
              <a:rPr lang="en-US" sz="2000" dirty="0">
                <a:ea typeface="ＭＳ Ｐゴシック" pitchFamily="-84" charset="-128"/>
                <a:cs typeface="ＭＳ Ｐゴシック" pitchFamily="-84" charset="-128"/>
              </a:rPr>
              <a:t> approaching a potential barrier of height </a:t>
            </a:r>
            <a:r>
              <a:rPr lang="en-US" sz="2000" i="1" dirty="0">
                <a:ea typeface="ＭＳ Ｐゴシック" pitchFamily="-84" charset="-128"/>
                <a:cs typeface="ＭＳ Ｐゴシック" pitchFamily="-84" charset="-128"/>
              </a:rPr>
              <a:t>V</a:t>
            </a:r>
            <a:r>
              <a:rPr lang="en-US" sz="2000" baseline="-25000" dirty="0">
                <a:ea typeface="ＭＳ Ｐゴシック" pitchFamily="-84" charset="-128"/>
                <a:cs typeface="ＭＳ Ｐゴシック" pitchFamily="-84" charset="-128"/>
              </a:rPr>
              <a:t>0 </a:t>
            </a:r>
            <a:r>
              <a:rPr lang="en-US" sz="2000" dirty="0">
                <a:ea typeface="ＭＳ Ｐゴシック" pitchFamily="-84" charset="-128"/>
                <a:cs typeface="ＭＳ Ｐゴシック" pitchFamily="-84" charset="-128"/>
              </a:rPr>
              <a:t>and the potential everywhere else is zero.</a:t>
            </a:r>
          </a:p>
          <a:p>
            <a:pPr eaLnBrk="1" hangingPunct="1"/>
            <a:r>
              <a:rPr lang="en-US" sz="2000" dirty="0">
                <a:ea typeface="ＭＳ Ｐゴシック" pitchFamily="-84" charset="-128"/>
                <a:cs typeface="ＭＳ Ｐゴシック" pitchFamily="-84" charset="-128"/>
              </a:rPr>
              <a:t>We will first consider the case when the energy is greater than the potential barrier.</a:t>
            </a:r>
          </a:p>
          <a:p>
            <a:pPr eaLnBrk="1" hangingPunct="1"/>
            <a:r>
              <a:rPr lang="en-US" sz="2000" dirty="0">
                <a:ea typeface="ＭＳ Ｐゴシック" pitchFamily="-84" charset="-128"/>
                <a:cs typeface="ＭＳ Ｐゴシック" pitchFamily="-84" charset="-128"/>
              </a:rPr>
              <a:t>In regions I and III the wave numbers are:</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 the barrier region we have</a:t>
            </a:r>
          </a:p>
        </p:txBody>
      </p:sp>
      <p:pic>
        <p:nvPicPr>
          <p:cNvPr id="43013" name="Picture 1"/>
          <p:cNvPicPr>
            <a:picLocks/>
          </p:cNvPicPr>
          <p:nvPr/>
        </p:nvPicPr>
        <p:blipFill>
          <a:blip r:embed="rId3"/>
          <a:srcRect/>
          <a:stretch>
            <a:fillRect/>
          </a:stretch>
        </p:blipFill>
        <p:spPr bwMode="auto">
          <a:xfrm>
            <a:off x="457200" y="3276600"/>
            <a:ext cx="3657600" cy="2819400"/>
          </a:xfrm>
          <a:prstGeom prst="rect">
            <a:avLst/>
          </a:prstGeom>
          <a:noFill/>
          <a:ln w="9525">
            <a:noFill/>
            <a:miter lim="800000"/>
            <a:headEnd/>
            <a:tailEnd/>
          </a:ln>
        </p:spPr>
      </p:pic>
      <p:pic>
        <p:nvPicPr>
          <p:cNvPr id="43014" name="Picture 1"/>
          <p:cNvPicPr>
            <a:picLocks/>
          </p:cNvPicPr>
          <p:nvPr/>
        </p:nvPicPr>
        <p:blipFill>
          <a:blip r:embed="rId4"/>
          <a:srcRect/>
          <a:stretch>
            <a:fillRect/>
          </a:stretch>
        </p:blipFill>
        <p:spPr bwMode="auto">
          <a:xfrm>
            <a:off x="4953000" y="3429000"/>
            <a:ext cx="37338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Wed. April 10, 2019</a:t>
            </a:r>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10" name="Footer Placeholder 9"/>
          <p:cNvSpPr>
            <a:spLocks noGrp="1"/>
          </p:cNvSpPr>
          <p:nvPr>
            <p:ph type="ftr" sz="quarter" idx="11"/>
          </p:nvPr>
        </p:nvSpPr>
        <p:spPr/>
        <p:txBody>
          <a:bodyPr/>
          <a:lstStyle/>
          <a:p>
            <a:pPr>
              <a:defRPr/>
            </a:pPr>
            <a:r>
              <a:rPr lang="en-US"/>
              <a:t>PHYS 3313-001, Spring 2019                      Dr. Jaehoon Yu</a:t>
            </a:r>
          </a:p>
        </p:txBody>
      </p:sp>
      <p:graphicFrame>
        <p:nvGraphicFramePr>
          <p:cNvPr id="11" name="Object 3"/>
          <p:cNvGraphicFramePr>
            <a:graphicFrameLocks noChangeAspect="1"/>
          </p:cNvGraphicFramePr>
          <p:nvPr>
            <p:extLst/>
          </p:nvPr>
        </p:nvGraphicFramePr>
        <p:xfrm>
          <a:off x="4953000" y="1676400"/>
          <a:ext cx="1577975" cy="620713"/>
        </p:xfrm>
        <a:graphic>
          <a:graphicData uri="http://schemas.openxmlformats.org/presentationml/2006/ole">
            <mc:AlternateContent xmlns:mc="http://schemas.openxmlformats.org/markup-compatibility/2006">
              <mc:Choice xmlns:v="urn:schemas-microsoft-com:vml" Requires="v">
                <p:oleObj spid="_x0000_s243963" name="Equation" r:id="rId5" imgW="1092200" imgH="431800" progId="Equation.DSMT4">
                  <p:embed/>
                </p:oleObj>
              </mc:Choice>
              <mc:Fallback>
                <p:oleObj name="Equation" r:id="rId5" imgW="1092200" imgH="431800" progId="Equation.DSMT4">
                  <p:embed/>
                  <p:pic>
                    <p:nvPicPr>
                      <p:cNvPr id="11" name="Object 3"/>
                      <p:cNvPicPr>
                        <a:picLocks noChangeAspect="1" noChangeArrowheads="1"/>
                      </p:cNvPicPr>
                      <p:nvPr/>
                    </p:nvPicPr>
                    <p:blipFill>
                      <a:blip r:embed="rId6"/>
                      <a:srcRect/>
                      <a:stretch>
                        <a:fillRect/>
                      </a:stretch>
                    </p:blipFill>
                    <p:spPr bwMode="auto">
                      <a:xfrm>
                        <a:off x="4953000" y="1676400"/>
                        <a:ext cx="1577975" cy="620713"/>
                      </a:xfrm>
                      <a:prstGeom prst="rect">
                        <a:avLst/>
                      </a:prstGeom>
                      <a:noFill/>
                    </p:spPr>
                  </p:pic>
                </p:oleObj>
              </mc:Fallback>
            </mc:AlternateContent>
          </a:graphicData>
        </a:graphic>
      </p:graphicFrame>
      <p:graphicFrame>
        <p:nvGraphicFramePr>
          <p:cNvPr id="12" name="Object 3"/>
          <p:cNvGraphicFramePr>
            <a:graphicFrameLocks noChangeAspect="1"/>
          </p:cNvGraphicFramePr>
          <p:nvPr>
            <p:extLst/>
          </p:nvPr>
        </p:nvGraphicFramePr>
        <p:xfrm>
          <a:off x="3810000" y="2348224"/>
          <a:ext cx="3276600" cy="699776"/>
        </p:xfrm>
        <a:graphic>
          <a:graphicData uri="http://schemas.openxmlformats.org/presentationml/2006/ole">
            <mc:AlternateContent xmlns:mc="http://schemas.openxmlformats.org/markup-compatibility/2006">
              <mc:Choice xmlns:v="urn:schemas-microsoft-com:vml" Requires="v">
                <p:oleObj spid="_x0000_s243964" name="Equation" r:id="rId7" imgW="2184400" imgH="469900" progId="Equation.DSMT4">
                  <p:embed/>
                </p:oleObj>
              </mc:Choice>
              <mc:Fallback>
                <p:oleObj name="Equation" r:id="rId7" imgW="2184400" imgH="469900" progId="Equation.DSMT4">
                  <p:embed/>
                  <p:pic>
                    <p:nvPicPr>
                      <p:cNvPr id="12" name="Object 3"/>
                      <p:cNvPicPr>
                        <a:picLocks noChangeAspect="1" noChangeArrowheads="1"/>
                      </p:cNvPicPr>
                      <p:nvPr/>
                    </p:nvPicPr>
                    <p:blipFill>
                      <a:blip r:embed="rId8"/>
                      <a:srcRect/>
                      <a:stretch>
                        <a:fillRect/>
                      </a:stretch>
                    </p:blipFill>
                    <p:spPr bwMode="auto">
                      <a:xfrm>
                        <a:off x="3810000" y="2348224"/>
                        <a:ext cx="3276600" cy="699776"/>
                      </a:xfrm>
                      <a:prstGeom prst="rect">
                        <a:avLst/>
                      </a:prstGeom>
                      <a:noFill/>
                    </p:spPr>
                  </p:pic>
                </p:oleObj>
              </mc:Fallback>
            </mc:AlternateContent>
          </a:graphicData>
        </a:graphic>
      </p:graphicFrame>
    </p:spTree>
    <p:extLst>
      <p:ext uri="{BB962C8B-B14F-4D97-AF65-F5344CB8AC3E}">
        <p14:creationId xmlns:p14="http://schemas.microsoft.com/office/powerpoint/2010/main" val="221121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76200"/>
            <a:ext cx="8229600" cy="560387"/>
          </a:xfrm>
        </p:spPr>
        <p:txBody>
          <a:bodyPr/>
          <a:lstStyle/>
          <a:p>
            <a:pPr eaLnBrk="1" hangingPunct="1"/>
            <a:r>
              <a:rPr lang="en-US" sz="4000" dirty="0">
                <a:ea typeface="ＭＳ Ｐゴシック" pitchFamily="-84" charset="-128"/>
                <a:cs typeface="ＭＳ Ｐゴシック" pitchFamily="-84" charset="-128"/>
              </a:rPr>
              <a:t>Reflection and Transmission</a:t>
            </a:r>
          </a:p>
        </p:txBody>
      </p:sp>
      <p:sp>
        <p:nvSpPr>
          <p:cNvPr id="45058" name="Rectangle 3"/>
          <p:cNvSpPr>
            <a:spLocks noGrp="1" noChangeArrowheads="1"/>
          </p:cNvSpPr>
          <p:nvPr>
            <p:ph type="body" sz="half" idx="1"/>
          </p:nvPr>
        </p:nvSpPr>
        <p:spPr>
          <a:xfrm>
            <a:off x="457200" y="685800"/>
            <a:ext cx="8458200" cy="5029200"/>
          </a:xfrm>
        </p:spPr>
        <p:txBody>
          <a:bodyPr/>
          <a:lstStyle/>
          <a:p>
            <a:pPr eaLnBrk="1" hangingPunct="1"/>
            <a:r>
              <a:rPr lang="en-US" sz="2000" dirty="0">
                <a:ea typeface="ＭＳ Ｐゴシック" pitchFamily="-84" charset="-128"/>
                <a:cs typeface="ＭＳ Ｐゴシック" pitchFamily="-84" charset="-128"/>
              </a:rPr>
              <a:t>The wave function will consist of an incident wave, a reflected wave, and a transmitted wave.</a:t>
            </a:r>
          </a:p>
          <a:p>
            <a:pPr eaLnBrk="1" hangingPunct="1"/>
            <a:r>
              <a:rPr lang="en-US" sz="2000" dirty="0">
                <a:ea typeface="ＭＳ Ｐゴシック" pitchFamily="-84" charset="-128"/>
                <a:cs typeface="ＭＳ Ｐゴシック" pitchFamily="-84" charset="-128"/>
              </a:rPr>
              <a:t>The potentials and the Schrödinger wave equation for the three regions are as follows:</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corresponding solutions are:</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As the wave moves from left to right, we can simplify the wave functions to:</a:t>
            </a:r>
          </a:p>
        </p:txBody>
      </p:sp>
      <p:sp>
        <p:nvSpPr>
          <p:cNvPr id="7" name="Date Placeholder 6"/>
          <p:cNvSpPr>
            <a:spLocks noGrp="1"/>
          </p:cNvSpPr>
          <p:nvPr>
            <p:ph type="dt" sz="half" idx="10"/>
          </p:nvPr>
        </p:nvSpPr>
        <p:spPr/>
        <p:txBody>
          <a:bodyPr/>
          <a:lstStyle/>
          <a:p>
            <a:pPr>
              <a:defRPr/>
            </a:pPr>
            <a:r>
              <a:rPr lang="en-US"/>
              <a:t>Wed. April 10,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10" name="Object 10"/>
          <p:cNvGraphicFramePr>
            <a:graphicFrameLocks noChangeAspect="1"/>
          </p:cNvGraphicFramePr>
          <p:nvPr>
            <p:extLst/>
          </p:nvPr>
        </p:nvGraphicFramePr>
        <p:xfrm>
          <a:off x="3200400" y="1773238"/>
          <a:ext cx="4271962" cy="512762"/>
        </p:xfrm>
        <a:graphic>
          <a:graphicData uri="http://schemas.openxmlformats.org/presentationml/2006/ole">
            <mc:AlternateContent xmlns:mc="http://schemas.openxmlformats.org/markup-compatibility/2006">
              <mc:Choice xmlns:v="urn:schemas-microsoft-com:vml" Requires="v">
                <p:oleObj spid="_x0000_s327782" name="Equation" r:id="rId3" imgW="3467100" imgH="419100" progId="Equation.DSMT4">
                  <p:embed/>
                </p:oleObj>
              </mc:Choice>
              <mc:Fallback>
                <p:oleObj name="Equation" r:id="rId3" imgW="3467100" imgH="419100" progId="Equation.DSMT4">
                  <p:embed/>
                  <p:pic>
                    <p:nvPicPr>
                      <p:cNvPr id="10" name="Object 10"/>
                      <p:cNvPicPr>
                        <a:picLocks noChangeAspect="1" noChangeArrowheads="1"/>
                      </p:cNvPicPr>
                      <p:nvPr/>
                    </p:nvPicPr>
                    <p:blipFill>
                      <a:blip r:embed="rId4"/>
                      <a:srcRect/>
                      <a:stretch>
                        <a:fillRect/>
                      </a:stretch>
                    </p:blipFill>
                    <p:spPr bwMode="auto">
                      <a:xfrm>
                        <a:off x="3200400" y="1773238"/>
                        <a:ext cx="4271962" cy="512762"/>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4416425" y="3390900"/>
          <a:ext cx="3736975" cy="342900"/>
        </p:xfrm>
        <a:graphic>
          <a:graphicData uri="http://schemas.openxmlformats.org/presentationml/2006/ole">
            <mc:AlternateContent xmlns:mc="http://schemas.openxmlformats.org/markup-compatibility/2006">
              <mc:Choice xmlns:v="urn:schemas-microsoft-com:vml" Requires="v">
                <p:oleObj spid="_x0000_s327783" name="Equation" r:id="rId5" imgW="2603500" imgH="241300" progId="Equation.DSMT4">
                  <p:embed/>
                </p:oleObj>
              </mc:Choice>
              <mc:Fallback>
                <p:oleObj name="Equation" r:id="rId5" imgW="2603500" imgH="241300" progId="Equation.DSMT4">
                  <p:embed/>
                  <p:pic>
                    <p:nvPicPr>
                      <p:cNvPr id="11" name="Object 10"/>
                      <p:cNvPicPr>
                        <a:picLocks noChangeAspect="1" noChangeArrowheads="1"/>
                      </p:cNvPicPr>
                      <p:nvPr/>
                    </p:nvPicPr>
                    <p:blipFill>
                      <a:blip r:embed="rId6"/>
                      <a:srcRect/>
                      <a:stretch>
                        <a:fillRect/>
                      </a:stretch>
                    </p:blipFill>
                    <p:spPr bwMode="auto">
                      <a:xfrm>
                        <a:off x="4416425" y="3390900"/>
                        <a:ext cx="3736975" cy="342900"/>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4267200" y="5029200"/>
          <a:ext cx="4113212" cy="373062"/>
        </p:xfrm>
        <a:graphic>
          <a:graphicData uri="http://schemas.openxmlformats.org/presentationml/2006/ole">
            <mc:AlternateContent xmlns:mc="http://schemas.openxmlformats.org/markup-compatibility/2006">
              <mc:Choice xmlns:v="urn:schemas-microsoft-com:vml" Requires="v">
                <p:oleObj spid="_x0000_s327784" name="Equation" r:id="rId7" imgW="2501900" imgH="228600" progId="Equation.DSMT4">
                  <p:embed/>
                </p:oleObj>
              </mc:Choice>
              <mc:Fallback>
                <p:oleObj name="Equation" r:id="rId7" imgW="2501900" imgH="228600" progId="Equation.DSMT4">
                  <p:embed/>
                  <p:pic>
                    <p:nvPicPr>
                      <p:cNvPr id="12" name="Object 11"/>
                      <p:cNvPicPr>
                        <a:picLocks noChangeAspect="1" noChangeArrowheads="1"/>
                      </p:cNvPicPr>
                      <p:nvPr/>
                    </p:nvPicPr>
                    <p:blipFill>
                      <a:blip r:embed="rId8"/>
                      <a:srcRect/>
                      <a:stretch>
                        <a:fillRect/>
                      </a:stretch>
                    </p:blipFill>
                    <p:spPr bwMode="auto">
                      <a:xfrm>
                        <a:off x="4267200" y="5029200"/>
                        <a:ext cx="4113212" cy="373062"/>
                      </a:xfrm>
                      <a:prstGeom prst="rect">
                        <a:avLst/>
                      </a:prstGeom>
                      <a:noFill/>
                      <a:extLst/>
                    </p:spPr>
                  </p:pic>
                </p:oleObj>
              </mc:Fallback>
            </mc:AlternateContent>
          </a:graphicData>
        </a:graphic>
      </p:graphicFrame>
      <p:graphicFrame>
        <p:nvGraphicFramePr>
          <p:cNvPr id="13" name="Object 10"/>
          <p:cNvGraphicFramePr>
            <a:graphicFrameLocks noChangeAspect="1"/>
          </p:cNvGraphicFramePr>
          <p:nvPr>
            <p:extLst/>
          </p:nvPr>
        </p:nvGraphicFramePr>
        <p:xfrm>
          <a:off x="3227388" y="2362200"/>
          <a:ext cx="4849812" cy="512762"/>
        </p:xfrm>
        <a:graphic>
          <a:graphicData uri="http://schemas.openxmlformats.org/presentationml/2006/ole">
            <mc:AlternateContent xmlns:mc="http://schemas.openxmlformats.org/markup-compatibility/2006">
              <mc:Choice xmlns:v="urn:schemas-microsoft-com:vml" Requires="v">
                <p:oleObj spid="_x0000_s327785" name="Equation" r:id="rId9" imgW="3937000" imgH="419100" progId="Equation.DSMT4">
                  <p:embed/>
                </p:oleObj>
              </mc:Choice>
              <mc:Fallback>
                <p:oleObj name="Equation" r:id="rId9" imgW="3937000" imgH="419100" progId="Equation.DSMT4">
                  <p:embed/>
                  <p:pic>
                    <p:nvPicPr>
                      <p:cNvPr id="13" name="Object 10"/>
                      <p:cNvPicPr>
                        <a:picLocks noChangeAspect="1" noChangeArrowheads="1"/>
                      </p:cNvPicPr>
                      <p:nvPr/>
                    </p:nvPicPr>
                    <p:blipFill>
                      <a:blip r:embed="rId10"/>
                      <a:srcRect/>
                      <a:stretch>
                        <a:fillRect/>
                      </a:stretch>
                    </p:blipFill>
                    <p:spPr bwMode="auto">
                      <a:xfrm>
                        <a:off x="3227388" y="2362200"/>
                        <a:ext cx="4849812" cy="512762"/>
                      </a:xfrm>
                      <a:prstGeom prst="rect">
                        <a:avLst/>
                      </a:prstGeom>
                      <a:noFill/>
                      <a:extLst/>
                    </p:spPr>
                  </p:pic>
                </p:oleObj>
              </mc:Fallback>
            </mc:AlternateContent>
          </a:graphicData>
        </a:graphic>
      </p:graphicFrame>
      <p:graphicFrame>
        <p:nvGraphicFramePr>
          <p:cNvPr id="14" name="Object 10"/>
          <p:cNvGraphicFramePr>
            <a:graphicFrameLocks noChangeAspect="1"/>
          </p:cNvGraphicFramePr>
          <p:nvPr>
            <p:extLst/>
          </p:nvPr>
        </p:nvGraphicFramePr>
        <p:xfrm>
          <a:off x="3252788" y="2840038"/>
          <a:ext cx="4443412" cy="512762"/>
        </p:xfrm>
        <a:graphic>
          <a:graphicData uri="http://schemas.openxmlformats.org/presentationml/2006/ole">
            <mc:AlternateContent xmlns:mc="http://schemas.openxmlformats.org/markup-compatibility/2006">
              <mc:Choice xmlns:v="urn:schemas-microsoft-com:vml" Requires="v">
                <p:oleObj spid="_x0000_s327786" name="Equation" r:id="rId11" imgW="3606800" imgH="419100" progId="Equation.DSMT4">
                  <p:embed/>
                </p:oleObj>
              </mc:Choice>
              <mc:Fallback>
                <p:oleObj name="Equation" r:id="rId11" imgW="3606800" imgH="419100" progId="Equation.DSMT4">
                  <p:embed/>
                  <p:pic>
                    <p:nvPicPr>
                      <p:cNvPr id="14" name="Object 10"/>
                      <p:cNvPicPr>
                        <a:picLocks noChangeAspect="1" noChangeArrowheads="1"/>
                      </p:cNvPicPr>
                      <p:nvPr/>
                    </p:nvPicPr>
                    <p:blipFill>
                      <a:blip r:embed="rId12"/>
                      <a:srcRect/>
                      <a:stretch>
                        <a:fillRect/>
                      </a:stretch>
                    </p:blipFill>
                    <p:spPr bwMode="auto">
                      <a:xfrm>
                        <a:off x="3252788" y="2840038"/>
                        <a:ext cx="4443412" cy="512762"/>
                      </a:xfrm>
                      <a:prstGeom prst="rect">
                        <a:avLst/>
                      </a:prstGeom>
                      <a:noFill/>
                      <a:extLst/>
                    </p:spPr>
                  </p:pic>
                </p:oleObj>
              </mc:Fallback>
            </mc:AlternateContent>
          </a:graphicData>
        </a:graphic>
      </p:graphicFrame>
      <p:graphicFrame>
        <p:nvGraphicFramePr>
          <p:cNvPr id="15" name="Object 14"/>
          <p:cNvGraphicFramePr>
            <a:graphicFrameLocks noChangeAspect="1"/>
          </p:cNvGraphicFramePr>
          <p:nvPr>
            <p:extLst/>
          </p:nvPr>
        </p:nvGraphicFramePr>
        <p:xfrm>
          <a:off x="4419600" y="3771900"/>
          <a:ext cx="3846513" cy="342900"/>
        </p:xfrm>
        <a:graphic>
          <a:graphicData uri="http://schemas.openxmlformats.org/presentationml/2006/ole">
            <mc:AlternateContent xmlns:mc="http://schemas.openxmlformats.org/markup-compatibility/2006">
              <mc:Choice xmlns:v="urn:schemas-microsoft-com:vml" Requires="v">
                <p:oleObj spid="_x0000_s327787" name="Equation" r:id="rId13" imgW="2679700" imgH="241300" progId="Equation.DSMT4">
                  <p:embed/>
                </p:oleObj>
              </mc:Choice>
              <mc:Fallback>
                <p:oleObj name="Equation" r:id="rId13" imgW="2679700" imgH="241300" progId="Equation.DSMT4">
                  <p:embed/>
                  <p:pic>
                    <p:nvPicPr>
                      <p:cNvPr id="15" name="Object 14"/>
                      <p:cNvPicPr>
                        <a:picLocks noChangeAspect="1" noChangeArrowheads="1"/>
                      </p:cNvPicPr>
                      <p:nvPr/>
                    </p:nvPicPr>
                    <p:blipFill>
                      <a:blip r:embed="rId14"/>
                      <a:srcRect/>
                      <a:stretch>
                        <a:fillRect/>
                      </a:stretch>
                    </p:blipFill>
                    <p:spPr bwMode="auto">
                      <a:xfrm>
                        <a:off x="4419600" y="3771900"/>
                        <a:ext cx="3846513" cy="342900"/>
                      </a:xfrm>
                      <a:prstGeom prst="rect">
                        <a:avLst/>
                      </a:prstGeom>
                      <a:noFill/>
                      <a:extLst/>
                    </p:spPr>
                  </p:pic>
                </p:oleObj>
              </mc:Fallback>
            </mc:AlternateContent>
          </a:graphicData>
        </a:graphic>
      </p:graphicFrame>
      <p:graphicFrame>
        <p:nvGraphicFramePr>
          <p:cNvPr id="16" name="Object 15"/>
          <p:cNvGraphicFramePr>
            <a:graphicFrameLocks noChangeAspect="1"/>
          </p:cNvGraphicFramePr>
          <p:nvPr>
            <p:extLst/>
          </p:nvPr>
        </p:nvGraphicFramePr>
        <p:xfrm>
          <a:off x="4483100" y="4151313"/>
          <a:ext cx="3808413" cy="344487"/>
        </p:xfrm>
        <a:graphic>
          <a:graphicData uri="http://schemas.openxmlformats.org/presentationml/2006/ole">
            <mc:AlternateContent xmlns:mc="http://schemas.openxmlformats.org/markup-compatibility/2006">
              <mc:Choice xmlns:v="urn:schemas-microsoft-com:vml" Requires="v">
                <p:oleObj spid="_x0000_s327788" name="Equation" r:id="rId15" imgW="2654300" imgH="241300" progId="Equation.DSMT4">
                  <p:embed/>
                </p:oleObj>
              </mc:Choice>
              <mc:Fallback>
                <p:oleObj name="Equation" r:id="rId15" imgW="2654300" imgH="241300" progId="Equation.DSMT4">
                  <p:embed/>
                  <p:pic>
                    <p:nvPicPr>
                      <p:cNvPr id="16" name="Object 15"/>
                      <p:cNvPicPr>
                        <a:picLocks noChangeAspect="1" noChangeArrowheads="1"/>
                      </p:cNvPicPr>
                      <p:nvPr/>
                    </p:nvPicPr>
                    <p:blipFill>
                      <a:blip r:embed="rId16"/>
                      <a:srcRect/>
                      <a:stretch>
                        <a:fillRect/>
                      </a:stretch>
                    </p:blipFill>
                    <p:spPr bwMode="auto">
                      <a:xfrm>
                        <a:off x="4483100" y="4151313"/>
                        <a:ext cx="3808413" cy="344487"/>
                      </a:xfrm>
                      <a:prstGeom prst="rect">
                        <a:avLst/>
                      </a:prstGeom>
                      <a:noFill/>
                      <a:extLst/>
                    </p:spPr>
                  </p:pic>
                </p:oleObj>
              </mc:Fallback>
            </mc:AlternateContent>
          </a:graphicData>
        </a:graphic>
      </p:graphicFrame>
      <p:graphicFrame>
        <p:nvGraphicFramePr>
          <p:cNvPr id="17" name="Object 16"/>
          <p:cNvGraphicFramePr>
            <a:graphicFrameLocks noChangeAspect="1"/>
          </p:cNvGraphicFramePr>
          <p:nvPr>
            <p:extLst/>
          </p:nvPr>
        </p:nvGraphicFramePr>
        <p:xfrm>
          <a:off x="4267200" y="5418138"/>
          <a:ext cx="4216400" cy="373062"/>
        </p:xfrm>
        <a:graphic>
          <a:graphicData uri="http://schemas.openxmlformats.org/presentationml/2006/ole">
            <mc:AlternateContent xmlns:mc="http://schemas.openxmlformats.org/markup-compatibility/2006">
              <mc:Choice xmlns:v="urn:schemas-microsoft-com:vml" Requires="v">
                <p:oleObj spid="_x0000_s327789" name="Equation" r:id="rId17" imgW="2565400" imgH="228600" progId="Equation.DSMT4">
                  <p:embed/>
                </p:oleObj>
              </mc:Choice>
              <mc:Fallback>
                <p:oleObj name="Equation" r:id="rId17" imgW="2565400" imgH="228600" progId="Equation.DSMT4">
                  <p:embed/>
                  <p:pic>
                    <p:nvPicPr>
                      <p:cNvPr id="17" name="Object 16"/>
                      <p:cNvPicPr>
                        <a:picLocks noChangeAspect="1" noChangeArrowheads="1"/>
                      </p:cNvPicPr>
                      <p:nvPr/>
                    </p:nvPicPr>
                    <p:blipFill>
                      <a:blip r:embed="rId18"/>
                      <a:srcRect/>
                      <a:stretch>
                        <a:fillRect/>
                      </a:stretch>
                    </p:blipFill>
                    <p:spPr bwMode="auto">
                      <a:xfrm>
                        <a:off x="4267200" y="5418138"/>
                        <a:ext cx="4216400" cy="373062"/>
                      </a:xfrm>
                      <a:prstGeom prst="rect">
                        <a:avLst/>
                      </a:prstGeom>
                      <a:noFill/>
                      <a:extLst/>
                    </p:spPr>
                  </p:pic>
                </p:oleObj>
              </mc:Fallback>
            </mc:AlternateContent>
          </a:graphicData>
        </a:graphic>
      </p:graphicFrame>
      <p:graphicFrame>
        <p:nvGraphicFramePr>
          <p:cNvPr id="18" name="Object 17"/>
          <p:cNvGraphicFramePr>
            <a:graphicFrameLocks noChangeAspect="1"/>
          </p:cNvGraphicFramePr>
          <p:nvPr>
            <p:extLst/>
          </p:nvPr>
        </p:nvGraphicFramePr>
        <p:xfrm>
          <a:off x="4308475" y="5799138"/>
          <a:ext cx="4448175" cy="373062"/>
        </p:xfrm>
        <a:graphic>
          <a:graphicData uri="http://schemas.openxmlformats.org/presentationml/2006/ole">
            <mc:AlternateContent xmlns:mc="http://schemas.openxmlformats.org/markup-compatibility/2006">
              <mc:Choice xmlns:v="urn:schemas-microsoft-com:vml" Requires="v">
                <p:oleObj spid="_x0000_s327790" name="Equation" r:id="rId19" imgW="2705100" imgH="228600" progId="Equation.DSMT4">
                  <p:embed/>
                </p:oleObj>
              </mc:Choice>
              <mc:Fallback>
                <p:oleObj name="Equation" r:id="rId19" imgW="2705100" imgH="228600" progId="Equation.DSMT4">
                  <p:embed/>
                  <p:pic>
                    <p:nvPicPr>
                      <p:cNvPr id="18" name="Object 17"/>
                      <p:cNvPicPr>
                        <a:picLocks noChangeAspect="1" noChangeArrowheads="1"/>
                      </p:cNvPicPr>
                      <p:nvPr/>
                    </p:nvPicPr>
                    <p:blipFill>
                      <a:blip r:embed="rId20"/>
                      <a:srcRect/>
                      <a:stretch>
                        <a:fillRect/>
                      </a:stretch>
                    </p:blipFill>
                    <p:spPr bwMode="auto">
                      <a:xfrm>
                        <a:off x="4308475" y="5799138"/>
                        <a:ext cx="4448175" cy="373062"/>
                      </a:xfrm>
                      <a:prstGeom prst="rect">
                        <a:avLst/>
                      </a:prstGeom>
                      <a:noFill/>
                      <a:extLst/>
                    </p:spPr>
                  </p:pic>
                </p:oleObj>
              </mc:Fallback>
            </mc:AlternateContent>
          </a:graphicData>
        </a:graphic>
      </p:graphicFrame>
    </p:spTree>
    <p:extLst>
      <p:ext uri="{BB962C8B-B14F-4D97-AF65-F5344CB8AC3E}">
        <p14:creationId xmlns:p14="http://schemas.microsoft.com/office/powerpoint/2010/main" val="14391860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0"/>
            <a:ext cx="8229600" cy="636587"/>
          </a:xfrm>
        </p:spPr>
        <p:txBody>
          <a:bodyPr/>
          <a:lstStyle/>
          <a:p>
            <a:pPr eaLnBrk="1" hangingPunct="1"/>
            <a:r>
              <a:rPr lang="en-US" sz="4000" dirty="0">
                <a:ea typeface="ＭＳ Ｐゴシック" pitchFamily="-84" charset="-128"/>
                <a:cs typeface="ＭＳ Ｐゴシック" pitchFamily="-84" charset="-128"/>
              </a:rPr>
              <a:t>Probability of Reflection and Transmission</a:t>
            </a:r>
          </a:p>
        </p:txBody>
      </p:sp>
      <p:sp>
        <p:nvSpPr>
          <p:cNvPr id="46082" name="Rectangle 3"/>
          <p:cNvSpPr>
            <a:spLocks noGrp="1" noChangeArrowheads="1"/>
          </p:cNvSpPr>
          <p:nvPr>
            <p:ph type="body" sz="half" idx="1"/>
          </p:nvPr>
        </p:nvSpPr>
        <p:spPr>
          <a:xfrm>
            <a:off x="152400" y="609600"/>
            <a:ext cx="8686800" cy="5257800"/>
          </a:xfrm>
        </p:spPr>
        <p:txBody>
          <a:bodyPr/>
          <a:lstStyle/>
          <a:p>
            <a:pPr eaLnBrk="1" hangingPunct="1">
              <a:lnSpc>
                <a:spcPct val="90000"/>
              </a:lnSpc>
            </a:pPr>
            <a:r>
              <a:rPr lang="en-US" sz="2400" dirty="0">
                <a:ea typeface="ＭＳ Ｐゴシック" pitchFamily="-84" charset="-128"/>
                <a:cs typeface="ＭＳ Ｐゴシック" pitchFamily="-84" charset="-128"/>
              </a:rPr>
              <a:t>The probability of the particles being reflected </a:t>
            </a:r>
            <a:r>
              <a:rPr lang="en-US" sz="2400" i="1" dirty="0">
                <a:ea typeface="ＭＳ Ｐゴシック" pitchFamily="-84" charset="-128"/>
                <a:cs typeface="ＭＳ Ｐゴシック" pitchFamily="-84" charset="-128"/>
              </a:rPr>
              <a:t>R</a:t>
            </a:r>
            <a:r>
              <a:rPr lang="en-US" sz="2400" dirty="0">
                <a:ea typeface="ＭＳ Ｐゴシック" pitchFamily="-84" charset="-128"/>
                <a:cs typeface="ＭＳ Ｐゴシック" pitchFamily="-84" charset="-128"/>
              </a:rPr>
              <a:t> or transmitted </a:t>
            </a:r>
            <a:r>
              <a:rPr lang="en-US" sz="2400" i="1" dirty="0">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is:</a:t>
            </a: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r>
              <a:rPr lang="en-US" sz="2400" dirty="0">
                <a:ea typeface="ＭＳ Ｐゴシック" pitchFamily="-84" charset="-128"/>
                <a:cs typeface="ＭＳ Ｐゴシック" pitchFamily="-84" charset="-128"/>
              </a:rPr>
              <a:t>The maximum kinetic energy of the photoelectrons depends on the value of the light frequency </a:t>
            </a:r>
            <a:r>
              <a:rPr lang="en-US" sz="2400" i="1" dirty="0" err="1">
                <a:ea typeface="ＭＳ Ｐゴシック" pitchFamily="-84" charset="-128"/>
                <a:cs typeface="ＭＳ Ｐゴシック" pitchFamily="-84" charset="-128"/>
              </a:rPr>
              <a:t>f</a:t>
            </a:r>
            <a:r>
              <a:rPr lang="en-US" sz="2400" dirty="0">
                <a:ea typeface="ＭＳ Ｐゴシック" pitchFamily="-84" charset="-128"/>
                <a:cs typeface="ＭＳ Ｐゴシック" pitchFamily="-84" charset="-128"/>
              </a:rPr>
              <a:t> and not on the intensity.</a:t>
            </a:r>
          </a:p>
          <a:p>
            <a:pPr eaLnBrk="1" hangingPunct="1">
              <a:lnSpc>
                <a:spcPct val="90000"/>
              </a:lnSpc>
            </a:pPr>
            <a:r>
              <a:rPr lang="en-US" sz="2400" dirty="0">
                <a:ea typeface="ＭＳ Ｐゴシック" pitchFamily="-84" charset="-128"/>
                <a:cs typeface="ＭＳ Ｐゴシック" pitchFamily="-84" charset="-128"/>
              </a:rPr>
              <a:t>Because the particles must be either reflected or transmitted we have:  </a:t>
            </a:r>
            <a:r>
              <a:rPr lang="en-US" sz="2400" i="1" dirty="0">
                <a:ea typeface="ＭＳ Ｐゴシック" pitchFamily="-84" charset="-128"/>
                <a:cs typeface="ＭＳ Ｐゴシック" pitchFamily="-84" charset="-128"/>
              </a:rPr>
              <a:t>R</a:t>
            </a:r>
            <a:r>
              <a:rPr lang="en-US" sz="2400" dirty="0">
                <a:ea typeface="ＭＳ Ｐゴシック" pitchFamily="-84" charset="-128"/>
                <a:cs typeface="ＭＳ Ｐゴシック" pitchFamily="-84" charset="-128"/>
              </a:rPr>
              <a:t> + </a:t>
            </a:r>
            <a:r>
              <a:rPr lang="en-US" sz="2400" i="1" dirty="0">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 1</a:t>
            </a:r>
          </a:p>
          <a:p>
            <a:pPr eaLnBrk="1" hangingPunct="1">
              <a:lnSpc>
                <a:spcPct val="90000"/>
              </a:lnSpc>
            </a:pPr>
            <a:r>
              <a:rPr lang="en-US" sz="2400" dirty="0">
                <a:ea typeface="ＭＳ Ｐゴシック" pitchFamily="-84" charset="-128"/>
                <a:cs typeface="ＭＳ Ｐゴシック" pitchFamily="-84" charset="-128"/>
              </a:rPr>
              <a:t>By applying the boundary conditions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t>
            </a:r>
            <a:r>
              <a:rPr lang="en-US" sz="2400" dirty="0">
                <a:ea typeface="Lucida Grande" pitchFamily="-84" charset="0"/>
                <a:cs typeface="Lucida Grande" pitchFamily="-84" charset="0"/>
              </a:rPr>
              <a:t>→</a:t>
            </a:r>
            <a:r>
              <a:rPr lang="en-US" sz="2400" dirty="0">
                <a:ea typeface="Arial" pitchFamily="-84" charset="0"/>
                <a:cs typeface="Arial" pitchFamily="-84" charset="0"/>
              </a:rPr>
              <a:t> ±∞, </a:t>
            </a:r>
            <a:r>
              <a:rPr lang="en-US" sz="2400" i="1" dirty="0" err="1">
                <a:ea typeface="Arial" pitchFamily="-84" charset="0"/>
                <a:cs typeface="Arial" pitchFamily="-84" charset="0"/>
              </a:rPr>
              <a:t>x</a:t>
            </a:r>
            <a:r>
              <a:rPr lang="en-US" sz="2400" dirty="0">
                <a:ea typeface="Arial" pitchFamily="-84" charset="0"/>
                <a:cs typeface="Arial" pitchFamily="-84" charset="0"/>
              </a:rPr>
              <a:t> = 0, and </a:t>
            </a:r>
            <a:r>
              <a:rPr lang="en-US" sz="2400" i="1" dirty="0" err="1">
                <a:ea typeface="Arial" pitchFamily="-84" charset="0"/>
                <a:cs typeface="Arial" pitchFamily="-84" charset="0"/>
              </a:rPr>
              <a:t>x</a:t>
            </a:r>
            <a:r>
              <a:rPr lang="en-US" sz="2400" dirty="0">
                <a:ea typeface="Arial" pitchFamily="-84" charset="0"/>
                <a:cs typeface="Arial" pitchFamily="-84" charset="0"/>
              </a:rPr>
              <a:t> = </a:t>
            </a:r>
            <a:r>
              <a:rPr lang="en-US" sz="2400" i="1" dirty="0">
                <a:ea typeface="Arial" pitchFamily="-84" charset="0"/>
                <a:cs typeface="Arial" pitchFamily="-84" charset="0"/>
              </a:rPr>
              <a:t>L</a:t>
            </a:r>
            <a:r>
              <a:rPr lang="en-US" sz="2400" dirty="0">
                <a:ea typeface="Arial" pitchFamily="-84" charset="0"/>
                <a:cs typeface="Arial" pitchFamily="-84" charset="0"/>
              </a:rPr>
              <a:t>, </a:t>
            </a:r>
            <a:r>
              <a:rPr lang="en-US" sz="2400" dirty="0">
                <a:ea typeface="ＭＳ Ｐゴシック" pitchFamily="-84" charset="-128"/>
                <a:cs typeface="ＭＳ Ｐゴシック" pitchFamily="-84" charset="-128"/>
              </a:rPr>
              <a:t>we arrive at the transmission probability:</a:t>
            </a: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r>
              <a:rPr lang="en-US" sz="2400" dirty="0">
                <a:ea typeface="ＭＳ Ｐゴシック" pitchFamily="-84" charset="-128"/>
                <a:cs typeface="ＭＳ Ｐゴシック" pitchFamily="-84" charset="-128"/>
              </a:rPr>
              <a:t>When does the transmission probability become 1?</a:t>
            </a:r>
          </a:p>
          <a:p>
            <a:pPr eaLnBrk="1" hangingPunct="1">
              <a:lnSpc>
                <a:spcPct val="90000"/>
              </a:lnSpc>
            </a:pPr>
            <a:endParaRPr lang="en-US" sz="1800" dirty="0">
              <a:ea typeface="ＭＳ Ｐゴシック" pitchFamily="-84" charset="-128"/>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a:t>Wed. April 10,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8" name="Footer Placeholder 7"/>
          <p:cNvSpPr>
            <a:spLocks noGrp="1"/>
          </p:cNvSpPr>
          <p:nvPr>
            <p:ph type="ftr" sz="quarter" idx="11"/>
          </p:nvPr>
        </p:nvSpPr>
        <p:spPr/>
        <p:txBody>
          <a:bodyPr/>
          <a:lstStyle/>
          <a:p>
            <a:pPr>
              <a:defRPr/>
            </a:pPr>
            <a:r>
              <a:rPr lang="en-US"/>
              <a:t>PHYS 3313-001, Spring 2019                      Dr. Jaehoon Yu</a:t>
            </a:r>
          </a:p>
        </p:txBody>
      </p:sp>
      <p:graphicFrame>
        <p:nvGraphicFramePr>
          <p:cNvPr id="9" name="Object 8"/>
          <p:cNvGraphicFramePr>
            <a:graphicFrameLocks noChangeAspect="1"/>
          </p:cNvGraphicFramePr>
          <p:nvPr>
            <p:extLst/>
          </p:nvPr>
        </p:nvGraphicFramePr>
        <p:xfrm>
          <a:off x="2667000" y="960437"/>
          <a:ext cx="2112962" cy="792163"/>
        </p:xfrm>
        <a:graphic>
          <a:graphicData uri="http://schemas.openxmlformats.org/presentationml/2006/ole">
            <mc:AlternateContent xmlns:mc="http://schemas.openxmlformats.org/markup-compatibility/2006">
              <mc:Choice xmlns:v="urn:schemas-microsoft-com:vml" Requires="v">
                <p:oleObj spid="_x0000_s287940" name="Equation" r:id="rId3" imgW="1346200" imgH="508000" progId="Equation.DSMT4">
                  <p:embed/>
                </p:oleObj>
              </mc:Choice>
              <mc:Fallback>
                <p:oleObj name="Equation" r:id="rId3" imgW="1346200" imgH="508000" progId="Equation.DSMT4">
                  <p:embed/>
                  <p:pic>
                    <p:nvPicPr>
                      <p:cNvPr id="9" name="Object 8"/>
                      <p:cNvPicPr>
                        <a:picLocks noChangeAspect="1" noChangeArrowheads="1"/>
                      </p:cNvPicPr>
                      <p:nvPr/>
                    </p:nvPicPr>
                    <p:blipFill>
                      <a:blip r:embed="rId4"/>
                      <a:srcRect/>
                      <a:stretch>
                        <a:fillRect/>
                      </a:stretch>
                    </p:blipFill>
                    <p:spPr bwMode="auto">
                      <a:xfrm>
                        <a:off x="2667000" y="960437"/>
                        <a:ext cx="2112962" cy="792163"/>
                      </a:xfrm>
                      <a:prstGeom prst="rect">
                        <a:avLst/>
                      </a:prstGeom>
                      <a:noFill/>
                      <a:extLst/>
                    </p:spPr>
                  </p:pic>
                </p:oleObj>
              </mc:Fallback>
            </mc:AlternateContent>
          </a:graphicData>
        </a:graphic>
      </p:graphicFrame>
      <p:graphicFrame>
        <p:nvGraphicFramePr>
          <p:cNvPr id="10" name="Object 9"/>
          <p:cNvGraphicFramePr>
            <a:graphicFrameLocks noChangeAspect="1"/>
          </p:cNvGraphicFramePr>
          <p:nvPr>
            <p:extLst/>
          </p:nvPr>
        </p:nvGraphicFramePr>
        <p:xfrm>
          <a:off x="2514600" y="1798637"/>
          <a:ext cx="2454275" cy="792163"/>
        </p:xfrm>
        <a:graphic>
          <a:graphicData uri="http://schemas.openxmlformats.org/presentationml/2006/ole">
            <mc:AlternateContent xmlns:mc="http://schemas.openxmlformats.org/markup-compatibility/2006">
              <mc:Choice xmlns:v="urn:schemas-microsoft-com:vml" Requires="v">
                <p:oleObj spid="_x0000_s287941" name="Equation" r:id="rId5" imgW="1562100" imgH="508000" progId="Equation.DSMT4">
                  <p:embed/>
                </p:oleObj>
              </mc:Choice>
              <mc:Fallback>
                <p:oleObj name="Equation" r:id="rId5" imgW="1562100" imgH="508000" progId="Equation.DSMT4">
                  <p:embed/>
                  <p:pic>
                    <p:nvPicPr>
                      <p:cNvPr id="10" name="Object 9"/>
                      <p:cNvPicPr>
                        <a:picLocks noChangeAspect="1" noChangeArrowheads="1"/>
                      </p:cNvPicPr>
                      <p:nvPr/>
                    </p:nvPicPr>
                    <p:blipFill>
                      <a:blip r:embed="rId6"/>
                      <a:srcRect/>
                      <a:stretch>
                        <a:fillRect/>
                      </a:stretch>
                    </p:blipFill>
                    <p:spPr bwMode="auto">
                      <a:xfrm>
                        <a:off x="2514600" y="1798637"/>
                        <a:ext cx="2454275" cy="792163"/>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4795838" y="1062037"/>
          <a:ext cx="538162" cy="614363"/>
        </p:xfrm>
        <a:graphic>
          <a:graphicData uri="http://schemas.openxmlformats.org/presentationml/2006/ole">
            <mc:AlternateContent xmlns:mc="http://schemas.openxmlformats.org/markup-compatibility/2006">
              <mc:Choice xmlns:v="urn:schemas-microsoft-com:vml" Requires="v">
                <p:oleObj spid="_x0000_s287942" name="Equation" r:id="rId7" imgW="342900" imgH="393700" progId="Equation.DSMT4">
                  <p:embed/>
                </p:oleObj>
              </mc:Choice>
              <mc:Fallback>
                <p:oleObj name="Equation" r:id="rId7" imgW="342900" imgH="393700" progId="Equation.DSMT4">
                  <p:embed/>
                  <p:pic>
                    <p:nvPicPr>
                      <p:cNvPr id="11" name="Object 10"/>
                      <p:cNvPicPr>
                        <a:picLocks noChangeAspect="1" noChangeArrowheads="1"/>
                      </p:cNvPicPr>
                      <p:nvPr/>
                    </p:nvPicPr>
                    <p:blipFill>
                      <a:blip r:embed="rId8"/>
                      <a:srcRect/>
                      <a:stretch>
                        <a:fillRect/>
                      </a:stretch>
                    </p:blipFill>
                    <p:spPr bwMode="auto">
                      <a:xfrm>
                        <a:off x="4795838" y="1062037"/>
                        <a:ext cx="538162" cy="614363"/>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5003800" y="1905000"/>
          <a:ext cx="558800" cy="614363"/>
        </p:xfrm>
        <a:graphic>
          <a:graphicData uri="http://schemas.openxmlformats.org/presentationml/2006/ole">
            <mc:AlternateContent xmlns:mc="http://schemas.openxmlformats.org/markup-compatibility/2006">
              <mc:Choice xmlns:v="urn:schemas-microsoft-com:vml" Requires="v">
                <p:oleObj spid="_x0000_s287943" name="Equation" r:id="rId9" imgW="355600" imgH="393700" progId="Equation.DSMT4">
                  <p:embed/>
                </p:oleObj>
              </mc:Choice>
              <mc:Fallback>
                <p:oleObj name="Equation" r:id="rId9" imgW="355600" imgH="393700" progId="Equation.DSMT4">
                  <p:embed/>
                  <p:pic>
                    <p:nvPicPr>
                      <p:cNvPr id="12" name="Object 11"/>
                      <p:cNvPicPr>
                        <a:picLocks noChangeAspect="1" noChangeArrowheads="1"/>
                      </p:cNvPicPr>
                      <p:nvPr/>
                    </p:nvPicPr>
                    <p:blipFill>
                      <a:blip r:embed="rId10"/>
                      <a:srcRect/>
                      <a:stretch>
                        <a:fillRect/>
                      </a:stretch>
                    </p:blipFill>
                    <p:spPr bwMode="auto">
                      <a:xfrm>
                        <a:off x="5003800" y="1905000"/>
                        <a:ext cx="558800" cy="614363"/>
                      </a:xfrm>
                      <a:prstGeom prst="rect">
                        <a:avLst/>
                      </a:prstGeom>
                      <a:noFill/>
                      <a:extLst/>
                    </p:spPr>
                  </p:pic>
                </p:oleObj>
              </mc:Fallback>
            </mc:AlternateContent>
          </a:graphicData>
        </a:graphic>
      </p:graphicFrame>
      <p:graphicFrame>
        <p:nvGraphicFramePr>
          <p:cNvPr id="13" name="Object 12"/>
          <p:cNvGraphicFramePr>
            <a:graphicFrameLocks noChangeAspect="1"/>
          </p:cNvGraphicFramePr>
          <p:nvPr>
            <p:extLst/>
          </p:nvPr>
        </p:nvGraphicFramePr>
        <p:xfrm>
          <a:off x="4648200" y="4572000"/>
          <a:ext cx="2846040" cy="990600"/>
        </p:xfrm>
        <a:graphic>
          <a:graphicData uri="http://schemas.openxmlformats.org/presentationml/2006/ole">
            <mc:AlternateContent xmlns:mc="http://schemas.openxmlformats.org/markup-compatibility/2006">
              <mc:Choice xmlns:v="urn:schemas-microsoft-com:vml" Requires="v">
                <p:oleObj spid="_x0000_s287944" name="Equation" r:id="rId11" imgW="1485900" imgH="520700" progId="Equation.DSMT4">
                  <p:embed/>
                </p:oleObj>
              </mc:Choice>
              <mc:Fallback>
                <p:oleObj name="Equation" r:id="rId11" imgW="1485900" imgH="520700" progId="Equation.DSMT4">
                  <p:embed/>
                  <p:pic>
                    <p:nvPicPr>
                      <p:cNvPr id="13" name="Object 12"/>
                      <p:cNvPicPr>
                        <a:picLocks noChangeAspect="1" noChangeArrowheads="1"/>
                      </p:cNvPicPr>
                      <p:nvPr/>
                    </p:nvPicPr>
                    <p:blipFill>
                      <a:blip r:embed="rId12"/>
                      <a:srcRect/>
                      <a:stretch>
                        <a:fillRect/>
                      </a:stretch>
                    </p:blipFill>
                    <p:spPr bwMode="auto">
                      <a:xfrm>
                        <a:off x="4648200" y="4572000"/>
                        <a:ext cx="2846040" cy="990600"/>
                      </a:xfrm>
                      <a:prstGeom prst="rect">
                        <a:avLst/>
                      </a:prstGeom>
                      <a:noFill/>
                      <a:extLst/>
                    </p:spPr>
                  </p:pic>
                </p:oleObj>
              </mc:Fallback>
            </mc:AlternateContent>
          </a:graphicData>
        </a:graphic>
      </p:graphicFrame>
    </p:spTree>
    <p:extLst>
      <p:ext uri="{BB962C8B-B14F-4D97-AF65-F5344CB8AC3E}">
        <p14:creationId xmlns:p14="http://schemas.microsoft.com/office/powerpoint/2010/main" val="26024775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0"/>
            <a:ext cx="8229600" cy="788987"/>
          </a:xfrm>
        </p:spPr>
        <p:txBody>
          <a:bodyPr/>
          <a:lstStyle/>
          <a:p>
            <a:pPr eaLnBrk="1" hangingPunct="1"/>
            <a:r>
              <a:rPr lang="en-US" sz="3400" dirty="0">
                <a:ea typeface="ＭＳ Ｐゴシック" pitchFamily="-84" charset="-128"/>
                <a:cs typeface="ＭＳ Ｐゴシック" pitchFamily="-84" charset="-128"/>
              </a:rPr>
              <a:t>Tunneling</a:t>
            </a:r>
          </a:p>
        </p:txBody>
      </p:sp>
      <p:sp>
        <p:nvSpPr>
          <p:cNvPr id="47106" name="Rectangle 3"/>
          <p:cNvSpPr>
            <a:spLocks noGrp="1" noChangeArrowheads="1"/>
          </p:cNvSpPr>
          <p:nvPr>
            <p:ph type="body" sz="half" idx="1"/>
          </p:nvPr>
        </p:nvSpPr>
        <p:spPr>
          <a:xfrm>
            <a:off x="457200" y="609600"/>
            <a:ext cx="8383588" cy="5486400"/>
          </a:xfrm>
        </p:spPr>
        <p:txBody>
          <a:bodyPr/>
          <a:lstStyle/>
          <a:p>
            <a:pPr eaLnBrk="1" hangingPunct="1">
              <a:lnSpc>
                <a:spcPct val="90000"/>
              </a:lnSpc>
            </a:pPr>
            <a:r>
              <a:rPr lang="en-US" sz="1800" dirty="0">
                <a:ea typeface="ＭＳ Ｐゴシック" pitchFamily="-84" charset="-128"/>
                <a:cs typeface="ＭＳ Ｐゴシック" pitchFamily="-84" charset="-128"/>
              </a:rPr>
              <a:t>Now we consider the situation where classically the particle does not have enough energy to surmount the potential barrier, </a:t>
            </a:r>
            <a:r>
              <a:rPr lang="en-US" sz="1800" b="1" i="1" u="sng" dirty="0">
                <a:solidFill>
                  <a:srgbClr val="FF0000"/>
                </a:solidFill>
                <a:ea typeface="ＭＳ Ｐゴシック" pitchFamily="-84" charset="-128"/>
                <a:cs typeface="ＭＳ Ｐゴシック" pitchFamily="-84" charset="-128"/>
              </a:rPr>
              <a:t>E</a:t>
            </a:r>
            <a:r>
              <a:rPr lang="en-US" sz="1800" b="1" u="sng" dirty="0">
                <a:solidFill>
                  <a:srgbClr val="FF0000"/>
                </a:solidFill>
                <a:ea typeface="ＭＳ Ｐゴシック" pitchFamily="-84" charset="-128"/>
                <a:cs typeface="ＭＳ Ｐゴシック" pitchFamily="-84" charset="-128"/>
              </a:rPr>
              <a:t> &lt; </a:t>
            </a:r>
            <a:r>
              <a:rPr lang="en-US" sz="1800" b="1" i="1" u="sng" dirty="0">
                <a:solidFill>
                  <a:srgbClr val="FF0000"/>
                </a:solidFill>
                <a:ea typeface="ＭＳ Ｐゴシック" pitchFamily="-84" charset="-128"/>
                <a:cs typeface="ＭＳ Ｐゴシック" pitchFamily="-84" charset="-128"/>
              </a:rPr>
              <a:t>V</a:t>
            </a:r>
            <a:r>
              <a:rPr lang="en-US" sz="1800" b="1" u="sng" baseline="-25000" dirty="0">
                <a:solidFill>
                  <a:srgbClr val="FF0000"/>
                </a:solidFill>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a:t>
            </a:r>
            <a:endParaRPr lang="en-US" sz="1800" baseline="-250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The quantum mechanical result, however, is one of the most remarkable features of modern physics, and there is ample experimental proof of its existence. There is a small, but finite, probability that the particle can penetrate the barrier and even emerge on the other side.</a:t>
            </a:r>
          </a:p>
          <a:p>
            <a:pPr eaLnBrk="1" hangingPunct="1">
              <a:lnSpc>
                <a:spcPct val="90000"/>
              </a:lnSpc>
            </a:pPr>
            <a:r>
              <a:rPr lang="en-US" sz="1800" dirty="0">
                <a:ea typeface="ＭＳ Ｐゴシック" pitchFamily="-84" charset="-128"/>
                <a:cs typeface="ＭＳ Ｐゴシック" pitchFamily="-84" charset="-128"/>
              </a:rPr>
              <a:t>The wave function in region II becomes</a:t>
            </a: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The transmission probability that </a:t>
            </a:r>
            <a:br>
              <a:rPr lang="en-US" sz="1800" dirty="0">
                <a:ea typeface="ＭＳ Ｐゴシック" pitchFamily="-84" charset="-128"/>
                <a:cs typeface="ＭＳ Ｐゴシック" pitchFamily="-84" charset="-128"/>
              </a:rPr>
            </a:br>
            <a:r>
              <a:rPr lang="en-US" sz="1800" dirty="0">
                <a:ea typeface="ＭＳ Ｐゴシック" pitchFamily="-84" charset="-128"/>
                <a:cs typeface="ＭＳ Ｐゴシック" pitchFamily="-84" charset="-128"/>
              </a:rPr>
              <a:t>describes the phenomenon of</a:t>
            </a:r>
            <a:r>
              <a:rPr lang="en-US" sz="1800" b="1" dirty="0">
                <a:ea typeface="ＭＳ Ｐゴシック" pitchFamily="-84" charset="-128"/>
                <a:cs typeface="ＭＳ Ｐゴシック" pitchFamily="-84" charset="-128"/>
              </a:rPr>
              <a:t> tunneling</a:t>
            </a:r>
            <a:r>
              <a:rPr lang="en-US" sz="1800" dirty="0">
                <a:ea typeface="ＭＳ Ｐゴシック" pitchFamily="-84" charset="-128"/>
                <a:cs typeface="ＭＳ Ｐゴシック" pitchFamily="-84" charset="-128"/>
              </a:rPr>
              <a:t> is</a:t>
            </a:r>
          </a:p>
        </p:txBody>
      </p:sp>
      <p:pic>
        <p:nvPicPr>
          <p:cNvPr id="47109" name="Picture 1"/>
          <p:cNvPicPr>
            <a:picLocks/>
          </p:cNvPicPr>
          <p:nvPr/>
        </p:nvPicPr>
        <p:blipFill>
          <a:blip r:embed="rId3"/>
          <a:srcRect/>
          <a:stretch>
            <a:fillRect/>
          </a:stretch>
        </p:blipFill>
        <p:spPr bwMode="auto">
          <a:xfrm>
            <a:off x="3563937" y="1295400"/>
            <a:ext cx="3675063" cy="2438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Wed. April 10,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10" name="Object 9"/>
          <p:cNvGraphicFramePr>
            <a:graphicFrameLocks noChangeAspect="1"/>
          </p:cNvGraphicFramePr>
          <p:nvPr>
            <p:extLst/>
          </p:nvPr>
        </p:nvGraphicFramePr>
        <p:xfrm>
          <a:off x="4705350" y="5334000"/>
          <a:ext cx="2533650" cy="874712"/>
        </p:xfrm>
        <a:graphic>
          <a:graphicData uri="http://schemas.openxmlformats.org/presentationml/2006/ole">
            <mc:AlternateContent xmlns:mc="http://schemas.openxmlformats.org/markup-compatibility/2006">
              <mc:Choice xmlns:v="urn:schemas-microsoft-com:vml" Requires="v">
                <p:oleObj spid="_x0000_s288886" name="Equation" r:id="rId4" imgW="1498600" imgH="520700" progId="Equation.DSMT4">
                  <p:embed/>
                </p:oleObj>
              </mc:Choice>
              <mc:Fallback>
                <p:oleObj name="Equation" r:id="rId4" imgW="1498600" imgH="520700" progId="Equation.DSMT4">
                  <p:embed/>
                  <p:pic>
                    <p:nvPicPr>
                      <p:cNvPr id="10" name="Object 9"/>
                      <p:cNvPicPr>
                        <a:picLocks noChangeAspect="1" noChangeArrowheads="1"/>
                      </p:cNvPicPr>
                      <p:nvPr/>
                    </p:nvPicPr>
                    <p:blipFill>
                      <a:blip r:embed="rId5"/>
                      <a:srcRect/>
                      <a:stretch>
                        <a:fillRect/>
                      </a:stretch>
                    </p:blipFill>
                    <p:spPr bwMode="auto">
                      <a:xfrm>
                        <a:off x="4705350" y="5334000"/>
                        <a:ext cx="2533650" cy="874712"/>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6310312" y="4648200"/>
          <a:ext cx="2071688" cy="621063"/>
        </p:xfrm>
        <a:graphic>
          <a:graphicData uri="http://schemas.openxmlformats.org/presentationml/2006/ole">
            <mc:AlternateContent xmlns:mc="http://schemas.openxmlformats.org/markup-compatibility/2006">
              <mc:Choice xmlns:v="urn:schemas-microsoft-com:vml" Requires="v">
                <p:oleObj spid="_x0000_s288887" name="Equation" r:id="rId6" imgW="1549400" imgH="469900" progId="Equation.DSMT4">
                  <p:embed/>
                </p:oleObj>
              </mc:Choice>
              <mc:Fallback>
                <p:oleObj name="Equation" r:id="rId6" imgW="1549400" imgH="469900" progId="Equation.DSMT4">
                  <p:embed/>
                  <p:pic>
                    <p:nvPicPr>
                      <p:cNvPr id="11" name="Object 10"/>
                      <p:cNvPicPr>
                        <a:picLocks noChangeAspect="1" noChangeArrowheads="1"/>
                      </p:cNvPicPr>
                      <p:nvPr/>
                    </p:nvPicPr>
                    <p:blipFill>
                      <a:blip r:embed="rId7"/>
                      <a:srcRect/>
                      <a:stretch>
                        <a:fillRect/>
                      </a:stretch>
                    </p:blipFill>
                    <p:spPr bwMode="auto">
                      <a:xfrm>
                        <a:off x="6310312" y="4648200"/>
                        <a:ext cx="2071688" cy="621063"/>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4306226" y="4800600"/>
          <a:ext cx="1942174" cy="381000"/>
        </p:xfrm>
        <a:graphic>
          <a:graphicData uri="http://schemas.openxmlformats.org/presentationml/2006/ole">
            <mc:AlternateContent xmlns:mc="http://schemas.openxmlformats.org/markup-compatibility/2006">
              <mc:Choice xmlns:v="urn:schemas-microsoft-com:vml" Requires="v">
                <p:oleObj spid="_x0000_s288888" name="Equation" r:id="rId8" imgW="1155700" imgH="228600" progId="Equation.DSMT4">
                  <p:embed/>
                </p:oleObj>
              </mc:Choice>
              <mc:Fallback>
                <p:oleObj name="Equation" r:id="rId8" imgW="1155700" imgH="228600" progId="Equation.DSMT4">
                  <p:embed/>
                  <p:pic>
                    <p:nvPicPr>
                      <p:cNvPr id="12" name="Object 11"/>
                      <p:cNvPicPr>
                        <a:picLocks noChangeAspect="1" noChangeArrowheads="1"/>
                      </p:cNvPicPr>
                      <p:nvPr/>
                    </p:nvPicPr>
                    <p:blipFill>
                      <a:blip r:embed="rId9"/>
                      <a:srcRect/>
                      <a:stretch>
                        <a:fillRect/>
                      </a:stretch>
                    </p:blipFill>
                    <p:spPr bwMode="auto">
                      <a:xfrm>
                        <a:off x="4306226" y="4800600"/>
                        <a:ext cx="1942174" cy="381000"/>
                      </a:xfrm>
                      <a:prstGeom prst="rect">
                        <a:avLst/>
                      </a:prstGeom>
                      <a:noFill/>
                      <a:extLst/>
                    </p:spPr>
                  </p:pic>
                </p:oleObj>
              </mc:Fallback>
            </mc:AlternateContent>
          </a:graphicData>
        </a:graphic>
      </p:graphicFrame>
    </p:spTree>
    <p:extLst>
      <p:ext uri="{BB962C8B-B14F-4D97-AF65-F5344CB8AC3E}">
        <p14:creationId xmlns:p14="http://schemas.microsoft.com/office/powerpoint/2010/main" val="3499309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0"/>
          <p:cNvSpPr>
            <a:spLocks noGrp="1" noChangeArrowheads="1"/>
          </p:cNvSpPr>
          <p:nvPr>
            <p:ph type="title"/>
          </p:nvPr>
        </p:nvSpPr>
        <p:spPr>
          <a:xfrm>
            <a:off x="533400" y="49213"/>
            <a:ext cx="8229600" cy="636587"/>
          </a:xfrm>
        </p:spPr>
        <p:txBody>
          <a:bodyPr/>
          <a:lstStyle/>
          <a:p>
            <a:pPr eaLnBrk="1" hangingPunct="1"/>
            <a:r>
              <a:rPr lang="en-US" sz="3200" dirty="0">
                <a:ea typeface="ＭＳ Ｐゴシック" pitchFamily="-84" charset="-128"/>
                <a:cs typeface="ＭＳ Ｐゴシック" pitchFamily="-84" charset="-128"/>
              </a:rPr>
              <a:t>Uncertainty Explanation</a:t>
            </a:r>
          </a:p>
        </p:txBody>
      </p:sp>
      <p:sp>
        <p:nvSpPr>
          <p:cNvPr id="48130" name="Rectangle 8"/>
          <p:cNvSpPr>
            <a:spLocks noGrp="1" noChangeArrowheads="1"/>
          </p:cNvSpPr>
          <p:nvPr>
            <p:ph type="body" sz="half" idx="1"/>
          </p:nvPr>
        </p:nvSpPr>
        <p:spPr>
          <a:xfrm>
            <a:off x="457200" y="685800"/>
            <a:ext cx="8234363" cy="5029200"/>
          </a:xfrm>
        </p:spPr>
        <p:txBody>
          <a:bodyPr/>
          <a:lstStyle/>
          <a:p>
            <a:pPr eaLnBrk="1" hangingPunct="1"/>
            <a:r>
              <a:rPr lang="en-US" sz="2000" dirty="0">
                <a:ea typeface="ＭＳ Ｐゴシック" pitchFamily="-84" charset="-128"/>
                <a:cs typeface="ＭＳ Ｐゴシック" pitchFamily="-84" charset="-128"/>
              </a:rPr>
              <a:t>Consider when </a:t>
            </a:r>
            <a:r>
              <a:rPr lang="el-GR" sz="2000" i="1" dirty="0">
                <a:latin typeface="Lucida Grande" pitchFamily="-84" charset="0"/>
                <a:ea typeface="Arial" pitchFamily="-84" charset="0"/>
                <a:cs typeface="Arial" pitchFamily="-84" charset="0"/>
              </a:rPr>
              <a:t>κ</a:t>
            </a:r>
            <a:r>
              <a:rPr lang="en-US" sz="2000" i="1" dirty="0">
                <a:ea typeface="Arial" pitchFamily="-84" charset="0"/>
                <a:cs typeface="Arial" pitchFamily="-84" charset="0"/>
              </a:rPr>
              <a:t>L</a:t>
            </a:r>
            <a:r>
              <a:rPr lang="en-US" sz="2000" dirty="0">
                <a:ea typeface="Arial" pitchFamily="-84" charset="0"/>
                <a:cs typeface="Arial" pitchFamily="-84" charset="0"/>
              </a:rPr>
              <a:t> &gt;&gt; 1 </a:t>
            </a:r>
            <a:r>
              <a:rPr lang="en-US" sz="2000" dirty="0">
                <a:ea typeface="ＭＳ Ｐゴシック" pitchFamily="-84" charset="-128"/>
                <a:cs typeface="ＭＳ Ｐゴシック" pitchFamily="-84" charset="-128"/>
              </a:rPr>
              <a:t>then the transmission probability becomes:</a:t>
            </a: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This violation allowed by the uncertainty principle is equal to the negative kinetic energy required! The particle is allowed by quantum mechanics and the uncertainty principle to penetrate into a classically forbidden region. The minimum such kinetic energy is:</a:t>
            </a:r>
          </a:p>
        </p:txBody>
      </p:sp>
      <p:pic>
        <p:nvPicPr>
          <p:cNvPr id="48131" name="Picture 29" descr="0615"/>
          <p:cNvPicPr preferRelativeResize="0">
            <a:picLocks noChangeAspect="1" noChangeArrowheads="1"/>
          </p:cNvPicPr>
          <p:nvPr/>
        </p:nvPicPr>
        <p:blipFill>
          <a:blip r:embed="rId3"/>
          <a:srcRect b="6714"/>
          <a:stretch>
            <a:fillRect/>
          </a:stretch>
        </p:blipFill>
        <p:spPr bwMode="auto">
          <a:xfrm>
            <a:off x="2190750" y="2057400"/>
            <a:ext cx="4762500" cy="226377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Wed. April 10,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10" name="Object 9"/>
          <p:cNvGraphicFramePr>
            <a:graphicFrameLocks noChangeAspect="1"/>
          </p:cNvGraphicFramePr>
          <p:nvPr>
            <p:extLst/>
          </p:nvPr>
        </p:nvGraphicFramePr>
        <p:xfrm>
          <a:off x="3200400" y="1143000"/>
          <a:ext cx="2339975" cy="788987"/>
        </p:xfrm>
        <a:graphic>
          <a:graphicData uri="http://schemas.openxmlformats.org/presentationml/2006/ole">
            <mc:AlternateContent xmlns:mc="http://schemas.openxmlformats.org/markup-compatibility/2006">
              <mc:Choice xmlns:v="urn:schemas-microsoft-com:vml" Requires="v">
                <p:oleObj spid="_x0000_s289949" name="Equation" r:id="rId4" imgW="1384300" imgH="469900" progId="Equation.DSMT4">
                  <p:embed/>
                </p:oleObj>
              </mc:Choice>
              <mc:Fallback>
                <p:oleObj name="Equation" r:id="rId4" imgW="1384300" imgH="469900" progId="Equation.DSMT4">
                  <p:embed/>
                  <p:pic>
                    <p:nvPicPr>
                      <p:cNvPr id="10" name="Object 9"/>
                      <p:cNvPicPr>
                        <a:picLocks noChangeAspect="1" noChangeArrowheads="1"/>
                      </p:cNvPicPr>
                      <p:nvPr/>
                    </p:nvPicPr>
                    <p:blipFill>
                      <a:blip r:embed="rId5"/>
                      <a:srcRect/>
                      <a:stretch>
                        <a:fillRect/>
                      </a:stretch>
                    </p:blipFill>
                    <p:spPr bwMode="auto">
                      <a:xfrm>
                        <a:off x="3200400" y="1143000"/>
                        <a:ext cx="2339975" cy="788987"/>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2819400" y="5348288"/>
          <a:ext cx="1587500" cy="747712"/>
        </p:xfrm>
        <a:graphic>
          <a:graphicData uri="http://schemas.openxmlformats.org/presentationml/2006/ole">
            <mc:AlternateContent xmlns:mc="http://schemas.openxmlformats.org/markup-compatibility/2006">
              <mc:Choice xmlns:v="urn:schemas-microsoft-com:vml" Requires="v">
                <p:oleObj spid="_x0000_s289950" name="Equation" r:id="rId6" imgW="939800" imgH="444500" progId="Equation.DSMT4">
                  <p:embed/>
                </p:oleObj>
              </mc:Choice>
              <mc:Fallback>
                <p:oleObj name="Equation" r:id="rId6" imgW="939800" imgH="444500" progId="Equation.DSMT4">
                  <p:embed/>
                  <p:pic>
                    <p:nvPicPr>
                      <p:cNvPr id="11" name="Object 10"/>
                      <p:cNvPicPr>
                        <a:picLocks noChangeAspect="1" noChangeArrowheads="1"/>
                      </p:cNvPicPr>
                      <p:nvPr/>
                    </p:nvPicPr>
                    <p:blipFill>
                      <a:blip r:embed="rId7"/>
                      <a:srcRect/>
                      <a:stretch>
                        <a:fillRect/>
                      </a:stretch>
                    </p:blipFill>
                    <p:spPr bwMode="auto">
                      <a:xfrm>
                        <a:off x="2819400" y="5348288"/>
                        <a:ext cx="1587500" cy="747712"/>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4419600" y="5410200"/>
          <a:ext cx="838200" cy="704850"/>
        </p:xfrm>
        <a:graphic>
          <a:graphicData uri="http://schemas.openxmlformats.org/presentationml/2006/ole">
            <mc:AlternateContent xmlns:mc="http://schemas.openxmlformats.org/markup-compatibility/2006">
              <mc:Choice xmlns:v="urn:schemas-microsoft-com:vml" Requires="v">
                <p:oleObj spid="_x0000_s289951" name="Equation" r:id="rId8" imgW="495300" imgH="419100" progId="Equation.DSMT4">
                  <p:embed/>
                </p:oleObj>
              </mc:Choice>
              <mc:Fallback>
                <p:oleObj name="Equation" r:id="rId8" imgW="495300" imgH="419100" progId="Equation.DSMT4">
                  <p:embed/>
                  <p:pic>
                    <p:nvPicPr>
                      <p:cNvPr id="12" name="Object 11"/>
                      <p:cNvPicPr>
                        <a:picLocks noChangeAspect="1" noChangeArrowheads="1"/>
                      </p:cNvPicPr>
                      <p:nvPr/>
                    </p:nvPicPr>
                    <p:blipFill>
                      <a:blip r:embed="rId9"/>
                      <a:srcRect/>
                      <a:stretch>
                        <a:fillRect/>
                      </a:stretch>
                    </p:blipFill>
                    <p:spPr bwMode="auto">
                      <a:xfrm>
                        <a:off x="4419600" y="5410200"/>
                        <a:ext cx="838200" cy="704850"/>
                      </a:xfrm>
                      <a:prstGeom prst="rect">
                        <a:avLst/>
                      </a:prstGeom>
                      <a:noFill/>
                      <a:extLst/>
                    </p:spPr>
                  </p:pic>
                </p:oleObj>
              </mc:Fallback>
            </mc:AlternateContent>
          </a:graphicData>
        </a:graphic>
      </p:graphicFrame>
      <p:graphicFrame>
        <p:nvGraphicFramePr>
          <p:cNvPr id="13" name="Object 12"/>
          <p:cNvGraphicFramePr>
            <a:graphicFrameLocks noChangeAspect="1"/>
          </p:cNvGraphicFramePr>
          <p:nvPr>
            <p:extLst/>
          </p:nvPr>
        </p:nvGraphicFramePr>
        <p:xfrm>
          <a:off x="5257800" y="5602288"/>
          <a:ext cx="708025" cy="341312"/>
        </p:xfrm>
        <a:graphic>
          <a:graphicData uri="http://schemas.openxmlformats.org/presentationml/2006/ole">
            <mc:AlternateContent xmlns:mc="http://schemas.openxmlformats.org/markup-compatibility/2006">
              <mc:Choice xmlns:v="urn:schemas-microsoft-com:vml" Requires="v">
                <p:oleObj spid="_x0000_s289952" name="Equation" r:id="rId10" imgW="419100" imgH="203200" progId="Equation.DSMT4">
                  <p:embed/>
                </p:oleObj>
              </mc:Choice>
              <mc:Fallback>
                <p:oleObj name="Equation" r:id="rId10" imgW="419100" imgH="203200" progId="Equation.DSMT4">
                  <p:embed/>
                  <p:pic>
                    <p:nvPicPr>
                      <p:cNvPr id="13" name="Object 12"/>
                      <p:cNvPicPr>
                        <a:picLocks noChangeAspect="1" noChangeArrowheads="1"/>
                      </p:cNvPicPr>
                      <p:nvPr/>
                    </p:nvPicPr>
                    <p:blipFill>
                      <a:blip r:embed="rId11"/>
                      <a:srcRect/>
                      <a:stretch>
                        <a:fillRect/>
                      </a:stretch>
                    </p:blipFill>
                    <p:spPr bwMode="auto">
                      <a:xfrm>
                        <a:off x="5257800" y="5602288"/>
                        <a:ext cx="708025" cy="341312"/>
                      </a:xfrm>
                      <a:prstGeom prst="rect">
                        <a:avLst/>
                      </a:prstGeom>
                      <a:noFill/>
                      <a:extLst/>
                    </p:spPr>
                  </p:pic>
                </p:oleObj>
              </mc:Fallback>
            </mc:AlternateContent>
          </a:graphicData>
        </a:graphic>
      </p:graphicFrame>
    </p:spTree>
    <p:extLst>
      <p:ext uri="{BB962C8B-B14F-4D97-AF65-F5344CB8AC3E}">
        <p14:creationId xmlns:p14="http://schemas.microsoft.com/office/powerpoint/2010/main" val="42688553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0"/>
            <a:ext cx="8229600" cy="788987"/>
          </a:xfrm>
        </p:spPr>
        <p:txBody>
          <a:bodyPr/>
          <a:lstStyle/>
          <a:p>
            <a:pPr eaLnBrk="1" hangingPunct="1"/>
            <a:r>
              <a:rPr lang="en-US" sz="3400" dirty="0">
                <a:ea typeface="ＭＳ Ｐゴシック" pitchFamily="-84" charset="-128"/>
                <a:cs typeface="ＭＳ Ｐゴシック" pitchFamily="-84" charset="-128"/>
              </a:rPr>
              <a:t>Analogy with Wave Optics</a:t>
            </a:r>
          </a:p>
        </p:txBody>
      </p:sp>
      <p:sp>
        <p:nvSpPr>
          <p:cNvPr id="49154" name="Rectangle 3"/>
          <p:cNvSpPr>
            <a:spLocks noGrp="1" noChangeArrowheads="1"/>
          </p:cNvSpPr>
          <p:nvPr>
            <p:ph type="body" sz="half" idx="1"/>
          </p:nvPr>
        </p:nvSpPr>
        <p:spPr>
          <a:xfrm>
            <a:off x="381000" y="685800"/>
            <a:ext cx="8534400" cy="5029200"/>
          </a:xfrm>
        </p:spPr>
        <p:txBody>
          <a:bodyPr/>
          <a:lstStyle/>
          <a:p>
            <a:pPr algn="just" eaLnBrk="1" hangingPunct="1"/>
            <a:r>
              <a:rPr lang="en-US" sz="1900" dirty="0">
                <a:ea typeface="ＭＳ Ｐゴシック" pitchFamily="-84" charset="-128"/>
                <a:cs typeface="ＭＳ Ｐゴシック" pitchFamily="-84" charset="-128"/>
              </a:rPr>
              <a:t>If light passing through a glass prism reflects from an internal surface with an angle greater than the critical angle, total internal reflection occurs. The electromagnetic field, however, is not exactly zero just outside the prism. Thus, if we bring another prism very close to the first one, experiments show that the electromagnetic wave (light) appears in the second prism.  </a:t>
            </a:r>
          </a:p>
          <a:p>
            <a:pPr algn="just" eaLnBrk="1" hangingPunct="1"/>
            <a:r>
              <a:rPr lang="en-US" sz="1900" dirty="0">
                <a:ea typeface="ＭＳ Ｐゴシック" pitchFamily="-84" charset="-128"/>
                <a:cs typeface="ＭＳ Ｐゴシック" pitchFamily="-84" charset="-128"/>
              </a:rPr>
              <a:t>The situation is analogous to the tunneling described here. This effect was observed by Newton and can be demonstrated with two prisms and a laser. The intensity of the second light beam decreases exponentially as the distance between the two prisms increases.</a:t>
            </a:r>
          </a:p>
        </p:txBody>
      </p:sp>
      <p:pic>
        <p:nvPicPr>
          <p:cNvPr id="49155" name="Picture 1"/>
          <p:cNvPicPr>
            <a:picLocks/>
          </p:cNvPicPr>
          <p:nvPr/>
        </p:nvPicPr>
        <p:blipFill>
          <a:blip r:embed="rId2"/>
          <a:srcRect/>
          <a:stretch>
            <a:fillRect/>
          </a:stretch>
        </p:blipFill>
        <p:spPr bwMode="auto">
          <a:xfrm>
            <a:off x="1219200" y="3048000"/>
            <a:ext cx="6705600" cy="3200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a:t>Wed. April 10,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28952982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7200" y="0"/>
            <a:ext cx="8229600" cy="712787"/>
          </a:xfrm>
        </p:spPr>
        <p:txBody>
          <a:bodyPr/>
          <a:lstStyle/>
          <a:p>
            <a:pPr eaLnBrk="1" hangingPunct="1"/>
            <a:r>
              <a:rPr lang="en-US" sz="3400" dirty="0">
                <a:ea typeface="ＭＳ Ｐゴシック" pitchFamily="-84" charset="-128"/>
                <a:cs typeface="ＭＳ Ｐゴシック" pitchFamily="-84" charset="-128"/>
              </a:rPr>
              <a:t>Potential Well</a:t>
            </a:r>
          </a:p>
        </p:txBody>
      </p:sp>
      <p:sp>
        <p:nvSpPr>
          <p:cNvPr id="50178" name="Rectangle 3"/>
          <p:cNvSpPr>
            <a:spLocks noGrp="1" noChangeArrowheads="1"/>
          </p:cNvSpPr>
          <p:nvPr>
            <p:ph type="body" sz="half" idx="1"/>
          </p:nvPr>
        </p:nvSpPr>
        <p:spPr>
          <a:xfrm>
            <a:off x="381000" y="2819400"/>
            <a:ext cx="8383587" cy="3429000"/>
          </a:xfrm>
        </p:spPr>
        <p:txBody>
          <a:bodyPr/>
          <a:lstStyle/>
          <a:p>
            <a:pPr algn="just" eaLnBrk="1" hangingPunct="1">
              <a:spcBef>
                <a:spcPct val="0"/>
              </a:spcBef>
            </a:pPr>
            <a:r>
              <a:rPr lang="en-US" sz="1800" dirty="0">
                <a:ea typeface="ＭＳ Ｐゴシック" pitchFamily="-84" charset="-128"/>
                <a:cs typeface="ＭＳ Ｐゴシック" pitchFamily="-84" charset="-128"/>
              </a:rPr>
              <a:t>Consider a particle passing through a potential well region rather than through a potential barrier.</a:t>
            </a:r>
          </a:p>
          <a:p>
            <a:pPr algn="just" eaLnBrk="1" hangingPunct="1">
              <a:spcBef>
                <a:spcPct val="0"/>
              </a:spcBef>
            </a:pPr>
            <a:r>
              <a:rPr lang="en-US" sz="1800" dirty="0">
                <a:ea typeface="ＭＳ Ｐゴシック" pitchFamily="-84" charset="-128"/>
                <a:cs typeface="ＭＳ Ｐゴシック" pitchFamily="-84" charset="-128"/>
              </a:rPr>
              <a:t>Classically, the particle would speed up passing the well region, because </a:t>
            </a:r>
            <a:r>
              <a:rPr lang="en-US" sz="1800" i="1" dirty="0">
                <a:ea typeface="ＭＳ Ｐゴシック" pitchFamily="-84" charset="-128"/>
                <a:cs typeface="ＭＳ Ｐゴシック" pitchFamily="-84" charset="-128"/>
              </a:rPr>
              <a:t>K</a:t>
            </a:r>
            <a:r>
              <a:rPr lang="en-US" sz="1800" dirty="0">
                <a:ea typeface="ＭＳ Ｐゴシック" pitchFamily="-84" charset="-128"/>
                <a:cs typeface="ＭＳ Ｐゴシック" pitchFamily="-84" charset="-128"/>
              </a:rPr>
              <a:t> = </a:t>
            </a:r>
            <a:r>
              <a:rPr lang="en-US" sz="1800" i="1" dirty="0">
                <a:ea typeface="ＭＳ Ｐゴシック" pitchFamily="-84" charset="-128"/>
                <a:cs typeface="ＭＳ Ｐゴシック" pitchFamily="-84" charset="-128"/>
              </a:rPr>
              <a:t>mv</a:t>
            </a:r>
            <a:r>
              <a:rPr lang="en-US" sz="1800" baseline="30000" dirty="0">
                <a:ea typeface="ＭＳ Ｐゴシック" pitchFamily="-84" charset="-128"/>
                <a:cs typeface="ＭＳ Ｐゴシック" pitchFamily="-84" charset="-128"/>
              </a:rPr>
              <a:t>2</a:t>
            </a:r>
            <a:r>
              <a:rPr lang="en-US" sz="1800" dirty="0">
                <a:ea typeface="ＭＳ Ｐゴシック" pitchFamily="-84" charset="-128"/>
                <a:cs typeface="ＭＳ Ｐゴシック" pitchFamily="-84" charset="-128"/>
              </a:rPr>
              <a:t> / 2 = </a:t>
            </a:r>
            <a:r>
              <a:rPr lang="en-US" sz="1800" i="1" dirty="0">
                <a:ea typeface="ＭＳ Ｐゴシック" pitchFamily="-84" charset="-128"/>
                <a:cs typeface="ＭＳ Ｐゴシック" pitchFamily="-84" charset="-128"/>
              </a:rPr>
              <a:t>E</a:t>
            </a:r>
            <a:r>
              <a:rPr lang="en-US" sz="1800" dirty="0">
                <a:ea typeface="ＭＳ Ｐゴシック" pitchFamily="-84" charset="-128"/>
                <a:cs typeface="ＭＳ Ｐゴシック" pitchFamily="-84" charset="-128"/>
              </a:rPr>
              <a:t> - </a:t>
            </a:r>
            <a:r>
              <a:rPr lang="en-US" sz="1800" i="1" dirty="0">
                <a:ea typeface="ＭＳ Ｐゴシック" pitchFamily="-84" charset="-128"/>
                <a:cs typeface="ＭＳ Ｐゴシック" pitchFamily="-84" charset="-128"/>
              </a:rPr>
              <a:t>V</a:t>
            </a:r>
            <a:r>
              <a:rPr lang="en-US" sz="1800" baseline="-25000" dirty="0">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a:t>
            </a:r>
          </a:p>
          <a:p>
            <a:pPr algn="just" eaLnBrk="1" hangingPunct="1">
              <a:spcBef>
                <a:spcPct val="0"/>
              </a:spcBef>
              <a:buFont typeface="Wingdings" pitchFamily="-84" charset="2"/>
              <a:buNone/>
            </a:pPr>
            <a:r>
              <a:rPr lang="en-US" sz="1800" dirty="0">
                <a:ea typeface="ＭＳ Ｐゴシック" pitchFamily="-84" charset="-128"/>
                <a:cs typeface="ＭＳ Ｐゴシック" pitchFamily="-84" charset="-128"/>
              </a:rPr>
              <a:t>	According to quantum mechanics, reflection and transmission may occur, but the wavelength inside the potential well is shorter than outside. When the width of the potential well is precisely equal to half-integral or integral units of the wavelength, the reflected waves may be out of phase or in phase with the original wave, and cancellations or resonances may occur. The reflection/cancellation effects can lead to almost pure transmission or pure reflection for certain wavelengths. For example, at the second boundary (</a:t>
            </a:r>
            <a:r>
              <a:rPr lang="en-US" sz="1800" i="1" dirty="0" err="1">
                <a:ea typeface="ＭＳ Ｐゴシック" pitchFamily="-84" charset="-128"/>
                <a:cs typeface="ＭＳ Ｐゴシック" pitchFamily="-84" charset="-128"/>
              </a:rPr>
              <a:t>x</a:t>
            </a:r>
            <a:r>
              <a:rPr lang="en-US" sz="1800" i="1" dirty="0">
                <a:ea typeface="ＭＳ Ｐゴシック" pitchFamily="-84" charset="-128"/>
                <a:cs typeface="ＭＳ Ｐゴシック" pitchFamily="-84" charset="-128"/>
              </a:rPr>
              <a:t> </a:t>
            </a:r>
            <a:r>
              <a:rPr lang="en-US" sz="1800" dirty="0">
                <a:ea typeface="ＭＳ Ｐゴシック" pitchFamily="-84" charset="-128"/>
                <a:cs typeface="ＭＳ Ｐゴシック" pitchFamily="-84" charset="-128"/>
              </a:rPr>
              <a:t>= </a:t>
            </a:r>
            <a:r>
              <a:rPr lang="en-US" sz="1800" i="1" dirty="0">
                <a:ea typeface="ＭＳ Ｐゴシック" pitchFamily="-84" charset="-128"/>
                <a:cs typeface="ＭＳ Ｐゴシック" pitchFamily="-84" charset="-128"/>
              </a:rPr>
              <a:t>L</a:t>
            </a:r>
            <a:r>
              <a:rPr lang="en-US" sz="1800" dirty="0">
                <a:ea typeface="ＭＳ Ｐゴシック" pitchFamily="-84" charset="-128"/>
                <a:cs typeface="ＭＳ Ｐゴシック" pitchFamily="-84" charset="-128"/>
              </a:rPr>
              <a:t>) for a wave passing to the right, the wave may reflect and be out of phase with the incident wave. The effect would be a cancellation inside the well.</a:t>
            </a:r>
          </a:p>
        </p:txBody>
      </p:sp>
      <p:pic>
        <p:nvPicPr>
          <p:cNvPr id="50179" name="Picture 1"/>
          <p:cNvPicPr>
            <a:picLocks/>
          </p:cNvPicPr>
          <p:nvPr/>
        </p:nvPicPr>
        <p:blipFill>
          <a:blip r:embed="rId2"/>
          <a:srcRect/>
          <a:stretch>
            <a:fillRect/>
          </a:stretch>
        </p:blipFill>
        <p:spPr bwMode="auto">
          <a:xfrm>
            <a:off x="2743200" y="838200"/>
            <a:ext cx="4038600" cy="1905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a:t>Wed. April 10,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23839181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0"/>
            <a:ext cx="8229600" cy="712787"/>
          </a:xfrm>
        </p:spPr>
        <p:txBody>
          <a:bodyPr/>
          <a:lstStyle/>
          <a:p>
            <a:pPr eaLnBrk="1" hangingPunct="1"/>
            <a:r>
              <a:rPr lang="en-US" sz="3400" dirty="0">
                <a:ea typeface="ＭＳ Ｐゴシック" pitchFamily="-84" charset="-128"/>
                <a:cs typeface="ＭＳ Ｐゴシック" pitchFamily="-84" charset="-128"/>
              </a:rPr>
              <a:t>Alpha-Particle Decay</a:t>
            </a:r>
          </a:p>
        </p:txBody>
      </p:sp>
      <p:sp>
        <p:nvSpPr>
          <p:cNvPr id="51202" name="Rectangle 3"/>
          <p:cNvSpPr>
            <a:spLocks noGrp="1" noChangeArrowheads="1"/>
          </p:cNvSpPr>
          <p:nvPr>
            <p:ph type="body" sz="half" idx="1"/>
          </p:nvPr>
        </p:nvSpPr>
        <p:spPr>
          <a:xfrm>
            <a:off x="457200" y="762000"/>
            <a:ext cx="8383588" cy="5029200"/>
          </a:xfrm>
        </p:spPr>
        <p:txBody>
          <a:bodyPr/>
          <a:lstStyle/>
          <a:p>
            <a:pPr eaLnBrk="1" hangingPunct="1"/>
            <a:r>
              <a:rPr lang="en-US" sz="2000" dirty="0">
                <a:ea typeface="ＭＳ Ｐゴシック" pitchFamily="-84" charset="-128"/>
                <a:cs typeface="ＭＳ Ｐゴシック" pitchFamily="-84" charset="-128"/>
              </a:rPr>
              <a:t>Many nuclei heavier than </a:t>
            </a:r>
            <a:r>
              <a:rPr lang="en-US" sz="2000" dirty="0" err="1">
                <a:ea typeface="ＭＳ Ｐゴシック" pitchFamily="-84" charset="-128"/>
                <a:cs typeface="ＭＳ Ｐゴシック" pitchFamily="-84" charset="-128"/>
              </a:rPr>
              <a:t>Pb</a:t>
            </a:r>
            <a:r>
              <a:rPr lang="en-US" sz="2000" dirty="0">
                <a:ea typeface="ＭＳ Ｐゴシック" pitchFamily="-84" charset="-128"/>
                <a:cs typeface="ＭＳ Ｐゴシック" pitchFamily="-84" charset="-128"/>
              </a:rPr>
              <a:t> emits alpha particles (nucleus of He)! The phenomenon of tunneling explains the alpha-particle decay of heavy, radioactive nuclei.</a:t>
            </a:r>
          </a:p>
          <a:p>
            <a:pPr eaLnBrk="1" hangingPunct="1"/>
            <a:r>
              <a:rPr lang="en-US" sz="2000" dirty="0">
                <a:ea typeface="ＭＳ Ｐゴシック" pitchFamily="-84" charset="-128"/>
                <a:cs typeface="ＭＳ Ｐゴシック" pitchFamily="-84" charset="-128"/>
              </a:rPr>
              <a:t>Inside the nucleus, an alpha particle feels the strong, short-range attractive nuclear force as well as the repulsive Coulomb force.</a:t>
            </a:r>
          </a:p>
          <a:p>
            <a:pPr eaLnBrk="1" hangingPunct="1"/>
            <a:r>
              <a:rPr lang="en-US" sz="2000" dirty="0">
                <a:ea typeface="ＭＳ Ｐゴシック" pitchFamily="-84" charset="-128"/>
                <a:cs typeface="ＭＳ Ｐゴシック" pitchFamily="-84" charset="-128"/>
              </a:rPr>
              <a:t>The nuclear force dominates inside the nuclear radius where the potential is approximately a square well.</a:t>
            </a:r>
          </a:p>
          <a:p>
            <a:pPr eaLnBrk="1" hangingPunct="1"/>
            <a:r>
              <a:rPr lang="en-US" sz="2000" dirty="0">
                <a:ea typeface="ＭＳ Ｐゴシック" pitchFamily="-84" charset="-128"/>
                <a:cs typeface="ＭＳ Ｐゴシック" pitchFamily="-84" charset="-128"/>
              </a:rPr>
              <a:t>The Coulomb force dominates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outside the nuclear radius.</a:t>
            </a:r>
          </a:p>
          <a:p>
            <a:pPr eaLnBrk="1" hangingPunct="1"/>
            <a:r>
              <a:rPr lang="en-US" sz="2000" dirty="0">
                <a:ea typeface="ＭＳ Ｐゴシック" pitchFamily="-84" charset="-128"/>
                <a:cs typeface="ＭＳ Ｐゴシック" pitchFamily="-84" charset="-128"/>
              </a:rPr>
              <a:t>The potential barrier at the nuclear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radius is several times greater than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the energy of an alpha particle (~5MeV).</a:t>
            </a:r>
          </a:p>
          <a:p>
            <a:pPr eaLnBrk="1" hangingPunct="1"/>
            <a:r>
              <a:rPr lang="en-US" sz="2000" dirty="0">
                <a:ea typeface="ＭＳ Ｐゴシック" pitchFamily="-84" charset="-128"/>
                <a:cs typeface="ＭＳ Ｐゴシック" pitchFamily="-84" charset="-128"/>
              </a:rPr>
              <a:t>According to quantum mechanics,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however, the alpha particle can </a:t>
            </a:r>
            <a:br>
              <a:rPr lang="en-US" sz="2000" dirty="0">
                <a:ea typeface="ＭＳ Ｐゴシック" pitchFamily="-84" charset="-128"/>
                <a:cs typeface="ＭＳ Ｐゴシック" pitchFamily="-84" charset="-128"/>
              </a:rPr>
            </a:br>
            <a:r>
              <a:rPr lang="ja-JP" altLang="en-US" sz="2000" dirty="0">
                <a:ea typeface="ＭＳ Ｐゴシック" pitchFamily="-84" charset="-128"/>
                <a:cs typeface="ＭＳ Ｐゴシック" pitchFamily="-84" charset="-128"/>
              </a:rPr>
              <a:t>“</a:t>
            </a:r>
            <a:r>
              <a:rPr lang="en-US" altLang="ja-JP" sz="2000" dirty="0">
                <a:ea typeface="ＭＳ Ｐゴシック" pitchFamily="-84" charset="-128"/>
                <a:cs typeface="ＭＳ Ｐゴシック" pitchFamily="-84" charset="-128"/>
              </a:rPr>
              <a:t>tunnel</a:t>
            </a:r>
            <a:r>
              <a:rPr lang="ja-JP" altLang="en-US" sz="2000" dirty="0">
                <a:ea typeface="ＭＳ Ｐゴシック" pitchFamily="-84" charset="-128"/>
                <a:cs typeface="ＭＳ Ｐゴシック" pitchFamily="-84" charset="-128"/>
              </a:rPr>
              <a:t>”</a:t>
            </a:r>
            <a:r>
              <a:rPr lang="en-US" altLang="ja-JP" sz="2000" dirty="0">
                <a:ea typeface="ＭＳ Ｐゴシック" pitchFamily="-84" charset="-128"/>
                <a:cs typeface="ＭＳ Ｐゴシック" pitchFamily="-84" charset="-128"/>
              </a:rPr>
              <a:t> through the barrier. Hence </a:t>
            </a:r>
            <a:br>
              <a:rPr lang="en-US" altLang="ja-JP" sz="2000" dirty="0">
                <a:ea typeface="ＭＳ Ｐゴシック" pitchFamily="-84" charset="-128"/>
                <a:cs typeface="ＭＳ Ｐゴシック" pitchFamily="-84" charset="-128"/>
              </a:rPr>
            </a:br>
            <a:r>
              <a:rPr lang="en-US" altLang="ja-JP" sz="2000" dirty="0">
                <a:ea typeface="ＭＳ Ｐゴシック" pitchFamily="-84" charset="-128"/>
                <a:cs typeface="ＭＳ Ｐゴシック" pitchFamily="-84" charset="-128"/>
              </a:rPr>
              <a:t>this is observed as radioactive decay.</a:t>
            </a:r>
            <a:endParaRPr lang="en-US" sz="2000" dirty="0">
              <a:ea typeface="ＭＳ Ｐゴシック" pitchFamily="-84" charset="-128"/>
              <a:cs typeface="ＭＳ Ｐゴシック" pitchFamily="-84" charset="-128"/>
            </a:endParaRPr>
          </a:p>
        </p:txBody>
      </p:sp>
      <p:pic>
        <p:nvPicPr>
          <p:cNvPr id="51203" name="Picture 11" descr="0619"/>
          <p:cNvPicPr preferRelativeResize="0">
            <a:picLocks noChangeAspect="1" noChangeArrowheads="1"/>
          </p:cNvPicPr>
          <p:nvPr/>
        </p:nvPicPr>
        <p:blipFill>
          <a:blip r:embed="rId2"/>
          <a:srcRect b="4256"/>
          <a:stretch>
            <a:fillRect/>
          </a:stretch>
        </p:blipFill>
        <p:spPr bwMode="auto">
          <a:xfrm>
            <a:off x="4876800" y="2590800"/>
            <a:ext cx="3962400" cy="39306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a:t>Wed. April 10,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8" name="Rectangle 7"/>
          <p:cNvSpPr/>
          <p:nvPr/>
        </p:nvSpPr>
        <p:spPr bwMode="auto">
          <a:xfrm>
            <a:off x="5715000" y="3352800"/>
            <a:ext cx="3048000" cy="1524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7273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0"/>
            <a:ext cx="7772400" cy="457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280987" y="525946"/>
            <a:ext cx="8582025" cy="5600700"/>
          </a:xfrm>
        </p:spPr>
        <p:txBody>
          <a:bodyPr/>
          <a:lstStyle/>
          <a:p>
            <a:pPr eaLnBrk="1" hangingPunct="1"/>
            <a:r>
              <a:rPr lang="en-US" sz="2800" dirty="0"/>
              <a:t>Reminder: Homework #5</a:t>
            </a:r>
            <a:endParaRPr lang="en-US" sz="2400" dirty="0"/>
          </a:p>
          <a:p>
            <a:pPr lvl="1" eaLnBrk="1" hangingPunct="1">
              <a:spcBef>
                <a:spcPts val="168"/>
              </a:spcBef>
            </a:pPr>
            <a:r>
              <a:rPr lang="en-US" sz="2400" dirty="0"/>
              <a:t>CH6 end of chapter problems: 34, 46 and 65</a:t>
            </a:r>
          </a:p>
          <a:p>
            <a:pPr lvl="1" eaLnBrk="1" hangingPunct="1">
              <a:spcBef>
                <a:spcPts val="168"/>
              </a:spcBef>
            </a:pPr>
            <a:r>
              <a:rPr lang="en-US" sz="2400" dirty="0"/>
              <a:t>CH7 end of chapter problems: 7, 9, 17 and 29</a:t>
            </a:r>
          </a:p>
          <a:p>
            <a:pPr lvl="1" eaLnBrk="1" hangingPunct="1">
              <a:spcBef>
                <a:spcPts val="168"/>
              </a:spcBef>
            </a:pPr>
            <a:r>
              <a:rPr lang="en-US" sz="2400" dirty="0"/>
              <a:t>Due Monday, Apr. 15</a:t>
            </a:r>
          </a:p>
          <a:p>
            <a:pPr eaLnBrk="1" hangingPunct="1">
              <a:spcBef>
                <a:spcPts val="168"/>
              </a:spcBef>
            </a:pPr>
            <a:r>
              <a:rPr lang="en-US" sz="2400" dirty="0"/>
              <a:t>Quiz #4 coming Monday, Apr. 15</a:t>
            </a:r>
          </a:p>
          <a:p>
            <a:pPr lvl="1" eaLnBrk="1" hangingPunct="1">
              <a:spcBef>
                <a:spcPts val="168"/>
              </a:spcBef>
            </a:pPr>
            <a:r>
              <a:rPr lang="en-US" sz="2000" dirty="0"/>
              <a:t>Beginning of the class; Covers CH6.2 to the end of CH 6</a:t>
            </a:r>
          </a:p>
          <a:p>
            <a:pPr lvl="1" eaLnBrk="1" hangingPunct="1">
              <a:spcBef>
                <a:spcPts val="200"/>
              </a:spcBef>
            </a:pPr>
            <a:r>
              <a:rPr lang="en-US" sz="1800" dirty="0"/>
              <a:t>BYOF:</a:t>
            </a:r>
            <a:r>
              <a:rPr lang="en-US" sz="2400" dirty="0"/>
              <a:t> </a:t>
            </a:r>
            <a:r>
              <a:rPr lang="en-US" sz="2000" dirty="0"/>
              <a:t>You may bring a one 8.5x11.5 sheet (front and back) of handwritten formulae and values of constants for the exam</a:t>
            </a:r>
          </a:p>
          <a:p>
            <a:pPr eaLnBrk="1" hangingPunct="1">
              <a:spcBef>
                <a:spcPts val="200"/>
              </a:spcBef>
            </a:pPr>
            <a:r>
              <a:rPr lang="en-US" sz="2400" dirty="0"/>
              <a:t>Quiz 3 results</a:t>
            </a:r>
          </a:p>
          <a:p>
            <a:pPr lvl="1" eaLnBrk="1" hangingPunct="1">
              <a:spcBef>
                <a:spcPts val="200"/>
              </a:spcBef>
            </a:pPr>
            <a:r>
              <a:rPr lang="en-US" sz="2000" dirty="0"/>
              <a:t>Class average: 34.3/50</a:t>
            </a:r>
          </a:p>
          <a:p>
            <a:pPr lvl="2" eaLnBrk="1" hangingPunct="1">
              <a:spcBef>
                <a:spcPts val="200"/>
              </a:spcBef>
            </a:pPr>
            <a:r>
              <a:rPr lang="en-US" sz="1600" dirty="0"/>
              <a:t>Equivalent to 68.6/100</a:t>
            </a:r>
          </a:p>
          <a:p>
            <a:pPr lvl="2" eaLnBrk="1" hangingPunct="1">
              <a:spcBef>
                <a:spcPts val="200"/>
              </a:spcBef>
            </a:pPr>
            <a:r>
              <a:rPr lang="en-US" sz="1600" dirty="0"/>
              <a:t>Previous results: 37.2 and 56.2</a:t>
            </a:r>
          </a:p>
          <a:p>
            <a:pPr lvl="1" eaLnBrk="1" hangingPunct="1">
              <a:spcBef>
                <a:spcPts val="200"/>
              </a:spcBef>
            </a:pPr>
            <a:r>
              <a:rPr lang="en-US" sz="2000" dirty="0"/>
              <a:t>Class top score: 50/50</a:t>
            </a:r>
          </a:p>
          <a:p>
            <a:pPr eaLnBrk="1" hangingPunct="1">
              <a:spcBef>
                <a:spcPts val="200"/>
              </a:spcBef>
            </a:pPr>
            <a:r>
              <a:rPr lang="en-US" sz="2400" dirty="0"/>
              <a:t>Colloquium 4pm today in SH101</a:t>
            </a:r>
          </a:p>
          <a:p>
            <a:pPr lvl="1" eaLnBrk="1" hangingPunct="1">
              <a:spcBef>
                <a:spcPts val="200"/>
              </a:spcBef>
            </a:pPr>
            <a:r>
              <a:rPr lang="en-US" sz="2000" dirty="0"/>
              <a:t>Dr.  V. </a:t>
            </a:r>
            <a:r>
              <a:rPr lang="en-US" sz="2000" dirty="0" err="1"/>
              <a:t>Chirayath</a:t>
            </a:r>
            <a:r>
              <a:rPr lang="en-US" sz="2000" dirty="0"/>
              <a:t> of UTA</a:t>
            </a:r>
          </a:p>
          <a:p>
            <a:pPr lvl="1" eaLnBrk="1" hangingPunct="1">
              <a:spcBef>
                <a:spcPts val="168"/>
              </a:spcBef>
            </a:pPr>
            <a:endParaRPr lang="en-US" dirty="0"/>
          </a:p>
        </p:txBody>
      </p:sp>
      <p:sp>
        <p:nvSpPr>
          <p:cNvPr id="6" name="Date Placeholder 5">
            <a:extLst>
              <a:ext uri="{FF2B5EF4-FFF2-40B4-BE49-F238E27FC236}">
                <a16:creationId xmlns:a16="http://schemas.microsoft.com/office/drawing/2014/main" id="{9FA24904-CAB9-984B-82EA-62C1934E8845}"/>
              </a:ext>
            </a:extLst>
          </p:cNvPr>
          <p:cNvSpPr>
            <a:spLocks noGrp="1"/>
          </p:cNvSpPr>
          <p:nvPr>
            <p:ph type="dt" sz="half" idx="10"/>
          </p:nvPr>
        </p:nvSpPr>
        <p:spPr/>
        <p:txBody>
          <a:bodyPr/>
          <a:lstStyle/>
          <a:p>
            <a:pPr>
              <a:defRPr/>
            </a:pPr>
            <a:r>
              <a:rPr lang="en-US"/>
              <a:t>Wed. April 10, 2019</a:t>
            </a:r>
          </a:p>
        </p:txBody>
      </p:sp>
      <p:sp>
        <p:nvSpPr>
          <p:cNvPr id="7" name="Footer Placeholder 6">
            <a:extLst>
              <a:ext uri="{FF2B5EF4-FFF2-40B4-BE49-F238E27FC236}">
                <a16:creationId xmlns:a16="http://schemas.microsoft.com/office/drawing/2014/main" id="{D644F0CF-7294-F14A-9BF7-40CB356648F3}"/>
              </a:ext>
            </a:extLst>
          </p:cNvPr>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47503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text&#10;&#10;Description automatically generated">
            <a:extLst>
              <a:ext uri="{FF2B5EF4-FFF2-40B4-BE49-F238E27FC236}">
                <a16:creationId xmlns:a16="http://schemas.microsoft.com/office/drawing/2014/main" id="{9490A22B-85BA-1A40-B050-2CCE6809A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4733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112713"/>
            <a:ext cx="8226425" cy="636587"/>
          </a:xfrm>
        </p:spPr>
        <p:txBody>
          <a:bodyPr/>
          <a:lstStyle/>
          <a:p>
            <a:pPr eaLnBrk="1" hangingPunct="1"/>
            <a:r>
              <a:rPr lang="en-US" sz="4800" b="1" dirty="0">
                <a:ea typeface="ＭＳ Ｐゴシック" pitchFamily="-84" charset="-128"/>
                <a:cs typeface="ＭＳ Ｐゴシック" pitchFamily="-84" charset="-128"/>
              </a:rPr>
              <a:t>Reminder: Special Project #7</a:t>
            </a:r>
          </a:p>
        </p:txBody>
      </p:sp>
      <p:sp>
        <p:nvSpPr>
          <p:cNvPr id="18434" name="Rectangle 3"/>
          <p:cNvSpPr>
            <a:spLocks noGrp="1" noChangeArrowheads="1"/>
          </p:cNvSpPr>
          <p:nvPr>
            <p:ph type="subTitle" idx="1"/>
          </p:nvPr>
        </p:nvSpPr>
        <p:spPr>
          <a:xfrm>
            <a:off x="457200" y="762000"/>
            <a:ext cx="8305800" cy="5410200"/>
          </a:xfrm>
        </p:spPr>
        <p:txBody>
          <a:bodyPr/>
          <a:lstStyle/>
          <a:p>
            <a:pPr marL="571500" indent="-571500" algn="l" eaLnBrk="1" hangingPunct="1"/>
            <a:r>
              <a:rPr lang="en-US" sz="3600" dirty="0">
                <a:ea typeface="ＭＳ Ｐゴシック" pitchFamily="-84" charset="-128"/>
                <a:cs typeface="ＭＳ Ｐゴシック" pitchFamily="-84" charset="-128"/>
              </a:rPr>
              <a:t>Show that the Schrodinger wave equation becomes Newton’s second law in the classical limit.  (15 points)</a:t>
            </a:r>
          </a:p>
          <a:p>
            <a:pPr marL="571500" indent="-571500" algn="l" eaLnBrk="1" hangingPunct="1"/>
            <a:r>
              <a:rPr lang="en-US" sz="3600" dirty="0">
                <a:ea typeface="ＭＳ Ｐゴシック" pitchFamily="-84" charset="-128"/>
                <a:cs typeface="ＭＳ Ｐゴシック" pitchFamily="-84" charset="-128"/>
              </a:rPr>
              <a:t>Deadline Wednesday, Apr. 17</a:t>
            </a:r>
          </a:p>
          <a:p>
            <a:pPr marL="571500" indent="-571500" algn="l" eaLnBrk="1" hangingPunct="1"/>
            <a:r>
              <a:rPr lang="en-US" sz="3600" dirty="0">
                <a:ea typeface="ＭＳ Ｐゴシック" pitchFamily="-84" charset="-128"/>
                <a:cs typeface="ＭＳ Ｐゴシック" pitchFamily="-84" charset="-128"/>
              </a:rPr>
              <a:t>You MUST have your own answers!</a:t>
            </a:r>
          </a:p>
          <a:p>
            <a:pPr marL="571500" indent="-571500" algn="l" eaLnBrk="1" hangingPunct="1"/>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Wed. April 10, 2019</a:t>
            </a:r>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4</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38776444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tar in the background&#10;&#10;Description automatically generated">
            <a:hlinkClick r:id="rId2"/>
            <a:extLst>
              <a:ext uri="{FF2B5EF4-FFF2-40B4-BE49-F238E27FC236}">
                <a16:creationId xmlns:a16="http://schemas.microsoft.com/office/drawing/2014/main" id="{3B599196-E074-7244-96AF-BDA4EBE39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667000"/>
            <a:ext cx="4191000" cy="4674198"/>
          </a:xfrm>
          <a:prstGeom prst="rect">
            <a:avLst/>
          </a:prstGeom>
        </p:spPr>
      </p:pic>
      <p:sp>
        <p:nvSpPr>
          <p:cNvPr id="2" name="Title 1">
            <a:extLst>
              <a:ext uri="{FF2B5EF4-FFF2-40B4-BE49-F238E27FC236}">
                <a16:creationId xmlns:a16="http://schemas.microsoft.com/office/drawing/2014/main" id="{69A763A8-3EAF-EF48-A597-EE05FE521E24}"/>
              </a:ext>
            </a:extLst>
          </p:cNvPr>
          <p:cNvSpPr>
            <a:spLocks noGrp="1"/>
          </p:cNvSpPr>
          <p:nvPr>
            <p:ph type="title"/>
          </p:nvPr>
        </p:nvSpPr>
        <p:spPr>
          <a:xfrm>
            <a:off x="685800" y="0"/>
            <a:ext cx="7772400" cy="838200"/>
          </a:xfrm>
        </p:spPr>
        <p:txBody>
          <a:bodyPr/>
          <a:lstStyle/>
          <a:p>
            <a:r>
              <a:rPr lang="en-US" b="1" dirty="0"/>
              <a:t>The Black Hole Observation</a:t>
            </a:r>
          </a:p>
        </p:txBody>
      </p:sp>
      <p:sp>
        <p:nvSpPr>
          <p:cNvPr id="3" name="Content Placeholder 2">
            <a:extLst>
              <a:ext uri="{FF2B5EF4-FFF2-40B4-BE49-F238E27FC236}">
                <a16:creationId xmlns:a16="http://schemas.microsoft.com/office/drawing/2014/main" id="{F4970F78-AD68-504F-B669-BA09F9832714}"/>
              </a:ext>
            </a:extLst>
          </p:cNvPr>
          <p:cNvSpPr>
            <a:spLocks noGrp="1"/>
          </p:cNvSpPr>
          <p:nvPr>
            <p:ph idx="1"/>
          </p:nvPr>
        </p:nvSpPr>
        <p:spPr>
          <a:xfrm>
            <a:off x="762000" y="609600"/>
            <a:ext cx="7772400" cy="4953000"/>
          </a:xfrm>
        </p:spPr>
        <p:txBody>
          <a:bodyPr/>
          <a:lstStyle/>
          <a:p>
            <a:r>
              <a:rPr lang="en-US" dirty="0"/>
              <a:t>Announced today by the Event Horizon Telescope (EHT) Collaboration</a:t>
            </a:r>
          </a:p>
          <a:p>
            <a:r>
              <a:rPr lang="en-US" dirty="0"/>
              <a:t>First positive confirmation of the existence of the Black Hole predicted by Einstein’s general relativity in 1915</a:t>
            </a:r>
          </a:p>
          <a:p>
            <a:pPr marL="0" indent="0">
              <a:buNone/>
            </a:pPr>
            <a:r>
              <a:rPr lang="en-US" dirty="0"/>
              <a:t> </a:t>
            </a:r>
          </a:p>
        </p:txBody>
      </p:sp>
      <p:sp>
        <p:nvSpPr>
          <p:cNvPr id="4" name="Date Placeholder 3">
            <a:extLst>
              <a:ext uri="{FF2B5EF4-FFF2-40B4-BE49-F238E27FC236}">
                <a16:creationId xmlns:a16="http://schemas.microsoft.com/office/drawing/2014/main" id="{6FB2A937-BB65-654C-AD07-298760F2152B}"/>
              </a:ext>
            </a:extLst>
          </p:cNvPr>
          <p:cNvSpPr>
            <a:spLocks noGrp="1"/>
          </p:cNvSpPr>
          <p:nvPr>
            <p:ph type="dt" sz="half" idx="10"/>
          </p:nvPr>
        </p:nvSpPr>
        <p:spPr/>
        <p:txBody>
          <a:bodyPr/>
          <a:lstStyle/>
          <a:p>
            <a:pPr>
              <a:defRPr/>
            </a:pPr>
            <a:r>
              <a:rPr lang="en-US"/>
              <a:t>Wed. April 10, 2019</a:t>
            </a:r>
          </a:p>
        </p:txBody>
      </p:sp>
      <p:sp>
        <p:nvSpPr>
          <p:cNvPr id="5" name="Footer Placeholder 4">
            <a:extLst>
              <a:ext uri="{FF2B5EF4-FFF2-40B4-BE49-F238E27FC236}">
                <a16:creationId xmlns:a16="http://schemas.microsoft.com/office/drawing/2014/main" id="{6476FEEC-2478-CD49-B2B7-DB2A31D8DDD7}"/>
              </a:ext>
            </a:extLst>
          </p:cNvPr>
          <p:cNvSpPr>
            <a:spLocks noGrp="1"/>
          </p:cNvSpPr>
          <p:nvPr>
            <p:ph type="ftr" sz="quarter" idx="11"/>
          </p:nvPr>
        </p:nvSpPr>
        <p:spPr/>
        <p:txBody>
          <a:bodyPr/>
          <a:lstStyle/>
          <a:p>
            <a:pPr>
              <a:defRPr/>
            </a:pPr>
            <a:r>
              <a:rPr lang="en-US"/>
              <a:t>PHYS 3313-001, Spring 2019                      Dr. Jaehoon Yu</a:t>
            </a:r>
          </a:p>
        </p:txBody>
      </p:sp>
      <p:sp>
        <p:nvSpPr>
          <p:cNvPr id="6" name="Slide Number Placeholder 5">
            <a:extLst>
              <a:ext uri="{FF2B5EF4-FFF2-40B4-BE49-F238E27FC236}">
                <a16:creationId xmlns:a16="http://schemas.microsoft.com/office/drawing/2014/main" id="{E9883330-7AC7-6D43-8A53-515B53A4AEAA}"/>
              </a:ext>
            </a:extLst>
          </p:cNvPr>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Tree>
    <p:extLst>
      <p:ext uri="{BB962C8B-B14F-4D97-AF65-F5344CB8AC3E}">
        <p14:creationId xmlns:p14="http://schemas.microsoft.com/office/powerpoint/2010/main" val="327459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199"/>
            <a:ext cx="8229600" cy="914400"/>
          </a:xfrm>
        </p:spPr>
        <p:txBody>
          <a:bodyPr/>
          <a:lstStyle/>
          <a:p>
            <a:pPr eaLnBrk="1" hangingPunct="1"/>
            <a:r>
              <a:rPr lang="en-US" dirty="0">
                <a:ea typeface="ＭＳ Ｐゴシック" pitchFamily="-84" charset="-128"/>
                <a:cs typeface="ＭＳ Ｐゴシック" pitchFamily="-84" charset="-128"/>
              </a:rPr>
              <a:t>The Simple Harmonic Oscillator</a:t>
            </a:r>
          </a:p>
        </p:txBody>
      </p:sp>
      <p:sp>
        <p:nvSpPr>
          <p:cNvPr id="39938" name="Rectangle 3"/>
          <p:cNvSpPr>
            <a:spLocks noGrp="1" noChangeArrowheads="1"/>
          </p:cNvSpPr>
          <p:nvPr>
            <p:ph type="body" sz="half" idx="1"/>
          </p:nvPr>
        </p:nvSpPr>
        <p:spPr>
          <a:xfrm>
            <a:off x="533400" y="685800"/>
            <a:ext cx="8077200" cy="5334000"/>
          </a:xfrm>
        </p:spPr>
        <p:txBody>
          <a:bodyPr/>
          <a:lstStyle/>
          <a:p>
            <a:pPr eaLnBrk="1" hangingPunct="1">
              <a:lnSpc>
                <a:spcPct val="90000"/>
              </a:lnSpc>
            </a:pPr>
            <a:r>
              <a:rPr lang="en-US" sz="18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The minimum potential at x=x</a:t>
            </a:r>
            <a:r>
              <a:rPr lang="en-US" sz="1800" baseline="-25000" dirty="0">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 </a:t>
            </a:r>
            <a:r>
              <a:rPr lang="en-US" sz="1800" dirty="0" err="1">
                <a:ea typeface="ＭＳ Ｐゴシック" pitchFamily="-84" charset="-128"/>
                <a:cs typeface="ＭＳ Ｐゴシック" pitchFamily="-84" charset="-128"/>
              </a:rPr>
              <a:t>dV</a:t>
            </a:r>
            <a:r>
              <a:rPr lang="en-US" sz="1800" dirty="0">
                <a:ea typeface="ＭＳ Ｐゴシック" pitchFamily="-84" charset="-128"/>
                <a:cs typeface="ＭＳ Ｐゴシック" pitchFamily="-84" charset="-128"/>
              </a:rPr>
              <a:t>/dx=0 </a:t>
            </a:r>
            <a:r>
              <a:rPr lang="en-US" sz="1800" dirty="0">
                <a:ea typeface="ＭＳ Ｐゴシック" pitchFamily="-84" charset="-128"/>
                <a:cs typeface="ＭＳ Ｐゴシック" pitchFamily="-84" charset="-128"/>
                <a:sym typeface="Wingdings" pitchFamily="2" charset="2"/>
              </a:rPr>
              <a:t></a:t>
            </a:r>
            <a:r>
              <a:rPr lang="en-US" sz="1800" dirty="0">
                <a:ea typeface="ＭＳ Ｐゴシック" pitchFamily="-84" charset="-128"/>
                <a:cs typeface="ＭＳ Ｐゴシック" pitchFamily="-84" charset="-128"/>
              </a:rPr>
              <a:t> V</a:t>
            </a:r>
            <a:r>
              <a:rPr lang="en-US" sz="1800" baseline="-25000" dirty="0">
                <a:ea typeface="ＭＳ Ｐゴシック" pitchFamily="-84" charset="-128"/>
                <a:cs typeface="ＭＳ Ｐゴシック" pitchFamily="-84" charset="-128"/>
              </a:rPr>
              <a:t>1</a:t>
            </a:r>
            <a:r>
              <a:rPr lang="en-US" sz="1800" dirty="0">
                <a:ea typeface="ＭＳ Ｐゴシック" pitchFamily="-84" charset="-128"/>
                <a:cs typeface="ＭＳ Ｐゴシック" pitchFamily="-84" charset="-128"/>
              </a:rPr>
              <a:t>=0 and the zero potential V</a:t>
            </a:r>
            <a:r>
              <a:rPr lang="en-US" sz="1800" baseline="-25000" dirty="0">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=0, then we have the potential of the form</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Substituting this into the wave equation (make x</a:t>
            </a:r>
            <a:r>
              <a:rPr lang="en-US" sz="1800" baseline="-25000" dirty="0">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=0):</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a:t>
            </a: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Let 	            and  	 which yields		  .</a:t>
            </a:r>
          </a:p>
        </p:txBody>
      </p:sp>
      <p:pic>
        <p:nvPicPr>
          <p:cNvPr id="39945" name="Picture 1"/>
          <p:cNvPicPr>
            <a:picLocks/>
          </p:cNvPicPr>
          <p:nvPr/>
        </p:nvPicPr>
        <p:blipFill>
          <a:blip r:embed="rId3"/>
          <a:srcRect/>
          <a:stretch>
            <a:fillRect/>
          </a:stretch>
        </p:blipFill>
        <p:spPr bwMode="auto">
          <a:xfrm>
            <a:off x="609600" y="1295400"/>
            <a:ext cx="4800600" cy="2057400"/>
          </a:xfrm>
          <a:prstGeom prst="rect">
            <a:avLst/>
          </a:prstGeom>
          <a:noFill/>
          <a:ln w="9525">
            <a:noFill/>
            <a:miter lim="800000"/>
            <a:headEnd/>
            <a:tailEnd/>
          </a:ln>
        </p:spPr>
      </p:pic>
      <p:pic>
        <p:nvPicPr>
          <p:cNvPr id="39946" name="Picture 1"/>
          <p:cNvPicPr>
            <a:picLocks/>
          </p:cNvPicPr>
          <p:nvPr/>
        </p:nvPicPr>
        <p:blipFill>
          <a:blip r:embed="rId4"/>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a:t>Wed. April 10, 2019</a:t>
            </a:r>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14" name="Footer Placeholder 13"/>
          <p:cNvSpPr>
            <a:spLocks noGrp="1"/>
          </p:cNvSpPr>
          <p:nvPr>
            <p:ph type="ftr" sz="quarter" idx="11"/>
          </p:nvPr>
        </p:nvSpPr>
        <p:spPr/>
        <p:txBody>
          <a:bodyPr/>
          <a:lstStyle/>
          <a:p>
            <a:pPr>
              <a:defRPr/>
            </a:pPr>
            <a:r>
              <a:rPr lang="en-US"/>
              <a:t>PHYS 3313-001, Spring 2019                      Dr. Jaehoon Yu</a:t>
            </a:r>
          </a:p>
        </p:txBody>
      </p:sp>
      <p:graphicFrame>
        <p:nvGraphicFramePr>
          <p:cNvPr id="516098" name="Object 2"/>
          <p:cNvGraphicFramePr>
            <a:graphicFrameLocks noChangeAspect="1"/>
          </p:cNvGraphicFramePr>
          <p:nvPr>
            <p:extLst/>
          </p:nvPr>
        </p:nvGraphicFramePr>
        <p:xfrm>
          <a:off x="1905001" y="3581400"/>
          <a:ext cx="3200400" cy="493055"/>
        </p:xfrm>
        <a:graphic>
          <a:graphicData uri="http://schemas.openxmlformats.org/presentationml/2006/ole">
            <mc:AlternateContent xmlns:mc="http://schemas.openxmlformats.org/markup-compatibility/2006">
              <mc:Choice xmlns:v="urn:schemas-microsoft-com:vml" Requires="v">
                <p:oleObj spid="_x0000_s240617" name="Equation" r:id="rId5" imgW="2552700" imgH="393700" progId="Equation.DSMT4">
                  <p:embed/>
                </p:oleObj>
              </mc:Choice>
              <mc:Fallback>
                <p:oleObj name="Equation" r:id="rId5" imgW="2552700" imgH="393700" progId="Equation.DSMT4">
                  <p:embed/>
                  <p:pic>
                    <p:nvPicPr>
                      <p:cNvPr id="516098" name="Object 2"/>
                      <p:cNvPicPr>
                        <a:picLocks noChangeAspect="1" noChangeArrowheads="1"/>
                      </p:cNvPicPr>
                      <p:nvPr/>
                    </p:nvPicPr>
                    <p:blipFill>
                      <a:blip r:embed="rId6"/>
                      <a:srcRect/>
                      <a:stretch>
                        <a:fillRect/>
                      </a:stretch>
                    </p:blipFill>
                    <p:spPr bwMode="auto">
                      <a:xfrm>
                        <a:off x="1905001" y="3581400"/>
                        <a:ext cx="3200400" cy="493055"/>
                      </a:xfrm>
                      <a:prstGeom prst="rect">
                        <a:avLst/>
                      </a:prstGeom>
                      <a:noFill/>
                      <a:extLst/>
                    </p:spPr>
                  </p:pic>
                </p:oleObj>
              </mc:Fallback>
            </mc:AlternateContent>
          </a:graphicData>
        </a:graphic>
      </p:graphicFrame>
      <p:graphicFrame>
        <p:nvGraphicFramePr>
          <p:cNvPr id="516099" name="Object 3"/>
          <p:cNvGraphicFramePr>
            <a:graphicFrameLocks noChangeAspect="1"/>
          </p:cNvGraphicFramePr>
          <p:nvPr>
            <p:extLst/>
          </p:nvPr>
        </p:nvGraphicFramePr>
        <p:xfrm>
          <a:off x="4267200" y="4327525"/>
          <a:ext cx="1792287" cy="549275"/>
        </p:xfrm>
        <a:graphic>
          <a:graphicData uri="http://schemas.openxmlformats.org/presentationml/2006/ole">
            <mc:AlternateContent xmlns:mc="http://schemas.openxmlformats.org/markup-compatibility/2006">
              <mc:Choice xmlns:v="urn:schemas-microsoft-com:vml" Requires="v">
                <p:oleObj spid="_x0000_s240618" name="Equation" r:id="rId7" imgW="1282700" imgH="393700" progId="Equation.DSMT4">
                  <p:embed/>
                </p:oleObj>
              </mc:Choice>
              <mc:Fallback>
                <p:oleObj name="Equation" r:id="rId7" imgW="1282700" imgH="393700" progId="Equation.DSMT4">
                  <p:embed/>
                  <p:pic>
                    <p:nvPicPr>
                      <p:cNvPr id="516099" name="Object 3"/>
                      <p:cNvPicPr>
                        <a:picLocks noChangeAspect="1" noChangeArrowheads="1"/>
                      </p:cNvPicPr>
                      <p:nvPr/>
                    </p:nvPicPr>
                    <p:blipFill>
                      <a:blip r:embed="rId8"/>
                      <a:srcRect/>
                      <a:stretch>
                        <a:fillRect/>
                      </a:stretch>
                    </p:blipFill>
                    <p:spPr bwMode="auto">
                      <a:xfrm>
                        <a:off x="4267200" y="4327525"/>
                        <a:ext cx="1792287" cy="549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0" name="Object 4"/>
          <p:cNvGraphicFramePr>
            <a:graphicFrameLocks noChangeAspect="1"/>
          </p:cNvGraphicFramePr>
          <p:nvPr>
            <p:extLst/>
          </p:nvPr>
        </p:nvGraphicFramePr>
        <p:xfrm>
          <a:off x="1722437" y="5105400"/>
          <a:ext cx="2544763" cy="688975"/>
        </p:xfrm>
        <a:graphic>
          <a:graphicData uri="http://schemas.openxmlformats.org/presentationml/2006/ole">
            <mc:AlternateContent xmlns:mc="http://schemas.openxmlformats.org/markup-compatibility/2006">
              <mc:Choice xmlns:v="urn:schemas-microsoft-com:vml" Requires="v">
                <p:oleObj spid="_x0000_s240619" name="Equation" r:id="rId9" imgW="1727200" imgH="469900" progId="Equation.DSMT4">
                  <p:embed/>
                </p:oleObj>
              </mc:Choice>
              <mc:Fallback>
                <p:oleObj name="Equation" r:id="rId9" imgW="1727200" imgH="469900" progId="Equation.DSMT4">
                  <p:embed/>
                  <p:pic>
                    <p:nvPicPr>
                      <p:cNvPr id="516100" name="Object 4"/>
                      <p:cNvPicPr>
                        <a:picLocks noChangeAspect="1" noChangeArrowheads="1"/>
                      </p:cNvPicPr>
                      <p:nvPr/>
                    </p:nvPicPr>
                    <p:blipFill>
                      <a:blip r:embed="rId10"/>
                      <a:srcRect/>
                      <a:stretch>
                        <a:fillRect/>
                      </a:stretch>
                    </p:blipFill>
                    <p:spPr bwMode="auto">
                      <a:xfrm>
                        <a:off x="1722437" y="5105400"/>
                        <a:ext cx="2544763"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1" name="Object 5"/>
          <p:cNvGraphicFramePr>
            <a:graphicFrameLocks noChangeAspect="1"/>
          </p:cNvGraphicFramePr>
          <p:nvPr>
            <p:extLst/>
          </p:nvPr>
        </p:nvGraphicFramePr>
        <p:xfrm>
          <a:off x="1254125" y="5824537"/>
          <a:ext cx="879475" cy="576263"/>
        </p:xfrm>
        <a:graphic>
          <a:graphicData uri="http://schemas.openxmlformats.org/presentationml/2006/ole">
            <mc:AlternateContent xmlns:mc="http://schemas.openxmlformats.org/markup-compatibility/2006">
              <mc:Choice xmlns:v="urn:schemas-microsoft-com:vml" Requires="v">
                <p:oleObj spid="_x0000_s240620" name="Equation" r:id="rId11" imgW="596900" imgH="393700" progId="Equation.DSMT4">
                  <p:embed/>
                </p:oleObj>
              </mc:Choice>
              <mc:Fallback>
                <p:oleObj name="Equation" r:id="rId11" imgW="596900" imgH="393700" progId="Equation.DSMT4">
                  <p:embed/>
                  <p:pic>
                    <p:nvPicPr>
                      <p:cNvPr id="516101" name="Object 5"/>
                      <p:cNvPicPr>
                        <a:picLocks noChangeAspect="1" noChangeArrowheads="1"/>
                      </p:cNvPicPr>
                      <p:nvPr/>
                    </p:nvPicPr>
                    <p:blipFill>
                      <a:blip r:embed="rId12"/>
                      <a:srcRect/>
                      <a:stretch>
                        <a:fillRect/>
                      </a:stretch>
                    </p:blipFill>
                    <p:spPr bwMode="auto">
                      <a:xfrm>
                        <a:off x="1254125" y="5824537"/>
                        <a:ext cx="879475"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2" name="Object 6"/>
          <p:cNvGraphicFramePr>
            <a:graphicFrameLocks noChangeAspect="1"/>
          </p:cNvGraphicFramePr>
          <p:nvPr>
            <p:extLst/>
          </p:nvPr>
        </p:nvGraphicFramePr>
        <p:xfrm>
          <a:off x="2522538" y="5822950"/>
          <a:ext cx="896937" cy="577850"/>
        </p:xfrm>
        <a:graphic>
          <a:graphicData uri="http://schemas.openxmlformats.org/presentationml/2006/ole">
            <mc:AlternateContent xmlns:mc="http://schemas.openxmlformats.org/markup-compatibility/2006">
              <mc:Choice xmlns:v="urn:schemas-microsoft-com:vml" Requires="v">
                <p:oleObj spid="_x0000_s240621" name="Equation" r:id="rId13" imgW="609600" imgH="393700" progId="Equation.DSMT4">
                  <p:embed/>
                </p:oleObj>
              </mc:Choice>
              <mc:Fallback>
                <p:oleObj name="Equation" r:id="rId13" imgW="609600" imgH="393700" progId="Equation.DSMT4">
                  <p:embed/>
                  <p:pic>
                    <p:nvPicPr>
                      <p:cNvPr id="516102" name="Object 6"/>
                      <p:cNvPicPr>
                        <a:picLocks noChangeAspect="1" noChangeArrowheads="1"/>
                      </p:cNvPicPr>
                      <p:nvPr/>
                    </p:nvPicPr>
                    <p:blipFill>
                      <a:blip r:embed="rId14"/>
                      <a:srcRect/>
                      <a:stretch>
                        <a:fillRect/>
                      </a:stretch>
                    </p:blipFill>
                    <p:spPr bwMode="auto">
                      <a:xfrm>
                        <a:off x="2522538" y="5822950"/>
                        <a:ext cx="896937"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3" name="Object 7"/>
          <p:cNvGraphicFramePr>
            <a:graphicFrameLocks noChangeAspect="1"/>
          </p:cNvGraphicFramePr>
          <p:nvPr>
            <p:extLst/>
          </p:nvPr>
        </p:nvGraphicFramePr>
        <p:xfrm>
          <a:off x="4581525" y="5710237"/>
          <a:ext cx="1852613" cy="614363"/>
        </p:xfrm>
        <a:graphic>
          <a:graphicData uri="http://schemas.openxmlformats.org/presentationml/2006/ole">
            <mc:AlternateContent xmlns:mc="http://schemas.openxmlformats.org/markup-compatibility/2006">
              <mc:Choice xmlns:v="urn:schemas-microsoft-com:vml" Requires="v">
                <p:oleObj spid="_x0000_s240622" name="Equation" r:id="rId15" imgW="1257300" imgH="419100" progId="Equation.DSMT4">
                  <p:embed/>
                </p:oleObj>
              </mc:Choice>
              <mc:Fallback>
                <p:oleObj name="Equation" r:id="rId15" imgW="1257300" imgH="419100" progId="Equation.DSMT4">
                  <p:embed/>
                  <p:pic>
                    <p:nvPicPr>
                      <p:cNvPr id="516103" name="Object 7"/>
                      <p:cNvPicPr>
                        <a:picLocks noChangeAspect="1" noChangeArrowheads="1"/>
                      </p:cNvPicPr>
                      <p:nvPr/>
                    </p:nvPicPr>
                    <p:blipFill>
                      <a:blip r:embed="rId16"/>
                      <a:srcRect/>
                      <a:stretch>
                        <a:fillRect/>
                      </a:stretch>
                    </p:blipFill>
                    <p:spPr bwMode="auto">
                      <a:xfrm>
                        <a:off x="4581525" y="5710237"/>
                        <a:ext cx="1852613" cy="614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nvPr>
        </p:nvGraphicFramePr>
        <p:xfrm>
          <a:off x="4267200" y="5105400"/>
          <a:ext cx="1889125" cy="688975"/>
        </p:xfrm>
        <a:graphic>
          <a:graphicData uri="http://schemas.openxmlformats.org/presentationml/2006/ole">
            <mc:AlternateContent xmlns:mc="http://schemas.openxmlformats.org/markup-compatibility/2006">
              <mc:Choice xmlns:v="urn:schemas-microsoft-com:vml" Requires="v">
                <p:oleObj spid="_x0000_s240623" name="Equation" r:id="rId17" imgW="1282700" imgH="469900" progId="Equation.DSMT4">
                  <p:embed/>
                </p:oleObj>
              </mc:Choice>
              <mc:Fallback>
                <p:oleObj name="Equation" r:id="rId17" imgW="1282700" imgH="469900" progId="Equation.DSMT4">
                  <p:embed/>
                  <p:pic>
                    <p:nvPicPr>
                      <p:cNvPr id="15" name="Object 4"/>
                      <p:cNvPicPr>
                        <a:picLocks noChangeAspect="1" noChangeArrowheads="1"/>
                      </p:cNvPicPr>
                      <p:nvPr/>
                    </p:nvPicPr>
                    <p:blipFill>
                      <a:blip r:embed="rId18"/>
                      <a:srcRect/>
                      <a:stretch>
                        <a:fillRect/>
                      </a:stretch>
                    </p:blipFill>
                    <p:spPr bwMode="auto">
                      <a:xfrm>
                        <a:off x="4267200" y="5105400"/>
                        <a:ext cx="1889125"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Rectangle 1"/>
          <p:cNvSpPr/>
          <p:nvPr/>
        </p:nvSpPr>
        <p:spPr bwMode="auto">
          <a:xfrm>
            <a:off x="3048000" y="990600"/>
            <a:ext cx="2590800" cy="243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18" name="Object 3"/>
          <p:cNvGraphicFramePr>
            <a:graphicFrameLocks noChangeAspect="1"/>
          </p:cNvGraphicFramePr>
          <p:nvPr>
            <p:extLst>
              <p:ext uri="{D42A27DB-BD31-4B8C-83A1-F6EECF244321}">
                <p14:modId xmlns:p14="http://schemas.microsoft.com/office/powerpoint/2010/main" val="2676948793"/>
              </p:ext>
            </p:extLst>
          </p:nvPr>
        </p:nvGraphicFramePr>
        <p:xfrm>
          <a:off x="2133600" y="2025650"/>
          <a:ext cx="1285875" cy="336550"/>
        </p:xfrm>
        <a:graphic>
          <a:graphicData uri="http://schemas.openxmlformats.org/presentationml/2006/ole">
            <mc:AlternateContent xmlns:mc="http://schemas.openxmlformats.org/markup-compatibility/2006">
              <mc:Choice xmlns:v="urn:schemas-microsoft-com:vml" Requires="v">
                <p:oleObj spid="_x0000_s240624" name="Equation" r:id="rId19" imgW="965200" imgH="241300" progId="Equation.DSMT4">
                  <p:embed/>
                </p:oleObj>
              </mc:Choice>
              <mc:Fallback>
                <p:oleObj name="Equation" r:id="rId19" imgW="965200" imgH="241300" progId="Equation.DSMT4">
                  <p:embed/>
                  <p:pic>
                    <p:nvPicPr>
                      <p:cNvPr id="18" name="Object 3"/>
                      <p:cNvPicPr>
                        <a:picLocks noChangeAspect="1" noChangeArrowheads="1"/>
                      </p:cNvPicPr>
                      <p:nvPr/>
                    </p:nvPicPr>
                    <p:blipFill>
                      <a:blip r:embed="rId20"/>
                      <a:srcRect/>
                      <a:stretch>
                        <a:fillRect/>
                      </a:stretch>
                    </p:blipFill>
                    <p:spPr bwMode="auto">
                      <a:xfrm>
                        <a:off x="2133600" y="2025650"/>
                        <a:ext cx="1285875" cy="336550"/>
                      </a:xfrm>
                      <a:prstGeom prst="rect">
                        <a:avLst/>
                      </a:prstGeom>
                      <a:solidFill>
                        <a:srgbClr val="FFFFFF"/>
                      </a:solidFill>
                      <a:extLst/>
                    </p:spPr>
                  </p:pic>
                </p:oleObj>
              </mc:Fallback>
            </mc:AlternateContent>
          </a:graphicData>
        </a:graphic>
      </p:graphicFrame>
    </p:spTree>
    <p:extLst>
      <p:ext uri="{BB962C8B-B14F-4D97-AF65-F5344CB8AC3E}">
        <p14:creationId xmlns:p14="http://schemas.microsoft.com/office/powerpoint/2010/main" val="29989124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76200"/>
            <a:ext cx="8229600" cy="941387"/>
          </a:xfrm>
        </p:spPr>
        <p:txBody>
          <a:bodyPr/>
          <a:lstStyle/>
          <a:p>
            <a:pPr eaLnBrk="1" hangingPunct="1"/>
            <a:r>
              <a:rPr lang="en-US" sz="4000" dirty="0">
                <a:ea typeface="ＭＳ Ｐゴシック" pitchFamily="-84" charset="-128"/>
                <a:cs typeface="ＭＳ Ｐゴシック" pitchFamily="-84" charset="-128"/>
              </a:rPr>
              <a:t>Parabolic Potential Well</a:t>
            </a:r>
          </a:p>
        </p:txBody>
      </p:sp>
      <p:pic>
        <p:nvPicPr>
          <p:cNvPr id="40963" name="Picture 17" descr="0609"/>
          <p:cNvPicPr preferRelativeResize="0">
            <a:picLocks noChangeAspect="1" noChangeArrowheads="1"/>
          </p:cNvPicPr>
          <p:nvPr/>
        </p:nvPicPr>
        <p:blipFill>
          <a:blip r:embed="rId3"/>
          <a:srcRect b="16310"/>
          <a:stretch>
            <a:fillRect/>
          </a:stretch>
        </p:blipFill>
        <p:spPr bwMode="auto">
          <a:xfrm>
            <a:off x="1143000" y="712787"/>
            <a:ext cx="7086600" cy="2868613"/>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a:t>Wed. April 10,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8" name="Footer Placeholder 7"/>
          <p:cNvSpPr>
            <a:spLocks noGrp="1"/>
          </p:cNvSpPr>
          <p:nvPr>
            <p:ph type="ftr" sz="quarter" idx="11"/>
          </p:nvPr>
        </p:nvSpPr>
        <p:spPr/>
        <p:txBody>
          <a:bodyPr/>
          <a:lstStyle/>
          <a:p>
            <a:pPr>
              <a:defRPr/>
            </a:pPr>
            <a:r>
              <a:rPr lang="en-US"/>
              <a:t>PHYS 3313-001, Spring 2019                      Dr. Jaehoon Yu</a:t>
            </a:r>
          </a:p>
        </p:txBody>
      </p:sp>
      <p:graphicFrame>
        <p:nvGraphicFramePr>
          <p:cNvPr id="518146" name="Object 2"/>
          <p:cNvGraphicFramePr>
            <a:graphicFrameLocks noChangeAspect="1"/>
          </p:cNvGraphicFramePr>
          <p:nvPr>
            <p:extLst>
              <p:ext uri="{D42A27DB-BD31-4B8C-83A1-F6EECF244321}">
                <p14:modId xmlns:p14="http://schemas.microsoft.com/office/powerpoint/2010/main" val="195128325"/>
              </p:ext>
            </p:extLst>
          </p:nvPr>
        </p:nvGraphicFramePr>
        <p:xfrm>
          <a:off x="3657600" y="4114800"/>
          <a:ext cx="1943561" cy="457200"/>
        </p:xfrm>
        <a:graphic>
          <a:graphicData uri="http://schemas.openxmlformats.org/presentationml/2006/ole">
            <mc:AlternateContent xmlns:mc="http://schemas.openxmlformats.org/markup-compatibility/2006">
              <mc:Choice xmlns:v="urn:schemas-microsoft-com:vml" Requires="v">
                <p:oleObj spid="_x0000_s240766" name="Equation" r:id="rId4" imgW="1130300" imgH="266700" progId="Equation.DSMT4">
                  <p:embed/>
                </p:oleObj>
              </mc:Choice>
              <mc:Fallback>
                <p:oleObj name="Equation" r:id="rId4" imgW="1130300" imgH="266700" progId="Equation.DSMT4">
                  <p:embed/>
                  <p:pic>
                    <p:nvPicPr>
                      <p:cNvPr id="518146" name="Object 2"/>
                      <p:cNvPicPr>
                        <a:picLocks noChangeAspect="1" noChangeArrowheads="1"/>
                      </p:cNvPicPr>
                      <p:nvPr/>
                    </p:nvPicPr>
                    <p:blipFill>
                      <a:blip r:embed="rId5"/>
                      <a:srcRect/>
                      <a:stretch>
                        <a:fillRect/>
                      </a:stretch>
                    </p:blipFill>
                    <p:spPr bwMode="auto">
                      <a:xfrm>
                        <a:off x="3657600" y="4114800"/>
                        <a:ext cx="1943561" cy="457200"/>
                      </a:xfrm>
                      <a:prstGeom prst="rect">
                        <a:avLst/>
                      </a:prstGeom>
                      <a:noFill/>
                      <a:extLst/>
                    </p:spPr>
                  </p:pic>
                </p:oleObj>
              </mc:Fallback>
            </mc:AlternateContent>
          </a:graphicData>
        </a:graphic>
      </p:graphicFrame>
      <p:sp>
        <p:nvSpPr>
          <p:cNvPr id="40962" name="Rectangle 3"/>
          <p:cNvSpPr>
            <a:spLocks noGrp="1" noChangeArrowheads="1"/>
          </p:cNvSpPr>
          <p:nvPr>
            <p:ph type="body" sz="half" idx="1"/>
          </p:nvPr>
        </p:nvSpPr>
        <p:spPr>
          <a:xfrm>
            <a:off x="228600" y="3505200"/>
            <a:ext cx="8763000" cy="2819400"/>
          </a:xfrm>
        </p:spPr>
        <p:txBody>
          <a:bodyPr/>
          <a:lstStyle/>
          <a:p>
            <a:pPr algn="just" eaLnBrk="1" hangingPunct="1"/>
            <a:r>
              <a:rPr lang="en-US" sz="2000" dirty="0">
                <a:ea typeface="ＭＳ Ｐゴシック" pitchFamily="-84" charset="-128"/>
                <a:cs typeface="ＭＳ Ｐゴシック" pitchFamily="-84" charset="-128"/>
              </a:rPr>
              <a:t>If the lowest energy level is zero, this violates the uncertainty principle since both x and p must be 0 at the same time.</a:t>
            </a:r>
            <a:r>
              <a:rPr lang="en-US" sz="2000" dirty="0">
                <a:ea typeface="ＭＳ Ｐゴシック" pitchFamily="-84" charset="-128"/>
                <a:cs typeface="ＭＳ Ｐゴシック" pitchFamily="-84" charset="-128"/>
                <a:sym typeface="Wingdings" pitchFamily="2" charset="2"/>
              </a:rPr>
              <a:t> So E cannot be 0!</a:t>
            </a:r>
            <a:endParaRPr lang="en-US" sz="2000" dirty="0">
              <a:ea typeface="ＭＳ Ｐゴシック" pitchFamily="-84" charset="-128"/>
              <a:cs typeface="ＭＳ Ｐゴシック" pitchFamily="-84" charset="-128"/>
            </a:endParaRPr>
          </a:p>
          <a:p>
            <a:pPr algn="just" eaLnBrk="1" hangingPunct="1"/>
            <a:r>
              <a:rPr lang="en-US" sz="2000" dirty="0">
                <a:ea typeface="ＭＳ Ｐゴシック" pitchFamily="-84" charset="-128"/>
                <a:cs typeface="ＭＳ Ｐゴシック" pitchFamily="-84" charset="-128"/>
              </a:rPr>
              <a:t>The wave function solutions are		            where </a:t>
            </a:r>
            <a:r>
              <a:rPr lang="en-US" sz="2000" i="1" dirty="0" err="1">
                <a:ea typeface="ＭＳ Ｐゴシック" pitchFamily="-84" charset="-128"/>
                <a:cs typeface="ＭＳ Ｐゴシック" pitchFamily="-84" charset="-128"/>
              </a:rPr>
              <a:t>H</a:t>
            </a:r>
            <a:r>
              <a:rPr lang="en-US" sz="2000" i="1" baseline="-25000" dirty="0" err="1">
                <a:ea typeface="ＭＳ Ｐゴシック" pitchFamily="-84" charset="-128"/>
                <a:cs typeface="ＭＳ Ｐゴシック" pitchFamily="-84" charset="-128"/>
              </a:rPr>
              <a:t>n</a:t>
            </a:r>
            <a:r>
              <a:rPr lang="en-US" sz="2000" dirty="0">
                <a:ea typeface="ＭＳ Ｐゴシック" pitchFamily="-84" charset="-128"/>
                <a:cs typeface="ＭＳ Ｐゴシック" pitchFamily="-84" charset="-128"/>
              </a:rPr>
              <a:t>(</a:t>
            </a:r>
            <a:r>
              <a:rPr lang="en-US" sz="2000" i="1" dirty="0">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are </a:t>
            </a:r>
            <a:r>
              <a:rPr lang="en-US" sz="2000" dirty="0" err="1">
                <a:ea typeface="ＭＳ Ｐゴシック" pitchFamily="-84" charset="-128"/>
                <a:cs typeface="ＭＳ Ｐゴシック" pitchFamily="-84" charset="-128"/>
              </a:rPr>
              <a:t>Hermite</a:t>
            </a:r>
            <a:r>
              <a:rPr lang="en-US" sz="2000" dirty="0">
                <a:ea typeface="ＭＳ Ｐゴシック" pitchFamily="-84" charset="-128"/>
                <a:cs typeface="ＭＳ Ｐゴシック" pitchFamily="-84" charset="-128"/>
              </a:rPr>
              <a:t> polynomial function of order </a:t>
            </a:r>
            <a:r>
              <a:rPr lang="en-US" sz="2000" i="1" dirty="0">
                <a:ea typeface="ＭＳ Ｐゴシック" pitchFamily="-84" charset="-128"/>
                <a:cs typeface="ＭＳ Ｐゴシック" pitchFamily="-84" charset="-128"/>
              </a:rPr>
              <a:t>n</a:t>
            </a:r>
            <a:r>
              <a:rPr lang="en-US" sz="2000" dirty="0">
                <a:ea typeface="ＭＳ Ｐゴシック" pitchFamily="-84" charset="-128"/>
                <a:cs typeface="ＭＳ Ｐゴシック" pitchFamily="-84" charset="-128"/>
              </a:rPr>
              <a:t>.</a:t>
            </a:r>
          </a:p>
          <a:p>
            <a:pPr algn="just" eaLnBrk="1" hangingPunct="1"/>
            <a:r>
              <a:rPr lang="en-US" sz="2000" dirty="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a:t>
            </a:r>
            <a:r>
              <a:rPr lang="en-US" sz="2000" dirty="0" err="1">
                <a:ea typeface="ＭＳ Ｐゴシック" pitchFamily="-84" charset="-128"/>
                <a:cs typeface="ＭＳ Ｐゴシック" pitchFamily="-84" charset="-128"/>
              </a:rPr>
              <a:t>H</a:t>
            </a:r>
            <a:r>
              <a:rPr lang="en-US" sz="2000" baseline="-25000" dirty="0" err="1">
                <a:ea typeface="ＭＳ Ｐゴシック" pitchFamily="-84" charset="-128"/>
                <a:cs typeface="ＭＳ Ｐゴシック" pitchFamily="-84" charset="-128"/>
              </a:rPr>
              <a:t>n</a:t>
            </a:r>
            <a:r>
              <a:rPr lang="en-US" sz="2000" dirty="0">
                <a:ea typeface="ＭＳ Ｐゴシック" pitchFamily="-84" charset="-128"/>
                <a:cs typeface="ＭＳ Ｐゴシック" pitchFamily="-84" charset="-128"/>
              </a:rPr>
              <a:t>) which dominates at small </a:t>
            </a:r>
            <a:r>
              <a:rPr lang="en-US" sz="2000" i="1" dirty="0">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The exponential tail is provided by the Gaussian function, which dominates at large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a:t>
            </a:r>
          </a:p>
        </p:txBody>
      </p:sp>
    </p:spTree>
    <p:extLst>
      <p:ext uri="{BB962C8B-B14F-4D97-AF65-F5344CB8AC3E}">
        <p14:creationId xmlns:p14="http://schemas.microsoft.com/office/powerpoint/2010/main" val="40226445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
            <a:ext cx="8229600" cy="762000"/>
          </a:xfrm>
        </p:spPr>
        <p:txBody>
          <a:bodyPr/>
          <a:lstStyle/>
          <a:p>
            <a:pPr eaLnBrk="1" hangingPunct="1"/>
            <a:r>
              <a:rPr lang="en-US" sz="4000" dirty="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800" dirty="0">
                <a:ea typeface="ＭＳ Ｐゴシック" pitchFamily="-84" charset="-128"/>
                <a:cs typeface="ＭＳ Ｐゴシック" pitchFamily="-84" charset="-128"/>
              </a:rPr>
              <a:t>The energy levels are given by</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The zero point energy is called the Heisenberg limit:</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Classically, the probability of finding the mass is greatest at the ends of motion’s range and smallest at the center (that is, proportional to the amount of time the mass spends at each position).</a:t>
            </a:r>
          </a:p>
          <a:p>
            <a:pPr eaLnBrk="1" hangingPunct="1"/>
            <a:r>
              <a:rPr lang="en-US" sz="1800" dirty="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9" name="Picture 1"/>
          <p:cNvPicPr>
            <a:picLocks/>
          </p:cNvPicPr>
          <p:nvPr/>
        </p:nvPicPr>
        <p:blipFill>
          <a:blip r:embed="rId3"/>
          <a:srcRect/>
          <a:stretch>
            <a:fillRect/>
          </a:stretch>
        </p:blipFill>
        <p:spPr bwMode="auto">
          <a:xfrm>
            <a:off x="228600" y="762000"/>
            <a:ext cx="3352800" cy="5715000"/>
          </a:xfrm>
          <a:prstGeom prst="rect">
            <a:avLst/>
          </a:prstGeom>
          <a:noFill/>
          <a:ln w="9525">
            <a:noFill/>
            <a:miter lim="800000"/>
            <a:headEnd/>
            <a:tailEnd/>
          </a:ln>
        </p:spPr>
      </p:pic>
      <p:pic>
        <p:nvPicPr>
          <p:cNvPr id="41990" name="Picture 1"/>
          <p:cNvPicPr>
            <a:picLocks/>
          </p:cNvPicPr>
          <p:nvPr/>
        </p:nvPicPr>
        <p:blipFill>
          <a:blip r:embed="rId4"/>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Wed. April 10, 2019</a:t>
            </a:r>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10" name="Footer Placeholder 9"/>
          <p:cNvSpPr>
            <a:spLocks noGrp="1"/>
          </p:cNvSpPr>
          <p:nvPr>
            <p:ph type="ftr" sz="quarter" idx="11"/>
          </p:nvPr>
        </p:nvSpPr>
        <p:spPr/>
        <p:txBody>
          <a:bodyPr/>
          <a:lstStyle/>
          <a:p>
            <a:pPr>
              <a:defRPr/>
            </a:pPr>
            <a:r>
              <a:rPr lang="en-US"/>
              <a:t>PHYS 3313-001, Spring 2019                      Dr. Jaehoon Yu</a:t>
            </a:r>
          </a:p>
        </p:txBody>
      </p:sp>
      <p:graphicFrame>
        <p:nvGraphicFramePr>
          <p:cNvPr id="519170" name="Object 2"/>
          <p:cNvGraphicFramePr>
            <a:graphicFrameLocks noChangeAspect="1"/>
          </p:cNvGraphicFramePr>
          <p:nvPr>
            <p:extLst/>
          </p:nvPr>
        </p:nvGraphicFramePr>
        <p:xfrm>
          <a:off x="5257800" y="3124200"/>
          <a:ext cx="1665287" cy="498475"/>
        </p:xfrm>
        <a:graphic>
          <a:graphicData uri="http://schemas.openxmlformats.org/presentationml/2006/ole">
            <mc:AlternateContent xmlns:mc="http://schemas.openxmlformats.org/markup-compatibility/2006">
              <mc:Choice xmlns:v="urn:schemas-microsoft-com:vml" Requires="v">
                <p:oleObj spid="_x0000_s242040" name="Equation" r:id="rId5" imgW="1435100" imgH="431800" progId="Equation.DSMT4">
                  <p:embed/>
                </p:oleObj>
              </mc:Choice>
              <mc:Fallback>
                <p:oleObj name="Equation" r:id="rId5" imgW="1435100" imgH="431800" progId="Equation.DSMT4">
                  <p:embed/>
                  <p:pic>
                    <p:nvPicPr>
                      <p:cNvPr id="519170" name="Object 2"/>
                      <p:cNvPicPr>
                        <a:picLocks noChangeAspect="1" noChangeArrowheads="1"/>
                      </p:cNvPicPr>
                      <p:nvPr/>
                    </p:nvPicPr>
                    <p:blipFill>
                      <a:blip r:embed="rId6"/>
                      <a:srcRect/>
                      <a:stretch>
                        <a:fillRect/>
                      </a:stretch>
                    </p:blipFill>
                    <p:spPr bwMode="auto">
                      <a:xfrm>
                        <a:off x="5257800" y="3124200"/>
                        <a:ext cx="166528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9171" name="Object 3"/>
          <p:cNvGraphicFramePr>
            <a:graphicFrameLocks noChangeAspect="1"/>
          </p:cNvGraphicFramePr>
          <p:nvPr>
            <p:extLst/>
          </p:nvPr>
        </p:nvGraphicFramePr>
        <p:xfrm>
          <a:off x="5492750" y="3813175"/>
          <a:ext cx="781050" cy="454025"/>
        </p:xfrm>
        <a:graphic>
          <a:graphicData uri="http://schemas.openxmlformats.org/presentationml/2006/ole">
            <mc:AlternateContent xmlns:mc="http://schemas.openxmlformats.org/markup-compatibility/2006">
              <mc:Choice xmlns:v="urn:schemas-microsoft-com:vml" Requires="v">
                <p:oleObj spid="_x0000_s242041" name="Equation" r:id="rId7" imgW="673100" imgH="393700" progId="Equation.DSMT4">
                  <p:embed/>
                </p:oleObj>
              </mc:Choice>
              <mc:Fallback>
                <p:oleObj name="Equation" r:id="rId7" imgW="673100" imgH="393700" progId="Equation.DSMT4">
                  <p:embed/>
                  <p:pic>
                    <p:nvPicPr>
                      <p:cNvPr id="519171" name="Object 3"/>
                      <p:cNvPicPr>
                        <a:picLocks noChangeAspect="1" noChangeArrowheads="1"/>
                      </p:cNvPicPr>
                      <p:nvPr/>
                    </p:nvPicPr>
                    <p:blipFill>
                      <a:blip r:embed="rId8"/>
                      <a:srcRect/>
                      <a:stretch>
                        <a:fillRect/>
                      </a:stretch>
                    </p:blipFill>
                    <p:spPr bwMode="auto">
                      <a:xfrm>
                        <a:off x="5492750" y="3813175"/>
                        <a:ext cx="781050" cy="454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nvPr>
        </p:nvGraphicFramePr>
        <p:xfrm>
          <a:off x="6918325" y="3124200"/>
          <a:ext cx="854075" cy="498475"/>
        </p:xfrm>
        <a:graphic>
          <a:graphicData uri="http://schemas.openxmlformats.org/presentationml/2006/ole">
            <mc:AlternateContent xmlns:mc="http://schemas.openxmlformats.org/markup-compatibility/2006">
              <mc:Choice xmlns:v="urn:schemas-microsoft-com:vml" Requires="v">
                <p:oleObj spid="_x0000_s242042" name="Equation" r:id="rId9" imgW="736600" imgH="431800" progId="Equation.DSMT4">
                  <p:embed/>
                </p:oleObj>
              </mc:Choice>
              <mc:Fallback>
                <p:oleObj name="Equation" r:id="rId9" imgW="736600" imgH="431800" progId="Equation.DSMT4">
                  <p:embed/>
                  <p:pic>
                    <p:nvPicPr>
                      <p:cNvPr id="11" name="Object 2"/>
                      <p:cNvPicPr>
                        <a:picLocks noChangeAspect="1" noChangeArrowheads="1"/>
                      </p:cNvPicPr>
                      <p:nvPr/>
                    </p:nvPicPr>
                    <p:blipFill>
                      <a:blip r:embed="rId10"/>
                      <a:srcRect/>
                      <a:stretch>
                        <a:fillRect/>
                      </a:stretch>
                    </p:blipFill>
                    <p:spPr bwMode="auto">
                      <a:xfrm>
                        <a:off x="6918325" y="3124200"/>
                        <a:ext cx="854075"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52627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a:t>Ex. 6.12: Harmonic Oscillator stuff</a:t>
            </a:r>
          </a:p>
        </p:txBody>
      </p:sp>
      <p:sp>
        <p:nvSpPr>
          <p:cNvPr id="3" name="Text Placeholder 2"/>
          <p:cNvSpPr>
            <a:spLocks noGrp="1"/>
          </p:cNvSpPr>
          <p:nvPr>
            <p:ph type="body" sz="half" idx="1"/>
          </p:nvPr>
        </p:nvSpPr>
        <p:spPr>
          <a:xfrm>
            <a:off x="457200" y="762000"/>
            <a:ext cx="8229600" cy="1524000"/>
          </a:xfrm>
        </p:spPr>
        <p:txBody>
          <a:bodyPr/>
          <a:lstStyle/>
          <a:p>
            <a:pPr algn="just"/>
            <a:r>
              <a:rPr lang="en-US" dirty="0"/>
              <a:t>Normalize the ground state wave function </a:t>
            </a:r>
            <a:r>
              <a:rPr lang="en-US" dirty="0">
                <a:latin typeface="Symbol" charset="2"/>
                <a:cs typeface="Symbol" charset="2"/>
              </a:rPr>
              <a:t>ψ</a:t>
            </a:r>
            <a:r>
              <a:rPr lang="en-US" baseline="-25000" dirty="0"/>
              <a:t>0</a:t>
            </a:r>
            <a:r>
              <a:rPr lang="en-US" dirty="0"/>
              <a:t> for the simple harmonic oscillator and find the expectation values &lt;x&gt; and &lt;x</a:t>
            </a:r>
            <a:r>
              <a:rPr lang="en-US" baseline="30000" dirty="0"/>
              <a:t>2</a:t>
            </a:r>
            <a:r>
              <a:rPr lang="en-US" dirty="0"/>
              <a:t>&gt;.</a:t>
            </a:r>
          </a:p>
        </p:txBody>
      </p:sp>
      <p:sp>
        <p:nvSpPr>
          <p:cNvPr id="6" name="Date Placeholder 5"/>
          <p:cNvSpPr>
            <a:spLocks noGrp="1"/>
          </p:cNvSpPr>
          <p:nvPr>
            <p:ph type="dt" sz="half" idx="10"/>
          </p:nvPr>
        </p:nvSpPr>
        <p:spPr/>
        <p:txBody>
          <a:bodyPr/>
          <a:lstStyle/>
          <a:p>
            <a:pPr>
              <a:defRPr/>
            </a:pPr>
            <a:r>
              <a:rPr lang="en-US"/>
              <a:t>Wed. April 10, 2019</a:t>
            </a:r>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graphicFrame>
        <p:nvGraphicFramePr>
          <p:cNvPr id="11" name="Object 2"/>
          <p:cNvGraphicFramePr>
            <a:graphicFrameLocks noChangeAspect="1"/>
          </p:cNvGraphicFramePr>
          <p:nvPr>
            <p:extLst/>
          </p:nvPr>
        </p:nvGraphicFramePr>
        <p:xfrm>
          <a:off x="533400" y="2684462"/>
          <a:ext cx="6191250" cy="771525"/>
        </p:xfrm>
        <a:graphic>
          <a:graphicData uri="http://schemas.openxmlformats.org/presentationml/2006/ole">
            <mc:AlternateContent xmlns:mc="http://schemas.openxmlformats.org/markup-compatibility/2006">
              <mc:Choice xmlns:v="urn:schemas-microsoft-com:vml" Requires="v">
                <p:oleObj spid="_x0000_s243439" name="Equation" r:id="rId3" imgW="3962400" imgH="495300" progId="Equation.DSMT4">
                  <p:embed/>
                </p:oleObj>
              </mc:Choice>
              <mc:Fallback>
                <p:oleObj name="Equation" r:id="rId3" imgW="3962400" imgH="495300" progId="Equation.DSMT4">
                  <p:embed/>
                  <p:pic>
                    <p:nvPicPr>
                      <p:cNvPr id="11" name="Object 2"/>
                      <p:cNvPicPr>
                        <a:picLocks noChangeAspect="1" noChangeArrowheads="1"/>
                      </p:cNvPicPr>
                      <p:nvPr/>
                    </p:nvPicPr>
                    <p:blipFill>
                      <a:blip r:embed="rId4"/>
                      <a:srcRect/>
                      <a:stretch>
                        <a:fillRect/>
                      </a:stretch>
                    </p:blipFill>
                    <p:spPr bwMode="auto">
                      <a:xfrm>
                        <a:off x="533400" y="2684462"/>
                        <a:ext cx="6191250" cy="771525"/>
                      </a:xfrm>
                      <a:prstGeom prst="rect">
                        <a:avLst/>
                      </a:prstGeom>
                      <a:noFill/>
                      <a:extLst/>
                    </p:spPr>
                  </p:pic>
                </p:oleObj>
              </mc:Fallback>
            </mc:AlternateContent>
          </a:graphicData>
        </a:graphic>
      </p:graphicFrame>
      <p:graphicFrame>
        <p:nvGraphicFramePr>
          <p:cNvPr id="12" name="Object 2"/>
          <p:cNvGraphicFramePr>
            <a:graphicFrameLocks noChangeAspect="1"/>
          </p:cNvGraphicFramePr>
          <p:nvPr>
            <p:extLst/>
          </p:nvPr>
        </p:nvGraphicFramePr>
        <p:xfrm>
          <a:off x="533400" y="3438524"/>
          <a:ext cx="6510337" cy="712788"/>
        </p:xfrm>
        <a:graphic>
          <a:graphicData uri="http://schemas.openxmlformats.org/presentationml/2006/ole">
            <mc:AlternateContent xmlns:mc="http://schemas.openxmlformats.org/markup-compatibility/2006">
              <mc:Choice xmlns:v="urn:schemas-microsoft-com:vml" Requires="v">
                <p:oleObj spid="_x0000_s243440" name="Equation" r:id="rId5" imgW="4165600" imgH="457200" progId="Equation.DSMT4">
                  <p:embed/>
                </p:oleObj>
              </mc:Choice>
              <mc:Fallback>
                <p:oleObj name="Equation" r:id="rId5" imgW="4165600" imgH="457200" progId="Equation.DSMT4">
                  <p:embed/>
                  <p:pic>
                    <p:nvPicPr>
                      <p:cNvPr id="12" name="Object 2"/>
                      <p:cNvPicPr>
                        <a:picLocks noChangeAspect="1" noChangeArrowheads="1"/>
                      </p:cNvPicPr>
                      <p:nvPr/>
                    </p:nvPicPr>
                    <p:blipFill>
                      <a:blip r:embed="rId6"/>
                      <a:srcRect/>
                      <a:stretch>
                        <a:fillRect/>
                      </a:stretch>
                    </p:blipFill>
                    <p:spPr bwMode="auto">
                      <a:xfrm>
                        <a:off x="533400" y="3438524"/>
                        <a:ext cx="6510337" cy="712788"/>
                      </a:xfrm>
                      <a:prstGeom prst="rect">
                        <a:avLst/>
                      </a:prstGeom>
                      <a:noFill/>
                      <a:extLst/>
                    </p:spPr>
                  </p:pic>
                </p:oleObj>
              </mc:Fallback>
            </mc:AlternateContent>
          </a:graphicData>
        </a:graphic>
      </p:graphicFrame>
      <p:graphicFrame>
        <p:nvGraphicFramePr>
          <p:cNvPr id="13" name="Object 2"/>
          <p:cNvGraphicFramePr>
            <a:graphicFrameLocks noChangeAspect="1"/>
          </p:cNvGraphicFramePr>
          <p:nvPr>
            <p:extLst/>
          </p:nvPr>
        </p:nvGraphicFramePr>
        <p:xfrm>
          <a:off x="533400" y="4133849"/>
          <a:ext cx="3989387" cy="692150"/>
        </p:xfrm>
        <a:graphic>
          <a:graphicData uri="http://schemas.openxmlformats.org/presentationml/2006/ole">
            <mc:AlternateContent xmlns:mc="http://schemas.openxmlformats.org/markup-compatibility/2006">
              <mc:Choice xmlns:v="urn:schemas-microsoft-com:vml" Requires="v">
                <p:oleObj spid="_x0000_s243441" name="Equation" r:id="rId7" imgW="2552700" imgH="444500" progId="Equation.DSMT4">
                  <p:embed/>
                </p:oleObj>
              </mc:Choice>
              <mc:Fallback>
                <p:oleObj name="Equation" r:id="rId7" imgW="2552700" imgH="444500" progId="Equation.DSMT4">
                  <p:embed/>
                  <p:pic>
                    <p:nvPicPr>
                      <p:cNvPr id="13" name="Object 2"/>
                      <p:cNvPicPr>
                        <a:picLocks noChangeAspect="1" noChangeArrowheads="1"/>
                      </p:cNvPicPr>
                      <p:nvPr/>
                    </p:nvPicPr>
                    <p:blipFill>
                      <a:blip r:embed="rId8"/>
                      <a:srcRect/>
                      <a:stretch>
                        <a:fillRect/>
                      </a:stretch>
                    </p:blipFill>
                    <p:spPr bwMode="auto">
                      <a:xfrm>
                        <a:off x="533400" y="4133849"/>
                        <a:ext cx="3989387" cy="692150"/>
                      </a:xfrm>
                      <a:prstGeom prst="rect">
                        <a:avLst/>
                      </a:prstGeom>
                      <a:noFill/>
                      <a:extLst/>
                    </p:spPr>
                  </p:pic>
                </p:oleObj>
              </mc:Fallback>
            </mc:AlternateContent>
          </a:graphicData>
        </a:graphic>
      </p:graphicFrame>
      <p:graphicFrame>
        <p:nvGraphicFramePr>
          <p:cNvPr id="14" name="Object 2"/>
          <p:cNvGraphicFramePr>
            <a:graphicFrameLocks noChangeAspect="1"/>
          </p:cNvGraphicFramePr>
          <p:nvPr>
            <p:extLst/>
          </p:nvPr>
        </p:nvGraphicFramePr>
        <p:xfrm>
          <a:off x="533400" y="4808536"/>
          <a:ext cx="8077200" cy="771525"/>
        </p:xfrm>
        <a:graphic>
          <a:graphicData uri="http://schemas.openxmlformats.org/presentationml/2006/ole">
            <mc:AlternateContent xmlns:mc="http://schemas.openxmlformats.org/markup-compatibility/2006">
              <mc:Choice xmlns:v="urn:schemas-microsoft-com:vml" Requires="v">
                <p:oleObj spid="_x0000_s243442" name="Equation" r:id="rId9" imgW="5168900" imgH="495300" progId="Equation.DSMT4">
                  <p:embed/>
                </p:oleObj>
              </mc:Choice>
              <mc:Fallback>
                <p:oleObj name="Equation" r:id="rId9" imgW="5168900" imgH="495300" progId="Equation.DSMT4">
                  <p:embed/>
                  <p:pic>
                    <p:nvPicPr>
                      <p:cNvPr id="14" name="Object 2"/>
                      <p:cNvPicPr>
                        <a:picLocks noChangeAspect="1" noChangeArrowheads="1"/>
                      </p:cNvPicPr>
                      <p:nvPr/>
                    </p:nvPicPr>
                    <p:blipFill>
                      <a:blip r:embed="rId10"/>
                      <a:srcRect/>
                      <a:stretch>
                        <a:fillRect/>
                      </a:stretch>
                    </p:blipFill>
                    <p:spPr bwMode="auto">
                      <a:xfrm>
                        <a:off x="533400" y="4808536"/>
                        <a:ext cx="8077200" cy="771525"/>
                      </a:xfrm>
                      <a:prstGeom prst="rect">
                        <a:avLst/>
                      </a:prstGeom>
                      <a:noFill/>
                      <a:extLst/>
                    </p:spPr>
                  </p:pic>
                </p:oleObj>
              </mc:Fallback>
            </mc:AlternateContent>
          </a:graphicData>
        </a:graphic>
      </p:graphicFrame>
      <p:graphicFrame>
        <p:nvGraphicFramePr>
          <p:cNvPr id="15" name="Object 2"/>
          <p:cNvGraphicFramePr>
            <a:graphicFrameLocks noChangeAspect="1"/>
          </p:cNvGraphicFramePr>
          <p:nvPr>
            <p:extLst/>
          </p:nvPr>
        </p:nvGraphicFramePr>
        <p:xfrm>
          <a:off x="533400" y="5562600"/>
          <a:ext cx="4227513" cy="633412"/>
        </p:xfrm>
        <a:graphic>
          <a:graphicData uri="http://schemas.openxmlformats.org/presentationml/2006/ole">
            <mc:AlternateContent xmlns:mc="http://schemas.openxmlformats.org/markup-compatibility/2006">
              <mc:Choice xmlns:v="urn:schemas-microsoft-com:vml" Requires="v">
                <p:oleObj spid="_x0000_s243443" name="Equation" r:id="rId11" imgW="2705100" imgH="406400" progId="Equation.DSMT4">
                  <p:embed/>
                </p:oleObj>
              </mc:Choice>
              <mc:Fallback>
                <p:oleObj name="Equation" r:id="rId11" imgW="2705100" imgH="406400" progId="Equation.DSMT4">
                  <p:embed/>
                  <p:pic>
                    <p:nvPicPr>
                      <p:cNvPr id="15" name="Object 2"/>
                      <p:cNvPicPr>
                        <a:picLocks noChangeAspect="1" noChangeArrowheads="1"/>
                      </p:cNvPicPr>
                      <p:nvPr/>
                    </p:nvPicPr>
                    <p:blipFill>
                      <a:blip r:embed="rId12"/>
                      <a:srcRect/>
                      <a:stretch>
                        <a:fillRect/>
                      </a:stretch>
                    </p:blipFill>
                    <p:spPr bwMode="auto">
                      <a:xfrm>
                        <a:off x="533400" y="5562600"/>
                        <a:ext cx="4227513" cy="633412"/>
                      </a:xfrm>
                      <a:prstGeom prst="rect">
                        <a:avLst/>
                      </a:prstGeom>
                      <a:noFill/>
                      <a:extLst/>
                    </p:spPr>
                  </p:pic>
                </p:oleObj>
              </mc:Fallback>
            </mc:AlternateContent>
          </a:graphicData>
        </a:graphic>
      </p:graphicFrame>
      <p:graphicFrame>
        <p:nvGraphicFramePr>
          <p:cNvPr id="16" name="Object 2"/>
          <p:cNvGraphicFramePr>
            <a:graphicFrameLocks noChangeAspect="1"/>
          </p:cNvGraphicFramePr>
          <p:nvPr>
            <p:extLst/>
          </p:nvPr>
        </p:nvGraphicFramePr>
        <p:xfrm>
          <a:off x="533400" y="2286000"/>
          <a:ext cx="5380037" cy="415925"/>
        </p:xfrm>
        <a:graphic>
          <a:graphicData uri="http://schemas.openxmlformats.org/presentationml/2006/ole">
            <mc:AlternateContent xmlns:mc="http://schemas.openxmlformats.org/markup-compatibility/2006">
              <mc:Choice xmlns:v="urn:schemas-microsoft-com:vml" Requires="v">
                <p:oleObj spid="_x0000_s243444" name="Equation" r:id="rId13" imgW="3441700" imgH="266700" progId="Equation.DSMT4">
                  <p:embed/>
                </p:oleObj>
              </mc:Choice>
              <mc:Fallback>
                <p:oleObj name="Equation" r:id="rId13" imgW="3441700" imgH="266700" progId="Equation.DSMT4">
                  <p:embed/>
                  <p:pic>
                    <p:nvPicPr>
                      <p:cNvPr id="16" name="Object 2"/>
                      <p:cNvPicPr>
                        <a:picLocks noChangeAspect="1" noChangeArrowheads="1"/>
                      </p:cNvPicPr>
                      <p:nvPr/>
                    </p:nvPicPr>
                    <p:blipFill>
                      <a:blip r:embed="rId14"/>
                      <a:srcRect/>
                      <a:stretch>
                        <a:fillRect/>
                      </a:stretch>
                    </p:blipFill>
                    <p:spPr bwMode="auto">
                      <a:xfrm>
                        <a:off x="533400" y="2286000"/>
                        <a:ext cx="5380037" cy="415925"/>
                      </a:xfrm>
                      <a:prstGeom prst="rect">
                        <a:avLst/>
                      </a:prstGeom>
                      <a:noFill/>
                      <a:extLst/>
                    </p:spPr>
                  </p:pic>
                </p:oleObj>
              </mc:Fallback>
            </mc:AlternateContent>
          </a:graphicData>
        </a:graphic>
      </p:graphicFrame>
    </p:spTree>
    <p:extLst>
      <p:ext uri="{BB962C8B-B14F-4D97-AF65-F5344CB8AC3E}">
        <p14:creationId xmlns:p14="http://schemas.microsoft.com/office/powerpoint/2010/main" val="689851968"/>
      </p:ext>
    </p:extLst>
  </p:cSld>
  <p:clrMapOvr>
    <a:masterClrMapping/>
  </p:clrMapOvr>
  <p:transition/>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53609</TotalTime>
  <Words>1244</Words>
  <Application>Microsoft Macintosh PowerPoint</Application>
  <PresentationFormat>On-screen Show (4:3)</PresentationFormat>
  <Paragraphs>181</Paragraphs>
  <Slides>17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 Narrow</vt:lpstr>
      <vt:lpstr>Lucida Grande</vt:lpstr>
      <vt:lpstr>Monotype Corsiva</vt:lpstr>
      <vt:lpstr>Symbol</vt:lpstr>
      <vt:lpstr>Times New Roman</vt:lpstr>
      <vt:lpstr>Wingdings</vt:lpstr>
      <vt:lpstr>phys1443-spring02</vt:lpstr>
      <vt:lpstr>Equation</vt:lpstr>
      <vt:lpstr>PHYS 3313 – Section 001 Lecture #21</vt:lpstr>
      <vt:lpstr>Announcements</vt:lpstr>
      <vt:lpstr>PowerPoint Presentation</vt:lpstr>
      <vt:lpstr>Reminder: Special Project #7</vt:lpstr>
      <vt:lpstr>The Black Hole Observation</vt:lpstr>
      <vt:lpstr>The Simple Harmonic Oscillator</vt:lpstr>
      <vt:lpstr>Parabolic Potential Well</vt:lpstr>
      <vt:lpstr>Analysis of the Parabolic Potential Well</vt:lpstr>
      <vt:lpstr>Ex. 6.12: Harmonic Oscillator stuff</vt:lpstr>
      <vt:lpstr>Barriers and Tunneling</vt:lpstr>
      <vt:lpstr>Reflection and Transmission</vt:lpstr>
      <vt:lpstr>Probability of Reflection and Transmission</vt:lpstr>
      <vt:lpstr>Tunneling</vt:lpstr>
      <vt:lpstr>Uncertainty Explanation</vt:lpstr>
      <vt:lpstr>Analogy with Wave Optics</vt:lpstr>
      <vt:lpstr>Potential Well</vt:lpstr>
      <vt:lpstr>Alpha-Particle Decay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1074</cp:revision>
  <cp:lastPrinted>2013-08-26T21:25:15Z</cp:lastPrinted>
  <dcterms:created xsi:type="dcterms:W3CDTF">2012-08-27T21:13:02Z</dcterms:created>
  <dcterms:modified xsi:type="dcterms:W3CDTF">2019-04-10T19:47:24Z</dcterms:modified>
</cp:coreProperties>
</file>