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639" r:id="rId3"/>
    <p:sldId id="873" r:id="rId4"/>
    <p:sldId id="781" r:id="rId5"/>
    <p:sldId id="874" r:id="rId6"/>
    <p:sldId id="808" r:id="rId7"/>
    <p:sldId id="809" r:id="rId8"/>
    <p:sldId id="810" r:id="rId9"/>
    <p:sldId id="811" r:id="rId10"/>
    <p:sldId id="812" r:id="rId11"/>
    <p:sldId id="813" r:id="rId12"/>
    <p:sldId id="815" r:id="rId13"/>
    <p:sldId id="816" r:id="rId14"/>
    <p:sldId id="817" r:id="rId15"/>
    <p:sldId id="818" r:id="rId16"/>
    <p:sldId id="819" r:id="rId17"/>
    <p:sldId id="820" r:id="rId18"/>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63"/>
    <p:restoredTop sz="96291"/>
  </p:normalViewPr>
  <p:slideViewPr>
    <p:cSldViewPr>
      <p:cViewPr varScale="1">
        <p:scale>
          <a:sx n="128" d="100"/>
          <a:sy n="128" d="100"/>
        </p:scale>
        <p:origin x="1168"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image" Target="../media/image5.emf"/><Relationship Id="rId1" Type="http://schemas.openxmlformats.org/officeDocument/2006/relationships/image" Target="../media/image4.emf"/><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3.emf"/><Relationship Id="rId7" Type="http://schemas.openxmlformats.org/officeDocument/2006/relationships/image" Target="../media/image37.emf"/><Relationship Id="rId2" Type="http://schemas.openxmlformats.org/officeDocument/2006/relationships/image" Target="../media/image32.emf"/><Relationship Id="rId1" Type="http://schemas.openxmlformats.org/officeDocument/2006/relationships/image" Target="../media/image31.emf"/><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 Id="rId9" Type="http://schemas.openxmlformats.org/officeDocument/2006/relationships/image" Target="../media/image39.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image" Target="../media/image40.emf"/><Relationship Id="rId5" Type="http://schemas.openxmlformats.org/officeDocument/2006/relationships/image" Target="../media/image44.emf"/><Relationship Id="rId4" Type="http://schemas.openxmlformats.org/officeDocument/2006/relationships/image" Target="../media/image43.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image" Target="../media/image45.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image" Target="../media/image49.emf"/><Relationship Id="rId4" Type="http://schemas.openxmlformats.org/officeDocument/2006/relationships/image" Target="../media/image5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981245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250437021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E34483E-5B5B-BD45-A08D-10B8C52212D4}" type="slidenum">
              <a:rPr lang="en-US" smtClean="0"/>
              <a:pPr>
                <a:defRPr/>
              </a:pPr>
              <a:t>2</a:t>
            </a:fld>
            <a:endParaRPr lang="en-US"/>
          </a:p>
        </p:txBody>
      </p:sp>
    </p:spTree>
    <p:extLst>
      <p:ext uri="{BB962C8B-B14F-4D97-AF65-F5344CB8AC3E}">
        <p14:creationId xmlns:p14="http://schemas.microsoft.com/office/powerpoint/2010/main" val="38216679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a:t>Wed. April 10, 2019</a:t>
            </a:r>
          </a:p>
        </p:txBody>
      </p:sp>
      <p:sp>
        <p:nvSpPr>
          <p:cNvPr id="6" name="Rectangle 5"/>
          <p:cNvSpPr>
            <a:spLocks noGrp="1" noChangeArrowheads="1"/>
          </p:cNvSpPr>
          <p:nvPr>
            <p:ph type="ftr" sz="quarter" idx="11"/>
          </p:nvPr>
        </p:nvSpPr>
        <p:spPr/>
        <p:txBody>
          <a:bodyPr/>
          <a:lstStyle>
            <a:lvl1pPr>
              <a:defRPr/>
            </a:lvl1pPr>
          </a:lstStyle>
          <a:p>
            <a:pPr>
              <a:defRPr/>
            </a:pPr>
            <a:r>
              <a:rPr lang="en-US"/>
              <a:t>PHYS 3313-001, Spring 2019                      Dr. Jaehoon Yu</a:t>
            </a:r>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pic>
        <p:nvPicPr>
          <p:cNvPr id="8" name="Picture 7">
            <a:extLst>
              <a:ext uri="{FF2B5EF4-FFF2-40B4-BE49-F238E27FC236}">
                <a16:creationId xmlns:a16="http://schemas.microsoft.com/office/drawing/2014/main" id="{FD90B7E2-7A51-D747-84A2-14E3BE625E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8564" y="6316796"/>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Wed. April 10, 2019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Wed. April 10, 2019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Wed. April 10, 2019</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r>
              <a:rPr lang="en-US"/>
              <a:t>Wed. April 10, 2019</a:t>
            </a:r>
          </a:p>
        </p:txBody>
      </p:sp>
      <p:sp>
        <p:nvSpPr>
          <p:cNvPr id="7" name="Rectangle 5"/>
          <p:cNvSpPr>
            <a:spLocks noGrp="1" noChangeArrowheads="1"/>
          </p:cNvSpPr>
          <p:nvPr>
            <p:ph type="ftr" sz="quarter" idx="11"/>
          </p:nvPr>
        </p:nvSpPr>
        <p:spPr>
          <a:ln/>
        </p:spPr>
        <p:txBody>
          <a:bodyPr/>
          <a:lstStyle>
            <a:lvl1pPr>
              <a:defRPr/>
            </a:lvl1pPr>
          </a:lstStyle>
          <a:p>
            <a:pPr>
              <a:defRPr/>
            </a:pPr>
            <a:r>
              <a:rPr lang="nl-NL"/>
              <a:t>PHYS 3313-001, Spring 2019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E4BFBEB-12DC-8949-B61D-A8F2554F50A6}" type="slidenum">
              <a:rPr lang="en-US"/>
              <a:pPr>
                <a:defRPr/>
              </a:pPr>
              <a:t>‹#›</a:t>
            </a:fld>
            <a:endParaRPr lang="en-US"/>
          </a:p>
        </p:txBody>
      </p:sp>
    </p:spTree>
    <p:extLst>
      <p:ext uri="{BB962C8B-B14F-4D97-AF65-F5344CB8AC3E}">
        <p14:creationId xmlns:p14="http://schemas.microsoft.com/office/powerpoint/2010/main" val="51515341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Wed. April 10, 2019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Wed. April 10, 2019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Wed. April 10, 2019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Wed. April 10, 2019</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Wed. April 10, 2019</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Wed. April 10, 2019</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Wed. April 10, 2019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Wed. April 10, 2019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a:t>Wed. April 10, 2019</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en-US"/>
              <a:t>PHYS 3313-001, Spring 2019                      Dr. Jaehoon Yu</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8" name="Picture 7">
            <a:extLst>
              <a:ext uri="{FF2B5EF4-FFF2-40B4-BE49-F238E27FC236}">
                <a16:creationId xmlns:a16="http://schemas.microsoft.com/office/drawing/2014/main" id="{A051F849-A541-B441-B49D-8B90865F6DA6}"/>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064764" y="6316796"/>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0" r:id="rId13"/>
  </p:sldLayoutIdLst>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9.jpeg"/><Relationship Id="rId7" Type="http://schemas.openxmlformats.org/officeDocument/2006/relationships/oleObject" Target="../embeddings/oleObject20.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27.emf"/><Relationship Id="rId5" Type="http://schemas.openxmlformats.org/officeDocument/2006/relationships/oleObject" Target="../embeddings/oleObject19.bin"/><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8" Type="http://schemas.openxmlformats.org/officeDocument/2006/relationships/image" Target="../media/image33.emf"/><Relationship Id="rId13" Type="http://schemas.openxmlformats.org/officeDocument/2006/relationships/oleObject" Target="../embeddings/oleObject26.bin"/><Relationship Id="rId18" Type="http://schemas.openxmlformats.org/officeDocument/2006/relationships/image" Target="../media/image38.emf"/><Relationship Id="rId3" Type="http://schemas.openxmlformats.org/officeDocument/2006/relationships/oleObject" Target="../embeddings/oleObject21.bin"/><Relationship Id="rId7" Type="http://schemas.openxmlformats.org/officeDocument/2006/relationships/oleObject" Target="../embeddings/oleObject23.bin"/><Relationship Id="rId12" Type="http://schemas.openxmlformats.org/officeDocument/2006/relationships/image" Target="../media/image35.emf"/><Relationship Id="rId17" Type="http://schemas.openxmlformats.org/officeDocument/2006/relationships/oleObject" Target="../embeddings/oleObject28.bin"/><Relationship Id="rId2" Type="http://schemas.openxmlformats.org/officeDocument/2006/relationships/slideLayout" Target="../slideLayouts/slideLayout13.xml"/><Relationship Id="rId16" Type="http://schemas.openxmlformats.org/officeDocument/2006/relationships/image" Target="../media/image37.emf"/><Relationship Id="rId20" Type="http://schemas.openxmlformats.org/officeDocument/2006/relationships/image" Target="../media/image39.emf"/><Relationship Id="rId1" Type="http://schemas.openxmlformats.org/officeDocument/2006/relationships/vmlDrawing" Target="../drawings/vmlDrawing6.vml"/><Relationship Id="rId6" Type="http://schemas.openxmlformats.org/officeDocument/2006/relationships/image" Target="../media/image32.emf"/><Relationship Id="rId11" Type="http://schemas.openxmlformats.org/officeDocument/2006/relationships/oleObject" Target="../embeddings/oleObject25.bin"/><Relationship Id="rId5" Type="http://schemas.openxmlformats.org/officeDocument/2006/relationships/oleObject" Target="../embeddings/oleObject22.bin"/><Relationship Id="rId15" Type="http://schemas.openxmlformats.org/officeDocument/2006/relationships/oleObject" Target="../embeddings/oleObject27.bin"/><Relationship Id="rId10" Type="http://schemas.openxmlformats.org/officeDocument/2006/relationships/image" Target="../media/image34.emf"/><Relationship Id="rId19" Type="http://schemas.openxmlformats.org/officeDocument/2006/relationships/oleObject" Target="../embeddings/oleObject29.bin"/><Relationship Id="rId4" Type="http://schemas.openxmlformats.org/officeDocument/2006/relationships/image" Target="../media/image31.emf"/><Relationship Id="rId9" Type="http://schemas.openxmlformats.org/officeDocument/2006/relationships/oleObject" Target="../embeddings/oleObject24.bin"/><Relationship Id="rId14" Type="http://schemas.openxmlformats.org/officeDocument/2006/relationships/image" Target="../media/image36.emf"/></Relationships>
</file>

<file path=ppt/slides/_rels/slide12.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oleObject" Target="../embeddings/oleObject30.bin"/><Relationship Id="rId7" Type="http://schemas.openxmlformats.org/officeDocument/2006/relationships/oleObject" Target="../embeddings/oleObject32.bin"/><Relationship Id="rId12" Type="http://schemas.openxmlformats.org/officeDocument/2006/relationships/image" Target="../media/image44.emf"/><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41.emf"/><Relationship Id="rId11" Type="http://schemas.openxmlformats.org/officeDocument/2006/relationships/oleObject" Target="../embeddings/oleObject34.bin"/><Relationship Id="rId5" Type="http://schemas.openxmlformats.org/officeDocument/2006/relationships/oleObject" Target="../embeddings/oleObject31.bin"/><Relationship Id="rId10" Type="http://schemas.openxmlformats.org/officeDocument/2006/relationships/image" Target="../media/image43.emf"/><Relationship Id="rId4" Type="http://schemas.openxmlformats.org/officeDocument/2006/relationships/image" Target="../media/image40.emf"/><Relationship Id="rId9" Type="http://schemas.openxmlformats.org/officeDocument/2006/relationships/oleObject" Target="../embeddings/oleObject33.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image" Target="../media/image48.jpeg"/><Relationship Id="rId7" Type="http://schemas.openxmlformats.org/officeDocument/2006/relationships/image" Target="../media/image46.emf"/><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oleObject" Target="../embeddings/oleObject36.bin"/><Relationship Id="rId5" Type="http://schemas.openxmlformats.org/officeDocument/2006/relationships/image" Target="../media/image45.emf"/><Relationship Id="rId4" Type="http://schemas.openxmlformats.org/officeDocument/2006/relationships/oleObject" Target="../embeddings/oleObject35.bin"/><Relationship Id="rId9" Type="http://schemas.openxmlformats.org/officeDocument/2006/relationships/image" Target="../media/image47.e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image" Target="../media/image53.jpeg"/><Relationship Id="rId7" Type="http://schemas.openxmlformats.org/officeDocument/2006/relationships/image" Target="../media/image50.emf"/><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oleObject" Target="../embeddings/oleObject39.bin"/><Relationship Id="rId11" Type="http://schemas.openxmlformats.org/officeDocument/2006/relationships/image" Target="../media/image52.emf"/><Relationship Id="rId5" Type="http://schemas.openxmlformats.org/officeDocument/2006/relationships/image" Target="../media/image49.emf"/><Relationship Id="rId10" Type="http://schemas.openxmlformats.org/officeDocument/2006/relationships/oleObject" Target="../embeddings/oleObject41.bin"/><Relationship Id="rId4" Type="http://schemas.openxmlformats.org/officeDocument/2006/relationships/oleObject" Target="../embeddings/oleObject38.bin"/><Relationship Id="rId9" Type="http://schemas.openxmlformats.org/officeDocument/2006/relationships/image" Target="../media/image51.emf"/></Relationships>
</file>

<file path=ppt/slides/_rels/slide1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lMO7ou3HvO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oleObject" Target="../embeddings/oleObject5.bin"/><Relationship Id="rId18" Type="http://schemas.openxmlformats.org/officeDocument/2006/relationships/image" Target="../media/image10.emf"/><Relationship Id="rId3" Type="http://schemas.openxmlformats.org/officeDocument/2006/relationships/image" Target="../media/image12.jpeg"/><Relationship Id="rId7" Type="http://schemas.openxmlformats.org/officeDocument/2006/relationships/oleObject" Target="../embeddings/oleObject2.bin"/><Relationship Id="rId12" Type="http://schemas.openxmlformats.org/officeDocument/2006/relationships/image" Target="../media/image7.emf"/><Relationship Id="rId17" Type="http://schemas.openxmlformats.org/officeDocument/2006/relationships/oleObject" Target="../embeddings/oleObject7.bin"/><Relationship Id="rId2" Type="http://schemas.openxmlformats.org/officeDocument/2006/relationships/slideLayout" Target="../slideLayouts/slideLayout13.xml"/><Relationship Id="rId16" Type="http://schemas.openxmlformats.org/officeDocument/2006/relationships/image" Target="../media/image9.emf"/><Relationship Id="rId20" Type="http://schemas.openxmlformats.org/officeDocument/2006/relationships/image" Target="../media/image11.emf"/><Relationship Id="rId1" Type="http://schemas.openxmlformats.org/officeDocument/2006/relationships/vmlDrawing" Target="../drawings/vmlDrawing1.vml"/><Relationship Id="rId6" Type="http://schemas.openxmlformats.org/officeDocument/2006/relationships/image" Target="../media/image4.e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10" Type="http://schemas.openxmlformats.org/officeDocument/2006/relationships/image" Target="../media/image6.emf"/><Relationship Id="rId19" Type="http://schemas.openxmlformats.org/officeDocument/2006/relationships/oleObject" Target="../embeddings/oleObject8.bin"/><Relationship Id="rId4" Type="http://schemas.openxmlformats.org/officeDocument/2006/relationships/image" Target="../media/image13.jpeg"/><Relationship Id="rId9" Type="http://schemas.openxmlformats.org/officeDocument/2006/relationships/oleObject" Target="../embeddings/oleObject3.bin"/><Relationship Id="rId1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14.emf"/><Relationship Id="rId4"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9.jpeg"/><Relationship Id="rId7"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16.emf"/><Relationship Id="rId5" Type="http://schemas.openxmlformats.org/officeDocument/2006/relationships/oleObject" Target="../embeddings/oleObject10.bin"/><Relationship Id="rId10" Type="http://schemas.openxmlformats.org/officeDocument/2006/relationships/image" Target="../media/image18.emf"/><Relationship Id="rId4" Type="http://schemas.openxmlformats.org/officeDocument/2006/relationships/image" Target="../media/image20.jpeg"/><Relationship Id="rId9" Type="http://schemas.openxmlformats.org/officeDocument/2006/relationships/oleObject" Target="../embeddings/oleObject12.bin"/></Relationships>
</file>

<file path=ppt/slides/_rels/slide9.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oleObject" Target="../embeddings/oleObject18.bin"/><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25.e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22.emf"/><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24.emf"/><Relationship Id="rId4" Type="http://schemas.openxmlformats.org/officeDocument/2006/relationships/image" Target="../media/image21.emf"/><Relationship Id="rId9" Type="http://schemas.openxmlformats.org/officeDocument/2006/relationships/oleObject" Target="../embeddings/oleObject16.bin"/><Relationship Id="rId14" Type="http://schemas.openxmlformats.org/officeDocument/2006/relationships/image" Target="../media/image26.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Wed. April 10, 2019</a:t>
            </a:r>
            <a:endParaRPr lang="en-US" dirty="0"/>
          </a:p>
        </p:txBody>
      </p:sp>
      <p:sp>
        <p:nvSpPr>
          <p:cNvPr id="7" name="Rectangle 5"/>
          <p:cNvSpPr>
            <a:spLocks noGrp="1" noChangeArrowheads="1"/>
          </p:cNvSpPr>
          <p:nvPr>
            <p:ph type="ftr" sz="quarter" idx="11"/>
          </p:nvPr>
        </p:nvSpPr>
        <p:spPr/>
        <p:txBody>
          <a:bodyPr/>
          <a:lstStyle/>
          <a:p>
            <a:pPr>
              <a:defRPr/>
            </a:pPr>
            <a:r>
              <a:rPr lang="en-US"/>
              <a:t>PHYS 3313-001, Spring 2019                      Dr. Jaehoon Yu</a:t>
            </a:r>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dirty="0">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3313 –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#21</a:t>
            </a:r>
          </a:p>
        </p:txBody>
      </p:sp>
      <p:sp>
        <p:nvSpPr>
          <p:cNvPr id="18438" name="Text Box 4"/>
          <p:cNvSpPr txBox="1">
            <a:spLocks noChangeArrowheads="1"/>
          </p:cNvSpPr>
          <p:nvPr/>
        </p:nvSpPr>
        <p:spPr bwMode="auto">
          <a:xfrm>
            <a:off x="2850120" y="1524000"/>
            <a:ext cx="3135795"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Wednesday, April 10, 2019</a:t>
            </a:r>
          </a:p>
          <a:p>
            <a:pPr algn="ctr"/>
            <a:r>
              <a:rPr lang="en-US" dirty="0">
                <a:solidFill>
                  <a:schemeClr val="accent2"/>
                </a:solidFill>
                <a:latin typeface="Monotype Corsiva" pitchFamily="-84" charset="0"/>
              </a:rPr>
              <a:t>Dr. Jaehoon Yu</a:t>
            </a:r>
            <a:endParaRPr lang="en-US" b="1" dirty="0">
              <a:solidFill>
                <a:srgbClr val="FF0066"/>
              </a:solidFill>
              <a:latin typeface="Monotype Corsiva" pitchFamily="-84" charset="0"/>
            </a:endParaRPr>
          </a:p>
        </p:txBody>
      </p:sp>
      <p:sp>
        <p:nvSpPr>
          <p:cNvPr id="2058" name="Rectangle 10"/>
          <p:cNvSpPr>
            <a:spLocks noChangeArrowheads="1"/>
          </p:cNvSpPr>
          <p:nvPr/>
        </p:nvSpPr>
        <p:spPr bwMode="auto">
          <a:xfrm>
            <a:off x="1600200" y="2354997"/>
            <a:ext cx="7160260" cy="3595806"/>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a:solidFill>
                  <a:schemeClr val="accent2"/>
                </a:solidFill>
                <a:latin typeface="Arial Narrow" pitchFamily="-84" charset="0"/>
              </a:rPr>
              <a:t>Simple Harmonic Oscillator</a:t>
            </a:r>
          </a:p>
          <a:p>
            <a:pPr marL="609600" indent="-609600">
              <a:spcBef>
                <a:spcPct val="20000"/>
              </a:spcBef>
              <a:buFontTx/>
              <a:buChar char="•"/>
            </a:pPr>
            <a:r>
              <a:rPr lang="en-US" sz="3200" dirty="0">
                <a:solidFill>
                  <a:schemeClr val="accent2"/>
                </a:solidFill>
                <a:latin typeface="Arial Narrow" pitchFamily="-84" charset="0"/>
              </a:rPr>
              <a:t>Reflection and Transmission</a:t>
            </a:r>
          </a:p>
          <a:p>
            <a:pPr marL="609600" indent="-609600">
              <a:spcBef>
                <a:spcPct val="20000"/>
              </a:spcBef>
              <a:buFontTx/>
              <a:buChar char="•"/>
            </a:pPr>
            <a:r>
              <a:rPr lang="en-US" sz="3200" dirty="0">
                <a:solidFill>
                  <a:schemeClr val="accent2"/>
                </a:solidFill>
                <a:latin typeface="Arial Narrow" pitchFamily="-84" charset="0"/>
              </a:rPr>
              <a:t>Barriers and Tunneling</a:t>
            </a:r>
          </a:p>
          <a:p>
            <a:pPr marL="609600" indent="-609600">
              <a:spcBef>
                <a:spcPct val="20000"/>
              </a:spcBef>
              <a:buFontTx/>
              <a:buChar char="•"/>
            </a:pPr>
            <a:r>
              <a:rPr lang="en-US" sz="3200" dirty="0">
                <a:solidFill>
                  <a:schemeClr val="accent2"/>
                </a:solidFill>
                <a:latin typeface="Arial Narrow" pitchFamily="-84" charset="0"/>
              </a:rPr>
              <a:t>Alpha Particle Decay</a:t>
            </a:r>
          </a:p>
          <a:p>
            <a:pPr marL="609600" indent="-609600">
              <a:spcBef>
                <a:spcPct val="20000"/>
              </a:spcBef>
              <a:buFontTx/>
              <a:buChar char="•"/>
            </a:pPr>
            <a:r>
              <a:rPr lang="en-US" sz="3200" dirty="0">
                <a:solidFill>
                  <a:schemeClr val="accent2"/>
                </a:solidFill>
                <a:latin typeface="Arial Narrow" pitchFamily="-84" charset="0"/>
              </a:rPr>
              <a:t>Schrodinger Equations applied on Hydrogen Atom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type="wd">
                                    <p:tmPct val="10000"/>
                                  </p:iterate>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iterate type="wd">
                                    <p:tmPct val="10000"/>
                                  </p:iterate>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iterate type="wd">
                                    <p:tmPct val="10000"/>
                                  </p:iterate>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1" nodeType="clickEffect">
                                  <p:stCondLst>
                                    <p:cond delay="0"/>
                                  </p:stCondLst>
                                  <p:iterate type="wd">
                                    <p:tmPct val="10000"/>
                                  </p:iterate>
                                  <p:childTnLst>
                                    <p:set>
                                      <p:cBhvr>
                                        <p:cTn id="21" dur="1" fill="hold">
                                          <p:stCondLst>
                                            <p:cond delay="0"/>
                                          </p:stCondLst>
                                        </p:cTn>
                                        <p:tgtEl>
                                          <p:spTgt spid="2058">
                                            <p:txEl>
                                              <p:pRg st="3" end="3"/>
                                            </p:txEl>
                                          </p:spTgt>
                                        </p:tgtEl>
                                        <p:attrNameLst>
                                          <p:attrName>style.visibility</p:attrName>
                                        </p:attrNameLst>
                                      </p:cBhvr>
                                      <p:to>
                                        <p:strVal val="visible"/>
                                      </p:to>
                                    </p:set>
                                    <p:animEffect transition="in" filter="wipe(left)">
                                      <p:cBhvr>
                                        <p:cTn id="22" dur="500"/>
                                        <p:tgtEl>
                                          <p:spTgt spid="2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1" nodeType="clickEffect">
                                  <p:stCondLst>
                                    <p:cond delay="0"/>
                                  </p:stCondLst>
                                  <p:iterate type="wd">
                                    <p:tmPct val="10000"/>
                                  </p:iterate>
                                  <p:childTnLst>
                                    <p:set>
                                      <p:cBhvr>
                                        <p:cTn id="26" dur="1" fill="hold">
                                          <p:stCondLst>
                                            <p:cond delay="0"/>
                                          </p:stCondLst>
                                        </p:cTn>
                                        <p:tgtEl>
                                          <p:spTgt spid="2058">
                                            <p:txEl>
                                              <p:pRg st="4" end="4"/>
                                            </p:txEl>
                                          </p:spTgt>
                                        </p:tgtEl>
                                        <p:attrNameLst>
                                          <p:attrName>style.visibility</p:attrName>
                                        </p:attrNameLst>
                                      </p:cBhvr>
                                      <p:to>
                                        <p:strVal val="visible"/>
                                      </p:to>
                                    </p:set>
                                    <p:animEffect transition="in" filter="wipe(left)">
                                      <p:cBhvr>
                                        <p:cTn id="27" dur="500"/>
                                        <p:tgtEl>
                                          <p:spTgt spid="20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1"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457200" y="0"/>
            <a:ext cx="8229600" cy="712787"/>
          </a:xfrm>
        </p:spPr>
        <p:txBody>
          <a:bodyPr/>
          <a:lstStyle/>
          <a:p>
            <a:pPr eaLnBrk="1" hangingPunct="1"/>
            <a:r>
              <a:rPr lang="en-US" sz="4000" dirty="0">
                <a:ea typeface="ＭＳ Ｐゴシック" pitchFamily="-84" charset="-128"/>
                <a:cs typeface="ＭＳ Ｐゴシック" pitchFamily="-84" charset="-128"/>
              </a:rPr>
              <a:t>Barriers and Tunneling</a:t>
            </a:r>
          </a:p>
        </p:txBody>
      </p:sp>
      <p:sp>
        <p:nvSpPr>
          <p:cNvPr id="43010" name="Rectangle 3"/>
          <p:cNvSpPr>
            <a:spLocks noGrp="1" noChangeArrowheads="1"/>
          </p:cNvSpPr>
          <p:nvPr>
            <p:ph type="body" sz="half" idx="1"/>
          </p:nvPr>
        </p:nvSpPr>
        <p:spPr>
          <a:xfrm>
            <a:off x="457200" y="685800"/>
            <a:ext cx="8383588" cy="5029200"/>
          </a:xfrm>
        </p:spPr>
        <p:txBody>
          <a:bodyPr/>
          <a:lstStyle/>
          <a:p>
            <a:pPr eaLnBrk="1" hangingPunct="1"/>
            <a:r>
              <a:rPr lang="en-US" sz="2000" dirty="0">
                <a:ea typeface="ＭＳ Ｐゴシック" pitchFamily="-84" charset="-128"/>
                <a:cs typeface="ＭＳ Ｐゴシック" pitchFamily="-84" charset="-128"/>
              </a:rPr>
              <a:t>Consider a particle of energy </a:t>
            </a:r>
            <a:r>
              <a:rPr lang="en-US" sz="2000" i="1" dirty="0">
                <a:ea typeface="ＭＳ Ｐゴシック" pitchFamily="-84" charset="-128"/>
                <a:cs typeface="ＭＳ Ｐゴシック" pitchFamily="-84" charset="-128"/>
              </a:rPr>
              <a:t>E</a:t>
            </a:r>
            <a:r>
              <a:rPr lang="en-US" sz="2000" dirty="0">
                <a:ea typeface="ＭＳ Ｐゴシック" pitchFamily="-84" charset="-128"/>
                <a:cs typeface="ＭＳ Ｐゴシック" pitchFamily="-84" charset="-128"/>
              </a:rPr>
              <a:t> approaching a potential barrier of height </a:t>
            </a:r>
            <a:r>
              <a:rPr lang="en-US" sz="2000" i="1" dirty="0">
                <a:ea typeface="ＭＳ Ｐゴシック" pitchFamily="-84" charset="-128"/>
                <a:cs typeface="ＭＳ Ｐゴシック" pitchFamily="-84" charset="-128"/>
              </a:rPr>
              <a:t>V</a:t>
            </a:r>
            <a:r>
              <a:rPr lang="en-US" sz="2000" baseline="-25000" dirty="0">
                <a:ea typeface="ＭＳ Ｐゴシック" pitchFamily="-84" charset="-128"/>
                <a:cs typeface="ＭＳ Ｐゴシック" pitchFamily="-84" charset="-128"/>
              </a:rPr>
              <a:t>0 </a:t>
            </a:r>
            <a:r>
              <a:rPr lang="en-US" sz="2000" dirty="0">
                <a:ea typeface="ＭＳ Ｐゴシック" pitchFamily="-84" charset="-128"/>
                <a:cs typeface="ＭＳ Ｐゴシック" pitchFamily="-84" charset="-128"/>
              </a:rPr>
              <a:t>and the potential everywhere else is zero.</a:t>
            </a:r>
          </a:p>
          <a:p>
            <a:pPr eaLnBrk="1" hangingPunct="1"/>
            <a:r>
              <a:rPr lang="en-US" sz="2000" dirty="0">
                <a:ea typeface="ＭＳ Ｐゴシック" pitchFamily="-84" charset="-128"/>
                <a:cs typeface="ＭＳ Ｐゴシック" pitchFamily="-84" charset="-128"/>
              </a:rPr>
              <a:t>We will first consider the case when the energy is greater than the potential barrier.</a:t>
            </a:r>
          </a:p>
          <a:p>
            <a:pPr eaLnBrk="1" hangingPunct="1"/>
            <a:r>
              <a:rPr lang="en-US" sz="2000" dirty="0">
                <a:ea typeface="ＭＳ Ｐゴシック" pitchFamily="-84" charset="-128"/>
                <a:cs typeface="ＭＳ Ｐゴシック" pitchFamily="-84" charset="-128"/>
              </a:rPr>
              <a:t>In regions I and III the wave numbers are:</a:t>
            </a:r>
          </a:p>
          <a:p>
            <a:pPr eaLnBrk="1" hangingPunct="1"/>
            <a:endParaRPr lang="en-US" sz="2000" dirty="0">
              <a:ea typeface="ＭＳ Ｐゴシック" pitchFamily="-84" charset="-128"/>
              <a:cs typeface="ＭＳ Ｐゴシック" pitchFamily="-84" charset="-128"/>
            </a:endParaRPr>
          </a:p>
          <a:p>
            <a:pPr eaLnBrk="1" hangingPunct="1"/>
            <a:r>
              <a:rPr lang="en-US" sz="2000" dirty="0">
                <a:ea typeface="ＭＳ Ｐゴシック" pitchFamily="-84" charset="-128"/>
                <a:cs typeface="ＭＳ Ｐゴシック" pitchFamily="-84" charset="-128"/>
              </a:rPr>
              <a:t>In the barrier region we have</a:t>
            </a:r>
          </a:p>
        </p:txBody>
      </p:sp>
      <p:pic>
        <p:nvPicPr>
          <p:cNvPr id="43013" name="Picture 1"/>
          <p:cNvPicPr>
            <a:picLocks/>
          </p:cNvPicPr>
          <p:nvPr/>
        </p:nvPicPr>
        <p:blipFill>
          <a:blip r:embed="rId3"/>
          <a:srcRect/>
          <a:stretch>
            <a:fillRect/>
          </a:stretch>
        </p:blipFill>
        <p:spPr bwMode="auto">
          <a:xfrm>
            <a:off x="457200" y="3276600"/>
            <a:ext cx="3657600" cy="2819400"/>
          </a:xfrm>
          <a:prstGeom prst="rect">
            <a:avLst/>
          </a:prstGeom>
          <a:noFill/>
          <a:ln w="9525">
            <a:noFill/>
            <a:miter lim="800000"/>
            <a:headEnd/>
            <a:tailEnd/>
          </a:ln>
        </p:spPr>
      </p:pic>
      <p:pic>
        <p:nvPicPr>
          <p:cNvPr id="43014" name="Picture 1"/>
          <p:cNvPicPr>
            <a:picLocks/>
          </p:cNvPicPr>
          <p:nvPr/>
        </p:nvPicPr>
        <p:blipFill>
          <a:blip r:embed="rId4"/>
          <a:srcRect/>
          <a:stretch>
            <a:fillRect/>
          </a:stretch>
        </p:blipFill>
        <p:spPr bwMode="auto">
          <a:xfrm>
            <a:off x="4953000" y="3429000"/>
            <a:ext cx="3733800" cy="26670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a:t>Wed. April 10, 2019</a:t>
            </a:r>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10</a:t>
            </a:fld>
            <a:endParaRPr lang="en-US"/>
          </a:p>
        </p:txBody>
      </p:sp>
      <p:sp>
        <p:nvSpPr>
          <p:cNvPr id="10" name="Footer Placeholder 9"/>
          <p:cNvSpPr>
            <a:spLocks noGrp="1"/>
          </p:cNvSpPr>
          <p:nvPr>
            <p:ph type="ftr" sz="quarter" idx="11"/>
          </p:nvPr>
        </p:nvSpPr>
        <p:spPr/>
        <p:txBody>
          <a:bodyPr/>
          <a:lstStyle/>
          <a:p>
            <a:pPr>
              <a:defRPr/>
            </a:pPr>
            <a:r>
              <a:rPr lang="en-US"/>
              <a:t>PHYS 3313-001, Spring 2019                      Dr. Jaehoon Yu</a:t>
            </a:r>
          </a:p>
        </p:txBody>
      </p:sp>
      <p:graphicFrame>
        <p:nvGraphicFramePr>
          <p:cNvPr id="11" name="Object 3"/>
          <p:cNvGraphicFramePr>
            <a:graphicFrameLocks noChangeAspect="1"/>
          </p:cNvGraphicFramePr>
          <p:nvPr>
            <p:extLst/>
          </p:nvPr>
        </p:nvGraphicFramePr>
        <p:xfrm>
          <a:off x="4953000" y="1676400"/>
          <a:ext cx="1577975" cy="620713"/>
        </p:xfrm>
        <a:graphic>
          <a:graphicData uri="http://schemas.openxmlformats.org/presentationml/2006/ole">
            <mc:AlternateContent xmlns:mc="http://schemas.openxmlformats.org/markup-compatibility/2006">
              <mc:Choice xmlns:v="urn:schemas-microsoft-com:vml" Requires="v">
                <p:oleObj spid="_x0000_s243959" name="Equation" r:id="rId5" imgW="1092200" imgH="431800" progId="Equation.DSMT4">
                  <p:embed/>
                </p:oleObj>
              </mc:Choice>
              <mc:Fallback>
                <p:oleObj name="Equation" r:id="rId5" imgW="1092200" imgH="431800" progId="Equation.DSMT4">
                  <p:embed/>
                  <p:pic>
                    <p:nvPicPr>
                      <p:cNvPr id="11" name="Object 3"/>
                      <p:cNvPicPr>
                        <a:picLocks noChangeAspect="1" noChangeArrowheads="1"/>
                      </p:cNvPicPr>
                      <p:nvPr/>
                    </p:nvPicPr>
                    <p:blipFill>
                      <a:blip r:embed="rId6"/>
                      <a:srcRect/>
                      <a:stretch>
                        <a:fillRect/>
                      </a:stretch>
                    </p:blipFill>
                    <p:spPr bwMode="auto">
                      <a:xfrm>
                        <a:off x="4953000" y="1676400"/>
                        <a:ext cx="1577975" cy="620713"/>
                      </a:xfrm>
                      <a:prstGeom prst="rect">
                        <a:avLst/>
                      </a:prstGeom>
                      <a:noFill/>
                    </p:spPr>
                  </p:pic>
                </p:oleObj>
              </mc:Fallback>
            </mc:AlternateContent>
          </a:graphicData>
        </a:graphic>
      </p:graphicFrame>
      <p:graphicFrame>
        <p:nvGraphicFramePr>
          <p:cNvPr id="12" name="Object 3"/>
          <p:cNvGraphicFramePr>
            <a:graphicFrameLocks noChangeAspect="1"/>
          </p:cNvGraphicFramePr>
          <p:nvPr>
            <p:extLst/>
          </p:nvPr>
        </p:nvGraphicFramePr>
        <p:xfrm>
          <a:off x="3810000" y="2348224"/>
          <a:ext cx="3276600" cy="699776"/>
        </p:xfrm>
        <a:graphic>
          <a:graphicData uri="http://schemas.openxmlformats.org/presentationml/2006/ole">
            <mc:AlternateContent xmlns:mc="http://schemas.openxmlformats.org/markup-compatibility/2006">
              <mc:Choice xmlns:v="urn:schemas-microsoft-com:vml" Requires="v">
                <p:oleObj spid="_x0000_s243960" name="Equation" r:id="rId7" imgW="2184400" imgH="469900" progId="Equation.DSMT4">
                  <p:embed/>
                </p:oleObj>
              </mc:Choice>
              <mc:Fallback>
                <p:oleObj name="Equation" r:id="rId7" imgW="2184400" imgH="469900" progId="Equation.DSMT4">
                  <p:embed/>
                  <p:pic>
                    <p:nvPicPr>
                      <p:cNvPr id="12" name="Object 3"/>
                      <p:cNvPicPr>
                        <a:picLocks noChangeAspect="1" noChangeArrowheads="1"/>
                      </p:cNvPicPr>
                      <p:nvPr/>
                    </p:nvPicPr>
                    <p:blipFill>
                      <a:blip r:embed="rId8"/>
                      <a:srcRect/>
                      <a:stretch>
                        <a:fillRect/>
                      </a:stretch>
                    </p:blipFill>
                    <p:spPr bwMode="auto">
                      <a:xfrm>
                        <a:off x="3810000" y="2348224"/>
                        <a:ext cx="3276600" cy="699776"/>
                      </a:xfrm>
                      <a:prstGeom prst="rect">
                        <a:avLst/>
                      </a:prstGeom>
                      <a:noFill/>
                    </p:spPr>
                  </p:pic>
                </p:oleObj>
              </mc:Fallback>
            </mc:AlternateContent>
          </a:graphicData>
        </a:graphic>
      </p:graphicFrame>
    </p:spTree>
    <p:extLst>
      <p:ext uri="{BB962C8B-B14F-4D97-AF65-F5344CB8AC3E}">
        <p14:creationId xmlns:p14="http://schemas.microsoft.com/office/powerpoint/2010/main" val="221121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43010">
                                            <p:txEl>
                                              <p:pRg st="0" end="0"/>
                                            </p:txEl>
                                          </p:spTgt>
                                        </p:tgtEl>
                                        <p:attrNameLst>
                                          <p:attrName>style.visibility</p:attrName>
                                        </p:attrNameLst>
                                      </p:cBhvr>
                                      <p:to>
                                        <p:strVal val="visible"/>
                                      </p:to>
                                    </p:set>
                                    <p:animEffect transition="in" filter="wipe(left)">
                                      <p:cBhvr>
                                        <p:cTn id="7" dur="500"/>
                                        <p:tgtEl>
                                          <p:spTgt spid="430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013"/>
                                        </p:tgtEl>
                                        <p:attrNameLst>
                                          <p:attrName>style.visibility</p:attrName>
                                        </p:attrNameLst>
                                      </p:cBhvr>
                                      <p:to>
                                        <p:strVal val="visible"/>
                                      </p:to>
                                    </p:set>
                                    <p:animEffect transition="in" filter="wipe(left)">
                                      <p:cBhvr>
                                        <p:cTn id="12" dur="500"/>
                                        <p:tgtEl>
                                          <p:spTgt spid="430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43010">
                                            <p:txEl>
                                              <p:pRg st="1" end="1"/>
                                            </p:txEl>
                                          </p:spTgt>
                                        </p:tgtEl>
                                        <p:attrNameLst>
                                          <p:attrName>style.visibility</p:attrName>
                                        </p:attrNameLst>
                                      </p:cBhvr>
                                      <p:to>
                                        <p:strVal val="visible"/>
                                      </p:to>
                                    </p:set>
                                    <p:animEffect transition="in" filter="wipe(left)">
                                      <p:cBhvr>
                                        <p:cTn id="17" dur="500"/>
                                        <p:tgtEl>
                                          <p:spTgt spid="430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3014"/>
                                        </p:tgtEl>
                                        <p:attrNameLst>
                                          <p:attrName>style.visibility</p:attrName>
                                        </p:attrNameLst>
                                      </p:cBhvr>
                                      <p:to>
                                        <p:strVal val="visible"/>
                                      </p:to>
                                    </p:set>
                                    <p:animEffect transition="in" filter="wipe(left)">
                                      <p:cBhvr>
                                        <p:cTn id="22" dur="500"/>
                                        <p:tgtEl>
                                          <p:spTgt spid="430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lt">
                                    <p:tmPct val="10000"/>
                                  </p:iterate>
                                  <p:childTnLst>
                                    <p:set>
                                      <p:cBhvr>
                                        <p:cTn id="26" dur="1" fill="hold">
                                          <p:stCondLst>
                                            <p:cond delay="0"/>
                                          </p:stCondLst>
                                        </p:cTn>
                                        <p:tgtEl>
                                          <p:spTgt spid="43010">
                                            <p:txEl>
                                              <p:pRg st="2" end="2"/>
                                            </p:txEl>
                                          </p:spTgt>
                                        </p:tgtEl>
                                        <p:attrNameLst>
                                          <p:attrName>style.visibility</p:attrName>
                                        </p:attrNameLst>
                                      </p:cBhvr>
                                      <p:to>
                                        <p:strVal val="visible"/>
                                      </p:to>
                                    </p:set>
                                    <p:animEffect transition="in" filter="wipe(left)">
                                      <p:cBhvr>
                                        <p:cTn id="27" dur="500"/>
                                        <p:tgtEl>
                                          <p:spTgt spid="430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lt">
                                    <p:tmPct val="10000"/>
                                  </p:iterate>
                                  <p:childTnLst>
                                    <p:set>
                                      <p:cBhvr>
                                        <p:cTn id="36" dur="1" fill="hold">
                                          <p:stCondLst>
                                            <p:cond delay="0"/>
                                          </p:stCondLst>
                                        </p:cTn>
                                        <p:tgtEl>
                                          <p:spTgt spid="43010">
                                            <p:txEl>
                                              <p:pRg st="4" end="4"/>
                                            </p:txEl>
                                          </p:spTgt>
                                        </p:tgtEl>
                                        <p:attrNameLst>
                                          <p:attrName>style.visibility</p:attrName>
                                        </p:attrNameLst>
                                      </p:cBhvr>
                                      <p:to>
                                        <p:strVal val="visible"/>
                                      </p:to>
                                    </p:set>
                                    <p:animEffect transition="in" filter="wipe(left)">
                                      <p:cBhvr>
                                        <p:cTn id="37" dur="500"/>
                                        <p:tgtEl>
                                          <p:spTgt spid="43010">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457200" y="76200"/>
            <a:ext cx="8229600" cy="560387"/>
          </a:xfrm>
        </p:spPr>
        <p:txBody>
          <a:bodyPr/>
          <a:lstStyle/>
          <a:p>
            <a:pPr eaLnBrk="1" hangingPunct="1"/>
            <a:r>
              <a:rPr lang="en-US" sz="4000" dirty="0">
                <a:ea typeface="ＭＳ Ｐゴシック" pitchFamily="-84" charset="-128"/>
                <a:cs typeface="ＭＳ Ｐゴシック" pitchFamily="-84" charset="-128"/>
              </a:rPr>
              <a:t>Reflection and Transmission</a:t>
            </a:r>
          </a:p>
        </p:txBody>
      </p:sp>
      <p:sp>
        <p:nvSpPr>
          <p:cNvPr id="45058" name="Rectangle 3"/>
          <p:cNvSpPr>
            <a:spLocks noGrp="1" noChangeArrowheads="1"/>
          </p:cNvSpPr>
          <p:nvPr>
            <p:ph type="body" sz="half" idx="1"/>
          </p:nvPr>
        </p:nvSpPr>
        <p:spPr>
          <a:xfrm>
            <a:off x="457200" y="685800"/>
            <a:ext cx="8458200" cy="5029200"/>
          </a:xfrm>
        </p:spPr>
        <p:txBody>
          <a:bodyPr/>
          <a:lstStyle/>
          <a:p>
            <a:pPr eaLnBrk="1" hangingPunct="1"/>
            <a:r>
              <a:rPr lang="en-US" sz="2000" dirty="0">
                <a:ea typeface="ＭＳ Ｐゴシック" pitchFamily="-84" charset="-128"/>
                <a:cs typeface="ＭＳ Ｐゴシック" pitchFamily="-84" charset="-128"/>
              </a:rPr>
              <a:t>The wave function will consist of an incident wave, a reflected wave, and a transmitted wave.</a:t>
            </a:r>
          </a:p>
          <a:p>
            <a:pPr eaLnBrk="1" hangingPunct="1"/>
            <a:r>
              <a:rPr lang="en-US" sz="2000" dirty="0">
                <a:ea typeface="ＭＳ Ｐゴシック" pitchFamily="-84" charset="-128"/>
                <a:cs typeface="ＭＳ Ｐゴシック" pitchFamily="-84" charset="-128"/>
              </a:rPr>
              <a:t>The potentials and the Schrödinger wave equation for the three regions are as follows:</a:t>
            </a:r>
          </a:p>
          <a:p>
            <a:pPr eaLnBrk="1" hangingPunct="1">
              <a:buFont typeface="Wingdings" pitchFamily="-84" charset="2"/>
              <a:buNone/>
            </a:pPr>
            <a:endParaRPr lang="en-US" sz="2000" dirty="0">
              <a:ea typeface="ＭＳ Ｐゴシック" pitchFamily="-84" charset="-128"/>
              <a:cs typeface="ＭＳ Ｐゴシック" pitchFamily="-84" charset="-128"/>
            </a:endParaRPr>
          </a:p>
          <a:p>
            <a:pPr eaLnBrk="1" hangingPunct="1">
              <a:buFont typeface="Wingdings" pitchFamily="-84" charset="2"/>
              <a:buNone/>
            </a:pPr>
            <a:endParaRPr lang="en-US" sz="2000" dirty="0">
              <a:ea typeface="ＭＳ Ｐゴシック" pitchFamily="-84" charset="-128"/>
              <a:cs typeface="ＭＳ Ｐゴシック" pitchFamily="-84" charset="-128"/>
            </a:endParaRPr>
          </a:p>
          <a:p>
            <a:pPr eaLnBrk="1" hangingPunct="1">
              <a:buFont typeface="Wingdings" pitchFamily="-84" charset="2"/>
              <a:buNone/>
            </a:pPr>
            <a:endParaRPr lang="en-US" sz="2000" dirty="0">
              <a:ea typeface="ＭＳ Ｐゴシック" pitchFamily="-84" charset="-128"/>
              <a:cs typeface="ＭＳ Ｐゴシック" pitchFamily="-84" charset="-128"/>
            </a:endParaRPr>
          </a:p>
          <a:p>
            <a:pPr eaLnBrk="1" hangingPunct="1">
              <a:buFont typeface="Wingdings" pitchFamily="-84" charset="2"/>
              <a:buNone/>
            </a:pPr>
            <a:endParaRPr lang="en-US" sz="2000" dirty="0">
              <a:ea typeface="ＭＳ Ｐゴシック" pitchFamily="-84" charset="-128"/>
              <a:cs typeface="ＭＳ Ｐゴシック" pitchFamily="-84" charset="-128"/>
            </a:endParaRPr>
          </a:p>
          <a:p>
            <a:pPr eaLnBrk="1" hangingPunct="1"/>
            <a:r>
              <a:rPr lang="en-US" sz="2000" dirty="0">
                <a:ea typeface="ＭＳ Ｐゴシック" pitchFamily="-84" charset="-128"/>
                <a:cs typeface="ＭＳ Ｐゴシック" pitchFamily="-84" charset="-128"/>
              </a:rPr>
              <a:t>The corresponding solutions are:</a:t>
            </a:r>
          </a:p>
          <a:p>
            <a:pPr eaLnBrk="1" hangingPunct="1">
              <a:buFont typeface="Wingdings" pitchFamily="-84" charset="2"/>
              <a:buNone/>
            </a:pPr>
            <a:endParaRPr lang="en-US" sz="2000" dirty="0">
              <a:ea typeface="ＭＳ Ｐゴシック" pitchFamily="-84" charset="-128"/>
              <a:cs typeface="ＭＳ Ｐゴシック" pitchFamily="-84" charset="-128"/>
            </a:endParaRPr>
          </a:p>
          <a:p>
            <a:pPr eaLnBrk="1" hangingPunct="1">
              <a:buFont typeface="Wingdings" pitchFamily="-84" charset="2"/>
              <a:buNone/>
            </a:pPr>
            <a:endParaRPr lang="en-US" sz="2000" dirty="0">
              <a:ea typeface="ＭＳ Ｐゴシック" pitchFamily="-84" charset="-128"/>
              <a:cs typeface="ＭＳ Ｐゴシック" pitchFamily="-84" charset="-128"/>
            </a:endParaRPr>
          </a:p>
          <a:p>
            <a:pPr eaLnBrk="1" hangingPunct="1"/>
            <a:r>
              <a:rPr lang="en-US" sz="2000" dirty="0">
                <a:ea typeface="ＭＳ Ｐゴシック" pitchFamily="-84" charset="-128"/>
                <a:cs typeface="ＭＳ Ｐゴシック" pitchFamily="-84" charset="-128"/>
              </a:rPr>
              <a:t>As the wave moves from left to right, we can simplify the wave functions to:</a:t>
            </a:r>
          </a:p>
        </p:txBody>
      </p:sp>
      <p:sp>
        <p:nvSpPr>
          <p:cNvPr id="7" name="Date Placeholder 6"/>
          <p:cNvSpPr>
            <a:spLocks noGrp="1"/>
          </p:cNvSpPr>
          <p:nvPr>
            <p:ph type="dt" sz="half" idx="10"/>
          </p:nvPr>
        </p:nvSpPr>
        <p:spPr/>
        <p:txBody>
          <a:bodyPr/>
          <a:lstStyle/>
          <a:p>
            <a:pPr>
              <a:defRPr/>
            </a:pPr>
            <a:r>
              <a:rPr lang="en-US"/>
              <a:t>Wed. April 10, 2019</a:t>
            </a:r>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11</a:t>
            </a:fld>
            <a:endParaRPr lang="en-US"/>
          </a:p>
        </p:txBody>
      </p:sp>
      <p:sp>
        <p:nvSpPr>
          <p:cNvPr id="9" name="Footer Placeholder 8"/>
          <p:cNvSpPr>
            <a:spLocks noGrp="1"/>
          </p:cNvSpPr>
          <p:nvPr>
            <p:ph type="ftr" sz="quarter" idx="11"/>
          </p:nvPr>
        </p:nvSpPr>
        <p:spPr/>
        <p:txBody>
          <a:bodyPr/>
          <a:lstStyle/>
          <a:p>
            <a:pPr>
              <a:defRPr/>
            </a:pPr>
            <a:r>
              <a:rPr lang="en-US"/>
              <a:t>PHYS 3313-001, Spring 2019                      Dr. Jaehoon Yu</a:t>
            </a:r>
          </a:p>
        </p:txBody>
      </p:sp>
      <p:graphicFrame>
        <p:nvGraphicFramePr>
          <p:cNvPr id="10" name="Object 10"/>
          <p:cNvGraphicFramePr>
            <a:graphicFrameLocks noChangeAspect="1"/>
          </p:cNvGraphicFramePr>
          <p:nvPr>
            <p:extLst/>
          </p:nvPr>
        </p:nvGraphicFramePr>
        <p:xfrm>
          <a:off x="3200400" y="1773238"/>
          <a:ext cx="4271962" cy="512762"/>
        </p:xfrm>
        <a:graphic>
          <a:graphicData uri="http://schemas.openxmlformats.org/presentationml/2006/ole">
            <mc:AlternateContent xmlns:mc="http://schemas.openxmlformats.org/markup-compatibility/2006">
              <mc:Choice xmlns:v="urn:schemas-microsoft-com:vml" Requires="v">
                <p:oleObj spid="_x0000_s327764" name="Equation" r:id="rId3" imgW="3467100" imgH="419100" progId="Equation.DSMT4">
                  <p:embed/>
                </p:oleObj>
              </mc:Choice>
              <mc:Fallback>
                <p:oleObj name="Equation" r:id="rId3" imgW="3467100" imgH="419100" progId="Equation.DSMT4">
                  <p:embed/>
                  <p:pic>
                    <p:nvPicPr>
                      <p:cNvPr id="10" name="Object 10"/>
                      <p:cNvPicPr>
                        <a:picLocks noChangeAspect="1" noChangeArrowheads="1"/>
                      </p:cNvPicPr>
                      <p:nvPr/>
                    </p:nvPicPr>
                    <p:blipFill>
                      <a:blip r:embed="rId4"/>
                      <a:srcRect/>
                      <a:stretch>
                        <a:fillRect/>
                      </a:stretch>
                    </p:blipFill>
                    <p:spPr bwMode="auto">
                      <a:xfrm>
                        <a:off x="3200400" y="1773238"/>
                        <a:ext cx="4271962" cy="512762"/>
                      </a:xfrm>
                      <a:prstGeom prst="rect">
                        <a:avLst/>
                      </a:prstGeom>
                      <a:noFill/>
                      <a:extLst/>
                    </p:spPr>
                  </p:pic>
                </p:oleObj>
              </mc:Fallback>
            </mc:AlternateContent>
          </a:graphicData>
        </a:graphic>
      </p:graphicFrame>
      <p:graphicFrame>
        <p:nvGraphicFramePr>
          <p:cNvPr id="11" name="Object 10"/>
          <p:cNvGraphicFramePr>
            <a:graphicFrameLocks noChangeAspect="1"/>
          </p:cNvGraphicFramePr>
          <p:nvPr>
            <p:extLst/>
          </p:nvPr>
        </p:nvGraphicFramePr>
        <p:xfrm>
          <a:off x="4416425" y="3390900"/>
          <a:ext cx="3736975" cy="342900"/>
        </p:xfrm>
        <a:graphic>
          <a:graphicData uri="http://schemas.openxmlformats.org/presentationml/2006/ole">
            <mc:AlternateContent xmlns:mc="http://schemas.openxmlformats.org/markup-compatibility/2006">
              <mc:Choice xmlns:v="urn:schemas-microsoft-com:vml" Requires="v">
                <p:oleObj spid="_x0000_s327765" name="Equation" r:id="rId5" imgW="2603500" imgH="241300" progId="Equation.DSMT4">
                  <p:embed/>
                </p:oleObj>
              </mc:Choice>
              <mc:Fallback>
                <p:oleObj name="Equation" r:id="rId5" imgW="2603500" imgH="241300" progId="Equation.DSMT4">
                  <p:embed/>
                  <p:pic>
                    <p:nvPicPr>
                      <p:cNvPr id="11" name="Object 10"/>
                      <p:cNvPicPr>
                        <a:picLocks noChangeAspect="1" noChangeArrowheads="1"/>
                      </p:cNvPicPr>
                      <p:nvPr/>
                    </p:nvPicPr>
                    <p:blipFill>
                      <a:blip r:embed="rId6"/>
                      <a:srcRect/>
                      <a:stretch>
                        <a:fillRect/>
                      </a:stretch>
                    </p:blipFill>
                    <p:spPr bwMode="auto">
                      <a:xfrm>
                        <a:off x="4416425" y="3390900"/>
                        <a:ext cx="3736975" cy="342900"/>
                      </a:xfrm>
                      <a:prstGeom prst="rect">
                        <a:avLst/>
                      </a:prstGeom>
                      <a:noFill/>
                      <a:extLst/>
                    </p:spPr>
                  </p:pic>
                </p:oleObj>
              </mc:Fallback>
            </mc:AlternateContent>
          </a:graphicData>
        </a:graphic>
      </p:graphicFrame>
      <p:graphicFrame>
        <p:nvGraphicFramePr>
          <p:cNvPr id="12" name="Object 11"/>
          <p:cNvGraphicFramePr>
            <a:graphicFrameLocks noChangeAspect="1"/>
          </p:cNvGraphicFramePr>
          <p:nvPr>
            <p:extLst/>
          </p:nvPr>
        </p:nvGraphicFramePr>
        <p:xfrm>
          <a:off x="4267200" y="5029200"/>
          <a:ext cx="4113212" cy="373062"/>
        </p:xfrm>
        <a:graphic>
          <a:graphicData uri="http://schemas.openxmlformats.org/presentationml/2006/ole">
            <mc:AlternateContent xmlns:mc="http://schemas.openxmlformats.org/markup-compatibility/2006">
              <mc:Choice xmlns:v="urn:schemas-microsoft-com:vml" Requires="v">
                <p:oleObj spid="_x0000_s327766" name="Equation" r:id="rId7" imgW="2501900" imgH="228600" progId="Equation.DSMT4">
                  <p:embed/>
                </p:oleObj>
              </mc:Choice>
              <mc:Fallback>
                <p:oleObj name="Equation" r:id="rId7" imgW="2501900" imgH="228600" progId="Equation.DSMT4">
                  <p:embed/>
                  <p:pic>
                    <p:nvPicPr>
                      <p:cNvPr id="12" name="Object 11"/>
                      <p:cNvPicPr>
                        <a:picLocks noChangeAspect="1" noChangeArrowheads="1"/>
                      </p:cNvPicPr>
                      <p:nvPr/>
                    </p:nvPicPr>
                    <p:blipFill>
                      <a:blip r:embed="rId8"/>
                      <a:srcRect/>
                      <a:stretch>
                        <a:fillRect/>
                      </a:stretch>
                    </p:blipFill>
                    <p:spPr bwMode="auto">
                      <a:xfrm>
                        <a:off x="4267200" y="5029200"/>
                        <a:ext cx="4113212" cy="373062"/>
                      </a:xfrm>
                      <a:prstGeom prst="rect">
                        <a:avLst/>
                      </a:prstGeom>
                      <a:noFill/>
                      <a:extLst/>
                    </p:spPr>
                  </p:pic>
                </p:oleObj>
              </mc:Fallback>
            </mc:AlternateContent>
          </a:graphicData>
        </a:graphic>
      </p:graphicFrame>
      <p:graphicFrame>
        <p:nvGraphicFramePr>
          <p:cNvPr id="13" name="Object 10"/>
          <p:cNvGraphicFramePr>
            <a:graphicFrameLocks noChangeAspect="1"/>
          </p:cNvGraphicFramePr>
          <p:nvPr>
            <p:extLst/>
          </p:nvPr>
        </p:nvGraphicFramePr>
        <p:xfrm>
          <a:off x="3227388" y="2362200"/>
          <a:ext cx="4849812" cy="512762"/>
        </p:xfrm>
        <a:graphic>
          <a:graphicData uri="http://schemas.openxmlformats.org/presentationml/2006/ole">
            <mc:AlternateContent xmlns:mc="http://schemas.openxmlformats.org/markup-compatibility/2006">
              <mc:Choice xmlns:v="urn:schemas-microsoft-com:vml" Requires="v">
                <p:oleObj spid="_x0000_s327767" name="Equation" r:id="rId9" imgW="3937000" imgH="419100" progId="Equation.DSMT4">
                  <p:embed/>
                </p:oleObj>
              </mc:Choice>
              <mc:Fallback>
                <p:oleObj name="Equation" r:id="rId9" imgW="3937000" imgH="419100" progId="Equation.DSMT4">
                  <p:embed/>
                  <p:pic>
                    <p:nvPicPr>
                      <p:cNvPr id="13" name="Object 10"/>
                      <p:cNvPicPr>
                        <a:picLocks noChangeAspect="1" noChangeArrowheads="1"/>
                      </p:cNvPicPr>
                      <p:nvPr/>
                    </p:nvPicPr>
                    <p:blipFill>
                      <a:blip r:embed="rId10"/>
                      <a:srcRect/>
                      <a:stretch>
                        <a:fillRect/>
                      </a:stretch>
                    </p:blipFill>
                    <p:spPr bwMode="auto">
                      <a:xfrm>
                        <a:off x="3227388" y="2362200"/>
                        <a:ext cx="4849812" cy="512762"/>
                      </a:xfrm>
                      <a:prstGeom prst="rect">
                        <a:avLst/>
                      </a:prstGeom>
                      <a:noFill/>
                      <a:extLst/>
                    </p:spPr>
                  </p:pic>
                </p:oleObj>
              </mc:Fallback>
            </mc:AlternateContent>
          </a:graphicData>
        </a:graphic>
      </p:graphicFrame>
      <p:graphicFrame>
        <p:nvGraphicFramePr>
          <p:cNvPr id="14" name="Object 10"/>
          <p:cNvGraphicFramePr>
            <a:graphicFrameLocks noChangeAspect="1"/>
          </p:cNvGraphicFramePr>
          <p:nvPr>
            <p:extLst/>
          </p:nvPr>
        </p:nvGraphicFramePr>
        <p:xfrm>
          <a:off x="3252788" y="2840038"/>
          <a:ext cx="4443412" cy="512762"/>
        </p:xfrm>
        <a:graphic>
          <a:graphicData uri="http://schemas.openxmlformats.org/presentationml/2006/ole">
            <mc:AlternateContent xmlns:mc="http://schemas.openxmlformats.org/markup-compatibility/2006">
              <mc:Choice xmlns:v="urn:schemas-microsoft-com:vml" Requires="v">
                <p:oleObj spid="_x0000_s327768" name="Equation" r:id="rId11" imgW="3606800" imgH="419100" progId="Equation.DSMT4">
                  <p:embed/>
                </p:oleObj>
              </mc:Choice>
              <mc:Fallback>
                <p:oleObj name="Equation" r:id="rId11" imgW="3606800" imgH="419100" progId="Equation.DSMT4">
                  <p:embed/>
                  <p:pic>
                    <p:nvPicPr>
                      <p:cNvPr id="14" name="Object 10"/>
                      <p:cNvPicPr>
                        <a:picLocks noChangeAspect="1" noChangeArrowheads="1"/>
                      </p:cNvPicPr>
                      <p:nvPr/>
                    </p:nvPicPr>
                    <p:blipFill>
                      <a:blip r:embed="rId12"/>
                      <a:srcRect/>
                      <a:stretch>
                        <a:fillRect/>
                      </a:stretch>
                    </p:blipFill>
                    <p:spPr bwMode="auto">
                      <a:xfrm>
                        <a:off x="3252788" y="2840038"/>
                        <a:ext cx="4443412" cy="512762"/>
                      </a:xfrm>
                      <a:prstGeom prst="rect">
                        <a:avLst/>
                      </a:prstGeom>
                      <a:noFill/>
                      <a:extLst/>
                    </p:spPr>
                  </p:pic>
                </p:oleObj>
              </mc:Fallback>
            </mc:AlternateContent>
          </a:graphicData>
        </a:graphic>
      </p:graphicFrame>
      <p:graphicFrame>
        <p:nvGraphicFramePr>
          <p:cNvPr id="15" name="Object 14"/>
          <p:cNvGraphicFramePr>
            <a:graphicFrameLocks noChangeAspect="1"/>
          </p:cNvGraphicFramePr>
          <p:nvPr>
            <p:extLst/>
          </p:nvPr>
        </p:nvGraphicFramePr>
        <p:xfrm>
          <a:off x="4419600" y="3771900"/>
          <a:ext cx="3846513" cy="342900"/>
        </p:xfrm>
        <a:graphic>
          <a:graphicData uri="http://schemas.openxmlformats.org/presentationml/2006/ole">
            <mc:AlternateContent xmlns:mc="http://schemas.openxmlformats.org/markup-compatibility/2006">
              <mc:Choice xmlns:v="urn:schemas-microsoft-com:vml" Requires="v">
                <p:oleObj spid="_x0000_s327769" name="Equation" r:id="rId13" imgW="2679700" imgH="241300" progId="Equation.DSMT4">
                  <p:embed/>
                </p:oleObj>
              </mc:Choice>
              <mc:Fallback>
                <p:oleObj name="Equation" r:id="rId13" imgW="2679700" imgH="241300" progId="Equation.DSMT4">
                  <p:embed/>
                  <p:pic>
                    <p:nvPicPr>
                      <p:cNvPr id="15" name="Object 14"/>
                      <p:cNvPicPr>
                        <a:picLocks noChangeAspect="1" noChangeArrowheads="1"/>
                      </p:cNvPicPr>
                      <p:nvPr/>
                    </p:nvPicPr>
                    <p:blipFill>
                      <a:blip r:embed="rId14"/>
                      <a:srcRect/>
                      <a:stretch>
                        <a:fillRect/>
                      </a:stretch>
                    </p:blipFill>
                    <p:spPr bwMode="auto">
                      <a:xfrm>
                        <a:off x="4419600" y="3771900"/>
                        <a:ext cx="3846513" cy="342900"/>
                      </a:xfrm>
                      <a:prstGeom prst="rect">
                        <a:avLst/>
                      </a:prstGeom>
                      <a:noFill/>
                      <a:extLst/>
                    </p:spPr>
                  </p:pic>
                </p:oleObj>
              </mc:Fallback>
            </mc:AlternateContent>
          </a:graphicData>
        </a:graphic>
      </p:graphicFrame>
      <p:graphicFrame>
        <p:nvGraphicFramePr>
          <p:cNvPr id="16" name="Object 15"/>
          <p:cNvGraphicFramePr>
            <a:graphicFrameLocks noChangeAspect="1"/>
          </p:cNvGraphicFramePr>
          <p:nvPr>
            <p:extLst/>
          </p:nvPr>
        </p:nvGraphicFramePr>
        <p:xfrm>
          <a:off x="4483100" y="4151313"/>
          <a:ext cx="3808413" cy="344487"/>
        </p:xfrm>
        <a:graphic>
          <a:graphicData uri="http://schemas.openxmlformats.org/presentationml/2006/ole">
            <mc:AlternateContent xmlns:mc="http://schemas.openxmlformats.org/markup-compatibility/2006">
              <mc:Choice xmlns:v="urn:schemas-microsoft-com:vml" Requires="v">
                <p:oleObj spid="_x0000_s327770" name="Equation" r:id="rId15" imgW="2654300" imgH="241300" progId="Equation.DSMT4">
                  <p:embed/>
                </p:oleObj>
              </mc:Choice>
              <mc:Fallback>
                <p:oleObj name="Equation" r:id="rId15" imgW="2654300" imgH="241300" progId="Equation.DSMT4">
                  <p:embed/>
                  <p:pic>
                    <p:nvPicPr>
                      <p:cNvPr id="16" name="Object 15"/>
                      <p:cNvPicPr>
                        <a:picLocks noChangeAspect="1" noChangeArrowheads="1"/>
                      </p:cNvPicPr>
                      <p:nvPr/>
                    </p:nvPicPr>
                    <p:blipFill>
                      <a:blip r:embed="rId16"/>
                      <a:srcRect/>
                      <a:stretch>
                        <a:fillRect/>
                      </a:stretch>
                    </p:blipFill>
                    <p:spPr bwMode="auto">
                      <a:xfrm>
                        <a:off x="4483100" y="4151313"/>
                        <a:ext cx="3808413" cy="344487"/>
                      </a:xfrm>
                      <a:prstGeom prst="rect">
                        <a:avLst/>
                      </a:prstGeom>
                      <a:noFill/>
                      <a:extLst/>
                    </p:spPr>
                  </p:pic>
                </p:oleObj>
              </mc:Fallback>
            </mc:AlternateContent>
          </a:graphicData>
        </a:graphic>
      </p:graphicFrame>
      <p:graphicFrame>
        <p:nvGraphicFramePr>
          <p:cNvPr id="17" name="Object 16"/>
          <p:cNvGraphicFramePr>
            <a:graphicFrameLocks noChangeAspect="1"/>
          </p:cNvGraphicFramePr>
          <p:nvPr>
            <p:extLst/>
          </p:nvPr>
        </p:nvGraphicFramePr>
        <p:xfrm>
          <a:off x="4267200" y="5418138"/>
          <a:ext cx="4216400" cy="373062"/>
        </p:xfrm>
        <a:graphic>
          <a:graphicData uri="http://schemas.openxmlformats.org/presentationml/2006/ole">
            <mc:AlternateContent xmlns:mc="http://schemas.openxmlformats.org/markup-compatibility/2006">
              <mc:Choice xmlns:v="urn:schemas-microsoft-com:vml" Requires="v">
                <p:oleObj spid="_x0000_s327771" name="Equation" r:id="rId17" imgW="2565400" imgH="228600" progId="Equation.DSMT4">
                  <p:embed/>
                </p:oleObj>
              </mc:Choice>
              <mc:Fallback>
                <p:oleObj name="Equation" r:id="rId17" imgW="2565400" imgH="228600" progId="Equation.DSMT4">
                  <p:embed/>
                  <p:pic>
                    <p:nvPicPr>
                      <p:cNvPr id="17" name="Object 16"/>
                      <p:cNvPicPr>
                        <a:picLocks noChangeAspect="1" noChangeArrowheads="1"/>
                      </p:cNvPicPr>
                      <p:nvPr/>
                    </p:nvPicPr>
                    <p:blipFill>
                      <a:blip r:embed="rId18"/>
                      <a:srcRect/>
                      <a:stretch>
                        <a:fillRect/>
                      </a:stretch>
                    </p:blipFill>
                    <p:spPr bwMode="auto">
                      <a:xfrm>
                        <a:off x="4267200" y="5418138"/>
                        <a:ext cx="4216400" cy="373062"/>
                      </a:xfrm>
                      <a:prstGeom prst="rect">
                        <a:avLst/>
                      </a:prstGeom>
                      <a:noFill/>
                      <a:extLst/>
                    </p:spPr>
                  </p:pic>
                </p:oleObj>
              </mc:Fallback>
            </mc:AlternateContent>
          </a:graphicData>
        </a:graphic>
      </p:graphicFrame>
      <p:graphicFrame>
        <p:nvGraphicFramePr>
          <p:cNvPr id="18" name="Object 17"/>
          <p:cNvGraphicFramePr>
            <a:graphicFrameLocks noChangeAspect="1"/>
          </p:cNvGraphicFramePr>
          <p:nvPr>
            <p:extLst/>
          </p:nvPr>
        </p:nvGraphicFramePr>
        <p:xfrm>
          <a:off x="4308475" y="5799138"/>
          <a:ext cx="4448175" cy="373062"/>
        </p:xfrm>
        <a:graphic>
          <a:graphicData uri="http://schemas.openxmlformats.org/presentationml/2006/ole">
            <mc:AlternateContent xmlns:mc="http://schemas.openxmlformats.org/markup-compatibility/2006">
              <mc:Choice xmlns:v="urn:schemas-microsoft-com:vml" Requires="v">
                <p:oleObj spid="_x0000_s327772" name="Equation" r:id="rId19" imgW="2705100" imgH="228600" progId="Equation.DSMT4">
                  <p:embed/>
                </p:oleObj>
              </mc:Choice>
              <mc:Fallback>
                <p:oleObj name="Equation" r:id="rId19" imgW="2705100" imgH="228600" progId="Equation.DSMT4">
                  <p:embed/>
                  <p:pic>
                    <p:nvPicPr>
                      <p:cNvPr id="18" name="Object 17"/>
                      <p:cNvPicPr>
                        <a:picLocks noChangeAspect="1" noChangeArrowheads="1"/>
                      </p:cNvPicPr>
                      <p:nvPr/>
                    </p:nvPicPr>
                    <p:blipFill>
                      <a:blip r:embed="rId20"/>
                      <a:srcRect/>
                      <a:stretch>
                        <a:fillRect/>
                      </a:stretch>
                    </p:blipFill>
                    <p:spPr bwMode="auto">
                      <a:xfrm>
                        <a:off x="4308475" y="5799138"/>
                        <a:ext cx="4448175" cy="373062"/>
                      </a:xfrm>
                      <a:prstGeom prst="rect">
                        <a:avLst/>
                      </a:prstGeom>
                      <a:noFill/>
                      <a:extLst/>
                    </p:spPr>
                  </p:pic>
                </p:oleObj>
              </mc:Fallback>
            </mc:AlternateContent>
          </a:graphicData>
        </a:graphic>
      </p:graphicFrame>
    </p:spTree>
    <p:extLst>
      <p:ext uri="{BB962C8B-B14F-4D97-AF65-F5344CB8AC3E}">
        <p14:creationId xmlns:p14="http://schemas.microsoft.com/office/powerpoint/2010/main" val="14391860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5058">
                                            <p:txEl>
                                              <p:pRg st="0" end="0"/>
                                            </p:txEl>
                                          </p:spTgt>
                                        </p:tgtEl>
                                        <p:attrNameLst>
                                          <p:attrName>style.visibility</p:attrName>
                                        </p:attrNameLst>
                                      </p:cBhvr>
                                      <p:to>
                                        <p:strVal val="visible"/>
                                      </p:to>
                                    </p:set>
                                    <p:animEffect transition="in" filter="wipe(left)">
                                      <p:cBhvr>
                                        <p:cTn id="7" dur="500"/>
                                        <p:tgtEl>
                                          <p:spTgt spid="45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5058">
                                            <p:txEl>
                                              <p:pRg st="1" end="1"/>
                                            </p:txEl>
                                          </p:spTgt>
                                        </p:tgtEl>
                                        <p:attrNameLst>
                                          <p:attrName>style.visibility</p:attrName>
                                        </p:attrNameLst>
                                      </p:cBhvr>
                                      <p:to>
                                        <p:strVal val="visible"/>
                                      </p:to>
                                    </p:set>
                                    <p:animEffect transition="in" filter="wipe(left)">
                                      <p:cBhvr>
                                        <p:cTn id="12" dur="500"/>
                                        <p:tgtEl>
                                          <p:spTgt spid="45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45058">
                                            <p:txEl>
                                              <p:pRg st="6" end="6"/>
                                            </p:txEl>
                                          </p:spTgt>
                                        </p:tgtEl>
                                        <p:attrNameLst>
                                          <p:attrName>style.visibility</p:attrName>
                                        </p:attrNameLst>
                                      </p:cBhvr>
                                      <p:to>
                                        <p:strVal val="visible"/>
                                      </p:to>
                                    </p:set>
                                    <p:animEffect transition="in" filter="wipe(left)">
                                      <p:cBhvr>
                                        <p:cTn id="32" dur="500"/>
                                        <p:tgtEl>
                                          <p:spTgt spid="4505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45058">
                                            <p:txEl>
                                              <p:pRg st="9" end="9"/>
                                            </p:txEl>
                                          </p:spTgt>
                                        </p:tgtEl>
                                        <p:attrNameLst>
                                          <p:attrName>style.visibility</p:attrName>
                                        </p:attrNameLst>
                                      </p:cBhvr>
                                      <p:to>
                                        <p:strVal val="visible"/>
                                      </p:to>
                                    </p:set>
                                    <p:animEffect transition="in" filter="wipe(left)">
                                      <p:cBhvr>
                                        <p:cTn id="52" dur="500"/>
                                        <p:tgtEl>
                                          <p:spTgt spid="4505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457200" y="0"/>
            <a:ext cx="8229600" cy="636587"/>
          </a:xfrm>
        </p:spPr>
        <p:txBody>
          <a:bodyPr/>
          <a:lstStyle/>
          <a:p>
            <a:pPr eaLnBrk="1" hangingPunct="1"/>
            <a:r>
              <a:rPr lang="en-US" sz="4000" dirty="0">
                <a:ea typeface="ＭＳ Ｐゴシック" pitchFamily="-84" charset="-128"/>
                <a:cs typeface="ＭＳ Ｐゴシック" pitchFamily="-84" charset="-128"/>
              </a:rPr>
              <a:t>Probability of Reflection and Transmission</a:t>
            </a:r>
          </a:p>
        </p:txBody>
      </p:sp>
      <p:sp>
        <p:nvSpPr>
          <p:cNvPr id="46082" name="Rectangle 3"/>
          <p:cNvSpPr>
            <a:spLocks noGrp="1" noChangeArrowheads="1"/>
          </p:cNvSpPr>
          <p:nvPr>
            <p:ph type="body" sz="half" idx="1"/>
          </p:nvPr>
        </p:nvSpPr>
        <p:spPr>
          <a:xfrm>
            <a:off x="152400" y="609600"/>
            <a:ext cx="8686800" cy="5257800"/>
          </a:xfrm>
        </p:spPr>
        <p:txBody>
          <a:bodyPr/>
          <a:lstStyle/>
          <a:p>
            <a:pPr eaLnBrk="1" hangingPunct="1">
              <a:lnSpc>
                <a:spcPct val="90000"/>
              </a:lnSpc>
            </a:pPr>
            <a:r>
              <a:rPr lang="en-US" sz="2400" dirty="0">
                <a:ea typeface="ＭＳ Ｐゴシック" pitchFamily="-84" charset="-128"/>
                <a:cs typeface="ＭＳ Ｐゴシック" pitchFamily="-84" charset="-128"/>
              </a:rPr>
              <a:t>The probability of the particles being reflected </a:t>
            </a:r>
            <a:r>
              <a:rPr lang="en-US" sz="2400" i="1" dirty="0">
                <a:ea typeface="ＭＳ Ｐゴシック" pitchFamily="-84" charset="-128"/>
                <a:cs typeface="ＭＳ Ｐゴシック" pitchFamily="-84" charset="-128"/>
              </a:rPr>
              <a:t>R</a:t>
            </a:r>
            <a:r>
              <a:rPr lang="en-US" sz="2400" dirty="0">
                <a:ea typeface="ＭＳ Ｐゴシック" pitchFamily="-84" charset="-128"/>
                <a:cs typeface="ＭＳ Ｐゴシック" pitchFamily="-84" charset="-128"/>
              </a:rPr>
              <a:t> or transmitted </a:t>
            </a:r>
            <a:r>
              <a:rPr lang="en-US" sz="2400" i="1" dirty="0">
                <a:ea typeface="ＭＳ Ｐゴシック" pitchFamily="-84" charset="-128"/>
                <a:cs typeface="ＭＳ Ｐゴシック" pitchFamily="-84" charset="-128"/>
              </a:rPr>
              <a:t>T</a:t>
            </a:r>
            <a:r>
              <a:rPr lang="en-US" sz="2400" dirty="0">
                <a:ea typeface="ＭＳ Ｐゴシック" pitchFamily="-84" charset="-128"/>
                <a:cs typeface="ＭＳ Ｐゴシック" pitchFamily="-84" charset="-128"/>
              </a:rPr>
              <a:t> is:</a:t>
            </a:r>
          </a:p>
          <a:p>
            <a:pPr eaLnBrk="1" hangingPunct="1">
              <a:lnSpc>
                <a:spcPct val="90000"/>
              </a:lnSpc>
            </a:pPr>
            <a:endParaRPr lang="en-US" sz="2400" dirty="0">
              <a:ea typeface="ＭＳ Ｐゴシック" pitchFamily="-84" charset="-128"/>
              <a:cs typeface="ＭＳ Ｐゴシック" pitchFamily="-84" charset="-128"/>
            </a:endParaRPr>
          </a:p>
          <a:p>
            <a:pPr eaLnBrk="1" hangingPunct="1">
              <a:lnSpc>
                <a:spcPct val="90000"/>
              </a:lnSpc>
            </a:pPr>
            <a:endParaRPr lang="en-US" sz="2400" dirty="0">
              <a:ea typeface="ＭＳ Ｐゴシック" pitchFamily="-84" charset="-128"/>
              <a:cs typeface="ＭＳ Ｐゴシック" pitchFamily="-84" charset="-128"/>
            </a:endParaRPr>
          </a:p>
          <a:p>
            <a:pPr eaLnBrk="1" hangingPunct="1">
              <a:lnSpc>
                <a:spcPct val="90000"/>
              </a:lnSpc>
            </a:pPr>
            <a:endParaRPr lang="en-US" sz="2400" dirty="0">
              <a:ea typeface="ＭＳ Ｐゴシック" pitchFamily="-84" charset="-128"/>
              <a:cs typeface="ＭＳ Ｐゴシック" pitchFamily="-84" charset="-128"/>
            </a:endParaRPr>
          </a:p>
          <a:p>
            <a:pPr eaLnBrk="1" hangingPunct="1">
              <a:lnSpc>
                <a:spcPct val="90000"/>
              </a:lnSpc>
            </a:pPr>
            <a:endParaRPr lang="en-US" sz="2400" dirty="0">
              <a:ea typeface="ＭＳ Ｐゴシック" pitchFamily="-84" charset="-128"/>
              <a:cs typeface="ＭＳ Ｐゴシック" pitchFamily="-84" charset="-128"/>
            </a:endParaRPr>
          </a:p>
          <a:p>
            <a:pPr eaLnBrk="1" hangingPunct="1">
              <a:lnSpc>
                <a:spcPct val="90000"/>
              </a:lnSpc>
            </a:pPr>
            <a:r>
              <a:rPr lang="en-US" sz="2400" dirty="0">
                <a:ea typeface="ＭＳ Ｐゴシック" pitchFamily="-84" charset="-128"/>
                <a:cs typeface="ＭＳ Ｐゴシック" pitchFamily="-84" charset="-128"/>
              </a:rPr>
              <a:t>The maximum kinetic energy of the photoelectrons depends on the value of the light frequency </a:t>
            </a:r>
            <a:r>
              <a:rPr lang="en-US" sz="2400" i="1" dirty="0" err="1">
                <a:ea typeface="ＭＳ Ｐゴシック" pitchFamily="-84" charset="-128"/>
                <a:cs typeface="ＭＳ Ｐゴシック" pitchFamily="-84" charset="-128"/>
              </a:rPr>
              <a:t>f</a:t>
            </a:r>
            <a:r>
              <a:rPr lang="en-US" sz="2400" dirty="0">
                <a:ea typeface="ＭＳ Ｐゴシック" pitchFamily="-84" charset="-128"/>
                <a:cs typeface="ＭＳ Ｐゴシック" pitchFamily="-84" charset="-128"/>
              </a:rPr>
              <a:t> and not on the intensity.</a:t>
            </a:r>
          </a:p>
          <a:p>
            <a:pPr eaLnBrk="1" hangingPunct="1">
              <a:lnSpc>
                <a:spcPct val="90000"/>
              </a:lnSpc>
            </a:pPr>
            <a:r>
              <a:rPr lang="en-US" sz="2400" dirty="0">
                <a:ea typeface="ＭＳ Ｐゴシック" pitchFamily="-84" charset="-128"/>
                <a:cs typeface="ＭＳ Ｐゴシック" pitchFamily="-84" charset="-128"/>
              </a:rPr>
              <a:t>Because the particles must be either reflected or transmitted we have:  </a:t>
            </a:r>
            <a:r>
              <a:rPr lang="en-US" sz="2400" i="1" dirty="0">
                <a:ea typeface="ＭＳ Ｐゴシック" pitchFamily="-84" charset="-128"/>
                <a:cs typeface="ＭＳ Ｐゴシック" pitchFamily="-84" charset="-128"/>
              </a:rPr>
              <a:t>R</a:t>
            </a:r>
            <a:r>
              <a:rPr lang="en-US" sz="2400" dirty="0">
                <a:ea typeface="ＭＳ Ｐゴシック" pitchFamily="-84" charset="-128"/>
                <a:cs typeface="ＭＳ Ｐゴシック" pitchFamily="-84" charset="-128"/>
              </a:rPr>
              <a:t> + </a:t>
            </a:r>
            <a:r>
              <a:rPr lang="en-US" sz="2400" i="1" dirty="0">
                <a:ea typeface="ＭＳ Ｐゴシック" pitchFamily="-84" charset="-128"/>
                <a:cs typeface="ＭＳ Ｐゴシック" pitchFamily="-84" charset="-128"/>
              </a:rPr>
              <a:t>T</a:t>
            </a:r>
            <a:r>
              <a:rPr lang="en-US" sz="2400" dirty="0">
                <a:ea typeface="ＭＳ Ｐゴシック" pitchFamily="-84" charset="-128"/>
                <a:cs typeface="ＭＳ Ｐゴシック" pitchFamily="-84" charset="-128"/>
              </a:rPr>
              <a:t> = 1</a:t>
            </a:r>
          </a:p>
          <a:p>
            <a:pPr eaLnBrk="1" hangingPunct="1">
              <a:lnSpc>
                <a:spcPct val="90000"/>
              </a:lnSpc>
            </a:pPr>
            <a:r>
              <a:rPr lang="en-US" sz="2400" dirty="0">
                <a:ea typeface="ＭＳ Ｐゴシック" pitchFamily="-84" charset="-128"/>
                <a:cs typeface="ＭＳ Ｐゴシック" pitchFamily="-84" charset="-128"/>
              </a:rPr>
              <a:t>By applying the boundary conditions </a:t>
            </a:r>
            <a:r>
              <a:rPr lang="en-US" sz="2400" i="1"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a:t>
            </a:r>
            <a:r>
              <a:rPr lang="en-US" sz="2400" dirty="0">
                <a:ea typeface="Lucida Grande" pitchFamily="-84" charset="0"/>
                <a:cs typeface="Lucida Grande" pitchFamily="-84" charset="0"/>
              </a:rPr>
              <a:t>→</a:t>
            </a:r>
            <a:r>
              <a:rPr lang="en-US" sz="2400" dirty="0">
                <a:ea typeface="Arial" pitchFamily="-84" charset="0"/>
                <a:cs typeface="Arial" pitchFamily="-84" charset="0"/>
              </a:rPr>
              <a:t> ±∞, </a:t>
            </a:r>
            <a:r>
              <a:rPr lang="en-US" sz="2400" i="1" dirty="0" err="1">
                <a:ea typeface="Arial" pitchFamily="-84" charset="0"/>
                <a:cs typeface="Arial" pitchFamily="-84" charset="0"/>
              </a:rPr>
              <a:t>x</a:t>
            </a:r>
            <a:r>
              <a:rPr lang="en-US" sz="2400" dirty="0">
                <a:ea typeface="Arial" pitchFamily="-84" charset="0"/>
                <a:cs typeface="Arial" pitchFamily="-84" charset="0"/>
              </a:rPr>
              <a:t> = 0, and </a:t>
            </a:r>
            <a:r>
              <a:rPr lang="en-US" sz="2400" i="1" dirty="0" err="1">
                <a:ea typeface="Arial" pitchFamily="-84" charset="0"/>
                <a:cs typeface="Arial" pitchFamily="-84" charset="0"/>
              </a:rPr>
              <a:t>x</a:t>
            </a:r>
            <a:r>
              <a:rPr lang="en-US" sz="2400" dirty="0">
                <a:ea typeface="Arial" pitchFamily="-84" charset="0"/>
                <a:cs typeface="Arial" pitchFamily="-84" charset="0"/>
              </a:rPr>
              <a:t> = </a:t>
            </a:r>
            <a:r>
              <a:rPr lang="en-US" sz="2400" i="1" dirty="0">
                <a:ea typeface="Arial" pitchFamily="-84" charset="0"/>
                <a:cs typeface="Arial" pitchFamily="-84" charset="0"/>
              </a:rPr>
              <a:t>L</a:t>
            </a:r>
            <a:r>
              <a:rPr lang="en-US" sz="2400" dirty="0">
                <a:ea typeface="Arial" pitchFamily="-84" charset="0"/>
                <a:cs typeface="Arial" pitchFamily="-84" charset="0"/>
              </a:rPr>
              <a:t>, </a:t>
            </a:r>
            <a:r>
              <a:rPr lang="en-US" sz="2400" dirty="0">
                <a:ea typeface="ＭＳ Ｐゴシック" pitchFamily="-84" charset="-128"/>
                <a:cs typeface="ＭＳ Ｐゴシック" pitchFamily="-84" charset="-128"/>
              </a:rPr>
              <a:t>we arrive at the transmission probability:</a:t>
            </a:r>
          </a:p>
          <a:p>
            <a:pPr eaLnBrk="1" hangingPunct="1">
              <a:lnSpc>
                <a:spcPct val="90000"/>
              </a:lnSpc>
            </a:pPr>
            <a:endParaRPr lang="en-US" sz="2400" dirty="0">
              <a:ea typeface="ＭＳ Ｐゴシック" pitchFamily="-84" charset="-128"/>
              <a:cs typeface="ＭＳ Ｐゴシック" pitchFamily="-84" charset="-128"/>
            </a:endParaRPr>
          </a:p>
          <a:p>
            <a:pPr eaLnBrk="1" hangingPunct="1">
              <a:lnSpc>
                <a:spcPct val="90000"/>
              </a:lnSpc>
            </a:pPr>
            <a:endParaRPr lang="en-US" sz="2400" dirty="0">
              <a:ea typeface="ＭＳ Ｐゴシック" pitchFamily="-84" charset="-128"/>
              <a:cs typeface="ＭＳ Ｐゴシック" pitchFamily="-84" charset="-128"/>
            </a:endParaRPr>
          </a:p>
          <a:p>
            <a:pPr eaLnBrk="1" hangingPunct="1">
              <a:lnSpc>
                <a:spcPct val="90000"/>
              </a:lnSpc>
            </a:pPr>
            <a:r>
              <a:rPr lang="en-US" sz="2400" dirty="0">
                <a:ea typeface="ＭＳ Ｐゴシック" pitchFamily="-84" charset="-128"/>
                <a:cs typeface="ＭＳ Ｐゴシック" pitchFamily="-84" charset="-128"/>
              </a:rPr>
              <a:t>When does the transmission probability become 1?</a:t>
            </a:r>
          </a:p>
          <a:p>
            <a:pPr eaLnBrk="1" hangingPunct="1">
              <a:lnSpc>
                <a:spcPct val="90000"/>
              </a:lnSpc>
            </a:pPr>
            <a:endParaRPr lang="en-US" sz="1800" dirty="0">
              <a:ea typeface="ＭＳ Ｐゴシック" pitchFamily="-84" charset="-128"/>
              <a:cs typeface="ＭＳ Ｐゴシック" pitchFamily="-84" charset="-128"/>
            </a:endParaRPr>
          </a:p>
        </p:txBody>
      </p:sp>
      <p:sp>
        <p:nvSpPr>
          <p:cNvPr id="6" name="Date Placeholder 5"/>
          <p:cNvSpPr>
            <a:spLocks noGrp="1"/>
          </p:cNvSpPr>
          <p:nvPr>
            <p:ph type="dt" sz="half" idx="10"/>
          </p:nvPr>
        </p:nvSpPr>
        <p:spPr/>
        <p:txBody>
          <a:bodyPr/>
          <a:lstStyle/>
          <a:p>
            <a:pPr>
              <a:defRPr/>
            </a:pPr>
            <a:r>
              <a:rPr lang="en-US"/>
              <a:t>Wed. April 10, 2019</a:t>
            </a:r>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12</a:t>
            </a:fld>
            <a:endParaRPr lang="en-US"/>
          </a:p>
        </p:txBody>
      </p:sp>
      <p:sp>
        <p:nvSpPr>
          <p:cNvPr id="8" name="Footer Placeholder 7"/>
          <p:cNvSpPr>
            <a:spLocks noGrp="1"/>
          </p:cNvSpPr>
          <p:nvPr>
            <p:ph type="ftr" sz="quarter" idx="11"/>
          </p:nvPr>
        </p:nvSpPr>
        <p:spPr/>
        <p:txBody>
          <a:bodyPr/>
          <a:lstStyle/>
          <a:p>
            <a:pPr>
              <a:defRPr/>
            </a:pPr>
            <a:r>
              <a:rPr lang="en-US"/>
              <a:t>PHYS 3313-001, Spring 2019                      Dr. Jaehoon Yu</a:t>
            </a:r>
          </a:p>
        </p:txBody>
      </p:sp>
      <p:graphicFrame>
        <p:nvGraphicFramePr>
          <p:cNvPr id="9" name="Object 8"/>
          <p:cNvGraphicFramePr>
            <a:graphicFrameLocks noChangeAspect="1"/>
          </p:cNvGraphicFramePr>
          <p:nvPr>
            <p:extLst/>
          </p:nvPr>
        </p:nvGraphicFramePr>
        <p:xfrm>
          <a:off x="2667000" y="960437"/>
          <a:ext cx="2112962" cy="792163"/>
        </p:xfrm>
        <a:graphic>
          <a:graphicData uri="http://schemas.openxmlformats.org/presentationml/2006/ole">
            <mc:AlternateContent xmlns:mc="http://schemas.openxmlformats.org/markup-compatibility/2006">
              <mc:Choice xmlns:v="urn:schemas-microsoft-com:vml" Requires="v">
                <p:oleObj spid="_x0000_s287930" name="Equation" r:id="rId3" imgW="1346200" imgH="508000" progId="Equation.DSMT4">
                  <p:embed/>
                </p:oleObj>
              </mc:Choice>
              <mc:Fallback>
                <p:oleObj name="Equation" r:id="rId3" imgW="1346200" imgH="508000" progId="Equation.DSMT4">
                  <p:embed/>
                  <p:pic>
                    <p:nvPicPr>
                      <p:cNvPr id="9" name="Object 8"/>
                      <p:cNvPicPr>
                        <a:picLocks noChangeAspect="1" noChangeArrowheads="1"/>
                      </p:cNvPicPr>
                      <p:nvPr/>
                    </p:nvPicPr>
                    <p:blipFill>
                      <a:blip r:embed="rId4"/>
                      <a:srcRect/>
                      <a:stretch>
                        <a:fillRect/>
                      </a:stretch>
                    </p:blipFill>
                    <p:spPr bwMode="auto">
                      <a:xfrm>
                        <a:off x="2667000" y="960437"/>
                        <a:ext cx="2112962" cy="792163"/>
                      </a:xfrm>
                      <a:prstGeom prst="rect">
                        <a:avLst/>
                      </a:prstGeom>
                      <a:noFill/>
                      <a:extLst/>
                    </p:spPr>
                  </p:pic>
                </p:oleObj>
              </mc:Fallback>
            </mc:AlternateContent>
          </a:graphicData>
        </a:graphic>
      </p:graphicFrame>
      <p:graphicFrame>
        <p:nvGraphicFramePr>
          <p:cNvPr id="10" name="Object 9"/>
          <p:cNvGraphicFramePr>
            <a:graphicFrameLocks noChangeAspect="1"/>
          </p:cNvGraphicFramePr>
          <p:nvPr>
            <p:extLst/>
          </p:nvPr>
        </p:nvGraphicFramePr>
        <p:xfrm>
          <a:off x="2514600" y="1798637"/>
          <a:ext cx="2454275" cy="792163"/>
        </p:xfrm>
        <a:graphic>
          <a:graphicData uri="http://schemas.openxmlformats.org/presentationml/2006/ole">
            <mc:AlternateContent xmlns:mc="http://schemas.openxmlformats.org/markup-compatibility/2006">
              <mc:Choice xmlns:v="urn:schemas-microsoft-com:vml" Requires="v">
                <p:oleObj spid="_x0000_s287931" name="Equation" r:id="rId5" imgW="1562100" imgH="508000" progId="Equation.DSMT4">
                  <p:embed/>
                </p:oleObj>
              </mc:Choice>
              <mc:Fallback>
                <p:oleObj name="Equation" r:id="rId5" imgW="1562100" imgH="508000" progId="Equation.DSMT4">
                  <p:embed/>
                  <p:pic>
                    <p:nvPicPr>
                      <p:cNvPr id="10" name="Object 9"/>
                      <p:cNvPicPr>
                        <a:picLocks noChangeAspect="1" noChangeArrowheads="1"/>
                      </p:cNvPicPr>
                      <p:nvPr/>
                    </p:nvPicPr>
                    <p:blipFill>
                      <a:blip r:embed="rId6"/>
                      <a:srcRect/>
                      <a:stretch>
                        <a:fillRect/>
                      </a:stretch>
                    </p:blipFill>
                    <p:spPr bwMode="auto">
                      <a:xfrm>
                        <a:off x="2514600" y="1798637"/>
                        <a:ext cx="2454275" cy="792163"/>
                      </a:xfrm>
                      <a:prstGeom prst="rect">
                        <a:avLst/>
                      </a:prstGeom>
                      <a:noFill/>
                      <a:extLst/>
                    </p:spPr>
                  </p:pic>
                </p:oleObj>
              </mc:Fallback>
            </mc:AlternateContent>
          </a:graphicData>
        </a:graphic>
      </p:graphicFrame>
      <p:graphicFrame>
        <p:nvGraphicFramePr>
          <p:cNvPr id="11" name="Object 10"/>
          <p:cNvGraphicFramePr>
            <a:graphicFrameLocks noChangeAspect="1"/>
          </p:cNvGraphicFramePr>
          <p:nvPr>
            <p:extLst/>
          </p:nvPr>
        </p:nvGraphicFramePr>
        <p:xfrm>
          <a:off x="4795838" y="1062037"/>
          <a:ext cx="538162" cy="614363"/>
        </p:xfrm>
        <a:graphic>
          <a:graphicData uri="http://schemas.openxmlformats.org/presentationml/2006/ole">
            <mc:AlternateContent xmlns:mc="http://schemas.openxmlformats.org/markup-compatibility/2006">
              <mc:Choice xmlns:v="urn:schemas-microsoft-com:vml" Requires="v">
                <p:oleObj spid="_x0000_s287932" name="Equation" r:id="rId7" imgW="342900" imgH="393700" progId="Equation.DSMT4">
                  <p:embed/>
                </p:oleObj>
              </mc:Choice>
              <mc:Fallback>
                <p:oleObj name="Equation" r:id="rId7" imgW="342900" imgH="393700" progId="Equation.DSMT4">
                  <p:embed/>
                  <p:pic>
                    <p:nvPicPr>
                      <p:cNvPr id="11" name="Object 10"/>
                      <p:cNvPicPr>
                        <a:picLocks noChangeAspect="1" noChangeArrowheads="1"/>
                      </p:cNvPicPr>
                      <p:nvPr/>
                    </p:nvPicPr>
                    <p:blipFill>
                      <a:blip r:embed="rId8"/>
                      <a:srcRect/>
                      <a:stretch>
                        <a:fillRect/>
                      </a:stretch>
                    </p:blipFill>
                    <p:spPr bwMode="auto">
                      <a:xfrm>
                        <a:off x="4795838" y="1062037"/>
                        <a:ext cx="538162" cy="614363"/>
                      </a:xfrm>
                      <a:prstGeom prst="rect">
                        <a:avLst/>
                      </a:prstGeom>
                      <a:noFill/>
                      <a:extLst/>
                    </p:spPr>
                  </p:pic>
                </p:oleObj>
              </mc:Fallback>
            </mc:AlternateContent>
          </a:graphicData>
        </a:graphic>
      </p:graphicFrame>
      <p:graphicFrame>
        <p:nvGraphicFramePr>
          <p:cNvPr id="12" name="Object 11"/>
          <p:cNvGraphicFramePr>
            <a:graphicFrameLocks noChangeAspect="1"/>
          </p:cNvGraphicFramePr>
          <p:nvPr>
            <p:extLst/>
          </p:nvPr>
        </p:nvGraphicFramePr>
        <p:xfrm>
          <a:off x="5003800" y="1905000"/>
          <a:ext cx="558800" cy="614363"/>
        </p:xfrm>
        <a:graphic>
          <a:graphicData uri="http://schemas.openxmlformats.org/presentationml/2006/ole">
            <mc:AlternateContent xmlns:mc="http://schemas.openxmlformats.org/markup-compatibility/2006">
              <mc:Choice xmlns:v="urn:schemas-microsoft-com:vml" Requires="v">
                <p:oleObj spid="_x0000_s287933" name="Equation" r:id="rId9" imgW="355600" imgH="393700" progId="Equation.DSMT4">
                  <p:embed/>
                </p:oleObj>
              </mc:Choice>
              <mc:Fallback>
                <p:oleObj name="Equation" r:id="rId9" imgW="355600" imgH="393700" progId="Equation.DSMT4">
                  <p:embed/>
                  <p:pic>
                    <p:nvPicPr>
                      <p:cNvPr id="12" name="Object 11"/>
                      <p:cNvPicPr>
                        <a:picLocks noChangeAspect="1" noChangeArrowheads="1"/>
                      </p:cNvPicPr>
                      <p:nvPr/>
                    </p:nvPicPr>
                    <p:blipFill>
                      <a:blip r:embed="rId10"/>
                      <a:srcRect/>
                      <a:stretch>
                        <a:fillRect/>
                      </a:stretch>
                    </p:blipFill>
                    <p:spPr bwMode="auto">
                      <a:xfrm>
                        <a:off x="5003800" y="1905000"/>
                        <a:ext cx="558800" cy="614363"/>
                      </a:xfrm>
                      <a:prstGeom prst="rect">
                        <a:avLst/>
                      </a:prstGeom>
                      <a:noFill/>
                      <a:extLst/>
                    </p:spPr>
                  </p:pic>
                </p:oleObj>
              </mc:Fallback>
            </mc:AlternateContent>
          </a:graphicData>
        </a:graphic>
      </p:graphicFrame>
      <p:graphicFrame>
        <p:nvGraphicFramePr>
          <p:cNvPr id="13" name="Object 12"/>
          <p:cNvGraphicFramePr>
            <a:graphicFrameLocks noChangeAspect="1"/>
          </p:cNvGraphicFramePr>
          <p:nvPr>
            <p:extLst/>
          </p:nvPr>
        </p:nvGraphicFramePr>
        <p:xfrm>
          <a:off x="4648200" y="4572000"/>
          <a:ext cx="2846040" cy="990600"/>
        </p:xfrm>
        <a:graphic>
          <a:graphicData uri="http://schemas.openxmlformats.org/presentationml/2006/ole">
            <mc:AlternateContent xmlns:mc="http://schemas.openxmlformats.org/markup-compatibility/2006">
              <mc:Choice xmlns:v="urn:schemas-microsoft-com:vml" Requires="v">
                <p:oleObj spid="_x0000_s287934" name="Equation" r:id="rId11" imgW="1485900" imgH="520700" progId="Equation.DSMT4">
                  <p:embed/>
                </p:oleObj>
              </mc:Choice>
              <mc:Fallback>
                <p:oleObj name="Equation" r:id="rId11" imgW="1485900" imgH="520700" progId="Equation.DSMT4">
                  <p:embed/>
                  <p:pic>
                    <p:nvPicPr>
                      <p:cNvPr id="13" name="Object 12"/>
                      <p:cNvPicPr>
                        <a:picLocks noChangeAspect="1" noChangeArrowheads="1"/>
                      </p:cNvPicPr>
                      <p:nvPr/>
                    </p:nvPicPr>
                    <p:blipFill>
                      <a:blip r:embed="rId12"/>
                      <a:srcRect/>
                      <a:stretch>
                        <a:fillRect/>
                      </a:stretch>
                    </p:blipFill>
                    <p:spPr bwMode="auto">
                      <a:xfrm>
                        <a:off x="4648200" y="4572000"/>
                        <a:ext cx="2846040" cy="990600"/>
                      </a:xfrm>
                      <a:prstGeom prst="rect">
                        <a:avLst/>
                      </a:prstGeom>
                      <a:noFill/>
                      <a:extLst/>
                    </p:spPr>
                  </p:pic>
                </p:oleObj>
              </mc:Fallback>
            </mc:AlternateContent>
          </a:graphicData>
        </a:graphic>
      </p:graphicFrame>
    </p:spTree>
    <p:extLst>
      <p:ext uri="{BB962C8B-B14F-4D97-AF65-F5344CB8AC3E}">
        <p14:creationId xmlns:p14="http://schemas.microsoft.com/office/powerpoint/2010/main" val="26024775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6082">
                                            <p:txEl>
                                              <p:pRg st="0" end="0"/>
                                            </p:txEl>
                                          </p:spTgt>
                                        </p:tgtEl>
                                        <p:attrNameLst>
                                          <p:attrName>style.visibility</p:attrName>
                                        </p:attrNameLst>
                                      </p:cBhvr>
                                      <p:to>
                                        <p:strVal val="visible"/>
                                      </p:to>
                                    </p:set>
                                    <p:animEffect transition="in" filter="wipe(left)">
                                      <p:cBhvr>
                                        <p:cTn id="7" dur="500"/>
                                        <p:tgtEl>
                                          <p:spTgt spid="460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46082">
                                            <p:txEl>
                                              <p:pRg st="5" end="5"/>
                                            </p:txEl>
                                          </p:spTgt>
                                        </p:tgtEl>
                                        <p:attrNameLst>
                                          <p:attrName>style.visibility</p:attrName>
                                        </p:attrNameLst>
                                      </p:cBhvr>
                                      <p:to>
                                        <p:strVal val="visible"/>
                                      </p:to>
                                    </p:set>
                                    <p:animEffect transition="in" filter="wipe(left)">
                                      <p:cBhvr>
                                        <p:cTn id="32" dur="500"/>
                                        <p:tgtEl>
                                          <p:spTgt spid="4608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46082">
                                            <p:txEl>
                                              <p:pRg st="6" end="6"/>
                                            </p:txEl>
                                          </p:spTgt>
                                        </p:tgtEl>
                                        <p:attrNameLst>
                                          <p:attrName>style.visibility</p:attrName>
                                        </p:attrNameLst>
                                      </p:cBhvr>
                                      <p:to>
                                        <p:strVal val="visible"/>
                                      </p:to>
                                    </p:set>
                                    <p:animEffect transition="in" filter="wipe(left)">
                                      <p:cBhvr>
                                        <p:cTn id="37" dur="500"/>
                                        <p:tgtEl>
                                          <p:spTgt spid="4608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46082">
                                            <p:txEl>
                                              <p:pRg st="7" end="7"/>
                                            </p:txEl>
                                          </p:spTgt>
                                        </p:tgtEl>
                                        <p:attrNameLst>
                                          <p:attrName>style.visibility</p:attrName>
                                        </p:attrNameLst>
                                      </p:cBhvr>
                                      <p:to>
                                        <p:strVal val="visible"/>
                                      </p:to>
                                    </p:set>
                                    <p:animEffect transition="in" filter="wipe(left)">
                                      <p:cBhvr>
                                        <p:cTn id="42" dur="500"/>
                                        <p:tgtEl>
                                          <p:spTgt spid="4608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46082">
                                            <p:txEl>
                                              <p:pRg st="10" end="10"/>
                                            </p:txEl>
                                          </p:spTgt>
                                        </p:tgtEl>
                                        <p:attrNameLst>
                                          <p:attrName>style.visibility</p:attrName>
                                        </p:attrNameLst>
                                      </p:cBhvr>
                                      <p:to>
                                        <p:strVal val="visible"/>
                                      </p:to>
                                    </p:set>
                                    <p:animEffect transition="in" filter="wipe(left)">
                                      <p:cBhvr>
                                        <p:cTn id="52" dur="500"/>
                                        <p:tgtEl>
                                          <p:spTgt spid="4608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457200" y="0"/>
            <a:ext cx="8229600" cy="788987"/>
          </a:xfrm>
        </p:spPr>
        <p:txBody>
          <a:bodyPr/>
          <a:lstStyle/>
          <a:p>
            <a:pPr eaLnBrk="1" hangingPunct="1"/>
            <a:r>
              <a:rPr lang="en-US" sz="3400" dirty="0">
                <a:ea typeface="ＭＳ Ｐゴシック" pitchFamily="-84" charset="-128"/>
                <a:cs typeface="ＭＳ Ｐゴシック" pitchFamily="-84" charset="-128"/>
              </a:rPr>
              <a:t>Tunneling</a:t>
            </a:r>
          </a:p>
        </p:txBody>
      </p:sp>
      <p:sp>
        <p:nvSpPr>
          <p:cNvPr id="47106" name="Rectangle 3"/>
          <p:cNvSpPr>
            <a:spLocks noGrp="1" noChangeArrowheads="1"/>
          </p:cNvSpPr>
          <p:nvPr>
            <p:ph type="body" sz="half" idx="1"/>
          </p:nvPr>
        </p:nvSpPr>
        <p:spPr>
          <a:xfrm>
            <a:off x="457200" y="609600"/>
            <a:ext cx="8383588" cy="5486400"/>
          </a:xfrm>
        </p:spPr>
        <p:txBody>
          <a:bodyPr/>
          <a:lstStyle/>
          <a:p>
            <a:pPr eaLnBrk="1" hangingPunct="1">
              <a:lnSpc>
                <a:spcPct val="90000"/>
              </a:lnSpc>
            </a:pPr>
            <a:r>
              <a:rPr lang="en-US" sz="1800" dirty="0">
                <a:ea typeface="ＭＳ Ｐゴシック" pitchFamily="-84" charset="-128"/>
                <a:cs typeface="ＭＳ Ｐゴシック" pitchFamily="-84" charset="-128"/>
              </a:rPr>
              <a:t>Now we consider the situation where classically the particle does not have enough energy to surmount the potential barrier, </a:t>
            </a:r>
            <a:r>
              <a:rPr lang="en-US" sz="1800" b="1" i="1" u="sng" dirty="0">
                <a:solidFill>
                  <a:srgbClr val="FF0000"/>
                </a:solidFill>
                <a:ea typeface="ＭＳ Ｐゴシック" pitchFamily="-84" charset="-128"/>
                <a:cs typeface="ＭＳ Ｐゴシック" pitchFamily="-84" charset="-128"/>
              </a:rPr>
              <a:t>E</a:t>
            </a:r>
            <a:r>
              <a:rPr lang="en-US" sz="1800" b="1" u="sng" dirty="0">
                <a:solidFill>
                  <a:srgbClr val="FF0000"/>
                </a:solidFill>
                <a:ea typeface="ＭＳ Ｐゴシック" pitchFamily="-84" charset="-128"/>
                <a:cs typeface="ＭＳ Ｐゴシック" pitchFamily="-84" charset="-128"/>
              </a:rPr>
              <a:t> &lt; </a:t>
            </a:r>
            <a:r>
              <a:rPr lang="en-US" sz="1800" b="1" i="1" u="sng" dirty="0">
                <a:solidFill>
                  <a:srgbClr val="FF0000"/>
                </a:solidFill>
                <a:ea typeface="ＭＳ Ｐゴシック" pitchFamily="-84" charset="-128"/>
                <a:cs typeface="ＭＳ Ｐゴシック" pitchFamily="-84" charset="-128"/>
              </a:rPr>
              <a:t>V</a:t>
            </a:r>
            <a:r>
              <a:rPr lang="en-US" sz="1800" b="1" u="sng" baseline="-25000" dirty="0">
                <a:solidFill>
                  <a:srgbClr val="FF0000"/>
                </a:solidFill>
                <a:ea typeface="ＭＳ Ｐゴシック" pitchFamily="-84" charset="-128"/>
                <a:cs typeface="ＭＳ Ｐゴシック" pitchFamily="-84" charset="-128"/>
              </a:rPr>
              <a:t>0</a:t>
            </a:r>
            <a:r>
              <a:rPr lang="en-US" sz="1800" dirty="0">
                <a:ea typeface="ＭＳ Ｐゴシック" pitchFamily="-84" charset="-128"/>
                <a:cs typeface="ＭＳ Ｐゴシック" pitchFamily="-84" charset="-128"/>
              </a:rPr>
              <a:t>.</a:t>
            </a:r>
            <a:endParaRPr lang="en-US" sz="1800" baseline="-250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1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1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1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1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1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1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r>
              <a:rPr lang="en-US" sz="1800" dirty="0">
                <a:ea typeface="ＭＳ Ｐゴシック" pitchFamily="-84" charset="-128"/>
                <a:cs typeface="ＭＳ Ｐゴシック" pitchFamily="-84" charset="-128"/>
              </a:rPr>
              <a:t>The quantum mechanical result, however, is one of the most remarkable features of modern physics, and there is ample experimental proof of its existence. There is a small, but finite, probability that the particle can penetrate the barrier and even emerge on the other side.</a:t>
            </a:r>
          </a:p>
          <a:p>
            <a:pPr eaLnBrk="1" hangingPunct="1">
              <a:lnSpc>
                <a:spcPct val="90000"/>
              </a:lnSpc>
            </a:pPr>
            <a:r>
              <a:rPr lang="en-US" sz="1800" dirty="0">
                <a:ea typeface="ＭＳ Ｐゴシック" pitchFamily="-84" charset="-128"/>
                <a:cs typeface="ＭＳ Ｐゴシック" pitchFamily="-84" charset="-128"/>
              </a:rPr>
              <a:t>The wave function in region II becomes</a:t>
            </a:r>
          </a:p>
          <a:p>
            <a:pPr eaLnBrk="1" hangingPunct="1">
              <a:lnSpc>
                <a:spcPct val="90000"/>
              </a:lnSpc>
              <a:buFont typeface="Wingdings" pitchFamily="-84" charset="2"/>
              <a:buNone/>
            </a:pPr>
            <a:endParaRPr lang="en-US" sz="1800" dirty="0">
              <a:ea typeface="ＭＳ Ｐゴシック" pitchFamily="-84" charset="-128"/>
              <a:cs typeface="ＭＳ Ｐゴシック" pitchFamily="-84" charset="-128"/>
            </a:endParaRPr>
          </a:p>
          <a:p>
            <a:pPr eaLnBrk="1" hangingPunct="1">
              <a:lnSpc>
                <a:spcPct val="90000"/>
              </a:lnSpc>
            </a:pPr>
            <a:r>
              <a:rPr lang="en-US" sz="1800" dirty="0">
                <a:ea typeface="ＭＳ Ｐゴシック" pitchFamily="-84" charset="-128"/>
                <a:cs typeface="ＭＳ Ｐゴシック" pitchFamily="-84" charset="-128"/>
              </a:rPr>
              <a:t>The transmission probability that </a:t>
            </a:r>
            <a:br>
              <a:rPr lang="en-US" sz="1800" dirty="0">
                <a:ea typeface="ＭＳ Ｐゴシック" pitchFamily="-84" charset="-128"/>
                <a:cs typeface="ＭＳ Ｐゴシック" pitchFamily="-84" charset="-128"/>
              </a:rPr>
            </a:br>
            <a:r>
              <a:rPr lang="en-US" sz="1800" dirty="0">
                <a:ea typeface="ＭＳ Ｐゴシック" pitchFamily="-84" charset="-128"/>
                <a:cs typeface="ＭＳ Ｐゴシック" pitchFamily="-84" charset="-128"/>
              </a:rPr>
              <a:t>describes the phenomenon of</a:t>
            </a:r>
            <a:r>
              <a:rPr lang="en-US" sz="1800" b="1" dirty="0">
                <a:ea typeface="ＭＳ Ｐゴシック" pitchFamily="-84" charset="-128"/>
                <a:cs typeface="ＭＳ Ｐゴシック" pitchFamily="-84" charset="-128"/>
              </a:rPr>
              <a:t> tunneling</a:t>
            </a:r>
            <a:r>
              <a:rPr lang="en-US" sz="1800" dirty="0">
                <a:ea typeface="ＭＳ Ｐゴシック" pitchFamily="-84" charset="-128"/>
                <a:cs typeface="ＭＳ Ｐゴシック" pitchFamily="-84" charset="-128"/>
              </a:rPr>
              <a:t> is</a:t>
            </a:r>
          </a:p>
        </p:txBody>
      </p:sp>
      <p:pic>
        <p:nvPicPr>
          <p:cNvPr id="47109" name="Picture 1"/>
          <p:cNvPicPr>
            <a:picLocks/>
          </p:cNvPicPr>
          <p:nvPr/>
        </p:nvPicPr>
        <p:blipFill>
          <a:blip r:embed="rId3"/>
          <a:srcRect/>
          <a:stretch>
            <a:fillRect/>
          </a:stretch>
        </p:blipFill>
        <p:spPr bwMode="auto">
          <a:xfrm>
            <a:off x="3563937" y="1295400"/>
            <a:ext cx="3675063" cy="24384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a:t>Wed. April 10, 2019</a:t>
            </a:r>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13</a:t>
            </a:fld>
            <a:endParaRPr lang="en-US"/>
          </a:p>
        </p:txBody>
      </p:sp>
      <p:sp>
        <p:nvSpPr>
          <p:cNvPr id="9" name="Footer Placeholder 8"/>
          <p:cNvSpPr>
            <a:spLocks noGrp="1"/>
          </p:cNvSpPr>
          <p:nvPr>
            <p:ph type="ftr" sz="quarter" idx="11"/>
          </p:nvPr>
        </p:nvSpPr>
        <p:spPr/>
        <p:txBody>
          <a:bodyPr/>
          <a:lstStyle/>
          <a:p>
            <a:pPr>
              <a:defRPr/>
            </a:pPr>
            <a:r>
              <a:rPr lang="en-US"/>
              <a:t>PHYS 3313-001, Spring 2019                      Dr. Jaehoon Yu</a:t>
            </a:r>
          </a:p>
        </p:txBody>
      </p:sp>
      <p:graphicFrame>
        <p:nvGraphicFramePr>
          <p:cNvPr id="10" name="Object 9"/>
          <p:cNvGraphicFramePr>
            <a:graphicFrameLocks noChangeAspect="1"/>
          </p:cNvGraphicFramePr>
          <p:nvPr>
            <p:extLst/>
          </p:nvPr>
        </p:nvGraphicFramePr>
        <p:xfrm>
          <a:off x="4705350" y="5334000"/>
          <a:ext cx="2533650" cy="874712"/>
        </p:xfrm>
        <a:graphic>
          <a:graphicData uri="http://schemas.openxmlformats.org/presentationml/2006/ole">
            <mc:AlternateContent xmlns:mc="http://schemas.openxmlformats.org/markup-compatibility/2006">
              <mc:Choice xmlns:v="urn:schemas-microsoft-com:vml" Requires="v">
                <p:oleObj spid="_x0000_s288880" name="Equation" r:id="rId4" imgW="1498600" imgH="520700" progId="Equation.DSMT4">
                  <p:embed/>
                </p:oleObj>
              </mc:Choice>
              <mc:Fallback>
                <p:oleObj name="Equation" r:id="rId4" imgW="1498600" imgH="520700" progId="Equation.DSMT4">
                  <p:embed/>
                  <p:pic>
                    <p:nvPicPr>
                      <p:cNvPr id="10" name="Object 9"/>
                      <p:cNvPicPr>
                        <a:picLocks noChangeAspect="1" noChangeArrowheads="1"/>
                      </p:cNvPicPr>
                      <p:nvPr/>
                    </p:nvPicPr>
                    <p:blipFill>
                      <a:blip r:embed="rId5"/>
                      <a:srcRect/>
                      <a:stretch>
                        <a:fillRect/>
                      </a:stretch>
                    </p:blipFill>
                    <p:spPr bwMode="auto">
                      <a:xfrm>
                        <a:off x="4705350" y="5334000"/>
                        <a:ext cx="2533650" cy="874712"/>
                      </a:xfrm>
                      <a:prstGeom prst="rect">
                        <a:avLst/>
                      </a:prstGeom>
                      <a:noFill/>
                      <a:extLst/>
                    </p:spPr>
                  </p:pic>
                </p:oleObj>
              </mc:Fallback>
            </mc:AlternateContent>
          </a:graphicData>
        </a:graphic>
      </p:graphicFrame>
      <p:graphicFrame>
        <p:nvGraphicFramePr>
          <p:cNvPr id="11" name="Object 10"/>
          <p:cNvGraphicFramePr>
            <a:graphicFrameLocks noChangeAspect="1"/>
          </p:cNvGraphicFramePr>
          <p:nvPr>
            <p:extLst/>
          </p:nvPr>
        </p:nvGraphicFramePr>
        <p:xfrm>
          <a:off x="6310312" y="4648200"/>
          <a:ext cx="2071688" cy="621063"/>
        </p:xfrm>
        <a:graphic>
          <a:graphicData uri="http://schemas.openxmlformats.org/presentationml/2006/ole">
            <mc:AlternateContent xmlns:mc="http://schemas.openxmlformats.org/markup-compatibility/2006">
              <mc:Choice xmlns:v="urn:schemas-microsoft-com:vml" Requires="v">
                <p:oleObj spid="_x0000_s288881" name="Equation" r:id="rId6" imgW="1549400" imgH="469900" progId="Equation.DSMT4">
                  <p:embed/>
                </p:oleObj>
              </mc:Choice>
              <mc:Fallback>
                <p:oleObj name="Equation" r:id="rId6" imgW="1549400" imgH="469900" progId="Equation.DSMT4">
                  <p:embed/>
                  <p:pic>
                    <p:nvPicPr>
                      <p:cNvPr id="11" name="Object 10"/>
                      <p:cNvPicPr>
                        <a:picLocks noChangeAspect="1" noChangeArrowheads="1"/>
                      </p:cNvPicPr>
                      <p:nvPr/>
                    </p:nvPicPr>
                    <p:blipFill>
                      <a:blip r:embed="rId7"/>
                      <a:srcRect/>
                      <a:stretch>
                        <a:fillRect/>
                      </a:stretch>
                    </p:blipFill>
                    <p:spPr bwMode="auto">
                      <a:xfrm>
                        <a:off x="6310312" y="4648200"/>
                        <a:ext cx="2071688" cy="621063"/>
                      </a:xfrm>
                      <a:prstGeom prst="rect">
                        <a:avLst/>
                      </a:prstGeom>
                      <a:noFill/>
                      <a:extLst/>
                    </p:spPr>
                  </p:pic>
                </p:oleObj>
              </mc:Fallback>
            </mc:AlternateContent>
          </a:graphicData>
        </a:graphic>
      </p:graphicFrame>
      <p:graphicFrame>
        <p:nvGraphicFramePr>
          <p:cNvPr id="12" name="Object 11"/>
          <p:cNvGraphicFramePr>
            <a:graphicFrameLocks noChangeAspect="1"/>
          </p:cNvGraphicFramePr>
          <p:nvPr>
            <p:extLst/>
          </p:nvPr>
        </p:nvGraphicFramePr>
        <p:xfrm>
          <a:off x="4306226" y="4800600"/>
          <a:ext cx="1942174" cy="381000"/>
        </p:xfrm>
        <a:graphic>
          <a:graphicData uri="http://schemas.openxmlformats.org/presentationml/2006/ole">
            <mc:AlternateContent xmlns:mc="http://schemas.openxmlformats.org/markup-compatibility/2006">
              <mc:Choice xmlns:v="urn:schemas-microsoft-com:vml" Requires="v">
                <p:oleObj spid="_x0000_s288882" name="Equation" r:id="rId8" imgW="1155700" imgH="228600" progId="Equation.DSMT4">
                  <p:embed/>
                </p:oleObj>
              </mc:Choice>
              <mc:Fallback>
                <p:oleObj name="Equation" r:id="rId8" imgW="1155700" imgH="228600" progId="Equation.DSMT4">
                  <p:embed/>
                  <p:pic>
                    <p:nvPicPr>
                      <p:cNvPr id="12" name="Object 11"/>
                      <p:cNvPicPr>
                        <a:picLocks noChangeAspect="1" noChangeArrowheads="1"/>
                      </p:cNvPicPr>
                      <p:nvPr/>
                    </p:nvPicPr>
                    <p:blipFill>
                      <a:blip r:embed="rId9"/>
                      <a:srcRect/>
                      <a:stretch>
                        <a:fillRect/>
                      </a:stretch>
                    </p:blipFill>
                    <p:spPr bwMode="auto">
                      <a:xfrm>
                        <a:off x="4306226" y="4800600"/>
                        <a:ext cx="1942174" cy="381000"/>
                      </a:xfrm>
                      <a:prstGeom prst="rect">
                        <a:avLst/>
                      </a:prstGeom>
                      <a:noFill/>
                      <a:extLst/>
                    </p:spPr>
                  </p:pic>
                </p:oleObj>
              </mc:Fallback>
            </mc:AlternateContent>
          </a:graphicData>
        </a:graphic>
      </p:graphicFrame>
    </p:spTree>
    <p:extLst>
      <p:ext uri="{BB962C8B-B14F-4D97-AF65-F5344CB8AC3E}">
        <p14:creationId xmlns:p14="http://schemas.microsoft.com/office/powerpoint/2010/main" val="3499309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7106">
                                            <p:txEl>
                                              <p:pRg st="0" end="0"/>
                                            </p:txEl>
                                          </p:spTgt>
                                        </p:tgtEl>
                                        <p:attrNameLst>
                                          <p:attrName>style.visibility</p:attrName>
                                        </p:attrNameLst>
                                      </p:cBhvr>
                                      <p:to>
                                        <p:strVal val="visible"/>
                                      </p:to>
                                    </p:set>
                                    <p:animEffect transition="in" filter="wipe(left)">
                                      <p:cBhvr>
                                        <p:cTn id="7" dur="500"/>
                                        <p:tgtEl>
                                          <p:spTgt spid="471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7109"/>
                                        </p:tgtEl>
                                        <p:attrNameLst>
                                          <p:attrName>style.visibility</p:attrName>
                                        </p:attrNameLst>
                                      </p:cBhvr>
                                      <p:to>
                                        <p:strVal val="visible"/>
                                      </p:to>
                                    </p:set>
                                    <p:animEffect transition="in" filter="wipe(left)">
                                      <p:cBhvr>
                                        <p:cTn id="12" dur="500"/>
                                        <p:tgtEl>
                                          <p:spTgt spid="471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7106">
                                            <p:txEl>
                                              <p:pRg st="10" end="10"/>
                                            </p:txEl>
                                          </p:spTgt>
                                        </p:tgtEl>
                                        <p:attrNameLst>
                                          <p:attrName>style.visibility</p:attrName>
                                        </p:attrNameLst>
                                      </p:cBhvr>
                                      <p:to>
                                        <p:strVal val="visible"/>
                                      </p:to>
                                    </p:set>
                                    <p:animEffect transition="in" filter="wipe(left)">
                                      <p:cBhvr>
                                        <p:cTn id="17" dur="500"/>
                                        <p:tgtEl>
                                          <p:spTgt spid="47106">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7106">
                                            <p:txEl>
                                              <p:pRg st="11" end="11"/>
                                            </p:txEl>
                                          </p:spTgt>
                                        </p:tgtEl>
                                        <p:attrNameLst>
                                          <p:attrName>style.visibility</p:attrName>
                                        </p:attrNameLst>
                                      </p:cBhvr>
                                      <p:to>
                                        <p:strVal val="visible"/>
                                      </p:to>
                                    </p:set>
                                    <p:animEffect transition="in" filter="wipe(left)">
                                      <p:cBhvr>
                                        <p:cTn id="22" dur="500"/>
                                        <p:tgtEl>
                                          <p:spTgt spid="47106">
                                            <p:txEl>
                                              <p:pRg st="11" end="1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47106">
                                            <p:txEl>
                                              <p:pRg st="13" end="13"/>
                                            </p:txEl>
                                          </p:spTgt>
                                        </p:tgtEl>
                                        <p:attrNameLst>
                                          <p:attrName>style.visibility</p:attrName>
                                        </p:attrNameLst>
                                      </p:cBhvr>
                                      <p:to>
                                        <p:strVal val="visible"/>
                                      </p:to>
                                    </p:set>
                                    <p:animEffect transition="in" filter="wipe(left)">
                                      <p:cBhvr>
                                        <p:cTn id="37" dur="500"/>
                                        <p:tgtEl>
                                          <p:spTgt spid="47106">
                                            <p:txEl>
                                              <p:pRg st="13" end="1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0"/>
          <p:cNvSpPr>
            <a:spLocks noGrp="1" noChangeArrowheads="1"/>
          </p:cNvSpPr>
          <p:nvPr>
            <p:ph type="title"/>
          </p:nvPr>
        </p:nvSpPr>
        <p:spPr>
          <a:xfrm>
            <a:off x="533400" y="49213"/>
            <a:ext cx="8229600" cy="636587"/>
          </a:xfrm>
        </p:spPr>
        <p:txBody>
          <a:bodyPr/>
          <a:lstStyle/>
          <a:p>
            <a:pPr eaLnBrk="1" hangingPunct="1"/>
            <a:r>
              <a:rPr lang="en-US" sz="3200" dirty="0">
                <a:ea typeface="ＭＳ Ｐゴシック" pitchFamily="-84" charset="-128"/>
                <a:cs typeface="ＭＳ Ｐゴシック" pitchFamily="-84" charset="-128"/>
              </a:rPr>
              <a:t>Uncertainty Explanation</a:t>
            </a:r>
          </a:p>
        </p:txBody>
      </p:sp>
      <p:sp>
        <p:nvSpPr>
          <p:cNvPr id="48130" name="Rectangle 8"/>
          <p:cNvSpPr>
            <a:spLocks noGrp="1" noChangeArrowheads="1"/>
          </p:cNvSpPr>
          <p:nvPr>
            <p:ph type="body" sz="half" idx="1"/>
          </p:nvPr>
        </p:nvSpPr>
        <p:spPr>
          <a:xfrm>
            <a:off x="457200" y="685800"/>
            <a:ext cx="8234363" cy="5029200"/>
          </a:xfrm>
        </p:spPr>
        <p:txBody>
          <a:bodyPr/>
          <a:lstStyle/>
          <a:p>
            <a:pPr eaLnBrk="1" hangingPunct="1"/>
            <a:r>
              <a:rPr lang="en-US" sz="2000" dirty="0">
                <a:ea typeface="ＭＳ Ｐゴシック" pitchFamily="-84" charset="-128"/>
                <a:cs typeface="ＭＳ Ｐゴシック" pitchFamily="-84" charset="-128"/>
              </a:rPr>
              <a:t>Consider when </a:t>
            </a:r>
            <a:r>
              <a:rPr lang="el-GR" sz="2000" i="1" dirty="0">
                <a:latin typeface="Lucida Grande" pitchFamily="-84" charset="0"/>
                <a:ea typeface="Arial" pitchFamily="-84" charset="0"/>
                <a:cs typeface="Arial" pitchFamily="-84" charset="0"/>
              </a:rPr>
              <a:t>κ</a:t>
            </a:r>
            <a:r>
              <a:rPr lang="en-US" sz="2000" i="1" dirty="0">
                <a:ea typeface="Arial" pitchFamily="-84" charset="0"/>
                <a:cs typeface="Arial" pitchFamily="-84" charset="0"/>
              </a:rPr>
              <a:t>L</a:t>
            </a:r>
            <a:r>
              <a:rPr lang="en-US" sz="2000" dirty="0">
                <a:ea typeface="Arial" pitchFamily="-84" charset="0"/>
                <a:cs typeface="Arial" pitchFamily="-84" charset="0"/>
              </a:rPr>
              <a:t> &gt;&gt; 1 </a:t>
            </a:r>
            <a:r>
              <a:rPr lang="en-US" sz="2000" dirty="0">
                <a:ea typeface="ＭＳ Ｐゴシック" pitchFamily="-84" charset="-128"/>
                <a:cs typeface="ＭＳ Ｐゴシック" pitchFamily="-84" charset="-128"/>
              </a:rPr>
              <a:t>then the transmission probability becomes:</a:t>
            </a:r>
          </a:p>
          <a:p>
            <a:pPr eaLnBrk="1" hangingPunct="1"/>
            <a:endParaRPr lang="en-US" sz="2000" dirty="0">
              <a:ea typeface="ＭＳ Ｐゴシック" pitchFamily="-84" charset="-128"/>
              <a:cs typeface="ＭＳ Ｐゴシック" pitchFamily="-84" charset="-128"/>
            </a:endParaRPr>
          </a:p>
          <a:p>
            <a:pPr eaLnBrk="1" hangingPunct="1"/>
            <a:endParaRPr lang="en-US" sz="2000" dirty="0">
              <a:ea typeface="ＭＳ Ｐゴシック" pitchFamily="-84" charset="-128"/>
              <a:cs typeface="ＭＳ Ｐゴシック" pitchFamily="-84" charset="-128"/>
            </a:endParaRPr>
          </a:p>
          <a:p>
            <a:pPr eaLnBrk="1" hangingPunct="1"/>
            <a:endParaRPr lang="en-US" sz="2000" dirty="0">
              <a:ea typeface="ＭＳ Ｐゴシック" pitchFamily="-84" charset="-128"/>
              <a:cs typeface="ＭＳ Ｐゴシック" pitchFamily="-84" charset="-128"/>
            </a:endParaRPr>
          </a:p>
          <a:p>
            <a:pPr eaLnBrk="1" hangingPunct="1"/>
            <a:endParaRPr lang="en-US" sz="2000" dirty="0">
              <a:ea typeface="ＭＳ Ｐゴシック" pitchFamily="-84" charset="-128"/>
              <a:cs typeface="ＭＳ Ｐゴシック" pitchFamily="-84" charset="-128"/>
            </a:endParaRPr>
          </a:p>
          <a:p>
            <a:pPr eaLnBrk="1" hangingPunct="1"/>
            <a:endParaRPr lang="en-US" sz="2000" dirty="0">
              <a:ea typeface="ＭＳ Ｐゴシック" pitchFamily="-84" charset="-128"/>
              <a:cs typeface="ＭＳ Ｐゴシック" pitchFamily="-84" charset="-128"/>
            </a:endParaRPr>
          </a:p>
          <a:p>
            <a:pPr eaLnBrk="1" hangingPunct="1"/>
            <a:endParaRPr lang="en-US" sz="2000" dirty="0">
              <a:ea typeface="ＭＳ Ｐゴシック" pitchFamily="-84" charset="-128"/>
              <a:cs typeface="ＭＳ Ｐゴシック" pitchFamily="-84" charset="-128"/>
            </a:endParaRPr>
          </a:p>
          <a:p>
            <a:pPr eaLnBrk="1" hangingPunct="1"/>
            <a:endParaRPr lang="en-US" sz="2000" dirty="0">
              <a:ea typeface="ＭＳ Ｐゴシック" pitchFamily="-84" charset="-128"/>
              <a:cs typeface="ＭＳ Ｐゴシック" pitchFamily="-84" charset="-128"/>
            </a:endParaRPr>
          </a:p>
          <a:p>
            <a:pPr eaLnBrk="1" hangingPunct="1"/>
            <a:endParaRPr lang="en-US" sz="2000" dirty="0">
              <a:ea typeface="ＭＳ Ｐゴシック" pitchFamily="-84" charset="-128"/>
              <a:cs typeface="ＭＳ Ｐゴシック" pitchFamily="-84" charset="-128"/>
            </a:endParaRPr>
          </a:p>
          <a:p>
            <a:pPr eaLnBrk="1" hangingPunct="1"/>
            <a:endParaRPr lang="en-US" sz="2000" dirty="0">
              <a:ea typeface="ＭＳ Ｐゴシック" pitchFamily="-84" charset="-128"/>
              <a:cs typeface="ＭＳ Ｐゴシック" pitchFamily="-84" charset="-128"/>
            </a:endParaRPr>
          </a:p>
          <a:p>
            <a:pPr eaLnBrk="1" hangingPunct="1"/>
            <a:r>
              <a:rPr lang="en-US" sz="2000" dirty="0">
                <a:ea typeface="ＭＳ Ｐゴシック" pitchFamily="-84" charset="-128"/>
                <a:cs typeface="ＭＳ Ｐゴシック" pitchFamily="-84" charset="-128"/>
              </a:rPr>
              <a:t>This violation allowed by the uncertainty principle is equal to the negative kinetic energy required! The particle is allowed by quantum mechanics and the uncertainty principle to penetrate into a classically forbidden region. The minimum such kinetic energy is:</a:t>
            </a:r>
          </a:p>
        </p:txBody>
      </p:sp>
      <p:pic>
        <p:nvPicPr>
          <p:cNvPr id="48131" name="Picture 29" descr="0615"/>
          <p:cNvPicPr preferRelativeResize="0">
            <a:picLocks noChangeAspect="1" noChangeArrowheads="1"/>
          </p:cNvPicPr>
          <p:nvPr/>
        </p:nvPicPr>
        <p:blipFill>
          <a:blip r:embed="rId3"/>
          <a:srcRect b="6714"/>
          <a:stretch>
            <a:fillRect/>
          </a:stretch>
        </p:blipFill>
        <p:spPr bwMode="auto">
          <a:xfrm>
            <a:off x="2190750" y="2057400"/>
            <a:ext cx="4762500" cy="2263775"/>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a:t>Wed. April 10, 2019</a:t>
            </a:r>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14</a:t>
            </a:fld>
            <a:endParaRPr lang="en-US"/>
          </a:p>
        </p:txBody>
      </p:sp>
      <p:sp>
        <p:nvSpPr>
          <p:cNvPr id="9" name="Footer Placeholder 8"/>
          <p:cNvSpPr>
            <a:spLocks noGrp="1"/>
          </p:cNvSpPr>
          <p:nvPr>
            <p:ph type="ftr" sz="quarter" idx="11"/>
          </p:nvPr>
        </p:nvSpPr>
        <p:spPr/>
        <p:txBody>
          <a:bodyPr/>
          <a:lstStyle/>
          <a:p>
            <a:pPr>
              <a:defRPr/>
            </a:pPr>
            <a:r>
              <a:rPr lang="en-US"/>
              <a:t>PHYS 3313-001, Spring 2019                      Dr. Jaehoon Yu</a:t>
            </a:r>
          </a:p>
        </p:txBody>
      </p:sp>
      <p:graphicFrame>
        <p:nvGraphicFramePr>
          <p:cNvPr id="10" name="Object 9"/>
          <p:cNvGraphicFramePr>
            <a:graphicFrameLocks noChangeAspect="1"/>
          </p:cNvGraphicFramePr>
          <p:nvPr>
            <p:extLst/>
          </p:nvPr>
        </p:nvGraphicFramePr>
        <p:xfrm>
          <a:off x="3200400" y="1143000"/>
          <a:ext cx="2339975" cy="788987"/>
        </p:xfrm>
        <a:graphic>
          <a:graphicData uri="http://schemas.openxmlformats.org/presentationml/2006/ole">
            <mc:AlternateContent xmlns:mc="http://schemas.openxmlformats.org/markup-compatibility/2006">
              <mc:Choice xmlns:v="urn:schemas-microsoft-com:vml" Requires="v">
                <p:oleObj spid="_x0000_s289941" name="Equation" r:id="rId4" imgW="1384300" imgH="469900" progId="Equation.DSMT4">
                  <p:embed/>
                </p:oleObj>
              </mc:Choice>
              <mc:Fallback>
                <p:oleObj name="Equation" r:id="rId4" imgW="1384300" imgH="469900" progId="Equation.DSMT4">
                  <p:embed/>
                  <p:pic>
                    <p:nvPicPr>
                      <p:cNvPr id="10" name="Object 9"/>
                      <p:cNvPicPr>
                        <a:picLocks noChangeAspect="1" noChangeArrowheads="1"/>
                      </p:cNvPicPr>
                      <p:nvPr/>
                    </p:nvPicPr>
                    <p:blipFill>
                      <a:blip r:embed="rId5"/>
                      <a:srcRect/>
                      <a:stretch>
                        <a:fillRect/>
                      </a:stretch>
                    </p:blipFill>
                    <p:spPr bwMode="auto">
                      <a:xfrm>
                        <a:off x="3200400" y="1143000"/>
                        <a:ext cx="2339975" cy="788987"/>
                      </a:xfrm>
                      <a:prstGeom prst="rect">
                        <a:avLst/>
                      </a:prstGeom>
                      <a:noFill/>
                      <a:extLst/>
                    </p:spPr>
                  </p:pic>
                </p:oleObj>
              </mc:Fallback>
            </mc:AlternateContent>
          </a:graphicData>
        </a:graphic>
      </p:graphicFrame>
      <p:graphicFrame>
        <p:nvGraphicFramePr>
          <p:cNvPr id="11" name="Object 10"/>
          <p:cNvGraphicFramePr>
            <a:graphicFrameLocks noChangeAspect="1"/>
          </p:cNvGraphicFramePr>
          <p:nvPr>
            <p:extLst/>
          </p:nvPr>
        </p:nvGraphicFramePr>
        <p:xfrm>
          <a:off x="2819400" y="5348288"/>
          <a:ext cx="1587500" cy="747712"/>
        </p:xfrm>
        <a:graphic>
          <a:graphicData uri="http://schemas.openxmlformats.org/presentationml/2006/ole">
            <mc:AlternateContent xmlns:mc="http://schemas.openxmlformats.org/markup-compatibility/2006">
              <mc:Choice xmlns:v="urn:schemas-microsoft-com:vml" Requires="v">
                <p:oleObj spid="_x0000_s289942" name="Equation" r:id="rId6" imgW="939800" imgH="444500" progId="Equation.DSMT4">
                  <p:embed/>
                </p:oleObj>
              </mc:Choice>
              <mc:Fallback>
                <p:oleObj name="Equation" r:id="rId6" imgW="939800" imgH="444500" progId="Equation.DSMT4">
                  <p:embed/>
                  <p:pic>
                    <p:nvPicPr>
                      <p:cNvPr id="11" name="Object 10"/>
                      <p:cNvPicPr>
                        <a:picLocks noChangeAspect="1" noChangeArrowheads="1"/>
                      </p:cNvPicPr>
                      <p:nvPr/>
                    </p:nvPicPr>
                    <p:blipFill>
                      <a:blip r:embed="rId7"/>
                      <a:srcRect/>
                      <a:stretch>
                        <a:fillRect/>
                      </a:stretch>
                    </p:blipFill>
                    <p:spPr bwMode="auto">
                      <a:xfrm>
                        <a:off x="2819400" y="5348288"/>
                        <a:ext cx="1587500" cy="747712"/>
                      </a:xfrm>
                      <a:prstGeom prst="rect">
                        <a:avLst/>
                      </a:prstGeom>
                      <a:noFill/>
                      <a:extLst/>
                    </p:spPr>
                  </p:pic>
                </p:oleObj>
              </mc:Fallback>
            </mc:AlternateContent>
          </a:graphicData>
        </a:graphic>
      </p:graphicFrame>
      <p:graphicFrame>
        <p:nvGraphicFramePr>
          <p:cNvPr id="12" name="Object 11"/>
          <p:cNvGraphicFramePr>
            <a:graphicFrameLocks noChangeAspect="1"/>
          </p:cNvGraphicFramePr>
          <p:nvPr>
            <p:extLst/>
          </p:nvPr>
        </p:nvGraphicFramePr>
        <p:xfrm>
          <a:off x="4419600" y="5410200"/>
          <a:ext cx="838200" cy="704850"/>
        </p:xfrm>
        <a:graphic>
          <a:graphicData uri="http://schemas.openxmlformats.org/presentationml/2006/ole">
            <mc:AlternateContent xmlns:mc="http://schemas.openxmlformats.org/markup-compatibility/2006">
              <mc:Choice xmlns:v="urn:schemas-microsoft-com:vml" Requires="v">
                <p:oleObj spid="_x0000_s289943" name="Equation" r:id="rId8" imgW="495300" imgH="419100" progId="Equation.DSMT4">
                  <p:embed/>
                </p:oleObj>
              </mc:Choice>
              <mc:Fallback>
                <p:oleObj name="Equation" r:id="rId8" imgW="495300" imgH="419100" progId="Equation.DSMT4">
                  <p:embed/>
                  <p:pic>
                    <p:nvPicPr>
                      <p:cNvPr id="12" name="Object 11"/>
                      <p:cNvPicPr>
                        <a:picLocks noChangeAspect="1" noChangeArrowheads="1"/>
                      </p:cNvPicPr>
                      <p:nvPr/>
                    </p:nvPicPr>
                    <p:blipFill>
                      <a:blip r:embed="rId9"/>
                      <a:srcRect/>
                      <a:stretch>
                        <a:fillRect/>
                      </a:stretch>
                    </p:blipFill>
                    <p:spPr bwMode="auto">
                      <a:xfrm>
                        <a:off x="4419600" y="5410200"/>
                        <a:ext cx="838200" cy="704850"/>
                      </a:xfrm>
                      <a:prstGeom prst="rect">
                        <a:avLst/>
                      </a:prstGeom>
                      <a:noFill/>
                      <a:extLst/>
                    </p:spPr>
                  </p:pic>
                </p:oleObj>
              </mc:Fallback>
            </mc:AlternateContent>
          </a:graphicData>
        </a:graphic>
      </p:graphicFrame>
      <p:graphicFrame>
        <p:nvGraphicFramePr>
          <p:cNvPr id="13" name="Object 12"/>
          <p:cNvGraphicFramePr>
            <a:graphicFrameLocks noChangeAspect="1"/>
          </p:cNvGraphicFramePr>
          <p:nvPr>
            <p:extLst/>
          </p:nvPr>
        </p:nvGraphicFramePr>
        <p:xfrm>
          <a:off x="5257800" y="5602288"/>
          <a:ext cx="708025" cy="341312"/>
        </p:xfrm>
        <a:graphic>
          <a:graphicData uri="http://schemas.openxmlformats.org/presentationml/2006/ole">
            <mc:AlternateContent xmlns:mc="http://schemas.openxmlformats.org/markup-compatibility/2006">
              <mc:Choice xmlns:v="urn:schemas-microsoft-com:vml" Requires="v">
                <p:oleObj spid="_x0000_s289944" name="Equation" r:id="rId10" imgW="419100" imgH="203200" progId="Equation.DSMT4">
                  <p:embed/>
                </p:oleObj>
              </mc:Choice>
              <mc:Fallback>
                <p:oleObj name="Equation" r:id="rId10" imgW="419100" imgH="203200" progId="Equation.DSMT4">
                  <p:embed/>
                  <p:pic>
                    <p:nvPicPr>
                      <p:cNvPr id="13" name="Object 12"/>
                      <p:cNvPicPr>
                        <a:picLocks noChangeAspect="1" noChangeArrowheads="1"/>
                      </p:cNvPicPr>
                      <p:nvPr/>
                    </p:nvPicPr>
                    <p:blipFill>
                      <a:blip r:embed="rId11"/>
                      <a:srcRect/>
                      <a:stretch>
                        <a:fillRect/>
                      </a:stretch>
                    </p:blipFill>
                    <p:spPr bwMode="auto">
                      <a:xfrm>
                        <a:off x="5257800" y="5602288"/>
                        <a:ext cx="708025" cy="341312"/>
                      </a:xfrm>
                      <a:prstGeom prst="rect">
                        <a:avLst/>
                      </a:prstGeom>
                      <a:noFill/>
                      <a:extLst/>
                    </p:spPr>
                  </p:pic>
                </p:oleObj>
              </mc:Fallback>
            </mc:AlternateContent>
          </a:graphicData>
        </a:graphic>
      </p:graphicFrame>
    </p:spTree>
    <p:extLst>
      <p:ext uri="{BB962C8B-B14F-4D97-AF65-F5344CB8AC3E}">
        <p14:creationId xmlns:p14="http://schemas.microsoft.com/office/powerpoint/2010/main" val="42688553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8130">
                                            <p:txEl>
                                              <p:pRg st="0" end="0"/>
                                            </p:txEl>
                                          </p:spTgt>
                                        </p:tgtEl>
                                        <p:attrNameLst>
                                          <p:attrName>style.visibility</p:attrName>
                                        </p:attrNameLst>
                                      </p:cBhvr>
                                      <p:to>
                                        <p:strVal val="visible"/>
                                      </p:to>
                                    </p:set>
                                    <p:animEffect transition="in" filter="wipe(left)">
                                      <p:cBhvr>
                                        <p:cTn id="7" dur="500"/>
                                        <p:tgtEl>
                                          <p:spTgt spid="481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8131"/>
                                        </p:tgtEl>
                                        <p:attrNameLst>
                                          <p:attrName>style.visibility</p:attrName>
                                        </p:attrNameLst>
                                      </p:cBhvr>
                                      <p:to>
                                        <p:strVal val="visible"/>
                                      </p:to>
                                    </p:set>
                                    <p:animEffect transition="in" filter="wipe(left)">
                                      <p:cBhvr>
                                        <p:cTn id="17" dur="500"/>
                                        <p:tgtEl>
                                          <p:spTgt spid="481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8130">
                                            <p:txEl>
                                              <p:pRg st="10" end="10"/>
                                            </p:txEl>
                                          </p:spTgt>
                                        </p:tgtEl>
                                        <p:attrNameLst>
                                          <p:attrName>style.visibility</p:attrName>
                                        </p:attrNameLst>
                                      </p:cBhvr>
                                      <p:to>
                                        <p:strVal val="visible"/>
                                      </p:to>
                                    </p:set>
                                    <p:animEffect transition="in" filter="wipe(left)">
                                      <p:cBhvr>
                                        <p:cTn id="22" dur="500"/>
                                        <p:tgtEl>
                                          <p:spTgt spid="48130">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457200" y="0"/>
            <a:ext cx="8229600" cy="788987"/>
          </a:xfrm>
        </p:spPr>
        <p:txBody>
          <a:bodyPr/>
          <a:lstStyle/>
          <a:p>
            <a:pPr eaLnBrk="1" hangingPunct="1"/>
            <a:r>
              <a:rPr lang="en-US" sz="3400" dirty="0">
                <a:ea typeface="ＭＳ Ｐゴシック" pitchFamily="-84" charset="-128"/>
                <a:cs typeface="ＭＳ Ｐゴシック" pitchFamily="-84" charset="-128"/>
              </a:rPr>
              <a:t>Analogy with Wave Optics</a:t>
            </a:r>
          </a:p>
        </p:txBody>
      </p:sp>
      <p:sp>
        <p:nvSpPr>
          <p:cNvPr id="49154" name="Rectangle 3"/>
          <p:cNvSpPr>
            <a:spLocks noGrp="1" noChangeArrowheads="1"/>
          </p:cNvSpPr>
          <p:nvPr>
            <p:ph type="body" sz="half" idx="1"/>
          </p:nvPr>
        </p:nvSpPr>
        <p:spPr>
          <a:xfrm>
            <a:off x="381000" y="685800"/>
            <a:ext cx="8534400" cy="5029200"/>
          </a:xfrm>
        </p:spPr>
        <p:txBody>
          <a:bodyPr/>
          <a:lstStyle/>
          <a:p>
            <a:pPr algn="just" eaLnBrk="1" hangingPunct="1"/>
            <a:r>
              <a:rPr lang="en-US" sz="1900" dirty="0">
                <a:ea typeface="ＭＳ Ｐゴシック" pitchFamily="-84" charset="-128"/>
                <a:cs typeface="ＭＳ Ｐゴシック" pitchFamily="-84" charset="-128"/>
              </a:rPr>
              <a:t>If light passing through a glass prism reflects from an internal surface with an angle greater than the critical angle, total internal reflection occurs. The electromagnetic field, however, is not exactly zero just outside the prism. Thus, if we bring another prism very close to the first one, experiments show that the electromagnetic wave (light) appears in the second prism.  </a:t>
            </a:r>
          </a:p>
          <a:p>
            <a:pPr algn="just" eaLnBrk="1" hangingPunct="1"/>
            <a:r>
              <a:rPr lang="en-US" sz="1900" dirty="0">
                <a:ea typeface="ＭＳ Ｐゴシック" pitchFamily="-84" charset="-128"/>
                <a:cs typeface="ＭＳ Ｐゴシック" pitchFamily="-84" charset="-128"/>
              </a:rPr>
              <a:t>The situation is analogous to the tunneling described here. This effect was observed by Newton and can be demonstrated with two prisms and a laser. The intensity of the second light beam decreases exponentially as the distance between the two prisms increases.</a:t>
            </a:r>
          </a:p>
        </p:txBody>
      </p:sp>
      <p:pic>
        <p:nvPicPr>
          <p:cNvPr id="49155" name="Picture 1"/>
          <p:cNvPicPr>
            <a:picLocks/>
          </p:cNvPicPr>
          <p:nvPr/>
        </p:nvPicPr>
        <p:blipFill>
          <a:blip r:embed="rId2"/>
          <a:srcRect/>
          <a:stretch>
            <a:fillRect/>
          </a:stretch>
        </p:blipFill>
        <p:spPr bwMode="auto">
          <a:xfrm>
            <a:off x="1219200" y="3048000"/>
            <a:ext cx="6705600" cy="32004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r>
              <a:rPr lang="en-US"/>
              <a:t>Wed. April 10, 2019</a:t>
            </a:r>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15</a:t>
            </a:fld>
            <a:endParaRPr lang="en-US"/>
          </a:p>
        </p:txBody>
      </p:sp>
      <p:sp>
        <p:nvSpPr>
          <p:cNvPr id="7" name="Footer Placeholder 6"/>
          <p:cNvSpPr>
            <a:spLocks noGrp="1"/>
          </p:cNvSpPr>
          <p:nvPr>
            <p:ph type="ftr" sz="quarter" idx="11"/>
          </p:nvPr>
        </p:nvSpPr>
        <p:spPr/>
        <p:txBody>
          <a:bodyPr/>
          <a:lstStyle/>
          <a:p>
            <a:pPr>
              <a:defRPr/>
            </a:pPr>
            <a:r>
              <a:rPr lang="en-US"/>
              <a:t>PHYS 3313-001, Spring 2019                      Dr. Jaehoon Yu</a:t>
            </a:r>
          </a:p>
        </p:txBody>
      </p:sp>
    </p:spTree>
    <p:extLst>
      <p:ext uri="{BB962C8B-B14F-4D97-AF65-F5344CB8AC3E}">
        <p14:creationId xmlns:p14="http://schemas.microsoft.com/office/powerpoint/2010/main" val="12895298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9154">
                                            <p:txEl>
                                              <p:pRg st="0" end="0"/>
                                            </p:txEl>
                                          </p:spTgt>
                                        </p:tgtEl>
                                        <p:attrNameLst>
                                          <p:attrName>style.visibility</p:attrName>
                                        </p:attrNameLst>
                                      </p:cBhvr>
                                      <p:to>
                                        <p:strVal val="visible"/>
                                      </p:to>
                                    </p:set>
                                    <p:animEffect transition="in" filter="wipe(left)">
                                      <p:cBhvr>
                                        <p:cTn id="7" dur="500"/>
                                        <p:tgtEl>
                                          <p:spTgt spid="491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9155"/>
                                        </p:tgtEl>
                                        <p:attrNameLst>
                                          <p:attrName>style.visibility</p:attrName>
                                        </p:attrNameLst>
                                      </p:cBhvr>
                                      <p:to>
                                        <p:strVal val="visible"/>
                                      </p:to>
                                    </p:set>
                                    <p:animEffect transition="in" filter="wipe(left)">
                                      <p:cBhvr>
                                        <p:cTn id="12" dur="500"/>
                                        <p:tgtEl>
                                          <p:spTgt spid="4915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9154">
                                            <p:txEl>
                                              <p:pRg st="1" end="1"/>
                                            </p:txEl>
                                          </p:spTgt>
                                        </p:tgtEl>
                                        <p:attrNameLst>
                                          <p:attrName>style.visibility</p:attrName>
                                        </p:attrNameLst>
                                      </p:cBhvr>
                                      <p:to>
                                        <p:strVal val="visible"/>
                                      </p:to>
                                    </p:set>
                                    <p:animEffect transition="in" filter="wipe(left)">
                                      <p:cBhvr>
                                        <p:cTn id="17" dur="500"/>
                                        <p:tgtEl>
                                          <p:spTgt spid="4915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457200" y="0"/>
            <a:ext cx="8229600" cy="712787"/>
          </a:xfrm>
        </p:spPr>
        <p:txBody>
          <a:bodyPr/>
          <a:lstStyle/>
          <a:p>
            <a:pPr eaLnBrk="1" hangingPunct="1"/>
            <a:r>
              <a:rPr lang="en-US" sz="3400" dirty="0">
                <a:ea typeface="ＭＳ Ｐゴシック" pitchFamily="-84" charset="-128"/>
                <a:cs typeface="ＭＳ Ｐゴシック" pitchFamily="-84" charset="-128"/>
              </a:rPr>
              <a:t>Potential Well</a:t>
            </a:r>
          </a:p>
        </p:txBody>
      </p:sp>
      <p:sp>
        <p:nvSpPr>
          <p:cNvPr id="50178" name="Rectangle 3"/>
          <p:cNvSpPr>
            <a:spLocks noGrp="1" noChangeArrowheads="1"/>
          </p:cNvSpPr>
          <p:nvPr>
            <p:ph type="body" sz="half" idx="1"/>
          </p:nvPr>
        </p:nvSpPr>
        <p:spPr>
          <a:xfrm>
            <a:off x="381000" y="2819400"/>
            <a:ext cx="8383587" cy="3429000"/>
          </a:xfrm>
        </p:spPr>
        <p:txBody>
          <a:bodyPr/>
          <a:lstStyle/>
          <a:p>
            <a:pPr algn="just" eaLnBrk="1" hangingPunct="1">
              <a:spcBef>
                <a:spcPct val="0"/>
              </a:spcBef>
            </a:pPr>
            <a:r>
              <a:rPr lang="en-US" sz="1800" dirty="0">
                <a:ea typeface="ＭＳ Ｐゴシック" pitchFamily="-84" charset="-128"/>
                <a:cs typeface="ＭＳ Ｐゴシック" pitchFamily="-84" charset="-128"/>
              </a:rPr>
              <a:t>Consider a particle passing through a potential well region rather than through a potential barrier.</a:t>
            </a:r>
          </a:p>
          <a:p>
            <a:pPr algn="just" eaLnBrk="1" hangingPunct="1">
              <a:spcBef>
                <a:spcPct val="0"/>
              </a:spcBef>
            </a:pPr>
            <a:r>
              <a:rPr lang="en-US" sz="1800" dirty="0">
                <a:ea typeface="ＭＳ Ｐゴシック" pitchFamily="-84" charset="-128"/>
                <a:cs typeface="ＭＳ Ｐゴシック" pitchFamily="-84" charset="-128"/>
              </a:rPr>
              <a:t>Classically, the particle would speed up passing the well region, because </a:t>
            </a:r>
            <a:r>
              <a:rPr lang="en-US" sz="1800" i="1" dirty="0">
                <a:ea typeface="ＭＳ Ｐゴシック" pitchFamily="-84" charset="-128"/>
                <a:cs typeface="ＭＳ Ｐゴシック" pitchFamily="-84" charset="-128"/>
              </a:rPr>
              <a:t>K</a:t>
            </a:r>
            <a:r>
              <a:rPr lang="en-US" sz="1800" dirty="0">
                <a:ea typeface="ＭＳ Ｐゴシック" pitchFamily="-84" charset="-128"/>
                <a:cs typeface="ＭＳ Ｐゴシック" pitchFamily="-84" charset="-128"/>
              </a:rPr>
              <a:t> = </a:t>
            </a:r>
            <a:r>
              <a:rPr lang="en-US" sz="1800" i="1" dirty="0">
                <a:ea typeface="ＭＳ Ｐゴシック" pitchFamily="-84" charset="-128"/>
                <a:cs typeface="ＭＳ Ｐゴシック" pitchFamily="-84" charset="-128"/>
              </a:rPr>
              <a:t>mv</a:t>
            </a:r>
            <a:r>
              <a:rPr lang="en-US" sz="1800" baseline="30000" dirty="0">
                <a:ea typeface="ＭＳ Ｐゴシック" pitchFamily="-84" charset="-128"/>
                <a:cs typeface="ＭＳ Ｐゴシック" pitchFamily="-84" charset="-128"/>
              </a:rPr>
              <a:t>2</a:t>
            </a:r>
            <a:r>
              <a:rPr lang="en-US" sz="1800" dirty="0">
                <a:ea typeface="ＭＳ Ｐゴシック" pitchFamily="-84" charset="-128"/>
                <a:cs typeface="ＭＳ Ｐゴシック" pitchFamily="-84" charset="-128"/>
              </a:rPr>
              <a:t> / 2 = </a:t>
            </a:r>
            <a:r>
              <a:rPr lang="en-US" sz="1800" i="1" dirty="0">
                <a:ea typeface="ＭＳ Ｐゴシック" pitchFamily="-84" charset="-128"/>
                <a:cs typeface="ＭＳ Ｐゴシック" pitchFamily="-84" charset="-128"/>
              </a:rPr>
              <a:t>E</a:t>
            </a:r>
            <a:r>
              <a:rPr lang="en-US" sz="1800" dirty="0">
                <a:ea typeface="ＭＳ Ｐゴシック" pitchFamily="-84" charset="-128"/>
                <a:cs typeface="ＭＳ Ｐゴシック" pitchFamily="-84" charset="-128"/>
              </a:rPr>
              <a:t> - </a:t>
            </a:r>
            <a:r>
              <a:rPr lang="en-US" sz="1800" i="1" dirty="0">
                <a:ea typeface="ＭＳ Ｐゴシック" pitchFamily="-84" charset="-128"/>
                <a:cs typeface="ＭＳ Ｐゴシック" pitchFamily="-84" charset="-128"/>
              </a:rPr>
              <a:t>V</a:t>
            </a:r>
            <a:r>
              <a:rPr lang="en-US" sz="1800" baseline="-25000" dirty="0">
                <a:ea typeface="ＭＳ Ｐゴシック" pitchFamily="-84" charset="-128"/>
                <a:cs typeface="ＭＳ Ｐゴシック" pitchFamily="-84" charset="-128"/>
              </a:rPr>
              <a:t>0</a:t>
            </a:r>
            <a:r>
              <a:rPr lang="en-US" sz="1800" dirty="0">
                <a:ea typeface="ＭＳ Ｐゴシック" pitchFamily="-84" charset="-128"/>
                <a:cs typeface="ＭＳ Ｐゴシック" pitchFamily="-84" charset="-128"/>
              </a:rPr>
              <a:t>.</a:t>
            </a:r>
          </a:p>
          <a:p>
            <a:pPr algn="just" eaLnBrk="1" hangingPunct="1">
              <a:spcBef>
                <a:spcPct val="0"/>
              </a:spcBef>
              <a:buFont typeface="Wingdings" pitchFamily="-84" charset="2"/>
              <a:buNone/>
            </a:pPr>
            <a:r>
              <a:rPr lang="en-US" sz="1800" dirty="0">
                <a:ea typeface="ＭＳ Ｐゴシック" pitchFamily="-84" charset="-128"/>
                <a:cs typeface="ＭＳ Ｐゴシック" pitchFamily="-84" charset="-128"/>
              </a:rPr>
              <a:t>	According to quantum mechanics, reflection and transmission may occur, but the wavelength inside the potential well is shorter than outside. When the width of the potential well is precisely equal to half-integral or integral units of the wavelength, the reflected waves may be out of phase or in phase with the original wave, and cancellations or resonances may occur. The reflection/cancellation effects can lead to almost pure transmission or pure reflection for certain wavelengths. For example, at the second boundary (</a:t>
            </a:r>
            <a:r>
              <a:rPr lang="en-US" sz="1800" i="1" dirty="0" err="1">
                <a:ea typeface="ＭＳ Ｐゴシック" pitchFamily="-84" charset="-128"/>
                <a:cs typeface="ＭＳ Ｐゴシック" pitchFamily="-84" charset="-128"/>
              </a:rPr>
              <a:t>x</a:t>
            </a:r>
            <a:r>
              <a:rPr lang="en-US" sz="1800" i="1" dirty="0">
                <a:ea typeface="ＭＳ Ｐゴシック" pitchFamily="-84" charset="-128"/>
                <a:cs typeface="ＭＳ Ｐゴシック" pitchFamily="-84" charset="-128"/>
              </a:rPr>
              <a:t> </a:t>
            </a:r>
            <a:r>
              <a:rPr lang="en-US" sz="1800" dirty="0">
                <a:ea typeface="ＭＳ Ｐゴシック" pitchFamily="-84" charset="-128"/>
                <a:cs typeface="ＭＳ Ｐゴシック" pitchFamily="-84" charset="-128"/>
              </a:rPr>
              <a:t>= </a:t>
            </a:r>
            <a:r>
              <a:rPr lang="en-US" sz="1800" i="1" dirty="0">
                <a:ea typeface="ＭＳ Ｐゴシック" pitchFamily="-84" charset="-128"/>
                <a:cs typeface="ＭＳ Ｐゴシック" pitchFamily="-84" charset="-128"/>
              </a:rPr>
              <a:t>L</a:t>
            </a:r>
            <a:r>
              <a:rPr lang="en-US" sz="1800" dirty="0">
                <a:ea typeface="ＭＳ Ｐゴシック" pitchFamily="-84" charset="-128"/>
                <a:cs typeface="ＭＳ Ｐゴシック" pitchFamily="-84" charset="-128"/>
              </a:rPr>
              <a:t>) for a wave passing to the right, the wave may reflect and be out of phase with the incident wave. The effect would be a cancellation inside the well.</a:t>
            </a:r>
          </a:p>
        </p:txBody>
      </p:sp>
      <p:pic>
        <p:nvPicPr>
          <p:cNvPr id="50179" name="Picture 1"/>
          <p:cNvPicPr>
            <a:picLocks/>
          </p:cNvPicPr>
          <p:nvPr/>
        </p:nvPicPr>
        <p:blipFill>
          <a:blip r:embed="rId2"/>
          <a:srcRect/>
          <a:stretch>
            <a:fillRect/>
          </a:stretch>
        </p:blipFill>
        <p:spPr bwMode="auto">
          <a:xfrm>
            <a:off x="2743200" y="838200"/>
            <a:ext cx="4038600" cy="19050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r>
              <a:rPr lang="en-US"/>
              <a:t>Wed. April 10, 2019</a:t>
            </a:r>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16</a:t>
            </a:fld>
            <a:endParaRPr lang="en-US"/>
          </a:p>
        </p:txBody>
      </p:sp>
      <p:sp>
        <p:nvSpPr>
          <p:cNvPr id="7" name="Footer Placeholder 6"/>
          <p:cNvSpPr>
            <a:spLocks noGrp="1"/>
          </p:cNvSpPr>
          <p:nvPr>
            <p:ph type="ftr" sz="quarter" idx="11"/>
          </p:nvPr>
        </p:nvSpPr>
        <p:spPr/>
        <p:txBody>
          <a:bodyPr/>
          <a:lstStyle/>
          <a:p>
            <a:pPr>
              <a:defRPr/>
            </a:pPr>
            <a:r>
              <a:rPr lang="en-US"/>
              <a:t>PHYS 3313-001, Spring 2019                      Dr. Jaehoon Yu</a:t>
            </a:r>
          </a:p>
        </p:txBody>
      </p:sp>
    </p:spTree>
    <p:extLst>
      <p:ext uri="{BB962C8B-B14F-4D97-AF65-F5344CB8AC3E}">
        <p14:creationId xmlns:p14="http://schemas.microsoft.com/office/powerpoint/2010/main" val="23839181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0178">
                                            <p:txEl>
                                              <p:pRg st="0" end="0"/>
                                            </p:txEl>
                                          </p:spTgt>
                                        </p:tgtEl>
                                        <p:attrNameLst>
                                          <p:attrName>style.visibility</p:attrName>
                                        </p:attrNameLst>
                                      </p:cBhvr>
                                      <p:to>
                                        <p:strVal val="visible"/>
                                      </p:to>
                                    </p:set>
                                    <p:animEffect transition="in" filter="wipe(left)">
                                      <p:cBhvr>
                                        <p:cTn id="7" dur="500"/>
                                        <p:tgtEl>
                                          <p:spTgt spid="501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0179"/>
                                        </p:tgtEl>
                                        <p:attrNameLst>
                                          <p:attrName>style.visibility</p:attrName>
                                        </p:attrNameLst>
                                      </p:cBhvr>
                                      <p:to>
                                        <p:strVal val="visible"/>
                                      </p:to>
                                    </p:set>
                                    <p:animEffect transition="in" filter="wipe(left)">
                                      <p:cBhvr>
                                        <p:cTn id="12" dur="500"/>
                                        <p:tgtEl>
                                          <p:spTgt spid="5017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50178">
                                            <p:txEl>
                                              <p:pRg st="1" end="1"/>
                                            </p:txEl>
                                          </p:spTgt>
                                        </p:tgtEl>
                                        <p:attrNameLst>
                                          <p:attrName>style.visibility</p:attrName>
                                        </p:attrNameLst>
                                      </p:cBhvr>
                                      <p:to>
                                        <p:strVal val="visible"/>
                                      </p:to>
                                    </p:set>
                                    <p:animEffect transition="in" filter="wipe(left)">
                                      <p:cBhvr>
                                        <p:cTn id="17" dur="500"/>
                                        <p:tgtEl>
                                          <p:spTgt spid="5017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50178">
                                            <p:txEl>
                                              <p:pRg st="2" end="2"/>
                                            </p:txEl>
                                          </p:spTgt>
                                        </p:tgtEl>
                                        <p:attrNameLst>
                                          <p:attrName>style.visibility</p:attrName>
                                        </p:attrNameLst>
                                      </p:cBhvr>
                                      <p:to>
                                        <p:strVal val="visible"/>
                                      </p:to>
                                    </p:set>
                                    <p:animEffect transition="in" filter="wipe(left)">
                                      <p:cBhvr>
                                        <p:cTn id="22" dur="500"/>
                                        <p:tgtEl>
                                          <p:spTgt spid="501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457200" y="0"/>
            <a:ext cx="8229600" cy="712787"/>
          </a:xfrm>
        </p:spPr>
        <p:txBody>
          <a:bodyPr/>
          <a:lstStyle/>
          <a:p>
            <a:pPr eaLnBrk="1" hangingPunct="1"/>
            <a:r>
              <a:rPr lang="en-US" sz="3400" dirty="0">
                <a:ea typeface="ＭＳ Ｐゴシック" pitchFamily="-84" charset="-128"/>
                <a:cs typeface="ＭＳ Ｐゴシック" pitchFamily="-84" charset="-128"/>
              </a:rPr>
              <a:t>Alpha-Particle Decay</a:t>
            </a:r>
          </a:p>
        </p:txBody>
      </p:sp>
      <p:sp>
        <p:nvSpPr>
          <p:cNvPr id="51202" name="Rectangle 3"/>
          <p:cNvSpPr>
            <a:spLocks noGrp="1" noChangeArrowheads="1"/>
          </p:cNvSpPr>
          <p:nvPr>
            <p:ph type="body" sz="half" idx="1"/>
          </p:nvPr>
        </p:nvSpPr>
        <p:spPr>
          <a:xfrm>
            <a:off x="457200" y="762000"/>
            <a:ext cx="8383588" cy="5029200"/>
          </a:xfrm>
        </p:spPr>
        <p:txBody>
          <a:bodyPr/>
          <a:lstStyle/>
          <a:p>
            <a:pPr eaLnBrk="1" hangingPunct="1"/>
            <a:r>
              <a:rPr lang="en-US" sz="2000" dirty="0">
                <a:ea typeface="ＭＳ Ｐゴシック" pitchFamily="-84" charset="-128"/>
                <a:cs typeface="ＭＳ Ｐゴシック" pitchFamily="-84" charset="-128"/>
              </a:rPr>
              <a:t>Many nuclei heavier than </a:t>
            </a:r>
            <a:r>
              <a:rPr lang="en-US" sz="2000" dirty="0" err="1">
                <a:ea typeface="ＭＳ Ｐゴシック" pitchFamily="-84" charset="-128"/>
                <a:cs typeface="ＭＳ Ｐゴシック" pitchFamily="-84" charset="-128"/>
              </a:rPr>
              <a:t>Pb</a:t>
            </a:r>
            <a:r>
              <a:rPr lang="en-US" sz="2000" dirty="0">
                <a:ea typeface="ＭＳ Ｐゴシック" pitchFamily="-84" charset="-128"/>
                <a:cs typeface="ＭＳ Ｐゴシック" pitchFamily="-84" charset="-128"/>
              </a:rPr>
              <a:t> emits alpha particles (nucleus of He)! The phenomenon of tunneling explains the alpha-particle decay of heavy, radioactive nuclei.</a:t>
            </a:r>
          </a:p>
          <a:p>
            <a:pPr eaLnBrk="1" hangingPunct="1"/>
            <a:r>
              <a:rPr lang="en-US" sz="2000" dirty="0">
                <a:ea typeface="ＭＳ Ｐゴシック" pitchFamily="-84" charset="-128"/>
                <a:cs typeface="ＭＳ Ｐゴシック" pitchFamily="-84" charset="-128"/>
              </a:rPr>
              <a:t>Inside the nucleus, an alpha particle feels the strong, short-range attractive nuclear force as well as the repulsive Coulomb force.</a:t>
            </a:r>
          </a:p>
          <a:p>
            <a:pPr eaLnBrk="1" hangingPunct="1"/>
            <a:r>
              <a:rPr lang="en-US" sz="2000" dirty="0">
                <a:ea typeface="ＭＳ Ｐゴシック" pitchFamily="-84" charset="-128"/>
                <a:cs typeface="ＭＳ Ｐゴシック" pitchFamily="-84" charset="-128"/>
              </a:rPr>
              <a:t>The nuclear force dominates inside the nuclear radius where the potential is approximately a square well.</a:t>
            </a:r>
          </a:p>
          <a:p>
            <a:pPr eaLnBrk="1" hangingPunct="1"/>
            <a:r>
              <a:rPr lang="en-US" sz="2000" dirty="0">
                <a:ea typeface="ＭＳ Ｐゴシック" pitchFamily="-84" charset="-128"/>
                <a:cs typeface="ＭＳ Ｐゴシック" pitchFamily="-84" charset="-128"/>
              </a:rPr>
              <a:t>The Coulomb force dominates </a:t>
            </a:r>
            <a:br>
              <a:rPr lang="en-US" sz="2000" dirty="0">
                <a:ea typeface="ＭＳ Ｐゴシック" pitchFamily="-84" charset="-128"/>
                <a:cs typeface="ＭＳ Ｐゴシック" pitchFamily="-84" charset="-128"/>
              </a:rPr>
            </a:br>
            <a:r>
              <a:rPr lang="en-US" sz="2000" dirty="0">
                <a:ea typeface="ＭＳ Ｐゴシック" pitchFamily="-84" charset="-128"/>
                <a:cs typeface="ＭＳ Ｐゴシック" pitchFamily="-84" charset="-128"/>
              </a:rPr>
              <a:t>outside the nuclear radius.</a:t>
            </a:r>
          </a:p>
          <a:p>
            <a:pPr eaLnBrk="1" hangingPunct="1"/>
            <a:r>
              <a:rPr lang="en-US" sz="2000" dirty="0">
                <a:ea typeface="ＭＳ Ｐゴシック" pitchFamily="-84" charset="-128"/>
                <a:cs typeface="ＭＳ Ｐゴシック" pitchFamily="-84" charset="-128"/>
              </a:rPr>
              <a:t>The potential barrier at the nuclear </a:t>
            </a:r>
            <a:br>
              <a:rPr lang="en-US" sz="2000" dirty="0">
                <a:ea typeface="ＭＳ Ｐゴシック" pitchFamily="-84" charset="-128"/>
                <a:cs typeface="ＭＳ Ｐゴシック" pitchFamily="-84" charset="-128"/>
              </a:rPr>
            </a:br>
            <a:r>
              <a:rPr lang="en-US" sz="2000" dirty="0">
                <a:ea typeface="ＭＳ Ｐゴシック" pitchFamily="-84" charset="-128"/>
                <a:cs typeface="ＭＳ Ｐゴシック" pitchFamily="-84" charset="-128"/>
              </a:rPr>
              <a:t>radius is several times greater than </a:t>
            </a:r>
            <a:br>
              <a:rPr lang="en-US" sz="2000" dirty="0">
                <a:ea typeface="ＭＳ Ｐゴシック" pitchFamily="-84" charset="-128"/>
                <a:cs typeface="ＭＳ Ｐゴシック" pitchFamily="-84" charset="-128"/>
              </a:rPr>
            </a:br>
            <a:r>
              <a:rPr lang="en-US" sz="2000" dirty="0">
                <a:ea typeface="ＭＳ Ｐゴシック" pitchFamily="-84" charset="-128"/>
                <a:cs typeface="ＭＳ Ｐゴシック" pitchFamily="-84" charset="-128"/>
              </a:rPr>
              <a:t>the energy of an alpha particle (~5MeV).</a:t>
            </a:r>
          </a:p>
          <a:p>
            <a:pPr eaLnBrk="1" hangingPunct="1"/>
            <a:r>
              <a:rPr lang="en-US" sz="2000" dirty="0">
                <a:ea typeface="ＭＳ Ｐゴシック" pitchFamily="-84" charset="-128"/>
                <a:cs typeface="ＭＳ Ｐゴシック" pitchFamily="-84" charset="-128"/>
              </a:rPr>
              <a:t>According to quantum mechanics, </a:t>
            </a:r>
            <a:br>
              <a:rPr lang="en-US" sz="2000" dirty="0">
                <a:ea typeface="ＭＳ Ｐゴシック" pitchFamily="-84" charset="-128"/>
                <a:cs typeface="ＭＳ Ｐゴシック" pitchFamily="-84" charset="-128"/>
              </a:rPr>
            </a:br>
            <a:r>
              <a:rPr lang="en-US" sz="2000" dirty="0">
                <a:ea typeface="ＭＳ Ｐゴシック" pitchFamily="-84" charset="-128"/>
                <a:cs typeface="ＭＳ Ｐゴシック" pitchFamily="-84" charset="-128"/>
              </a:rPr>
              <a:t>however, the alpha particle can </a:t>
            </a:r>
            <a:br>
              <a:rPr lang="en-US" sz="2000" dirty="0">
                <a:ea typeface="ＭＳ Ｐゴシック" pitchFamily="-84" charset="-128"/>
                <a:cs typeface="ＭＳ Ｐゴシック" pitchFamily="-84" charset="-128"/>
              </a:rPr>
            </a:br>
            <a:r>
              <a:rPr lang="ja-JP" altLang="en-US" sz="2000" dirty="0">
                <a:ea typeface="ＭＳ Ｐゴシック" pitchFamily="-84" charset="-128"/>
                <a:cs typeface="ＭＳ Ｐゴシック" pitchFamily="-84" charset="-128"/>
              </a:rPr>
              <a:t>“</a:t>
            </a:r>
            <a:r>
              <a:rPr lang="en-US" altLang="ja-JP" sz="2000" dirty="0">
                <a:ea typeface="ＭＳ Ｐゴシック" pitchFamily="-84" charset="-128"/>
                <a:cs typeface="ＭＳ Ｐゴシック" pitchFamily="-84" charset="-128"/>
              </a:rPr>
              <a:t>tunnel</a:t>
            </a:r>
            <a:r>
              <a:rPr lang="ja-JP" altLang="en-US" sz="2000" dirty="0">
                <a:ea typeface="ＭＳ Ｐゴシック" pitchFamily="-84" charset="-128"/>
                <a:cs typeface="ＭＳ Ｐゴシック" pitchFamily="-84" charset="-128"/>
              </a:rPr>
              <a:t>”</a:t>
            </a:r>
            <a:r>
              <a:rPr lang="en-US" altLang="ja-JP" sz="2000" dirty="0">
                <a:ea typeface="ＭＳ Ｐゴシック" pitchFamily="-84" charset="-128"/>
                <a:cs typeface="ＭＳ Ｐゴシック" pitchFamily="-84" charset="-128"/>
              </a:rPr>
              <a:t> through the barrier. Hence </a:t>
            </a:r>
            <a:br>
              <a:rPr lang="en-US" altLang="ja-JP" sz="2000" dirty="0">
                <a:ea typeface="ＭＳ Ｐゴシック" pitchFamily="-84" charset="-128"/>
                <a:cs typeface="ＭＳ Ｐゴシック" pitchFamily="-84" charset="-128"/>
              </a:rPr>
            </a:br>
            <a:r>
              <a:rPr lang="en-US" altLang="ja-JP" sz="2000" dirty="0">
                <a:ea typeface="ＭＳ Ｐゴシック" pitchFamily="-84" charset="-128"/>
                <a:cs typeface="ＭＳ Ｐゴシック" pitchFamily="-84" charset="-128"/>
              </a:rPr>
              <a:t>this is observed as radioactive decay.</a:t>
            </a:r>
            <a:endParaRPr lang="en-US" sz="2000" dirty="0">
              <a:ea typeface="ＭＳ Ｐゴシック" pitchFamily="-84" charset="-128"/>
              <a:cs typeface="ＭＳ Ｐゴシック" pitchFamily="-84" charset="-128"/>
            </a:endParaRPr>
          </a:p>
        </p:txBody>
      </p:sp>
      <p:pic>
        <p:nvPicPr>
          <p:cNvPr id="51203" name="Picture 11" descr="0619"/>
          <p:cNvPicPr preferRelativeResize="0">
            <a:picLocks noChangeAspect="1" noChangeArrowheads="1"/>
          </p:cNvPicPr>
          <p:nvPr/>
        </p:nvPicPr>
        <p:blipFill>
          <a:blip r:embed="rId2"/>
          <a:srcRect b="4256"/>
          <a:stretch>
            <a:fillRect/>
          </a:stretch>
        </p:blipFill>
        <p:spPr bwMode="auto">
          <a:xfrm>
            <a:off x="4876800" y="2590800"/>
            <a:ext cx="3962400" cy="393065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r>
              <a:rPr lang="en-US"/>
              <a:t>Wed. April 10, 2019</a:t>
            </a:r>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17</a:t>
            </a:fld>
            <a:endParaRPr lang="en-US"/>
          </a:p>
        </p:txBody>
      </p:sp>
      <p:sp>
        <p:nvSpPr>
          <p:cNvPr id="7" name="Footer Placeholder 6"/>
          <p:cNvSpPr>
            <a:spLocks noGrp="1"/>
          </p:cNvSpPr>
          <p:nvPr>
            <p:ph type="ftr" sz="quarter" idx="11"/>
          </p:nvPr>
        </p:nvSpPr>
        <p:spPr/>
        <p:txBody>
          <a:bodyPr/>
          <a:lstStyle/>
          <a:p>
            <a:pPr>
              <a:defRPr/>
            </a:pPr>
            <a:r>
              <a:rPr lang="en-US"/>
              <a:t>PHYS 3313-001, Spring 2019                      Dr. Jaehoon Yu</a:t>
            </a:r>
          </a:p>
        </p:txBody>
      </p:sp>
      <p:sp>
        <p:nvSpPr>
          <p:cNvPr id="8" name="Rectangle 7"/>
          <p:cNvSpPr/>
          <p:nvPr/>
        </p:nvSpPr>
        <p:spPr bwMode="auto">
          <a:xfrm>
            <a:off x="5715000" y="3352800"/>
            <a:ext cx="3048000" cy="15240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07273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1202">
                                            <p:txEl>
                                              <p:pRg st="0" end="0"/>
                                            </p:txEl>
                                          </p:spTgt>
                                        </p:tgtEl>
                                        <p:attrNameLst>
                                          <p:attrName>style.visibility</p:attrName>
                                        </p:attrNameLst>
                                      </p:cBhvr>
                                      <p:to>
                                        <p:strVal val="visible"/>
                                      </p:to>
                                    </p:set>
                                    <p:animEffect transition="in" filter="wipe(left)">
                                      <p:cBhvr>
                                        <p:cTn id="7" dur="500"/>
                                        <p:tgtEl>
                                          <p:spTgt spid="512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51202">
                                            <p:txEl>
                                              <p:pRg st="1" end="1"/>
                                            </p:txEl>
                                          </p:spTgt>
                                        </p:tgtEl>
                                        <p:attrNameLst>
                                          <p:attrName>style.visibility</p:attrName>
                                        </p:attrNameLst>
                                      </p:cBhvr>
                                      <p:to>
                                        <p:strVal val="visible"/>
                                      </p:to>
                                    </p:set>
                                    <p:animEffect transition="in" filter="wipe(left)">
                                      <p:cBhvr>
                                        <p:cTn id="12" dur="500"/>
                                        <p:tgtEl>
                                          <p:spTgt spid="512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51202">
                                            <p:txEl>
                                              <p:pRg st="2" end="2"/>
                                            </p:txEl>
                                          </p:spTgt>
                                        </p:tgtEl>
                                        <p:attrNameLst>
                                          <p:attrName>style.visibility</p:attrName>
                                        </p:attrNameLst>
                                      </p:cBhvr>
                                      <p:to>
                                        <p:strVal val="visible"/>
                                      </p:to>
                                    </p:set>
                                    <p:animEffect transition="in" filter="wipe(left)">
                                      <p:cBhvr>
                                        <p:cTn id="17" dur="500"/>
                                        <p:tgtEl>
                                          <p:spTgt spid="512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51203"/>
                                        </p:tgtEl>
                                        <p:attrNameLst>
                                          <p:attrName>style.visibility</p:attrName>
                                        </p:attrNameLst>
                                      </p:cBhvr>
                                      <p:to>
                                        <p:strVal val="visible"/>
                                      </p:to>
                                    </p:set>
                                    <p:anim calcmode="lin" valueType="num">
                                      <p:cBhvr>
                                        <p:cTn id="22" dur="500" fill="hold"/>
                                        <p:tgtEl>
                                          <p:spTgt spid="51203"/>
                                        </p:tgtEl>
                                        <p:attrNameLst>
                                          <p:attrName>ppt_w</p:attrName>
                                        </p:attrNameLst>
                                      </p:cBhvr>
                                      <p:tavLst>
                                        <p:tav tm="0">
                                          <p:val>
                                            <p:fltVal val="0"/>
                                          </p:val>
                                        </p:tav>
                                        <p:tav tm="100000">
                                          <p:val>
                                            <p:strVal val="#ppt_w"/>
                                          </p:val>
                                        </p:tav>
                                      </p:tavLst>
                                    </p:anim>
                                    <p:anim calcmode="lin" valueType="num">
                                      <p:cBhvr>
                                        <p:cTn id="23" dur="500" fill="hold"/>
                                        <p:tgtEl>
                                          <p:spTgt spid="51203"/>
                                        </p:tgtEl>
                                        <p:attrNameLst>
                                          <p:attrName>ppt_h</p:attrName>
                                        </p:attrNameLst>
                                      </p:cBhvr>
                                      <p:tavLst>
                                        <p:tav tm="0">
                                          <p:val>
                                            <p:fltVal val="0"/>
                                          </p:val>
                                        </p:tav>
                                        <p:tav tm="100000">
                                          <p:val>
                                            <p:strVal val="#ppt_h"/>
                                          </p:val>
                                        </p:tav>
                                      </p:tavLst>
                                    </p:anim>
                                    <p:animEffect transition="in" filter="fade">
                                      <p:cBhvr>
                                        <p:cTn id="24" dur="500"/>
                                        <p:tgtEl>
                                          <p:spTgt spid="5120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51202">
                                            <p:txEl>
                                              <p:pRg st="3" end="3"/>
                                            </p:txEl>
                                          </p:spTgt>
                                        </p:tgtEl>
                                        <p:attrNameLst>
                                          <p:attrName>style.visibility</p:attrName>
                                        </p:attrNameLst>
                                      </p:cBhvr>
                                      <p:to>
                                        <p:strVal val="visible"/>
                                      </p:to>
                                    </p:set>
                                    <p:animEffect transition="in" filter="wipe(left)">
                                      <p:cBhvr>
                                        <p:cTn id="29" dur="500"/>
                                        <p:tgtEl>
                                          <p:spTgt spid="5120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xit" presetSubtype="0" fill="hold" grpId="0" nodeType="clickEffect">
                                  <p:stCondLst>
                                    <p:cond delay="0"/>
                                  </p:stCondLst>
                                  <p:childTnLst>
                                    <p:anim calcmode="lin" valueType="num">
                                      <p:cBhvr>
                                        <p:cTn id="33" dur="500"/>
                                        <p:tgtEl>
                                          <p:spTgt spid="8"/>
                                        </p:tgtEl>
                                        <p:attrNameLst>
                                          <p:attrName>ppt_w</p:attrName>
                                        </p:attrNameLst>
                                      </p:cBhvr>
                                      <p:tavLst>
                                        <p:tav tm="0">
                                          <p:val>
                                            <p:strVal val="ppt_w"/>
                                          </p:val>
                                        </p:tav>
                                        <p:tav tm="100000">
                                          <p:val>
                                            <p:fltVal val="0"/>
                                          </p:val>
                                        </p:tav>
                                      </p:tavLst>
                                    </p:anim>
                                    <p:anim calcmode="lin" valueType="num">
                                      <p:cBhvr>
                                        <p:cTn id="34" dur="500"/>
                                        <p:tgtEl>
                                          <p:spTgt spid="8"/>
                                        </p:tgtEl>
                                        <p:attrNameLst>
                                          <p:attrName>ppt_h</p:attrName>
                                        </p:attrNameLst>
                                      </p:cBhvr>
                                      <p:tavLst>
                                        <p:tav tm="0">
                                          <p:val>
                                            <p:strVal val="ppt_h"/>
                                          </p:val>
                                        </p:tav>
                                        <p:tav tm="100000">
                                          <p:val>
                                            <p:fltVal val="0"/>
                                          </p:val>
                                        </p:tav>
                                      </p:tavLst>
                                    </p:anim>
                                    <p:animEffect transition="out" filter="fade">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51202">
                                            <p:txEl>
                                              <p:pRg st="4" end="4"/>
                                            </p:txEl>
                                          </p:spTgt>
                                        </p:tgtEl>
                                        <p:attrNameLst>
                                          <p:attrName>style.visibility</p:attrName>
                                        </p:attrNameLst>
                                      </p:cBhvr>
                                      <p:to>
                                        <p:strVal val="visible"/>
                                      </p:to>
                                    </p:set>
                                    <p:animEffect transition="in" filter="wipe(left)">
                                      <p:cBhvr>
                                        <p:cTn id="41" dur="500"/>
                                        <p:tgtEl>
                                          <p:spTgt spid="51202">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51202">
                                            <p:txEl>
                                              <p:pRg st="5" end="5"/>
                                            </p:txEl>
                                          </p:spTgt>
                                        </p:tgtEl>
                                        <p:attrNameLst>
                                          <p:attrName>style.visibility</p:attrName>
                                        </p:attrNameLst>
                                      </p:cBhvr>
                                      <p:to>
                                        <p:strVal val="visible"/>
                                      </p:to>
                                    </p:set>
                                    <p:animEffect transition="in" filter="wipe(left)">
                                      <p:cBhvr>
                                        <p:cTn id="46" dur="500"/>
                                        <p:tgtEl>
                                          <p:spTgt spid="5120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685800" y="0"/>
            <a:ext cx="7772400" cy="457200"/>
          </a:xfrm>
        </p:spPr>
        <p:txBody>
          <a:bodyPr/>
          <a:lstStyle/>
          <a:p>
            <a:pPr eaLnBrk="1" hangingPunct="1"/>
            <a:r>
              <a:rPr lang="en-US" b="1"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280987" y="525946"/>
            <a:ext cx="8582025" cy="5600700"/>
          </a:xfrm>
        </p:spPr>
        <p:txBody>
          <a:bodyPr/>
          <a:lstStyle/>
          <a:p>
            <a:pPr eaLnBrk="1" hangingPunct="1"/>
            <a:r>
              <a:rPr lang="en-US" sz="2800" dirty="0"/>
              <a:t>Reminder: Homework #5</a:t>
            </a:r>
            <a:endParaRPr lang="en-US" sz="2400" dirty="0"/>
          </a:p>
          <a:p>
            <a:pPr lvl="1" eaLnBrk="1" hangingPunct="1">
              <a:spcBef>
                <a:spcPts val="168"/>
              </a:spcBef>
            </a:pPr>
            <a:r>
              <a:rPr lang="en-US" sz="2400" dirty="0"/>
              <a:t>CH6 end of chapter problems: 34, 46 and 65</a:t>
            </a:r>
          </a:p>
          <a:p>
            <a:pPr lvl="1" eaLnBrk="1" hangingPunct="1">
              <a:spcBef>
                <a:spcPts val="168"/>
              </a:spcBef>
            </a:pPr>
            <a:r>
              <a:rPr lang="en-US" sz="2400" dirty="0"/>
              <a:t>CH7 end of chapter problems: 7, 9, 17 and 29</a:t>
            </a:r>
          </a:p>
          <a:p>
            <a:pPr lvl="1" eaLnBrk="1" hangingPunct="1">
              <a:spcBef>
                <a:spcPts val="168"/>
              </a:spcBef>
            </a:pPr>
            <a:r>
              <a:rPr lang="en-US" sz="2400" dirty="0"/>
              <a:t>Due Monday, Apr. 15</a:t>
            </a:r>
          </a:p>
          <a:p>
            <a:pPr eaLnBrk="1" hangingPunct="1">
              <a:spcBef>
                <a:spcPts val="168"/>
              </a:spcBef>
            </a:pPr>
            <a:r>
              <a:rPr lang="en-US" sz="2400" dirty="0"/>
              <a:t>Quiz #4 coming Monday, Apr. 15</a:t>
            </a:r>
          </a:p>
          <a:p>
            <a:pPr lvl="1" eaLnBrk="1" hangingPunct="1">
              <a:spcBef>
                <a:spcPts val="168"/>
              </a:spcBef>
            </a:pPr>
            <a:r>
              <a:rPr lang="en-US" sz="2000" dirty="0"/>
              <a:t>Beginning of the class; Covers CH6.2 to the end of CH 6</a:t>
            </a:r>
          </a:p>
          <a:p>
            <a:pPr lvl="1" eaLnBrk="1" hangingPunct="1">
              <a:spcBef>
                <a:spcPts val="200"/>
              </a:spcBef>
            </a:pPr>
            <a:r>
              <a:rPr lang="en-US" sz="1800" dirty="0"/>
              <a:t>BYOF:</a:t>
            </a:r>
            <a:r>
              <a:rPr lang="en-US" sz="2400" dirty="0"/>
              <a:t> </a:t>
            </a:r>
            <a:r>
              <a:rPr lang="en-US" sz="2000" dirty="0"/>
              <a:t>You may bring a one 8.5x11.5 sheet (front and back) of handwritten formulae and values of constants for the exam</a:t>
            </a:r>
          </a:p>
          <a:p>
            <a:pPr eaLnBrk="1" hangingPunct="1">
              <a:spcBef>
                <a:spcPts val="200"/>
              </a:spcBef>
            </a:pPr>
            <a:r>
              <a:rPr lang="en-US" sz="2400" dirty="0"/>
              <a:t>Quiz 3 results</a:t>
            </a:r>
          </a:p>
          <a:p>
            <a:pPr lvl="1" eaLnBrk="1" hangingPunct="1">
              <a:spcBef>
                <a:spcPts val="200"/>
              </a:spcBef>
            </a:pPr>
            <a:r>
              <a:rPr lang="en-US" sz="2000" dirty="0"/>
              <a:t>Class average: 34.3/50</a:t>
            </a:r>
          </a:p>
          <a:p>
            <a:pPr lvl="2" eaLnBrk="1" hangingPunct="1">
              <a:spcBef>
                <a:spcPts val="200"/>
              </a:spcBef>
            </a:pPr>
            <a:r>
              <a:rPr lang="en-US" sz="1600" dirty="0"/>
              <a:t>Equivalent to 68.6/100</a:t>
            </a:r>
          </a:p>
          <a:p>
            <a:pPr lvl="2" eaLnBrk="1" hangingPunct="1">
              <a:spcBef>
                <a:spcPts val="200"/>
              </a:spcBef>
            </a:pPr>
            <a:r>
              <a:rPr lang="en-US" sz="1600" dirty="0"/>
              <a:t>Previous results: 37.2 and 56.2</a:t>
            </a:r>
          </a:p>
          <a:p>
            <a:pPr lvl="1" eaLnBrk="1" hangingPunct="1">
              <a:spcBef>
                <a:spcPts val="200"/>
              </a:spcBef>
            </a:pPr>
            <a:r>
              <a:rPr lang="en-US" sz="2000" dirty="0"/>
              <a:t>Class top score: 50/50</a:t>
            </a:r>
          </a:p>
          <a:p>
            <a:pPr eaLnBrk="1" hangingPunct="1">
              <a:spcBef>
                <a:spcPts val="200"/>
              </a:spcBef>
            </a:pPr>
            <a:r>
              <a:rPr lang="en-US" sz="2400" dirty="0"/>
              <a:t>Colloquium 4pm today in SH101</a:t>
            </a:r>
          </a:p>
          <a:p>
            <a:pPr lvl="1" eaLnBrk="1" hangingPunct="1">
              <a:spcBef>
                <a:spcPts val="200"/>
              </a:spcBef>
            </a:pPr>
            <a:r>
              <a:rPr lang="en-US" sz="2000" dirty="0"/>
              <a:t>Dr.  V. </a:t>
            </a:r>
            <a:r>
              <a:rPr lang="en-US" sz="2000" dirty="0" err="1"/>
              <a:t>Chirayath</a:t>
            </a:r>
            <a:r>
              <a:rPr lang="en-US" sz="2000" dirty="0"/>
              <a:t> of UTA</a:t>
            </a:r>
          </a:p>
          <a:p>
            <a:pPr lvl="1" eaLnBrk="1" hangingPunct="1">
              <a:spcBef>
                <a:spcPts val="168"/>
              </a:spcBef>
            </a:pPr>
            <a:endParaRPr lang="en-US" dirty="0"/>
          </a:p>
        </p:txBody>
      </p:sp>
      <p:sp>
        <p:nvSpPr>
          <p:cNvPr id="6" name="Date Placeholder 5">
            <a:extLst>
              <a:ext uri="{FF2B5EF4-FFF2-40B4-BE49-F238E27FC236}">
                <a16:creationId xmlns:a16="http://schemas.microsoft.com/office/drawing/2014/main" id="{9FA24904-CAB9-984B-82EA-62C1934E8845}"/>
              </a:ext>
            </a:extLst>
          </p:cNvPr>
          <p:cNvSpPr>
            <a:spLocks noGrp="1"/>
          </p:cNvSpPr>
          <p:nvPr>
            <p:ph type="dt" sz="half" idx="10"/>
          </p:nvPr>
        </p:nvSpPr>
        <p:spPr/>
        <p:txBody>
          <a:bodyPr/>
          <a:lstStyle/>
          <a:p>
            <a:pPr>
              <a:defRPr/>
            </a:pPr>
            <a:r>
              <a:rPr lang="en-US"/>
              <a:t>Wed. April 10, 2019</a:t>
            </a:r>
          </a:p>
        </p:txBody>
      </p:sp>
      <p:sp>
        <p:nvSpPr>
          <p:cNvPr id="7" name="Footer Placeholder 6">
            <a:extLst>
              <a:ext uri="{FF2B5EF4-FFF2-40B4-BE49-F238E27FC236}">
                <a16:creationId xmlns:a16="http://schemas.microsoft.com/office/drawing/2014/main" id="{D644F0CF-7294-F14A-9BF7-40CB356648F3}"/>
              </a:ext>
            </a:extLst>
          </p:cNvPr>
          <p:cNvSpPr>
            <a:spLocks noGrp="1"/>
          </p:cNvSpPr>
          <p:nvPr>
            <p:ph type="ftr" sz="quarter" idx="11"/>
          </p:nvPr>
        </p:nvSpPr>
        <p:spPr/>
        <p:txBody>
          <a:bodyPr/>
          <a:lstStyle/>
          <a:p>
            <a:pPr>
              <a:defRPr/>
            </a:pPr>
            <a:r>
              <a:rPr lang="en-US"/>
              <a:t>PHYS 3313-001, Spring 2019                      Dr. Jaehoon Yu</a:t>
            </a:r>
          </a:p>
        </p:txBody>
      </p:sp>
    </p:spTree>
    <p:extLst>
      <p:ext uri="{BB962C8B-B14F-4D97-AF65-F5344CB8AC3E}">
        <p14:creationId xmlns:p14="http://schemas.microsoft.com/office/powerpoint/2010/main" val="147503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left)">
                                      <p:cBhvr>
                                        <p:cTn id="57" dur="500"/>
                                        <p:tgtEl>
                                          <p:spTgt spid="11161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11619">
                                            <p:txEl>
                                              <p:pRg st="11" end="11"/>
                                            </p:txEl>
                                          </p:spTgt>
                                        </p:tgtEl>
                                        <p:attrNameLst>
                                          <p:attrName>style.visibility</p:attrName>
                                        </p:attrNameLst>
                                      </p:cBhvr>
                                      <p:to>
                                        <p:strVal val="visible"/>
                                      </p:to>
                                    </p:set>
                                    <p:animEffect transition="in" filter="wipe(left)">
                                      <p:cBhvr>
                                        <p:cTn id="62" dur="500"/>
                                        <p:tgtEl>
                                          <p:spTgt spid="11161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11619">
                                            <p:txEl>
                                              <p:pRg st="12" end="12"/>
                                            </p:txEl>
                                          </p:spTgt>
                                        </p:tgtEl>
                                        <p:attrNameLst>
                                          <p:attrName>style.visibility</p:attrName>
                                        </p:attrNameLst>
                                      </p:cBhvr>
                                      <p:to>
                                        <p:strVal val="visible"/>
                                      </p:to>
                                    </p:set>
                                    <p:animEffect transition="in" filter="wipe(left)">
                                      <p:cBhvr>
                                        <p:cTn id="67" dur="500"/>
                                        <p:tgtEl>
                                          <p:spTgt spid="111619">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11619">
                                            <p:txEl>
                                              <p:pRg st="13" end="13"/>
                                            </p:txEl>
                                          </p:spTgt>
                                        </p:tgtEl>
                                        <p:attrNameLst>
                                          <p:attrName>style.visibility</p:attrName>
                                        </p:attrNameLst>
                                      </p:cBhvr>
                                      <p:to>
                                        <p:strVal val="visible"/>
                                      </p:to>
                                    </p:set>
                                    <p:animEffect transition="in" filter="wipe(left)">
                                      <p:cBhvr>
                                        <p:cTn id="72" dur="500"/>
                                        <p:tgtEl>
                                          <p:spTgt spid="11161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text&#10;&#10;Description automatically generated">
            <a:extLst>
              <a:ext uri="{FF2B5EF4-FFF2-40B4-BE49-F238E27FC236}">
                <a16:creationId xmlns:a16="http://schemas.microsoft.com/office/drawing/2014/main" id="{9490A22B-85BA-1A40-B050-2CCE6809A6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24733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a:xfrm>
            <a:off x="457200" y="112713"/>
            <a:ext cx="8226425" cy="636587"/>
          </a:xfrm>
        </p:spPr>
        <p:txBody>
          <a:bodyPr/>
          <a:lstStyle/>
          <a:p>
            <a:pPr eaLnBrk="1" hangingPunct="1"/>
            <a:r>
              <a:rPr lang="en-US" sz="4800" b="1" dirty="0">
                <a:ea typeface="ＭＳ Ｐゴシック" pitchFamily="-84" charset="-128"/>
                <a:cs typeface="ＭＳ Ｐゴシック" pitchFamily="-84" charset="-128"/>
              </a:rPr>
              <a:t>Reminder: Special Project #7</a:t>
            </a:r>
          </a:p>
        </p:txBody>
      </p:sp>
      <p:sp>
        <p:nvSpPr>
          <p:cNvPr id="18434" name="Rectangle 3"/>
          <p:cNvSpPr>
            <a:spLocks noGrp="1" noChangeArrowheads="1"/>
          </p:cNvSpPr>
          <p:nvPr>
            <p:ph type="subTitle" idx="1"/>
          </p:nvPr>
        </p:nvSpPr>
        <p:spPr>
          <a:xfrm>
            <a:off x="457200" y="762000"/>
            <a:ext cx="8305800" cy="5410200"/>
          </a:xfrm>
        </p:spPr>
        <p:txBody>
          <a:bodyPr/>
          <a:lstStyle/>
          <a:p>
            <a:pPr marL="571500" indent="-571500" algn="l" eaLnBrk="1" hangingPunct="1"/>
            <a:r>
              <a:rPr lang="en-US" sz="3600" dirty="0">
                <a:ea typeface="ＭＳ Ｐゴシック" pitchFamily="-84" charset="-128"/>
                <a:cs typeface="ＭＳ Ｐゴシック" pitchFamily="-84" charset="-128"/>
              </a:rPr>
              <a:t>Show that the Schrodinger wave equation becomes Newton’s second law in the classical limit.  (15 points)</a:t>
            </a:r>
          </a:p>
          <a:p>
            <a:pPr marL="571500" indent="-571500" algn="l" eaLnBrk="1" hangingPunct="1"/>
            <a:r>
              <a:rPr lang="en-US" sz="3600" dirty="0">
                <a:ea typeface="ＭＳ Ｐゴシック" pitchFamily="-84" charset="-128"/>
                <a:cs typeface="ＭＳ Ｐゴシック" pitchFamily="-84" charset="-128"/>
              </a:rPr>
              <a:t>Deadline Wednesday, Apr. 17</a:t>
            </a:r>
          </a:p>
          <a:p>
            <a:pPr marL="571500" indent="-571500" algn="l" eaLnBrk="1" hangingPunct="1"/>
            <a:r>
              <a:rPr lang="en-US" sz="3600" dirty="0">
                <a:ea typeface="ＭＳ Ｐゴシック" pitchFamily="-84" charset="-128"/>
                <a:cs typeface="ＭＳ Ｐゴシック" pitchFamily="-84" charset="-128"/>
              </a:rPr>
              <a:t>You MUST have your own answers!</a:t>
            </a:r>
          </a:p>
          <a:p>
            <a:pPr marL="571500" indent="-571500" algn="l" eaLnBrk="1" hangingPunct="1"/>
            <a:endParaRPr lang="en-US" sz="3600" dirty="0">
              <a:ea typeface="ＭＳ Ｐゴシック" pitchFamily="-84" charset="-128"/>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a:t>Wed. April 10, 2019</a:t>
            </a:r>
          </a:p>
        </p:txBody>
      </p:sp>
      <p:sp>
        <p:nvSpPr>
          <p:cNvPr id="8" name="Slide Number Placeholder 7"/>
          <p:cNvSpPr>
            <a:spLocks noGrp="1"/>
          </p:cNvSpPr>
          <p:nvPr>
            <p:ph type="sldNum" sz="quarter" idx="12"/>
          </p:nvPr>
        </p:nvSpPr>
        <p:spPr/>
        <p:txBody>
          <a:bodyPr/>
          <a:lstStyle/>
          <a:p>
            <a:pPr>
              <a:defRPr/>
            </a:pPr>
            <a:fld id="{3DD774B2-BEFC-0F4C-8EFB-A9A3D81A594A}" type="slidenum">
              <a:rPr lang="en-US" smtClean="0"/>
              <a:pPr>
                <a:defRPr/>
              </a:pPr>
              <a:t>4</a:t>
            </a:fld>
            <a:endParaRPr lang="en-US"/>
          </a:p>
        </p:txBody>
      </p:sp>
      <p:sp>
        <p:nvSpPr>
          <p:cNvPr id="9" name="Footer Placeholder 8"/>
          <p:cNvSpPr>
            <a:spLocks noGrp="1"/>
          </p:cNvSpPr>
          <p:nvPr>
            <p:ph type="ftr" sz="quarter" idx="11"/>
          </p:nvPr>
        </p:nvSpPr>
        <p:spPr/>
        <p:txBody>
          <a:bodyPr/>
          <a:lstStyle/>
          <a:p>
            <a:pPr>
              <a:defRPr/>
            </a:pPr>
            <a:r>
              <a:rPr lang="en-US"/>
              <a:t>PHYS 3313-001, Spring 2019                      Dr. Jaehoon Yu</a:t>
            </a:r>
          </a:p>
        </p:txBody>
      </p:sp>
    </p:spTree>
    <p:extLst>
      <p:ext uri="{BB962C8B-B14F-4D97-AF65-F5344CB8AC3E}">
        <p14:creationId xmlns:p14="http://schemas.microsoft.com/office/powerpoint/2010/main" val="387764445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tar in the background&#10;&#10;Description automatically generated">
            <a:hlinkClick r:id="rId2"/>
            <a:extLst>
              <a:ext uri="{FF2B5EF4-FFF2-40B4-BE49-F238E27FC236}">
                <a16:creationId xmlns:a16="http://schemas.microsoft.com/office/drawing/2014/main" id="{3B599196-E074-7244-96AF-BDA4EBE39D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2667000"/>
            <a:ext cx="4191000" cy="4674198"/>
          </a:xfrm>
          <a:prstGeom prst="rect">
            <a:avLst/>
          </a:prstGeom>
        </p:spPr>
      </p:pic>
      <p:sp>
        <p:nvSpPr>
          <p:cNvPr id="2" name="Title 1">
            <a:extLst>
              <a:ext uri="{FF2B5EF4-FFF2-40B4-BE49-F238E27FC236}">
                <a16:creationId xmlns:a16="http://schemas.microsoft.com/office/drawing/2014/main" id="{69A763A8-3EAF-EF48-A597-EE05FE521E24}"/>
              </a:ext>
            </a:extLst>
          </p:cNvPr>
          <p:cNvSpPr>
            <a:spLocks noGrp="1"/>
          </p:cNvSpPr>
          <p:nvPr>
            <p:ph type="title"/>
          </p:nvPr>
        </p:nvSpPr>
        <p:spPr>
          <a:xfrm>
            <a:off x="685800" y="0"/>
            <a:ext cx="7772400" cy="838200"/>
          </a:xfrm>
        </p:spPr>
        <p:txBody>
          <a:bodyPr/>
          <a:lstStyle/>
          <a:p>
            <a:r>
              <a:rPr lang="en-US" b="1" dirty="0"/>
              <a:t>The Black Hole Observation</a:t>
            </a:r>
          </a:p>
        </p:txBody>
      </p:sp>
      <p:sp>
        <p:nvSpPr>
          <p:cNvPr id="3" name="Content Placeholder 2">
            <a:extLst>
              <a:ext uri="{FF2B5EF4-FFF2-40B4-BE49-F238E27FC236}">
                <a16:creationId xmlns:a16="http://schemas.microsoft.com/office/drawing/2014/main" id="{F4970F78-AD68-504F-B669-BA09F9832714}"/>
              </a:ext>
            </a:extLst>
          </p:cNvPr>
          <p:cNvSpPr>
            <a:spLocks noGrp="1"/>
          </p:cNvSpPr>
          <p:nvPr>
            <p:ph idx="1"/>
          </p:nvPr>
        </p:nvSpPr>
        <p:spPr>
          <a:xfrm>
            <a:off x="762000" y="609600"/>
            <a:ext cx="7772400" cy="4953000"/>
          </a:xfrm>
        </p:spPr>
        <p:txBody>
          <a:bodyPr/>
          <a:lstStyle/>
          <a:p>
            <a:r>
              <a:rPr lang="en-US" dirty="0"/>
              <a:t>Announced today by the Event Horizon Telescope (EHT) Collaboration</a:t>
            </a:r>
          </a:p>
          <a:p>
            <a:r>
              <a:rPr lang="en-US" dirty="0"/>
              <a:t>First positive confirmation of the existence of the Black Hole predicted by Einstein’s general relativity in 1915</a:t>
            </a:r>
          </a:p>
          <a:p>
            <a:pPr marL="0" indent="0">
              <a:buNone/>
            </a:pPr>
            <a:r>
              <a:rPr lang="en-US" dirty="0"/>
              <a:t> </a:t>
            </a:r>
          </a:p>
        </p:txBody>
      </p:sp>
      <p:sp>
        <p:nvSpPr>
          <p:cNvPr id="4" name="Date Placeholder 3">
            <a:extLst>
              <a:ext uri="{FF2B5EF4-FFF2-40B4-BE49-F238E27FC236}">
                <a16:creationId xmlns:a16="http://schemas.microsoft.com/office/drawing/2014/main" id="{6FB2A937-BB65-654C-AD07-298760F2152B}"/>
              </a:ext>
            </a:extLst>
          </p:cNvPr>
          <p:cNvSpPr>
            <a:spLocks noGrp="1"/>
          </p:cNvSpPr>
          <p:nvPr>
            <p:ph type="dt" sz="half" idx="10"/>
          </p:nvPr>
        </p:nvSpPr>
        <p:spPr/>
        <p:txBody>
          <a:bodyPr/>
          <a:lstStyle/>
          <a:p>
            <a:pPr>
              <a:defRPr/>
            </a:pPr>
            <a:r>
              <a:rPr lang="en-US"/>
              <a:t>Wed. April 10, 2019</a:t>
            </a:r>
          </a:p>
        </p:txBody>
      </p:sp>
      <p:sp>
        <p:nvSpPr>
          <p:cNvPr id="5" name="Footer Placeholder 4">
            <a:extLst>
              <a:ext uri="{FF2B5EF4-FFF2-40B4-BE49-F238E27FC236}">
                <a16:creationId xmlns:a16="http://schemas.microsoft.com/office/drawing/2014/main" id="{6476FEEC-2478-CD49-B2B7-DB2A31D8DDD7}"/>
              </a:ext>
            </a:extLst>
          </p:cNvPr>
          <p:cNvSpPr>
            <a:spLocks noGrp="1"/>
          </p:cNvSpPr>
          <p:nvPr>
            <p:ph type="ftr" sz="quarter" idx="11"/>
          </p:nvPr>
        </p:nvSpPr>
        <p:spPr/>
        <p:txBody>
          <a:bodyPr/>
          <a:lstStyle/>
          <a:p>
            <a:pPr>
              <a:defRPr/>
            </a:pPr>
            <a:r>
              <a:rPr lang="en-US"/>
              <a:t>PHYS 3313-001, Spring 2019                      Dr. Jaehoon Yu</a:t>
            </a:r>
          </a:p>
        </p:txBody>
      </p:sp>
      <p:sp>
        <p:nvSpPr>
          <p:cNvPr id="6" name="Slide Number Placeholder 5">
            <a:extLst>
              <a:ext uri="{FF2B5EF4-FFF2-40B4-BE49-F238E27FC236}">
                <a16:creationId xmlns:a16="http://schemas.microsoft.com/office/drawing/2014/main" id="{E9883330-7AC7-6D43-8A53-515B53A4AEAA}"/>
              </a:ext>
            </a:extLst>
          </p:cNvPr>
          <p:cNvSpPr>
            <a:spLocks noGrp="1"/>
          </p:cNvSpPr>
          <p:nvPr>
            <p:ph type="sldNum" sz="quarter" idx="12"/>
          </p:nvPr>
        </p:nvSpPr>
        <p:spPr/>
        <p:txBody>
          <a:bodyPr/>
          <a:lstStyle/>
          <a:p>
            <a:pPr>
              <a:defRPr/>
            </a:pPr>
            <a:fld id="{623D45CD-16A2-224C-B70A-0D1B04896262}" type="slidenum">
              <a:rPr lang="en-US" smtClean="0"/>
              <a:pPr>
                <a:defRPr/>
              </a:pPr>
              <a:t>5</a:t>
            </a:fld>
            <a:endParaRPr lang="en-US"/>
          </a:p>
        </p:txBody>
      </p:sp>
    </p:spTree>
    <p:extLst>
      <p:ext uri="{BB962C8B-B14F-4D97-AF65-F5344CB8AC3E}">
        <p14:creationId xmlns:p14="http://schemas.microsoft.com/office/powerpoint/2010/main" val="327459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457200" y="-76199"/>
            <a:ext cx="8229600" cy="914400"/>
          </a:xfrm>
        </p:spPr>
        <p:txBody>
          <a:bodyPr/>
          <a:lstStyle/>
          <a:p>
            <a:pPr eaLnBrk="1" hangingPunct="1"/>
            <a:r>
              <a:rPr lang="en-US" dirty="0">
                <a:ea typeface="ＭＳ Ｐゴシック" pitchFamily="-84" charset="-128"/>
                <a:cs typeface="ＭＳ Ｐゴシック" pitchFamily="-84" charset="-128"/>
              </a:rPr>
              <a:t>The Simple Harmonic Oscillator</a:t>
            </a:r>
          </a:p>
        </p:txBody>
      </p:sp>
      <p:sp>
        <p:nvSpPr>
          <p:cNvPr id="39938" name="Rectangle 3"/>
          <p:cNvSpPr>
            <a:spLocks noGrp="1" noChangeArrowheads="1"/>
          </p:cNvSpPr>
          <p:nvPr>
            <p:ph type="body" sz="half" idx="1"/>
          </p:nvPr>
        </p:nvSpPr>
        <p:spPr>
          <a:xfrm>
            <a:off x="533400" y="685800"/>
            <a:ext cx="8077200" cy="5334000"/>
          </a:xfrm>
        </p:spPr>
        <p:txBody>
          <a:bodyPr/>
          <a:lstStyle/>
          <a:p>
            <a:pPr eaLnBrk="1" hangingPunct="1">
              <a:lnSpc>
                <a:spcPct val="90000"/>
              </a:lnSpc>
            </a:pPr>
            <a:r>
              <a:rPr lang="en-US" sz="1800" dirty="0">
                <a:ea typeface="ＭＳ Ｐゴシック" pitchFamily="-84" charset="-128"/>
                <a:cs typeface="ＭＳ Ｐゴシック" pitchFamily="-84" charset="-128"/>
              </a:rPr>
              <a:t>Simple harmonic oscillators describe many physical situations: springs, diatomic molecules and atomic lattices.  </a:t>
            </a: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r>
              <a:rPr lang="en-US" sz="1800" dirty="0">
                <a:ea typeface="ＭＳ Ｐゴシック" pitchFamily="-84" charset="-128"/>
                <a:cs typeface="ＭＳ Ｐゴシック" pitchFamily="-84" charset="-128"/>
              </a:rPr>
              <a:t>Consider the Taylor expansion of a potential function:</a:t>
            </a: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buFont typeface="Wingdings" pitchFamily="-84" charset="2"/>
              <a:buNone/>
            </a:pPr>
            <a:r>
              <a:rPr lang="en-US" sz="1800" dirty="0">
                <a:ea typeface="ＭＳ Ｐゴシック" pitchFamily="-84" charset="-128"/>
                <a:cs typeface="ＭＳ Ｐゴシック" pitchFamily="-84" charset="-128"/>
              </a:rPr>
              <a:t>	The minimum potential at x=x</a:t>
            </a:r>
            <a:r>
              <a:rPr lang="en-US" sz="1800" baseline="-25000" dirty="0">
                <a:ea typeface="ＭＳ Ｐゴシック" pitchFamily="-84" charset="-128"/>
                <a:cs typeface="ＭＳ Ｐゴシック" pitchFamily="-84" charset="-128"/>
              </a:rPr>
              <a:t>0</a:t>
            </a:r>
            <a:r>
              <a:rPr lang="en-US" sz="1800" dirty="0">
                <a:ea typeface="ＭＳ Ｐゴシック" pitchFamily="-84" charset="-128"/>
                <a:cs typeface="ＭＳ Ｐゴシック" pitchFamily="-84" charset="-128"/>
              </a:rPr>
              <a:t>, </a:t>
            </a:r>
            <a:r>
              <a:rPr lang="en-US" sz="1800" dirty="0" err="1">
                <a:ea typeface="ＭＳ Ｐゴシック" pitchFamily="-84" charset="-128"/>
                <a:cs typeface="ＭＳ Ｐゴシック" pitchFamily="-84" charset="-128"/>
              </a:rPr>
              <a:t>dV</a:t>
            </a:r>
            <a:r>
              <a:rPr lang="en-US" sz="1800" dirty="0">
                <a:ea typeface="ＭＳ Ｐゴシック" pitchFamily="-84" charset="-128"/>
                <a:cs typeface="ＭＳ Ｐゴシック" pitchFamily="-84" charset="-128"/>
              </a:rPr>
              <a:t>/dx=0 </a:t>
            </a:r>
            <a:r>
              <a:rPr lang="en-US" sz="1800" dirty="0">
                <a:ea typeface="ＭＳ Ｐゴシック" pitchFamily="-84" charset="-128"/>
                <a:cs typeface="ＭＳ Ｐゴシック" pitchFamily="-84" charset="-128"/>
                <a:sym typeface="Wingdings" pitchFamily="2" charset="2"/>
              </a:rPr>
              <a:t></a:t>
            </a:r>
            <a:r>
              <a:rPr lang="en-US" sz="1800" dirty="0">
                <a:ea typeface="ＭＳ Ｐゴシック" pitchFamily="-84" charset="-128"/>
                <a:cs typeface="ＭＳ Ｐゴシック" pitchFamily="-84" charset="-128"/>
              </a:rPr>
              <a:t> V</a:t>
            </a:r>
            <a:r>
              <a:rPr lang="en-US" sz="1800" baseline="-25000" dirty="0">
                <a:ea typeface="ＭＳ Ｐゴシック" pitchFamily="-84" charset="-128"/>
                <a:cs typeface="ＭＳ Ｐゴシック" pitchFamily="-84" charset="-128"/>
              </a:rPr>
              <a:t>1</a:t>
            </a:r>
            <a:r>
              <a:rPr lang="en-US" sz="1800" dirty="0">
                <a:ea typeface="ＭＳ Ｐゴシック" pitchFamily="-84" charset="-128"/>
                <a:cs typeface="ＭＳ Ｐゴシック" pitchFamily="-84" charset="-128"/>
              </a:rPr>
              <a:t>=0 and the zero potential V</a:t>
            </a:r>
            <a:r>
              <a:rPr lang="en-US" sz="1800" baseline="-25000" dirty="0">
                <a:ea typeface="ＭＳ Ｐゴシック" pitchFamily="-84" charset="-128"/>
                <a:cs typeface="ＭＳ Ｐゴシック" pitchFamily="-84" charset="-128"/>
              </a:rPr>
              <a:t>0</a:t>
            </a:r>
            <a:r>
              <a:rPr lang="en-US" sz="1800" dirty="0">
                <a:ea typeface="ＭＳ Ｐゴシック" pitchFamily="-84" charset="-128"/>
                <a:cs typeface="ＭＳ Ｐゴシック" pitchFamily="-84" charset="-128"/>
              </a:rPr>
              <a:t>=0, then we have the potential of the form</a:t>
            </a: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buFont typeface="Wingdings" pitchFamily="-84" charset="2"/>
              <a:buNone/>
            </a:pPr>
            <a:r>
              <a:rPr lang="en-US" sz="1800" dirty="0">
                <a:ea typeface="ＭＳ Ｐゴシック" pitchFamily="-84" charset="-128"/>
                <a:cs typeface="ＭＳ Ｐゴシック" pitchFamily="-84" charset="-128"/>
              </a:rPr>
              <a:t>	Substituting this into the wave equation (make x</a:t>
            </a:r>
            <a:r>
              <a:rPr lang="en-US" sz="1800" baseline="-25000" dirty="0">
                <a:ea typeface="ＭＳ Ｐゴシック" pitchFamily="-84" charset="-128"/>
                <a:cs typeface="ＭＳ Ｐゴシック" pitchFamily="-84" charset="-128"/>
              </a:rPr>
              <a:t>0</a:t>
            </a:r>
            <a:r>
              <a:rPr lang="en-US" sz="1800" dirty="0">
                <a:ea typeface="ＭＳ Ｐゴシック" pitchFamily="-84" charset="-128"/>
                <a:cs typeface="ＭＳ Ｐゴシック" pitchFamily="-84" charset="-128"/>
              </a:rPr>
              <a:t>=0):</a:t>
            </a: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buFont typeface="Wingdings" pitchFamily="-84" charset="2"/>
              <a:buNone/>
            </a:pPr>
            <a:r>
              <a:rPr lang="en-US" sz="1800" dirty="0">
                <a:ea typeface="ＭＳ Ｐゴシック" pitchFamily="-84" charset="-128"/>
                <a:cs typeface="ＭＳ Ｐゴシック" pitchFamily="-84" charset="-128"/>
              </a:rPr>
              <a:t>		</a:t>
            </a:r>
          </a:p>
          <a:p>
            <a:pPr eaLnBrk="1" hangingPunct="1">
              <a:lnSpc>
                <a:spcPct val="90000"/>
              </a:lnSpc>
              <a:buFont typeface="Wingdings" pitchFamily="-84" charset="2"/>
              <a:buNone/>
            </a:pPr>
            <a:r>
              <a:rPr lang="en-US" sz="1800" dirty="0">
                <a:ea typeface="ＭＳ Ｐゴシック" pitchFamily="-84" charset="-128"/>
                <a:cs typeface="ＭＳ Ｐゴシック" pitchFamily="-84" charset="-128"/>
              </a:rPr>
              <a:t>	Let 	            and  	 which yields		  .</a:t>
            </a:r>
          </a:p>
        </p:txBody>
      </p:sp>
      <p:pic>
        <p:nvPicPr>
          <p:cNvPr id="39945" name="Picture 1"/>
          <p:cNvPicPr>
            <a:picLocks/>
          </p:cNvPicPr>
          <p:nvPr/>
        </p:nvPicPr>
        <p:blipFill>
          <a:blip r:embed="rId3"/>
          <a:srcRect/>
          <a:stretch>
            <a:fillRect/>
          </a:stretch>
        </p:blipFill>
        <p:spPr bwMode="auto">
          <a:xfrm>
            <a:off x="609600" y="1295400"/>
            <a:ext cx="4800600" cy="2057400"/>
          </a:xfrm>
          <a:prstGeom prst="rect">
            <a:avLst/>
          </a:prstGeom>
          <a:noFill/>
          <a:ln w="9525">
            <a:noFill/>
            <a:miter lim="800000"/>
            <a:headEnd/>
            <a:tailEnd/>
          </a:ln>
        </p:spPr>
      </p:pic>
      <p:pic>
        <p:nvPicPr>
          <p:cNvPr id="39946" name="Picture 1"/>
          <p:cNvPicPr>
            <a:picLocks/>
          </p:cNvPicPr>
          <p:nvPr/>
        </p:nvPicPr>
        <p:blipFill>
          <a:blip r:embed="rId4"/>
          <a:srcRect/>
          <a:stretch>
            <a:fillRect/>
          </a:stretch>
        </p:blipFill>
        <p:spPr bwMode="auto">
          <a:xfrm>
            <a:off x="5791200" y="1371600"/>
            <a:ext cx="2667000" cy="2057400"/>
          </a:xfrm>
          <a:prstGeom prst="rect">
            <a:avLst/>
          </a:prstGeom>
          <a:noFill/>
          <a:ln w="9525">
            <a:noFill/>
            <a:miter lim="800000"/>
            <a:headEnd/>
            <a:tailEnd/>
          </a:ln>
        </p:spPr>
      </p:pic>
      <p:sp>
        <p:nvSpPr>
          <p:cNvPr id="12" name="Date Placeholder 11"/>
          <p:cNvSpPr>
            <a:spLocks noGrp="1"/>
          </p:cNvSpPr>
          <p:nvPr>
            <p:ph type="dt" sz="half" idx="10"/>
          </p:nvPr>
        </p:nvSpPr>
        <p:spPr/>
        <p:txBody>
          <a:bodyPr/>
          <a:lstStyle/>
          <a:p>
            <a:pPr>
              <a:defRPr/>
            </a:pPr>
            <a:r>
              <a:rPr lang="en-US"/>
              <a:t>Wed. April 10, 2019</a:t>
            </a:r>
          </a:p>
        </p:txBody>
      </p:sp>
      <p:sp>
        <p:nvSpPr>
          <p:cNvPr id="13" name="Slide Number Placeholder 12"/>
          <p:cNvSpPr>
            <a:spLocks noGrp="1"/>
          </p:cNvSpPr>
          <p:nvPr>
            <p:ph type="sldNum" sz="quarter" idx="12"/>
          </p:nvPr>
        </p:nvSpPr>
        <p:spPr/>
        <p:txBody>
          <a:bodyPr/>
          <a:lstStyle/>
          <a:p>
            <a:pPr>
              <a:defRPr/>
            </a:pPr>
            <a:fld id="{6E4BFBEB-12DC-8949-B61D-A8F2554F50A6}" type="slidenum">
              <a:rPr lang="en-US" smtClean="0"/>
              <a:pPr>
                <a:defRPr/>
              </a:pPr>
              <a:t>6</a:t>
            </a:fld>
            <a:endParaRPr lang="en-US"/>
          </a:p>
        </p:txBody>
      </p:sp>
      <p:sp>
        <p:nvSpPr>
          <p:cNvPr id="14" name="Footer Placeholder 13"/>
          <p:cNvSpPr>
            <a:spLocks noGrp="1"/>
          </p:cNvSpPr>
          <p:nvPr>
            <p:ph type="ftr" sz="quarter" idx="11"/>
          </p:nvPr>
        </p:nvSpPr>
        <p:spPr/>
        <p:txBody>
          <a:bodyPr/>
          <a:lstStyle/>
          <a:p>
            <a:pPr>
              <a:defRPr/>
            </a:pPr>
            <a:r>
              <a:rPr lang="en-US"/>
              <a:t>PHYS 3313-001, Spring 2019                      Dr. Jaehoon Yu</a:t>
            </a:r>
          </a:p>
        </p:txBody>
      </p:sp>
      <p:graphicFrame>
        <p:nvGraphicFramePr>
          <p:cNvPr id="516098" name="Object 2"/>
          <p:cNvGraphicFramePr>
            <a:graphicFrameLocks noChangeAspect="1"/>
          </p:cNvGraphicFramePr>
          <p:nvPr>
            <p:extLst/>
          </p:nvPr>
        </p:nvGraphicFramePr>
        <p:xfrm>
          <a:off x="1905001" y="3581400"/>
          <a:ext cx="3200400" cy="493055"/>
        </p:xfrm>
        <a:graphic>
          <a:graphicData uri="http://schemas.openxmlformats.org/presentationml/2006/ole">
            <mc:AlternateContent xmlns:mc="http://schemas.openxmlformats.org/markup-compatibility/2006">
              <mc:Choice xmlns:v="urn:schemas-microsoft-com:vml" Requires="v">
                <p:oleObj spid="_x0000_s240601" name="Equation" r:id="rId5" imgW="2552700" imgH="393700" progId="Equation.DSMT4">
                  <p:embed/>
                </p:oleObj>
              </mc:Choice>
              <mc:Fallback>
                <p:oleObj name="Equation" r:id="rId5" imgW="2552700" imgH="393700" progId="Equation.DSMT4">
                  <p:embed/>
                  <p:pic>
                    <p:nvPicPr>
                      <p:cNvPr id="516098" name="Object 2"/>
                      <p:cNvPicPr>
                        <a:picLocks noChangeAspect="1" noChangeArrowheads="1"/>
                      </p:cNvPicPr>
                      <p:nvPr/>
                    </p:nvPicPr>
                    <p:blipFill>
                      <a:blip r:embed="rId6"/>
                      <a:srcRect/>
                      <a:stretch>
                        <a:fillRect/>
                      </a:stretch>
                    </p:blipFill>
                    <p:spPr bwMode="auto">
                      <a:xfrm>
                        <a:off x="1905001" y="3581400"/>
                        <a:ext cx="3200400" cy="493055"/>
                      </a:xfrm>
                      <a:prstGeom prst="rect">
                        <a:avLst/>
                      </a:prstGeom>
                      <a:noFill/>
                      <a:extLst/>
                    </p:spPr>
                  </p:pic>
                </p:oleObj>
              </mc:Fallback>
            </mc:AlternateContent>
          </a:graphicData>
        </a:graphic>
      </p:graphicFrame>
      <p:graphicFrame>
        <p:nvGraphicFramePr>
          <p:cNvPr id="516099" name="Object 3"/>
          <p:cNvGraphicFramePr>
            <a:graphicFrameLocks noChangeAspect="1"/>
          </p:cNvGraphicFramePr>
          <p:nvPr>
            <p:extLst/>
          </p:nvPr>
        </p:nvGraphicFramePr>
        <p:xfrm>
          <a:off x="4267200" y="4327525"/>
          <a:ext cx="1792287" cy="549275"/>
        </p:xfrm>
        <a:graphic>
          <a:graphicData uri="http://schemas.openxmlformats.org/presentationml/2006/ole">
            <mc:AlternateContent xmlns:mc="http://schemas.openxmlformats.org/markup-compatibility/2006">
              <mc:Choice xmlns:v="urn:schemas-microsoft-com:vml" Requires="v">
                <p:oleObj spid="_x0000_s240602" name="Equation" r:id="rId7" imgW="1282700" imgH="393700" progId="Equation.DSMT4">
                  <p:embed/>
                </p:oleObj>
              </mc:Choice>
              <mc:Fallback>
                <p:oleObj name="Equation" r:id="rId7" imgW="1282700" imgH="393700" progId="Equation.DSMT4">
                  <p:embed/>
                  <p:pic>
                    <p:nvPicPr>
                      <p:cNvPr id="516099" name="Object 3"/>
                      <p:cNvPicPr>
                        <a:picLocks noChangeAspect="1" noChangeArrowheads="1"/>
                      </p:cNvPicPr>
                      <p:nvPr/>
                    </p:nvPicPr>
                    <p:blipFill>
                      <a:blip r:embed="rId8"/>
                      <a:srcRect/>
                      <a:stretch>
                        <a:fillRect/>
                      </a:stretch>
                    </p:blipFill>
                    <p:spPr bwMode="auto">
                      <a:xfrm>
                        <a:off x="4267200" y="4327525"/>
                        <a:ext cx="1792287" cy="5492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16100" name="Object 4"/>
          <p:cNvGraphicFramePr>
            <a:graphicFrameLocks noChangeAspect="1"/>
          </p:cNvGraphicFramePr>
          <p:nvPr>
            <p:extLst/>
          </p:nvPr>
        </p:nvGraphicFramePr>
        <p:xfrm>
          <a:off x="1722437" y="5105400"/>
          <a:ext cx="2544763" cy="688975"/>
        </p:xfrm>
        <a:graphic>
          <a:graphicData uri="http://schemas.openxmlformats.org/presentationml/2006/ole">
            <mc:AlternateContent xmlns:mc="http://schemas.openxmlformats.org/markup-compatibility/2006">
              <mc:Choice xmlns:v="urn:schemas-microsoft-com:vml" Requires="v">
                <p:oleObj spid="_x0000_s240603" name="Equation" r:id="rId9" imgW="1727200" imgH="469900" progId="Equation.DSMT4">
                  <p:embed/>
                </p:oleObj>
              </mc:Choice>
              <mc:Fallback>
                <p:oleObj name="Equation" r:id="rId9" imgW="1727200" imgH="469900" progId="Equation.DSMT4">
                  <p:embed/>
                  <p:pic>
                    <p:nvPicPr>
                      <p:cNvPr id="516100" name="Object 4"/>
                      <p:cNvPicPr>
                        <a:picLocks noChangeAspect="1" noChangeArrowheads="1"/>
                      </p:cNvPicPr>
                      <p:nvPr/>
                    </p:nvPicPr>
                    <p:blipFill>
                      <a:blip r:embed="rId10"/>
                      <a:srcRect/>
                      <a:stretch>
                        <a:fillRect/>
                      </a:stretch>
                    </p:blipFill>
                    <p:spPr bwMode="auto">
                      <a:xfrm>
                        <a:off x="1722437" y="5105400"/>
                        <a:ext cx="2544763" cy="6889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16101" name="Object 5"/>
          <p:cNvGraphicFramePr>
            <a:graphicFrameLocks noChangeAspect="1"/>
          </p:cNvGraphicFramePr>
          <p:nvPr>
            <p:extLst/>
          </p:nvPr>
        </p:nvGraphicFramePr>
        <p:xfrm>
          <a:off x="1254125" y="5824537"/>
          <a:ext cx="879475" cy="576263"/>
        </p:xfrm>
        <a:graphic>
          <a:graphicData uri="http://schemas.openxmlformats.org/presentationml/2006/ole">
            <mc:AlternateContent xmlns:mc="http://schemas.openxmlformats.org/markup-compatibility/2006">
              <mc:Choice xmlns:v="urn:schemas-microsoft-com:vml" Requires="v">
                <p:oleObj spid="_x0000_s240604" name="Equation" r:id="rId11" imgW="596900" imgH="393700" progId="Equation.DSMT4">
                  <p:embed/>
                </p:oleObj>
              </mc:Choice>
              <mc:Fallback>
                <p:oleObj name="Equation" r:id="rId11" imgW="596900" imgH="393700" progId="Equation.DSMT4">
                  <p:embed/>
                  <p:pic>
                    <p:nvPicPr>
                      <p:cNvPr id="516101" name="Object 5"/>
                      <p:cNvPicPr>
                        <a:picLocks noChangeAspect="1" noChangeArrowheads="1"/>
                      </p:cNvPicPr>
                      <p:nvPr/>
                    </p:nvPicPr>
                    <p:blipFill>
                      <a:blip r:embed="rId12"/>
                      <a:srcRect/>
                      <a:stretch>
                        <a:fillRect/>
                      </a:stretch>
                    </p:blipFill>
                    <p:spPr bwMode="auto">
                      <a:xfrm>
                        <a:off x="1254125" y="5824537"/>
                        <a:ext cx="879475" cy="5762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16102" name="Object 6"/>
          <p:cNvGraphicFramePr>
            <a:graphicFrameLocks noChangeAspect="1"/>
          </p:cNvGraphicFramePr>
          <p:nvPr>
            <p:extLst/>
          </p:nvPr>
        </p:nvGraphicFramePr>
        <p:xfrm>
          <a:off x="2522538" y="5822950"/>
          <a:ext cx="896937" cy="577850"/>
        </p:xfrm>
        <a:graphic>
          <a:graphicData uri="http://schemas.openxmlformats.org/presentationml/2006/ole">
            <mc:AlternateContent xmlns:mc="http://schemas.openxmlformats.org/markup-compatibility/2006">
              <mc:Choice xmlns:v="urn:schemas-microsoft-com:vml" Requires="v">
                <p:oleObj spid="_x0000_s240605" name="Equation" r:id="rId13" imgW="609600" imgH="393700" progId="Equation.DSMT4">
                  <p:embed/>
                </p:oleObj>
              </mc:Choice>
              <mc:Fallback>
                <p:oleObj name="Equation" r:id="rId13" imgW="609600" imgH="393700" progId="Equation.DSMT4">
                  <p:embed/>
                  <p:pic>
                    <p:nvPicPr>
                      <p:cNvPr id="516102" name="Object 6"/>
                      <p:cNvPicPr>
                        <a:picLocks noChangeAspect="1" noChangeArrowheads="1"/>
                      </p:cNvPicPr>
                      <p:nvPr/>
                    </p:nvPicPr>
                    <p:blipFill>
                      <a:blip r:embed="rId14"/>
                      <a:srcRect/>
                      <a:stretch>
                        <a:fillRect/>
                      </a:stretch>
                    </p:blipFill>
                    <p:spPr bwMode="auto">
                      <a:xfrm>
                        <a:off x="2522538" y="5822950"/>
                        <a:ext cx="896937" cy="5778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16103" name="Object 7"/>
          <p:cNvGraphicFramePr>
            <a:graphicFrameLocks noChangeAspect="1"/>
          </p:cNvGraphicFramePr>
          <p:nvPr>
            <p:extLst/>
          </p:nvPr>
        </p:nvGraphicFramePr>
        <p:xfrm>
          <a:off x="4581525" y="5710237"/>
          <a:ext cx="1852613" cy="614363"/>
        </p:xfrm>
        <a:graphic>
          <a:graphicData uri="http://schemas.openxmlformats.org/presentationml/2006/ole">
            <mc:AlternateContent xmlns:mc="http://schemas.openxmlformats.org/markup-compatibility/2006">
              <mc:Choice xmlns:v="urn:schemas-microsoft-com:vml" Requires="v">
                <p:oleObj spid="_x0000_s240606" name="Equation" r:id="rId15" imgW="1257300" imgH="419100" progId="Equation.DSMT4">
                  <p:embed/>
                </p:oleObj>
              </mc:Choice>
              <mc:Fallback>
                <p:oleObj name="Equation" r:id="rId15" imgW="1257300" imgH="419100" progId="Equation.DSMT4">
                  <p:embed/>
                  <p:pic>
                    <p:nvPicPr>
                      <p:cNvPr id="516103" name="Object 7"/>
                      <p:cNvPicPr>
                        <a:picLocks noChangeAspect="1" noChangeArrowheads="1"/>
                      </p:cNvPicPr>
                      <p:nvPr/>
                    </p:nvPicPr>
                    <p:blipFill>
                      <a:blip r:embed="rId16"/>
                      <a:srcRect/>
                      <a:stretch>
                        <a:fillRect/>
                      </a:stretch>
                    </p:blipFill>
                    <p:spPr bwMode="auto">
                      <a:xfrm>
                        <a:off x="4581525" y="5710237"/>
                        <a:ext cx="1852613" cy="6143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5" name="Object 4"/>
          <p:cNvGraphicFramePr>
            <a:graphicFrameLocks noChangeAspect="1"/>
          </p:cNvGraphicFramePr>
          <p:nvPr>
            <p:extLst/>
          </p:nvPr>
        </p:nvGraphicFramePr>
        <p:xfrm>
          <a:off x="4267200" y="5105400"/>
          <a:ext cx="1889125" cy="688975"/>
        </p:xfrm>
        <a:graphic>
          <a:graphicData uri="http://schemas.openxmlformats.org/presentationml/2006/ole">
            <mc:AlternateContent xmlns:mc="http://schemas.openxmlformats.org/markup-compatibility/2006">
              <mc:Choice xmlns:v="urn:schemas-microsoft-com:vml" Requires="v">
                <p:oleObj spid="_x0000_s240607" name="Equation" r:id="rId17" imgW="1282700" imgH="469900" progId="Equation.DSMT4">
                  <p:embed/>
                </p:oleObj>
              </mc:Choice>
              <mc:Fallback>
                <p:oleObj name="Equation" r:id="rId17" imgW="1282700" imgH="469900" progId="Equation.DSMT4">
                  <p:embed/>
                  <p:pic>
                    <p:nvPicPr>
                      <p:cNvPr id="15" name="Object 4"/>
                      <p:cNvPicPr>
                        <a:picLocks noChangeAspect="1" noChangeArrowheads="1"/>
                      </p:cNvPicPr>
                      <p:nvPr/>
                    </p:nvPicPr>
                    <p:blipFill>
                      <a:blip r:embed="rId18"/>
                      <a:srcRect/>
                      <a:stretch>
                        <a:fillRect/>
                      </a:stretch>
                    </p:blipFill>
                    <p:spPr bwMode="auto">
                      <a:xfrm>
                        <a:off x="4267200" y="5105400"/>
                        <a:ext cx="1889125" cy="6889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Rectangle 1"/>
          <p:cNvSpPr/>
          <p:nvPr/>
        </p:nvSpPr>
        <p:spPr bwMode="auto">
          <a:xfrm>
            <a:off x="3048000" y="990600"/>
            <a:ext cx="2590800" cy="2438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aphicFrame>
        <p:nvGraphicFramePr>
          <p:cNvPr id="18" name="Object 3"/>
          <p:cNvGraphicFramePr>
            <a:graphicFrameLocks noChangeAspect="1"/>
          </p:cNvGraphicFramePr>
          <p:nvPr>
            <p:extLst>
              <p:ext uri="{D42A27DB-BD31-4B8C-83A1-F6EECF244321}">
                <p14:modId xmlns:p14="http://schemas.microsoft.com/office/powerpoint/2010/main" val="2676948793"/>
              </p:ext>
            </p:extLst>
          </p:nvPr>
        </p:nvGraphicFramePr>
        <p:xfrm>
          <a:off x="2133600" y="2025650"/>
          <a:ext cx="1285875" cy="336550"/>
        </p:xfrm>
        <a:graphic>
          <a:graphicData uri="http://schemas.openxmlformats.org/presentationml/2006/ole">
            <mc:AlternateContent xmlns:mc="http://schemas.openxmlformats.org/markup-compatibility/2006">
              <mc:Choice xmlns:v="urn:schemas-microsoft-com:vml" Requires="v">
                <p:oleObj spid="_x0000_s240608" name="Equation" r:id="rId19" imgW="965200" imgH="241300" progId="Equation.DSMT4">
                  <p:embed/>
                </p:oleObj>
              </mc:Choice>
              <mc:Fallback>
                <p:oleObj name="Equation" r:id="rId19" imgW="965200" imgH="241300" progId="Equation.DSMT4">
                  <p:embed/>
                  <p:pic>
                    <p:nvPicPr>
                      <p:cNvPr id="18" name="Object 3"/>
                      <p:cNvPicPr>
                        <a:picLocks noChangeAspect="1" noChangeArrowheads="1"/>
                      </p:cNvPicPr>
                      <p:nvPr/>
                    </p:nvPicPr>
                    <p:blipFill>
                      <a:blip r:embed="rId20"/>
                      <a:srcRect/>
                      <a:stretch>
                        <a:fillRect/>
                      </a:stretch>
                    </p:blipFill>
                    <p:spPr bwMode="auto">
                      <a:xfrm>
                        <a:off x="2133600" y="2025650"/>
                        <a:ext cx="1285875" cy="336550"/>
                      </a:xfrm>
                      <a:prstGeom prst="rect">
                        <a:avLst/>
                      </a:prstGeom>
                      <a:solidFill>
                        <a:srgbClr val="FFFFFF"/>
                      </a:solidFill>
                      <a:extLst/>
                    </p:spPr>
                  </p:pic>
                </p:oleObj>
              </mc:Fallback>
            </mc:AlternateContent>
          </a:graphicData>
        </a:graphic>
      </p:graphicFrame>
    </p:spTree>
    <p:extLst>
      <p:ext uri="{BB962C8B-B14F-4D97-AF65-F5344CB8AC3E}">
        <p14:creationId xmlns:p14="http://schemas.microsoft.com/office/powerpoint/2010/main" val="29989124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938">
                                            <p:txEl>
                                              <p:pRg st="0" end="0"/>
                                            </p:txEl>
                                          </p:spTgt>
                                        </p:tgtEl>
                                        <p:attrNameLst>
                                          <p:attrName>style.visibility</p:attrName>
                                        </p:attrNameLst>
                                      </p:cBhvr>
                                      <p:to>
                                        <p:strVal val="visible"/>
                                      </p:to>
                                    </p:set>
                                    <p:animEffect transition="in" filter="wipe(left)">
                                      <p:cBhvr>
                                        <p:cTn id="7" dur="500"/>
                                        <p:tgtEl>
                                          <p:spTgt spid="399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9945"/>
                                        </p:tgtEl>
                                        <p:attrNameLst>
                                          <p:attrName>style.visibility</p:attrName>
                                        </p:attrNameLst>
                                      </p:cBhvr>
                                      <p:to>
                                        <p:strVal val="visible"/>
                                      </p:to>
                                    </p:set>
                                    <p:anim calcmode="lin" valueType="num">
                                      <p:cBhvr>
                                        <p:cTn id="12" dur="500" fill="hold"/>
                                        <p:tgtEl>
                                          <p:spTgt spid="39945"/>
                                        </p:tgtEl>
                                        <p:attrNameLst>
                                          <p:attrName>ppt_w</p:attrName>
                                        </p:attrNameLst>
                                      </p:cBhvr>
                                      <p:tavLst>
                                        <p:tav tm="0">
                                          <p:val>
                                            <p:fltVal val="0"/>
                                          </p:val>
                                        </p:tav>
                                        <p:tav tm="100000">
                                          <p:val>
                                            <p:strVal val="#ppt_w"/>
                                          </p:val>
                                        </p:tav>
                                      </p:tavLst>
                                    </p:anim>
                                    <p:anim calcmode="lin" valueType="num">
                                      <p:cBhvr>
                                        <p:cTn id="13" dur="500" fill="hold"/>
                                        <p:tgtEl>
                                          <p:spTgt spid="39945"/>
                                        </p:tgtEl>
                                        <p:attrNameLst>
                                          <p:attrName>ppt_h</p:attrName>
                                        </p:attrNameLst>
                                      </p:cBhvr>
                                      <p:tavLst>
                                        <p:tav tm="0">
                                          <p:val>
                                            <p:fltVal val="0"/>
                                          </p:val>
                                        </p:tav>
                                        <p:tav tm="100000">
                                          <p:val>
                                            <p:strVal val="#ppt_h"/>
                                          </p:val>
                                        </p:tav>
                                      </p:tavLst>
                                    </p:anim>
                                    <p:animEffect transition="in" filter="fade">
                                      <p:cBhvr>
                                        <p:cTn id="14" dur="500"/>
                                        <p:tgtEl>
                                          <p:spTgt spid="39945"/>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xit" presetSubtype="32" fill="hold" grpId="0" nodeType="clickEffect">
                                  <p:stCondLst>
                                    <p:cond delay="0"/>
                                  </p:stCondLst>
                                  <p:childTnLst>
                                    <p:anim calcmode="lin" valueType="num">
                                      <p:cBhvr>
                                        <p:cTn id="22" dur="500"/>
                                        <p:tgtEl>
                                          <p:spTgt spid="2"/>
                                        </p:tgtEl>
                                        <p:attrNameLst>
                                          <p:attrName>ppt_w</p:attrName>
                                        </p:attrNameLst>
                                      </p:cBhvr>
                                      <p:tavLst>
                                        <p:tav tm="0">
                                          <p:val>
                                            <p:strVal val="ppt_w"/>
                                          </p:val>
                                        </p:tav>
                                        <p:tav tm="100000">
                                          <p:val>
                                            <p:fltVal val="0"/>
                                          </p:val>
                                        </p:tav>
                                      </p:tavLst>
                                    </p:anim>
                                    <p:anim calcmode="lin" valueType="num">
                                      <p:cBhvr>
                                        <p:cTn id="23" dur="500"/>
                                        <p:tgtEl>
                                          <p:spTgt spid="2"/>
                                        </p:tgtEl>
                                        <p:attrNameLst>
                                          <p:attrName>ppt_h</p:attrName>
                                        </p:attrNameLst>
                                      </p:cBhvr>
                                      <p:tavLst>
                                        <p:tav tm="0">
                                          <p:val>
                                            <p:strVal val="ppt_h"/>
                                          </p:val>
                                        </p:tav>
                                        <p:tav tm="100000">
                                          <p:val>
                                            <p:fltVal val="0"/>
                                          </p:val>
                                        </p:tav>
                                      </p:tavLst>
                                    </p:anim>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nodeType="clickEffect">
                                  <p:stCondLst>
                                    <p:cond delay="0"/>
                                  </p:stCondLst>
                                  <p:childTnLst>
                                    <p:set>
                                      <p:cBhvr>
                                        <p:cTn id="29" dur="1" fill="hold">
                                          <p:stCondLst>
                                            <p:cond delay="0"/>
                                          </p:stCondLst>
                                        </p:cTn>
                                        <p:tgtEl>
                                          <p:spTgt spid="39946"/>
                                        </p:tgtEl>
                                        <p:attrNameLst>
                                          <p:attrName>style.visibility</p:attrName>
                                        </p:attrNameLst>
                                      </p:cBhvr>
                                      <p:to>
                                        <p:strVal val="visible"/>
                                      </p:to>
                                    </p:set>
                                    <p:anim calcmode="lin" valueType="num">
                                      <p:cBhvr>
                                        <p:cTn id="30" dur="500" fill="hold"/>
                                        <p:tgtEl>
                                          <p:spTgt spid="39946"/>
                                        </p:tgtEl>
                                        <p:attrNameLst>
                                          <p:attrName>ppt_w</p:attrName>
                                        </p:attrNameLst>
                                      </p:cBhvr>
                                      <p:tavLst>
                                        <p:tav tm="0">
                                          <p:val>
                                            <p:fltVal val="0"/>
                                          </p:val>
                                        </p:tav>
                                        <p:tav tm="100000">
                                          <p:val>
                                            <p:strVal val="#ppt_w"/>
                                          </p:val>
                                        </p:tav>
                                      </p:tavLst>
                                    </p:anim>
                                    <p:anim calcmode="lin" valueType="num">
                                      <p:cBhvr>
                                        <p:cTn id="31" dur="500" fill="hold"/>
                                        <p:tgtEl>
                                          <p:spTgt spid="39946"/>
                                        </p:tgtEl>
                                        <p:attrNameLst>
                                          <p:attrName>ppt_h</p:attrName>
                                        </p:attrNameLst>
                                      </p:cBhvr>
                                      <p:tavLst>
                                        <p:tav tm="0">
                                          <p:val>
                                            <p:fltVal val="0"/>
                                          </p:val>
                                        </p:tav>
                                        <p:tav tm="100000">
                                          <p:val>
                                            <p:strVal val="#ppt_h"/>
                                          </p:val>
                                        </p:tav>
                                      </p:tavLst>
                                    </p:anim>
                                    <p:animEffect transition="in" filter="fade">
                                      <p:cBhvr>
                                        <p:cTn id="32" dur="500"/>
                                        <p:tgtEl>
                                          <p:spTgt spid="3994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9938">
                                            <p:txEl>
                                              <p:pRg st="8" end="8"/>
                                            </p:txEl>
                                          </p:spTgt>
                                        </p:tgtEl>
                                        <p:attrNameLst>
                                          <p:attrName>style.visibility</p:attrName>
                                        </p:attrNameLst>
                                      </p:cBhvr>
                                      <p:to>
                                        <p:strVal val="visible"/>
                                      </p:to>
                                    </p:set>
                                    <p:animEffect transition="in" filter="wipe(left)">
                                      <p:cBhvr>
                                        <p:cTn id="37" dur="500"/>
                                        <p:tgtEl>
                                          <p:spTgt spid="39938">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16098"/>
                                        </p:tgtEl>
                                        <p:attrNameLst>
                                          <p:attrName>style.visibility</p:attrName>
                                        </p:attrNameLst>
                                      </p:cBhvr>
                                      <p:to>
                                        <p:strVal val="visible"/>
                                      </p:to>
                                    </p:set>
                                    <p:animEffect transition="in" filter="wipe(left)">
                                      <p:cBhvr>
                                        <p:cTn id="42" dur="500"/>
                                        <p:tgtEl>
                                          <p:spTgt spid="51609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9938">
                                            <p:txEl>
                                              <p:pRg st="10" end="10"/>
                                            </p:txEl>
                                          </p:spTgt>
                                        </p:tgtEl>
                                        <p:attrNameLst>
                                          <p:attrName>style.visibility</p:attrName>
                                        </p:attrNameLst>
                                      </p:cBhvr>
                                      <p:to>
                                        <p:strVal val="visible"/>
                                      </p:to>
                                    </p:set>
                                    <p:animEffect transition="in" filter="wipe(left)">
                                      <p:cBhvr>
                                        <p:cTn id="47" dur="500"/>
                                        <p:tgtEl>
                                          <p:spTgt spid="39938">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16099"/>
                                        </p:tgtEl>
                                        <p:attrNameLst>
                                          <p:attrName>style.visibility</p:attrName>
                                        </p:attrNameLst>
                                      </p:cBhvr>
                                      <p:to>
                                        <p:strVal val="visible"/>
                                      </p:to>
                                    </p:set>
                                    <p:animEffect transition="in" filter="wipe(left)">
                                      <p:cBhvr>
                                        <p:cTn id="52" dur="500"/>
                                        <p:tgtEl>
                                          <p:spTgt spid="51609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9938">
                                            <p:txEl>
                                              <p:pRg st="12" end="12"/>
                                            </p:txEl>
                                          </p:spTgt>
                                        </p:tgtEl>
                                        <p:attrNameLst>
                                          <p:attrName>style.visibility</p:attrName>
                                        </p:attrNameLst>
                                      </p:cBhvr>
                                      <p:to>
                                        <p:strVal val="visible"/>
                                      </p:to>
                                    </p:set>
                                    <p:animEffect transition="in" filter="wipe(left)">
                                      <p:cBhvr>
                                        <p:cTn id="57" dur="500"/>
                                        <p:tgtEl>
                                          <p:spTgt spid="39938">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516100"/>
                                        </p:tgtEl>
                                        <p:attrNameLst>
                                          <p:attrName>style.visibility</p:attrName>
                                        </p:attrNameLst>
                                      </p:cBhvr>
                                      <p:to>
                                        <p:strVal val="visible"/>
                                      </p:to>
                                    </p:set>
                                    <p:animEffect transition="in" filter="wipe(left)">
                                      <p:cBhvr>
                                        <p:cTn id="62" dur="500"/>
                                        <p:tgtEl>
                                          <p:spTgt spid="51610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39938">
                                            <p:txEl>
                                              <p:pRg st="16" end="16"/>
                                            </p:txEl>
                                          </p:spTgt>
                                        </p:tgtEl>
                                        <p:attrNameLst>
                                          <p:attrName>style.visibility</p:attrName>
                                        </p:attrNameLst>
                                      </p:cBhvr>
                                      <p:to>
                                        <p:strVal val="visible"/>
                                      </p:to>
                                    </p:set>
                                    <p:animEffect transition="in" filter="wipe(left)">
                                      <p:cBhvr>
                                        <p:cTn id="72" dur="500"/>
                                        <p:tgtEl>
                                          <p:spTgt spid="39938">
                                            <p:txEl>
                                              <p:pRg st="16" end="1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516101"/>
                                        </p:tgtEl>
                                        <p:attrNameLst>
                                          <p:attrName>style.visibility</p:attrName>
                                        </p:attrNameLst>
                                      </p:cBhvr>
                                      <p:to>
                                        <p:strVal val="visible"/>
                                      </p:to>
                                    </p:set>
                                    <p:animEffect transition="in" filter="wipe(left)">
                                      <p:cBhvr>
                                        <p:cTn id="77" dur="500"/>
                                        <p:tgtEl>
                                          <p:spTgt spid="51610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516102"/>
                                        </p:tgtEl>
                                        <p:attrNameLst>
                                          <p:attrName>style.visibility</p:attrName>
                                        </p:attrNameLst>
                                      </p:cBhvr>
                                      <p:to>
                                        <p:strVal val="visible"/>
                                      </p:to>
                                    </p:set>
                                    <p:animEffect transition="in" filter="wipe(left)">
                                      <p:cBhvr>
                                        <p:cTn id="82" dur="500"/>
                                        <p:tgtEl>
                                          <p:spTgt spid="51610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516103"/>
                                        </p:tgtEl>
                                        <p:attrNameLst>
                                          <p:attrName>style.visibility</p:attrName>
                                        </p:attrNameLst>
                                      </p:cBhvr>
                                      <p:to>
                                        <p:strVal val="visible"/>
                                      </p:to>
                                    </p:set>
                                    <p:animEffect transition="in" filter="wipe(left)">
                                      <p:cBhvr>
                                        <p:cTn id="87" dur="500"/>
                                        <p:tgtEl>
                                          <p:spTgt spid="516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457200" y="-76200"/>
            <a:ext cx="8229600" cy="941387"/>
          </a:xfrm>
        </p:spPr>
        <p:txBody>
          <a:bodyPr/>
          <a:lstStyle/>
          <a:p>
            <a:pPr eaLnBrk="1" hangingPunct="1"/>
            <a:r>
              <a:rPr lang="en-US" sz="4000" dirty="0">
                <a:ea typeface="ＭＳ Ｐゴシック" pitchFamily="-84" charset="-128"/>
                <a:cs typeface="ＭＳ Ｐゴシック" pitchFamily="-84" charset="-128"/>
              </a:rPr>
              <a:t>Parabolic Potential Well</a:t>
            </a:r>
          </a:p>
        </p:txBody>
      </p:sp>
      <p:pic>
        <p:nvPicPr>
          <p:cNvPr id="40963" name="Picture 17" descr="0609"/>
          <p:cNvPicPr preferRelativeResize="0">
            <a:picLocks noChangeAspect="1" noChangeArrowheads="1"/>
          </p:cNvPicPr>
          <p:nvPr/>
        </p:nvPicPr>
        <p:blipFill>
          <a:blip r:embed="rId3"/>
          <a:srcRect b="16310"/>
          <a:stretch>
            <a:fillRect/>
          </a:stretch>
        </p:blipFill>
        <p:spPr bwMode="auto">
          <a:xfrm>
            <a:off x="1143000" y="712787"/>
            <a:ext cx="7086600" cy="2868613"/>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a:t>Wed. April 10, 2019</a:t>
            </a:r>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7</a:t>
            </a:fld>
            <a:endParaRPr lang="en-US"/>
          </a:p>
        </p:txBody>
      </p:sp>
      <p:sp>
        <p:nvSpPr>
          <p:cNvPr id="8" name="Footer Placeholder 7"/>
          <p:cNvSpPr>
            <a:spLocks noGrp="1"/>
          </p:cNvSpPr>
          <p:nvPr>
            <p:ph type="ftr" sz="quarter" idx="11"/>
          </p:nvPr>
        </p:nvSpPr>
        <p:spPr/>
        <p:txBody>
          <a:bodyPr/>
          <a:lstStyle/>
          <a:p>
            <a:pPr>
              <a:defRPr/>
            </a:pPr>
            <a:r>
              <a:rPr lang="en-US"/>
              <a:t>PHYS 3313-001, Spring 2019                      Dr. Jaehoon Yu</a:t>
            </a:r>
          </a:p>
        </p:txBody>
      </p:sp>
      <p:graphicFrame>
        <p:nvGraphicFramePr>
          <p:cNvPr id="518146" name="Object 2"/>
          <p:cNvGraphicFramePr>
            <a:graphicFrameLocks noChangeAspect="1"/>
          </p:cNvGraphicFramePr>
          <p:nvPr>
            <p:extLst>
              <p:ext uri="{D42A27DB-BD31-4B8C-83A1-F6EECF244321}">
                <p14:modId xmlns:p14="http://schemas.microsoft.com/office/powerpoint/2010/main" val="195128325"/>
              </p:ext>
            </p:extLst>
          </p:nvPr>
        </p:nvGraphicFramePr>
        <p:xfrm>
          <a:off x="3657600" y="4114800"/>
          <a:ext cx="1943561" cy="457200"/>
        </p:xfrm>
        <a:graphic>
          <a:graphicData uri="http://schemas.openxmlformats.org/presentationml/2006/ole">
            <mc:AlternateContent xmlns:mc="http://schemas.openxmlformats.org/markup-compatibility/2006">
              <mc:Choice xmlns:v="urn:schemas-microsoft-com:vml" Requires="v">
                <p:oleObj spid="_x0000_s240764" name="Equation" r:id="rId4" imgW="1130300" imgH="266700" progId="Equation.DSMT4">
                  <p:embed/>
                </p:oleObj>
              </mc:Choice>
              <mc:Fallback>
                <p:oleObj name="Equation" r:id="rId4" imgW="1130300" imgH="266700" progId="Equation.DSMT4">
                  <p:embed/>
                  <p:pic>
                    <p:nvPicPr>
                      <p:cNvPr id="518146" name="Object 2"/>
                      <p:cNvPicPr>
                        <a:picLocks noChangeAspect="1" noChangeArrowheads="1"/>
                      </p:cNvPicPr>
                      <p:nvPr/>
                    </p:nvPicPr>
                    <p:blipFill>
                      <a:blip r:embed="rId5"/>
                      <a:srcRect/>
                      <a:stretch>
                        <a:fillRect/>
                      </a:stretch>
                    </p:blipFill>
                    <p:spPr bwMode="auto">
                      <a:xfrm>
                        <a:off x="3657600" y="4114800"/>
                        <a:ext cx="1943561" cy="457200"/>
                      </a:xfrm>
                      <a:prstGeom prst="rect">
                        <a:avLst/>
                      </a:prstGeom>
                      <a:noFill/>
                      <a:extLst/>
                    </p:spPr>
                  </p:pic>
                </p:oleObj>
              </mc:Fallback>
            </mc:AlternateContent>
          </a:graphicData>
        </a:graphic>
      </p:graphicFrame>
      <p:sp>
        <p:nvSpPr>
          <p:cNvPr id="40962" name="Rectangle 3"/>
          <p:cNvSpPr>
            <a:spLocks noGrp="1" noChangeArrowheads="1"/>
          </p:cNvSpPr>
          <p:nvPr>
            <p:ph type="body" sz="half" idx="1"/>
          </p:nvPr>
        </p:nvSpPr>
        <p:spPr>
          <a:xfrm>
            <a:off x="228600" y="3505200"/>
            <a:ext cx="8763000" cy="2819400"/>
          </a:xfrm>
        </p:spPr>
        <p:txBody>
          <a:bodyPr/>
          <a:lstStyle/>
          <a:p>
            <a:pPr algn="just" eaLnBrk="1" hangingPunct="1"/>
            <a:r>
              <a:rPr lang="en-US" sz="2000" dirty="0">
                <a:ea typeface="ＭＳ Ｐゴシック" pitchFamily="-84" charset="-128"/>
                <a:cs typeface="ＭＳ Ｐゴシック" pitchFamily="-84" charset="-128"/>
              </a:rPr>
              <a:t>If the lowest energy level is zero, this violates the uncertainty principle since both x and p must be 0 at the same time.</a:t>
            </a:r>
            <a:r>
              <a:rPr lang="en-US" sz="2000" dirty="0">
                <a:ea typeface="ＭＳ Ｐゴシック" pitchFamily="-84" charset="-128"/>
                <a:cs typeface="ＭＳ Ｐゴシック" pitchFamily="-84" charset="-128"/>
                <a:sym typeface="Wingdings" pitchFamily="2" charset="2"/>
              </a:rPr>
              <a:t> So E cannot be 0!</a:t>
            </a:r>
            <a:endParaRPr lang="en-US" sz="2000" dirty="0">
              <a:ea typeface="ＭＳ Ｐゴシック" pitchFamily="-84" charset="-128"/>
              <a:cs typeface="ＭＳ Ｐゴシック" pitchFamily="-84" charset="-128"/>
            </a:endParaRPr>
          </a:p>
          <a:p>
            <a:pPr algn="just" eaLnBrk="1" hangingPunct="1"/>
            <a:r>
              <a:rPr lang="en-US" sz="2000" dirty="0">
                <a:ea typeface="ＭＳ Ｐゴシック" pitchFamily="-84" charset="-128"/>
                <a:cs typeface="ＭＳ Ｐゴシック" pitchFamily="-84" charset="-128"/>
              </a:rPr>
              <a:t>The wave function solutions are		            where </a:t>
            </a:r>
            <a:r>
              <a:rPr lang="en-US" sz="2000" i="1" dirty="0" err="1">
                <a:ea typeface="ＭＳ Ｐゴシック" pitchFamily="-84" charset="-128"/>
                <a:cs typeface="ＭＳ Ｐゴシック" pitchFamily="-84" charset="-128"/>
              </a:rPr>
              <a:t>H</a:t>
            </a:r>
            <a:r>
              <a:rPr lang="en-US" sz="2000" i="1" baseline="-25000" dirty="0" err="1">
                <a:ea typeface="ＭＳ Ｐゴシック" pitchFamily="-84" charset="-128"/>
                <a:cs typeface="ＭＳ Ｐゴシック" pitchFamily="-84" charset="-128"/>
              </a:rPr>
              <a:t>n</a:t>
            </a:r>
            <a:r>
              <a:rPr lang="en-US" sz="2000" dirty="0">
                <a:ea typeface="ＭＳ Ｐゴシック" pitchFamily="-84" charset="-128"/>
                <a:cs typeface="ＭＳ Ｐゴシック" pitchFamily="-84" charset="-128"/>
              </a:rPr>
              <a:t>(</a:t>
            </a:r>
            <a:r>
              <a:rPr lang="en-US" sz="2000" i="1" dirty="0">
                <a:ea typeface="ＭＳ Ｐゴシック" pitchFamily="-84" charset="-128"/>
                <a:cs typeface="ＭＳ Ｐゴシック" pitchFamily="-84" charset="-128"/>
              </a:rPr>
              <a:t>x</a:t>
            </a:r>
            <a:r>
              <a:rPr lang="en-US" sz="2000" dirty="0">
                <a:ea typeface="ＭＳ Ｐゴシック" pitchFamily="-84" charset="-128"/>
                <a:cs typeface="ＭＳ Ｐゴシック" pitchFamily="-84" charset="-128"/>
              </a:rPr>
              <a:t>) are </a:t>
            </a:r>
            <a:r>
              <a:rPr lang="en-US" sz="2000" dirty="0" err="1">
                <a:ea typeface="ＭＳ Ｐゴシック" pitchFamily="-84" charset="-128"/>
                <a:cs typeface="ＭＳ Ｐゴシック" pitchFamily="-84" charset="-128"/>
              </a:rPr>
              <a:t>Hermite</a:t>
            </a:r>
            <a:r>
              <a:rPr lang="en-US" sz="2000" dirty="0">
                <a:ea typeface="ＭＳ Ｐゴシック" pitchFamily="-84" charset="-128"/>
                <a:cs typeface="ＭＳ Ｐゴシック" pitchFamily="-84" charset="-128"/>
              </a:rPr>
              <a:t> polynomial function of order </a:t>
            </a:r>
            <a:r>
              <a:rPr lang="en-US" sz="2000" i="1" dirty="0">
                <a:ea typeface="ＭＳ Ｐゴシック" pitchFamily="-84" charset="-128"/>
                <a:cs typeface="ＭＳ Ｐゴシック" pitchFamily="-84" charset="-128"/>
              </a:rPr>
              <a:t>n</a:t>
            </a:r>
            <a:r>
              <a:rPr lang="en-US" sz="2000" dirty="0">
                <a:ea typeface="ＭＳ Ｐゴシック" pitchFamily="-84" charset="-128"/>
                <a:cs typeface="ＭＳ Ｐゴシック" pitchFamily="-84" charset="-128"/>
              </a:rPr>
              <a:t>.</a:t>
            </a:r>
          </a:p>
          <a:p>
            <a:pPr algn="just" eaLnBrk="1" hangingPunct="1"/>
            <a:r>
              <a:rPr lang="en-US" sz="2000" dirty="0">
                <a:ea typeface="ＭＳ Ｐゴシック" pitchFamily="-84" charset="-128"/>
                <a:cs typeface="ＭＳ Ｐゴシック" pitchFamily="-84" charset="-128"/>
              </a:rPr>
              <a:t>In contrast to the particle in a box, where the oscillatory wave function is a sinusoidal curve, in this case the oscillatory behavior is due to the polynomial (</a:t>
            </a:r>
            <a:r>
              <a:rPr lang="en-US" sz="2000" dirty="0" err="1">
                <a:ea typeface="ＭＳ Ｐゴシック" pitchFamily="-84" charset="-128"/>
                <a:cs typeface="ＭＳ Ｐゴシック" pitchFamily="-84" charset="-128"/>
              </a:rPr>
              <a:t>H</a:t>
            </a:r>
            <a:r>
              <a:rPr lang="en-US" sz="2000" baseline="-25000" dirty="0" err="1">
                <a:ea typeface="ＭＳ Ｐゴシック" pitchFamily="-84" charset="-128"/>
                <a:cs typeface="ＭＳ Ｐゴシック" pitchFamily="-84" charset="-128"/>
              </a:rPr>
              <a:t>n</a:t>
            </a:r>
            <a:r>
              <a:rPr lang="en-US" sz="2000" dirty="0">
                <a:ea typeface="ＭＳ Ｐゴシック" pitchFamily="-84" charset="-128"/>
                <a:cs typeface="ＭＳ Ｐゴシック" pitchFamily="-84" charset="-128"/>
              </a:rPr>
              <a:t>) which dominates at small </a:t>
            </a:r>
            <a:r>
              <a:rPr lang="en-US" sz="2000" i="1" dirty="0">
                <a:ea typeface="ＭＳ Ｐゴシック" pitchFamily="-84" charset="-128"/>
                <a:cs typeface="ＭＳ Ｐゴシック" pitchFamily="-84" charset="-128"/>
              </a:rPr>
              <a:t>x</a:t>
            </a:r>
            <a:r>
              <a:rPr lang="en-US" sz="2000" dirty="0">
                <a:ea typeface="ＭＳ Ｐゴシック" pitchFamily="-84" charset="-128"/>
                <a:cs typeface="ＭＳ Ｐゴシック" pitchFamily="-84" charset="-128"/>
              </a:rPr>
              <a:t>. The exponential tail is provided by the Gaussian function, which dominates at large </a:t>
            </a:r>
            <a:r>
              <a:rPr lang="en-US" sz="2000" i="1" dirty="0" err="1">
                <a:ea typeface="ＭＳ Ｐゴシック" pitchFamily="-84" charset="-128"/>
                <a:cs typeface="ＭＳ Ｐゴシック" pitchFamily="-84" charset="-128"/>
              </a:rPr>
              <a:t>x</a:t>
            </a:r>
            <a:r>
              <a:rPr lang="en-US" sz="2000" dirty="0">
                <a:ea typeface="ＭＳ Ｐゴシック" pitchFamily="-84" charset="-128"/>
                <a:cs typeface="ＭＳ Ｐゴシック" pitchFamily="-84" charset="-128"/>
              </a:rPr>
              <a:t>.</a:t>
            </a:r>
          </a:p>
        </p:txBody>
      </p:sp>
    </p:spTree>
    <p:extLst>
      <p:ext uri="{BB962C8B-B14F-4D97-AF65-F5344CB8AC3E}">
        <p14:creationId xmlns:p14="http://schemas.microsoft.com/office/powerpoint/2010/main" val="40226445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0963"/>
                                        </p:tgtEl>
                                        <p:attrNameLst>
                                          <p:attrName>style.visibility</p:attrName>
                                        </p:attrNameLst>
                                      </p:cBhvr>
                                      <p:to>
                                        <p:strVal val="visible"/>
                                      </p:to>
                                    </p:set>
                                    <p:anim calcmode="lin" valueType="num">
                                      <p:cBhvr>
                                        <p:cTn id="7" dur="500" fill="hold"/>
                                        <p:tgtEl>
                                          <p:spTgt spid="40963"/>
                                        </p:tgtEl>
                                        <p:attrNameLst>
                                          <p:attrName>ppt_w</p:attrName>
                                        </p:attrNameLst>
                                      </p:cBhvr>
                                      <p:tavLst>
                                        <p:tav tm="0">
                                          <p:val>
                                            <p:fltVal val="0"/>
                                          </p:val>
                                        </p:tav>
                                        <p:tav tm="100000">
                                          <p:val>
                                            <p:strVal val="#ppt_w"/>
                                          </p:val>
                                        </p:tav>
                                      </p:tavLst>
                                    </p:anim>
                                    <p:anim calcmode="lin" valueType="num">
                                      <p:cBhvr>
                                        <p:cTn id="8" dur="500" fill="hold"/>
                                        <p:tgtEl>
                                          <p:spTgt spid="40963"/>
                                        </p:tgtEl>
                                        <p:attrNameLst>
                                          <p:attrName>ppt_h</p:attrName>
                                        </p:attrNameLst>
                                      </p:cBhvr>
                                      <p:tavLst>
                                        <p:tav tm="0">
                                          <p:val>
                                            <p:fltVal val="0"/>
                                          </p:val>
                                        </p:tav>
                                        <p:tav tm="100000">
                                          <p:val>
                                            <p:strVal val="#ppt_h"/>
                                          </p:val>
                                        </p:tav>
                                      </p:tavLst>
                                    </p:anim>
                                    <p:animEffect transition="in" filter="fade">
                                      <p:cBhvr>
                                        <p:cTn id="9" dur="500"/>
                                        <p:tgtEl>
                                          <p:spTgt spid="4096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40962">
                                            <p:txEl>
                                              <p:pRg st="0" end="0"/>
                                            </p:txEl>
                                          </p:spTgt>
                                        </p:tgtEl>
                                        <p:attrNameLst>
                                          <p:attrName>style.visibility</p:attrName>
                                        </p:attrNameLst>
                                      </p:cBhvr>
                                      <p:to>
                                        <p:strVal val="visible"/>
                                      </p:to>
                                    </p:set>
                                    <p:animEffect transition="in" filter="wipe(left)">
                                      <p:cBhvr>
                                        <p:cTn id="14" dur="500"/>
                                        <p:tgtEl>
                                          <p:spTgt spid="4096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40962">
                                            <p:txEl>
                                              <p:pRg st="1" end="1"/>
                                            </p:txEl>
                                          </p:spTgt>
                                        </p:tgtEl>
                                        <p:attrNameLst>
                                          <p:attrName>style.visibility</p:attrName>
                                        </p:attrNameLst>
                                      </p:cBhvr>
                                      <p:to>
                                        <p:strVal val="visible"/>
                                      </p:to>
                                    </p:set>
                                    <p:animEffect transition="in" filter="wipe(left)">
                                      <p:cBhvr>
                                        <p:cTn id="19" dur="500"/>
                                        <p:tgtEl>
                                          <p:spTgt spid="40962">
                                            <p:txEl>
                                              <p:pRg st="1" end="1"/>
                                            </p:txEl>
                                          </p:spTgt>
                                        </p:tgtEl>
                                      </p:cBhvr>
                                    </p:animEffect>
                                  </p:childTnLst>
                                </p:cTn>
                              </p:par>
                            </p:childTnLst>
                          </p:cTn>
                        </p:par>
                        <p:par>
                          <p:cTn id="20" fill="hold">
                            <p:stCondLst>
                              <p:cond delay="1400"/>
                            </p:stCondLst>
                            <p:childTnLst>
                              <p:par>
                                <p:cTn id="21" presetID="22" presetClass="entr" presetSubtype="8" fill="hold" nodeType="afterEffect">
                                  <p:stCondLst>
                                    <p:cond delay="0"/>
                                  </p:stCondLst>
                                  <p:childTnLst>
                                    <p:set>
                                      <p:cBhvr>
                                        <p:cTn id="22" dur="1" fill="hold">
                                          <p:stCondLst>
                                            <p:cond delay="0"/>
                                          </p:stCondLst>
                                        </p:cTn>
                                        <p:tgtEl>
                                          <p:spTgt spid="518146"/>
                                        </p:tgtEl>
                                        <p:attrNameLst>
                                          <p:attrName>style.visibility</p:attrName>
                                        </p:attrNameLst>
                                      </p:cBhvr>
                                      <p:to>
                                        <p:strVal val="visible"/>
                                      </p:to>
                                    </p:set>
                                    <p:animEffect transition="in" filter="wipe(left)">
                                      <p:cBhvr>
                                        <p:cTn id="23" dur="500"/>
                                        <p:tgtEl>
                                          <p:spTgt spid="51814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iterate type="wd">
                                    <p:tmPct val="10000"/>
                                  </p:iterate>
                                  <p:childTnLst>
                                    <p:set>
                                      <p:cBhvr>
                                        <p:cTn id="27" dur="1" fill="hold">
                                          <p:stCondLst>
                                            <p:cond delay="0"/>
                                          </p:stCondLst>
                                        </p:cTn>
                                        <p:tgtEl>
                                          <p:spTgt spid="40962">
                                            <p:txEl>
                                              <p:pRg st="2" end="2"/>
                                            </p:txEl>
                                          </p:spTgt>
                                        </p:tgtEl>
                                        <p:attrNameLst>
                                          <p:attrName>style.visibility</p:attrName>
                                        </p:attrNameLst>
                                      </p:cBhvr>
                                      <p:to>
                                        <p:strVal val="visible"/>
                                      </p:to>
                                    </p:set>
                                    <p:animEffect transition="in" filter="wipe(left)">
                                      <p:cBhvr>
                                        <p:cTn id="28" dur="500"/>
                                        <p:tgtEl>
                                          <p:spTgt spid="409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457200" y="1"/>
            <a:ext cx="8229600" cy="762000"/>
          </a:xfrm>
        </p:spPr>
        <p:txBody>
          <a:bodyPr/>
          <a:lstStyle/>
          <a:p>
            <a:pPr eaLnBrk="1" hangingPunct="1"/>
            <a:r>
              <a:rPr lang="en-US" sz="4000" dirty="0">
                <a:ea typeface="ＭＳ Ｐゴシック" pitchFamily="-84" charset="-128"/>
                <a:cs typeface="ＭＳ Ｐゴシック" pitchFamily="-84" charset="-128"/>
              </a:rPr>
              <a:t>Analysis of the Parabolic Potential Well</a:t>
            </a:r>
          </a:p>
        </p:txBody>
      </p:sp>
      <p:sp>
        <p:nvSpPr>
          <p:cNvPr id="41986" name="Rectangle 3"/>
          <p:cNvSpPr>
            <a:spLocks noGrp="1" noChangeArrowheads="1"/>
          </p:cNvSpPr>
          <p:nvPr>
            <p:ph type="body" sz="half" idx="1"/>
          </p:nvPr>
        </p:nvSpPr>
        <p:spPr>
          <a:xfrm>
            <a:off x="3746500" y="2819400"/>
            <a:ext cx="5183188" cy="3505200"/>
          </a:xfrm>
        </p:spPr>
        <p:txBody>
          <a:bodyPr/>
          <a:lstStyle/>
          <a:p>
            <a:pPr eaLnBrk="1" hangingPunct="1"/>
            <a:r>
              <a:rPr lang="en-US" sz="1800" dirty="0">
                <a:ea typeface="ＭＳ Ｐゴシック" pitchFamily="-84" charset="-128"/>
                <a:cs typeface="ＭＳ Ｐゴシック" pitchFamily="-84" charset="-128"/>
              </a:rPr>
              <a:t>The energy levels are given by</a:t>
            </a:r>
          </a:p>
          <a:p>
            <a:pPr eaLnBrk="1" hangingPunct="1"/>
            <a:endParaRPr lang="en-US" sz="1800" dirty="0">
              <a:ea typeface="ＭＳ Ｐゴシック" pitchFamily="-84" charset="-128"/>
              <a:cs typeface="ＭＳ Ｐゴシック" pitchFamily="-84" charset="-128"/>
            </a:endParaRPr>
          </a:p>
          <a:p>
            <a:pPr eaLnBrk="1" hangingPunct="1"/>
            <a:r>
              <a:rPr lang="en-US" sz="1800" dirty="0">
                <a:ea typeface="ＭＳ Ｐゴシック" pitchFamily="-84" charset="-128"/>
                <a:cs typeface="ＭＳ Ｐゴシック" pitchFamily="-84" charset="-128"/>
              </a:rPr>
              <a:t>The zero point energy is called the Heisenberg limit:</a:t>
            </a:r>
          </a:p>
          <a:p>
            <a:pPr eaLnBrk="1" hangingPunct="1"/>
            <a:endParaRPr lang="en-US" sz="1800" dirty="0">
              <a:ea typeface="ＭＳ Ｐゴシック" pitchFamily="-84" charset="-128"/>
              <a:cs typeface="ＭＳ Ｐゴシック" pitchFamily="-84" charset="-128"/>
            </a:endParaRPr>
          </a:p>
          <a:p>
            <a:pPr eaLnBrk="1" hangingPunct="1"/>
            <a:r>
              <a:rPr lang="en-US" sz="1800" dirty="0">
                <a:ea typeface="ＭＳ Ｐゴシック" pitchFamily="-84" charset="-128"/>
                <a:cs typeface="ＭＳ Ｐゴシック" pitchFamily="-84" charset="-128"/>
              </a:rPr>
              <a:t>Classically, the probability of finding the mass is greatest at the ends of motion’s range and smallest at the center (that is, proportional to the amount of time the mass spends at each position).</a:t>
            </a:r>
          </a:p>
          <a:p>
            <a:pPr eaLnBrk="1" hangingPunct="1"/>
            <a:r>
              <a:rPr lang="en-US" sz="1800" dirty="0">
                <a:ea typeface="ＭＳ Ｐゴシック" pitchFamily="-84" charset="-128"/>
                <a:cs typeface="ＭＳ Ｐゴシック" pitchFamily="-84" charset="-128"/>
              </a:rPr>
              <a:t>Contrary to the classical one, the largest probability for this lowest energy state is for the particle to be at the center.</a:t>
            </a:r>
          </a:p>
        </p:txBody>
      </p:sp>
      <p:pic>
        <p:nvPicPr>
          <p:cNvPr id="41989" name="Picture 1"/>
          <p:cNvPicPr>
            <a:picLocks/>
          </p:cNvPicPr>
          <p:nvPr/>
        </p:nvPicPr>
        <p:blipFill>
          <a:blip r:embed="rId3"/>
          <a:srcRect/>
          <a:stretch>
            <a:fillRect/>
          </a:stretch>
        </p:blipFill>
        <p:spPr bwMode="auto">
          <a:xfrm>
            <a:off x="228600" y="762000"/>
            <a:ext cx="3352800" cy="5715000"/>
          </a:xfrm>
          <a:prstGeom prst="rect">
            <a:avLst/>
          </a:prstGeom>
          <a:noFill/>
          <a:ln w="9525">
            <a:noFill/>
            <a:miter lim="800000"/>
            <a:headEnd/>
            <a:tailEnd/>
          </a:ln>
        </p:spPr>
      </p:pic>
      <p:pic>
        <p:nvPicPr>
          <p:cNvPr id="41990" name="Picture 1"/>
          <p:cNvPicPr>
            <a:picLocks/>
          </p:cNvPicPr>
          <p:nvPr/>
        </p:nvPicPr>
        <p:blipFill>
          <a:blip r:embed="rId4"/>
          <a:srcRect/>
          <a:stretch>
            <a:fillRect/>
          </a:stretch>
        </p:blipFill>
        <p:spPr bwMode="auto">
          <a:xfrm>
            <a:off x="3657600" y="914400"/>
            <a:ext cx="5181600" cy="18288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a:t>Wed. April 10, 2019</a:t>
            </a:r>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8</a:t>
            </a:fld>
            <a:endParaRPr lang="en-US"/>
          </a:p>
        </p:txBody>
      </p:sp>
      <p:sp>
        <p:nvSpPr>
          <p:cNvPr id="10" name="Footer Placeholder 9"/>
          <p:cNvSpPr>
            <a:spLocks noGrp="1"/>
          </p:cNvSpPr>
          <p:nvPr>
            <p:ph type="ftr" sz="quarter" idx="11"/>
          </p:nvPr>
        </p:nvSpPr>
        <p:spPr/>
        <p:txBody>
          <a:bodyPr/>
          <a:lstStyle/>
          <a:p>
            <a:pPr>
              <a:defRPr/>
            </a:pPr>
            <a:r>
              <a:rPr lang="en-US"/>
              <a:t>PHYS 3313-001, Spring 2019                      Dr. Jaehoon Yu</a:t>
            </a:r>
          </a:p>
        </p:txBody>
      </p:sp>
      <p:graphicFrame>
        <p:nvGraphicFramePr>
          <p:cNvPr id="519170" name="Object 2"/>
          <p:cNvGraphicFramePr>
            <a:graphicFrameLocks noChangeAspect="1"/>
          </p:cNvGraphicFramePr>
          <p:nvPr>
            <p:extLst/>
          </p:nvPr>
        </p:nvGraphicFramePr>
        <p:xfrm>
          <a:off x="5257800" y="3124200"/>
          <a:ext cx="1665287" cy="498475"/>
        </p:xfrm>
        <a:graphic>
          <a:graphicData uri="http://schemas.openxmlformats.org/presentationml/2006/ole">
            <mc:AlternateContent xmlns:mc="http://schemas.openxmlformats.org/markup-compatibility/2006">
              <mc:Choice xmlns:v="urn:schemas-microsoft-com:vml" Requires="v">
                <p:oleObj spid="_x0000_s242034" name="Equation" r:id="rId5" imgW="1435100" imgH="431800" progId="Equation.DSMT4">
                  <p:embed/>
                </p:oleObj>
              </mc:Choice>
              <mc:Fallback>
                <p:oleObj name="Equation" r:id="rId5" imgW="1435100" imgH="431800" progId="Equation.DSMT4">
                  <p:embed/>
                  <p:pic>
                    <p:nvPicPr>
                      <p:cNvPr id="519170" name="Object 2"/>
                      <p:cNvPicPr>
                        <a:picLocks noChangeAspect="1" noChangeArrowheads="1"/>
                      </p:cNvPicPr>
                      <p:nvPr/>
                    </p:nvPicPr>
                    <p:blipFill>
                      <a:blip r:embed="rId6"/>
                      <a:srcRect/>
                      <a:stretch>
                        <a:fillRect/>
                      </a:stretch>
                    </p:blipFill>
                    <p:spPr bwMode="auto">
                      <a:xfrm>
                        <a:off x="5257800" y="3124200"/>
                        <a:ext cx="1665287" cy="4984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19171" name="Object 3"/>
          <p:cNvGraphicFramePr>
            <a:graphicFrameLocks noChangeAspect="1"/>
          </p:cNvGraphicFramePr>
          <p:nvPr>
            <p:extLst/>
          </p:nvPr>
        </p:nvGraphicFramePr>
        <p:xfrm>
          <a:off x="5492750" y="3813175"/>
          <a:ext cx="781050" cy="454025"/>
        </p:xfrm>
        <a:graphic>
          <a:graphicData uri="http://schemas.openxmlformats.org/presentationml/2006/ole">
            <mc:AlternateContent xmlns:mc="http://schemas.openxmlformats.org/markup-compatibility/2006">
              <mc:Choice xmlns:v="urn:schemas-microsoft-com:vml" Requires="v">
                <p:oleObj spid="_x0000_s242035" name="Equation" r:id="rId7" imgW="673100" imgH="393700" progId="Equation.DSMT4">
                  <p:embed/>
                </p:oleObj>
              </mc:Choice>
              <mc:Fallback>
                <p:oleObj name="Equation" r:id="rId7" imgW="673100" imgH="393700" progId="Equation.DSMT4">
                  <p:embed/>
                  <p:pic>
                    <p:nvPicPr>
                      <p:cNvPr id="519171" name="Object 3"/>
                      <p:cNvPicPr>
                        <a:picLocks noChangeAspect="1" noChangeArrowheads="1"/>
                      </p:cNvPicPr>
                      <p:nvPr/>
                    </p:nvPicPr>
                    <p:blipFill>
                      <a:blip r:embed="rId8"/>
                      <a:srcRect/>
                      <a:stretch>
                        <a:fillRect/>
                      </a:stretch>
                    </p:blipFill>
                    <p:spPr bwMode="auto">
                      <a:xfrm>
                        <a:off x="5492750" y="3813175"/>
                        <a:ext cx="781050" cy="4540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 name="Object 2"/>
          <p:cNvGraphicFramePr>
            <a:graphicFrameLocks noChangeAspect="1"/>
          </p:cNvGraphicFramePr>
          <p:nvPr>
            <p:extLst/>
          </p:nvPr>
        </p:nvGraphicFramePr>
        <p:xfrm>
          <a:off x="6918325" y="3124200"/>
          <a:ext cx="854075" cy="498475"/>
        </p:xfrm>
        <a:graphic>
          <a:graphicData uri="http://schemas.openxmlformats.org/presentationml/2006/ole">
            <mc:AlternateContent xmlns:mc="http://schemas.openxmlformats.org/markup-compatibility/2006">
              <mc:Choice xmlns:v="urn:schemas-microsoft-com:vml" Requires="v">
                <p:oleObj spid="_x0000_s242036" name="Equation" r:id="rId9" imgW="736600" imgH="431800" progId="Equation.DSMT4">
                  <p:embed/>
                </p:oleObj>
              </mc:Choice>
              <mc:Fallback>
                <p:oleObj name="Equation" r:id="rId9" imgW="736600" imgH="431800" progId="Equation.DSMT4">
                  <p:embed/>
                  <p:pic>
                    <p:nvPicPr>
                      <p:cNvPr id="11" name="Object 2"/>
                      <p:cNvPicPr>
                        <a:picLocks noChangeAspect="1" noChangeArrowheads="1"/>
                      </p:cNvPicPr>
                      <p:nvPr/>
                    </p:nvPicPr>
                    <p:blipFill>
                      <a:blip r:embed="rId10"/>
                      <a:srcRect/>
                      <a:stretch>
                        <a:fillRect/>
                      </a:stretch>
                    </p:blipFill>
                    <p:spPr bwMode="auto">
                      <a:xfrm>
                        <a:off x="6918325" y="3124200"/>
                        <a:ext cx="854075" cy="4984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052627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wipe(up)">
                                      <p:cBhvr>
                                        <p:cTn id="7" dur="500"/>
                                        <p:tgtEl>
                                          <p:spTgt spid="4198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41990"/>
                                        </p:tgtEl>
                                        <p:attrNameLst>
                                          <p:attrName>style.visibility</p:attrName>
                                        </p:attrNameLst>
                                      </p:cBhvr>
                                      <p:to>
                                        <p:strVal val="visible"/>
                                      </p:to>
                                    </p:set>
                                    <p:anim calcmode="lin" valueType="num">
                                      <p:cBhvr>
                                        <p:cTn id="12" dur="500" fill="hold"/>
                                        <p:tgtEl>
                                          <p:spTgt spid="41990"/>
                                        </p:tgtEl>
                                        <p:attrNameLst>
                                          <p:attrName>ppt_w</p:attrName>
                                        </p:attrNameLst>
                                      </p:cBhvr>
                                      <p:tavLst>
                                        <p:tav tm="0">
                                          <p:val>
                                            <p:fltVal val="0"/>
                                          </p:val>
                                        </p:tav>
                                        <p:tav tm="100000">
                                          <p:val>
                                            <p:strVal val="#ppt_w"/>
                                          </p:val>
                                        </p:tav>
                                      </p:tavLst>
                                    </p:anim>
                                    <p:anim calcmode="lin" valueType="num">
                                      <p:cBhvr>
                                        <p:cTn id="13" dur="500" fill="hold"/>
                                        <p:tgtEl>
                                          <p:spTgt spid="41990"/>
                                        </p:tgtEl>
                                        <p:attrNameLst>
                                          <p:attrName>ppt_h</p:attrName>
                                        </p:attrNameLst>
                                      </p:cBhvr>
                                      <p:tavLst>
                                        <p:tav tm="0">
                                          <p:val>
                                            <p:fltVal val="0"/>
                                          </p:val>
                                        </p:tav>
                                        <p:tav tm="100000">
                                          <p:val>
                                            <p:strVal val="#ppt_h"/>
                                          </p:val>
                                        </p:tav>
                                      </p:tavLst>
                                    </p:anim>
                                    <p:animEffect transition="in" filter="fade">
                                      <p:cBhvr>
                                        <p:cTn id="14" dur="500"/>
                                        <p:tgtEl>
                                          <p:spTgt spid="4199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41986">
                                            <p:txEl>
                                              <p:pRg st="0" end="0"/>
                                            </p:txEl>
                                          </p:spTgt>
                                        </p:tgtEl>
                                        <p:attrNameLst>
                                          <p:attrName>style.visibility</p:attrName>
                                        </p:attrNameLst>
                                      </p:cBhvr>
                                      <p:to>
                                        <p:strVal val="visible"/>
                                      </p:to>
                                    </p:set>
                                    <p:animEffect transition="in" filter="wipe(left)">
                                      <p:cBhvr>
                                        <p:cTn id="19" dur="500"/>
                                        <p:tgtEl>
                                          <p:spTgt spid="4198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19170"/>
                                        </p:tgtEl>
                                        <p:attrNameLst>
                                          <p:attrName>style.visibility</p:attrName>
                                        </p:attrNameLst>
                                      </p:cBhvr>
                                      <p:to>
                                        <p:strVal val="visible"/>
                                      </p:to>
                                    </p:set>
                                    <p:animEffect transition="in" filter="wipe(left)">
                                      <p:cBhvr>
                                        <p:cTn id="24" dur="500"/>
                                        <p:tgtEl>
                                          <p:spTgt spid="51917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41986">
                                            <p:txEl>
                                              <p:pRg st="2" end="2"/>
                                            </p:txEl>
                                          </p:spTgt>
                                        </p:tgtEl>
                                        <p:attrNameLst>
                                          <p:attrName>style.visibility</p:attrName>
                                        </p:attrNameLst>
                                      </p:cBhvr>
                                      <p:to>
                                        <p:strVal val="visible"/>
                                      </p:to>
                                    </p:set>
                                    <p:animEffect transition="in" filter="wipe(left)">
                                      <p:cBhvr>
                                        <p:cTn id="34" dur="500"/>
                                        <p:tgtEl>
                                          <p:spTgt spid="41986">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19171"/>
                                        </p:tgtEl>
                                        <p:attrNameLst>
                                          <p:attrName>style.visibility</p:attrName>
                                        </p:attrNameLst>
                                      </p:cBhvr>
                                      <p:to>
                                        <p:strVal val="visible"/>
                                      </p:to>
                                    </p:set>
                                    <p:animEffect transition="in" filter="wipe(left)">
                                      <p:cBhvr>
                                        <p:cTn id="39" dur="500"/>
                                        <p:tgtEl>
                                          <p:spTgt spid="51917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41986">
                                            <p:txEl>
                                              <p:pRg st="4" end="4"/>
                                            </p:txEl>
                                          </p:spTgt>
                                        </p:tgtEl>
                                        <p:attrNameLst>
                                          <p:attrName>style.visibility</p:attrName>
                                        </p:attrNameLst>
                                      </p:cBhvr>
                                      <p:to>
                                        <p:strVal val="visible"/>
                                      </p:to>
                                    </p:set>
                                    <p:animEffect transition="in" filter="wipe(left)">
                                      <p:cBhvr>
                                        <p:cTn id="44" dur="500"/>
                                        <p:tgtEl>
                                          <p:spTgt spid="41986">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41986">
                                            <p:txEl>
                                              <p:pRg st="5" end="5"/>
                                            </p:txEl>
                                          </p:spTgt>
                                        </p:tgtEl>
                                        <p:attrNameLst>
                                          <p:attrName>style.visibility</p:attrName>
                                        </p:attrNameLst>
                                      </p:cBhvr>
                                      <p:to>
                                        <p:strVal val="visible"/>
                                      </p:to>
                                    </p:set>
                                    <p:animEffect transition="in" filter="wipe(left)">
                                      <p:cBhvr>
                                        <p:cTn id="49" dur="500"/>
                                        <p:tgtEl>
                                          <p:spTgt spid="4198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8987"/>
          </a:xfrm>
        </p:spPr>
        <p:txBody>
          <a:bodyPr/>
          <a:lstStyle/>
          <a:p>
            <a:r>
              <a:rPr lang="en-US" dirty="0"/>
              <a:t>Ex. 6.12: Harmonic Oscillator stuff</a:t>
            </a:r>
          </a:p>
        </p:txBody>
      </p:sp>
      <p:sp>
        <p:nvSpPr>
          <p:cNvPr id="3" name="Text Placeholder 2"/>
          <p:cNvSpPr>
            <a:spLocks noGrp="1"/>
          </p:cNvSpPr>
          <p:nvPr>
            <p:ph type="body" sz="half" idx="1"/>
          </p:nvPr>
        </p:nvSpPr>
        <p:spPr>
          <a:xfrm>
            <a:off x="457200" y="762000"/>
            <a:ext cx="8229600" cy="1524000"/>
          </a:xfrm>
        </p:spPr>
        <p:txBody>
          <a:bodyPr/>
          <a:lstStyle/>
          <a:p>
            <a:pPr algn="just"/>
            <a:r>
              <a:rPr lang="en-US" dirty="0"/>
              <a:t>Normalize the ground state wave function </a:t>
            </a:r>
            <a:r>
              <a:rPr lang="en-US" dirty="0">
                <a:latin typeface="Symbol" charset="2"/>
                <a:cs typeface="Symbol" charset="2"/>
              </a:rPr>
              <a:t>ψ</a:t>
            </a:r>
            <a:r>
              <a:rPr lang="en-US" baseline="-25000" dirty="0"/>
              <a:t>0</a:t>
            </a:r>
            <a:r>
              <a:rPr lang="en-US" dirty="0"/>
              <a:t> for the simple harmonic oscillator and find the expectation values &lt;x&gt; and &lt;x</a:t>
            </a:r>
            <a:r>
              <a:rPr lang="en-US" baseline="30000" dirty="0"/>
              <a:t>2</a:t>
            </a:r>
            <a:r>
              <a:rPr lang="en-US" dirty="0"/>
              <a:t>&gt;.</a:t>
            </a:r>
          </a:p>
        </p:txBody>
      </p:sp>
      <p:sp>
        <p:nvSpPr>
          <p:cNvPr id="6" name="Date Placeholder 5"/>
          <p:cNvSpPr>
            <a:spLocks noGrp="1"/>
          </p:cNvSpPr>
          <p:nvPr>
            <p:ph type="dt" sz="half" idx="10"/>
          </p:nvPr>
        </p:nvSpPr>
        <p:spPr/>
        <p:txBody>
          <a:bodyPr/>
          <a:lstStyle/>
          <a:p>
            <a:pPr>
              <a:defRPr/>
            </a:pPr>
            <a:r>
              <a:rPr lang="en-US"/>
              <a:t>Wed. April 10, 2019</a:t>
            </a:r>
          </a:p>
        </p:txBody>
      </p:sp>
      <p:sp>
        <p:nvSpPr>
          <p:cNvPr id="7" name="Footer Placeholder 6"/>
          <p:cNvSpPr>
            <a:spLocks noGrp="1"/>
          </p:cNvSpPr>
          <p:nvPr>
            <p:ph type="ftr" sz="quarter" idx="11"/>
          </p:nvPr>
        </p:nvSpPr>
        <p:spPr/>
        <p:txBody>
          <a:bodyPr/>
          <a:lstStyle/>
          <a:p>
            <a:pPr>
              <a:defRPr/>
            </a:pPr>
            <a:r>
              <a:rPr lang="en-US"/>
              <a:t>PHYS 3313-001, Spring 2019                      Dr. Jaehoon Yu</a:t>
            </a:r>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9</a:t>
            </a:fld>
            <a:endParaRPr lang="en-US"/>
          </a:p>
        </p:txBody>
      </p:sp>
      <p:graphicFrame>
        <p:nvGraphicFramePr>
          <p:cNvPr id="11" name="Object 2"/>
          <p:cNvGraphicFramePr>
            <a:graphicFrameLocks noChangeAspect="1"/>
          </p:cNvGraphicFramePr>
          <p:nvPr>
            <p:extLst/>
          </p:nvPr>
        </p:nvGraphicFramePr>
        <p:xfrm>
          <a:off x="533400" y="2684462"/>
          <a:ext cx="6191250" cy="771525"/>
        </p:xfrm>
        <a:graphic>
          <a:graphicData uri="http://schemas.openxmlformats.org/presentationml/2006/ole">
            <mc:AlternateContent xmlns:mc="http://schemas.openxmlformats.org/markup-compatibility/2006">
              <mc:Choice xmlns:v="urn:schemas-microsoft-com:vml" Requires="v">
                <p:oleObj spid="_x0000_s243427" name="Equation" r:id="rId3" imgW="3962400" imgH="495300" progId="Equation.DSMT4">
                  <p:embed/>
                </p:oleObj>
              </mc:Choice>
              <mc:Fallback>
                <p:oleObj name="Equation" r:id="rId3" imgW="3962400" imgH="495300" progId="Equation.DSMT4">
                  <p:embed/>
                  <p:pic>
                    <p:nvPicPr>
                      <p:cNvPr id="11" name="Object 2"/>
                      <p:cNvPicPr>
                        <a:picLocks noChangeAspect="1" noChangeArrowheads="1"/>
                      </p:cNvPicPr>
                      <p:nvPr/>
                    </p:nvPicPr>
                    <p:blipFill>
                      <a:blip r:embed="rId4"/>
                      <a:srcRect/>
                      <a:stretch>
                        <a:fillRect/>
                      </a:stretch>
                    </p:blipFill>
                    <p:spPr bwMode="auto">
                      <a:xfrm>
                        <a:off x="533400" y="2684462"/>
                        <a:ext cx="6191250" cy="771525"/>
                      </a:xfrm>
                      <a:prstGeom prst="rect">
                        <a:avLst/>
                      </a:prstGeom>
                      <a:noFill/>
                      <a:extLst/>
                    </p:spPr>
                  </p:pic>
                </p:oleObj>
              </mc:Fallback>
            </mc:AlternateContent>
          </a:graphicData>
        </a:graphic>
      </p:graphicFrame>
      <p:graphicFrame>
        <p:nvGraphicFramePr>
          <p:cNvPr id="12" name="Object 2"/>
          <p:cNvGraphicFramePr>
            <a:graphicFrameLocks noChangeAspect="1"/>
          </p:cNvGraphicFramePr>
          <p:nvPr>
            <p:extLst/>
          </p:nvPr>
        </p:nvGraphicFramePr>
        <p:xfrm>
          <a:off x="533400" y="3438524"/>
          <a:ext cx="6510337" cy="712788"/>
        </p:xfrm>
        <a:graphic>
          <a:graphicData uri="http://schemas.openxmlformats.org/presentationml/2006/ole">
            <mc:AlternateContent xmlns:mc="http://schemas.openxmlformats.org/markup-compatibility/2006">
              <mc:Choice xmlns:v="urn:schemas-microsoft-com:vml" Requires="v">
                <p:oleObj spid="_x0000_s243428" name="Equation" r:id="rId5" imgW="4165600" imgH="457200" progId="Equation.DSMT4">
                  <p:embed/>
                </p:oleObj>
              </mc:Choice>
              <mc:Fallback>
                <p:oleObj name="Equation" r:id="rId5" imgW="4165600" imgH="457200" progId="Equation.DSMT4">
                  <p:embed/>
                  <p:pic>
                    <p:nvPicPr>
                      <p:cNvPr id="12" name="Object 2"/>
                      <p:cNvPicPr>
                        <a:picLocks noChangeAspect="1" noChangeArrowheads="1"/>
                      </p:cNvPicPr>
                      <p:nvPr/>
                    </p:nvPicPr>
                    <p:blipFill>
                      <a:blip r:embed="rId6"/>
                      <a:srcRect/>
                      <a:stretch>
                        <a:fillRect/>
                      </a:stretch>
                    </p:blipFill>
                    <p:spPr bwMode="auto">
                      <a:xfrm>
                        <a:off x="533400" y="3438524"/>
                        <a:ext cx="6510337" cy="712788"/>
                      </a:xfrm>
                      <a:prstGeom prst="rect">
                        <a:avLst/>
                      </a:prstGeom>
                      <a:noFill/>
                      <a:extLst/>
                    </p:spPr>
                  </p:pic>
                </p:oleObj>
              </mc:Fallback>
            </mc:AlternateContent>
          </a:graphicData>
        </a:graphic>
      </p:graphicFrame>
      <p:graphicFrame>
        <p:nvGraphicFramePr>
          <p:cNvPr id="13" name="Object 2"/>
          <p:cNvGraphicFramePr>
            <a:graphicFrameLocks noChangeAspect="1"/>
          </p:cNvGraphicFramePr>
          <p:nvPr>
            <p:extLst/>
          </p:nvPr>
        </p:nvGraphicFramePr>
        <p:xfrm>
          <a:off x="533400" y="4133849"/>
          <a:ext cx="3989387" cy="692150"/>
        </p:xfrm>
        <a:graphic>
          <a:graphicData uri="http://schemas.openxmlformats.org/presentationml/2006/ole">
            <mc:AlternateContent xmlns:mc="http://schemas.openxmlformats.org/markup-compatibility/2006">
              <mc:Choice xmlns:v="urn:schemas-microsoft-com:vml" Requires="v">
                <p:oleObj spid="_x0000_s243429" name="Equation" r:id="rId7" imgW="2552700" imgH="444500" progId="Equation.DSMT4">
                  <p:embed/>
                </p:oleObj>
              </mc:Choice>
              <mc:Fallback>
                <p:oleObj name="Equation" r:id="rId7" imgW="2552700" imgH="444500" progId="Equation.DSMT4">
                  <p:embed/>
                  <p:pic>
                    <p:nvPicPr>
                      <p:cNvPr id="13" name="Object 2"/>
                      <p:cNvPicPr>
                        <a:picLocks noChangeAspect="1" noChangeArrowheads="1"/>
                      </p:cNvPicPr>
                      <p:nvPr/>
                    </p:nvPicPr>
                    <p:blipFill>
                      <a:blip r:embed="rId8"/>
                      <a:srcRect/>
                      <a:stretch>
                        <a:fillRect/>
                      </a:stretch>
                    </p:blipFill>
                    <p:spPr bwMode="auto">
                      <a:xfrm>
                        <a:off x="533400" y="4133849"/>
                        <a:ext cx="3989387" cy="692150"/>
                      </a:xfrm>
                      <a:prstGeom prst="rect">
                        <a:avLst/>
                      </a:prstGeom>
                      <a:noFill/>
                      <a:extLst/>
                    </p:spPr>
                  </p:pic>
                </p:oleObj>
              </mc:Fallback>
            </mc:AlternateContent>
          </a:graphicData>
        </a:graphic>
      </p:graphicFrame>
      <p:graphicFrame>
        <p:nvGraphicFramePr>
          <p:cNvPr id="14" name="Object 2"/>
          <p:cNvGraphicFramePr>
            <a:graphicFrameLocks noChangeAspect="1"/>
          </p:cNvGraphicFramePr>
          <p:nvPr>
            <p:extLst/>
          </p:nvPr>
        </p:nvGraphicFramePr>
        <p:xfrm>
          <a:off x="533400" y="4808536"/>
          <a:ext cx="8077200" cy="771525"/>
        </p:xfrm>
        <a:graphic>
          <a:graphicData uri="http://schemas.openxmlformats.org/presentationml/2006/ole">
            <mc:AlternateContent xmlns:mc="http://schemas.openxmlformats.org/markup-compatibility/2006">
              <mc:Choice xmlns:v="urn:schemas-microsoft-com:vml" Requires="v">
                <p:oleObj spid="_x0000_s243430" name="Equation" r:id="rId9" imgW="5168900" imgH="495300" progId="Equation.DSMT4">
                  <p:embed/>
                </p:oleObj>
              </mc:Choice>
              <mc:Fallback>
                <p:oleObj name="Equation" r:id="rId9" imgW="5168900" imgH="495300" progId="Equation.DSMT4">
                  <p:embed/>
                  <p:pic>
                    <p:nvPicPr>
                      <p:cNvPr id="14" name="Object 2"/>
                      <p:cNvPicPr>
                        <a:picLocks noChangeAspect="1" noChangeArrowheads="1"/>
                      </p:cNvPicPr>
                      <p:nvPr/>
                    </p:nvPicPr>
                    <p:blipFill>
                      <a:blip r:embed="rId10"/>
                      <a:srcRect/>
                      <a:stretch>
                        <a:fillRect/>
                      </a:stretch>
                    </p:blipFill>
                    <p:spPr bwMode="auto">
                      <a:xfrm>
                        <a:off x="533400" y="4808536"/>
                        <a:ext cx="8077200" cy="771525"/>
                      </a:xfrm>
                      <a:prstGeom prst="rect">
                        <a:avLst/>
                      </a:prstGeom>
                      <a:noFill/>
                      <a:extLst/>
                    </p:spPr>
                  </p:pic>
                </p:oleObj>
              </mc:Fallback>
            </mc:AlternateContent>
          </a:graphicData>
        </a:graphic>
      </p:graphicFrame>
      <p:graphicFrame>
        <p:nvGraphicFramePr>
          <p:cNvPr id="15" name="Object 2"/>
          <p:cNvGraphicFramePr>
            <a:graphicFrameLocks noChangeAspect="1"/>
          </p:cNvGraphicFramePr>
          <p:nvPr>
            <p:extLst/>
          </p:nvPr>
        </p:nvGraphicFramePr>
        <p:xfrm>
          <a:off x="533400" y="5562600"/>
          <a:ext cx="4227513" cy="633412"/>
        </p:xfrm>
        <a:graphic>
          <a:graphicData uri="http://schemas.openxmlformats.org/presentationml/2006/ole">
            <mc:AlternateContent xmlns:mc="http://schemas.openxmlformats.org/markup-compatibility/2006">
              <mc:Choice xmlns:v="urn:schemas-microsoft-com:vml" Requires="v">
                <p:oleObj spid="_x0000_s243431" name="Equation" r:id="rId11" imgW="2705100" imgH="406400" progId="Equation.DSMT4">
                  <p:embed/>
                </p:oleObj>
              </mc:Choice>
              <mc:Fallback>
                <p:oleObj name="Equation" r:id="rId11" imgW="2705100" imgH="406400" progId="Equation.DSMT4">
                  <p:embed/>
                  <p:pic>
                    <p:nvPicPr>
                      <p:cNvPr id="15" name="Object 2"/>
                      <p:cNvPicPr>
                        <a:picLocks noChangeAspect="1" noChangeArrowheads="1"/>
                      </p:cNvPicPr>
                      <p:nvPr/>
                    </p:nvPicPr>
                    <p:blipFill>
                      <a:blip r:embed="rId12"/>
                      <a:srcRect/>
                      <a:stretch>
                        <a:fillRect/>
                      </a:stretch>
                    </p:blipFill>
                    <p:spPr bwMode="auto">
                      <a:xfrm>
                        <a:off x="533400" y="5562600"/>
                        <a:ext cx="4227513" cy="633412"/>
                      </a:xfrm>
                      <a:prstGeom prst="rect">
                        <a:avLst/>
                      </a:prstGeom>
                      <a:noFill/>
                      <a:extLst/>
                    </p:spPr>
                  </p:pic>
                </p:oleObj>
              </mc:Fallback>
            </mc:AlternateContent>
          </a:graphicData>
        </a:graphic>
      </p:graphicFrame>
      <p:graphicFrame>
        <p:nvGraphicFramePr>
          <p:cNvPr id="16" name="Object 2"/>
          <p:cNvGraphicFramePr>
            <a:graphicFrameLocks noChangeAspect="1"/>
          </p:cNvGraphicFramePr>
          <p:nvPr>
            <p:extLst/>
          </p:nvPr>
        </p:nvGraphicFramePr>
        <p:xfrm>
          <a:off x="533400" y="2286000"/>
          <a:ext cx="5380037" cy="415925"/>
        </p:xfrm>
        <a:graphic>
          <a:graphicData uri="http://schemas.openxmlformats.org/presentationml/2006/ole">
            <mc:AlternateContent xmlns:mc="http://schemas.openxmlformats.org/markup-compatibility/2006">
              <mc:Choice xmlns:v="urn:schemas-microsoft-com:vml" Requires="v">
                <p:oleObj spid="_x0000_s243432" name="Equation" r:id="rId13" imgW="3441700" imgH="266700" progId="Equation.DSMT4">
                  <p:embed/>
                </p:oleObj>
              </mc:Choice>
              <mc:Fallback>
                <p:oleObj name="Equation" r:id="rId13" imgW="3441700" imgH="266700" progId="Equation.DSMT4">
                  <p:embed/>
                  <p:pic>
                    <p:nvPicPr>
                      <p:cNvPr id="16" name="Object 2"/>
                      <p:cNvPicPr>
                        <a:picLocks noChangeAspect="1" noChangeArrowheads="1"/>
                      </p:cNvPicPr>
                      <p:nvPr/>
                    </p:nvPicPr>
                    <p:blipFill>
                      <a:blip r:embed="rId14"/>
                      <a:srcRect/>
                      <a:stretch>
                        <a:fillRect/>
                      </a:stretch>
                    </p:blipFill>
                    <p:spPr bwMode="auto">
                      <a:xfrm>
                        <a:off x="533400" y="2286000"/>
                        <a:ext cx="5380037" cy="415925"/>
                      </a:xfrm>
                      <a:prstGeom prst="rect">
                        <a:avLst/>
                      </a:prstGeom>
                      <a:noFill/>
                      <a:extLst/>
                    </p:spPr>
                  </p:pic>
                </p:oleObj>
              </mc:Fallback>
            </mc:AlternateContent>
          </a:graphicData>
        </a:graphic>
      </p:graphicFrame>
    </p:spTree>
    <p:extLst>
      <p:ext uri="{BB962C8B-B14F-4D97-AF65-F5344CB8AC3E}">
        <p14:creationId xmlns:p14="http://schemas.microsoft.com/office/powerpoint/2010/main" val="6898519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53608</TotalTime>
  <Words>1244</Words>
  <Application>Microsoft Macintosh PowerPoint</Application>
  <PresentationFormat>On-screen Show (4:3)</PresentationFormat>
  <Paragraphs>181</Paragraphs>
  <Slides>17</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5" baseType="lpstr">
      <vt:lpstr>Arial Narrow</vt:lpstr>
      <vt:lpstr>Lucida Grande</vt:lpstr>
      <vt:lpstr>Monotype Corsiva</vt:lpstr>
      <vt:lpstr>Symbol</vt:lpstr>
      <vt:lpstr>Times New Roman</vt:lpstr>
      <vt:lpstr>Wingdings</vt:lpstr>
      <vt:lpstr>phys1443-spring02</vt:lpstr>
      <vt:lpstr>Equation</vt:lpstr>
      <vt:lpstr>PHYS 3313 – Section 001 Lecture #21</vt:lpstr>
      <vt:lpstr>Announcements</vt:lpstr>
      <vt:lpstr>PowerPoint Presentation</vt:lpstr>
      <vt:lpstr>Reminder: Special Project #7</vt:lpstr>
      <vt:lpstr>The Black Hole Observation</vt:lpstr>
      <vt:lpstr>The Simple Harmonic Oscillator</vt:lpstr>
      <vt:lpstr>Parabolic Potential Well</vt:lpstr>
      <vt:lpstr>Analysis of the Parabolic Potential Well</vt:lpstr>
      <vt:lpstr>Ex. 6.12: Harmonic Oscillator stuff</vt:lpstr>
      <vt:lpstr>Barriers and Tunneling</vt:lpstr>
      <vt:lpstr>Reflection and Transmission</vt:lpstr>
      <vt:lpstr>Probability of Reflection and Transmission</vt:lpstr>
      <vt:lpstr>Tunneling</vt:lpstr>
      <vt:lpstr>Uncertainty Explanation</vt:lpstr>
      <vt:lpstr>Analogy with Wave Optics</vt:lpstr>
      <vt:lpstr>Potential Well</vt:lpstr>
      <vt:lpstr>Alpha-Particle Decay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1073</cp:revision>
  <cp:lastPrinted>2013-08-26T21:25:15Z</cp:lastPrinted>
  <dcterms:created xsi:type="dcterms:W3CDTF">2012-08-27T21:13:02Z</dcterms:created>
  <dcterms:modified xsi:type="dcterms:W3CDTF">2019-04-10T19:46:09Z</dcterms:modified>
</cp:coreProperties>
</file>