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39" r:id="rId3"/>
    <p:sldId id="781" r:id="rId4"/>
    <p:sldId id="821" r:id="rId5"/>
    <p:sldId id="822" r:id="rId6"/>
    <p:sldId id="823" r:id="rId7"/>
    <p:sldId id="796" r:id="rId8"/>
    <p:sldId id="797" r:id="rId9"/>
    <p:sldId id="873" r:id="rId10"/>
    <p:sldId id="827" r:id="rId11"/>
    <p:sldId id="828" r:id="rId12"/>
    <p:sldId id="829" r:id="rId13"/>
    <p:sldId id="830" r:id="rId14"/>
    <p:sldId id="831" r:id="rId15"/>
    <p:sldId id="832" r:id="rId1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/>
    <p:restoredTop sz="94640"/>
  </p:normalViewPr>
  <p:slideViewPr>
    <p:cSldViewPr>
      <p:cViewPr varScale="1">
        <p:scale>
          <a:sx n="88" d="100"/>
          <a:sy n="88" d="100"/>
        </p:scale>
        <p:origin x="192" y="5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90B7E2-7A51-D747-84A2-14E3BE625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64" y="6316796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34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51F849-A541-B441-B49D-8B90865F6DA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64" y="6316796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2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4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3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4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3313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#22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5229" y="1524000"/>
            <a:ext cx="2805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April 15, 2019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62000" y="2286000"/>
            <a:ext cx="7543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Schrodinger Equations on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Hydrogen Atom Wave Functions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 for Radial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 for Angular and Azimuthal Equations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Angular Momentum Quantum 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Magnetic Quantum 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Zeeman Effects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Solution of the Schr</a:t>
            </a:r>
            <a:r>
              <a:rPr lang="en-US" dirty="0">
                <a:cs typeface="Arial" charset="0"/>
              </a:rPr>
              <a:t>ö</a:t>
            </a:r>
            <a:r>
              <a:rPr lang="en-US" dirty="0">
                <a:cs typeface="+mj-cs"/>
              </a:rPr>
              <a:t>dinger Equation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28600" y="1339850"/>
            <a:ext cx="8763000" cy="44513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Set each side of the equation equal to constant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(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+ 1)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The Radial Equation</a:t>
            </a: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>
                <a:cs typeface="ＭＳ Ｐゴシック" pitchFamily="-84" charset="-128"/>
              </a:rPr>
              <a:t>The Angular Equation</a:t>
            </a: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equation has been separated into three ordinary second-order differential equations, each containing only one variable.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47663" y="2328863"/>
          <a:ext cx="4071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9" name="Equation" r:id="rId3" imgW="2578100" imgH="444500" progId="Equation.DSMT4">
                  <p:embed/>
                </p:oleObj>
              </mc:Choice>
              <mc:Fallback>
                <p:oleObj name="Equation" r:id="rId3" imgW="2578100" imgH="444500" progId="Equation.DSMT4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2328863"/>
                        <a:ext cx="407193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85537"/>
              </p:ext>
            </p:extLst>
          </p:nvPr>
        </p:nvGraphicFramePr>
        <p:xfrm flipV="1">
          <a:off x="533400" y="3733800"/>
          <a:ext cx="396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0" name="Equation" r:id="rId5" imgW="2540000" imgH="444500" progId="Equation.DSMT4">
                  <p:embed/>
                </p:oleObj>
              </mc:Choice>
              <mc:Fallback>
                <p:oleObj name="Equation" r:id="rId5" imgW="2540000" imgH="444500" progId="Equation.DSMT4">
                  <p:embed/>
                  <p:pic>
                    <p:nvPicPr>
                      <p:cNvPr id="317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533400" y="3733800"/>
                        <a:ext cx="39624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418013" y="2309813"/>
          <a:ext cx="457358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1" name="Equation" r:id="rId7" imgW="2895600" imgH="469900" progId="Equation.DSMT4">
                  <p:embed/>
                </p:oleObj>
              </mc:Choice>
              <mc:Fallback>
                <p:oleObj name="Equation" r:id="rId7" imgW="2895600" imgH="469900" progId="Equation.DSMT4">
                  <p:embed/>
                  <p:pic>
                    <p:nvPicPr>
                      <p:cNvPr id="31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09813"/>
                        <a:ext cx="457358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502150" y="3833813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2" name="Equation" r:id="rId9" imgW="2743200" imgH="469900" progId="Equation.DSMT4">
                  <p:embed/>
                </p:oleObj>
              </mc:Choice>
              <mc:Fallback>
                <p:oleObj name="Equation" r:id="rId9" imgW="2743200" imgH="469900" progId="Equation.DSMT4">
                  <p:embed/>
                  <p:pic>
                    <p:nvPicPr>
                      <p:cNvPr id="317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833813"/>
                        <a:ext cx="433705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57604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Solution of the Radial Equation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8200" cy="51069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The radial equation is called the </a:t>
            </a:r>
            <a:r>
              <a:rPr lang="en-US" sz="2800" b="1" dirty="0">
                <a:cs typeface="ＭＳ Ｐゴシック" pitchFamily="-84" charset="-128"/>
              </a:rPr>
              <a:t>associated </a:t>
            </a:r>
            <a:r>
              <a:rPr lang="en-US" sz="2800" b="1" dirty="0" err="1">
                <a:cs typeface="ＭＳ Ｐゴシック" pitchFamily="-84" charset="-128"/>
              </a:rPr>
              <a:t>Laguerre</a:t>
            </a:r>
            <a:r>
              <a:rPr lang="en-US" sz="2800" b="1" dirty="0">
                <a:cs typeface="ＭＳ Ｐゴシック" pitchFamily="-84" charset="-128"/>
              </a:rPr>
              <a:t> equation, </a:t>
            </a:r>
            <a:r>
              <a:rPr lang="en-US" sz="2800" dirty="0">
                <a:cs typeface="ＭＳ Ｐゴシック" pitchFamily="-84" charset="-128"/>
              </a:rPr>
              <a:t>and the </a:t>
            </a:r>
            <a:r>
              <a:rPr lang="en-US" sz="2800" i="1" dirty="0">
                <a:cs typeface="ＭＳ Ｐゴシック" pitchFamily="-84" charset="-128"/>
              </a:rPr>
              <a:t>solutions R</a:t>
            </a:r>
            <a:r>
              <a:rPr lang="en-US" sz="2800" dirty="0">
                <a:cs typeface="ＭＳ Ｐゴシック" pitchFamily="-84" charset="-128"/>
              </a:rPr>
              <a:t> that satisfies the appropriate boundary conditions are called </a:t>
            </a:r>
            <a:r>
              <a:rPr lang="en-US" sz="2800" i="1" dirty="0">
                <a:cs typeface="ＭＳ Ｐゴシック" pitchFamily="-84" charset="-128"/>
              </a:rPr>
              <a:t>associated </a:t>
            </a:r>
            <a:r>
              <a:rPr lang="en-US" sz="2800" i="1" dirty="0" err="1">
                <a:cs typeface="ＭＳ Ｐゴシック" pitchFamily="-84" charset="-128"/>
              </a:rPr>
              <a:t>Laguerre</a:t>
            </a:r>
            <a:r>
              <a:rPr lang="en-US" sz="2800" i="1" dirty="0">
                <a:cs typeface="ＭＳ Ｐゴシック" pitchFamily="-84" charset="-128"/>
              </a:rPr>
              <a:t> functions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Assume the ground state has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0, </a:t>
            </a:r>
            <a:r>
              <a:rPr lang="en-US" sz="2800" dirty="0">
                <a:cs typeface="ＭＳ Ｐゴシック" pitchFamily="-84" charset="-128"/>
              </a:rPr>
              <a:t>and this requires </a:t>
            </a:r>
            <a:r>
              <a:rPr lang="en-US" sz="28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We obtain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lnSpc>
                <a:spcPct val="140000"/>
              </a:lnSpc>
            </a:pPr>
            <a:r>
              <a:rPr lang="en-US" sz="2800" dirty="0">
                <a:cs typeface="ＭＳ Ｐゴシック" pitchFamily="-84" charset="-128"/>
              </a:rPr>
              <a:t>The derivative of             yields two terms, and we obtain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/>
          </p:nvPr>
        </p:nvGraphicFramePr>
        <p:xfrm>
          <a:off x="2819400" y="3276600"/>
          <a:ext cx="477669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6" name="Equation" r:id="rId3" imgW="2070100" imgH="431800" progId="Equation.DSMT4">
                  <p:embed/>
                </p:oleObj>
              </mc:Choice>
              <mc:Fallback>
                <p:oleObj name="Equation" r:id="rId3" imgW="2070100" imgH="431800" progId="Equation.DSMT4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6600"/>
                        <a:ext cx="477669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>
            <p:extLst/>
          </p:nvPr>
        </p:nvGraphicFramePr>
        <p:xfrm>
          <a:off x="2463247" y="5334000"/>
          <a:ext cx="508055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7" name="Equation" r:id="rId5" imgW="2286000" imgH="482600" progId="Equation.DSMT4">
                  <p:embed/>
                </p:oleObj>
              </mc:Choice>
              <mc:Fallback>
                <p:oleObj name="Equation" r:id="rId5" imgW="2286000" imgH="48260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247" y="5334000"/>
                        <a:ext cx="508055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/>
          </p:nvPr>
        </p:nvGraphicFramePr>
        <p:xfrm>
          <a:off x="3164304" y="4540250"/>
          <a:ext cx="798096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18" name="Equation" r:id="rId7" imgW="393700" imgH="393700" progId="Equation.DSMT4">
                  <p:embed/>
                </p:oleObj>
              </mc:Choice>
              <mc:Fallback>
                <p:oleObj name="Equation" r:id="rId7" imgW="393700" imgH="39370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304" y="4540250"/>
                        <a:ext cx="798096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01147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9" name="Rectangle 1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cs typeface="+mj-cs"/>
              </a:rPr>
              <a:t>Solution of the Radial Equation</a:t>
            </a:r>
          </a:p>
        </p:txBody>
      </p:sp>
      <p:sp>
        <p:nvSpPr>
          <p:cNvPr id="22531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609600"/>
            <a:ext cx="8458200" cy="55816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Let’s try a solution                     where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dirty="0">
                <a:cs typeface="ＭＳ Ｐゴシック" pitchFamily="-84" charset="-128"/>
              </a:rPr>
              <a:t> is a normalization constant, and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>
                <a:cs typeface="ＭＳ Ｐゴシック" pitchFamily="-84" charset="-128"/>
              </a:rPr>
              <a:t> is a constant with the dimension of length.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Take derivatives of </a:t>
            </a:r>
            <a:r>
              <a:rPr lang="en-US" sz="2400" i="1" dirty="0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, we obtain.</a:t>
            </a: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To satisfy this equation for any </a:t>
            </a:r>
            <a:r>
              <a:rPr lang="en-US" sz="2400" i="1" dirty="0" err="1">
                <a:cs typeface="ＭＳ Ｐゴシック" pitchFamily="-84" charset="-128"/>
              </a:rPr>
              <a:t>r</a:t>
            </a:r>
            <a:r>
              <a:rPr lang="en-US" sz="2400" dirty="0">
                <a:cs typeface="ＭＳ Ｐゴシック" pitchFamily="-84" charset="-128"/>
              </a:rPr>
              <a:t>, each of the two expressions in parentheses must be </a:t>
            </a:r>
            <a:r>
              <a:rPr lang="en-US" sz="2400" b="1" u="sng" dirty="0">
                <a:solidFill>
                  <a:srgbClr val="C00000"/>
                </a:solidFill>
                <a:cs typeface="ＭＳ Ｐゴシック" pitchFamily="-84" charset="-128"/>
              </a:rPr>
              <a:t>zero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Set the second parentheses equal to zero and solve for </a:t>
            </a:r>
            <a:r>
              <a:rPr lang="en-US" sz="2400" i="1" dirty="0">
                <a:cs typeface="ＭＳ Ｐゴシック" pitchFamily="-84" charset="-128"/>
              </a:rPr>
              <a:t>a</a:t>
            </a:r>
            <a:r>
              <a:rPr lang="en-US" sz="2400" baseline="-25000" dirty="0">
                <a:cs typeface="ＭＳ Ｐゴシック" pitchFamily="-84" charset="-128"/>
              </a:rPr>
              <a:t>0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Set the first parentheses equal to zero and solve for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pPr>
              <a:spcBef>
                <a:spcPct val="0"/>
              </a:spcBef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endParaRPr lang="en-US" sz="2400" dirty="0">
              <a:cs typeface="ＭＳ Ｐゴシック" pitchFamily="-8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cs typeface="ＭＳ Ｐゴシック" pitchFamily="-84" charset="-128"/>
              </a:rPr>
              <a:t>Both equal to the Bohr’s results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927350" y="609600"/>
          <a:ext cx="1416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48" name="Equation" r:id="rId3" imgW="698500" imgH="190500" progId="Equation.DSMT4">
                  <p:embed/>
                </p:oleObj>
              </mc:Choice>
              <mc:Fallback>
                <p:oleObj name="Equation" r:id="rId3" imgW="698500" imgH="190500" progId="Equation.DSMT4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609600"/>
                        <a:ext cx="14160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2286000" y="1828800"/>
          <a:ext cx="46640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49" name="Equation" r:id="rId5" imgW="2260600" imgH="482600" progId="Equation.DSMT4">
                  <p:embed/>
                </p:oleObj>
              </mc:Choice>
              <mc:Fallback>
                <p:oleObj name="Equation" r:id="rId5" imgW="2260600" imgH="48260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6640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19400" y="3886200"/>
          <a:ext cx="1524000" cy="842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50" name="Equation" r:id="rId7" imgW="800100" imgH="444500" progId="Equation.DSMT4">
                  <p:embed/>
                </p:oleObj>
              </mc:Choice>
              <mc:Fallback>
                <p:oleObj name="Equation" r:id="rId7" imgW="800100" imgH="44450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86200"/>
                        <a:ext cx="1524000" cy="842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1981200" y="5283200"/>
          <a:ext cx="51593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51" name="Equation" r:id="rId9" imgW="279400" imgH="152400" progId="Equation.DSMT4">
                  <p:embed/>
                </p:oleObj>
              </mc:Choice>
              <mc:Fallback>
                <p:oleObj name="Equation" r:id="rId9" imgW="279400" imgH="152400" progId="Equation.DSMT4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83200"/>
                        <a:ext cx="515937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15000" y="4110335"/>
            <a:ext cx="1662384" cy="46166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Bohr’s radius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5188803"/>
            <a:ext cx="2590799" cy="830997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+mn-lt"/>
              </a:rPr>
              <a:t>Ground state energy of the hydrogen atom </a:t>
            </a: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3571875" y="5257800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52" name="Equation" r:id="rId11" imgW="419100" imgH="203200" progId="Equation.DSMT4">
                  <p:embed/>
                </p:oleObj>
              </mc:Choice>
              <mc:Fallback>
                <p:oleObj name="Equation" r:id="rId11" imgW="419100" imgH="203200" progId="Equation.DSMT4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5257800"/>
                        <a:ext cx="77152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4343400" y="5283200"/>
          <a:ext cx="10763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53" name="Equation" r:id="rId13" imgW="584200" imgH="152400" progId="Equation.DSMT4">
                  <p:embed/>
                </p:oleObj>
              </mc:Choice>
              <mc:Fallback>
                <p:oleObj name="Equation" r:id="rId13" imgW="584200" imgH="152400" progId="Equation.DSMT4">
                  <p:embed/>
                  <p:pic>
                    <p:nvPicPr>
                      <p:cNvPr id="33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83200"/>
                        <a:ext cx="10763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2438400" y="5029200"/>
          <a:ext cx="11461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54" name="Equation" r:id="rId15" imgW="622300" imgH="457200" progId="Equation.DSMT4">
                  <p:embed/>
                </p:oleObj>
              </mc:Choice>
              <mc:Fallback>
                <p:oleObj name="Equation" r:id="rId15" imgW="622300" imgH="457200" progId="Equation.DSMT4">
                  <p:embed/>
                  <p:pic>
                    <p:nvPicPr>
                      <p:cNvPr id="33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114617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9270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cs typeface="+mj-cs"/>
              </a:rPr>
              <a:t>Principal Quantum Number </a:t>
            </a:r>
            <a:r>
              <a:rPr lang="en-US" sz="5400" i="1" dirty="0" err="1">
                <a:cs typeface="+mj-cs"/>
              </a:rPr>
              <a:t>n</a:t>
            </a:r>
            <a:endParaRPr lang="en-US" sz="5400" i="1" dirty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49530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principal quantum number, n, results from the solution of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 the separate Schrodinger Eq. since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 includes the potential energy </a:t>
            </a:r>
            <a:r>
              <a:rPr lang="en-US" i="1" dirty="0">
                <a:cs typeface="ＭＳ Ｐゴシック" pitchFamily="-84" charset="-128"/>
              </a:rPr>
              <a:t>V</a:t>
            </a:r>
            <a:r>
              <a:rPr lang="en-US" dirty="0">
                <a:cs typeface="ＭＳ Ｐゴシック" pitchFamily="-84" charset="-128"/>
              </a:rPr>
              <a:t>(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).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cs typeface="ＭＳ Ｐゴシック" pitchFamily="-84" charset="-128"/>
              </a:rPr>
              <a:t>	The result for this quantized energy is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The negative sign of the energy </a:t>
            </a:r>
            <a:r>
              <a:rPr lang="en-US" i="1" dirty="0">
                <a:cs typeface="ＭＳ Ｐゴシック" pitchFamily="-84" charset="-128"/>
              </a:rPr>
              <a:t>E</a:t>
            </a:r>
            <a:r>
              <a:rPr lang="en-US" dirty="0">
                <a:cs typeface="ＭＳ Ｐゴシック" pitchFamily="-84" charset="-128"/>
              </a:rPr>
              <a:t> indicates that the electron and proton are bound together.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/>
          </p:nvPr>
        </p:nvGraphicFramePr>
        <p:xfrm>
          <a:off x="1371600" y="3703637"/>
          <a:ext cx="10445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4" name="Equation" r:id="rId3" imgW="330200" imgH="203200" progId="Equation.DSMT4">
                  <p:embed/>
                </p:oleObj>
              </mc:Choice>
              <mc:Fallback>
                <p:oleObj name="Equation" r:id="rId3" imgW="330200" imgH="203200" progId="Equation.DSMT4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703637"/>
                        <a:ext cx="1044575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3200400"/>
          <a:ext cx="3816350" cy="156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5" name="Equation" r:id="rId5" imgW="1206500" imgH="495300" progId="Equation.DSMT4">
                  <p:embed/>
                </p:oleObj>
              </mc:Choice>
              <mc:Fallback>
                <p:oleObj name="Equation" r:id="rId5" imgW="1206500" imgH="4953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3816350" cy="156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6194425" y="3408363"/>
          <a:ext cx="1044575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6" name="Equation" r:id="rId7" imgW="330200" imgH="393700" progId="Equation.DSMT4">
                  <p:embed/>
                </p:oleObj>
              </mc:Choice>
              <mc:Fallback>
                <p:oleObj name="Equation" r:id="rId7" imgW="330200" imgH="3937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3408363"/>
                        <a:ext cx="1044575" cy="1239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1164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>
                <a:cs typeface="ＭＳ Ｐゴシック" pitchFamily="-84" charset="-128"/>
              </a:rPr>
              <a:t>n</a:t>
            </a:r>
            <a:r>
              <a:rPr lang="en-US" sz="2800" dirty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/>
              <a:t>n </a:t>
            </a:r>
            <a:r>
              <a:rPr lang="en-US" sz="2400" dirty="0"/>
              <a:t>= 1, 2, 3, 4, . . . 				(n&gt;0)	     Integer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 = 0, 1, 2, 3, . . . ,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			(0=&lt;ℓ &lt;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n) 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Integer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	(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|m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| ≤ ℓ)   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259192"/>
              </p:ext>
            </p:extLst>
          </p:nvPr>
        </p:nvGraphicFramePr>
        <p:xfrm>
          <a:off x="4724400" y="5410200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4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40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410200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3688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Ex 7.3: Quantum Numbers &amp; Degeneracy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Symbol" charset="2"/>
              </a:rPr>
              <a:t>		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	4		3      -3, -2, -1, 0, +1, +2, +3</a:t>
            </a: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ＭＳ Ｐゴシック" pitchFamily="-84" charset="-128"/>
              </a:rPr>
              <a:t>The energy of an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405546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993" y="670477"/>
            <a:ext cx="8482013" cy="5517046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dirty="0"/>
              <a:t>Bring out HW#5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Reading assignments</a:t>
            </a:r>
          </a:p>
          <a:p>
            <a:pPr lvl="1" eaLnBrk="1" hangingPunct="1">
              <a:spcBef>
                <a:spcPts val="168"/>
              </a:spcBef>
            </a:pPr>
            <a:r>
              <a:rPr lang="en-US" dirty="0"/>
              <a:t>CH7.2, CH7.6 and the entire CH8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Presentations next Monday and Wednesday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Research presentation deadline is 8pm, Sunday, April 21</a:t>
            </a:r>
          </a:p>
          <a:p>
            <a:pPr eaLnBrk="1" hangingPunct="1">
              <a:spcBef>
                <a:spcPts val="168"/>
              </a:spcBef>
            </a:pPr>
            <a:r>
              <a:rPr lang="en-US" dirty="0"/>
              <a:t>Research paper deadline is Wednesday, 4/24</a:t>
            </a:r>
          </a:p>
          <a:p>
            <a:pPr eaLnBrk="1" hangingPunct="1">
              <a:spcBef>
                <a:spcPts val="200"/>
              </a:spcBef>
            </a:pPr>
            <a:r>
              <a:rPr lang="en-US" dirty="0"/>
              <a:t>You guys have done a marvelous job at the workshop last week!   Everyone complimented how good you all were!   Let’s hit this week’s workshop out of the ballpark! </a:t>
            </a:r>
            <a:endParaRPr lang="en-US" sz="3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A24904-CAB9-984B-82EA-62C1934E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44F0CF-7294-F14A-9BF7-40CB35664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47503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12713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b="1" dirty="0">
                <a:ea typeface="ＭＳ Ｐゴシック" pitchFamily="-84" charset="-128"/>
                <a:cs typeface="ＭＳ Ｐゴシック" pitchFamily="-84" charset="-128"/>
              </a:rPr>
              <a:t>Reminder: Special Project #7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Show that the Schrodinger wave equation becomes Newton’s second law in the classical limit.  (15 points)</a:t>
            </a:r>
          </a:p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Deadline this Wednesday, Apr. 17</a:t>
            </a:r>
          </a:p>
          <a:p>
            <a:pPr marL="571500" indent="-571500" algn="l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/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8776444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cs typeface="+mj-cs"/>
              </a:rPr>
              <a:t>Application of the Schr</a:t>
            </a:r>
            <a:r>
              <a:rPr lang="en-US" sz="3400" dirty="0">
                <a:cs typeface="Arial" charset="0"/>
              </a:rPr>
              <a:t>ö</a:t>
            </a:r>
            <a:r>
              <a:rPr lang="en-US" sz="3400" dirty="0">
                <a:cs typeface="+mj-cs"/>
              </a:rPr>
              <a:t>dinger Equation to the Hydrogen Atom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143000"/>
            <a:ext cx="8686800" cy="48006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The approximation of the potential energy of the electron-proton system is the Coulomb potential: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To solve this problem, we use the three-dimensional time-independent Schr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ö</a:t>
            </a:r>
            <a:r>
              <a:rPr lang="en-US" sz="2800" dirty="0">
                <a:cs typeface="ＭＳ Ｐゴシック" pitchFamily="-84" charset="-128"/>
              </a:rPr>
              <a:t>dinger Wave Equation.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cs typeface="ＭＳ Ｐゴシック" pitchFamily="-84" charset="-128"/>
            </a:endParaRPr>
          </a:p>
          <a:p>
            <a:pPr algn="l" eaLnBrk="1" hangingPunct="1">
              <a:lnSpc>
                <a:spcPct val="90000"/>
              </a:lnSpc>
              <a:buNone/>
            </a:pPr>
            <a:endParaRPr lang="en-US" sz="2800" dirty="0">
              <a:cs typeface="ＭＳ Ｐゴシック" pitchFamily="-84" charset="-128"/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For Hydrogen-like atoms with one electron (He</a:t>
            </a:r>
            <a:r>
              <a:rPr lang="en-US" sz="2800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 or Li</a:t>
            </a:r>
            <a:r>
              <a:rPr lang="en-US" sz="2800" baseline="30000" dirty="0">
                <a:cs typeface="ＭＳ Ｐゴシック" pitchFamily="-84" charset="-128"/>
              </a:rPr>
              <a:t>++</a:t>
            </a:r>
            <a:r>
              <a:rPr lang="en-US" sz="2800" dirty="0"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>
                <a:cs typeface="ＭＳ Ｐゴシック" pitchFamily="-84" charset="-128"/>
              </a:rPr>
              <a:t>Replace </a:t>
            </a:r>
            <a:r>
              <a:rPr lang="en-US" sz="2400" i="1" dirty="0">
                <a:cs typeface="ＭＳ Ｐゴシック" pitchFamily="-84" charset="-128"/>
              </a:rPr>
              <a:t>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with </a:t>
            </a:r>
            <a:r>
              <a:rPr lang="en-US" sz="2400" i="1" dirty="0">
                <a:cs typeface="ＭＳ Ｐゴシック" pitchFamily="-84" charset="-128"/>
              </a:rPr>
              <a:t>Ze</a:t>
            </a:r>
            <a:r>
              <a:rPr lang="en-US" sz="2400" baseline="30000" dirty="0">
                <a:cs typeface="ＭＳ Ｐゴシック" pitchFamily="-84" charset="-128"/>
              </a:rPr>
              <a:t>2</a:t>
            </a:r>
            <a:r>
              <a:rPr lang="en-US" sz="2400" dirty="0">
                <a:cs typeface="ＭＳ Ｐゴシック" pitchFamily="-84" charset="-128"/>
              </a:rPr>
              <a:t> (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is the atomic number)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cs typeface="ＭＳ Ｐゴシック" pitchFamily="-84" charset="-128"/>
              </a:rPr>
              <a:t>Use the appropriate reduced mass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μ</a:t>
            </a:r>
            <a:endParaRPr lang="en-US" sz="4000" dirty="0">
              <a:latin typeface="Symbol" charset="2"/>
              <a:cs typeface="Symbol" charset="2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200400" y="21336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02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33600"/>
                        <a:ext cx="121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57737" y="1828800"/>
          <a:ext cx="1109663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03" name="Equation" r:id="rId5" imgW="431800" imgH="457200" progId="Equation.DSMT4">
                  <p:embed/>
                </p:oleObj>
              </mc:Choice>
              <mc:Fallback>
                <p:oleObj name="Equation" r:id="rId5" imgW="431800" imgH="457200" progId="Equation.DSMT4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7" y="1828800"/>
                        <a:ext cx="1109663" cy="1176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4419600" y="2328862"/>
          <a:ext cx="3603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04" name="Equation" r:id="rId7" imgW="139700" imgH="101600" progId="Equation.DSMT4">
                  <p:embed/>
                </p:oleObj>
              </mc:Choice>
              <mc:Fallback>
                <p:oleObj name="Equation" r:id="rId7" imgW="139700" imgH="101600" progId="Equation.DSMT4">
                  <p:embed/>
                  <p:pic>
                    <p:nvPicPr>
                      <p:cNvPr id="256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28862"/>
                        <a:ext cx="360363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/>
          </p:nvPr>
        </p:nvGraphicFramePr>
        <p:xfrm>
          <a:off x="514350" y="3810000"/>
          <a:ext cx="82121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05" name="Equation" r:id="rId9" imgW="4254500" imgH="469900" progId="Equation.DSMT4">
                  <p:embed/>
                </p:oleObj>
              </mc:Choice>
              <mc:Fallback>
                <p:oleObj name="Equation" r:id="rId9" imgW="4254500" imgH="469900" progId="Equation.DSMT4">
                  <p:embed/>
                  <p:pic>
                    <p:nvPicPr>
                      <p:cNvPr id="256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810000"/>
                        <a:ext cx="82121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17867"/>
              </p:ext>
            </p:extLst>
          </p:nvPr>
        </p:nvGraphicFramePr>
        <p:xfrm>
          <a:off x="5715000" y="5486400"/>
          <a:ext cx="1600200" cy="78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206" name="Equation" r:id="rId11" imgW="952500" imgH="469900" progId="Equation.DSMT4">
                  <p:embed/>
                </p:oleObj>
              </mc:Choice>
              <mc:Fallback>
                <p:oleObj name="Equation" r:id="rId11" imgW="952500" imgH="469900" progId="Equation.DSMT4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86400"/>
                        <a:ext cx="1600200" cy="781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6670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0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cs typeface="+mj-cs"/>
              </a:rPr>
              <a:t>Application of the Schr</a:t>
            </a:r>
            <a:r>
              <a:rPr lang="en-US" sz="3400" dirty="0">
                <a:cs typeface="Arial" charset="0"/>
              </a:rPr>
              <a:t>ö</a:t>
            </a:r>
            <a:r>
              <a:rPr lang="en-US" sz="3400" dirty="0">
                <a:cs typeface="+mj-cs"/>
              </a:rPr>
              <a:t>dinger Equation</a:t>
            </a:r>
          </a:p>
        </p:txBody>
      </p:sp>
      <p:sp>
        <p:nvSpPr>
          <p:cNvPr id="144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04800" y="838200"/>
            <a:ext cx="8453438" cy="8382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>
                <a:cs typeface="+mn-cs"/>
              </a:rPr>
              <a:t>The potential (central force) </a:t>
            </a:r>
            <a:r>
              <a:rPr lang="en-US" sz="2800" i="1" dirty="0" err="1">
                <a:cs typeface="+mn-cs"/>
              </a:rPr>
              <a:t>V</a:t>
            </a:r>
            <a:r>
              <a:rPr lang="en-US" sz="2800" dirty="0" err="1">
                <a:cs typeface="+mn-cs"/>
              </a:rPr>
              <a:t>(</a:t>
            </a:r>
            <a:r>
              <a:rPr lang="en-US" sz="2800" i="1" dirty="0" err="1">
                <a:cs typeface="+mn-cs"/>
              </a:rPr>
              <a:t>r</a:t>
            </a:r>
            <a:r>
              <a:rPr lang="en-US" sz="2800" dirty="0">
                <a:cs typeface="+mn-cs"/>
              </a:rPr>
              <a:t>) depends on the distance </a:t>
            </a:r>
            <a:r>
              <a:rPr lang="en-US" sz="2800" i="1" dirty="0" err="1">
                <a:cs typeface="+mn-cs"/>
              </a:rPr>
              <a:t>r</a:t>
            </a:r>
            <a:r>
              <a:rPr lang="en-US" sz="2800" dirty="0">
                <a:cs typeface="+mn-cs"/>
              </a:rPr>
              <a:t> between the proton and electron.</a:t>
            </a:r>
          </a:p>
        </p:txBody>
      </p:sp>
      <p:sp>
        <p:nvSpPr>
          <p:cNvPr id="144394" name="AutoShape 10"/>
          <p:cNvSpPr>
            <a:spLocks noChangeArrowheads="1"/>
          </p:cNvSpPr>
          <p:nvPr/>
        </p:nvSpPr>
        <p:spPr bwMode="auto">
          <a:xfrm>
            <a:off x="6019800" y="4191000"/>
            <a:ext cx="1066800" cy="9144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92100" y="5243513"/>
          <a:ext cx="87757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80" name="Equation" r:id="rId3" imgW="4546600" imgH="444500" progId="Equation.DSMT4">
                  <p:embed/>
                </p:oleObj>
              </mc:Choice>
              <mc:Fallback>
                <p:oleObj name="Equation" r:id="rId3" imgW="4546600" imgH="444500" progId="Equation.DSMT4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5243513"/>
                        <a:ext cx="87757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457200" y="1981200"/>
            <a:ext cx="4267200" cy="3048000"/>
            <a:chOff x="381000" y="1981200"/>
            <a:chExt cx="4267200" cy="2743200"/>
          </a:xfrm>
        </p:grpSpPr>
        <p:grpSp>
          <p:nvGrpSpPr>
            <p:cNvPr id="2" name="Group 19"/>
            <p:cNvGrpSpPr>
              <a:grpSpLocks/>
            </p:cNvGrpSpPr>
            <p:nvPr/>
          </p:nvGrpSpPr>
          <p:grpSpPr bwMode="auto">
            <a:xfrm>
              <a:off x="762000" y="2057400"/>
              <a:ext cx="3886200" cy="2667000"/>
              <a:chOff x="0" y="1056"/>
              <a:chExt cx="2448" cy="1680"/>
            </a:xfrm>
          </p:grpSpPr>
          <p:pic>
            <p:nvPicPr>
              <p:cNvPr id="15368" name="Picture 7"/>
              <p:cNvPicPr>
                <a:picLocks noChangeAspect="1" noChangeArrowheads="1"/>
              </p:cNvPicPr>
              <p:nvPr/>
            </p:nvPicPr>
            <p:blipFill>
              <a:blip r:embed="rId5"/>
              <a:srcRect b="40256"/>
              <a:stretch>
                <a:fillRect/>
              </a:stretch>
            </p:blipFill>
            <p:spPr bwMode="auto">
              <a:xfrm>
                <a:off x="584" y="1056"/>
                <a:ext cx="1864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69" name="Picture 18" descr="0701"/>
              <p:cNvPicPr preferRelativeResize="0">
                <a:picLocks noChangeAspect="1" noChangeArrowheads="1"/>
              </p:cNvPicPr>
              <p:nvPr/>
            </p:nvPicPr>
            <p:blipFill>
              <a:blip r:embed="rId6"/>
              <a:srcRect l="9694" t="57840" r="4199" b="4083"/>
              <a:stretch>
                <a:fillRect/>
              </a:stretch>
            </p:blipFill>
            <p:spPr bwMode="auto">
              <a:xfrm>
                <a:off x="0" y="1094"/>
                <a:ext cx="1076" cy="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Rectangle 14"/>
            <p:cNvSpPr/>
            <p:nvPr/>
          </p:nvSpPr>
          <p:spPr bwMode="auto">
            <a:xfrm>
              <a:off x="381000" y="1981200"/>
              <a:ext cx="2057400" cy="1524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2400" y="1752600"/>
          <a:ext cx="1257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81" name="Equation" r:id="rId7" imgW="952500" imgH="203200" progId="Equation.DSMT4">
                  <p:embed/>
                </p:oleObj>
              </mc:Choice>
              <mc:Fallback>
                <p:oleObj name="Equation" r:id="rId7" imgW="952500" imgH="203200" progId="Equation.DSMT4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12573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48200" y="1676400"/>
            <a:ext cx="449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Transform to spherical polar coordinates to exploit the radial symmetry.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Insert the Coulomb potential into the transformed Schr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ö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pitchFamily="-1" charset="-128"/>
              </a:rPr>
              <a:t>dinger equation.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" y="2057400"/>
          <a:ext cx="1206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82" name="Equation" r:id="rId9" imgW="914400" imgH="203200" progId="Equation.DSMT4">
                  <p:embed/>
                </p:oleObj>
              </mc:Choice>
              <mc:Fallback>
                <p:oleObj name="Equation" r:id="rId9" imgW="914400" imgH="203200" progId="Equation.DSMT4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12065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152400" y="2303463"/>
          <a:ext cx="854075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83" name="Equation" r:id="rId11" imgW="647700" imgH="177800" progId="Equation.DSMT4">
                  <p:embed/>
                </p:oleObj>
              </mc:Choice>
              <mc:Fallback>
                <p:oleObj name="Equation" r:id="rId11" imgW="647700" imgH="177800" progId="Equation.DSMT4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303463"/>
                        <a:ext cx="854075" cy="211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152400" y="2590800"/>
          <a:ext cx="14414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84" name="Equation" r:id="rId13" imgW="1092200" imgH="279400" progId="Equation.DSMT4">
                  <p:embed/>
                </p:oleObj>
              </mc:Choice>
              <mc:Fallback>
                <p:oleObj name="Equation" r:id="rId13" imgW="1092200" imgH="279400" progId="Equation.DSMT4">
                  <p:embed/>
                  <p:pic>
                    <p:nvPicPr>
                      <p:cNvPr id="266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590800"/>
                        <a:ext cx="144145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152400" y="2971800"/>
          <a:ext cx="197643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85" name="Equation" r:id="rId15" imgW="1498600" imgH="393700" progId="Equation.DSMT4">
                  <p:embed/>
                </p:oleObj>
              </mc:Choice>
              <mc:Fallback>
                <p:oleObj name="Equation" r:id="rId15" imgW="1498600" imgH="393700" progId="Equation.DSMT4">
                  <p:embed/>
                  <p:pic>
                    <p:nvPicPr>
                      <p:cNvPr id="26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197643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152400" y="3419475"/>
          <a:ext cx="2362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386" name="Equation" r:id="rId17" imgW="1790700" imgH="393700" progId="Equation.DSMT4">
                  <p:embed/>
                </p:oleObj>
              </mc:Choice>
              <mc:Fallback>
                <p:oleObj name="Equation" r:id="rId17" imgW="1790700" imgH="393700" progId="Equation.DSMT4">
                  <p:embed/>
                  <p:pic>
                    <p:nvPicPr>
                      <p:cNvPr id="266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419475"/>
                        <a:ext cx="2362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0878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1" name="Rectangle 718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cs typeface="+mj-cs"/>
              </a:rPr>
              <a:t>Application of the Schr</a:t>
            </a:r>
            <a:r>
              <a:rPr lang="en-US" sz="3400" dirty="0">
                <a:cs typeface="Arial" charset="0"/>
              </a:rPr>
              <a:t>ö</a:t>
            </a:r>
            <a:r>
              <a:rPr lang="en-US" sz="3400" dirty="0">
                <a:cs typeface="+mj-cs"/>
              </a:rPr>
              <a:t>dinger Equation</a:t>
            </a:r>
          </a:p>
        </p:txBody>
      </p:sp>
      <p:sp>
        <p:nvSpPr>
          <p:cNvPr id="16387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453438" cy="4572000"/>
          </a:xfrm>
        </p:spPr>
        <p:txBody>
          <a:bodyPr/>
          <a:lstStyle/>
          <a:p>
            <a:r>
              <a:rPr lang="en-US" sz="2800" dirty="0">
                <a:cs typeface="ＭＳ Ｐゴシック" pitchFamily="-84" charset="-128"/>
              </a:rPr>
              <a:t>The wave function </a:t>
            </a:r>
            <a:r>
              <a:rPr lang="el-GR" sz="2800" i="1" dirty="0">
                <a:latin typeface="Symbol" charset="2"/>
                <a:ea typeface="Arial" pitchFamily="-84" charset="0"/>
                <a:cs typeface="Symbol" charset="2"/>
              </a:rPr>
              <a:t>ψ</a:t>
            </a:r>
            <a:r>
              <a:rPr lang="en-US" sz="2800" dirty="0">
                <a:cs typeface="ＭＳ Ｐゴシック" pitchFamily="-84" charset="-128"/>
              </a:rPr>
              <a:t> is a function of </a:t>
            </a:r>
            <a:r>
              <a:rPr lang="en-US" sz="2800" i="1" dirty="0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latin typeface="Symbol" pitchFamily="2" charset="2"/>
                <a:cs typeface="ＭＳ Ｐゴシック" pitchFamily="-84" charset="-128"/>
              </a:rPr>
              <a:t>q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800" dirty="0">
                <a:cs typeface="ＭＳ Ｐゴシック" pitchFamily="-84" charset="-128"/>
              </a:rPr>
              <a:t> .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The equation is separable into three equations of independent variables</a:t>
            </a:r>
          </a:p>
          <a:p>
            <a:pPr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	The solution may be a product of three functions.</a:t>
            </a:r>
          </a:p>
          <a:p>
            <a:endParaRPr lang="en-US" sz="2800" dirty="0">
              <a:cs typeface="ＭＳ Ｐゴシック" pitchFamily="-84" charset="-128"/>
            </a:endParaRPr>
          </a:p>
          <a:p>
            <a:endParaRPr lang="en-US" sz="2800" dirty="0">
              <a:cs typeface="ＭＳ Ｐゴシック" pitchFamily="-84" charset="-128"/>
            </a:endParaRPr>
          </a:p>
          <a:p>
            <a:r>
              <a:rPr lang="en-US" sz="2800" dirty="0">
                <a:cs typeface="ＭＳ Ｐゴシック" pitchFamily="-84" charset="-128"/>
              </a:rPr>
              <a:t>We can separate the Schrodinger equation in polar coordinate into three separate differential equations, each depending only on one coordinate: </a:t>
            </a:r>
            <a:r>
              <a:rPr lang="en-US" sz="2800" i="1" dirty="0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, </a:t>
            </a:r>
            <a:r>
              <a:rPr lang="en-US" sz="2800" i="1" dirty="0">
                <a:latin typeface="Symbol" pitchFamily="2" charset="2"/>
                <a:cs typeface="ＭＳ Ｐゴシック" pitchFamily="-84" charset="-128"/>
              </a:rPr>
              <a:t>q</a:t>
            </a:r>
            <a:r>
              <a:rPr lang="en-US" sz="2800" dirty="0">
                <a:cs typeface="ＭＳ Ｐゴシック" pitchFamily="-84" charset="-128"/>
              </a:rPr>
              <a:t>, or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800" dirty="0">
                <a:cs typeface="ＭＳ Ｐゴシック" pitchFamily="-84" charset="-128"/>
              </a:rPr>
              <a:t> .</a:t>
            </a:r>
          </a:p>
        </p:txBody>
      </p:sp>
      <p:sp>
        <p:nvSpPr>
          <p:cNvPr id="145411" name="Line 3"/>
          <p:cNvSpPr>
            <a:spLocks noChangeShapeType="1"/>
          </p:cNvSpPr>
          <p:nvPr/>
        </p:nvSpPr>
        <p:spPr bwMode="auto">
          <a:xfrm>
            <a:off x="609600" y="2133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3" name="Line 5"/>
          <p:cNvSpPr>
            <a:spLocks noChangeShapeType="1"/>
          </p:cNvSpPr>
          <p:nvPr/>
        </p:nvSpPr>
        <p:spPr bwMode="auto">
          <a:xfrm>
            <a:off x="609600" y="3048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5414" name="Line 6"/>
          <p:cNvSpPr>
            <a:spLocks noChangeShapeType="1"/>
          </p:cNvSpPr>
          <p:nvPr/>
        </p:nvSpPr>
        <p:spPr bwMode="auto">
          <a:xfrm>
            <a:off x="609600" y="3733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3313-001, Spring 2019                      Dr. Jaehoon Yu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524000" y="3429000"/>
          <a:ext cx="50639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42" name="Equation" r:id="rId3" imgW="1676400" imgH="228600" progId="Equation.DSMT4">
                  <p:embed/>
                </p:oleObj>
              </mc:Choice>
              <mc:Fallback>
                <p:oleObj name="Equation" r:id="rId3" imgW="1676400" imgH="228600" progId="Equation.DSMT4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29000"/>
                        <a:ext cx="506398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6336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860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>
                <a:cs typeface="+mj-cs"/>
              </a:rPr>
              <a:t>Solution of the Schr</a:t>
            </a:r>
            <a:r>
              <a:rPr lang="en-US" sz="3300" dirty="0">
                <a:cs typeface="Arial" charset="0"/>
              </a:rPr>
              <a:t>ö</a:t>
            </a:r>
            <a:r>
              <a:rPr lang="en-US" sz="3300" dirty="0">
                <a:cs typeface="+mj-cs"/>
              </a:rPr>
              <a:t>dinger Equation for Hydrogen</a:t>
            </a:r>
          </a:p>
        </p:txBody>
      </p:sp>
      <p:sp>
        <p:nvSpPr>
          <p:cNvPr id="17411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453438" cy="5030788"/>
          </a:xfrm>
        </p:spPr>
        <p:txBody>
          <a:bodyPr/>
          <a:lstStyle/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Substitute </a:t>
            </a:r>
            <a:r>
              <a:rPr lang="en-US" sz="2400" dirty="0" err="1">
                <a:solidFill>
                  <a:srgbClr val="3333CC"/>
                </a:solidFill>
                <a:latin typeface="Symbol" charset="2"/>
                <a:cs typeface="Symbol" charset="2"/>
              </a:rPr>
              <a:t>ψ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into the polar Schrodinger equation and separate the resulting equation into three equations: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f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), and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g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(</a:t>
            </a:r>
            <a:r>
              <a:rPr lang="en-US" sz="2400" dirty="0" err="1">
                <a:latin typeface="Symbol" charset="2"/>
                <a:cs typeface="Symbol" charset="2"/>
              </a:rPr>
              <a:t>φ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).</a:t>
            </a:r>
          </a:p>
          <a:p>
            <a:pPr>
              <a:buFont typeface="Wingdings" pitchFamily="-84" charset="2"/>
              <a:buNone/>
            </a:pPr>
            <a:r>
              <a:rPr lang="en-US" sz="2400" b="1" dirty="0">
                <a:solidFill>
                  <a:srgbClr val="3333CC"/>
                </a:solidFill>
                <a:cs typeface="ＭＳ Ｐゴシック" pitchFamily="-84" charset="-128"/>
              </a:rPr>
              <a:t>Separation of Variables</a:t>
            </a: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The derivatives in Schrodinger eq. can be written as</a:t>
            </a:r>
          </a:p>
          <a:p>
            <a:pPr>
              <a:buNone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Substituting them into the polar </a:t>
            </a:r>
            <a:r>
              <a:rPr lang="en-US" sz="2400" dirty="0" err="1">
                <a:solidFill>
                  <a:srgbClr val="3333CC"/>
                </a:solidFill>
                <a:cs typeface="ＭＳ Ｐゴシック" pitchFamily="-84" charset="-128"/>
              </a:rPr>
              <a:t>coord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. Schrodinger Eq.</a:t>
            </a: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  <a:p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Multiply both sides by </a:t>
            </a:r>
            <a:r>
              <a:rPr lang="en-US" sz="2400" i="1" dirty="0">
                <a:solidFill>
                  <a:srgbClr val="3333CC"/>
                </a:solidFill>
                <a:cs typeface="ＭＳ Ｐゴシック" pitchFamily="-84" charset="-128"/>
              </a:rPr>
              <a:t>r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sin</a:t>
            </a:r>
            <a:r>
              <a:rPr lang="en-US" sz="2400" baseline="30000" dirty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</a:t>
            </a:r>
            <a:r>
              <a:rPr lang="el-GR" sz="2400" i="1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400" dirty="0">
                <a:solidFill>
                  <a:srgbClr val="3333CC"/>
                </a:solidFill>
                <a:cs typeface="ＭＳ Ｐゴシック" pitchFamily="-84" charset="-128"/>
              </a:rPr>
              <a:t> / </a:t>
            </a:r>
            <a:r>
              <a:rPr lang="en-US" sz="2400" i="1" dirty="0" err="1">
                <a:solidFill>
                  <a:srgbClr val="3333CC"/>
                </a:solidFill>
                <a:cs typeface="ＭＳ Ｐゴシック" pitchFamily="-84" charset="-128"/>
              </a:rPr>
              <a:t>Rfg</a:t>
            </a:r>
            <a:endParaRPr lang="en-US" sz="2400" i="1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371600" y="2398713"/>
          <a:ext cx="11747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7" name="Equation" r:id="rId3" imgW="787400" imgH="393700" progId="Equation.DSMT4">
                  <p:embed/>
                </p:oleObj>
              </mc:Choice>
              <mc:Fallback>
                <p:oleObj name="Equation" r:id="rId3" imgW="787400" imgH="393700" progId="Equation.DSMT4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8713"/>
                        <a:ext cx="11747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81000" y="3352800"/>
          <a:ext cx="8458200" cy="812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8" name="Equation" r:id="rId5" imgW="4597400" imgH="444500" progId="Equation.DSMT4">
                  <p:embed/>
                </p:oleObj>
              </mc:Choice>
              <mc:Fallback>
                <p:oleObj name="Equation" r:id="rId5" imgW="4597400" imgH="444500" progId="Equation.DSMT4">
                  <p:embed/>
                  <p:pic>
                    <p:nvPicPr>
                      <p:cNvPr id="28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8458200" cy="8126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914400" y="4648200"/>
          <a:ext cx="7467600" cy="73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9" name="Equation" r:id="rId7" imgW="4470400" imgH="444500" progId="Equation.DSMT4">
                  <p:embed/>
                </p:oleObj>
              </mc:Choice>
              <mc:Fallback>
                <p:oleObj name="Equation" r:id="rId7" imgW="4470400" imgH="444500" progId="Equation.DSMT4">
                  <p:embed/>
                  <p:pic>
                    <p:nvPicPr>
                      <p:cNvPr id="28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7467600" cy="737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792287" y="5510213"/>
          <a:ext cx="7275513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0" name="Equation" r:id="rId9" imgW="4356100" imgH="444500" progId="Equation.DSMT4">
                  <p:embed/>
                </p:oleObj>
              </mc:Choice>
              <mc:Fallback>
                <p:oleObj name="Equation" r:id="rId9" imgW="4356100" imgH="444500" progId="Equation.DSMT4">
                  <p:embed/>
                  <p:pic>
                    <p:nvPicPr>
                      <p:cNvPr id="286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7" y="5510213"/>
                        <a:ext cx="7275513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 bwMode="auto">
          <a:xfrm>
            <a:off x="76200" y="5486400"/>
            <a:ext cx="1600200" cy="7948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+mn-lt"/>
              </a:rPr>
              <a:t>Reorganize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3282950" y="2362200"/>
          <a:ext cx="12128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1" name="Equation" r:id="rId11" imgW="812800" imgH="393700" progId="Equation.DSMT4">
                  <p:embed/>
                </p:oleObj>
              </mc:Choice>
              <mc:Fallback>
                <p:oleObj name="Equation" r:id="rId11" imgW="812800" imgH="393700" progId="Equation.DSMT4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0" y="2362200"/>
                        <a:ext cx="1212850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5257800" y="2362200"/>
          <a:ext cx="13652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2" name="Equation" r:id="rId13" imgW="914400" imgH="444500" progId="Equation.DSMT4">
                  <p:embed/>
                </p:oleObj>
              </mc:Choice>
              <mc:Fallback>
                <p:oleObj name="Equation" r:id="rId13" imgW="914400" imgH="444500" progId="Equation.DSMT4">
                  <p:embed/>
                  <p:pic>
                    <p:nvPicPr>
                      <p:cNvPr id="286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62200"/>
                        <a:ext cx="13652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2757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6" name="Rectangle 206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300" dirty="0">
                <a:cs typeface="+mj-cs"/>
              </a:rPr>
              <a:t>Solution of the Schr</a:t>
            </a:r>
            <a:r>
              <a:rPr lang="en-US" sz="3300" dirty="0">
                <a:cs typeface="Arial" charset="0"/>
              </a:rPr>
              <a:t>ö</a:t>
            </a:r>
            <a:r>
              <a:rPr lang="en-US" sz="3300" dirty="0">
                <a:cs typeface="+mj-cs"/>
              </a:rPr>
              <a:t>dinger Equation</a:t>
            </a:r>
          </a:p>
        </p:txBody>
      </p:sp>
      <p:sp>
        <p:nvSpPr>
          <p:cNvPr id="18435" name="Rectangle 1026"/>
          <p:cNvSpPr>
            <a:spLocks noGrp="1" noChangeArrowheads="1"/>
          </p:cNvSpPr>
          <p:nvPr>
            <p:ph idx="4294967295"/>
          </p:nvPr>
        </p:nvSpPr>
        <p:spPr>
          <a:xfrm>
            <a:off x="457200" y="838200"/>
            <a:ext cx="86868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Only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appear on the left-hand side and only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800" dirty="0">
                <a:cs typeface="ＭＳ Ｐゴシック" pitchFamily="-84" charset="-128"/>
              </a:rPr>
              <a:t>  appears on the right-hand side of the equation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left-hand side of the equation cannot change as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800" dirty="0">
                <a:cs typeface="ＭＳ Ｐゴシック" pitchFamily="-84" charset="-128"/>
              </a:rPr>
              <a:t>  changes.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right-hand side cannot change with either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or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Each side needs to be equal to a constant for the equation to be true in all cases.  Set the constant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equal to the right-hand side of the reorganized equation</a:t>
            </a:r>
          </a:p>
          <a:p>
            <a:pPr marL="457200" lvl="1" indent="0" eaLnBrk="1" hangingPunct="1">
              <a:buNone/>
            </a:pPr>
            <a:endParaRPr lang="en-US" sz="2400" dirty="0">
              <a:cs typeface="ＭＳ Ｐゴシック" pitchFamily="-84" charset="-128"/>
            </a:endParaRPr>
          </a:p>
          <a:p>
            <a:pPr lvl="1" eaLnBrk="1" hangingPunct="1"/>
            <a:endParaRPr lang="en-US" sz="2400" dirty="0">
              <a:cs typeface="ＭＳ Ｐゴシック" pitchFamily="-84" charset="-128"/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400" dirty="0">
                <a:cs typeface="ＭＳ Ｐゴシック" pitchFamily="-84" charset="-128"/>
              </a:rPr>
              <a:t>The sign in this equation must be negative for a valid solution </a:t>
            </a:r>
          </a:p>
          <a:p>
            <a:pPr eaLnBrk="1" hangingPunct="1">
              <a:spcBef>
                <a:spcPts val="0"/>
              </a:spcBef>
            </a:pPr>
            <a:r>
              <a:rPr lang="en-US" dirty="0">
                <a:cs typeface="ＭＳ Ｐゴシック" pitchFamily="-84" charset="-128"/>
              </a:rPr>
              <a:t>It is convenient to choose a solution to be          </a:t>
            </a:r>
            <a:r>
              <a:rPr lang="en-US" sz="3600" dirty="0">
                <a:cs typeface="ＭＳ Ｐゴシック" pitchFamily="-84" charset="-128"/>
              </a:rPr>
              <a:t>.</a:t>
            </a:r>
          </a:p>
        </p:txBody>
      </p:sp>
      <p:sp>
        <p:nvSpPr>
          <p:cNvPr id="156692" name="Rectangle 2068"/>
          <p:cNvSpPr>
            <a:spLocks noChangeArrowheads="1"/>
          </p:cNvSpPr>
          <p:nvPr/>
        </p:nvSpPr>
        <p:spPr bwMode="auto">
          <a:xfrm>
            <a:off x="3663950" y="4724400"/>
            <a:ext cx="3384550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100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-------- </a:t>
            </a:r>
            <a:r>
              <a:rPr lang="en-US" sz="2100" b="1" dirty="0" err="1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azimuthal</a:t>
            </a:r>
            <a:r>
              <a:rPr lang="en-US" sz="2100" b="1" dirty="0">
                <a:solidFill>
                  <a:srgbClr val="3333CC"/>
                </a:solidFill>
                <a:latin typeface="Arial" charset="0"/>
                <a:ea typeface="ＭＳ Ｐゴシック" charset="0"/>
                <a:cs typeface="+mn-cs"/>
              </a:rPr>
              <a:t> equation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/>
          </p:nvPr>
        </p:nvGraphicFramePr>
        <p:xfrm>
          <a:off x="1752600" y="4419600"/>
          <a:ext cx="1752600" cy="963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7" name="Equation" r:id="rId3" imgW="800100" imgH="444500" progId="Equation.DSMT4">
                  <p:embed/>
                </p:oleObj>
              </mc:Choice>
              <mc:Fallback>
                <p:oleObj name="Equation" r:id="rId3" imgW="800100" imgH="444500" progId="Equation.DSMT4">
                  <p:embed/>
                  <p:pic>
                    <p:nvPicPr>
                      <p:cNvPr id="296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19600"/>
                        <a:ext cx="1752600" cy="963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>
            <p:extLst/>
          </p:nvPr>
        </p:nvGraphicFramePr>
        <p:xfrm>
          <a:off x="7162800" y="5835650"/>
          <a:ext cx="72402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8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835650"/>
                        <a:ext cx="72402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1760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5" name="Rectangle 104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cs typeface="+mj-cs"/>
              </a:rPr>
              <a:t>Solution of the Schr</a:t>
            </a:r>
            <a:r>
              <a:rPr lang="en-US" sz="3600" dirty="0">
                <a:cs typeface="Arial" charset="0"/>
              </a:rPr>
              <a:t>ö</a:t>
            </a:r>
            <a:r>
              <a:rPr lang="en-US" sz="3600" dirty="0">
                <a:cs typeface="+mj-cs"/>
              </a:rPr>
              <a:t>dinger Equation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" y="685800"/>
            <a:ext cx="9144000" cy="579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 	 satisfies the previous equation for any value of </a:t>
            </a:r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.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The solution must be single valued in order to have a valid solution for any </a:t>
            </a:r>
            <a:r>
              <a:rPr lang="en-US" sz="2800" dirty="0" err="1">
                <a:latin typeface="Symbol" charset="2"/>
                <a:cs typeface="Symbol" charset="2"/>
              </a:rPr>
              <a:t>φ</a:t>
            </a:r>
            <a:r>
              <a:rPr lang="en-US" sz="2800" dirty="0">
                <a:cs typeface="ＭＳ Ｐゴシック" pitchFamily="-84" charset="-128"/>
              </a:rPr>
              <a:t>, which requires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i="1" dirty="0" err="1">
                <a:cs typeface="ＭＳ Ｐゴシック" pitchFamily="-84" charset="-128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must be zero or an integer (positive or negative) for this to work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Now, set the remaining equation equal to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and divide either side with sin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latin typeface="Symbol" charset="2"/>
                <a:cs typeface="Symbol" charset="2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and rearrange them as 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Everything depends on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 on the left side and 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cs typeface="ＭＳ Ｐゴシック" pitchFamily="-84" charset="-128"/>
              </a:rPr>
              <a:t> on the right side of the equation.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Mon. April 15, 2019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3313-001, Spring 2019                      Dr. Jaehoon Yu</a:t>
            </a:r>
            <a:endParaRPr lang="en-US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>
            <p:extLst/>
          </p:nvPr>
        </p:nvGraphicFramePr>
        <p:xfrm>
          <a:off x="457200" y="6858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09" name="Equation" r:id="rId3" imgW="279400" imgH="190500" progId="Equation.DSMT4">
                  <p:embed/>
                </p:oleObj>
              </mc:Choice>
              <mc:Fallback>
                <p:oleObj name="Equation" r:id="rId3" imgW="279400" imgH="190500" progId="Equation.DSMT4">
                  <p:embed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598872"/>
              </p:ext>
            </p:extLst>
          </p:nvPr>
        </p:nvGraphicFramePr>
        <p:xfrm>
          <a:off x="3963022" y="1676400"/>
          <a:ext cx="220917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10" name="Equation" r:id="rId5" imgW="1092200" imgH="228600" progId="Equation.DSMT4">
                  <p:embed/>
                </p:oleObj>
              </mc:Choice>
              <mc:Fallback>
                <p:oleObj name="Equation" r:id="rId5" imgW="1092200" imgH="228600" progId="Equation.DSMT4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022" y="1676400"/>
                        <a:ext cx="220917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>
            <p:extLst/>
          </p:nvPr>
        </p:nvGraphicFramePr>
        <p:xfrm>
          <a:off x="990600" y="2166144"/>
          <a:ext cx="31527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11" name="Equation" r:id="rId7" imgW="1346200" imgH="228600" progId="Equation.DSMT4">
                  <p:embed/>
                </p:oleObj>
              </mc:Choice>
              <mc:Fallback>
                <p:oleObj name="Equation" r:id="rId7" imgW="1346200" imgH="228600" progId="Equation.DSMT4">
                  <p:embed/>
                  <p:pic>
                    <p:nvPicPr>
                      <p:cNvPr id="307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66144"/>
                        <a:ext cx="31527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>
            <p:extLst/>
          </p:nvPr>
        </p:nvGraphicFramePr>
        <p:xfrm>
          <a:off x="5751512" y="2133600"/>
          <a:ext cx="14874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12" name="Equation" r:id="rId9" imgW="635000" imgH="190500" progId="Equation.DSMT4">
                  <p:embed/>
                </p:oleObj>
              </mc:Choice>
              <mc:Fallback>
                <p:oleObj name="Equation" r:id="rId9" imgW="635000" imgH="190500" progId="Equation.DSMT4">
                  <p:embed/>
                  <p:pic>
                    <p:nvPicPr>
                      <p:cNvPr id="307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512" y="2133600"/>
                        <a:ext cx="148748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4419600" y="2147361"/>
            <a:ext cx="1066800" cy="566202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+mn-lt"/>
            </a:endParaRP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708588"/>
              </p:ext>
            </p:extLst>
          </p:nvPr>
        </p:nvGraphicFramePr>
        <p:xfrm>
          <a:off x="838200" y="4191000"/>
          <a:ext cx="4019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13" name="Equation" r:id="rId11" imgW="1943100" imgH="444500" progId="Equation.DSMT4">
                  <p:embed/>
                </p:oleObj>
              </mc:Choice>
              <mc:Fallback>
                <p:oleObj name="Equation" r:id="rId11" imgW="1943100" imgH="444500" progId="Equation.DSMT4">
                  <p:embed/>
                  <p:pic>
                    <p:nvPicPr>
                      <p:cNvPr id="307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000"/>
                        <a:ext cx="40195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810932"/>
              </p:ext>
            </p:extLst>
          </p:nvPr>
        </p:nvGraphicFramePr>
        <p:xfrm>
          <a:off x="4800600" y="4191000"/>
          <a:ext cx="3730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14" name="Equation" r:id="rId13" imgW="1803400" imgH="444500" progId="Equation.DSMT4">
                  <p:embed/>
                </p:oleObj>
              </mc:Choice>
              <mc:Fallback>
                <p:oleObj name="Equation" r:id="rId13" imgW="1803400" imgH="444500" progId="Equation.DSMT4">
                  <p:embed/>
                  <p:pic>
                    <p:nvPicPr>
                      <p:cNvPr id="307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191000"/>
                        <a:ext cx="3730625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75268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54650</TotalTime>
  <Words>1038</Words>
  <Application>Microsoft Macintosh PowerPoint</Application>
  <PresentationFormat>On-screen Show (4:3)</PresentationFormat>
  <Paragraphs>176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Lucida Grande</vt:lpstr>
      <vt:lpstr>Monotype Corsiva</vt:lpstr>
      <vt:lpstr>Symbol</vt:lpstr>
      <vt:lpstr>Times New Roman</vt:lpstr>
      <vt:lpstr>Wingdings</vt:lpstr>
      <vt:lpstr>phys1443-spring02</vt:lpstr>
      <vt:lpstr>Equation</vt:lpstr>
      <vt:lpstr>PHYS 3313 – Section 001 Lecture #22</vt:lpstr>
      <vt:lpstr>Announcements</vt:lpstr>
      <vt:lpstr>Reminder: Special Project #7</vt:lpstr>
      <vt:lpstr>Application of the Schrödinger Equation to the Hydrogen Atom</vt:lpstr>
      <vt:lpstr>Application of the Schrödinger Equation</vt:lpstr>
      <vt:lpstr>Application of the Schrödinger Equation</vt:lpstr>
      <vt:lpstr>Solution of the Schrödinger Equation for Hydrogen</vt:lpstr>
      <vt:lpstr>Solution of the Schrödinger Equation</vt:lpstr>
      <vt:lpstr>Solution of the Schrödinger Equation</vt:lpstr>
      <vt:lpstr>Solution of the Schrödinger Equation</vt:lpstr>
      <vt:lpstr>Solution of the Radial Equation</vt:lpstr>
      <vt:lpstr>Solution of the Radial Equation</vt:lpstr>
      <vt:lpstr>Principal Quantum Number n</vt:lpstr>
      <vt:lpstr>Quantum Numbers</vt:lpstr>
      <vt:lpstr>Ex 7.3: Quantum Numbers &amp; Degeneracy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1104</cp:revision>
  <cp:lastPrinted>2013-08-26T21:25:15Z</cp:lastPrinted>
  <dcterms:created xsi:type="dcterms:W3CDTF">2012-08-27T21:13:02Z</dcterms:created>
  <dcterms:modified xsi:type="dcterms:W3CDTF">2019-04-15T19:45:17Z</dcterms:modified>
</cp:coreProperties>
</file>