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39" r:id="rId3"/>
    <p:sldId id="781" r:id="rId4"/>
    <p:sldId id="821" r:id="rId5"/>
    <p:sldId id="822" r:id="rId6"/>
    <p:sldId id="823" r:id="rId7"/>
    <p:sldId id="796" r:id="rId8"/>
    <p:sldId id="797" r:id="rId9"/>
    <p:sldId id="873" r:id="rId10"/>
    <p:sldId id="827" r:id="rId11"/>
    <p:sldId id="828" r:id="rId12"/>
    <p:sldId id="829" r:id="rId13"/>
    <p:sldId id="830" r:id="rId14"/>
    <p:sldId id="831" r:id="rId15"/>
    <p:sldId id="832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/>
    <p:restoredTop sz="94646"/>
  </p:normalViewPr>
  <p:slideViewPr>
    <p:cSldViewPr>
      <p:cViewPr varScale="1">
        <p:scale>
          <a:sx n="107" d="100"/>
          <a:sy n="107" d="100"/>
        </p:scale>
        <p:origin x="8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9" y="1524000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15,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62000" y="22860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Schrodinger Equations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Hydrogen Atom Wave Functions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Radial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Angular and Azimuthal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Angular Momentum 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Magnetic 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Zeeman Effects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Solution of the Schr</a:t>
            </a:r>
            <a:r>
              <a:rPr lang="en-US" dirty="0">
                <a:cs typeface="Arial" charset="0"/>
              </a:rPr>
              <a:t>ö</a:t>
            </a:r>
            <a:r>
              <a:rPr lang="en-US" dirty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 the equation equal 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The Radial Equation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The Angular Equation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equations, 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7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5537"/>
              </p:ext>
            </p:extLst>
          </p:nvPr>
        </p:nvGraphicFramePr>
        <p:xfrm flipV="1">
          <a:off x="533400" y="3733800"/>
          <a:ext cx="396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8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733800"/>
                        <a:ext cx="39624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9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0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760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satisfies 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of             yields two terms, and we obtain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7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8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9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01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Let’s try a solution                     where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is a normalization constant, and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 is a constant with the dimension of length.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Take derivatives of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 we obtain.</a:t>
            </a: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 this equation for any </a:t>
            </a:r>
            <a:r>
              <a:rPr lang="en-US" sz="2400" i="1" dirty="0" err="1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 each of the two expressions in parentheses must be </a:t>
            </a:r>
            <a:r>
              <a:rPr lang="en-US" sz="2400" b="1" u="sng" dirty="0">
                <a:solidFill>
                  <a:srgbClr val="C00000"/>
                </a:solidFill>
                <a:cs typeface="ＭＳ Ｐゴシック" pitchFamily="-84" charset="-128"/>
              </a:rPr>
              <a:t>zero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Set 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Set the first parentheses equal to zero and solve for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Both equal to the Bohr’s results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27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28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29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30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Bohr’s radius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188803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Ground state energy of the hydrogen atom 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31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32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33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92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Principal Quantum Number </a:t>
            </a:r>
            <a:r>
              <a:rPr lang="en-US" sz="5400" i="1" dirty="0" err="1">
                <a:cs typeface="+mj-cs"/>
              </a:rPr>
              <a:t>n</a:t>
            </a:r>
            <a:endParaRPr lang="en-US" sz="5400" i="1" dirty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principal quantum number, n, results from the solution of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sign of the 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5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6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7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116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/>
              <a:t>n </a:t>
            </a:r>
            <a:r>
              <a:rPr lang="en-US" sz="2400" dirty="0"/>
              <a:t>= 1, 2, 3, 4, . . . 				(n&gt;0)	     Integer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 = 0, 1, 2, 3, . . . ,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			(0=&lt;ℓ &lt;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n) 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Integer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	(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|m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| ≤ ℓ)   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59192"/>
              </p:ext>
            </p:extLst>
          </p:nvPr>
        </p:nvGraphicFramePr>
        <p:xfrm>
          <a:off x="4724400" y="5410200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1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10200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368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Ex 7.3: Quantum Numbers &amp; Degeneracy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Symbol" charset="2"/>
              </a:rPr>
              <a:t>		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3      -3, -2, -1, 0, +1, +2, +3</a:t>
            </a: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ＭＳ Ｐゴシック" pitchFamily="-84" charset="-128"/>
              </a:rPr>
              <a:t>The energy of an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05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3" y="670477"/>
            <a:ext cx="8482013" cy="5517046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/>
              <a:t>Bring out HW#5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CH7.2, 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Presentations next Monday and Wednesday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presentation deadline is 8pm, Sunday, April 21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paper deadline is Wednesday, 4/24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You guys have done a marvelous job at the workshop last week!   Everyone complimented how good you all were!   Let’s hit this week’s workshop out of the ballpark! 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Reminder: Special Project #7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Show that the Schrodinger wave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Deadline this Wednesday, Apr. 17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877644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 the Coulomb potential: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To solve this problem, we use the 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Wave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 with one electron (He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the appropriate reduced mass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8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9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90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17867"/>
              </p:ext>
            </p:extLst>
          </p:nvPr>
        </p:nvGraphicFramePr>
        <p:xfrm>
          <a:off x="57150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91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67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The potential (central force) </a:t>
            </a:r>
            <a:r>
              <a:rPr lang="en-US" sz="2800" i="1" dirty="0" err="1">
                <a:cs typeface="+mn-cs"/>
              </a:rPr>
              <a:t>V</a:t>
            </a:r>
            <a:r>
              <a:rPr lang="en-US" sz="2800" dirty="0" err="1">
                <a:cs typeface="+mn-cs"/>
              </a:rPr>
              <a:t>(</a:t>
            </a:r>
            <a:r>
              <a:rPr lang="en-US" sz="2800" i="1" dirty="0" err="1">
                <a:cs typeface="+mn-cs"/>
              </a:rPr>
              <a:t>r</a:t>
            </a:r>
            <a:r>
              <a:rPr lang="en-US" sz="2800" dirty="0">
                <a:cs typeface="+mn-cs"/>
              </a:rPr>
              <a:t>) depends on the distance </a:t>
            </a:r>
            <a:r>
              <a:rPr lang="en-US" sz="2800" i="1" dirty="0" err="1">
                <a:cs typeface="+mn-cs"/>
              </a:rPr>
              <a:t>r</a:t>
            </a:r>
            <a:r>
              <a:rPr lang="en-US" sz="2800" dirty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59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0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1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2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3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4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5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8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94" grpId="0" animBg="1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latin typeface="Symbol" pitchFamily="2" charset="2"/>
                <a:cs typeface="ＭＳ Ｐゴシック" pitchFamily="-84" charset="-128"/>
              </a:rPr>
              <a:t>q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The equation is 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The solution 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 the Schrodinger equation in polar coordinate into three separate differential equations, each depending only on one coordinate: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latin typeface="Symbol" pitchFamily="2" charset="2"/>
                <a:cs typeface="ＭＳ Ｐゴシック" pitchFamily="-84" charset="-128"/>
              </a:rPr>
              <a:t>q</a:t>
            </a:r>
            <a:r>
              <a:rPr lang="en-US" sz="2800" dirty="0">
                <a:cs typeface="ＭＳ Ｐゴシック" pitchFamily="-84" charset="-128"/>
              </a:rPr>
              <a:t>, or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.</a:t>
            </a: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9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63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45411" grpId="0" animBg="1"/>
      <p:bldP spid="145413" grpId="0" animBg="1"/>
      <p:bldP spid="1454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cs typeface="+mj-cs"/>
              </a:rPr>
              <a:t>Solution of the Schr</a:t>
            </a:r>
            <a:r>
              <a:rPr lang="en-US" sz="3300" dirty="0">
                <a:cs typeface="Arial" charset="0"/>
              </a:rPr>
              <a:t>ö</a:t>
            </a:r>
            <a:r>
              <a:rPr lang="en-US" sz="3300" dirty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into the polar Schrodinger equation and 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 in Schrodinger eq. can be written as</a:t>
            </a:r>
          </a:p>
          <a:p>
            <a:pPr>
              <a:buNone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Substituting them into the polar 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9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0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1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2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3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4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28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27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cs typeface="+mj-cs"/>
              </a:rPr>
              <a:t>Solution of the Schr</a:t>
            </a:r>
            <a:r>
              <a:rPr lang="en-US" sz="3300" dirty="0">
                <a:cs typeface="Arial" charset="0"/>
              </a:rPr>
              <a:t>ö</a:t>
            </a:r>
            <a:r>
              <a:rPr lang="en-US" sz="3300" dirty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left-hand side and only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 appears on the right-hand side of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left-hand side of the equation cannot change as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 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right-hand 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true in all cases.  Set 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right-hand side of the reorganized equation</a:t>
            </a:r>
          </a:p>
          <a:p>
            <a:pPr marL="457200" lvl="1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cs typeface="ＭＳ Ｐゴシック" pitchFamily="-84" charset="-128"/>
              </a:rPr>
              <a:t>It is convenient to choose a solution to 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1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176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6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Solution of the Schr</a:t>
            </a:r>
            <a:r>
              <a:rPr lang="en-US" sz="3600" dirty="0">
                <a:cs typeface="Arial" charset="0"/>
              </a:rPr>
              <a:t>ö</a:t>
            </a:r>
            <a:r>
              <a:rPr lang="en-US" sz="3600" dirty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 the previous equation 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must be single valued in order to have a valid solution for any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, which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must be zero or an integer (positive or negative) for this to work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Now, set the remaining equation equal 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 divide either side with sin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latin typeface="Symbol" charset="2"/>
                <a:cs typeface="Symbol" charset="2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1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98872"/>
              </p:ext>
            </p:extLst>
          </p:nvPr>
        </p:nvGraphicFramePr>
        <p:xfrm>
          <a:off x="39630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2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0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3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/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4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08588"/>
              </p:ext>
            </p:extLst>
          </p:nvPr>
        </p:nvGraphicFramePr>
        <p:xfrm>
          <a:off x="838200" y="41910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5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10932"/>
              </p:ext>
            </p:extLst>
          </p:nvPr>
        </p:nvGraphicFramePr>
        <p:xfrm>
          <a:off x="4800600" y="41910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96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910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75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7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54649</TotalTime>
  <Words>1038</Words>
  <Application>Microsoft Macintosh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#22</vt:lpstr>
      <vt:lpstr>Announcements</vt:lpstr>
      <vt:lpstr>Reminder: Special Project #7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1102</cp:revision>
  <cp:lastPrinted>2013-08-26T21:25:15Z</cp:lastPrinted>
  <dcterms:created xsi:type="dcterms:W3CDTF">2012-08-27T21:13:02Z</dcterms:created>
  <dcterms:modified xsi:type="dcterms:W3CDTF">2019-04-15T19:44:02Z</dcterms:modified>
</cp:coreProperties>
</file>