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39" r:id="rId3"/>
    <p:sldId id="806" r:id="rId4"/>
    <p:sldId id="807" r:id="rId5"/>
    <p:sldId id="833" r:id="rId6"/>
    <p:sldId id="834" r:id="rId7"/>
    <p:sldId id="835" r:id="rId8"/>
    <p:sldId id="860" r:id="rId9"/>
    <p:sldId id="861" r:id="rId10"/>
    <p:sldId id="862" r:id="rId11"/>
    <p:sldId id="863" r:id="rId12"/>
    <p:sldId id="864" r:id="rId13"/>
    <p:sldId id="865" r:id="rId14"/>
    <p:sldId id="866" r:id="rId15"/>
    <p:sldId id="867" r:id="rId16"/>
    <p:sldId id="868" r:id="rId17"/>
    <p:sldId id="869" r:id="rId18"/>
    <p:sldId id="870" r:id="rId19"/>
    <p:sldId id="871" r:id="rId20"/>
    <p:sldId id="872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1"/>
    <p:restoredTop sz="94663"/>
  </p:normalViewPr>
  <p:slideViewPr>
    <p:cSldViewPr>
      <p:cViewPr varScale="1">
        <p:scale>
          <a:sx n="117" d="100"/>
          <a:sy n="117" d="100"/>
        </p:scale>
        <p:origin x="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2.jpe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emf"/><Relationship Id="rId18" Type="http://schemas.openxmlformats.org/officeDocument/2006/relationships/image" Target="../media/image41.emf"/><Relationship Id="rId3" Type="http://schemas.openxmlformats.org/officeDocument/2006/relationships/image" Target="../media/image43.jpeg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38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7.jpe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2.jpe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0120" y="1524000"/>
            <a:ext cx="3135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April 17,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62000" y="22860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 for Angular and Azimuthal Equations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Angular Momentum Quantum Numbers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Magnetic Quantum Numbers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Zeeman Effects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  <a:b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</a:b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Magnetic Quantum Number </a:t>
            </a:r>
            <a:r>
              <a:rPr lang="en-US" b="1" i="1" dirty="0">
                <a:cs typeface="ＭＳ Ｐゴシック" pitchFamily="-84" charset="-128"/>
              </a:rPr>
              <a:t>m</a:t>
            </a:r>
            <a:r>
              <a:rPr lang="en-US" b="1" i="1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="1" dirty="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angle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 is a measure of the rotation about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solution for	 specifies that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is an integer and related to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component of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3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2590800" y="19050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3" name="Equation" r:id="rId4" imgW="571500" imgH="215900" progId="Equation.DSMT4">
                  <p:embed/>
                </p:oleObj>
              </mc:Choice>
              <mc:Fallback>
                <p:oleObj name="Equation" r:id="rId4" imgW="571500" imgH="2159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4" name="Equation" r:id="rId6" imgW="1308100" imgH="279400" progId="Equation.DSMT4">
                  <p:embed/>
                </p:oleObj>
              </mc:Choice>
              <mc:Fallback>
                <p:oleObj name="Equation" r:id="rId6" imgW="1308100" imgH="2794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36E9B46-78EC-7449-82DC-C8AB0A59D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7450" y="1157817"/>
            <a:ext cx="666750" cy="518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A3923-739B-FF4B-946C-8A3C2244F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059" y="4343400"/>
            <a:ext cx="292741" cy="3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6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277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686800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  to be quantized along only one direction in space and because of the 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z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, once a second component is known, the third component will also be known. </a:t>
            </a:r>
            <a:r>
              <a:rPr lang="en-US" sz="2800" dirty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Now, since we know there is no preferred direction,  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be:</a:t>
            </a: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191000" y="6096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12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6096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13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14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15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16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486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A Dutch physicist Pieter Zeeman showed as early as 1896 that 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>
                <a:cs typeface="ＭＳ Ｐゴシック" pitchFamily="-84" charset="-128"/>
              </a:rPr>
              <a:t>.</a:t>
            </a:r>
            <a:endParaRPr lang="en-US" sz="24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>
                <a:cs typeface="ＭＳ Ｐゴシック" pitchFamily="-84" charset="-128"/>
              </a:rPr>
              <a:t>:</a:t>
            </a:r>
          </a:p>
          <a:p>
            <a:r>
              <a:rPr lang="en-US" sz="2400" dirty="0">
                <a:cs typeface="ＭＳ Ｐゴシック" pitchFamily="-84" charset="-128"/>
              </a:rPr>
              <a:t>A spectral line of an atom 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>
                <a:cs typeface="ＭＳ Ｐゴシック" pitchFamily="-84" charset="-128"/>
              </a:rPr>
              <a:t>Consider 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If an electron can be considered as orbiting a circular 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445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Magnetic Effects on Atomic Spectra</a:t>
            </a:r>
            <a:r>
              <a:rPr lang="en-US" dirty="0">
                <a:cs typeface="Arial" charset="0"/>
              </a:rPr>
              <a:t>—</a:t>
            </a:r>
            <a:r>
              <a:rPr lang="en-US" dirty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1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2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3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4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5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6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16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   and       causes a precession of       .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8768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</a:rPr>
              <a:t>In the absence of an external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magnetic field to align them,        points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71012"/>
              </p:ext>
            </p:extLst>
          </p:nvPr>
        </p:nvGraphicFramePr>
        <p:xfrm>
          <a:off x="6407024" y="1249994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35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7024" y="1249994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36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37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24790"/>
              </p:ext>
            </p:extLst>
          </p:nvPr>
        </p:nvGraphicFramePr>
        <p:xfrm>
          <a:off x="6689054" y="3505200"/>
          <a:ext cx="321346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38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9054" y="3505200"/>
                        <a:ext cx="321346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39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11248"/>
              </p:ext>
            </p:extLst>
          </p:nvPr>
        </p:nvGraphicFramePr>
        <p:xfrm>
          <a:off x="6553200" y="52138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40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53200" y="52138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41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42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43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44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098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1730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the electron energy 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So split is into a total of 2</a:t>
            </a:r>
            <a:r>
              <a:rPr lang="en-US" dirty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>
                <a:cs typeface="ＭＳ Ｐゴシック" pitchFamily="-84" charset="-128"/>
              </a:rPr>
              <a:t>+1 energy states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4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5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6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41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A transition from 2</a:t>
            </a:r>
            <a:r>
              <a:rPr lang="en-US" sz="4000" i="1" dirty="0">
                <a:cs typeface="ＭＳ Ｐゴシック" pitchFamily="-84" charset="-128"/>
              </a:rPr>
              <a:t>p</a:t>
            </a:r>
            <a:r>
              <a:rPr lang="en-US" sz="4000" dirty="0">
                <a:cs typeface="ＭＳ Ｐゴシック" pitchFamily="-84" charset="-128"/>
              </a:rPr>
              <a:t> to 1</a:t>
            </a:r>
            <a:r>
              <a:rPr lang="en-US" sz="4000" i="1" dirty="0">
                <a:cs typeface="ＭＳ Ｐゴシック" pitchFamily="-84" charset="-128"/>
              </a:rPr>
              <a:t>s</a:t>
            </a:r>
            <a:endParaRPr lang="en-US" sz="4000" dirty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29400" y="914400"/>
            <a:ext cx="22098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89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direction. (Stern-</a:t>
            </a:r>
            <a:r>
              <a:rPr lang="en-US" sz="2400" dirty="0" err="1">
                <a:cs typeface="ＭＳ Ｐゴシック" pitchFamily="-84" charset="-128"/>
              </a:rPr>
              <a:t>Gerlach</a:t>
            </a:r>
            <a:r>
              <a:rPr lang="en-US" sz="2400" dirty="0">
                <a:cs typeface="ＭＳ Ｐゴシック" pitchFamily="-84" charset="-128"/>
              </a:rPr>
              <a:t> experiment)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>
                <a:cs typeface="ＭＳ Ｐゴシック" pitchFamily="-84" charset="-128"/>
              </a:rPr>
              <a:t>. </a:t>
            </a:r>
            <a:r>
              <a:rPr lang="en-US" sz="2400" dirty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the number of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states is always odd at (2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lines.</a:t>
            </a: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8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9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0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30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1920, to explain spectral line splitting of Stern-</a:t>
            </a:r>
            <a:r>
              <a:rPr lang="en-US" sz="2400" dirty="0" err="1">
                <a:cs typeface="+mn-cs"/>
              </a:rPr>
              <a:t>Gerlach</a:t>
            </a:r>
            <a:r>
              <a:rPr lang="en-US" sz="2400" dirty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1925, Samuel </a:t>
            </a:r>
            <a:r>
              <a:rPr lang="en-US" sz="2400" dirty="0" err="1">
                <a:cs typeface="+mn-cs"/>
              </a:rPr>
              <a:t>Goudsmit</a:t>
            </a:r>
            <a:r>
              <a:rPr lang="en-US" sz="2400" dirty="0">
                <a:cs typeface="+mn-cs"/>
              </a:rPr>
              <a:t> and George </a:t>
            </a:r>
            <a:r>
              <a:rPr lang="en-US" sz="2400" dirty="0" err="1">
                <a:cs typeface="+mn-cs"/>
              </a:rPr>
              <a:t>Uhlenbeck</a:t>
            </a:r>
            <a:r>
              <a:rPr lang="en-US" sz="2400" dirty="0">
                <a:cs typeface="+mn-cs"/>
              </a:rPr>
              <a:t> (graduate students!!) in Holland proposed that </a:t>
            </a:r>
            <a:r>
              <a:rPr lang="en-US" sz="2400" i="1" dirty="0">
                <a:cs typeface="+mn-cs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Paul </a:t>
            </a:r>
            <a:r>
              <a:rPr lang="en-US" sz="2400" dirty="0" err="1">
                <a:cs typeface="+mn-cs"/>
              </a:rPr>
              <a:t>Ehrenfest</a:t>
            </a:r>
            <a:r>
              <a:rPr lang="en-US" sz="2400" dirty="0">
                <a:cs typeface="+mn-cs"/>
              </a:rPr>
              <a:t> showed that the surface of the spinning electron should be moving faster than the speed of light 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order to explain experimental data, </a:t>
            </a:r>
            <a:r>
              <a:rPr lang="en-US" sz="2400" dirty="0" err="1">
                <a:cs typeface="+mn-cs"/>
              </a:rPr>
              <a:t>Goudsmit</a:t>
            </a:r>
            <a:r>
              <a:rPr lang="en-US" sz="2400" dirty="0">
                <a:cs typeface="+mn-cs"/>
              </a:rPr>
              <a:t> and </a:t>
            </a:r>
            <a:r>
              <a:rPr lang="en-US" sz="2400" dirty="0" err="1">
                <a:cs typeface="+mn-cs"/>
              </a:rPr>
              <a:t>Uhlenbeck</a:t>
            </a:r>
            <a:r>
              <a:rPr lang="en-US" sz="2400" dirty="0">
                <a:cs typeface="+mn-cs"/>
              </a:rPr>
              <a:t> proposed that the electron must have an </a:t>
            </a:r>
            <a:r>
              <a:rPr lang="en-US" sz="2400" b="1" dirty="0">
                <a:cs typeface="+mn-cs"/>
              </a:rPr>
              <a:t>intrinsic spin quantum number</a:t>
            </a:r>
            <a:r>
              <a:rPr lang="en-US" sz="2400" dirty="0">
                <a:cs typeface="+mn-cs"/>
              </a:rPr>
              <a:t> </a:t>
            </a:r>
            <a:r>
              <a:rPr lang="en-US" sz="2400" i="1" dirty="0" err="1">
                <a:cs typeface="+mn-cs"/>
              </a:rPr>
              <a:t>s</a:t>
            </a:r>
            <a:r>
              <a:rPr lang="en-US" sz="2400" dirty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69886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field. </a:t>
            </a:r>
            <a:r>
              <a:rPr lang="en-US" sz="2000" dirty="0">
                <a:cs typeface="ＭＳ Ｐゴシック" pitchFamily="-84" charset="-128"/>
              </a:rPr>
              <a:t>(Dirac showed that this is necessary due to special relativity.)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2971800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electron’s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n-US" altLang="ja-JP" i="1" dirty="0" err="1">
                <a:solidFill>
                  <a:schemeClr val="accent2"/>
                </a:solidFill>
                <a:latin typeface="Symbol" pitchFamily="2" charset="2"/>
              </a:rPr>
              <a:t>m</a:t>
            </a:r>
            <a:r>
              <a:rPr lang="en-US" altLang="ja-JP" i="1" baseline="-25000" dirty="0" err="1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axis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For each state of the other quantum numbers, there are two spin values</a:t>
            </a: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276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29718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19100" y="4804321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51188"/>
              </p:ext>
            </p:extLst>
          </p:nvPr>
        </p:nvGraphicFramePr>
        <p:xfrm>
          <a:off x="1362075" y="5410200"/>
          <a:ext cx="2371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7" name="Equation" r:id="rId4" imgW="1079500" imgH="292100" progId="Equation.DSMT4">
                  <p:embed/>
                </p:oleObj>
              </mc:Choice>
              <mc:Fallback>
                <p:oleObj name="Equation" r:id="rId4" imgW="1079500" imgH="2921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5410200"/>
                        <a:ext cx="23717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01948"/>
              </p:ext>
            </p:extLst>
          </p:nvPr>
        </p:nvGraphicFramePr>
        <p:xfrm>
          <a:off x="3657600" y="5462587"/>
          <a:ext cx="977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8" name="Equation" r:id="rId6" imgW="444500" imgH="254000" progId="Equation.DSMT4">
                  <p:embed/>
                </p:oleObj>
              </mc:Choice>
              <mc:Fallback>
                <p:oleObj name="Equation" r:id="rId6" imgW="444500" imgH="2540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62587"/>
                        <a:ext cx="9779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0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524814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853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993" y="670477"/>
            <a:ext cx="8482013" cy="5517046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/>
              <a:t>Bring out SP#7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Reminder: 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CH7.2, 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Presentations coming Monday and Wednesday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presentation PPT files due 8pm, this Sunday, April 21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paper deadline is Wednesday, 4/24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transitions</a:t>
            </a:r>
            <a:r>
              <a:rPr lang="en-US" sz="2800" dirty="0">
                <a:cs typeface="ＭＳ Ｐゴシック" pitchFamily="-84" charset="-128"/>
              </a:rPr>
              <a:t>: Electrons absorbing or emitting photons can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>
                <a:cs typeface="ＭＳ Ｐゴシック" pitchFamily="-84" charset="-128"/>
              </a:rPr>
              <a:t>. (Evidence for the photon carrying one unit of angular momentum!)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</a:t>
            </a:r>
            <a:r>
              <a:rPr lang="en-US" sz="2800" dirty="0" err="1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±1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sz="2800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0, ±1</a:t>
            </a:r>
            <a:endParaRPr lang="en-US" sz="2800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Forbidden transitions</a:t>
            </a:r>
            <a:r>
              <a:rPr lang="en-US" sz="2800" dirty="0">
                <a:cs typeface="ＭＳ Ｐゴシック" pitchFamily="-84" charset="-128"/>
              </a:rPr>
              <a:t>: Other 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621524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First 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82697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Solution of the Angular and </a:t>
            </a:r>
            <a:r>
              <a:rPr lang="en-US" sz="4800" dirty="0" err="1">
                <a:cs typeface="+mj-cs"/>
              </a:rPr>
              <a:t>Azimuthal</a:t>
            </a:r>
            <a:r>
              <a:rPr lang="en-US" sz="4800" dirty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solutions for </a:t>
            </a:r>
            <a:r>
              <a:rPr lang="en-US" dirty="0" err="1">
                <a:cs typeface="ＭＳ Ｐゴシック" pitchFamily="-84" charset="-128"/>
              </a:rPr>
              <a:t>azimuthal</a:t>
            </a:r>
            <a:r>
              <a:rPr lang="en-US" dirty="0">
                <a:cs typeface="ＭＳ Ｐゴシック" pitchFamily="-84" charset="-128"/>
              </a:rPr>
              <a:t> eq. are         or 	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Solutions to the angular and azimuthal equations are linked because both have </a:t>
            </a:r>
            <a:r>
              <a:rPr lang="en-US" i="1" dirty="0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Group these solutions together into functions</a:t>
            </a:r>
            <a:endParaRPr lang="en-US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382044" y="5652799"/>
            <a:ext cx="304762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/>
          </p:nvPr>
        </p:nvGraphicFramePr>
        <p:xfrm>
          <a:off x="60579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49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/>
          </p:nvPr>
        </p:nvGraphicFramePr>
        <p:xfrm>
          <a:off x="7189788" y="149225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0" name="Equation" r:id="rId5" imgW="342900" imgH="190500" progId="Equation.DSMT4">
                  <p:embed/>
                </p:oleObj>
              </mc:Choice>
              <mc:Fallback>
                <p:oleObj name="Equation" r:id="rId5" imgW="342900" imgH="190500" progId="Equation.DSMT4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49225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955675" y="3121962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1" name="Equation" r:id="rId7" imgW="2743200" imgH="469900" progId="Equation.DSMT4">
                  <p:embed/>
                </p:oleObj>
              </mc:Choice>
              <mc:Fallback>
                <p:oleObj name="Equation" r:id="rId7" imgW="2743200" imgH="4699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121962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473325" y="3795200"/>
          <a:ext cx="1412875" cy="7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2" name="Equation" r:id="rId9" imgW="800100" imgH="444500" progId="Equation.DSMT4">
                  <p:embed/>
                </p:oleObj>
              </mc:Choice>
              <mc:Fallback>
                <p:oleObj name="Equation" r:id="rId9" imgW="800100" imgH="4445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3795200"/>
                        <a:ext cx="1412875" cy="7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068"/>
          <p:cNvSpPr>
            <a:spLocks noChangeArrowheads="1"/>
          </p:cNvSpPr>
          <p:nvPr/>
        </p:nvSpPr>
        <p:spPr bwMode="auto">
          <a:xfrm>
            <a:off x="5464357" y="3258331"/>
            <a:ext cx="28007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angular equation</a:t>
            </a:r>
          </a:p>
        </p:txBody>
      </p:sp>
      <p:sp>
        <p:nvSpPr>
          <p:cNvPr id="14" name="Rectangle 2068"/>
          <p:cNvSpPr>
            <a:spLocks noChangeArrowheads="1"/>
          </p:cNvSpPr>
          <p:nvPr/>
        </p:nvSpPr>
        <p:spPr bwMode="auto">
          <a:xfrm>
            <a:off x="5503545" y="3966542"/>
            <a:ext cx="295465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445" y="5020113"/>
            <a:ext cx="3657510" cy="6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1618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629683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Show that the spherical harmonic function Y</a:t>
            </a:r>
            <a:r>
              <a:rPr lang="en-US" sz="2400" baseline="-25000" dirty="0">
                <a:cs typeface="ＭＳ Ｐゴシック" pitchFamily="-84" charset="-128"/>
              </a:rPr>
              <a:t>11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θ,φ</a:t>
            </a:r>
            <a:r>
              <a:rPr lang="en-US" sz="2400" dirty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Ex 7.1: Spherical Harmonic Function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58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530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59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60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61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62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63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/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64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124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cs typeface="+mj-cs"/>
              </a:rPr>
              <a:t>Solutions for the Angular and Azimuthal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 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Thus the total wave function </a:t>
            </a:r>
            <a:r>
              <a:rPr lang="en-US" dirty="0" err="1">
                <a:latin typeface="Symbol" charset="2"/>
                <a:cs typeface="Symbol" charset="2"/>
              </a:rPr>
              <a:t>ψ</a:t>
            </a:r>
            <a:r>
              <a:rPr lang="en-US" dirty="0" err="1">
                <a:cs typeface="ＭＳ Ｐゴシック" pitchFamily="-84" charset="-128"/>
              </a:rPr>
              <a:t>(r,</a:t>
            </a:r>
            <a:r>
              <a:rPr lang="en-US" dirty="0" err="1">
                <a:latin typeface="Symbol" charset="2"/>
                <a:cs typeface="Symbol" charset="2"/>
              </a:rPr>
              <a:t>θ,φ</a:t>
            </a:r>
            <a:r>
              <a:rPr lang="en-US" dirty="0">
                <a:cs typeface="ＭＳ Ｐゴシック" pitchFamily="-84" charset="-128"/>
              </a:rPr>
              <a:t>) depends 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 can be written as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2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620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Orbital Angular Momentum Quantum Number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is associated with the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 </a:t>
            </a:r>
            <a:endParaRPr lang="en-US" sz="2800" dirty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the magnitude of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by   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 		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state,    		   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Bohr’</a:t>
            </a:r>
            <a:r>
              <a:rPr lang="en-US" altLang="ja-JP" sz="2800" dirty="0">
                <a:cs typeface="ＭＳ Ｐゴシック" pitchFamily="-84" charset="-128"/>
              </a:rPr>
              <a:t>s 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39624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4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/>
          </p:nvPr>
        </p:nvGraphicFramePr>
        <p:xfrm>
          <a:off x="56673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5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/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6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6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618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Certain 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	0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.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by 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undamental, then in  alphabetical order afterward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the 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>
                <a:cs typeface="ＭＳ Ｐゴシック" pitchFamily="-84" charset="-128"/>
              </a:rPr>
              <a:t>Is 2d state possible?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71934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56374</TotalTime>
  <Words>1394</Words>
  <Application>Microsoft Macintosh PowerPoint</Application>
  <PresentationFormat>On-screen Show (4:3)</PresentationFormat>
  <Paragraphs>203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#23</vt:lpstr>
      <vt:lpstr>Announcements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Solutions for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Energy Levels and Electron Probabilities</vt:lpstr>
      <vt:lpstr>Selection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1127</cp:revision>
  <cp:lastPrinted>2013-08-26T21:25:15Z</cp:lastPrinted>
  <dcterms:created xsi:type="dcterms:W3CDTF">2012-08-27T21:13:02Z</dcterms:created>
  <dcterms:modified xsi:type="dcterms:W3CDTF">2019-04-17T19:56:20Z</dcterms:modified>
</cp:coreProperties>
</file>