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1034" r:id="rId3"/>
    <p:sldId id="953" r:id="rId4"/>
    <p:sldId id="954" r:id="rId5"/>
    <p:sldId id="955" r:id="rId6"/>
    <p:sldId id="956" r:id="rId7"/>
    <p:sldId id="957" r:id="rId8"/>
    <p:sldId id="958" r:id="rId9"/>
    <p:sldId id="960" r:id="rId10"/>
    <p:sldId id="961" r:id="rId11"/>
    <p:sldId id="962" r:id="rId12"/>
    <p:sldId id="1005" r:id="rId13"/>
    <p:sldId id="963" r:id="rId14"/>
    <p:sldId id="965" r:id="rId15"/>
    <p:sldId id="966" r:id="rId16"/>
    <p:sldId id="970" r:id="rId17"/>
    <p:sldId id="971" r:id="rId18"/>
    <p:sldId id="972" r:id="rId19"/>
    <p:sldId id="582" r:id="rId20"/>
    <p:sldId id="973" r:id="rId21"/>
    <p:sldId id="974" r:id="rId22"/>
    <p:sldId id="975" r:id="rId23"/>
    <p:sldId id="976" r:id="rId24"/>
    <p:sldId id="977" r:id="rId25"/>
    <p:sldId id="978" r:id="rId26"/>
    <p:sldId id="979" r:id="rId27"/>
    <p:sldId id="980" r:id="rId28"/>
    <p:sldId id="705" r:id="rId29"/>
    <p:sldId id="706" r:id="rId30"/>
    <p:sldId id="1006" r:id="rId31"/>
    <p:sldId id="1008" r:id="rId32"/>
    <p:sldId id="1009" r:id="rId33"/>
    <p:sldId id="1010" r:id="rId34"/>
    <p:sldId id="1011" r:id="rId35"/>
    <p:sldId id="1012" r:id="rId36"/>
    <p:sldId id="1013" r:id="rId37"/>
    <p:sldId id="1014" r:id="rId38"/>
    <p:sldId id="1016" r:id="rId39"/>
    <p:sldId id="1018" r:id="rId40"/>
    <p:sldId id="1019" r:id="rId41"/>
    <p:sldId id="1020" r:id="rId42"/>
    <p:sldId id="1021" r:id="rId43"/>
    <p:sldId id="1025" r:id="rId44"/>
    <p:sldId id="1026" r:id="rId45"/>
    <p:sldId id="1002" r:id="rId46"/>
    <p:sldId id="679" r:id="rId47"/>
    <p:sldId id="1027" r:id="rId48"/>
    <p:sldId id="1028" r:id="rId49"/>
    <p:sldId id="1029" r:id="rId50"/>
    <p:sldId id="1030" r:id="rId51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FFFFCC"/>
    <a:srgbClr val="CC6600"/>
    <a:srgbClr val="FF0066"/>
    <a:srgbClr val="CC00CC"/>
    <a:srgbClr val="003300"/>
    <a:srgbClr val="660066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80"/>
    <p:restoredTop sz="94765"/>
  </p:normalViewPr>
  <p:slideViewPr>
    <p:cSldViewPr>
      <p:cViewPr varScale="1">
        <p:scale>
          <a:sx n="103" d="100"/>
          <a:sy n="103" d="100"/>
        </p:scale>
        <p:origin x="184" y="2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11.xml"/><Relationship Id="rId2" Type="http://schemas.openxmlformats.org/officeDocument/2006/relationships/slide" Target="slides/slide10.xml"/><Relationship Id="rId1" Type="http://schemas.openxmlformats.org/officeDocument/2006/relationships/slide" Target="slides/slide9.xml"/><Relationship Id="rId5" Type="http://schemas.openxmlformats.org/officeDocument/2006/relationships/slide" Target="slides/slide50.xml"/><Relationship Id="rId4" Type="http://schemas.openxmlformats.org/officeDocument/2006/relationships/slide" Target="slides/slide2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7" Type="http://schemas.openxmlformats.org/officeDocument/2006/relationships/image" Target="../media/image14.e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83069AB-0B70-3E4B-9CBA-A7E1F3E0F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45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1E34483E-5B5B-BD45-A08D-10B8C5221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70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976104-2B83-5E44-B28F-AFF5BC5893A7}" type="slidenum">
              <a:rPr lang="en-US"/>
              <a:pPr/>
              <a:t>9</a:t>
            </a:fld>
            <a:endParaRPr lang="en-US"/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53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32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34483E-5B5B-BD45-A08D-10B8C52212D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6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A3590E7-FF1A-E647-882C-260E949ED95D}" type="slidenum">
              <a:rPr lang="en-US"/>
              <a:pPr/>
              <a:t>10</a:t>
            </a:fld>
            <a:endParaRPr lang="en-US"/>
          </a:p>
        </p:txBody>
      </p:sp>
      <p:sp>
        <p:nvSpPr>
          <p:cNvPr id="874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535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74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14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E34483E-5B5B-BD45-A08D-10B8C52212D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500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19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8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999BF9-BEA9-1348-B7BF-B284A489CECA}" type="slidenum">
              <a:rPr lang="en-US" smtClean="0">
                <a:latin typeface="Times New Roman" pitchFamily="-84" charset="0"/>
              </a:rPr>
              <a:pPr/>
              <a:t>21</a:t>
            </a:fld>
            <a:endParaRPr lang="en-US">
              <a:latin typeface="Times New Roman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80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C21F47-6221-2D42-ADA7-6060D9869B4F}" type="slidenum">
              <a:rPr lang="en-US"/>
              <a:pPr/>
              <a:t>23</a:t>
            </a:fld>
            <a:endParaRPr lang="en-US"/>
          </a:p>
        </p:txBody>
      </p:sp>
      <p:sp>
        <p:nvSpPr>
          <p:cNvPr id="91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527050"/>
            <a:ext cx="6215063" cy="4662488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12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5355" y="5340568"/>
            <a:ext cx="6445741" cy="3158888"/>
          </a:xfrm>
        </p:spPr>
        <p:txBody>
          <a:bodyPr lIns="90698" tIns="45350" rIns="90698" bIns="45350"/>
          <a:lstStyle/>
          <a:p>
            <a:pPr eaLnBrk="0" hangingPunct="0">
              <a:spcBef>
                <a:spcPct val="0"/>
              </a:spcBef>
            </a:pPr>
            <a:r>
              <a:rPr lang="en-US" sz="2300"/>
              <a:t>The Run 2 detector. Schematically how it works.</a:t>
            </a:r>
          </a:p>
          <a:p>
            <a:pPr eaLnBrk="0" hangingPunct="0">
              <a:spcBef>
                <a:spcPct val="0"/>
              </a:spcBef>
            </a:pPr>
            <a:r>
              <a:rPr lang="en-US" sz="2300"/>
              <a:t>SVX and the like.</a:t>
            </a:r>
          </a:p>
        </p:txBody>
      </p:sp>
    </p:spTree>
    <p:extLst>
      <p:ext uri="{BB962C8B-B14F-4D97-AF65-F5344CB8AC3E}">
        <p14:creationId xmlns:p14="http://schemas.microsoft.com/office/powerpoint/2010/main" val="4113285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1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7339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8186252" indent="-37725984" defTabSz="917339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6026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2053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8080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4107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16B13A5F-468D-6C49-8C24-DAC84FBE6C72}" type="slidenum">
              <a:rPr lang="en-US" sz="1300">
                <a:latin typeface="Times New Roman" charset="0"/>
              </a:rPr>
              <a:pPr>
                <a:defRPr/>
              </a:pPr>
              <a:t>38</a:t>
            </a:fld>
            <a:endParaRPr lang="en-US" sz="1300" dirty="0"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498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73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774B2-BEFC-0F4C-8EFB-A9A3D81A5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90B7E2-7A51-D747-84A2-14E3BE625E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564" y="6316796"/>
            <a:ext cx="440436" cy="3888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8B57A-27A1-3D4C-A6D4-801C028D8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59B54-6614-314D-82E3-D63DF83F5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D2C0A-C00C-6D49-85C5-A00CF6C3B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3724275" y="6421438"/>
            <a:ext cx="2133600" cy="365125"/>
          </a:xfrm>
        </p:spPr>
        <p:txBody>
          <a:bodyPr/>
          <a:lstStyle>
            <a:lvl1pPr algn="ctr">
              <a:defRPr>
                <a:latin typeface="Arial Black" charset="0"/>
                <a:ea typeface="굴림" charset="-127"/>
              </a:defRPr>
            </a:lvl1pPr>
          </a:lstStyle>
          <a:p>
            <a:pPr>
              <a:defRPr/>
            </a:pPr>
            <a:fld id="{E56E9FED-B022-7D4C-99D4-EF9E9B6BF05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1017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D45CD-16A2-224C-B70A-0D1B04896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CED5A-781C-B54B-9DCC-46150F17B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00C52-892A-734C-9735-DFA415D8D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08EF3-45E5-0542-9CB7-247C5541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F9CF5-C078-EB47-929F-B0A3FA3F9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CF901-3B1D-5D4E-8AD7-5D66FB4A0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26439-A107-B54D-9685-245DFB0AD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880F3-5039-AD40-B51A-C61F35823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Arial Narrow" charset="0"/>
              </a:defRPr>
            </a:lvl1pPr>
          </a:lstStyle>
          <a:p>
            <a:pPr>
              <a:defRPr/>
            </a:pPr>
            <a:fld id="{940792B5-4286-5042-9E96-9D0E8EB76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51F849-A541-B441-B49D-8B90865F6DA6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764" y="6316796"/>
            <a:ext cx="440436" cy="3888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20" r:id="rId13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13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2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4.e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11.wmf"/><Relationship Id="rId4" Type="http://schemas.openxmlformats.org/officeDocument/2006/relationships/image" Target="../media/image8.w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13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0.bin"/><Relationship Id="rId5" Type="http://schemas.openxmlformats.org/officeDocument/2006/relationships/image" Target="../media/image2.wmf"/><Relationship Id="rId4" Type="http://schemas.openxmlformats.org/officeDocument/2006/relationships/oleObject" Target="../embeddings/oleObject19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7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19.png"/><Relationship Id="rId4" Type="http://schemas.openxmlformats.org/officeDocument/2006/relationships/image" Target="../media/image2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2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2.png"/><Relationship Id="rId7" Type="http://schemas.openxmlformats.org/officeDocument/2006/relationships/image" Target="../media/image24.jpeg"/><Relationship Id="rId12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23.jpeg"/><Relationship Id="rId11" Type="http://schemas.openxmlformats.org/officeDocument/2006/relationships/image" Target="../media/image27.jpeg"/><Relationship Id="rId5" Type="http://schemas.openxmlformats.org/officeDocument/2006/relationships/image" Target="../media/image2.wmf"/><Relationship Id="rId10" Type="http://schemas.openxmlformats.org/officeDocument/2006/relationships/image" Target="../media/image26.jpeg"/><Relationship Id="rId4" Type="http://schemas.openxmlformats.org/officeDocument/2006/relationships/oleObject" Target="../embeddings/oleObject24.bin"/><Relationship Id="rId9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Department/World%20Year%20of%20Physics/Large%20Cloud%20Chamber/SPS%20Proposal/CChamberTestRunII-02-27.wmv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25.bin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34.png"/><Relationship Id="rId4" Type="http://schemas.openxmlformats.org/officeDocument/2006/relationships/image" Target="../media/image2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wmf"/><Relationship Id="rId4" Type="http://schemas.openxmlformats.org/officeDocument/2006/relationships/image" Target="../media/image2.wmf"/><Relationship Id="rId9" Type="http://schemas.openxmlformats.org/officeDocument/2006/relationships/oleObject" Target="../embeddings/oleObject4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w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.w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7.png"/><Relationship Id="rId4" Type="http://schemas.openxmlformats.org/officeDocument/2006/relationships/image" Target="../media/image2.w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 dirty="0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49263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 3313 – Section 001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#26</a:t>
            </a: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3015229" y="1524000"/>
            <a:ext cx="28055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Monday, April 29, 2019</a:t>
            </a: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Jaehoon Yu</a:t>
            </a:r>
            <a:endParaRPr lang="en-US" b="1" dirty="0">
              <a:solidFill>
                <a:srgbClr val="FF0066"/>
              </a:solidFill>
              <a:latin typeface="Monotype Corsiva" pitchFamily="-8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762000" y="2354996"/>
            <a:ext cx="7543800" cy="3893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schemeClr val="accent2"/>
                </a:solidFill>
                <a:latin typeface="+mj-lt"/>
              </a:rPr>
              <a:t>Introduction to Particle Physics</a:t>
            </a:r>
          </a:p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schemeClr val="accent2"/>
                </a:solidFill>
                <a:latin typeface="+mj-lt"/>
              </a:rPr>
              <a:t>Elementary Particles and Their Interactions</a:t>
            </a:r>
          </a:p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schemeClr val="accent2"/>
                </a:solidFill>
                <a:latin typeface="+mj-lt"/>
              </a:rPr>
              <a:t>The Standard Model of Particle Physics</a:t>
            </a:r>
          </a:p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schemeClr val="accent2"/>
                </a:solidFill>
                <a:latin typeface="+mj-lt"/>
              </a:rPr>
              <a:t>Particle Accelerators</a:t>
            </a:r>
          </a:p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schemeClr val="accent2"/>
                </a:solidFill>
                <a:latin typeface="+mj-lt"/>
              </a:rPr>
              <a:t>Particle Detectors</a:t>
            </a:r>
          </a:p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schemeClr val="accent2"/>
                </a:solidFill>
                <a:latin typeface="+mj-lt"/>
              </a:rPr>
              <a:t>Hot Issues in Physics Frontier</a:t>
            </a:r>
          </a:p>
          <a:p>
            <a:pPr marL="457200" indent="-457200" defTabSz="1028700">
              <a:spcBef>
                <a:spcPts val="0"/>
              </a:spcBef>
              <a:buFont typeface="Arial"/>
              <a:buChar char="•"/>
              <a:defRPr/>
            </a:pPr>
            <a:r>
              <a:rPr lang="en-US" sz="3200" dirty="0">
                <a:solidFill>
                  <a:schemeClr val="accent2"/>
                </a:solidFill>
                <a:latin typeface="+mj-lt"/>
              </a:rPr>
              <a:t>Where Does the Future Lie?</a:t>
            </a:r>
          </a:p>
          <a:p>
            <a:pPr>
              <a:spcBef>
                <a:spcPct val="20000"/>
              </a:spcBef>
            </a:pPr>
            <a:endParaRPr lang="en-US" sz="3200" dirty="0">
              <a:solidFill>
                <a:schemeClr val="accent2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EE6D4-2743-8241-992F-0A901CFB9839}" type="slidenum">
              <a:rPr lang="en-US"/>
              <a:pPr/>
              <a:t>10</a:t>
            </a:fld>
            <a:endParaRPr lang="en-US"/>
          </a:p>
        </p:txBody>
      </p:sp>
      <p:sp>
        <p:nvSpPr>
          <p:cNvPr id="87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382000" cy="609600"/>
          </a:xfrm>
        </p:spPr>
        <p:txBody>
          <a:bodyPr/>
          <a:lstStyle/>
          <a:p>
            <a:r>
              <a:rPr lang="en-US" dirty="0"/>
              <a:t>The Standard Model of Particle Physics</a:t>
            </a:r>
          </a:p>
        </p:txBody>
      </p:sp>
      <p:sp>
        <p:nvSpPr>
          <p:cNvPr id="873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838200"/>
            <a:ext cx="8915400" cy="5181600"/>
          </a:xfrm>
          <a:noFill/>
          <a:ln/>
        </p:spPr>
        <p:txBody>
          <a:bodyPr/>
          <a:lstStyle/>
          <a:p>
            <a:pPr marL="609600" indent="-609600"/>
            <a:r>
              <a:rPr lang="en-US" sz="2800" dirty="0"/>
              <a:t>By early 70</a:t>
            </a:r>
            <a:r>
              <a:rPr lang="en-US" sz="2800" dirty="0">
                <a:latin typeface="Arial"/>
              </a:rPr>
              <a:t>’</a:t>
            </a:r>
            <a:r>
              <a:rPr lang="en-US" sz="2800" dirty="0"/>
              <a:t>s, it was clear that hadrons (baryons and mesons) are not fundamental point-like objects</a:t>
            </a:r>
          </a:p>
          <a:p>
            <a:pPr marL="609600" indent="-609600"/>
            <a:r>
              <a:rPr lang="en-US" sz="2800" dirty="0"/>
              <a:t>But leptons did not show any evidence of internal structure</a:t>
            </a:r>
          </a:p>
          <a:p>
            <a:pPr marL="990600" lvl="1" indent="-533400"/>
            <a:r>
              <a:rPr lang="en-US" sz="2400" dirty="0"/>
              <a:t>Even at high energies they still do not show any structure</a:t>
            </a:r>
          </a:p>
          <a:p>
            <a:pPr marL="990600" lvl="1" indent="-533400"/>
            <a:r>
              <a:rPr lang="en-US" sz="2400" dirty="0"/>
              <a:t>Can be regarded as elementary particles</a:t>
            </a:r>
          </a:p>
          <a:p>
            <a:pPr marL="609600" indent="-609600"/>
            <a:r>
              <a:rPr lang="en-US" sz="2800" dirty="0"/>
              <a:t>The phenomenological understanding along with observations from electron scattering (Deep Inelastic Scattering, DIS) and the quark model</a:t>
            </a:r>
          </a:p>
          <a:p>
            <a:pPr marL="609600" indent="-609600"/>
            <a:r>
              <a:rPr lang="en-US" sz="2800" dirty="0"/>
              <a:t>Resulted in the Standard Model that can describe three of the four known forces along with quarks, leptons and gauge bosons as the fundamental particles</a:t>
            </a:r>
          </a:p>
        </p:txBody>
      </p:sp>
    </p:spTree>
    <p:extLst>
      <p:ext uri="{BB962C8B-B14F-4D97-AF65-F5344CB8AC3E}">
        <p14:creationId xmlns:p14="http://schemas.microsoft.com/office/powerpoint/2010/main" val="991212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5A012-A609-6C4F-A646-19B3692D5731}" type="slidenum">
              <a:rPr lang="en-US"/>
              <a:pPr/>
              <a:t>11</a:t>
            </a:fld>
            <a:endParaRPr lang="en-US"/>
          </a:p>
        </p:txBody>
      </p:sp>
      <p:sp>
        <p:nvSpPr>
          <p:cNvPr id="88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382000" cy="609600"/>
          </a:xfrm>
        </p:spPr>
        <p:txBody>
          <a:bodyPr/>
          <a:lstStyle/>
          <a:p>
            <a:r>
              <a:rPr lang="en-US"/>
              <a:t>Quarks and Leptons</a:t>
            </a:r>
          </a:p>
        </p:txBody>
      </p:sp>
      <p:sp>
        <p:nvSpPr>
          <p:cNvPr id="889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838200"/>
            <a:ext cx="8915400" cy="5486400"/>
          </a:xfrm>
          <a:noFill/>
          <a:ln/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sz="2800" dirty="0"/>
              <a:t>In SM, there are three families of leptons</a:t>
            </a:r>
          </a:p>
          <a:p>
            <a:pPr marL="609600" indent="-609600">
              <a:lnSpc>
                <a:spcPct val="90000"/>
              </a:lnSpc>
            </a:pPr>
            <a:endParaRPr lang="en-US" sz="2800" dirty="0"/>
          </a:p>
          <a:p>
            <a:pPr marL="609600" indent="-609600">
              <a:lnSpc>
                <a:spcPct val="90000"/>
              </a:lnSpc>
            </a:pPr>
            <a:endParaRPr lang="en-US" sz="2800" dirty="0"/>
          </a:p>
          <a:p>
            <a:pPr marL="990600" lvl="1" indent="-533400">
              <a:lnSpc>
                <a:spcPct val="90000"/>
              </a:lnSpc>
            </a:pPr>
            <a:endParaRPr lang="en-US" sz="2400" dirty="0">
              <a:sym typeface="Wingdings" charset="0"/>
            </a:endParaRPr>
          </a:p>
          <a:p>
            <a:pPr marL="990600" lvl="1" indent="-533400">
              <a:lnSpc>
                <a:spcPct val="90000"/>
              </a:lnSpc>
            </a:pPr>
            <a:r>
              <a:rPr lang="en-US" sz="2400" dirty="0">
                <a:sym typeface="Wingdings" charset="0"/>
              </a:rPr>
              <a:t> Increasing order of lepton masses</a:t>
            </a:r>
          </a:p>
          <a:p>
            <a:pPr marL="609600" indent="-609600">
              <a:lnSpc>
                <a:spcPct val="90000"/>
              </a:lnSpc>
            </a:pPr>
            <a:r>
              <a:rPr lang="en-US" sz="2800" dirty="0">
                <a:sym typeface="Wingdings" charset="0"/>
              </a:rPr>
              <a:t>And three families of quark constituents</a:t>
            </a:r>
          </a:p>
          <a:p>
            <a:pPr marL="609600" indent="-609600">
              <a:lnSpc>
                <a:spcPct val="90000"/>
              </a:lnSpc>
            </a:pPr>
            <a:endParaRPr lang="en-US" sz="2800" dirty="0">
              <a:sym typeface="Wingdings" charset="0"/>
            </a:endParaRPr>
          </a:p>
          <a:p>
            <a:pPr marL="609600" indent="-609600">
              <a:lnSpc>
                <a:spcPct val="90000"/>
              </a:lnSpc>
            </a:pPr>
            <a:endParaRPr lang="en-US" sz="2800" dirty="0">
              <a:sym typeface="Wingdings" charset="0"/>
            </a:endParaRPr>
          </a:p>
          <a:p>
            <a:pPr marL="609600" indent="-609600">
              <a:lnSpc>
                <a:spcPct val="90000"/>
              </a:lnSpc>
            </a:pPr>
            <a:endParaRPr lang="en-US" sz="2800" dirty="0">
              <a:sym typeface="Wingdings" charset="0"/>
            </a:endParaRPr>
          </a:p>
          <a:p>
            <a:pPr marL="609600" indent="-609600">
              <a:lnSpc>
                <a:spcPct val="90000"/>
              </a:lnSpc>
            </a:pPr>
            <a:r>
              <a:rPr lang="en-US" sz="2800" dirty="0">
                <a:sym typeface="Wingdings" charset="0"/>
              </a:rPr>
              <a:t>All these fundamental particles are fermions w/ spin </a:t>
            </a:r>
            <a:endParaRPr lang="en-US" sz="2800" dirty="0"/>
          </a:p>
        </p:txBody>
      </p:sp>
      <p:graphicFrame>
        <p:nvGraphicFramePr>
          <p:cNvPr id="889860" name="Object 4"/>
          <p:cNvGraphicFramePr>
            <a:graphicFrameLocks noChangeAspect="1"/>
          </p:cNvGraphicFramePr>
          <p:nvPr/>
        </p:nvGraphicFramePr>
        <p:xfrm>
          <a:off x="1371600" y="1423988"/>
          <a:ext cx="765175" cy="1112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914" name="Equation" r:id="rId3" imgW="317160" imgH="469800" progId="Equation.DSMT4">
                  <p:embed/>
                </p:oleObj>
              </mc:Choice>
              <mc:Fallback>
                <p:oleObj name="Equation" r:id="rId3" imgW="317160" imgH="469800" progId="Equation.DSMT4">
                  <p:embed/>
                  <p:pic>
                    <p:nvPicPr>
                      <p:cNvPr id="88986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423988"/>
                        <a:ext cx="765175" cy="1112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9861" name="Object 5"/>
          <p:cNvGraphicFramePr>
            <a:graphicFrameLocks noChangeAspect="1"/>
          </p:cNvGraphicFramePr>
          <p:nvPr/>
        </p:nvGraphicFramePr>
        <p:xfrm>
          <a:off x="3295650" y="1403350"/>
          <a:ext cx="827088" cy="1144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915" name="Equation" r:id="rId5" imgW="342720" imgH="482400" progId="Equation.DSMT4">
                  <p:embed/>
                </p:oleObj>
              </mc:Choice>
              <mc:Fallback>
                <p:oleObj name="Equation" r:id="rId5" imgW="342720" imgH="482400" progId="Equation.DSMT4">
                  <p:embed/>
                  <p:pic>
                    <p:nvPicPr>
                      <p:cNvPr id="88986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95650" y="1403350"/>
                        <a:ext cx="827088" cy="1144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9862" name="Object 6"/>
          <p:cNvGraphicFramePr>
            <a:graphicFrameLocks noChangeAspect="1"/>
          </p:cNvGraphicFramePr>
          <p:nvPr/>
        </p:nvGraphicFramePr>
        <p:xfrm>
          <a:off x="5295900" y="1422400"/>
          <a:ext cx="765175" cy="1112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916" name="Equation" r:id="rId7" imgW="317160" imgH="469800" progId="Equation.DSMT4">
                  <p:embed/>
                </p:oleObj>
              </mc:Choice>
              <mc:Fallback>
                <p:oleObj name="Equation" r:id="rId7" imgW="317160" imgH="469800" progId="Equation.DSMT4">
                  <p:embed/>
                  <p:pic>
                    <p:nvPicPr>
                      <p:cNvPr id="88986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5900" y="1422400"/>
                        <a:ext cx="765175" cy="1112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986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6446309"/>
              </p:ext>
            </p:extLst>
          </p:nvPr>
        </p:nvGraphicFramePr>
        <p:xfrm>
          <a:off x="1295400" y="3509963"/>
          <a:ext cx="919163" cy="1462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917" name="Equation" r:id="rId9" imgW="266400" imgH="431640" progId="Equation.DSMT4">
                  <p:embed/>
                </p:oleObj>
              </mc:Choice>
              <mc:Fallback>
                <p:oleObj name="Equation" r:id="rId9" imgW="266400" imgH="431640" progId="Equation.DSMT4">
                  <p:embed/>
                  <p:pic>
                    <p:nvPicPr>
                      <p:cNvPr id="88986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0" y="3509963"/>
                        <a:ext cx="919163" cy="1462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986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7791762"/>
              </p:ext>
            </p:extLst>
          </p:nvPr>
        </p:nvGraphicFramePr>
        <p:xfrm>
          <a:off x="3265488" y="3505200"/>
          <a:ext cx="876300" cy="146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918" name="Equation" r:id="rId11" imgW="253800" imgH="431640" progId="Equation.DSMT4">
                  <p:embed/>
                </p:oleObj>
              </mc:Choice>
              <mc:Fallback>
                <p:oleObj name="Equation" r:id="rId11" imgW="253800" imgH="431640" progId="Equation.DSMT4">
                  <p:embed/>
                  <p:pic>
                    <p:nvPicPr>
                      <p:cNvPr id="88986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5488" y="3505200"/>
                        <a:ext cx="876300" cy="146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8986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6056454"/>
              </p:ext>
            </p:extLst>
          </p:nvPr>
        </p:nvGraphicFramePr>
        <p:xfrm>
          <a:off x="5235575" y="3508375"/>
          <a:ext cx="876300" cy="1462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919" name="Equation" r:id="rId13" imgW="253800" imgH="431640" progId="Equation.DSMT4">
                  <p:embed/>
                </p:oleObj>
              </mc:Choice>
              <mc:Fallback>
                <p:oleObj name="Equation" r:id="rId13" imgW="253800" imgH="431640" progId="Equation.DSMT4">
                  <p:embed/>
                  <p:pic>
                    <p:nvPicPr>
                      <p:cNvPr id="88986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5575" y="3508375"/>
                        <a:ext cx="876300" cy="1462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9866" name="Text Box 10"/>
          <p:cNvSpPr txBox="1">
            <a:spLocks noChangeArrowheads="1"/>
          </p:cNvSpPr>
          <p:nvPr/>
        </p:nvSpPr>
        <p:spPr bwMode="auto">
          <a:xfrm>
            <a:off x="6724650" y="3595688"/>
            <a:ext cx="7588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+2/3</a:t>
            </a:r>
          </a:p>
        </p:txBody>
      </p:sp>
      <p:sp>
        <p:nvSpPr>
          <p:cNvPr id="889867" name="Text Box 11"/>
          <p:cNvSpPr txBox="1">
            <a:spLocks noChangeArrowheads="1"/>
          </p:cNvSpPr>
          <p:nvPr/>
        </p:nvSpPr>
        <p:spPr bwMode="auto">
          <a:xfrm>
            <a:off x="6761163" y="4357688"/>
            <a:ext cx="685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-1/3</a:t>
            </a:r>
          </a:p>
        </p:txBody>
      </p:sp>
      <p:sp>
        <p:nvSpPr>
          <p:cNvPr id="889868" name="Text Box 12"/>
          <p:cNvSpPr txBox="1">
            <a:spLocks noChangeArrowheads="1"/>
          </p:cNvSpPr>
          <p:nvPr/>
        </p:nvSpPr>
        <p:spPr bwMode="auto">
          <a:xfrm>
            <a:off x="6899275" y="3048000"/>
            <a:ext cx="411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Q</a:t>
            </a:r>
          </a:p>
        </p:txBody>
      </p:sp>
      <p:graphicFrame>
        <p:nvGraphicFramePr>
          <p:cNvPr id="88986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24642316"/>
              </p:ext>
            </p:extLst>
          </p:nvPr>
        </p:nvGraphicFramePr>
        <p:xfrm>
          <a:off x="7586663" y="4865688"/>
          <a:ext cx="414337" cy="676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920" name="Equation" r:id="rId15" imgW="228600" imgH="381000" progId="Equation.DSMT4">
                  <p:embed/>
                </p:oleObj>
              </mc:Choice>
              <mc:Fallback>
                <p:oleObj name="Equation" r:id="rId15" imgW="228600" imgH="381000" progId="Equation.DSMT4">
                  <p:embed/>
                  <p:pic>
                    <p:nvPicPr>
                      <p:cNvPr id="889869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6663" y="4865688"/>
                        <a:ext cx="414337" cy="676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9870" name="Text Box 14"/>
          <p:cNvSpPr txBox="1">
            <a:spLocks noChangeArrowheads="1"/>
          </p:cNvSpPr>
          <p:nvPr/>
        </p:nvSpPr>
        <p:spPr bwMode="auto">
          <a:xfrm>
            <a:off x="6892925" y="1417638"/>
            <a:ext cx="3460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0</a:t>
            </a:r>
          </a:p>
        </p:txBody>
      </p:sp>
      <p:sp>
        <p:nvSpPr>
          <p:cNvPr id="889871" name="Text Box 15"/>
          <p:cNvSpPr txBox="1">
            <a:spLocks noChangeArrowheads="1"/>
          </p:cNvSpPr>
          <p:nvPr/>
        </p:nvSpPr>
        <p:spPr bwMode="auto">
          <a:xfrm>
            <a:off x="6858000" y="1936750"/>
            <a:ext cx="442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-1</a:t>
            </a:r>
          </a:p>
        </p:txBody>
      </p:sp>
      <p:sp>
        <p:nvSpPr>
          <p:cNvPr id="889872" name="Text Box 16"/>
          <p:cNvSpPr txBox="1">
            <a:spLocks noChangeArrowheads="1"/>
          </p:cNvSpPr>
          <p:nvPr/>
        </p:nvSpPr>
        <p:spPr bwMode="auto">
          <a:xfrm>
            <a:off x="6880225" y="869950"/>
            <a:ext cx="411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accent2"/>
                </a:solidFill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2013457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03747" y="1219200"/>
            <a:ext cx="2568652" cy="1792043"/>
            <a:chOff x="5148964" y="457200"/>
            <a:chExt cx="2488176" cy="2067742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1" y="1708151"/>
              <a:ext cx="1464939" cy="816791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~175m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947361" cy="665583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kern="0" dirty="0" err="1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752600" y="2971800"/>
            <a:ext cx="3451147" cy="1143000"/>
            <a:chOff x="1600200" y="3200400"/>
            <a:chExt cx="2796619" cy="1143000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008586" y="3276600"/>
              <a:ext cx="1388233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>
                  <a:solidFill>
                    <a:srgbClr val="FF0000"/>
                  </a:solidFill>
                  <a:latin typeface="Arial Narrow" charset="0"/>
                </a:rPr>
                <a:t>p</a:t>
              </a: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570185" cy="125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/>
              <a:t>HEP and the Standard Model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F2F30B17-AD49-C44F-9B1D-3197B4766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0F1011E6-B096-A448-B736-945DFC5B4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</p:spTree>
    <p:extLst>
      <p:ext uri="{BB962C8B-B14F-4D97-AF65-F5344CB8AC3E}">
        <p14:creationId xmlns:p14="http://schemas.microsoft.com/office/powerpoint/2010/main" val="2175794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111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6DAD6-6500-4C41-924C-460078E918FA}" type="slidenum">
              <a:rPr lang="en-US"/>
              <a:pPr/>
              <a:t>14</a:t>
            </a:fld>
            <a:endParaRPr lang="en-US"/>
          </a:p>
        </p:txBody>
      </p:sp>
      <p:sp>
        <p:nvSpPr>
          <p:cNvPr id="687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533400"/>
            <a:ext cx="8534400" cy="5867400"/>
          </a:xfrm>
        </p:spPr>
        <p:txBody>
          <a:bodyPr/>
          <a:lstStyle/>
          <a:p>
            <a:r>
              <a:rPr lang="en-US" sz="2800" dirty="0"/>
              <a:t>How can one obtain high energy particles?</a:t>
            </a:r>
          </a:p>
          <a:p>
            <a:pPr lvl="1"/>
            <a:r>
              <a:rPr lang="en-US" sz="2400" dirty="0"/>
              <a:t>Cosmic ray </a:t>
            </a:r>
            <a:r>
              <a:rPr lang="en-US" sz="2400" dirty="0">
                <a:sym typeface="Wingdings" charset="0"/>
              </a:rPr>
              <a:t> Sometimes we observe 1000TeV cosmic rays</a:t>
            </a:r>
          </a:p>
          <a:p>
            <a:pPr lvl="2"/>
            <a:r>
              <a:rPr lang="en-US" sz="2000" dirty="0"/>
              <a:t>Low flux and cannot control energies well</a:t>
            </a:r>
          </a:p>
          <a:p>
            <a:r>
              <a:rPr lang="en-US" sz="2800" dirty="0"/>
              <a:t>Need to look into small distances to probe the fundamental constituents with full control of particle energies and fluxes</a:t>
            </a:r>
          </a:p>
          <a:p>
            <a:pPr lvl="1"/>
            <a:r>
              <a:rPr lang="en-US" sz="2400" dirty="0"/>
              <a:t>Particle accelerators</a:t>
            </a:r>
          </a:p>
          <a:p>
            <a:r>
              <a:rPr lang="en-US" sz="2800" dirty="0"/>
              <a:t>Accelerators need not only to accelerate particles but also to</a:t>
            </a:r>
          </a:p>
          <a:p>
            <a:pPr lvl="1"/>
            <a:r>
              <a:rPr lang="en-US" sz="2400" dirty="0"/>
              <a:t>Track them</a:t>
            </a:r>
          </a:p>
          <a:p>
            <a:pPr lvl="1"/>
            <a:r>
              <a:rPr lang="en-US" sz="2400" dirty="0"/>
              <a:t>Maneuver them</a:t>
            </a:r>
          </a:p>
          <a:p>
            <a:pPr lvl="1"/>
            <a:r>
              <a:rPr lang="en-US" sz="2400" dirty="0"/>
              <a:t>Constrain their motions to the order of 1</a:t>
            </a:r>
            <a:r>
              <a:rPr lang="en-US" sz="2400" dirty="0">
                <a:latin typeface="Symbol" charset="0"/>
              </a:rPr>
              <a:t>μ</a:t>
            </a:r>
            <a:r>
              <a:rPr lang="en-US" sz="2400" dirty="0"/>
              <a:t>m or better</a:t>
            </a:r>
          </a:p>
          <a:p>
            <a:r>
              <a:rPr lang="en-US" sz="2800" dirty="0"/>
              <a:t>Why?</a:t>
            </a:r>
          </a:p>
          <a:p>
            <a:pPr lvl="1"/>
            <a:r>
              <a:rPr lang="en-US" sz="2400" dirty="0"/>
              <a:t>Must correct particle paths and momenta to increase fluxes and precisely control momenta</a:t>
            </a:r>
          </a:p>
        </p:txBody>
      </p:sp>
      <p:graphicFrame>
        <p:nvGraphicFramePr>
          <p:cNvPr id="687107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128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68710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710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Particle Accelerators</a:t>
            </a:r>
          </a:p>
        </p:txBody>
      </p:sp>
    </p:spTree>
    <p:extLst>
      <p:ext uri="{BB962C8B-B14F-4D97-AF65-F5344CB8AC3E}">
        <p14:creationId xmlns:p14="http://schemas.microsoft.com/office/powerpoint/2010/main" val="13463889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5B0A46-FD56-6B41-AD5F-975A48EEC39E}" type="slidenum">
              <a:rPr lang="en-US"/>
              <a:pPr/>
              <a:t>15</a:t>
            </a:fld>
            <a:endParaRPr lang="en-US"/>
          </a:p>
        </p:txBody>
      </p:sp>
      <p:sp>
        <p:nvSpPr>
          <p:cNvPr id="6758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33400"/>
            <a:ext cx="8915400" cy="5867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Depending on what the main goals of physics are, one needs different kinds of accelerator experiments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Fixed target experiments: Probe the nature of the nucleons </a:t>
            </a:r>
            <a:r>
              <a:rPr lang="en-US" sz="2800" dirty="0">
                <a:sym typeface="Wingdings" charset="0"/>
              </a:rPr>
              <a:t> Nucleon structure functions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Results also can be used for producing secondary particles for further accelerations </a:t>
            </a:r>
            <a:r>
              <a:rPr lang="en-US" sz="2400" dirty="0">
                <a:sym typeface="Wingdings" charset="0"/>
              </a:rPr>
              <a:t> </a:t>
            </a:r>
            <a:r>
              <a:rPr lang="en-US" sz="2400" dirty="0" err="1">
                <a:sym typeface="Wingdings" charset="0"/>
              </a:rPr>
              <a:t>Tevatron</a:t>
            </a:r>
            <a:r>
              <a:rPr lang="en-US" sz="2400" dirty="0">
                <a:sym typeface="Wingdings" charset="0"/>
              </a:rPr>
              <a:t> anti-proton production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/>
              <a:t>Colliders: Probes the interactions between fundamental constituents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Hadron colliders: Wide kinematic ranges and high discovery potential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Proton-anti-proton: </a:t>
            </a:r>
            <a:r>
              <a:rPr lang="en-US" sz="2000" dirty="0" err="1"/>
              <a:t>TeVatron</a:t>
            </a:r>
            <a:r>
              <a:rPr lang="en-US" sz="2000" dirty="0"/>
              <a:t> at </a:t>
            </a:r>
            <a:r>
              <a:rPr lang="en-US" sz="2000" dirty="0" err="1"/>
              <a:t>Fermilab</a:t>
            </a:r>
            <a:r>
              <a:rPr lang="en-US" sz="2000" dirty="0"/>
              <a:t>,            at CERN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Proton-Proton: Large Hadron Collider at CERN (turned on early 2010)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Lepton colliders: Very narrow and focused kinematic reach, so it is used for precision measurements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Electron-positron: LEP at CERN, Petra at DESY, PEP at SLAC, Tristan at KEK, ILC in the mid-range future</a:t>
            </a:r>
          </a:p>
          <a:p>
            <a:pPr lvl="2">
              <a:lnSpc>
                <a:spcPct val="80000"/>
              </a:lnSpc>
            </a:pPr>
            <a:r>
              <a:rPr lang="en-US" sz="2000" dirty="0" err="1"/>
              <a:t>Muon</a:t>
            </a:r>
            <a:r>
              <a:rPr lang="en-US" sz="2000" dirty="0"/>
              <a:t>-anti-</a:t>
            </a:r>
            <a:r>
              <a:rPr lang="en-US" sz="2000" dirty="0" err="1"/>
              <a:t>muon</a:t>
            </a:r>
            <a:r>
              <a:rPr lang="en-US" sz="2000" dirty="0"/>
              <a:t>: Conceptual accelerator in the far future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Lepton-hadron colliders: HERA at DESY</a:t>
            </a:r>
          </a:p>
        </p:txBody>
      </p:sp>
      <p:graphicFrame>
        <p:nvGraphicFramePr>
          <p:cNvPr id="67584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287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6758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84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Particle Accelerators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5105400" y="3733800"/>
          <a:ext cx="649371" cy="425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288" name="Equation" r:id="rId6" imgW="368300" imgH="241300" progId="Equation.DSMT4">
                  <p:embed/>
                </p:oleObj>
              </mc:Choice>
              <mc:Fallback>
                <p:oleObj name="Equation" r:id="rId6" imgW="368300" imgH="241300" progId="Equation.DSMT4">
                  <p:embed/>
                  <p:pic>
                    <p:nvPicPr>
                      <p:cNvPr id="2" name="Object 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05400" y="3733800"/>
                        <a:ext cx="649371" cy="425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1110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9CA610-B30D-CE47-9B75-D1DE566EB262}" type="slidenum">
              <a:rPr lang="en-US"/>
              <a:pPr/>
              <a:t>16</a:t>
            </a:fld>
            <a:endParaRPr lang="en-US"/>
          </a:p>
        </p:txBody>
      </p:sp>
      <p:sp>
        <p:nvSpPr>
          <p:cNvPr id="6809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762000"/>
            <a:ext cx="5410200" cy="5562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Invented by E. Lawrence at Berkeley in 1930’s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While the two D</a:t>
            </a:r>
            <a:r>
              <a:rPr lang="en-US" sz="2000" dirty="0">
                <a:latin typeface="Arial"/>
              </a:rPr>
              <a:t> </a:t>
            </a:r>
            <a:r>
              <a:rPr lang="en-US" sz="2000" dirty="0"/>
              <a:t>shaped vacuum chambers are connected to HV sources, there is no electric field inside them due to Faraday effect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Strong electric field exists only in the gap between the two D</a:t>
            </a:r>
            <a:r>
              <a:rPr lang="en-US" sz="2000" dirty="0">
                <a:latin typeface="Arial"/>
              </a:rPr>
              <a:t>’</a:t>
            </a:r>
            <a:r>
              <a:rPr lang="en-US" sz="2000" dirty="0"/>
              <a:t>s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An ion source is placed in the gap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path is circular due to the perpendicular magnetic field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ions do not feel any acceleration inside the D but gets bent due to magnetic field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When the particle exits one D, the direction of voltage can be changed and the ion gets accelerated before entering into the D on the other side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If the frequency of the alternating voltage is just right (cyclotron frequency), the charged particle gets accelerated continuously until it is extracted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The maximum energy is determined by the accelerator radius and the magnetic field strength</a:t>
            </a:r>
          </a:p>
        </p:txBody>
      </p:sp>
      <p:graphicFrame>
        <p:nvGraphicFramePr>
          <p:cNvPr id="68096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311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6809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096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Resonance Accelerators: Cyclotron</a:t>
            </a:r>
          </a:p>
        </p:txBody>
      </p:sp>
      <p:pic>
        <p:nvPicPr>
          <p:cNvPr id="680965" name="Picture 5" descr="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143000"/>
            <a:ext cx="3524250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7965768"/>
              </p:ext>
            </p:extLst>
          </p:nvPr>
        </p:nvGraphicFramePr>
        <p:xfrm>
          <a:off x="5334000" y="5410200"/>
          <a:ext cx="3657600" cy="835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3312" name="Equation" r:id="rId6" imgW="2108160" imgH="431640" progId="Equation.DSMT4">
                  <p:embed/>
                </p:oleObj>
              </mc:Choice>
              <mc:Fallback>
                <p:oleObj name="Equation" r:id="rId6" imgW="2108160" imgH="431640" progId="Equation.DSMT4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5410200"/>
                        <a:ext cx="3657600" cy="83510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 rot="904664">
            <a:off x="6553200" y="2514600"/>
            <a:ext cx="685800" cy="1066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04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01F64D-A489-2A4E-B956-D906687827CD}" type="slidenum">
              <a:rPr lang="en-US"/>
              <a:pPr/>
              <a:t>17</a:t>
            </a:fld>
            <a:endParaRPr lang="en-US"/>
          </a:p>
        </p:txBody>
      </p:sp>
      <p:sp>
        <p:nvSpPr>
          <p:cNvPr id="68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686800" cy="3733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Accelerates particles along the linear path using the resonance principle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 series of metal tubes are located in a vacuum vessel and connected successively to alternating terminals of radio frequency oscillator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 direction of the electric field changes before the particles exit the given tube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 tube length needs to get longer as the particle gets accelerated to keep up with the phase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These accelerators are used for accelerating low mass particles to very high energies</a:t>
            </a:r>
          </a:p>
        </p:txBody>
      </p:sp>
      <p:graphicFrame>
        <p:nvGraphicFramePr>
          <p:cNvPr id="68301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4200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6830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3012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Resonance Accelerators: Linear Accelerator</a:t>
            </a:r>
          </a:p>
        </p:txBody>
      </p:sp>
      <p:pic>
        <p:nvPicPr>
          <p:cNvPr id="683013" name="Picture 5" descr="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267200"/>
            <a:ext cx="5715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3014" name="Picture 6" descr="lina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86200"/>
            <a:ext cx="241141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353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5E5CB3-8378-A64D-B53F-FF38DEA4CCF1}" type="slidenum">
              <a:rPr lang="en-US"/>
              <a:pPr/>
              <a:t>18</a:t>
            </a:fld>
            <a:endParaRPr lang="en-US"/>
          </a:p>
        </p:txBody>
      </p:sp>
      <p:pic>
        <p:nvPicPr>
          <p:cNvPr id="686082" name="Picture 2" descr="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609600"/>
            <a:ext cx="449580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533400"/>
            <a:ext cx="4038600" cy="5257800"/>
          </a:xfrm>
        </p:spPr>
        <p:txBody>
          <a:bodyPr/>
          <a:lstStyle/>
          <a:p>
            <a:r>
              <a:rPr lang="en-US" sz="2800" dirty="0" err="1"/>
              <a:t>Synchrotons</a:t>
            </a:r>
            <a:r>
              <a:rPr lang="en-US" sz="2800" dirty="0"/>
              <a:t> use magnets arranged in a ring-like fashion with varying magnetic field and frequency</a:t>
            </a:r>
          </a:p>
          <a:p>
            <a:r>
              <a:rPr lang="en-US" sz="2800" dirty="0"/>
              <a:t>Multiple stages of accelerations are needed before reaching over </a:t>
            </a:r>
            <a:r>
              <a:rPr lang="en-US" sz="2800" dirty="0" err="1"/>
              <a:t>GeV</a:t>
            </a:r>
            <a:r>
              <a:rPr lang="en-US" sz="2800" dirty="0"/>
              <a:t> ranges of energies</a:t>
            </a:r>
          </a:p>
          <a:p>
            <a:r>
              <a:rPr lang="en-US" sz="2800" dirty="0"/>
              <a:t>RF power stations are located throughout the ring to pump electric energies into the particles</a:t>
            </a:r>
          </a:p>
        </p:txBody>
      </p:sp>
      <p:graphicFrame>
        <p:nvGraphicFramePr>
          <p:cNvPr id="686084" name="Object 4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5224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6860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085" name="Rectangle 5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 err="1">
                <a:solidFill>
                  <a:srgbClr val="A50021"/>
                </a:solidFill>
                <a:latin typeface="+mj-lt"/>
              </a:rPr>
              <a:t>Synchroton</a:t>
            </a:r>
            <a:r>
              <a:rPr lang="en-US" sz="4000" dirty="0">
                <a:solidFill>
                  <a:srgbClr val="A50021"/>
                </a:solidFill>
                <a:latin typeface="+mj-lt"/>
              </a:rPr>
              <a:t> Accelerators</a:t>
            </a:r>
          </a:p>
        </p:txBody>
      </p:sp>
      <p:pic>
        <p:nvPicPr>
          <p:cNvPr id="686086" name="Picture 6" descr="tevatron-accelertor-cha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657600" cy="292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087" name="Picture 7" descr="cockcroft-walt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486400"/>
            <a:ext cx="666750" cy="83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088" name="Picture 8" descr="lina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257800"/>
            <a:ext cx="49371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089" name="Picture 9" descr="boost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800600"/>
            <a:ext cx="658813" cy="5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090" name="Picture 10" descr="aproton-acc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4114800"/>
            <a:ext cx="844550" cy="674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091" name="Picture 11" descr="main-injecto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200400"/>
            <a:ext cx="1039813" cy="83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092" name="Picture 12" descr="tevatr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419600"/>
            <a:ext cx="12954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7690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-7620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/>
              <a:t>World’s 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(2.5mi) circumference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on the area smaller than 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Equivalent to the kinetic energy of a 20t truck at the speed 130km/</a:t>
            </a:r>
            <a:r>
              <a:rPr lang="en-US" sz="1600" dirty="0" err="1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New frontiers with high intensity proton beams including the search for dark matter 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4572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310km/</a:t>
            </a:r>
            <a:r>
              <a:rPr lang="en-US" sz="1600" dirty="0" err="1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Discovered a new heavy particle that looks Higgs in 2012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Search for new particles had been ongoing!!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>
                <a:solidFill>
                  <a:srgbClr val="A50021"/>
                </a:solidFill>
                <a:latin typeface="Arial Narrow" charset="0"/>
                <a:sym typeface="Wingdings" charset="2"/>
              </a:rPr>
              <a:t>Shut down for two years for high stat. upgrade!</a:t>
            </a: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1CDE6C-EDE5-774A-A7D3-FB99B677B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39322-5AAF-8749-95DD-64BC23E7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CEE006-C089-D64D-BD48-BEA5C70F0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031017"/>
      </p:ext>
    </p:extLst>
  </p:cSld>
  <p:clrMapOvr>
    <a:masterClrMapping/>
  </p:clrMapOvr>
  <p:transition advClick="0" advTm="2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382000" cy="5715000"/>
          </a:xfrm>
        </p:spPr>
        <p:txBody>
          <a:bodyPr/>
          <a:lstStyle/>
          <a:p>
            <a:pPr eaLnBrk="1" hangingPunct="1"/>
            <a:r>
              <a:rPr lang="en-US" sz="2800" dirty="0"/>
              <a:t>Final exam is </a:t>
            </a:r>
            <a:r>
              <a:rPr lang="en-US" sz="2800" b="1" u="sng" dirty="0">
                <a:solidFill>
                  <a:srgbClr val="FF0000"/>
                </a:solidFill>
              </a:rPr>
              <a:t>11am – 1:30pm</a:t>
            </a:r>
            <a:r>
              <a:rPr lang="en-US" sz="2800"/>
              <a:t>, Friday</a:t>
            </a:r>
            <a:r>
              <a:rPr lang="en-US" sz="2800" dirty="0"/>
              <a:t>, May 10</a:t>
            </a:r>
          </a:p>
          <a:p>
            <a:pPr lvl="1" eaLnBrk="1" hangingPunct="1"/>
            <a:r>
              <a:rPr lang="en-US" sz="2400" dirty="0"/>
              <a:t>Location: CRB114</a:t>
            </a:r>
          </a:p>
          <a:p>
            <a:pPr lvl="1" eaLnBrk="1" hangingPunct="1"/>
            <a:r>
              <a:rPr lang="en-US" sz="2400" dirty="0"/>
              <a:t>Comprehensive exam covering from CH1 – CH8 + what we’ve learned today (some in CH14) + appendices 3 – 7</a:t>
            </a:r>
          </a:p>
          <a:p>
            <a:pPr lvl="1" eaLnBrk="1" hangingPunct="1"/>
            <a:r>
              <a:rPr lang="en-US" sz="2400" dirty="0"/>
              <a:t>Bring your calculator but DO NOT input formula into it!</a:t>
            </a:r>
          </a:p>
          <a:p>
            <a:pPr lvl="1" eaLnBrk="1" hangingPunct="1"/>
            <a:r>
              <a:rPr lang="en-US" sz="2400" dirty="0"/>
              <a:t>BYOF: You can prepare a one 8.5x11.5 sheet (front and back) of </a:t>
            </a:r>
            <a:r>
              <a:rPr lang="en-US" sz="2400" b="1" u="sng" dirty="0">
                <a:solidFill>
                  <a:srgbClr val="FF0000"/>
                </a:solidFill>
              </a:rPr>
              <a:t>handwritten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formulae and values of constants for the exam</a:t>
            </a:r>
          </a:p>
          <a:p>
            <a:pPr lvl="2" eaLnBrk="1" hangingPunct="1"/>
            <a:r>
              <a:rPr lang="en-US" sz="1800" dirty="0"/>
              <a:t>No additional formulae or values of constants will be provided!</a:t>
            </a:r>
          </a:p>
          <a:p>
            <a:pPr lvl="2" eaLnBrk="1" hangingPunct="1"/>
            <a:r>
              <a:rPr lang="en-US" sz="1800" dirty="0"/>
              <a:t>No Maxwell’s equations allowed!</a:t>
            </a:r>
          </a:p>
          <a:p>
            <a:pPr eaLnBrk="1" hangingPunct="1"/>
            <a:r>
              <a:rPr lang="en-US" sz="2800" dirty="0"/>
              <a:t>Planetarium extra credit</a:t>
            </a:r>
          </a:p>
          <a:p>
            <a:pPr lvl="1" eaLnBrk="1" hangingPunct="1"/>
            <a:r>
              <a:rPr lang="en-US" sz="2400" dirty="0"/>
              <a:t>Tape one side of your ticket stubs on a sheet of paper with your name on it</a:t>
            </a:r>
          </a:p>
          <a:p>
            <a:pPr lvl="1" eaLnBrk="1" hangingPunct="1"/>
            <a:r>
              <a:rPr lang="en-US" sz="2400" dirty="0"/>
              <a:t>Submit the sheet in the morning of May 10</a:t>
            </a:r>
          </a:p>
          <a:p>
            <a:pPr marL="457200" lvl="1" indent="0" eaLnBrk="1" hangingPunct="1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978023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762000"/>
          </a:xfrm>
        </p:spPr>
        <p:txBody>
          <a:bodyPr/>
          <a:lstStyle/>
          <a:p>
            <a:r>
              <a:rPr lang="en-US" sz="4000" dirty="0"/>
              <a:t>Comparisons between </a:t>
            </a:r>
            <a:r>
              <a:rPr lang="en-US" sz="4000" dirty="0" err="1"/>
              <a:t>Tevatron</a:t>
            </a:r>
            <a:r>
              <a:rPr lang="en-US" sz="4000" dirty="0"/>
              <a:t> and the LHC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5105400"/>
          </a:xfrm>
        </p:spPr>
        <p:txBody>
          <a:bodyPr/>
          <a:lstStyle/>
          <a:p>
            <a:r>
              <a:rPr lang="en-US" sz="2800" dirty="0" err="1"/>
              <a:t>Tevatron</a:t>
            </a:r>
            <a:r>
              <a:rPr lang="en-US" sz="2800" dirty="0"/>
              <a:t>: </a:t>
            </a:r>
            <a:r>
              <a:rPr lang="en-US" sz="2400" dirty="0"/>
              <a:t>A proton-anti proton collider at 2TeV</a:t>
            </a:r>
          </a:p>
          <a:p>
            <a:pPr lvl="1"/>
            <a:r>
              <a:rPr lang="en-US" sz="2400" dirty="0"/>
              <a:t>Need to produce anti-protons using accelerated protons at 120GeV</a:t>
            </a:r>
          </a:p>
          <a:p>
            <a:pPr lvl="1"/>
            <a:r>
              <a:rPr lang="en-US" sz="2400" dirty="0"/>
              <a:t>Takes time to store a sufficient number of anti-protons</a:t>
            </a:r>
          </a:p>
          <a:p>
            <a:pPr lvl="2"/>
            <a:r>
              <a:rPr lang="en-US" sz="2000" dirty="0"/>
              <a:t>Need a storage accelerator for anti-protons</a:t>
            </a:r>
          </a:p>
          <a:p>
            <a:pPr lvl="1"/>
            <a:r>
              <a:rPr lang="en-US" sz="2400" dirty="0"/>
              <a:t>Can use the same magnet and acceleration ring to circulate and accelerate the particles</a:t>
            </a:r>
          </a:p>
          <a:p>
            <a:r>
              <a:rPr lang="en-US" sz="2800" dirty="0"/>
              <a:t>LHC: </a:t>
            </a:r>
            <a:r>
              <a:rPr lang="en-US" sz="2400" dirty="0"/>
              <a:t>A proton-proton collier at 14TeV design energy</a:t>
            </a:r>
          </a:p>
          <a:p>
            <a:pPr lvl="1"/>
            <a:r>
              <a:rPr lang="en-US" sz="2400" dirty="0"/>
              <a:t>Protons are easy to harvest</a:t>
            </a:r>
          </a:p>
          <a:p>
            <a:pPr lvl="1"/>
            <a:r>
              <a:rPr lang="en-US" sz="2400" dirty="0"/>
              <a:t>Takes virtually no time to between a fresh fill of particles into the accelerator</a:t>
            </a:r>
          </a:p>
          <a:p>
            <a:pPr lvl="1"/>
            <a:r>
              <a:rPr lang="en-US" sz="2400" dirty="0"/>
              <a:t>Must use two separate magnet and acceleration rings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72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>
              <a:latin typeface="Monotype Corsiva" pitchFamily="-108" charset="0"/>
            </a:endParaRP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7BC4F0D-8A23-B949-91FB-7647F8BB2988}" type="slidenum">
              <a:rPr lang="en-US">
                <a:latin typeface="Arial Narrow" pitchFamily="-84" charset="0"/>
              </a:rPr>
              <a:pPr/>
              <a:t>21</a:t>
            </a:fld>
            <a:endParaRPr lang="en-US">
              <a:latin typeface="Arial Narrow" pitchFamily="-84" charset="0"/>
            </a:endParaRPr>
          </a:p>
        </p:txBody>
      </p:sp>
      <p:pic>
        <p:nvPicPr>
          <p:cNvPr id="221186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118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>
                <a:solidFill>
                  <a:srgbClr val="FFFFFF"/>
                </a:solidFill>
                <a:ea typeface="ＭＳ Ｐゴシック" pitchFamily="-84" charset="-128"/>
                <a:cs typeface="ＭＳ Ｐゴシック" pitchFamily="-84" charset="-128"/>
              </a:rPr>
              <a:t>LHC @ CERN Aerial View</a:t>
            </a:r>
          </a:p>
        </p:txBody>
      </p:sp>
      <p:sp>
        <p:nvSpPr>
          <p:cNvPr id="221188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Geneva Airport</a:t>
            </a:r>
          </a:p>
        </p:txBody>
      </p:sp>
      <p:sp>
        <p:nvSpPr>
          <p:cNvPr id="221189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ATLAS</a:t>
            </a:r>
          </a:p>
        </p:txBody>
      </p:sp>
      <p:sp>
        <p:nvSpPr>
          <p:cNvPr id="221190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CMS</a:t>
            </a:r>
          </a:p>
        </p:txBody>
      </p:sp>
      <p:sp>
        <p:nvSpPr>
          <p:cNvPr id="221191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France</a:t>
            </a:r>
          </a:p>
        </p:txBody>
      </p:sp>
      <p:sp>
        <p:nvSpPr>
          <p:cNvPr id="221192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Swizerland</a:t>
            </a:r>
          </a:p>
        </p:txBody>
      </p:sp>
    </p:spTree>
    <p:extLst>
      <p:ext uri="{BB962C8B-B14F-4D97-AF65-F5344CB8AC3E}">
        <p14:creationId xmlns:p14="http://schemas.microsoft.com/office/powerpoint/2010/main" val="13662138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50C83-0B44-F045-8A58-F3621309A5EF}" type="slidenum">
              <a:rPr lang="en-US"/>
              <a:pPr/>
              <a:t>22</a:t>
            </a:fld>
            <a:endParaRPr lang="en-US"/>
          </a:p>
        </p:txBody>
      </p:sp>
      <p:sp>
        <p:nvSpPr>
          <p:cNvPr id="6113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5257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Subatomic particles cannot be seen by naked eyes but can be detected through their interactions within matter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What do you think we need to know first to construct a detector?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What kind of particles do we want to detect for the given physics?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Charged particles and neutral particles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What do we want to measure?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Their momenta measured by tracking detectors and magnetic field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Trajectories measured by tracking detectors (like </a:t>
            </a:r>
            <a:r>
              <a:rPr lang="en-US" sz="2000" dirty="0">
                <a:hlinkClick r:id="rId3"/>
              </a:rPr>
              <a:t>the cloud chamber</a:t>
            </a:r>
            <a:r>
              <a:rPr lang="en-US" sz="2000" dirty="0"/>
              <a:t>)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Energies measured by the calorimeter</a:t>
            </a:r>
          </a:p>
          <a:p>
            <a:pPr lvl="2">
              <a:lnSpc>
                <a:spcPct val="80000"/>
              </a:lnSpc>
            </a:pPr>
            <a:r>
              <a:rPr lang="en-US" sz="2000" dirty="0"/>
              <a:t>Origin of interaction (interaction vertex) measured by a precision tracking det.</a:t>
            </a:r>
          </a:p>
          <a:p>
            <a:pPr lvl="2">
              <a:lnSpc>
                <a:spcPct val="80000"/>
              </a:lnSpc>
            </a:pPr>
            <a:r>
              <a:rPr lang="en-US" sz="2000" dirty="0" err="1"/>
              <a:t>Etc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To what precision do we want to measure?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Depending on the answers to the above questions we use different detection techniques </a:t>
            </a:r>
          </a:p>
        </p:txBody>
      </p:sp>
      <p:graphicFrame>
        <p:nvGraphicFramePr>
          <p:cNvPr id="61133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6248" name="Equation" r:id="rId4" imgW="914400" imgH="190080" progId="Equation.DSMT4">
                  <p:embed/>
                </p:oleObj>
              </mc:Choice>
              <mc:Fallback>
                <p:oleObj name="Equation" r:id="rId4" imgW="914400" imgH="190080" progId="Equation.DSMT4">
                  <p:embed/>
                  <p:pic>
                    <p:nvPicPr>
                      <p:cNvPr id="6113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1332" name="Rectangle 4"/>
          <p:cNvSpPr>
            <a:spLocks noChangeArrowheads="1"/>
          </p:cNvSpPr>
          <p:nvPr/>
        </p:nvSpPr>
        <p:spPr bwMode="auto">
          <a:xfrm>
            <a:off x="0" y="762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Particle Detectors</a:t>
            </a:r>
          </a:p>
        </p:txBody>
      </p:sp>
    </p:spTree>
    <p:extLst>
      <p:ext uri="{BB962C8B-B14F-4D97-AF65-F5344CB8AC3E}">
        <p14:creationId xmlns:p14="http://schemas.microsoft.com/office/powerpoint/2010/main" val="3868807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9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69939-EE80-2F45-89D4-D3FEA7FF5C8C}" type="slidenum">
              <a:rPr lang="en-US"/>
              <a:pPr/>
              <a:t>23</a:t>
            </a:fld>
            <a:endParaRPr lang="en-US"/>
          </a:p>
        </p:txBody>
      </p:sp>
      <p:sp>
        <p:nvSpPr>
          <p:cNvPr id="911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685800"/>
          </a:xfrm>
        </p:spPr>
        <p:txBody>
          <a:bodyPr/>
          <a:lstStyle/>
          <a:p>
            <a:r>
              <a:rPr lang="en-US" sz="4000" b="1" u="sng" dirty="0"/>
              <a:t>Particle Detection Techniques</a:t>
            </a:r>
          </a:p>
        </p:txBody>
      </p:sp>
      <p:grpSp>
        <p:nvGrpSpPr>
          <p:cNvPr id="911363" name="Group 3"/>
          <p:cNvGrpSpPr>
            <a:grpSpLocks/>
          </p:cNvGrpSpPr>
          <p:nvPr/>
        </p:nvGrpSpPr>
        <p:grpSpPr bwMode="auto">
          <a:xfrm>
            <a:off x="625475" y="1603375"/>
            <a:ext cx="958850" cy="876300"/>
            <a:chOff x="394" y="1298"/>
            <a:chExt cx="604" cy="552"/>
          </a:xfrm>
        </p:grpSpPr>
        <p:sp>
          <p:nvSpPr>
            <p:cNvPr id="911364" name="Line 4"/>
            <p:cNvSpPr>
              <a:spLocks noChangeShapeType="1"/>
            </p:cNvSpPr>
            <p:nvPr/>
          </p:nvSpPr>
          <p:spPr bwMode="auto">
            <a:xfrm>
              <a:off x="636" y="1706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65" name="Line 5"/>
            <p:cNvSpPr>
              <a:spLocks noChangeShapeType="1"/>
            </p:cNvSpPr>
            <p:nvPr/>
          </p:nvSpPr>
          <p:spPr bwMode="auto">
            <a:xfrm flipH="1">
              <a:off x="636" y="1706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66" name="Text Box 6"/>
            <p:cNvSpPr txBox="1">
              <a:spLocks noChangeArrowheads="1"/>
            </p:cNvSpPr>
            <p:nvPr/>
          </p:nvSpPr>
          <p:spPr bwMode="auto">
            <a:xfrm>
              <a:off x="394" y="1298"/>
              <a:ext cx="604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600">
                  <a:solidFill>
                    <a:schemeClr val="accent2"/>
                  </a:solidFill>
                </a:rPr>
                <a:t>Interaction</a:t>
              </a:r>
            </a:p>
            <a:p>
              <a:pPr algn="ctr" eaLnBrk="0" hangingPunct="0"/>
              <a:r>
                <a:rPr lang="en-US" sz="1600">
                  <a:solidFill>
                    <a:schemeClr val="accent2"/>
                  </a:solidFill>
                </a:rPr>
                <a:t>Point</a:t>
              </a:r>
            </a:p>
          </p:txBody>
        </p:sp>
      </p:grpSp>
      <p:grpSp>
        <p:nvGrpSpPr>
          <p:cNvPr id="911367" name="Group 7"/>
          <p:cNvGrpSpPr>
            <a:grpSpLocks/>
          </p:cNvGrpSpPr>
          <p:nvPr/>
        </p:nvGrpSpPr>
        <p:grpSpPr bwMode="auto">
          <a:xfrm>
            <a:off x="762000" y="4025900"/>
            <a:ext cx="4838700" cy="533400"/>
            <a:chOff x="480" y="2824"/>
            <a:chExt cx="3048" cy="336"/>
          </a:xfrm>
        </p:grpSpPr>
        <p:sp>
          <p:nvSpPr>
            <p:cNvPr id="911368" name="Oval 8"/>
            <p:cNvSpPr>
              <a:spLocks noChangeArrowheads="1"/>
            </p:cNvSpPr>
            <p:nvPr/>
          </p:nvSpPr>
          <p:spPr bwMode="auto">
            <a:xfrm>
              <a:off x="2760" y="2824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69" name="Oval 9"/>
            <p:cNvSpPr>
              <a:spLocks noChangeArrowheads="1"/>
            </p:cNvSpPr>
            <p:nvPr/>
          </p:nvSpPr>
          <p:spPr bwMode="auto">
            <a:xfrm>
              <a:off x="2712" y="2872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0" name="Oval 10"/>
            <p:cNvSpPr>
              <a:spLocks noChangeArrowheads="1"/>
            </p:cNvSpPr>
            <p:nvPr/>
          </p:nvSpPr>
          <p:spPr bwMode="auto">
            <a:xfrm>
              <a:off x="2856" y="2920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1" name="Oval 11"/>
            <p:cNvSpPr>
              <a:spLocks noChangeArrowheads="1"/>
            </p:cNvSpPr>
            <p:nvPr/>
          </p:nvSpPr>
          <p:spPr bwMode="auto">
            <a:xfrm>
              <a:off x="2904" y="2968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2" name="Oval 12"/>
            <p:cNvSpPr>
              <a:spLocks noChangeArrowheads="1"/>
            </p:cNvSpPr>
            <p:nvPr/>
          </p:nvSpPr>
          <p:spPr bwMode="auto">
            <a:xfrm>
              <a:off x="2712" y="3016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3" name="Oval 13"/>
            <p:cNvSpPr>
              <a:spLocks noChangeArrowheads="1"/>
            </p:cNvSpPr>
            <p:nvPr/>
          </p:nvSpPr>
          <p:spPr bwMode="auto">
            <a:xfrm>
              <a:off x="2904" y="3064"/>
              <a:ext cx="62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4" name="Oval 14"/>
            <p:cNvSpPr>
              <a:spLocks noChangeArrowheads="1"/>
            </p:cNvSpPr>
            <p:nvPr/>
          </p:nvSpPr>
          <p:spPr bwMode="auto">
            <a:xfrm>
              <a:off x="2568" y="2920"/>
              <a:ext cx="624" cy="96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11375" name="Group 15"/>
            <p:cNvGrpSpPr>
              <a:grpSpLocks/>
            </p:cNvGrpSpPr>
            <p:nvPr/>
          </p:nvGrpSpPr>
          <p:grpSpPr bwMode="auto">
            <a:xfrm>
              <a:off x="480" y="2920"/>
              <a:ext cx="48" cy="96"/>
              <a:chOff x="528" y="2448"/>
              <a:chExt cx="48" cy="96"/>
            </a:xfrm>
          </p:grpSpPr>
          <p:sp>
            <p:nvSpPr>
              <p:cNvPr id="911376" name="Line 16"/>
              <p:cNvSpPr>
                <a:spLocks noChangeShapeType="1"/>
              </p:cNvSpPr>
              <p:nvPr/>
            </p:nvSpPr>
            <p:spPr bwMode="auto">
              <a:xfrm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377" name="Line 17"/>
              <p:cNvSpPr>
                <a:spLocks noChangeShapeType="1"/>
              </p:cNvSpPr>
              <p:nvPr/>
            </p:nvSpPr>
            <p:spPr bwMode="auto">
              <a:xfrm flipH="1"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11378" name="Line 18"/>
            <p:cNvSpPr>
              <a:spLocks noChangeShapeType="1"/>
            </p:cNvSpPr>
            <p:nvPr/>
          </p:nvSpPr>
          <p:spPr bwMode="auto">
            <a:xfrm>
              <a:off x="504" y="2968"/>
              <a:ext cx="172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79" name="Line 19"/>
            <p:cNvSpPr>
              <a:spLocks noChangeShapeType="1"/>
            </p:cNvSpPr>
            <p:nvPr/>
          </p:nvSpPr>
          <p:spPr bwMode="auto">
            <a:xfrm flipV="1">
              <a:off x="504" y="2920"/>
              <a:ext cx="2544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0" name="Line 20"/>
            <p:cNvSpPr>
              <a:spLocks noChangeShapeType="1"/>
            </p:cNvSpPr>
            <p:nvPr/>
          </p:nvSpPr>
          <p:spPr bwMode="auto">
            <a:xfrm flipV="1">
              <a:off x="504" y="2872"/>
              <a:ext cx="2544" cy="9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1" name="Line 21"/>
            <p:cNvSpPr>
              <a:spLocks noChangeShapeType="1"/>
            </p:cNvSpPr>
            <p:nvPr/>
          </p:nvSpPr>
          <p:spPr bwMode="auto">
            <a:xfrm>
              <a:off x="504" y="2968"/>
              <a:ext cx="2688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2" name="Line 22"/>
            <p:cNvSpPr>
              <a:spLocks noChangeShapeType="1"/>
            </p:cNvSpPr>
            <p:nvPr/>
          </p:nvSpPr>
          <p:spPr bwMode="auto">
            <a:xfrm>
              <a:off x="504" y="2968"/>
              <a:ext cx="2256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3" name="Line 23"/>
            <p:cNvSpPr>
              <a:spLocks noChangeShapeType="1"/>
            </p:cNvSpPr>
            <p:nvPr/>
          </p:nvSpPr>
          <p:spPr bwMode="auto">
            <a:xfrm>
              <a:off x="504" y="2968"/>
              <a:ext cx="2448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4" name="Line 24"/>
            <p:cNvSpPr>
              <a:spLocks noChangeShapeType="1"/>
            </p:cNvSpPr>
            <p:nvPr/>
          </p:nvSpPr>
          <p:spPr bwMode="auto">
            <a:xfrm>
              <a:off x="504" y="2968"/>
              <a:ext cx="2544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11385" name="Group 25"/>
          <p:cNvGrpSpPr>
            <a:grpSpLocks/>
          </p:cNvGrpSpPr>
          <p:nvPr/>
        </p:nvGrpSpPr>
        <p:grpSpPr bwMode="auto">
          <a:xfrm>
            <a:off x="762000" y="3098800"/>
            <a:ext cx="3581400" cy="304800"/>
            <a:chOff x="480" y="2240"/>
            <a:chExt cx="2384" cy="192"/>
          </a:xfrm>
        </p:grpSpPr>
        <p:sp>
          <p:nvSpPr>
            <p:cNvPr id="911386" name="Line 26"/>
            <p:cNvSpPr>
              <a:spLocks noChangeShapeType="1"/>
            </p:cNvSpPr>
            <p:nvPr/>
          </p:nvSpPr>
          <p:spPr bwMode="auto">
            <a:xfrm>
              <a:off x="552" y="2288"/>
              <a:ext cx="20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7" name="Arc 27"/>
            <p:cNvSpPr>
              <a:spLocks/>
            </p:cNvSpPr>
            <p:nvPr/>
          </p:nvSpPr>
          <p:spPr bwMode="auto">
            <a:xfrm>
              <a:off x="504" y="2288"/>
              <a:ext cx="2064" cy="97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388" name="Oval 28"/>
            <p:cNvSpPr>
              <a:spLocks noChangeArrowheads="1"/>
            </p:cNvSpPr>
            <p:nvPr/>
          </p:nvSpPr>
          <p:spPr bwMode="auto">
            <a:xfrm>
              <a:off x="2520" y="2336"/>
              <a:ext cx="344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11389" name="Group 29"/>
            <p:cNvGrpSpPr>
              <a:grpSpLocks/>
            </p:cNvGrpSpPr>
            <p:nvPr/>
          </p:nvGrpSpPr>
          <p:grpSpPr bwMode="auto">
            <a:xfrm>
              <a:off x="480" y="2240"/>
              <a:ext cx="48" cy="96"/>
              <a:chOff x="528" y="2448"/>
              <a:chExt cx="48" cy="96"/>
            </a:xfrm>
          </p:grpSpPr>
          <p:sp>
            <p:nvSpPr>
              <p:cNvPr id="911390" name="Line 30"/>
              <p:cNvSpPr>
                <a:spLocks noChangeShapeType="1"/>
              </p:cNvSpPr>
              <p:nvPr/>
            </p:nvSpPr>
            <p:spPr bwMode="auto">
              <a:xfrm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391" name="Line 31"/>
              <p:cNvSpPr>
                <a:spLocks noChangeShapeType="1"/>
              </p:cNvSpPr>
              <p:nvPr/>
            </p:nvSpPr>
            <p:spPr bwMode="auto">
              <a:xfrm flipH="1"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11392" name="Text Box 32"/>
          <p:cNvSpPr txBox="1">
            <a:spLocks noChangeArrowheads="1"/>
          </p:cNvSpPr>
          <p:nvPr/>
        </p:nvSpPr>
        <p:spPr bwMode="auto">
          <a:xfrm>
            <a:off x="4724400" y="3098800"/>
            <a:ext cx="8524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800">
                <a:solidFill>
                  <a:schemeClr val="accent2"/>
                </a:solidFill>
              </a:rPr>
              <a:t>electron</a:t>
            </a:r>
          </a:p>
        </p:txBody>
      </p:sp>
      <p:grpSp>
        <p:nvGrpSpPr>
          <p:cNvPr id="911393" name="Group 33"/>
          <p:cNvGrpSpPr>
            <a:grpSpLocks/>
          </p:cNvGrpSpPr>
          <p:nvPr/>
        </p:nvGrpSpPr>
        <p:grpSpPr bwMode="auto">
          <a:xfrm>
            <a:off x="762000" y="3657600"/>
            <a:ext cx="3581400" cy="127000"/>
            <a:chOff x="480" y="2576"/>
            <a:chExt cx="2376" cy="96"/>
          </a:xfrm>
        </p:grpSpPr>
        <p:sp>
          <p:nvSpPr>
            <p:cNvPr id="911394" name="Oval 34"/>
            <p:cNvSpPr>
              <a:spLocks noChangeArrowheads="1"/>
            </p:cNvSpPr>
            <p:nvPr/>
          </p:nvSpPr>
          <p:spPr bwMode="auto">
            <a:xfrm>
              <a:off x="2520" y="2576"/>
              <a:ext cx="336" cy="96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11395" name="Group 35"/>
            <p:cNvGrpSpPr>
              <a:grpSpLocks/>
            </p:cNvGrpSpPr>
            <p:nvPr/>
          </p:nvGrpSpPr>
          <p:grpSpPr bwMode="auto">
            <a:xfrm>
              <a:off x="480" y="2576"/>
              <a:ext cx="48" cy="96"/>
              <a:chOff x="528" y="2448"/>
              <a:chExt cx="48" cy="96"/>
            </a:xfrm>
          </p:grpSpPr>
          <p:sp>
            <p:nvSpPr>
              <p:cNvPr id="911396" name="Line 36"/>
              <p:cNvSpPr>
                <a:spLocks noChangeShapeType="1"/>
              </p:cNvSpPr>
              <p:nvPr/>
            </p:nvSpPr>
            <p:spPr bwMode="auto">
              <a:xfrm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397" name="Line 37"/>
              <p:cNvSpPr>
                <a:spLocks noChangeShapeType="1"/>
              </p:cNvSpPr>
              <p:nvPr/>
            </p:nvSpPr>
            <p:spPr bwMode="auto">
              <a:xfrm flipH="1"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11398" name="Text Box 38"/>
          <p:cNvSpPr txBox="1">
            <a:spLocks noChangeArrowheads="1"/>
          </p:cNvSpPr>
          <p:nvPr/>
        </p:nvSpPr>
        <p:spPr bwMode="auto">
          <a:xfrm>
            <a:off x="4762500" y="3479800"/>
            <a:ext cx="7604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800">
                <a:solidFill>
                  <a:schemeClr val="accent2"/>
                </a:solidFill>
              </a:rPr>
              <a:t>photon</a:t>
            </a:r>
          </a:p>
        </p:txBody>
      </p:sp>
      <p:sp>
        <p:nvSpPr>
          <p:cNvPr id="911399" name="Text Box 39"/>
          <p:cNvSpPr txBox="1">
            <a:spLocks noChangeArrowheads="1"/>
          </p:cNvSpPr>
          <p:nvPr/>
        </p:nvSpPr>
        <p:spPr bwMode="auto">
          <a:xfrm>
            <a:off x="5676900" y="4087813"/>
            <a:ext cx="3825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800">
                <a:solidFill>
                  <a:schemeClr val="accent2"/>
                </a:solidFill>
              </a:rPr>
              <a:t>jet</a:t>
            </a:r>
          </a:p>
        </p:txBody>
      </p:sp>
      <p:sp>
        <p:nvSpPr>
          <p:cNvPr id="911400" name="Text Box 40"/>
          <p:cNvSpPr txBox="1">
            <a:spLocks noChangeArrowheads="1"/>
          </p:cNvSpPr>
          <p:nvPr/>
        </p:nvSpPr>
        <p:spPr bwMode="auto">
          <a:xfrm>
            <a:off x="8305800" y="4891088"/>
            <a:ext cx="654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800">
                <a:solidFill>
                  <a:schemeClr val="accent2"/>
                </a:solidFill>
              </a:rPr>
              <a:t>muon</a:t>
            </a:r>
          </a:p>
        </p:txBody>
      </p:sp>
      <p:grpSp>
        <p:nvGrpSpPr>
          <p:cNvPr id="911402" name="Group 42"/>
          <p:cNvGrpSpPr>
            <a:grpSpLocks/>
          </p:cNvGrpSpPr>
          <p:nvPr/>
        </p:nvGrpSpPr>
        <p:grpSpPr bwMode="auto">
          <a:xfrm>
            <a:off x="457200" y="5156200"/>
            <a:ext cx="685800" cy="685800"/>
            <a:chOff x="288" y="3536"/>
            <a:chExt cx="432" cy="432"/>
          </a:xfrm>
        </p:grpSpPr>
        <p:sp>
          <p:nvSpPr>
            <p:cNvPr id="911403" name="AutoShape 43" descr="Light vertical"/>
            <p:cNvSpPr>
              <a:spLocks noChangeArrowheads="1"/>
            </p:cNvSpPr>
            <p:nvPr/>
          </p:nvSpPr>
          <p:spPr bwMode="auto">
            <a:xfrm>
              <a:off x="288" y="3536"/>
              <a:ext cx="432" cy="432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pattFill prst="ltVert">
              <a:fgClr>
                <a:schemeClr val="accent2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04" name="Oval 44"/>
            <p:cNvSpPr>
              <a:spLocks noChangeArrowheads="1"/>
            </p:cNvSpPr>
            <p:nvPr/>
          </p:nvSpPr>
          <p:spPr bwMode="auto">
            <a:xfrm>
              <a:off x="288" y="3728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600">
                <a:solidFill>
                  <a:srgbClr val="FF0000"/>
                </a:solidFill>
              </a:endParaRPr>
            </a:p>
          </p:txBody>
        </p:sp>
        <p:sp>
          <p:nvSpPr>
            <p:cNvPr id="911405" name="Oval 45"/>
            <p:cNvSpPr>
              <a:spLocks noChangeArrowheads="1"/>
            </p:cNvSpPr>
            <p:nvPr/>
          </p:nvSpPr>
          <p:spPr bwMode="auto">
            <a:xfrm>
              <a:off x="298" y="3764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600">
                <a:solidFill>
                  <a:srgbClr val="FF0000"/>
                </a:solidFill>
              </a:endParaRPr>
            </a:p>
          </p:txBody>
        </p:sp>
        <p:sp>
          <p:nvSpPr>
            <p:cNvPr id="911406" name="Oval 46"/>
            <p:cNvSpPr>
              <a:spLocks noChangeArrowheads="1"/>
            </p:cNvSpPr>
            <p:nvPr/>
          </p:nvSpPr>
          <p:spPr bwMode="auto">
            <a:xfrm>
              <a:off x="296" y="3686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600">
                <a:solidFill>
                  <a:srgbClr val="FF0000"/>
                </a:solidFill>
              </a:endParaRPr>
            </a:p>
          </p:txBody>
        </p:sp>
        <p:sp>
          <p:nvSpPr>
            <p:cNvPr id="911407" name="Oval 47"/>
            <p:cNvSpPr>
              <a:spLocks noChangeArrowheads="1"/>
            </p:cNvSpPr>
            <p:nvPr/>
          </p:nvSpPr>
          <p:spPr bwMode="auto">
            <a:xfrm>
              <a:off x="300" y="3670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US" sz="1600">
                <a:solidFill>
                  <a:srgbClr val="FF0000"/>
                </a:solidFill>
              </a:endParaRPr>
            </a:p>
          </p:txBody>
        </p:sp>
        <p:grpSp>
          <p:nvGrpSpPr>
            <p:cNvPr id="911408" name="Group 48"/>
            <p:cNvGrpSpPr>
              <a:grpSpLocks/>
            </p:cNvGrpSpPr>
            <p:nvPr/>
          </p:nvGrpSpPr>
          <p:grpSpPr bwMode="auto">
            <a:xfrm>
              <a:off x="480" y="3700"/>
              <a:ext cx="48" cy="96"/>
              <a:chOff x="528" y="2448"/>
              <a:chExt cx="48" cy="96"/>
            </a:xfrm>
          </p:grpSpPr>
          <p:sp>
            <p:nvSpPr>
              <p:cNvPr id="911409" name="Line 49"/>
              <p:cNvSpPr>
                <a:spLocks noChangeShapeType="1"/>
              </p:cNvSpPr>
              <p:nvPr/>
            </p:nvSpPr>
            <p:spPr bwMode="auto">
              <a:xfrm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10" name="Line 50"/>
              <p:cNvSpPr>
                <a:spLocks noChangeShapeType="1"/>
              </p:cNvSpPr>
              <p:nvPr/>
            </p:nvSpPr>
            <p:spPr bwMode="auto">
              <a:xfrm flipH="1"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11411" name="Group 51"/>
            <p:cNvGrpSpPr>
              <a:grpSpLocks/>
            </p:cNvGrpSpPr>
            <p:nvPr/>
          </p:nvGrpSpPr>
          <p:grpSpPr bwMode="auto">
            <a:xfrm>
              <a:off x="360" y="3698"/>
              <a:ext cx="144" cy="96"/>
              <a:chOff x="1248" y="3792"/>
              <a:chExt cx="144" cy="96"/>
            </a:xfrm>
          </p:grpSpPr>
          <p:sp>
            <p:nvSpPr>
              <p:cNvPr id="911412" name="Line 52"/>
              <p:cNvSpPr>
                <a:spLocks noChangeShapeType="1"/>
              </p:cNvSpPr>
              <p:nvPr/>
            </p:nvSpPr>
            <p:spPr bwMode="auto">
              <a:xfrm>
                <a:off x="1248" y="3792"/>
                <a:ext cx="144" cy="4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13" name="Line 53"/>
              <p:cNvSpPr>
                <a:spLocks noChangeShapeType="1"/>
              </p:cNvSpPr>
              <p:nvPr/>
            </p:nvSpPr>
            <p:spPr bwMode="auto">
              <a:xfrm>
                <a:off x="1248" y="3840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14" name="Line 54"/>
              <p:cNvSpPr>
                <a:spLocks noChangeShapeType="1"/>
              </p:cNvSpPr>
              <p:nvPr/>
            </p:nvSpPr>
            <p:spPr bwMode="auto">
              <a:xfrm flipV="1">
                <a:off x="1248" y="3840"/>
                <a:ext cx="144" cy="4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11415" name="Text Box 55"/>
          <p:cNvSpPr txBox="1">
            <a:spLocks noChangeArrowheads="1"/>
          </p:cNvSpPr>
          <p:nvPr/>
        </p:nvSpPr>
        <p:spPr bwMode="auto">
          <a:xfrm>
            <a:off x="1257300" y="5156200"/>
            <a:ext cx="3352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1600">
                <a:solidFill>
                  <a:schemeClr val="accent2"/>
                </a:solidFill>
              </a:rPr>
              <a:t>neutrino -- or any non-interacting particle missing transverse momentum</a:t>
            </a:r>
          </a:p>
        </p:txBody>
      </p:sp>
      <p:grpSp>
        <p:nvGrpSpPr>
          <p:cNvPr id="911416" name="Group 56"/>
          <p:cNvGrpSpPr>
            <a:grpSpLocks/>
          </p:cNvGrpSpPr>
          <p:nvPr/>
        </p:nvGrpSpPr>
        <p:grpSpPr bwMode="auto">
          <a:xfrm>
            <a:off x="1104900" y="1117600"/>
            <a:ext cx="2514600" cy="1552575"/>
            <a:chOff x="696" y="992"/>
            <a:chExt cx="1584" cy="978"/>
          </a:xfrm>
        </p:grpSpPr>
        <p:sp>
          <p:nvSpPr>
            <p:cNvPr id="911417" name="AutoShape 57"/>
            <p:cNvSpPr>
              <a:spLocks noChangeArrowheads="1"/>
            </p:cNvSpPr>
            <p:nvPr/>
          </p:nvSpPr>
          <p:spPr bwMode="auto">
            <a:xfrm rot="-5400000">
              <a:off x="1296" y="986"/>
              <a:ext cx="384" cy="1584"/>
            </a:xfrm>
            <a:prstGeom prst="triangle">
              <a:avLst>
                <a:gd name="adj" fmla="val 50000"/>
              </a:avLst>
            </a:prstGeom>
            <a:solidFill>
              <a:srgbClr val="FF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18" name="Rectangle 58"/>
            <p:cNvSpPr>
              <a:spLocks noChangeArrowheads="1"/>
            </p:cNvSpPr>
            <p:nvPr/>
          </p:nvSpPr>
          <p:spPr bwMode="auto">
            <a:xfrm>
              <a:off x="1910" y="1682"/>
              <a:ext cx="11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endParaRPr lang="en-US" sz="2000">
                <a:solidFill>
                  <a:schemeClr val="accent2"/>
                </a:solidFill>
              </a:endParaRPr>
            </a:p>
          </p:txBody>
        </p:sp>
        <p:grpSp>
          <p:nvGrpSpPr>
            <p:cNvPr id="911419" name="Group 59"/>
            <p:cNvGrpSpPr>
              <a:grpSpLocks/>
            </p:cNvGrpSpPr>
            <p:nvPr/>
          </p:nvGrpSpPr>
          <p:grpSpPr bwMode="auto">
            <a:xfrm>
              <a:off x="2064" y="1680"/>
              <a:ext cx="204" cy="250"/>
              <a:chOff x="2001" y="1682"/>
              <a:chExt cx="204" cy="250"/>
            </a:xfrm>
          </p:grpSpPr>
          <p:sp>
            <p:nvSpPr>
              <p:cNvPr id="911420" name="Text Box 60"/>
              <p:cNvSpPr txBox="1">
                <a:spLocks noChangeArrowheads="1"/>
              </p:cNvSpPr>
              <p:nvPr/>
            </p:nvSpPr>
            <p:spPr bwMode="auto">
              <a:xfrm>
                <a:off x="2001" y="1682"/>
                <a:ext cx="20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2000">
                    <a:solidFill>
                      <a:schemeClr val="accent2"/>
                    </a:solidFill>
                  </a:rPr>
                  <a:t>B</a:t>
                </a:r>
              </a:p>
            </p:txBody>
          </p:sp>
          <p:sp>
            <p:nvSpPr>
              <p:cNvPr id="911421" name="Line 61"/>
              <p:cNvSpPr>
                <a:spLocks noChangeShapeType="1"/>
              </p:cNvSpPr>
              <p:nvPr/>
            </p:nvSpPr>
            <p:spPr bwMode="auto">
              <a:xfrm>
                <a:off x="2064" y="1736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11422" name="Text Box 62"/>
            <p:cNvSpPr txBox="1">
              <a:spLocks noChangeArrowheads="1"/>
            </p:cNvSpPr>
            <p:nvPr/>
          </p:nvSpPr>
          <p:spPr bwMode="auto">
            <a:xfrm>
              <a:off x="1152" y="1152"/>
              <a:ext cx="814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400">
                  <a:solidFill>
                    <a:schemeClr val="accent2"/>
                  </a:solidFill>
                </a:rPr>
                <a:t>Scintillating Fiber</a:t>
              </a:r>
            </a:p>
            <a:p>
              <a:pPr algn="ctr" eaLnBrk="0" hangingPunct="0"/>
              <a:r>
                <a:rPr lang="en-US" sz="1400">
                  <a:solidFill>
                    <a:schemeClr val="accent2"/>
                  </a:solidFill>
                </a:rPr>
                <a:t>Silicon Tracking</a:t>
              </a:r>
            </a:p>
          </p:txBody>
        </p:sp>
        <p:sp>
          <p:nvSpPr>
            <p:cNvPr id="911423" name="Line 63"/>
            <p:cNvSpPr>
              <a:spLocks noChangeShapeType="1"/>
            </p:cNvSpPr>
            <p:nvPr/>
          </p:nvSpPr>
          <p:spPr bwMode="auto">
            <a:xfrm>
              <a:off x="1632" y="1442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24" name="Text Box 64"/>
            <p:cNvSpPr txBox="1">
              <a:spLocks noChangeArrowheads="1"/>
            </p:cNvSpPr>
            <p:nvPr/>
          </p:nvSpPr>
          <p:spPr bwMode="auto">
            <a:xfrm>
              <a:off x="869" y="992"/>
              <a:ext cx="131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rgbClr val="FF3300"/>
                  </a:solidFill>
                </a:rPr>
                <a:t>Charged Particle Tracks</a:t>
              </a:r>
            </a:p>
          </p:txBody>
        </p:sp>
      </p:grpSp>
      <p:grpSp>
        <p:nvGrpSpPr>
          <p:cNvPr id="911425" name="Group 65"/>
          <p:cNvGrpSpPr>
            <a:grpSpLocks/>
          </p:cNvGrpSpPr>
          <p:nvPr/>
        </p:nvGrpSpPr>
        <p:grpSpPr bwMode="auto">
          <a:xfrm>
            <a:off x="3695700" y="1117600"/>
            <a:ext cx="2438400" cy="1828800"/>
            <a:chOff x="2328" y="704"/>
            <a:chExt cx="1536" cy="1152"/>
          </a:xfrm>
        </p:grpSpPr>
        <p:sp>
          <p:nvSpPr>
            <p:cNvPr id="911426" name="Text Box 66"/>
            <p:cNvSpPr txBox="1">
              <a:spLocks noChangeArrowheads="1"/>
            </p:cNvSpPr>
            <p:nvPr/>
          </p:nvSpPr>
          <p:spPr bwMode="auto">
            <a:xfrm>
              <a:off x="2504" y="934"/>
              <a:ext cx="110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 eaLnBrk="0" hangingPunct="0"/>
              <a:r>
                <a:rPr lang="en-US" sz="1400">
                  <a:solidFill>
                    <a:schemeClr val="accent2"/>
                  </a:solidFill>
                </a:rPr>
                <a:t>Calorimeter (dense)</a:t>
              </a:r>
            </a:p>
          </p:txBody>
        </p:sp>
        <p:grpSp>
          <p:nvGrpSpPr>
            <p:cNvPr id="911427" name="Group 67"/>
            <p:cNvGrpSpPr>
              <a:grpSpLocks/>
            </p:cNvGrpSpPr>
            <p:nvPr/>
          </p:nvGrpSpPr>
          <p:grpSpPr bwMode="auto">
            <a:xfrm>
              <a:off x="2328" y="704"/>
              <a:ext cx="1536" cy="1152"/>
              <a:chOff x="2328" y="992"/>
              <a:chExt cx="1536" cy="1152"/>
            </a:xfrm>
          </p:grpSpPr>
          <p:sp>
            <p:nvSpPr>
              <p:cNvPr id="911428" name="AutoShape 68" descr="Dark vertical"/>
              <p:cNvSpPr>
                <a:spLocks noChangeArrowheads="1"/>
              </p:cNvSpPr>
              <p:nvPr/>
            </p:nvSpPr>
            <p:spPr bwMode="auto">
              <a:xfrm rot="5400000">
                <a:off x="2304" y="1562"/>
                <a:ext cx="480" cy="432"/>
              </a:xfrm>
              <a:custGeom>
                <a:avLst/>
                <a:gdLst>
                  <a:gd name="G0" fmla="+- 1889 0 0"/>
                  <a:gd name="G1" fmla="+- 21600 0 1889"/>
                  <a:gd name="G2" fmla="*/ 1889 1 2"/>
                  <a:gd name="G3" fmla="+- 21600 0 G2"/>
                  <a:gd name="G4" fmla="+/ 1889 21600 2"/>
                  <a:gd name="G5" fmla="+/ G1 0 2"/>
                  <a:gd name="G6" fmla="*/ 21600 21600 1889"/>
                  <a:gd name="G7" fmla="*/ G6 1 2"/>
                  <a:gd name="G8" fmla="+- 21600 0 G7"/>
                  <a:gd name="G9" fmla="*/ 21600 1 2"/>
                  <a:gd name="G10" fmla="+- 1889 0 G9"/>
                  <a:gd name="G11" fmla="?: G10 G8 0"/>
                  <a:gd name="G12" fmla="?: G10 G7 21600"/>
                  <a:gd name="T0" fmla="*/ 20655 w 21600"/>
                  <a:gd name="T1" fmla="*/ 10800 h 21600"/>
                  <a:gd name="T2" fmla="*/ 10800 w 21600"/>
                  <a:gd name="T3" fmla="*/ 21600 h 21600"/>
                  <a:gd name="T4" fmla="*/ 945 w 21600"/>
                  <a:gd name="T5" fmla="*/ 10800 h 21600"/>
                  <a:gd name="T6" fmla="*/ 10800 w 21600"/>
                  <a:gd name="T7" fmla="*/ 0 h 21600"/>
                  <a:gd name="T8" fmla="*/ 2745 w 21600"/>
                  <a:gd name="T9" fmla="*/ 2745 h 21600"/>
                  <a:gd name="T10" fmla="*/ 18855 w 21600"/>
                  <a:gd name="T11" fmla="*/ 18855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1889" y="21600"/>
                    </a:lnTo>
                    <a:lnTo>
                      <a:pt x="1971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pattFill prst="dkVert">
                <a:fgClr>
                  <a:schemeClr val="accent2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rot="10800000" vert="eaVert" wrap="none" anchor="ctr"/>
              <a:lstStyle/>
              <a:p>
                <a:pPr algn="ctr" eaLnBrk="0" hangingPunct="0"/>
                <a:endParaRPr lang="en-US" sz="2400"/>
              </a:p>
            </p:txBody>
          </p:sp>
          <p:sp>
            <p:nvSpPr>
              <p:cNvPr id="911429" name="AutoShape 69" descr="Light vertical"/>
              <p:cNvSpPr>
                <a:spLocks noChangeArrowheads="1"/>
              </p:cNvSpPr>
              <p:nvPr/>
            </p:nvSpPr>
            <p:spPr bwMode="auto">
              <a:xfrm rot="5400000">
                <a:off x="2976" y="1256"/>
                <a:ext cx="720" cy="1056"/>
              </a:xfrm>
              <a:custGeom>
                <a:avLst/>
                <a:gdLst>
                  <a:gd name="G0" fmla="+- 3299 0 0"/>
                  <a:gd name="G1" fmla="+- 21600 0 3299"/>
                  <a:gd name="G2" fmla="*/ 3299 1 2"/>
                  <a:gd name="G3" fmla="+- 21600 0 G2"/>
                  <a:gd name="G4" fmla="+/ 3299 21600 2"/>
                  <a:gd name="G5" fmla="+/ G1 0 2"/>
                  <a:gd name="G6" fmla="*/ 21600 21600 3299"/>
                  <a:gd name="G7" fmla="*/ G6 1 2"/>
                  <a:gd name="G8" fmla="+- 21600 0 G7"/>
                  <a:gd name="G9" fmla="*/ 21600 1 2"/>
                  <a:gd name="G10" fmla="+- 3299 0 G9"/>
                  <a:gd name="G11" fmla="?: G10 G8 0"/>
                  <a:gd name="G12" fmla="?: G10 G7 21600"/>
                  <a:gd name="T0" fmla="*/ 19950 w 21600"/>
                  <a:gd name="T1" fmla="*/ 10800 h 21600"/>
                  <a:gd name="T2" fmla="*/ 10800 w 21600"/>
                  <a:gd name="T3" fmla="*/ 21600 h 21600"/>
                  <a:gd name="T4" fmla="*/ 1650 w 21600"/>
                  <a:gd name="T5" fmla="*/ 10800 h 21600"/>
                  <a:gd name="T6" fmla="*/ 10800 w 21600"/>
                  <a:gd name="T7" fmla="*/ 0 h 21600"/>
                  <a:gd name="T8" fmla="*/ 3450 w 21600"/>
                  <a:gd name="T9" fmla="*/ 3450 h 21600"/>
                  <a:gd name="T10" fmla="*/ 18150 w 21600"/>
                  <a:gd name="T11" fmla="*/ 1815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3299" y="21600"/>
                    </a:lnTo>
                    <a:lnTo>
                      <a:pt x="18301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pattFill prst="ltVert">
                <a:fgClr>
                  <a:schemeClr val="accent2"/>
                </a:fgClr>
                <a:bgClr>
                  <a:srgbClr val="FFFFFF"/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30" name="Rectangle 70"/>
              <p:cNvSpPr>
                <a:spLocks noChangeArrowheads="1"/>
              </p:cNvSpPr>
              <p:nvPr/>
            </p:nvSpPr>
            <p:spPr bwMode="auto">
              <a:xfrm>
                <a:off x="2424" y="1730"/>
                <a:ext cx="240" cy="1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31" name="Text Box 71"/>
              <p:cNvSpPr txBox="1">
                <a:spLocks noChangeArrowheads="1"/>
              </p:cNvSpPr>
              <p:nvPr/>
            </p:nvSpPr>
            <p:spPr bwMode="auto">
              <a:xfrm>
                <a:off x="2376" y="1682"/>
                <a:ext cx="33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en-US" sz="1800">
                    <a:solidFill>
                      <a:schemeClr val="accent2"/>
                    </a:solidFill>
                  </a:rPr>
                  <a:t>EM</a:t>
                </a:r>
              </a:p>
            </p:txBody>
          </p:sp>
          <p:sp>
            <p:nvSpPr>
              <p:cNvPr id="911432" name="Rectangle 72"/>
              <p:cNvSpPr>
                <a:spLocks noChangeArrowheads="1"/>
              </p:cNvSpPr>
              <p:nvPr/>
            </p:nvSpPr>
            <p:spPr bwMode="auto">
              <a:xfrm>
                <a:off x="3000" y="1730"/>
                <a:ext cx="576" cy="144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33" name="Text Box 73"/>
              <p:cNvSpPr txBox="1">
                <a:spLocks noChangeArrowheads="1"/>
              </p:cNvSpPr>
              <p:nvPr/>
            </p:nvSpPr>
            <p:spPr bwMode="auto">
              <a:xfrm>
                <a:off x="2952" y="1682"/>
                <a:ext cx="67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algn="ctr" eaLnBrk="0" hangingPunct="0"/>
                <a:r>
                  <a:rPr lang="en-US" sz="1800">
                    <a:solidFill>
                      <a:schemeClr val="accent2"/>
                    </a:solidFill>
                  </a:rPr>
                  <a:t>hadronic</a:t>
                </a:r>
              </a:p>
            </p:txBody>
          </p:sp>
          <p:sp>
            <p:nvSpPr>
              <p:cNvPr id="911434" name="Text Box 74"/>
              <p:cNvSpPr txBox="1">
                <a:spLocks noChangeArrowheads="1"/>
              </p:cNvSpPr>
              <p:nvPr/>
            </p:nvSpPr>
            <p:spPr bwMode="auto">
              <a:xfrm>
                <a:off x="2827" y="992"/>
                <a:ext cx="47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</a:rPr>
                  <a:t>Energy</a:t>
                </a:r>
              </a:p>
            </p:txBody>
          </p:sp>
        </p:grpSp>
      </p:grpSp>
      <p:grpSp>
        <p:nvGrpSpPr>
          <p:cNvPr id="911435" name="Group 75"/>
          <p:cNvGrpSpPr>
            <a:grpSpLocks/>
          </p:cNvGrpSpPr>
          <p:nvPr/>
        </p:nvGrpSpPr>
        <p:grpSpPr bwMode="auto">
          <a:xfrm>
            <a:off x="6362700" y="1041400"/>
            <a:ext cx="1600200" cy="2851150"/>
            <a:chOff x="4008" y="944"/>
            <a:chExt cx="1008" cy="1796"/>
          </a:xfrm>
        </p:grpSpPr>
        <p:sp>
          <p:nvSpPr>
            <p:cNvPr id="911436" name="Rectangle 76"/>
            <p:cNvSpPr>
              <a:spLocks noChangeArrowheads="1"/>
            </p:cNvSpPr>
            <p:nvPr/>
          </p:nvSpPr>
          <p:spPr bwMode="auto">
            <a:xfrm>
              <a:off x="4008" y="1346"/>
              <a:ext cx="144" cy="864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37" name="Rectangle 77"/>
            <p:cNvSpPr>
              <a:spLocks noChangeArrowheads="1"/>
            </p:cNvSpPr>
            <p:nvPr/>
          </p:nvSpPr>
          <p:spPr bwMode="auto">
            <a:xfrm>
              <a:off x="4248" y="1250"/>
              <a:ext cx="240" cy="1056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38" name="Rectangle 78"/>
            <p:cNvSpPr>
              <a:spLocks noChangeArrowheads="1"/>
            </p:cNvSpPr>
            <p:nvPr/>
          </p:nvSpPr>
          <p:spPr bwMode="auto">
            <a:xfrm>
              <a:off x="4584" y="1346"/>
              <a:ext cx="144" cy="864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39" name="Rectangle 79"/>
            <p:cNvSpPr>
              <a:spLocks noChangeArrowheads="1"/>
            </p:cNvSpPr>
            <p:nvPr/>
          </p:nvSpPr>
          <p:spPr bwMode="auto">
            <a:xfrm>
              <a:off x="4872" y="1250"/>
              <a:ext cx="144" cy="1056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40" name="Text Box 80"/>
            <p:cNvSpPr txBox="1">
              <a:spLocks noChangeArrowheads="1"/>
            </p:cNvSpPr>
            <p:nvPr/>
          </p:nvSpPr>
          <p:spPr bwMode="auto">
            <a:xfrm>
              <a:off x="4049" y="2528"/>
              <a:ext cx="84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600">
                  <a:solidFill>
                    <a:schemeClr val="accent2"/>
                  </a:solidFill>
                </a:rPr>
                <a:t>Wire Chambers</a:t>
              </a:r>
            </a:p>
          </p:txBody>
        </p:sp>
        <p:sp>
          <p:nvSpPr>
            <p:cNvPr id="911441" name="Line 81"/>
            <p:cNvSpPr>
              <a:spLocks noChangeShapeType="1"/>
            </p:cNvSpPr>
            <p:nvPr/>
          </p:nvSpPr>
          <p:spPr bwMode="auto">
            <a:xfrm>
              <a:off x="4056" y="2288"/>
              <a:ext cx="192" cy="24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42" name="Line 82"/>
            <p:cNvSpPr>
              <a:spLocks noChangeShapeType="1"/>
            </p:cNvSpPr>
            <p:nvPr/>
          </p:nvSpPr>
          <p:spPr bwMode="auto">
            <a:xfrm flipH="1">
              <a:off x="4728" y="2384"/>
              <a:ext cx="192" cy="144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43" name="Line 83"/>
            <p:cNvSpPr>
              <a:spLocks noChangeShapeType="1"/>
            </p:cNvSpPr>
            <p:nvPr/>
          </p:nvSpPr>
          <p:spPr bwMode="auto">
            <a:xfrm flipH="1">
              <a:off x="4536" y="2288"/>
              <a:ext cx="96" cy="24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44" name="Text Box 84"/>
            <p:cNvSpPr txBox="1">
              <a:spLocks noChangeArrowheads="1"/>
            </p:cNvSpPr>
            <p:nvPr/>
          </p:nvSpPr>
          <p:spPr bwMode="auto">
            <a:xfrm rot="-5400000">
              <a:off x="4128" y="1726"/>
              <a:ext cx="46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/>
              <a:r>
                <a:rPr lang="en-US" sz="1600">
                  <a:solidFill>
                    <a:schemeClr val="accent2"/>
                  </a:solidFill>
                </a:rPr>
                <a:t>Magnet</a:t>
              </a:r>
            </a:p>
          </p:txBody>
        </p:sp>
        <p:sp>
          <p:nvSpPr>
            <p:cNvPr id="911445" name="Text Box 85"/>
            <p:cNvSpPr txBox="1">
              <a:spLocks noChangeArrowheads="1"/>
            </p:cNvSpPr>
            <p:nvPr/>
          </p:nvSpPr>
          <p:spPr bwMode="auto">
            <a:xfrm>
              <a:off x="4105" y="944"/>
              <a:ext cx="76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chemeClr val="accent1"/>
                  </a:solidFill>
                </a:rPr>
                <a:t>Muon Tracks</a:t>
              </a:r>
            </a:p>
          </p:txBody>
        </p:sp>
      </p:grpSp>
      <p:grpSp>
        <p:nvGrpSpPr>
          <p:cNvPr id="911446" name="Group 86"/>
          <p:cNvGrpSpPr>
            <a:grpSpLocks/>
          </p:cNvGrpSpPr>
          <p:nvPr/>
        </p:nvGrpSpPr>
        <p:grpSpPr bwMode="auto">
          <a:xfrm>
            <a:off x="762000" y="4775200"/>
            <a:ext cx="7505700" cy="374650"/>
            <a:chOff x="480" y="3296"/>
            <a:chExt cx="4728" cy="236"/>
          </a:xfrm>
        </p:grpSpPr>
        <p:sp>
          <p:nvSpPr>
            <p:cNvPr id="911447" name="Line 87"/>
            <p:cNvSpPr>
              <a:spLocks noChangeShapeType="1"/>
            </p:cNvSpPr>
            <p:nvPr/>
          </p:nvSpPr>
          <p:spPr bwMode="auto">
            <a:xfrm>
              <a:off x="504" y="3344"/>
              <a:ext cx="20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11448" name="Group 88"/>
            <p:cNvGrpSpPr>
              <a:grpSpLocks/>
            </p:cNvGrpSpPr>
            <p:nvPr/>
          </p:nvGrpSpPr>
          <p:grpSpPr bwMode="auto">
            <a:xfrm>
              <a:off x="480" y="3296"/>
              <a:ext cx="48" cy="96"/>
              <a:chOff x="528" y="2448"/>
              <a:chExt cx="48" cy="96"/>
            </a:xfrm>
          </p:grpSpPr>
          <p:sp>
            <p:nvSpPr>
              <p:cNvPr id="911449" name="Line 89"/>
              <p:cNvSpPr>
                <a:spLocks noChangeShapeType="1"/>
              </p:cNvSpPr>
              <p:nvPr/>
            </p:nvSpPr>
            <p:spPr bwMode="auto">
              <a:xfrm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1450" name="Line 90"/>
              <p:cNvSpPr>
                <a:spLocks noChangeShapeType="1"/>
              </p:cNvSpPr>
              <p:nvPr/>
            </p:nvSpPr>
            <p:spPr bwMode="auto">
              <a:xfrm flipH="1">
                <a:off x="528" y="2448"/>
                <a:ext cx="4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11451" name="Arc 91"/>
            <p:cNvSpPr>
              <a:spLocks/>
            </p:cNvSpPr>
            <p:nvPr/>
          </p:nvSpPr>
          <p:spPr bwMode="auto">
            <a:xfrm>
              <a:off x="504" y="3348"/>
              <a:ext cx="3560" cy="18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16349"/>
                <a:gd name="T1" fmla="*/ 0 h 21600"/>
                <a:gd name="T2" fmla="*/ 16349 w 16349"/>
                <a:gd name="T3" fmla="*/ 7484 h 21600"/>
                <a:gd name="T4" fmla="*/ 0 w 16349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349" h="21600" fill="none" extrusionOk="0">
                  <a:moveTo>
                    <a:pt x="0" y="-1"/>
                  </a:moveTo>
                  <a:cubicBezTo>
                    <a:pt x="6278" y="-1"/>
                    <a:pt x="12246" y="2731"/>
                    <a:pt x="16349" y="7483"/>
                  </a:cubicBezTo>
                </a:path>
                <a:path w="16349" h="21600" stroke="0" extrusionOk="0">
                  <a:moveTo>
                    <a:pt x="0" y="-1"/>
                  </a:moveTo>
                  <a:cubicBezTo>
                    <a:pt x="6278" y="-1"/>
                    <a:pt x="12246" y="2731"/>
                    <a:pt x="16349" y="7483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52" name="Freeform 92"/>
            <p:cNvSpPr>
              <a:spLocks/>
            </p:cNvSpPr>
            <p:nvPr/>
          </p:nvSpPr>
          <p:spPr bwMode="auto">
            <a:xfrm rot="113895">
              <a:off x="4056" y="3422"/>
              <a:ext cx="1152" cy="48"/>
            </a:xfrm>
            <a:custGeom>
              <a:avLst/>
              <a:gdLst>
                <a:gd name="T0" fmla="*/ 0 w 2256"/>
                <a:gd name="T1" fmla="*/ 24 h 168"/>
                <a:gd name="T2" fmla="*/ 1200 w 2256"/>
                <a:gd name="T3" fmla="*/ 24 h 168"/>
                <a:gd name="T4" fmla="*/ 2256 w 2256"/>
                <a:gd name="T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56" h="168">
                  <a:moveTo>
                    <a:pt x="0" y="24"/>
                  </a:moveTo>
                  <a:cubicBezTo>
                    <a:pt x="412" y="12"/>
                    <a:pt x="824" y="0"/>
                    <a:pt x="1200" y="24"/>
                  </a:cubicBezTo>
                  <a:cubicBezTo>
                    <a:pt x="1576" y="48"/>
                    <a:pt x="1916" y="108"/>
                    <a:pt x="2256" y="16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11453" name="Text Box 93"/>
          <p:cNvSpPr txBox="1">
            <a:spLocks noChangeArrowheads="1"/>
          </p:cNvSpPr>
          <p:nvPr/>
        </p:nvSpPr>
        <p:spPr bwMode="auto">
          <a:xfrm>
            <a:off x="4648200" y="5137150"/>
            <a:ext cx="33528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1400">
                <a:solidFill>
                  <a:schemeClr val="accent2"/>
                </a:solidFill>
              </a:rPr>
              <a:t>We know x,y starting momenta is zero, but</a:t>
            </a:r>
          </a:p>
          <a:p>
            <a:pPr eaLnBrk="0" hangingPunct="0"/>
            <a:r>
              <a:rPr lang="en-US" sz="1400">
                <a:solidFill>
                  <a:schemeClr val="accent2"/>
                </a:solidFill>
              </a:rPr>
              <a:t>along the z axis it is not, so many of our measurements are in the xy plane, or transverse</a:t>
            </a:r>
          </a:p>
        </p:txBody>
      </p:sp>
    </p:spTree>
    <p:extLst>
      <p:ext uri="{BB962C8B-B14F-4D97-AF65-F5344CB8AC3E}">
        <p14:creationId xmlns:p14="http://schemas.microsoft.com/office/powerpoint/2010/main" val="3508579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02_ATLA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49530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31752" name="Rectangle 13"/>
          <p:cNvSpPr>
            <a:spLocks noChangeArrowheads="1"/>
          </p:cNvSpPr>
          <p:nvPr/>
        </p:nvSpPr>
        <p:spPr bwMode="auto">
          <a:xfrm>
            <a:off x="762000" y="76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dirty="0">
                <a:solidFill>
                  <a:srgbClr val="CC0000"/>
                </a:solidFill>
                <a:latin typeface="Arial" charset="0"/>
              </a:rPr>
              <a:t>The ATLAS and CMS Detectors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09600" y="4114800"/>
            <a:ext cx="8305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rgbClr val="CC0000"/>
                </a:solidFill>
                <a:latin typeface="+mn-lt"/>
              </a:rPr>
              <a:t>Fully multi-purpose detectors with emphasis on lepton ID &amp; precision E &amp; P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>
                <a:solidFill>
                  <a:srgbClr val="CC0000"/>
                </a:solidFill>
                <a:latin typeface="+mn-lt"/>
              </a:rPr>
              <a:t>Weighs 7000 tons and 10 story tall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Records </a:t>
            </a:r>
            <a:r>
              <a:rPr lang="en-US" sz="2000" b="1" dirty="0">
                <a:solidFill>
                  <a:srgbClr val="CC0000"/>
                </a:solidFill>
                <a:latin typeface="+mn-lt"/>
              </a:rPr>
              <a:t>200 – 400 collisions/second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Records approximately </a:t>
            </a:r>
            <a:r>
              <a:rPr lang="en-US" sz="2000" b="1" dirty="0">
                <a:solidFill>
                  <a:srgbClr val="CC0000"/>
                </a:solidFill>
                <a:latin typeface="+mn-lt"/>
              </a:rPr>
              <a:t>350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MB/second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Record over 2 PB per year</a:t>
            </a:r>
            <a:r>
              <a:rPr lang="en-US" sz="2000" b="1" dirty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000" b="1" dirty="0" err="1">
                <a:solidFill>
                  <a:srgbClr val="CC0000"/>
                </a:solidFill>
                <a:latin typeface="+mn-lt"/>
                <a:sym typeface="Wingdings"/>
              </a:rPr>
              <a:t></a:t>
            </a:r>
            <a:r>
              <a:rPr lang="en-US" sz="2000" b="1" dirty="0">
                <a:solidFill>
                  <a:srgbClr val="CC0000"/>
                </a:solidFill>
                <a:latin typeface="+mn-lt"/>
                <a:sym typeface="Wingdings"/>
              </a:rPr>
              <a:t> 200*Printed material of the US Lib. of Congress</a:t>
            </a:r>
            <a:endParaRPr lang="en-US" sz="2000" dirty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pic>
        <p:nvPicPr>
          <p:cNvPr id="8" name="Picture 7" descr="cms_3d_detector_5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22722"/>
            <a:ext cx="4572000" cy="329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47051"/>
      </p:ext>
    </p:extLst>
  </p:cSld>
  <p:clrMapOvr>
    <a:masterClrMapping/>
  </p:clrMapOvr>
  <p:transition advClick="0" advTm="10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08266-63E8-474B-B89F-741FE86D41CF}" type="slidenum">
              <a:rPr lang="en-US"/>
              <a:pPr/>
              <a:t>25</a:t>
            </a:fld>
            <a:endParaRPr lang="en-US"/>
          </a:p>
        </p:txBody>
      </p:sp>
      <p:graphicFrame>
        <p:nvGraphicFramePr>
          <p:cNvPr id="670722" name="Object 2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272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6707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072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Electron Interactions in material (showering)</a:t>
            </a:r>
          </a:p>
        </p:txBody>
      </p:sp>
      <p:pic>
        <p:nvPicPr>
          <p:cNvPr id="670724" name="Picture 4" descr="emsh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848600" cy="518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70725" name="Oval 5"/>
          <p:cNvSpPr>
            <a:spLocks noChangeArrowheads="1"/>
          </p:cNvSpPr>
          <p:nvPr/>
        </p:nvSpPr>
        <p:spPr bwMode="auto">
          <a:xfrm rot="-900562">
            <a:off x="2362200" y="2971800"/>
            <a:ext cx="1600200" cy="2286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70726" name="Text Box 6"/>
          <p:cNvSpPr txBox="1">
            <a:spLocks noChangeArrowheads="1"/>
          </p:cNvSpPr>
          <p:nvPr/>
        </p:nvSpPr>
        <p:spPr bwMode="auto">
          <a:xfrm>
            <a:off x="2286000" y="2587823"/>
            <a:ext cx="9028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Photon, </a:t>
            </a:r>
            <a:r>
              <a:rPr lang="en-US" sz="1400" b="1" dirty="0" err="1">
                <a:solidFill>
                  <a:srgbClr val="FF0000"/>
                </a:solidFill>
                <a:latin typeface="Symbol" charset="0"/>
              </a:rPr>
              <a:t>γ</a:t>
            </a:r>
            <a:endParaRPr lang="en-US" sz="1400" b="1" dirty="0">
              <a:solidFill>
                <a:srgbClr val="FF0000"/>
              </a:solidFill>
              <a:latin typeface="Symbol" charset="0"/>
            </a:endParaRP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14588" y="5791200"/>
            <a:ext cx="7972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A50021"/>
                </a:solidFill>
                <a:latin typeface="+mj-lt"/>
              </a:rPr>
              <a:t>Method of measuring the particle energy in a calorimeter!!</a:t>
            </a:r>
          </a:p>
        </p:txBody>
      </p:sp>
    </p:spTree>
    <p:extLst>
      <p:ext uri="{BB962C8B-B14F-4D97-AF65-F5344CB8AC3E}">
        <p14:creationId xmlns:p14="http://schemas.microsoft.com/office/powerpoint/2010/main" val="1695094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695D7C-47DA-574A-82C8-478C6D2DEB63}" type="slidenum">
              <a:rPr lang="en-US"/>
              <a:pPr/>
              <a:t>26</a:t>
            </a:fld>
            <a:endParaRPr lang="en-US"/>
          </a:p>
        </p:txBody>
      </p:sp>
      <p:pic>
        <p:nvPicPr>
          <p:cNvPr id="673794" name="Picture 2" descr="ww800_true_j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4343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73795" name="Picture 3" descr="ww800_j1_recons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43000"/>
            <a:ext cx="43434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673796" name="Group 4"/>
          <p:cNvGrpSpPr>
            <a:grpSpLocks/>
          </p:cNvGrpSpPr>
          <p:nvPr/>
        </p:nvGrpSpPr>
        <p:grpSpPr bwMode="auto">
          <a:xfrm>
            <a:off x="6197600" y="3581400"/>
            <a:ext cx="641350" cy="2362200"/>
            <a:chOff x="3904" y="2256"/>
            <a:chExt cx="404" cy="1488"/>
          </a:xfrm>
        </p:grpSpPr>
        <p:sp>
          <p:nvSpPr>
            <p:cNvPr id="673797" name="Text Box 5"/>
            <p:cNvSpPr txBox="1">
              <a:spLocks noChangeArrowheads="1"/>
            </p:cNvSpPr>
            <p:nvPr/>
          </p:nvSpPr>
          <p:spPr bwMode="auto">
            <a:xfrm>
              <a:off x="3904" y="3456"/>
              <a:ext cx="404" cy="288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FFFF00"/>
                  </a:solidFill>
                  <a:latin typeface="Times New Roman" charset="0"/>
                </a:rPr>
                <a:t>EM</a:t>
              </a:r>
              <a:endParaRPr lang="en-GB" sz="2400">
                <a:solidFill>
                  <a:srgbClr val="FFFF00"/>
                </a:solidFill>
                <a:latin typeface="Times New Roman" charset="0"/>
              </a:endParaRPr>
            </a:p>
          </p:txBody>
        </p:sp>
        <p:sp>
          <p:nvSpPr>
            <p:cNvPr id="673798" name="Line 6"/>
            <p:cNvSpPr>
              <a:spLocks noChangeShapeType="1"/>
            </p:cNvSpPr>
            <p:nvPr/>
          </p:nvSpPr>
          <p:spPr bwMode="auto">
            <a:xfrm flipV="1">
              <a:off x="4032" y="2256"/>
              <a:ext cx="144" cy="120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73799" name="Group 7"/>
          <p:cNvGrpSpPr>
            <a:grpSpLocks/>
          </p:cNvGrpSpPr>
          <p:nvPr/>
        </p:nvGrpSpPr>
        <p:grpSpPr bwMode="auto">
          <a:xfrm>
            <a:off x="7667625" y="2286000"/>
            <a:ext cx="1098550" cy="1676400"/>
            <a:chOff x="4830" y="1440"/>
            <a:chExt cx="692" cy="1056"/>
          </a:xfrm>
        </p:grpSpPr>
        <p:sp>
          <p:nvSpPr>
            <p:cNvPr id="673800" name="Text Box 8"/>
            <p:cNvSpPr txBox="1">
              <a:spLocks noChangeArrowheads="1"/>
            </p:cNvSpPr>
            <p:nvPr/>
          </p:nvSpPr>
          <p:spPr bwMode="auto">
            <a:xfrm>
              <a:off x="4830" y="1440"/>
              <a:ext cx="69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>
                  <a:solidFill>
                    <a:srgbClr val="0099FF"/>
                  </a:solidFill>
                  <a:latin typeface="Times New Roman" charset="0"/>
                </a:rPr>
                <a:t>Hadron</a:t>
              </a:r>
              <a:endParaRPr lang="en-GB" sz="2400">
                <a:solidFill>
                  <a:srgbClr val="0099FF"/>
                </a:solidFill>
                <a:latin typeface="Times New Roman" charset="0"/>
              </a:endParaRPr>
            </a:p>
          </p:txBody>
        </p:sp>
        <p:sp>
          <p:nvSpPr>
            <p:cNvPr id="673801" name="Line 9"/>
            <p:cNvSpPr>
              <a:spLocks noChangeShapeType="1"/>
            </p:cNvSpPr>
            <p:nvPr/>
          </p:nvSpPr>
          <p:spPr bwMode="auto">
            <a:xfrm>
              <a:off x="4992" y="1728"/>
              <a:ext cx="240" cy="768"/>
            </a:xfrm>
            <a:prstGeom prst="line">
              <a:avLst/>
            </a:prstGeom>
            <a:noFill/>
            <a:ln w="25400">
              <a:solidFill>
                <a:srgbClr val="0099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73802" name="Rectangle 10"/>
          <p:cNvSpPr>
            <a:spLocks noChangeArrowheads="1"/>
          </p:cNvSpPr>
          <p:nvPr/>
        </p:nvSpPr>
        <p:spPr bwMode="auto">
          <a:xfrm>
            <a:off x="0" y="762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How particle showers look in detectors</a:t>
            </a:r>
          </a:p>
        </p:txBody>
      </p:sp>
    </p:spTree>
    <p:extLst>
      <p:ext uri="{BB962C8B-B14F-4D97-AF65-F5344CB8AC3E}">
        <p14:creationId xmlns:p14="http://schemas.microsoft.com/office/powerpoint/2010/main" val="2411593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ED73-A8E0-844D-BC5C-F01656C44BBD}" type="slidenum">
              <a:rPr lang="en-US"/>
              <a:pPr/>
              <a:t>27</a:t>
            </a:fld>
            <a:endParaRPr lang="en-US"/>
          </a:p>
        </p:txBody>
      </p:sp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r>
              <a:rPr lang="en-US"/>
              <a:t>Example Hadronic Shower (20GeV)</a:t>
            </a:r>
          </a:p>
        </p:txBody>
      </p:sp>
      <p:pic>
        <p:nvPicPr>
          <p:cNvPr id="68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990600"/>
            <a:ext cx="4814888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891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1143000"/>
            <a:ext cx="4922837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5899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TextShape 2"/>
          <p:cNvSpPr txBox="1"/>
          <p:nvPr/>
        </p:nvSpPr>
        <p:spPr>
          <a:xfrm>
            <a:off x="5641295" y="4171684"/>
            <a:ext cx="2985044" cy="1093928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Run 4696, Ev 103: 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2 EM showers and a pion interaction with 4 outcoming particles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83" name="Picture 382"/>
          <p:cNvPicPr/>
          <p:nvPr/>
        </p:nvPicPr>
        <p:blipFill>
          <a:blip r:embed="rId2"/>
          <a:stretch/>
        </p:blipFill>
        <p:spPr>
          <a:xfrm>
            <a:off x="326390" y="746261"/>
            <a:ext cx="4983234" cy="5389662"/>
          </a:xfrm>
          <a:prstGeom prst="rect">
            <a:avLst/>
          </a:prstGeom>
          <a:ln>
            <a:noFill/>
          </a:ln>
        </p:spPr>
      </p:pic>
      <p:pic>
        <p:nvPicPr>
          <p:cNvPr id="384" name="np04_raw_run004696_0001_dl7_decode_collectionplane_zoom.png"/>
          <p:cNvPicPr/>
          <p:nvPr/>
        </p:nvPicPr>
        <p:blipFill>
          <a:blip r:embed="rId3"/>
          <a:srcRect b="13440"/>
          <a:stretch/>
        </p:blipFill>
        <p:spPr>
          <a:xfrm>
            <a:off x="4012971" y="892510"/>
            <a:ext cx="4915007" cy="2884171"/>
          </a:xfrm>
          <a:prstGeom prst="rect">
            <a:avLst/>
          </a:prstGeom>
          <a:ln>
            <a:noFill/>
          </a:ln>
        </p:spPr>
      </p:pic>
      <p:pic>
        <p:nvPicPr>
          <p:cNvPr id="385" name="np04_raw_run004696_0001_dl7_decode_collectionplane_zoom.png"/>
          <p:cNvPicPr/>
          <p:nvPr/>
        </p:nvPicPr>
        <p:blipFill>
          <a:blip r:embed="rId4"/>
          <a:stretch/>
        </p:blipFill>
        <p:spPr>
          <a:xfrm>
            <a:off x="3982938" y="862477"/>
            <a:ext cx="4975073" cy="2951746"/>
          </a:xfrm>
          <a:prstGeom prst="rect">
            <a:avLst/>
          </a:prstGeom>
          <a:ln>
            <a:noFill/>
          </a:ln>
        </p:spPr>
      </p:pic>
      <p:sp>
        <p:nvSpPr>
          <p:cNvPr id="386" name="TextShape 3"/>
          <p:cNvSpPr txBox="1"/>
          <p:nvPr/>
        </p:nvSpPr>
        <p:spPr>
          <a:xfrm>
            <a:off x="3982937" y="892510"/>
            <a:ext cx="2271428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Collection plane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87" name="TextShape 4"/>
          <p:cNvSpPr txBox="1"/>
          <p:nvPr/>
        </p:nvSpPr>
        <p:spPr>
          <a:xfrm>
            <a:off x="384824" y="5638416"/>
            <a:ext cx="1110577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3D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ZoneTexte 1"/>
          <p:cNvSpPr txBox="1">
            <a:spLocks noChangeArrowheads="1"/>
          </p:cNvSpPr>
          <p:nvPr/>
        </p:nvSpPr>
        <p:spPr bwMode="auto">
          <a:xfrm>
            <a:off x="132588" y="-83641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SP </a:t>
            </a:r>
            <a:r>
              <a:rPr lang="fr-FR" altLang="en-US" sz="4400" b="1" dirty="0" err="1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Beam</a:t>
            </a:r>
            <a:r>
              <a:rPr lang="fr-FR" altLang="en-US" sz="4400" b="1" dirty="0">
                <a:solidFill>
                  <a:srgbClr val="C00000"/>
                </a:solidFill>
                <a:latin typeface="Arial Narrow" charset="0"/>
                <a:ea typeface="Arial Narrow" charset="0"/>
                <a:cs typeface="Arial Narrow" charset="0"/>
              </a:rPr>
              <a:t> Pile-up</a:t>
            </a:r>
            <a:endParaRPr lang="en-US" altLang="en-US" sz="4400" b="1" dirty="0">
              <a:solidFill>
                <a:srgbClr val="C00000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575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rotodune_collection_plane.png"/>
          <p:cNvPicPr/>
          <p:nvPr/>
        </p:nvPicPr>
        <p:blipFill>
          <a:blip r:embed="rId2"/>
          <a:srcRect t="58792" b="7289"/>
          <a:stretch/>
        </p:blipFill>
        <p:spPr>
          <a:xfrm>
            <a:off x="23033" y="48208"/>
            <a:ext cx="9120967" cy="6781800"/>
          </a:xfrm>
          <a:prstGeom prst="rect">
            <a:avLst/>
          </a:prstGeom>
          <a:ln w="12600">
            <a:noFill/>
          </a:ln>
        </p:spPr>
      </p:pic>
      <p:sp>
        <p:nvSpPr>
          <p:cNvPr id="390" name="TextShape 2"/>
          <p:cNvSpPr txBox="1"/>
          <p:nvPr/>
        </p:nvSpPr>
        <p:spPr>
          <a:xfrm>
            <a:off x="54135" y="1141559"/>
            <a:ext cx="9038049" cy="381000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Beam halo (high energy) muon with bremsstrahlung initiated E.M. shower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91" name="TextShape 3"/>
          <p:cNvSpPr txBox="1"/>
          <p:nvPr/>
        </p:nvSpPr>
        <p:spPr>
          <a:xfrm>
            <a:off x="85797" y="5140909"/>
            <a:ext cx="2271428" cy="335262"/>
          </a:xfrm>
          <a:prstGeom prst="rect">
            <a:avLst/>
          </a:prstGeom>
          <a:noFill/>
          <a:ln>
            <a:noFill/>
          </a:ln>
        </p:spPr>
        <p:txBody>
          <a:bodyPr lIns="81612" tIns="40806" rIns="81612" bIns="40806"/>
          <a:lstStyle/>
          <a:p>
            <a:pPr algn="ctr">
              <a:lnSpc>
                <a:spcPct val="100000"/>
              </a:lnSpc>
            </a:pPr>
            <a:r>
              <a:rPr lang="en-US" sz="1451" b="1" i="1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Schoolbook L"/>
                <a:ea typeface="Arial"/>
              </a:rPr>
              <a:t>Collection plane view</a:t>
            </a:r>
            <a:endParaRPr lang="en-US" sz="1632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ZoneTexte 1"/>
          <p:cNvSpPr txBox="1">
            <a:spLocks noChangeArrowheads="1"/>
          </p:cNvSpPr>
          <p:nvPr/>
        </p:nvSpPr>
        <p:spPr bwMode="auto">
          <a:xfrm>
            <a:off x="132588" y="76200"/>
            <a:ext cx="891540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4400" b="1" dirty="0" err="1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ProtoDUNE</a:t>
            </a:r>
            <a:r>
              <a:rPr lang="fr-FR" altLang="en-US" sz="4400" b="1" dirty="0">
                <a:solidFill>
                  <a:schemeClr val="bg1"/>
                </a:solidFill>
                <a:latin typeface="Arial Narrow" charset="0"/>
                <a:ea typeface="Arial Narrow" charset="0"/>
                <a:cs typeface="Arial Narrow" charset="0"/>
              </a:rPr>
              <a:t> SP First Event</a:t>
            </a:r>
            <a:endParaRPr lang="en-US" altLang="en-US" sz="4400" b="1" dirty="0">
              <a:solidFill>
                <a:schemeClr val="bg1"/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D93AFE-5E01-7941-9702-9800AA934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514A33-E3AD-8747-9310-EC93EC462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99C45-9CC9-3344-9DE1-AEDC1A42F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950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3629C-CF7F-944E-AAB7-1B72509D6511}" type="slidenum">
              <a:rPr lang="en-US"/>
              <a:pPr/>
              <a:t>3</a:t>
            </a:fld>
            <a:endParaRPr lang="en-US"/>
          </a:p>
        </p:txBody>
      </p:sp>
      <p:sp>
        <p:nvSpPr>
          <p:cNvPr id="6430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609600"/>
            <a:ext cx="8610600" cy="548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/>
              <a:t>What are the elementary particles?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Particles that make up all matters in the universe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What are the requirements for elementary particles?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Cannot be broken into smaller pieces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Cannot have sizes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The notion of </a:t>
            </a:r>
            <a:r>
              <a:rPr lang="ja-JP" altLang="en-US" sz="2800" dirty="0">
                <a:latin typeface="Arial"/>
              </a:rPr>
              <a:t>“</a:t>
            </a:r>
            <a:r>
              <a:rPr lang="en-US" sz="2800" dirty="0"/>
              <a:t>elementary particles</a:t>
            </a:r>
            <a:r>
              <a:rPr lang="ja-JP" altLang="en-US" sz="2800" dirty="0">
                <a:latin typeface="Arial"/>
              </a:rPr>
              <a:t>”</a:t>
            </a:r>
            <a:r>
              <a:rPr lang="en-US" sz="2800" dirty="0"/>
              <a:t> have changed from early 1900</a:t>
            </a:r>
            <a:r>
              <a:rPr lang="en-US" sz="2800" dirty="0">
                <a:latin typeface="Arial"/>
              </a:rPr>
              <a:t>’</a:t>
            </a:r>
            <a:r>
              <a:rPr lang="en-US" sz="2800" dirty="0"/>
              <a:t>s through present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In the past, people thought protons, neutrons, </a:t>
            </a:r>
            <a:r>
              <a:rPr lang="en-US" sz="2400" dirty="0" err="1"/>
              <a:t>pions</a:t>
            </a:r>
            <a:r>
              <a:rPr lang="en-US" sz="2400" dirty="0"/>
              <a:t>, </a:t>
            </a:r>
            <a:r>
              <a:rPr lang="en-US" sz="2400" dirty="0" err="1"/>
              <a:t>kaons</a:t>
            </a:r>
            <a:r>
              <a:rPr lang="en-US" sz="2400" dirty="0"/>
              <a:t>,</a:t>
            </a:r>
            <a:r>
              <a:rPr lang="en-US" sz="2400" dirty="0">
                <a:latin typeface="Symbol" charset="0"/>
              </a:rPr>
              <a:t> </a:t>
            </a:r>
            <a:r>
              <a:rPr lang="en-US" sz="2400" dirty="0" err="1">
                <a:latin typeface="Symbol" charset="0"/>
              </a:rPr>
              <a:t>ρ</a:t>
            </a:r>
            <a:r>
              <a:rPr lang="en-US" sz="2400" dirty="0"/>
              <a:t>-mesons, </a:t>
            </a:r>
            <a:r>
              <a:rPr lang="en-US" sz="2400" dirty="0" err="1"/>
              <a:t>etc</a:t>
            </a:r>
            <a:r>
              <a:rPr lang="en-US" sz="2400" dirty="0"/>
              <a:t>, as elementary particles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Why?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Due to the increasing energies of accelerators that allowed us to probe smaller distance scales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What is the energy needed to probe 0.1–</a:t>
            </a:r>
            <a:r>
              <a:rPr lang="en-US" sz="2800" dirty="0" err="1"/>
              <a:t>fm</a:t>
            </a:r>
            <a:r>
              <a:rPr lang="en-US" sz="2800" dirty="0"/>
              <a:t>?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From de Broglie Wavelength, we obtain  </a:t>
            </a:r>
          </a:p>
        </p:txBody>
      </p:sp>
      <p:graphicFrame>
        <p:nvGraphicFramePr>
          <p:cNvPr id="643075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500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6430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3076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Introduction to Particle Physics</a:t>
            </a:r>
          </a:p>
        </p:txBody>
      </p:sp>
      <p:graphicFrame>
        <p:nvGraphicFramePr>
          <p:cNvPr id="643077" name="Object 5"/>
          <p:cNvGraphicFramePr>
            <a:graphicFrameLocks noChangeAspect="1"/>
          </p:cNvGraphicFramePr>
          <p:nvPr/>
        </p:nvGraphicFramePr>
        <p:xfrm>
          <a:off x="4495800" y="5791200"/>
          <a:ext cx="8239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501" name="Equation" r:id="rId5" imgW="495000" imgH="368280" progId="Equation.DSMT4">
                  <p:embed/>
                </p:oleObj>
              </mc:Choice>
              <mc:Fallback>
                <p:oleObj name="Equation" r:id="rId5" imgW="495000" imgH="368280" progId="Equation.DSMT4">
                  <p:embed/>
                  <p:pic>
                    <p:nvPicPr>
                      <p:cNvPr id="64307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5791200"/>
                        <a:ext cx="823913" cy="685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3078" name="Object 6"/>
          <p:cNvGraphicFramePr>
            <a:graphicFrameLocks noChangeAspect="1"/>
          </p:cNvGraphicFramePr>
          <p:nvPr/>
        </p:nvGraphicFramePr>
        <p:xfrm>
          <a:off x="5318125" y="5791200"/>
          <a:ext cx="54927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502" name="Equation" r:id="rId7" imgW="330120" imgH="368280" progId="Equation.DSMT4">
                  <p:embed/>
                </p:oleObj>
              </mc:Choice>
              <mc:Fallback>
                <p:oleObj name="Equation" r:id="rId7" imgW="330120" imgH="368280" progId="Equation.DSMT4">
                  <p:embed/>
                  <p:pic>
                    <p:nvPicPr>
                      <p:cNvPr id="64307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8125" y="5791200"/>
                        <a:ext cx="549275" cy="685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3079" name="Object 7"/>
          <p:cNvGraphicFramePr>
            <a:graphicFrameLocks noChangeAspect="1"/>
          </p:cNvGraphicFramePr>
          <p:nvPr/>
        </p:nvGraphicFramePr>
        <p:xfrm>
          <a:off x="7543800" y="5943600"/>
          <a:ext cx="1266825" cy="306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503" name="Equation" r:id="rId9" imgW="761760" imgH="164880" progId="Equation.DSMT4">
                  <p:embed/>
                </p:oleObj>
              </mc:Choice>
              <mc:Fallback>
                <p:oleObj name="Equation" r:id="rId9" imgW="761760" imgH="164880" progId="Equation.DSMT4">
                  <p:embed/>
                  <p:pic>
                    <p:nvPicPr>
                      <p:cNvPr id="64307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5943600"/>
                        <a:ext cx="1266825" cy="3063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3080" name="Object 8"/>
          <p:cNvGraphicFramePr>
            <a:graphicFrameLocks noChangeAspect="1"/>
          </p:cNvGraphicFramePr>
          <p:nvPr/>
        </p:nvGraphicFramePr>
        <p:xfrm>
          <a:off x="5943600" y="5791200"/>
          <a:ext cx="1560513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504" name="Equation" r:id="rId11" imgW="939600" imgH="368280" progId="Equation.DSMT4">
                  <p:embed/>
                </p:oleObj>
              </mc:Choice>
              <mc:Fallback>
                <p:oleObj name="Equation" r:id="rId11" imgW="939600" imgH="368280" progId="Equation.DSMT4">
                  <p:embed/>
                  <p:pic>
                    <p:nvPicPr>
                      <p:cNvPr id="64308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791200"/>
                        <a:ext cx="1560513" cy="685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9500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5334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How do matters acquire mass? </a:t>
            </a:r>
            <a:endParaRPr lang="en-US" sz="2800" dirty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Higgs mechanism but where is the Higgs?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is the matter in the universe made only of particles?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are there only three apparent forces?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picture we present the real thing?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  <a:cs typeface="ＭＳ Ｐゴシック" charset="-128"/>
              </a:rPr>
              <a:t>What makes up the ~95% of the universe?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  <a:cs typeface="ＭＳ Ｐゴシック" charset="-128"/>
              </a:rPr>
              <a:t>How about extra-dimensions?</a:t>
            </a:r>
            <a:endParaRPr lang="en-US" sz="2400" dirty="0"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there any other theories that describe the universe better?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>
                <a:latin typeface="Arial Narrow" charset="0"/>
              </a:rPr>
              <a:t>Does the super-symmetry exist? 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Where is new physics?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  <a:endParaRPr lang="en-US" sz="2800" dirty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2665517"/>
            <a:ext cx="2438400" cy="20588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228600" y="1447800"/>
            <a:ext cx="5486400" cy="4308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dirty="0">
                <a:solidFill>
                  <a:srgbClr val="660066"/>
                </a:solidFill>
                <a:latin typeface="Arial Narrow" charset="0"/>
                <a:sym typeface="Wingdings" charset="2"/>
              </a:rPr>
              <a:t>- Higgs mechanism, did we find the Higgs?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457200" y="-1524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dirty="0">
                <a:ea typeface="ＭＳ Ｐゴシック" charset="-128"/>
                <a:cs typeface="ＭＳ Ｐゴシック" charset="-128"/>
              </a:rPr>
              <a:t>What are the current hot issues?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58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610600" cy="838200"/>
          </a:xfrm>
        </p:spPr>
        <p:txBody>
          <a:bodyPr/>
          <a:lstStyle/>
          <a:p>
            <a:r>
              <a:rPr lang="en-US" dirty="0"/>
              <a:t>What is the Higgs and What does it do?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>
                <a:sym typeface="Wingdings"/>
              </a:rPr>
              <a:t>When there is perfect symmetry, one cannot tell directions!</a:t>
            </a:r>
          </a:p>
          <a:p>
            <a:pPr lvl="1"/>
            <a:endParaRPr lang="en-US" altLang="ko-KR" sz="2800" dirty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912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838200"/>
          </a:xfrm>
        </p:spPr>
        <p:txBody>
          <a:bodyPr/>
          <a:lstStyle/>
          <a:p>
            <a:r>
              <a:rPr lang="en-US" dirty="0"/>
              <a:t>What?  What’s the symmetry?</a:t>
            </a:r>
          </a:p>
        </p:txBody>
      </p:sp>
      <p:pic>
        <p:nvPicPr>
          <p:cNvPr id="8" name="Content Placeholder 7" descr="round-tabl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r="9829"/>
          <a:stretch>
            <a:fillRect/>
          </a:stretch>
        </p:blipFill>
        <p:spPr>
          <a:xfrm>
            <a:off x="2286000" y="1752600"/>
            <a:ext cx="4648200" cy="4953000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762000"/>
            <a:ext cx="7620000" cy="4953000"/>
          </a:xfrm>
        </p:spPr>
        <p:txBody>
          <a:bodyPr/>
          <a:lstStyle/>
          <a:p>
            <a:r>
              <a:rPr lang="en-US" dirty="0"/>
              <a:t>Where is the head of the table?</a:t>
            </a:r>
          </a:p>
          <a:p>
            <a:r>
              <a:rPr lang="en-US" dirty="0"/>
              <a:t>Without a broken symmetry, one cannot tell directional information!!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57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9-19 at 5.1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228600"/>
            <a:ext cx="3886200" cy="83820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A broken symmetry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3448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838200"/>
          </a:xfrm>
        </p:spPr>
        <p:txBody>
          <a:bodyPr/>
          <a:lstStyle/>
          <a:p>
            <a:r>
              <a:rPr lang="en-US" dirty="0"/>
              <a:t>What is the Higgs and What does it do?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>
                <a:sym typeface="Wingdings"/>
              </a:rPr>
              <a:t>When there is perfect symmetry, one cannot tell directions!</a:t>
            </a:r>
          </a:p>
          <a:p>
            <a:r>
              <a:rPr lang="en-US" altLang="ko-KR" sz="3200" dirty="0">
                <a:sym typeface="Wingdings"/>
              </a:rPr>
              <a:t>Only when symmetry is broken, can one tell directions </a:t>
            </a:r>
          </a:p>
          <a:p>
            <a:r>
              <a:rPr lang="en-US" altLang="ko-KR" sz="3200" dirty="0">
                <a:sym typeface="Wingdings"/>
              </a:rPr>
              <a:t>Higgs field works to break the perfect symmetry and gives mass to all fundamental particles</a:t>
            </a:r>
          </a:p>
          <a:p>
            <a:r>
              <a:rPr lang="en-US" altLang="ko-KR" sz="3200" dirty="0">
                <a:latin typeface="+mj-lt"/>
                <a:ea typeface="굴림" pitchFamily="1" charset="-127"/>
                <a:cs typeface="Symbol" charset="2"/>
                <a:sym typeface="Wingdings"/>
              </a:rPr>
              <a:t>Sometimes, this field spontaneously generates a particle, the Higgs particle</a:t>
            </a:r>
          </a:p>
          <a:p>
            <a:r>
              <a:rPr lang="en-US" altLang="ko-KR" sz="3200" dirty="0">
                <a:latin typeface="+mj-lt"/>
                <a:ea typeface="굴림" pitchFamily="1" charset="-127"/>
                <a:cs typeface="Symbol" charset="2"/>
                <a:sym typeface="Wingdings"/>
              </a:rPr>
              <a:t>So the Higgs particle is the evidence of the existence of the Higgs field! </a:t>
            </a:r>
            <a:endParaRPr lang="en-US" altLang="ko-KR" sz="2800" dirty="0">
              <a:latin typeface="+mj-lt"/>
              <a:ea typeface="굴림" pitchFamily="1" charset="-127"/>
              <a:cs typeface="Symbol" charset="2"/>
              <a:sym typeface="Wingdings"/>
            </a:endParaRPr>
          </a:p>
          <a:p>
            <a:pPr lvl="1"/>
            <a:endParaRPr lang="en-US" altLang="ko-KR" sz="2800" dirty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636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alking_in_pla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66800"/>
            <a:ext cx="533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914400"/>
          </a:xfrm>
        </p:spPr>
        <p:txBody>
          <a:bodyPr/>
          <a:lstStyle/>
          <a:p>
            <a:r>
              <a:rPr lang="en-US" dirty="0"/>
              <a:t>So how does Higgs Field work again?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838200"/>
            <a:ext cx="3962400" cy="5257800"/>
          </a:xfrm>
        </p:spPr>
        <p:txBody>
          <a:bodyPr/>
          <a:lstStyle/>
          <a:p>
            <a:r>
              <a:rPr lang="en-US" dirty="0"/>
              <a:t>Person in space </a:t>
            </a:r>
            <a:r>
              <a:rPr lang="en-US" dirty="0">
                <a:sym typeface="Wingdings"/>
              </a:rPr>
              <a:t> no symmetry breaking</a:t>
            </a:r>
            <a:endParaRPr lang="en-US" dirty="0"/>
          </a:p>
        </p:txBody>
      </p:sp>
      <p:pic>
        <p:nvPicPr>
          <p:cNvPr id="10" name="Content Placeholder 9" descr="Screen Shot 2013-04-26 at 5.53.18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r="3416"/>
          <a:stretch>
            <a:fillRect/>
          </a:stretch>
        </p:blipFill>
        <p:spPr>
          <a:xfrm>
            <a:off x="228600" y="1828800"/>
            <a:ext cx="3810000" cy="4114800"/>
          </a:xfr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00600" y="914400"/>
            <a:ext cx="396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r>
              <a:rPr lang="en-US" dirty="0"/>
              <a:t>Person in air </a:t>
            </a:r>
            <a:r>
              <a:rPr lang="en-US" dirty="0">
                <a:sym typeface="Wingdings"/>
              </a:rPr>
              <a:t> symmetry can be broken</a:t>
            </a:r>
          </a:p>
          <a:p>
            <a:r>
              <a:rPr lang="en-US" dirty="0">
                <a:sym typeface="Wingdings"/>
              </a:rPr>
              <a:t>Sometimes, you get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934200" y="1981200"/>
            <a:ext cx="762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" name="Picture 17" descr="Taz-Tornad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419600"/>
            <a:ext cx="1219200" cy="194665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 flipV="1">
            <a:off x="7162800" y="25908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7162800" y="28956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162800" y="32004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514600" y="4953000"/>
            <a:ext cx="5562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>
                <a:sym typeface="Wingdings"/>
              </a:rPr>
              <a:t>Just like a tornado is a piece of evidence of the existence of air, Higgs particle is a piece of evidence of Higgs mechanism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2175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r>
              <a:rPr lang="en-US" b="1" dirty="0"/>
              <a:t>How do we look for the Higgs?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990600"/>
            <a:ext cx="8382000" cy="5715000"/>
          </a:xfrm>
        </p:spPr>
        <p:txBody>
          <a:bodyPr/>
          <a:lstStyle/>
          <a:p>
            <a:pPr>
              <a:spcBef>
                <a:spcPts val="168"/>
              </a:spcBef>
            </a:pPr>
            <a:r>
              <a:rPr lang="en-US" sz="3200" dirty="0"/>
              <a:t>Higgs particle is so heavy they decay into other lighter particles instantaneously</a:t>
            </a:r>
          </a:p>
          <a:p>
            <a:pPr>
              <a:spcBef>
                <a:spcPts val="168"/>
              </a:spcBef>
            </a:pPr>
            <a:r>
              <a:rPr lang="en-US" sz="3200" dirty="0"/>
              <a:t>When one searches for new particles, one looks for the easiest way to get at them</a:t>
            </a:r>
          </a:p>
          <a:p>
            <a:pPr>
              <a:spcBef>
                <a:spcPts val="168"/>
              </a:spcBef>
            </a:pPr>
            <a:r>
              <a:rPr lang="en-US" sz="3200" dirty="0"/>
              <a:t>Of many signatures of the Higgs, some are much easier to find, if it were the Standard Model Higgs</a:t>
            </a:r>
          </a:p>
          <a:p>
            <a:pPr lvl="1">
              <a:spcBef>
                <a:spcPts val="168"/>
              </a:spcBef>
            </a:pP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H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  <a:sym typeface="Wingdings"/>
              </a:rPr>
              <a:t> </a:t>
            </a:r>
            <a:r>
              <a:rPr lang="en-US" altLang="ko-KR" sz="2800" dirty="0" err="1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  <a:sym typeface="Wingdings"/>
              </a:rPr>
              <a:t>γγ</a:t>
            </a:r>
            <a:endParaRPr lang="en-US" altLang="ko-KR" sz="2800" dirty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  <a:sym typeface="Wingdings"/>
            </a:endParaRPr>
          </a:p>
          <a:p>
            <a:pPr lvl="1">
              <a:spcBef>
                <a:spcPts val="168"/>
              </a:spcBef>
            </a:pP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H </a:t>
            </a:r>
            <a:r>
              <a:rPr lang="en-US" altLang="ko-KR" sz="2800" dirty="0" err="1">
                <a:solidFill>
                  <a:srgbClr val="996633"/>
                </a:solidFill>
                <a:ea typeface="굴림" pitchFamily="1" charset="-127"/>
                <a:cs typeface="굴림" pitchFamily="1" charset="-127"/>
                <a:sym typeface="Wingdings" pitchFamily="1" charset="2"/>
              </a:rPr>
              <a:t>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ZZ* </a:t>
            </a:r>
            <a:r>
              <a:rPr lang="en-US" altLang="ko-KR" sz="2800" dirty="0" err="1">
                <a:solidFill>
                  <a:srgbClr val="996633"/>
                </a:solidFill>
                <a:ea typeface="굴림" pitchFamily="1" charset="-127"/>
                <a:cs typeface="굴림" pitchFamily="1" charset="-127"/>
                <a:sym typeface="Wingdings" pitchFamily="1" charset="2"/>
              </a:rPr>
              <a:t>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4e, 4</a:t>
            </a:r>
            <a:r>
              <a:rPr lang="en-US" altLang="ko-KR" sz="2800" dirty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μ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, 2e2</a:t>
            </a:r>
            <a:r>
              <a:rPr lang="en-US" altLang="ko-KR" sz="2800" dirty="0">
                <a:solidFill>
                  <a:srgbClr val="996633"/>
                </a:solidFill>
                <a:latin typeface="Symbol" pitchFamily="1" charset="2"/>
                <a:ea typeface="굴림" pitchFamily="1" charset="-127"/>
                <a:cs typeface="굴림" pitchFamily="1" charset="-127"/>
              </a:rPr>
              <a:t>μ,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2e2</a:t>
            </a:r>
            <a:r>
              <a:rPr lang="en-US" altLang="ko-KR" sz="2800" dirty="0">
                <a:solidFill>
                  <a:srgbClr val="996633"/>
                </a:solidFill>
                <a:latin typeface="Symbol" pitchFamily="1" charset="2"/>
                <a:ea typeface="굴림" pitchFamily="1" charset="-127"/>
                <a:cs typeface="굴림" pitchFamily="1" charset="-127"/>
              </a:rPr>
              <a:t>ν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and 2</a:t>
            </a:r>
            <a:r>
              <a:rPr lang="en-US" altLang="ko-KR" sz="2800" dirty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μ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2</a:t>
            </a:r>
            <a:r>
              <a:rPr lang="en-US" altLang="ko-KR" sz="2800" dirty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ν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</a:t>
            </a:r>
            <a:endParaRPr lang="en-US" altLang="ko-KR" sz="2800" dirty="0">
              <a:solidFill>
                <a:schemeClr val="bg2"/>
              </a:solidFill>
              <a:ea typeface="굴림" pitchFamily="1" charset="-127"/>
              <a:cs typeface="굴림" pitchFamily="1" charset="-127"/>
              <a:sym typeface="Wingdings" pitchFamily="1" charset="2"/>
            </a:endParaRPr>
          </a:p>
          <a:p>
            <a:pPr lvl="1">
              <a:spcBef>
                <a:spcPts val="168"/>
              </a:spcBef>
            </a:pPr>
            <a:r>
              <a:rPr lang="en-US" altLang="ko-KR" sz="2800" dirty="0">
                <a:solidFill>
                  <a:srgbClr val="996633"/>
                </a:solidFill>
                <a:latin typeface="+mj-lt"/>
                <a:ea typeface="굴림" pitchFamily="1" charset="-127"/>
                <a:cs typeface="Symbol" charset="2"/>
                <a:sym typeface="Wingdings"/>
              </a:rPr>
              <a:t>H WW*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2e2</a:t>
            </a:r>
            <a:r>
              <a:rPr lang="en-US" altLang="ko-KR" sz="2800" dirty="0">
                <a:solidFill>
                  <a:srgbClr val="996633"/>
                </a:solidFill>
                <a:latin typeface="Symbol" pitchFamily="1" charset="2"/>
                <a:ea typeface="굴림" pitchFamily="1" charset="-127"/>
                <a:cs typeface="굴림" pitchFamily="1" charset="-127"/>
              </a:rPr>
              <a:t>ν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and 2</a:t>
            </a:r>
            <a:r>
              <a:rPr lang="en-US" altLang="ko-KR" sz="2800" dirty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μ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2</a:t>
            </a:r>
            <a:r>
              <a:rPr lang="en-US" altLang="ko-KR" sz="2800" dirty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ν</a:t>
            </a:r>
            <a:r>
              <a:rPr lang="en-US" altLang="ko-KR" sz="2800" dirty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</a:t>
            </a:r>
            <a:endParaRPr lang="en-US" altLang="ko-KR" sz="2800" dirty="0">
              <a:solidFill>
                <a:srgbClr val="996633"/>
              </a:solidFill>
              <a:latin typeface="+mj-lt"/>
              <a:ea typeface="굴림" pitchFamily="1" charset="-127"/>
              <a:cs typeface="Symbol" charset="2"/>
              <a:sym typeface="Wingdings"/>
            </a:endParaRPr>
          </a:p>
          <a:p>
            <a:pPr lvl="1">
              <a:spcBef>
                <a:spcPts val="168"/>
              </a:spcBef>
            </a:pPr>
            <a:r>
              <a:rPr lang="en-US" altLang="ko-KR" sz="2800" dirty="0">
                <a:solidFill>
                  <a:srgbClr val="996633"/>
                </a:solidFill>
                <a:latin typeface="+mj-lt"/>
                <a:ea typeface="굴림" pitchFamily="1" charset="-127"/>
                <a:cs typeface="Symbol" charset="2"/>
                <a:sym typeface="Wingdings"/>
              </a:rPr>
              <a:t>And many more complicated signatures</a:t>
            </a:r>
          </a:p>
          <a:p>
            <a:pPr lvl="1">
              <a:spcBef>
                <a:spcPts val="168"/>
              </a:spcBef>
            </a:pPr>
            <a:endParaRPr lang="en-US" altLang="ko-KR" sz="2800" dirty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020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/>
              <a:t>How do we look for the Higgs?</a:t>
            </a:r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838200"/>
            <a:ext cx="8153400" cy="4953000"/>
          </a:xfrm>
        </p:spPr>
        <p:txBody>
          <a:bodyPr/>
          <a:lstStyle/>
          <a:p>
            <a:r>
              <a:rPr lang="en-US" altLang="ko-KR" dirty="0"/>
              <a:t>Identify Higgs candidate events</a:t>
            </a:r>
          </a:p>
          <a:p>
            <a:endParaRPr lang="en-US" altLang="ko-KR" dirty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endParaRPr lang="en-US" altLang="ko-KR" dirty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endParaRPr lang="en-US" altLang="ko-KR" dirty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r>
              <a:rPr lang="en-US" altLang="ko-KR" dirty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Understand fakes (backgrounds)</a:t>
            </a:r>
          </a:p>
          <a:p>
            <a:r>
              <a:rPr lang="en-US" altLang="ko-KR" dirty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Look for a bump!!</a:t>
            </a:r>
          </a:p>
          <a:p>
            <a:pPr lvl="1"/>
            <a:r>
              <a:rPr lang="en-US" altLang="ko-KR" sz="2000" dirty="0">
                <a:ea typeface="굴림" pitchFamily="1" charset="-127"/>
                <a:cs typeface="Symbol" charset="2"/>
              </a:rPr>
              <a:t>Large amount of data absolutely critical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15000" y="990600"/>
            <a:ext cx="2667000" cy="2286000"/>
            <a:chOff x="432" y="1200"/>
            <a:chExt cx="1440" cy="1302"/>
          </a:xfrm>
        </p:grpSpPr>
        <p:pic>
          <p:nvPicPr>
            <p:cNvPr id="15" name="Picture 7" descr="higgs3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1200"/>
              <a:ext cx="1146" cy="1302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440" y="1440"/>
              <a:ext cx="43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- </a:t>
              </a:r>
              <a:r>
                <a:rPr kumimoji="1" lang="en-US" altLang="ko-KR" sz="2000" dirty="0"/>
                <a:t>(</a:t>
              </a:r>
              <a:r>
                <a:rPr kumimoji="1" lang="en-US" altLang="ko-KR" sz="2000" dirty="0" err="1">
                  <a:sym typeface="Symbol" pitchFamily="1" charset="2"/>
                </a:rPr>
                <a:t>μ</a:t>
              </a:r>
              <a:r>
                <a:rPr kumimoji="1" lang="en-US" altLang="ko-KR" sz="2000" baseline="30000" dirty="0">
                  <a:sym typeface="Symbol" pitchFamily="1" charset="2"/>
                </a:rPr>
                <a:t>-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720" y="1200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+ </a:t>
              </a:r>
              <a:r>
                <a:rPr kumimoji="1" lang="en-US" altLang="ko-KR" sz="2000" dirty="0"/>
                <a:t>(</a:t>
              </a:r>
              <a:r>
                <a:rPr kumimoji="1" lang="en-US" altLang="ko-KR" sz="2000" dirty="0" err="1">
                  <a:sym typeface="Symbol" pitchFamily="1" charset="2"/>
                </a:rPr>
                <a:t>μ</a:t>
              </a:r>
              <a:r>
                <a:rPr kumimoji="1" lang="en-US" altLang="ko-KR" sz="2000" baseline="30000" dirty="0">
                  <a:sym typeface="Symbol" pitchFamily="1" charset="2"/>
                </a:rPr>
                <a:t>+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864" y="2304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-</a:t>
              </a: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432" y="2112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+</a:t>
              </a:r>
            </a:p>
          </p:txBody>
        </p:sp>
      </p:grpSp>
      <p:pic>
        <p:nvPicPr>
          <p:cNvPr id="14" name="Picture 13" descr="Screen shot 2011-10-04 at 4.14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342290"/>
            <a:ext cx="2895600" cy="351571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95800"/>
            <a:ext cx="342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2133600" y="4572000"/>
            <a:ext cx="762000" cy="1524000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000C52-892A-734C-9735-DFA415D8DA43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12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324544" y="-334416"/>
            <a:ext cx="9649072" cy="734481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Untitled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170"/>
            <a:ext cx="9144000" cy="6049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2133600" y="1066800"/>
            <a:ext cx="5352722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800000"/>
                </a:solidFill>
                <a:latin typeface="+mn-lt"/>
                <a:sym typeface="Wingdings"/>
              </a:rPr>
              <a:t>An interesting collision </a:t>
            </a:r>
            <a:r>
              <a:rPr lang="en-US" sz="2000" dirty="0">
                <a:solidFill>
                  <a:srgbClr val="800000"/>
                </a:solidFill>
                <a:effectLst/>
                <a:latin typeface="+mn-lt"/>
                <a:sym typeface="Wingdings"/>
              </a:rPr>
              <a:t>event with 25 </a:t>
            </a:r>
            <a:r>
              <a:rPr lang="en-US" sz="2000" dirty="0">
                <a:solidFill>
                  <a:srgbClr val="800000"/>
                </a:solidFill>
                <a:latin typeface="+mn-lt"/>
                <a:sym typeface="Wingdings"/>
              </a:rPr>
              <a:t>collisions at once!!</a:t>
            </a:r>
            <a:endParaRPr lang="en-US" sz="2000" dirty="0">
              <a:solidFill>
                <a:srgbClr val="800000"/>
              </a:solidFill>
              <a:effectLst/>
              <a:latin typeface="+mn-lt"/>
              <a:sym typeface="Wingding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38400" y="39469"/>
            <a:ext cx="4666963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600" dirty="0">
                <a:solidFill>
                  <a:srgbClr val="800000"/>
                </a:solidFill>
                <a:effectLst/>
                <a:latin typeface="+mn-lt"/>
                <a:sym typeface="Wingdings"/>
              </a:rPr>
              <a:t>Challenges?   No problem!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294471" y="17929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914400" y="5029200"/>
            <a:ext cx="1066800" cy="5334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1143000" y="4953000"/>
            <a:ext cx="762000" cy="7620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457200" y="3228737"/>
            <a:ext cx="1292786" cy="733663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>
                <a:solidFill>
                  <a:srgbClr val="800000"/>
                </a:solidFill>
                <a:latin typeface="+mj-lt"/>
                <a:sym typeface="Wingdings"/>
              </a:rPr>
              <a:t>Here it is!!</a:t>
            </a:r>
            <a:endParaRPr lang="en-US" sz="1800" b="1" dirty="0">
              <a:solidFill>
                <a:srgbClr val="800000"/>
              </a:solidFill>
              <a:latin typeface="+mj-lt"/>
              <a:cs typeface="Symbol" charset="2"/>
              <a:sym typeface="Wingding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774B2-BEFC-0F4C-8EFB-A9A3D81A594A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050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/>
              <a:t>What did statistics do for Higgs?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052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5A696-94C7-9146-9BAE-B1B2410211B9}" type="slidenum">
              <a:rPr lang="en-US"/>
              <a:pPr/>
              <a:t>4</a:t>
            </a:fld>
            <a:endParaRPr lang="en-US"/>
          </a:p>
        </p:txBody>
      </p:sp>
      <p:sp>
        <p:nvSpPr>
          <p:cNvPr id="65024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610600" cy="5257800"/>
          </a:xfrm>
        </p:spPr>
        <p:txBody>
          <a:bodyPr/>
          <a:lstStyle/>
          <a:p>
            <a:r>
              <a:rPr lang="en-US" dirty="0"/>
              <a:t>The ranges of forces also affect interaction time</a:t>
            </a:r>
          </a:p>
          <a:p>
            <a:pPr lvl="1"/>
            <a:r>
              <a:rPr lang="en-US" dirty="0"/>
              <a:t>Typical time for Strong interaction ~10</a:t>
            </a:r>
            <a:r>
              <a:rPr lang="en-US" baseline="30000" dirty="0"/>
              <a:t>-24</a:t>
            </a:r>
            <a:r>
              <a:rPr lang="en-US" dirty="0"/>
              <a:t>sec</a:t>
            </a:r>
          </a:p>
          <a:p>
            <a:pPr lvl="2"/>
            <a:r>
              <a:rPr lang="en-US" dirty="0"/>
              <a:t>What is this time scale?</a:t>
            </a:r>
          </a:p>
          <a:p>
            <a:pPr lvl="2"/>
            <a:r>
              <a:rPr lang="en-US" dirty="0"/>
              <a:t>A time that takes light to traverse the size of a proton (~1 </a:t>
            </a:r>
            <a:r>
              <a:rPr lang="en-US" dirty="0" err="1"/>
              <a:t>fm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Typical time for EM force ~10</a:t>
            </a:r>
            <a:r>
              <a:rPr lang="en-US" baseline="30000" dirty="0"/>
              <a:t>-20</a:t>
            </a:r>
            <a:r>
              <a:rPr lang="en-US" dirty="0"/>
              <a:t> – 10</a:t>
            </a:r>
            <a:r>
              <a:rPr lang="en-US" baseline="30000" dirty="0"/>
              <a:t>-16</a:t>
            </a:r>
            <a:r>
              <a:rPr lang="en-US" dirty="0"/>
              <a:t> sec</a:t>
            </a:r>
          </a:p>
          <a:p>
            <a:pPr lvl="1"/>
            <a:r>
              <a:rPr lang="en-US" dirty="0"/>
              <a:t>Typical time for Weak force ~10</a:t>
            </a:r>
            <a:r>
              <a:rPr lang="en-US" baseline="30000" dirty="0"/>
              <a:t>-13</a:t>
            </a:r>
            <a:r>
              <a:rPr lang="en-US" dirty="0"/>
              <a:t> – 10</a:t>
            </a:r>
            <a:r>
              <a:rPr lang="en-US" baseline="30000" dirty="0"/>
              <a:t>-6</a:t>
            </a:r>
            <a:r>
              <a:rPr lang="en-US" dirty="0"/>
              <a:t> sec</a:t>
            </a:r>
          </a:p>
          <a:p>
            <a:r>
              <a:rPr lang="en-US" dirty="0"/>
              <a:t>In GeV energy scale, the four forces (now three since EM and Weak forces are unified!) are different</a:t>
            </a:r>
          </a:p>
          <a:p>
            <a:r>
              <a:rPr lang="en-US" dirty="0"/>
              <a:t>These are used to classify elementary particles</a:t>
            </a:r>
          </a:p>
          <a:p>
            <a:pPr lvl="2"/>
            <a:endParaRPr lang="en-US" dirty="0"/>
          </a:p>
        </p:txBody>
      </p:sp>
      <p:graphicFrame>
        <p:nvGraphicFramePr>
          <p:cNvPr id="65024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4984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65024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0244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800" b="1" dirty="0">
                <a:solidFill>
                  <a:srgbClr val="A50021"/>
                </a:solidFill>
                <a:latin typeface="+mj-lt"/>
              </a:rPr>
              <a:t>Interaction Time</a:t>
            </a:r>
          </a:p>
        </p:txBody>
      </p:sp>
    </p:spTree>
    <p:extLst>
      <p:ext uri="{BB962C8B-B14F-4D97-AF65-F5344CB8AC3E}">
        <p14:creationId xmlns:p14="http://schemas.microsoft.com/office/powerpoint/2010/main" val="41993268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35" y="-72092"/>
            <a:ext cx="8229600" cy="910292"/>
          </a:xfrm>
        </p:spPr>
        <p:txBody>
          <a:bodyPr/>
          <a:lstStyle/>
          <a:p>
            <a:r>
              <a:rPr lang="en-US" dirty="0"/>
              <a:t>How about this?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3782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/>
              <a:t>Statistical Significance Table</a:t>
            </a:r>
          </a:p>
        </p:txBody>
      </p:sp>
      <p:pic>
        <p:nvPicPr>
          <p:cNvPr id="7" name="Picture 6" descr="Screen Shot 2012-12-04 at 9.2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70" y="6477000"/>
            <a:ext cx="9139329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074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162"/>
          </a:xfrm>
        </p:spPr>
        <p:txBody>
          <a:bodyPr/>
          <a:lstStyle/>
          <a:p>
            <a:r>
              <a:rPr lang="en-US" dirty="0"/>
              <a:t>So have we seen the Higgs particle?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62000"/>
            <a:ext cx="8991600" cy="58674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/>
              <a:t>The statistical significance of the finding is much bigger than seven standard deviations</a:t>
            </a:r>
          </a:p>
          <a:p>
            <a:pPr lvl="1">
              <a:spcBef>
                <a:spcPts val="72"/>
              </a:spcBef>
            </a:pPr>
            <a:r>
              <a:rPr lang="en-US" sz="2400" dirty="0"/>
              <a:t>Level of significance: much better than 99.999 999 999 7% (eleven 9s!!)</a:t>
            </a:r>
          </a:p>
          <a:p>
            <a:pPr lvl="1">
              <a:spcBef>
                <a:spcPts val="72"/>
              </a:spcBef>
            </a:pPr>
            <a:r>
              <a:rPr lang="en-US" sz="2400" dirty="0"/>
              <a:t>We could be wrong once if we do the same experiment 391,000,000,000 times (will take ~12,500 years even if each experiment takes 1s!!)</a:t>
            </a:r>
          </a:p>
          <a:p>
            <a:pPr lvl="2">
              <a:spcBef>
                <a:spcPts val="72"/>
              </a:spcBef>
            </a:pPr>
            <a:r>
              <a:rPr lang="en-US" sz="2000" dirty="0"/>
              <a:t>Probability of winning the $0.5B Power Ball Jackpot was 175,233,510</a:t>
            </a:r>
          </a:p>
          <a:p>
            <a:pPr>
              <a:spcBef>
                <a:spcPts val="72"/>
              </a:spcBef>
            </a:pPr>
            <a:r>
              <a:rPr lang="en-US" sz="2800" dirty="0"/>
              <a:t>So did we find the Higgs particle?</a:t>
            </a:r>
          </a:p>
          <a:p>
            <a:pPr lvl="1">
              <a:spcBef>
                <a:spcPts val="72"/>
              </a:spcBef>
            </a:pPr>
            <a:r>
              <a:rPr lang="en-US" sz="2400" dirty="0"/>
              <a:t>We have discovered the heaviest new boson we’ve seen thus far </a:t>
            </a:r>
          </a:p>
          <a:p>
            <a:pPr lvl="1">
              <a:spcBef>
                <a:spcPts val="72"/>
              </a:spcBef>
            </a:pPr>
            <a:r>
              <a:rPr lang="en-US" sz="2400" dirty="0"/>
              <a:t>It has many properties consistent with the Standard Model Higgs particle</a:t>
            </a:r>
          </a:p>
          <a:p>
            <a:pPr lvl="2">
              <a:spcBef>
                <a:spcPts val="72"/>
              </a:spcBef>
            </a:pPr>
            <a:r>
              <a:rPr lang="en-US" sz="2000" dirty="0"/>
              <a:t>It quacks like a duck and walks like a duck but…</a:t>
            </a:r>
          </a:p>
          <a:p>
            <a:pPr lvl="1">
              <a:spcBef>
                <a:spcPts val="72"/>
              </a:spcBef>
            </a:pPr>
            <a:r>
              <a:rPr lang="en-US" sz="2400" dirty="0"/>
              <a:t>We do not have enough data to precisely measure all the properties – mass, lifetime, the rate at which this particle decays to certain other particles, etc – to definitively determine its nature</a:t>
            </a:r>
          </a:p>
          <a:p>
            <a:pPr>
              <a:spcBef>
                <a:spcPts val="72"/>
              </a:spcBef>
            </a:pPr>
            <a:r>
              <a:rPr lang="en-US" sz="2800" dirty="0"/>
              <a:t>Precision measurements and searches in new channels ongoing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094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159112"/>
            <a:ext cx="4495800" cy="354648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Bi-product of High Energy Physics Research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88" y="838428"/>
            <a:ext cx="4443412" cy="3581172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 bwMode="auto">
          <a:xfrm>
            <a:off x="0" y="4572000"/>
            <a:ext cx="480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kern="0" dirty="0">
                <a:solidFill>
                  <a:srgbClr val="0000FF"/>
                </a:solidFill>
                <a:latin typeface="+mj-lt"/>
                <a:ea typeface="ＭＳ Ｐゴシック" charset="-128"/>
                <a:cs typeface="ＭＳ Ｐゴシック" charset="-128"/>
              </a:rPr>
              <a:t>Can you see what the object is?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ＭＳ Ｐゴシック" charset="-128"/>
                <a:cs typeface="ＭＳ Ｐゴシック" charset="-128"/>
              </a:rPr>
              <a:t>(GEM Detector X-ray Image)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00600" y="666750"/>
            <a:ext cx="3886200" cy="2914650"/>
          </a:xfrm>
          <a:prstGeom prst="rect">
            <a:avLst/>
          </a:prstGeom>
          <a:effectLst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282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1-03-07 at 6.38.5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63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0"/>
            <a:ext cx="9525000" cy="914400"/>
          </a:xfrm>
        </p:spPr>
        <p:txBody>
          <a:bodyPr/>
          <a:lstStyle/>
          <a:p>
            <a:r>
              <a:rPr lang="en-US" sz="4000" dirty="0">
                <a:solidFill>
                  <a:srgbClr val="FF0066"/>
                </a:solidFill>
                <a:latin typeface="+mn-lt"/>
              </a:rPr>
              <a:t>And in not too distant future, we could do 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6E9FED-B022-7D4C-99D4-EF9E9B6BF054}" type="slidenum">
              <a:rPr lang="ko-KR" altLang="en-US" smtClean="0"/>
              <a:pPr>
                <a:defRPr/>
              </a:pPr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084410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3886200" cy="533400"/>
          </a:xfrm>
        </p:spPr>
        <p:txBody>
          <a:bodyPr/>
          <a:lstStyle/>
          <a:p>
            <a:pPr eaLnBrk="1" hangingPunct="1"/>
            <a:r>
              <a:rPr lang="en-US" altLang="ko-KR" sz="2400" b="1">
                <a:ea typeface="굴림" charset="-127"/>
                <a:cs typeface="굴림" charset="-127"/>
              </a:rPr>
              <a:t>GEM Application Potential</a:t>
            </a:r>
          </a:p>
        </p:txBody>
      </p:sp>
      <p:sp>
        <p:nvSpPr>
          <p:cNvPr id="199683" name="Rectangle 3"/>
          <p:cNvSpPr>
            <a:spLocks noChangeArrowheads="1"/>
          </p:cNvSpPr>
          <p:nvPr/>
        </p:nvSpPr>
        <p:spPr bwMode="auto">
          <a:xfrm>
            <a:off x="5334000" y="228600"/>
            <a:ext cx="3276600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altLang="ko-KR" sz="2000" b="1" i="1">
                <a:solidFill>
                  <a:srgbClr val="009900"/>
                </a:solidFill>
                <a:latin typeface="Arial Narrow" charset="0"/>
                <a:ea typeface="굴림" charset="-127"/>
                <a:cs typeface="굴림" charset="-127"/>
              </a:rPr>
              <a:t>FAST X-RAY IMAGING</a:t>
            </a:r>
          </a:p>
        </p:txBody>
      </p:sp>
      <p:pic>
        <p:nvPicPr>
          <p:cNvPr id="19968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857375"/>
            <a:ext cx="4114800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9685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609600"/>
            <a:ext cx="23622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9686" name="Text Box 6"/>
          <p:cNvSpPr txBox="1">
            <a:spLocks noChangeArrowheads="1"/>
          </p:cNvSpPr>
          <p:nvPr/>
        </p:nvSpPr>
        <p:spPr bwMode="auto">
          <a:xfrm>
            <a:off x="533400" y="685800"/>
            <a:ext cx="4419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800" b="1">
                <a:solidFill>
                  <a:srgbClr val="3019FF"/>
                </a:solidFill>
                <a:latin typeface="Arial" charset="0"/>
                <a:ea typeface="굴림" charset="-127"/>
                <a:cs typeface="굴림" charset="-127"/>
              </a:rPr>
              <a:t>Using the lower GEM signal, the readout can be self-triggered with energy discrimination:</a:t>
            </a:r>
          </a:p>
        </p:txBody>
      </p:sp>
      <p:sp>
        <p:nvSpPr>
          <p:cNvPr id="199687" name="Text Box 7"/>
          <p:cNvSpPr txBox="1">
            <a:spLocks noChangeArrowheads="1"/>
          </p:cNvSpPr>
          <p:nvPr/>
        </p:nvSpPr>
        <p:spPr bwMode="auto">
          <a:xfrm>
            <a:off x="304800" y="5518150"/>
            <a:ext cx="393382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A. Bressan et al, 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Nucl. Instr. and Meth. A 425(1999)254</a:t>
            </a:r>
          </a:p>
          <a:p>
            <a:pPr eaLnBrk="0" hangingPunct="0"/>
            <a:r>
              <a:rPr lang="en-US" altLang="ko-KR" sz="1400" b="1" i="1">
                <a:latin typeface="Arial" charset="0"/>
                <a:ea typeface="굴림" charset="-127"/>
                <a:cs typeface="굴림" charset="-127"/>
              </a:rPr>
              <a:t>F. Sauli,  Nucl. Instr. and Meth.A 461(2001)47</a:t>
            </a:r>
          </a:p>
        </p:txBody>
      </p:sp>
      <p:sp>
        <p:nvSpPr>
          <p:cNvPr id="199688" name="Text Box 8"/>
          <p:cNvSpPr txBox="1">
            <a:spLocks noChangeArrowheads="1"/>
          </p:cNvSpPr>
          <p:nvPr/>
        </p:nvSpPr>
        <p:spPr bwMode="auto">
          <a:xfrm>
            <a:off x="6934200" y="2514600"/>
            <a:ext cx="2209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9 keV absorption radiography of a small mammal (image size ~ 60 x 30 mm</a:t>
            </a:r>
            <a:r>
              <a:rPr lang="en-US" altLang="ko-KR" sz="1400" b="1" baseline="30000">
                <a:latin typeface="Arial" charset="0"/>
                <a:ea typeface="굴림" charset="-127"/>
                <a:cs typeface="굴림" charset="-127"/>
              </a:rPr>
              <a:t>2</a:t>
            </a:r>
            <a:r>
              <a:rPr lang="en-US" altLang="ko-KR" sz="1400" b="1">
                <a:latin typeface="Arial" charset="0"/>
                <a:ea typeface="굴림" charset="-127"/>
                <a:cs typeface="굴림" charset="-127"/>
              </a:rPr>
              <a:t>)</a:t>
            </a:r>
          </a:p>
        </p:txBody>
      </p:sp>
      <p:pic>
        <p:nvPicPr>
          <p:cNvPr id="199689" name="Picture 9" descr="machine-gun-in-a-violin-bo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962400"/>
            <a:ext cx="4343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868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7" y="685800"/>
            <a:ext cx="8820553" cy="6172200"/>
          </a:xfrm>
          <a:prstGeom prst="rect">
            <a:avLst/>
          </a:prstGeom>
        </p:spPr>
      </p:pic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772400" cy="734511"/>
          </a:xfrm>
          <a:ln/>
        </p:spPr>
        <p:txBody>
          <a:bodyPr/>
          <a:lstStyle/>
          <a:p>
            <a:r>
              <a:rPr lang="en-US" b="1" dirty="0"/>
              <a:t>Dark Matter Search Motivation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1219200" y="1295400"/>
            <a:ext cx="2315013" cy="4800600"/>
          </a:xfrm>
          <a:prstGeom prst="rect">
            <a:avLst/>
          </a:prstGeom>
          <a:solidFill>
            <a:srgbClr val="CCFFCC">
              <a:alpha val="66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1248213" y="2570734"/>
            <a:ext cx="2286000" cy="0"/>
          </a:xfrm>
          <a:prstGeom prst="line">
            <a:avLst/>
          </a:prstGeom>
          <a:noFill/>
          <a:ln w="38100" cap="flat" cmpd="sng" algn="ctr">
            <a:solidFill>
              <a:srgbClr val="80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371600" y="2590800"/>
            <a:ext cx="2019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800000"/>
                </a:solidFill>
              </a:rPr>
              <a:t>LHC@CERN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6" name="Notched Right Arrow 5"/>
          <p:cNvSpPr/>
          <p:nvPr/>
        </p:nvSpPr>
        <p:spPr bwMode="auto">
          <a:xfrm rot="-3300000">
            <a:off x="3775567" y="2509249"/>
            <a:ext cx="1600200" cy="917079"/>
          </a:xfrm>
          <a:prstGeom prst="notchedRightArrow">
            <a:avLst/>
          </a:prstGeom>
          <a:solidFill>
            <a:schemeClr val="accent2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>
                <a:solidFill>
                  <a:schemeClr val="bg1"/>
                </a:solidFill>
                <a:latin typeface="+mj-lt"/>
              </a:rPr>
              <a:t>No DM</a:t>
            </a:r>
            <a:endParaRPr kumimoji="0" lang="en-US" sz="24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768280-0645-324C-9755-A56AE46DF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25DDE3-7F1A-8442-828B-E0C5368E5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E8C656-D72F-3840-A710-FBB2D42C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975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89"/>
            <a:ext cx="8153400" cy="582111"/>
          </a:xfrm>
          <a:ln/>
        </p:spPr>
        <p:txBody>
          <a:bodyPr/>
          <a:lstStyle/>
          <a:p>
            <a:r>
              <a:rPr lang="en-US" sz="3400" dirty="0"/>
              <a:t>Light DM Production at High Intensity Accelerator 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27447"/>
            <a:ext cx="8991600" cy="5873353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400" dirty="0"/>
              <a:t>Now the Higgs particle, a part of only 5% of the universe, may’ve been seen</a:t>
            </a:r>
          </a:p>
          <a:p>
            <a:pPr>
              <a:buFont typeface="Arial"/>
              <a:buChar char="•"/>
            </a:pPr>
            <a:r>
              <a:rPr lang="en-US" sz="2400" dirty="0"/>
              <a:t>It is time for us to look into the 95% </a:t>
            </a:r>
            <a:r>
              <a:rPr lang="en-US" sz="2800" dirty="0"/>
              <a:t>of the universe!!</a:t>
            </a:r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Detection of DM: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How does a DM event look in an experiment?:</a:t>
            </a: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52" y="1389757"/>
            <a:ext cx="2911078" cy="120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29941"/>
            <a:ext cx="3491508" cy="11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039" y="2604492"/>
            <a:ext cx="3687961" cy="12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67200"/>
            <a:ext cx="639699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5257800"/>
            <a:ext cx="1447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High Intensity Proton Beam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00200" y="2362200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Higher E</a:t>
            </a:r>
            <a:r>
              <a:rPr lang="en-US" sz="1800" b="1" baseline="-25000" dirty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 @ LBNE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57800" y="2286000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Lower E</a:t>
            </a:r>
            <a:r>
              <a:rPr lang="en-US" sz="1800" b="1" baseline="-25000" dirty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>
                <a:solidFill>
                  <a:srgbClr val="800000"/>
                </a:solidFill>
                <a:latin typeface="Arial Narrow"/>
                <a:cs typeface="Arial Narrow"/>
              </a:rPr>
              <a:t> @ </a:t>
            </a:r>
            <a:r>
              <a:rPr lang="en-US" sz="1800" b="1" dirty="0" err="1">
                <a:solidFill>
                  <a:srgbClr val="800000"/>
                </a:solidFill>
                <a:latin typeface="Arial Narrow"/>
                <a:cs typeface="Arial Narrow"/>
              </a:rPr>
              <a:t>MiniBooNE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7952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z="5400" dirty="0">
                <a:ea typeface="굴림" charset="-127"/>
                <a:cs typeface="ＭＳ Ｐゴシック" charset="-128"/>
              </a:rPr>
              <a:t>So What?</a:t>
            </a:r>
            <a:endParaRPr lang="en-US" sz="60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4582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 Narrow" charset="0"/>
                <a:ea typeface="ＭＳ Ｐゴシック" charset="-128"/>
                <a:cs typeface="ＭＳ Ｐゴシック" charset="-128"/>
              </a:rPr>
              <a:t>The LHC opened up a whole new world!!</a:t>
            </a:r>
            <a:endParaRPr lang="en-US" sz="2800" dirty="0">
              <a:latin typeface="Arial Narrow" charset="0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 Narrow" charset="0"/>
              </a:rPr>
              <a:t>Discovered one new charge neutral particle that couples to vector force carriers and whose m</a:t>
            </a:r>
            <a:r>
              <a:rPr lang="en-US" sz="2800" dirty="0">
                <a:latin typeface="Arial Narrow" charset="0"/>
                <a:ea typeface="ＭＳ Ｐゴシック" charset="-128"/>
                <a:cs typeface="ＭＳ Ｐゴシック" charset="-128"/>
              </a:rPr>
              <a:t>easured mass is 125 times the proton mass</a:t>
            </a:r>
            <a:endParaRPr lang="en-US" sz="2800" dirty="0">
              <a:latin typeface="Arial Narrow" charset="0"/>
            </a:endParaRPr>
          </a:p>
          <a:p>
            <a:pPr marL="847725" lvl="1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 Narrow" charset="0"/>
                <a:cs typeface="ＭＳ Ｐゴシック" charset="-128"/>
              </a:rPr>
              <a:t>The discovery is no longer a matter of significance</a:t>
            </a:r>
          </a:p>
          <a:p>
            <a:pPr marL="447675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 Narrow" charset="0"/>
              </a:rPr>
              <a:t>Properties of the discovered particle being intensely studied</a:t>
            </a:r>
          </a:p>
          <a:p>
            <a:pPr marL="847725" lvl="1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 Narrow" charset="0"/>
                <a:ea typeface="ＭＳ Ｐゴシック" charset="-128"/>
                <a:cs typeface="ＭＳ Ｐゴシック" charset="-128"/>
              </a:rPr>
              <a:t>Confirmed that </a:t>
            </a:r>
            <a:r>
              <a:rPr lang="en-US" sz="2400" dirty="0">
                <a:latin typeface="Arial Narrow" charset="0"/>
                <a:cs typeface="ＭＳ Ｐゴシック" charset="-128"/>
              </a:rPr>
              <a:t>some </a:t>
            </a:r>
            <a:r>
              <a:rPr lang="en-US" sz="2400" dirty="0">
                <a:latin typeface="Arial Narrow" charset="0"/>
                <a:ea typeface="ＭＳ Ｐゴシック" charset="-128"/>
                <a:cs typeface="ＭＳ Ｐゴシック" charset="-128"/>
              </a:rPr>
              <a:t>properties are like the Standard Model Higgs Particle </a:t>
            </a:r>
            <a:r>
              <a:rPr lang="en-US" sz="2400" dirty="0">
                <a:latin typeface="Arial Narrow" charset="0"/>
                <a:ea typeface="ＭＳ Ｐゴシック" charset="-128"/>
                <a:cs typeface="ＭＳ Ｐゴシック" charset="-128"/>
                <a:sym typeface="Wingdings"/>
              </a:rPr>
              <a:t> Walks like the Higgs and Quacks like the Higgs</a:t>
            </a:r>
            <a:endParaRPr lang="en-US" sz="2400" dirty="0"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marL="847725" lvl="1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400" dirty="0">
                <a:latin typeface="Arial Narrow" charset="0"/>
                <a:cs typeface="ＭＳ Ｐゴシック" charset="-128"/>
              </a:rPr>
              <a:t>Still not enough though…</a:t>
            </a:r>
          </a:p>
          <a:p>
            <a:pPr marL="447675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 Narrow" charset="0"/>
              </a:rPr>
              <a:t>Linear collider and advanced detectors are being developed for future precision measurements of Higgs and other newly discovered particles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25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>
                <a:ea typeface="굴림" charset="-127"/>
                <a:cs typeface="굴림" charset="-127"/>
              </a:rPr>
              <a:t>So What?</a:t>
            </a:r>
            <a:endParaRPr lang="en-US" sz="4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8392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The new frontier at </a:t>
            </a:r>
            <a:r>
              <a:rPr lang="en-US" dirty="0" err="1"/>
              <a:t>Fermilab</a:t>
            </a:r>
            <a:r>
              <a:rPr lang="en-US" dirty="0"/>
              <a:t> will give us a chance to look for dark matter at an accelerator and possibly making DM beams, Yeah!!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Outcome and the bi-product of HEP research improves our daily lives directly and indirectly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WWW came from HEP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GEM will make a large screen low dosage X-ray imaging possible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Many technological advances happened through the last 100 years &amp; will happen through the coming 100 </a:t>
            </a:r>
            <a:r>
              <a:rPr lang="en-US" dirty="0" err="1"/>
              <a:t>yrs</a:t>
            </a:r>
            <a:endParaRPr lang="en-US" dirty="0"/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UTA is a big contributor in this endeavor!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Continued and sufficient investments to forefront scientific endeavor is essential for the future!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01008" y="538453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78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27D501-248C-3347-8593-2D5CD58FC771}" type="slidenum">
              <a:rPr lang="en-US"/>
              <a:pPr/>
              <a:t>5</a:t>
            </a:fld>
            <a:endParaRPr lang="en-US"/>
          </a:p>
        </p:txBody>
      </p:sp>
      <p:sp>
        <p:nvSpPr>
          <p:cNvPr id="65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610600" cy="5257800"/>
          </a:xfrm>
        </p:spPr>
        <p:txBody>
          <a:bodyPr/>
          <a:lstStyle/>
          <a:p>
            <a:r>
              <a:rPr lang="en-US" dirty="0"/>
              <a:t>Before the quark concept in the 70’s, all known elementary particles were grouped in four depending on the nature of their interactions</a:t>
            </a:r>
          </a:p>
          <a:p>
            <a:pPr lvl="2"/>
            <a:endParaRPr lang="en-US" dirty="0"/>
          </a:p>
        </p:txBody>
      </p:sp>
      <p:graphicFrame>
        <p:nvGraphicFramePr>
          <p:cNvPr id="651267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008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65126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1268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Elementary Particles</a:t>
            </a:r>
          </a:p>
        </p:txBody>
      </p:sp>
      <p:pic>
        <p:nvPicPr>
          <p:cNvPr id="651269" name="Picture 5" descr="table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87600"/>
            <a:ext cx="7315200" cy="401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947F41-2CE9-A541-B639-8352E0277258}"/>
              </a:ext>
            </a:extLst>
          </p:cNvPr>
          <p:cNvSpPr txBox="1"/>
          <p:nvPr/>
        </p:nvSpPr>
        <p:spPr>
          <a:xfrm>
            <a:off x="-38918" y="4415221"/>
            <a:ext cx="1449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Hadrons</a:t>
            </a:r>
            <a:r>
              <a:rPr lang="en-US" sz="2000" dirty="0"/>
              <a:t> </a:t>
            </a:r>
            <a:r>
              <a:rPr lang="en-US" sz="5400" dirty="0">
                <a:solidFill>
                  <a:srgbClr val="C00000"/>
                </a:solidFill>
              </a:rPr>
              <a:t>{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0472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8001000" cy="1143000"/>
          </a:xfrm>
        </p:spPr>
        <p:txBody>
          <a:bodyPr/>
          <a:lstStyle/>
          <a:p>
            <a:r>
              <a:rPr lang="en-US" sz="8800">
                <a:latin typeface="Monotype Corsiva" charset="0"/>
              </a:rPr>
              <a:t>Congratulations!!!!</a:t>
            </a:r>
          </a:p>
        </p:txBody>
      </p:sp>
      <p:sp>
        <p:nvSpPr>
          <p:cNvPr id="488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04900" y="2971800"/>
            <a:ext cx="7162800" cy="1219200"/>
          </a:xfrm>
        </p:spPr>
        <p:txBody>
          <a:bodyPr/>
          <a:lstStyle/>
          <a:p>
            <a:pPr>
              <a:buFontTx/>
              <a:buNone/>
            </a:pPr>
            <a:r>
              <a:rPr lang="en-US" sz="4000" dirty="0">
                <a:solidFill>
                  <a:srgbClr val="003300"/>
                </a:solidFill>
                <a:latin typeface="Monotype Corsiva" charset="0"/>
              </a:rPr>
              <a:t>I certainly had a lot of fun with ya’ll and am truly proud of you!</a:t>
            </a:r>
          </a:p>
        </p:txBody>
      </p:sp>
      <p:sp>
        <p:nvSpPr>
          <p:cNvPr id="488452" name="Rectangle 4"/>
          <p:cNvSpPr>
            <a:spLocks noChangeArrowheads="1"/>
          </p:cNvSpPr>
          <p:nvPr/>
        </p:nvSpPr>
        <p:spPr bwMode="auto">
          <a:xfrm>
            <a:off x="1314450" y="1828800"/>
            <a:ext cx="6743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800" dirty="0">
                <a:solidFill>
                  <a:srgbClr val="990000"/>
                </a:solidFill>
                <a:latin typeface="Monotype Corsiva" charset="0"/>
              </a:rPr>
              <a:t>You all are impressive and have done very well!!!</a:t>
            </a:r>
          </a:p>
        </p:txBody>
      </p:sp>
      <p:sp>
        <p:nvSpPr>
          <p:cNvPr id="488453" name="Rectangle 5"/>
          <p:cNvSpPr>
            <a:spLocks noChangeArrowheads="1"/>
          </p:cNvSpPr>
          <p:nvPr/>
        </p:nvSpPr>
        <p:spPr bwMode="auto">
          <a:xfrm>
            <a:off x="2476500" y="4381500"/>
            <a:ext cx="4419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US" sz="3200" dirty="0">
                <a:solidFill>
                  <a:srgbClr val="003300"/>
                </a:solidFill>
                <a:latin typeface="Monotype Corsiva" charset="0"/>
              </a:rPr>
              <a:t>Good luck with your exam!!!</a:t>
            </a:r>
            <a:r>
              <a:rPr lang="en-US" dirty="0">
                <a:latin typeface="Arial Narrow" charset="0"/>
              </a:rPr>
              <a:t> </a:t>
            </a:r>
          </a:p>
        </p:txBody>
      </p:sp>
      <p:sp>
        <p:nvSpPr>
          <p:cNvPr id="488454" name="Rectangle 6"/>
          <p:cNvSpPr>
            <a:spLocks noChangeArrowheads="1"/>
          </p:cNvSpPr>
          <p:nvPr/>
        </p:nvSpPr>
        <p:spPr bwMode="auto">
          <a:xfrm>
            <a:off x="2057400" y="5257800"/>
            <a:ext cx="5029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>
              <a:spcBef>
                <a:spcPct val="20000"/>
              </a:spcBef>
            </a:pPr>
            <a:r>
              <a:rPr lang="en-US" sz="4400" dirty="0">
                <a:solidFill>
                  <a:srgbClr val="003300"/>
                </a:solidFill>
                <a:latin typeface="Monotype Corsiva" charset="0"/>
              </a:rPr>
              <a:t>Have a safe summer!!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Mon. April 29,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PHYS 3313-001, Spring 2019                      Dr. Jaehoon Yu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774B2-BEFC-0F4C-8EFB-A9A3D81A594A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491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ACDA3-EFFE-7948-858F-CCDA2DB3F72B}" type="slidenum">
              <a:rPr lang="en-US"/>
              <a:pPr/>
              <a:t>6</a:t>
            </a:fld>
            <a:endParaRPr lang="en-US"/>
          </a:p>
        </p:txBody>
      </p:sp>
      <p:sp>
        <p:nvSpPr>
          <p:cNvPr id="6522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838200"/>
            <a:ext cx="8763000" cy="5562600"/>
          </a:xfrm>
        </p:spPr>
        <p:txBody>
          <a:bodyPr/>
          <a:lstStyle/>
          <a:p>
            <a:r>
              <a:rPr lang="en-US" sz="3600" dirty="0"/>
              <a:t>How do the elementary particles interact??</a:t>
            </a:r>
          </a:p>
          <a:p>
            <a:pPr lvl="1"/>
            <a:r>
              <a:rPr lang="en-US" dirty="0"/>
              <a:t>All particles, including photons and neutrinos, participate in gravitational interactions</a:t>
            </a:r>
          </a:p>
          <a:p>
            <a:pPr lvl="1"/>
            <a:r>
              <a:rPr lang="en-US" dirty="0"/>
              <a:t>Photons can interact electromagnetically with any particles with electric charge</a:t>
            </a:r>
          </a:p>
          <a:p>
            <a:pPr lvl="1"/>
            <a:r>
              <a:rPr lang="en-US" dirty="0"/>
              <a:t>All charged leptons participate in both EM and weak interactions</a:t>
            </a:r>
          </a:p>
          <a:p>
            <a:pPr lvl="1"/>
            <a:r>
              <a:rPr lang="en-US" dirty="0"/>
              <a:t>Neutral leptons do not have EM couplings</a:t>
            </a:r>
          </a:p>
          <a:p>
            <a:pPr lvl="1"/>
            <a:r>
              <a:rPr lang="en-US" dirty="0"/>
              <a:t>All hadrons (Mesons and baryons) respond to the strong force and appears to participate in all interactions</a:t>
            </a:r>
          </a:p>
        </p:txBody>
      </p:sp>
      <p:graphicFrame>
        <p:nvGraphicFramePr>
          <p:cNvPr id="652291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032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6522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2292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Elementary Particle Interactions</a:t>
            </a:r>
          </a:p>
        </p:txBody>
      </p:sp>
    </p:spTree>
    <p:extLst>
      <p:ext uri="{BB962C8B-B14F-4D97-AF65-F5344CB8AC3E}">
        <p14:creationId xmlns:p14="http://schemas.microsoft.com/office/powerpoint/2010/main" val="38777254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9B0B1F-A4F8-0442-AEC2-EE3F9807AF1E}" type="slidenum">
              <a:rPr lang="en-US"/>
              <a:pPr/>
              <a:t>7</a:t>
            </a:fld>
            <a:endParaRPr lang="en-US"/>
          </a:p>
        </p:txBody>
      </p:sp>
      <p:sp>
        <p:nvSpPr>
          <p:cNvPr id="65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685800"/>
            <a:ext cx="89916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Bosons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All have </a:t>
            </a:r>
            <a:r>
              <a:rPr lang="en-US" sz="2400" b="1" u="sng" dirty="0">
                <a:solidFill>
                  <a:srgbClr val="C00000"/>
                </a:solidFill>
              </a:rPr>
              <a:t>integer spin </a:t>
            </a:r>
            <a:r>
              <a:rPr lang="en-US" sz="2400" dirty="0"/>
              <a:t>angular momentum, follow BE statistics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All mesons (consists of two quarks) are bosons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Fermions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All have </a:t>
            </a:r>
            <a:r>
              <a:rPr lang="en-US" sz="2400" b="1" u="sng" dirty="0">
                <a:solidFill>
                  <a:srgbClr val="C00000"/>
                </a:solidFill>
              </a:rPr>
              <a:t>half integer spin </a:t>
            </a:r>
            <a:r>
              <a:rPr lang="en-US" sz="2400" dirty="0"/>
              <a:t>angular momentum follow FD statistics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All leptons and baryons (consist of three quarks) are fermions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All particles have anti-particles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What are anti-particles?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Particles that have the same mass as particles but with opposite quantum numbers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What is the anti-particle of 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A </a:t>
            </a:r>
            <a:r>
              <a:rPr lang="en-US" sz="2000" dirty="0">
                <a:latin typeface="Symbol" charset="0"/>
              </a:rPr>
              <a:t>π</a:t>
            </a:r>
            <a:r>
              <a:rPr lang="en-US" sz="2000" baseline="30000" dirty="0"/>
              <a:t>0</a:t>
            </a:r>
            <a:r>
              <a:rPr lang="en-US" sz="2000" dirty="0"/>
              <a:t>?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A neutron?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A K</a:t>
            </a:r>
            <a:r>
              <a:rPr lang="en-US" sz="2000" baseline="30000" dirty="0"/>
              <a:t>0</a:t>
            </a:r>
            <a:r>
              <a:rPr lang="en-US" sz="2000" dirty="0"/>
              <a:t>?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A Neutrino?</a:t>
            </a:r>
          </a:p>
        </p:txBody>
      </p:sp>
      <p:graphicFrame>
        <p:nvGraphicFramePr>
          <p:cNvPr id="654339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56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65433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4340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Bosons, Fermions, Particles and Antiparticles</a:t>
            </a:r>
          </a:p>
        </p:txBody>
      </p:sp>
    </p:spTree>
    <p:extLst>
      <p:ext uri="{BB962C8B-B14F-4D97-AF65-F5344CB8AC3E}">
        <p14:creationId xmlns:p14="http://schemas.microsoft.com/office/powerpoint/2010/main" val="740280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5935-8E43-714D-AE89-71B9F30218E8}" type="slidenum">
              <a:rPr lang="en-US"/>
              <a:pPr/>
              <a:t>8</a:t>
            </a:fld>
            <a:endParaRPr lang="en-US"/>
          </a:p>
        </p:txBody>
      </p:sp>
      <p:sp>
        <p:nvSpPr>
          <p:cNvPr id="65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8839200" cy="586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When can an interaction occur?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it is kinematically allowed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If it does not violate any recognized conservation laws</a:t>
            </a:r>
          </a:p>
          <a:p>
            <a:pPr lvl="2">
              <a:lnSpc>
                <a:spcPct val="90000"/>
              </a:lnSpc>
            </a:pPr>
            <a:r>
              <a:rPr lang="en-US" dirty="0" err="1"/>
              <a:t>Eg.</a:t>
            </a:r>
            <a:r>
              <a:rPr lang="en-US" dirty="0"/>
              <a:t> A reaction that violates charge conservation will not occur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 order to deduce conservation laws, a full theoretical understanding of forces are necessary</a:t>
            </a:r>
          </a:p>
          <a:p>
            <a:pPr>
              <a:lnSpc>
                <a:spcPct val="90000"/>
              </a:lnSpc>
            </a:pPr>
            <a:r>
              <a:rPr lang="en-US" dirty="0"/>
              <a:t>Since we do not have full theory for all the forces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Many of general conservation rules for particles are based on experiments (or empirical)</a:t>
            </a:r>
          </a:p>
          <a:p>
            <a:pPr>
              <a:lnSpc>
                <a:spcPct val="90000"/>
              </a:lnSpc>
            </a:pPr>
            <a:r>
              <a:rPr lang="en-US" dirty="0"/>
              <a:t>One of the clearest conservation is the lepton number conservation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While photon and meson numbers are not conserved </a:t>
            </a:r>
          </a:p>
        </p:txBody>
      </p:sp>
      <p:graphicFrame>
        <p:nvGraphicFramePr>
          <p:cNvPr id="655363" name="Object 3"/>
          <p:cNvGraphicFramePr>
            <a:graphicFrameLocks noChangeAspect="1"/>
          </p:cNvGraphicFramePr>
          <p:nvPr/>
        </p:nvGraphicFramePr>
        <p:xfrm>
          <a:off x="0" y="0"/>
          <a:ext cx="91440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9080" name="Equation" r:id="rId3" imgW="914400" imgH="190080" progId="Equation.DSMT4">
                  <p:embed/>
                </p:oleObj>
              </mc:Choice>
              <mc:Fallback>
                <p:oleObj name="Equation" r:id="rId3" imgW="914400" imgH="190080" progId="Equation.DSMT4">
                  <p:embed/>
                  <p:pic>
                    <p:nvPicPr>
                      <p:cNvPr id="65536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55364" name="Rectangle 4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000" dirty="0">
                <a:solidFill>
                  <a:srgbClr val="A50021"/>
                </a:solidFill>
                <a:latin typeface="+mj-lt"/>
              </a:rPr>
              <a:t>Allowed Interactions</a:t>
            </a:r>
          </a:p>
        </p:txBody>
      </p:sp>
    </p:spTree>
    <p:extLst>
      <p:ext uri="{BB962C8B-B14F-4D97-AF65-F5344CB8AC3E}">
        <p14:creationId xmlns:p14="http://schemas.microsoft.com/office/powerpoint/2010/main" val="2446580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Mon. April 29,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PHYS 3313-001, Spring 2019 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91000-61E2-1C4F-9D49-04116BB82A0B}" type="slidenum">
              <a:rPr lang="en-US"/>
              <a:pPr/>
              <a:t>9</a:t>
            </a:fld>
            <a:endParaRPr lang="en-US"/>
          </a:p>
        </p:txBody>
      </p:sp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382000" cy="609600"/>
          </a:xfrm>
        </p:spPr>
        <p:txBody>
          <a:bodyPr/>
          <a:lstStyle/>
          <a:p>
            <a:r>
              <a:rPr lang="en-US" dirty="0"/>
              <a:t>The Standard Model of Particle Physics</a:t>
            </a:r>
          </a:p>
        </p:txBody>
      </p:sp>
      <p:sp>
        <p:nvSpPr>
          <p:cNvPr id="869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763000" cy="5334000"/>
          </a:xfrm>
          <a:noFill/>
          <a:ln/>
        </p:spPr>
        <p:txBody>
          <a:bodyPr/>
          <a:lstStyle/>
          <a:p>
            <a:pPr marL="609600" indent="-609600">
              <a:lnSpc>
                <a:spcPct val="90000"/>
              </a:lnSpc>
            </a:pPr>
            <a:r>
              <a:rPr lang="en-US" dirty="0"/>
              <a:t>In late 60</a:t>
            </a:r>
            <a:r>
              <a:rPr lang="en-US" dirty="0">
                <a:latin typeface="Arial"/>
              </a:rPr>
              <a:t>’</a:t>
            </a:r>
            <a:r>
              <a:rPr lang="en-US" dirty="0"/>
              <a:t>s, Jerome Friedman, Henry Kendall and Rich Taylor designed an experiment with electron beam scattering off of hadrons and deuterium at SLAC (Stanford Linear Accelerator Center) </a:t>
            </a:r>
          </a:p>
          <a:p>
            <a:pPr marL="990600" lvl="1" indent="-533400">
              <a:lnSpc>
                <a:spcPct val="90000"/>
              </a:lnSpc>
            </a:pPr>
            <a:r>
              <a:rPr lang="en-US" dirty="0"/>
              <a:t>Data could be easily understood if protons and neutrons are composed of point-like objects with charges -1/3e and +2/3e.</a:t>
            </a:r>
          </a:p>
          <a:p>
            <a:pPr marL="990600" lvl="1" indent="-533400">
              <a:lnSpc>
                <a:spcPct val="90000"/>
              </a:lnSpc>
            </a:pPr>
            <a:r>
              <a:rPr lang="en-US" dirty="0"/>
              <a:t>A point-like electrons scattering off of point-like quark </a:t>
            </a:r>
            <a:r>
              <a:rPr lang="en-US" dirty="0" err="1"/>
              <a:t>partons</a:t>
            </a:r>
            <a:r>
              <a:rPr lang="en-US" dirty="0"/>
              <a:t> inside the nucleons and hadrons</a:t>
            </a:r>
          </a:p>
          <a:p>
            <a:pPr marL="1371600" lvl="2" indent="-457200">
              <a:lnSpc>
                <a:spcPct val="90000"/>
              </a:lnSpc>
            </a:pPr>
            <a:r>
              <a:rPr lang="en-US" dirty="0"/>
              <a:t>Corresponds to modern day Rutherford scattering</a:t>
            </a:r>
          </a:p>
          <a:p>
            <a:pPr marL="1371600" lvl="2" indent="-457200">
              <a:lnSpc>
                <a:spcPct val="90000"/>
              </a:lnSpc>
            </a:pPr>
            <a:r>
              <a:rPr lang="en-US" dirty="0"/>
              <a:t>Higher energies of the incident electrons could break apart the target particles, revealing the internal structure  </a:t>
            </a:r>
          </a:p>
        </p:txBody>
      </p:sp>
    </p:spTree>
    <p:extLst>
      <p:ext uri="{BB962C8B-B14F-4D97-AF65-F5344CB8AC3E}">
        <p14:creationId xmlns:p14="http://schemas.microsoft.com/office/powerpoint/2010/main" val="1465964699"/>
      </p:ext>
    </p:extLst>
  </p:cSld>
  <p:clrMapOvr>
    <a:masterClrMapping/>
  </p:clrMapOvr>
</p:sld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57210</TotalTime>
  <Words>3896</Words>
  <Application>Microsoft Macintosh PowerPoint</Application>
  <PresentationFormat>On-screen Show (4:3)</PresentationFormat>
  <Paragraphs>529</Paragraphs>
  <Slides>50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62" baseType="lpstr">
      <vt:lpstr>Century Schoolbook L</vt:lpstr>
      <vt:lpstr>Arial</vt:lpstr>
      <vt:lpstr>Arial Black</vt:lpstr>
      <vt:lpstr>Arial Narrow</vt:lpstr>
      <vt:lpstr>Calibri</vt:lpstr>
      <vt:lpstr>Monotype Corsiva</vt:lpstr>
      <vt:lpstr>Symbol</vt:lpstr>
      <vt:lpstr>Tahoma</vt:lpstr>
      <vt:lpstr>Times New Roman</vt:lpstr>
      <vt:lpstr>Wingdings</vt:lpstr>
      <vt:lpstr>phys1443-spring02</vt:lpstr>
      <vt:lpstr>Equation</vt:lpstr>
      <vt:lpstr>PHYS 3313 – Section 001 Lecture #26</vt:lpstr>
      <vt:lpstr>Announcements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Standard Model of Particle Physics</vt:lpstr>
      <vt:lpstr>The Standard Model of Particle Physics</vt:lpstr>
      <vt:lpstr>Quarks and Leptons</vt:lpstr>
      <vt:lpstr>HEP and the Standard Model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Fermilab Tevatron and LHC at CERN</vt:lpstr>
      <vt:lpstr>Comparisons between Tevatron and the LHC</vt:lpstr>
      <vt:lpstr>LHC @ CERN Aerial View</vt:lpstr>
      <vt:lpstr>PowerPoint Presentation</vt:lpstr>
      <vt:lpstr>Particle Detection Techniques</vt:lpstr>
      <vt:lpstr>PowerPoint Presentation</vt:lpstr>
      <vt:lpstr>PowerPoint Presentation</vt:lpstr>
      <vt:lpstr>PowerPoint Presentation</vt:lpstr>
      <vt:lpstr>Example Hadronic Shower (20GeV)</vt:lpstr>
      <vt:lpstr>PowerPoint Presentation</vt:lpstr>
      <vt:lpstr>PowerPoint Presentation</vt:lpstr>
      <vt:lpstr>PowerPoint Presentation</vt:lpstr>
      <vt:lpstr>What is the Higgs and What does it do?</vt:lpstr>
      <vt:lpstr>What?  What’s the symmetry?</vt:lpstr>
      <vt:lpstr>A broken symmetry</vt:lpstr>
      <vt:lpstr>What is the Higgs and What does it do?</vt:lpstr>
      <vt:lpstr>So how does Higgs Field work again?</vt:lpstr>
      <vt:lpstr>How do we look for the Higgs?</vt:lpstr>
      <vt:lpstr>How do we look for the Higgs?</vt:lpstr>
      <vt:lpstr>PowerPoint Presentation</vt:lpstr>
      <vt:lpstr>What did statistics do for Higgs?</vt:lpstr>
      <vt:lpstr>How about this?</vt:lpstr>
      <vt:lpstr>Statistical Significance Table</vt:lpstr>
      <vt:lpstr>So have we seen the Higgs particle?</vt:lpstr>
      <vt:lpstr>Bi-product of High Energy Physics Research</vt:lpstr>
      <vt:lpstr>And in not too distant future, we could do …</vt:lpstr>
      <vt:lpstr>GEM Application Potential</vt:lpstr>
      <vt:lpstr>Dark Matter Search Motivation</vt:lpstr>
      <vt:lpstr>Light DM Production at High Intensity Accelerator </vt:lpstr>
      <vt:lpstr>So What?</vt:lpstr>
      <vt:lpstr>So What?</vt:lpstr>
      <vt:lpstr>Congratulations!!!!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Yu, Jaehoon</cp:lastModifiedBy>
  <cp:revision>1215</cp:revision>
  <cp:lastPrinted>2019-04-29T19:50:15Z</cp:lastPrinted>
  <dcterms:created xsi:type="dcterms:W3CDTF">2012-08-27T21:13:02Z</dcterms:created>
  <dcterms:modified xsi:type="dcterms:W3CDTF">2019-04-29T19:54:07Z</dcterms:modified>
</cp:coreProperties>
</file>