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1034" r:id="rId3"/>
    <p:sldId id="953" r:id="rId4"/>
    <p:sldId id="954" r:id="rId5"/>
    <p:sldId id="955" r:id="rId6"/>
    <p:sldId id="956" r:id="rId7"/>
    <p:sldId id="957" r:id="rId8"/>
    <p:sldId id="958" r:id="rId9"/>
    <p:sldId id="960" r:id="rId10"/>
    <p:sldId id="961" r:id="rId11"/>
    <p:sldId id="962" r:id="rId12"/>
    <p:sldId id="1005" r:id="rId13"/>
    <p:sldId id="963" r:id="rId14"/>
    <p:sldId id="965" r:id="rId15"/>
    <p:sldId id="966" r:id="rId16"/>
    <p:sldId id="970" r:id="rId17"/>
    <p:sldId id="971" r:id="rId18"/>
    <p:sldId id="972" r:id="rId19"/>
    <p:sldId id="582" r:id="rId20"/>
    <p:sldId id="973" r:id="rId21"/>
    <p:sldId id="974" r:id="rId22"/>
    <p:sldId id="975" r:id="rId23"/>
    <p:sldId id="976" r:id="rId24"/>
    <p:sldId id="977" r:id="rId25"/>
    <p:sldId id="978" r:id="rId26"/>
    <p:sldId id="979" r:id="rId27"/>
    <p:sldId id="980" r:id="rId28"/>
    <p:sldId id="705" r:id="rId29"/>
    <p:sldId id="706" r:id="rId30"/>
    <p:sldId id="1006" r:id="rId31"/>
    <p:sldId id="1008" r:id="rId32"/>
    <p:sldId id="1009" r:id="rId33"/>
    <p:sldId id="1010" r:id="rId34"/>
    <p:sldId id="1011" r:id="rId35"/>
    <p:sldId id="1012" r:id="rId36"/>
    <p:sldId id="1013" r:id="rId37"/>
    <p:sldId id="1014" r:id="rId38"/>
    <p:sldId id="1016" r:id="rId39"/>
    <p:sldId id="1018" r:id="rId40"/>
    <p:sldId id="1019" r:id="rId41"/>
    <p:sldId id="1020" r:id="rId42"/>
    <p:sldId id="1021" r:id="rId43"/>
    <p:sldId id="1025" r:id="rId44"/>
    <p:sldId id="1026" r:id="rId45"/>
    <p:sldId id="1002" r:id="rId46"/>
    <p:sldId id="679" r:id="rId47"/>
    <p:sldId id="1027" r:id="rId48"/>
    <p:sldId id="1028" r:id="rId49"/>
    <p:sldId id="1029" r:id="rId50"/>
    <p:sldId id="1030" r:id="rId51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7"/>
    <p:restoredTop sz="94701"/>
  </p:normalViewPr>
  <p:slideViewPr>
    <p:cSldViewPr>
      <p:cViewPr varScale="1">
        <p:scale>
          <a:sx n="109" d="100"/>
          <a:sy n="109" d="100"/>
        </p:scale>
        <p:origin x="648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2" Type="http://schemas.openxmlformats.org/officeDocument/2006/relationships/slide" Target="slides/slide10.xml"/><Relationship Id="rId1" Type="http://schemas.openxmlformats.org/officeDocument/2006/relationships/slide" Target="slides/slide9.xml"/><Relationship Id="rId5" Type="http://schemas.openxmlformats.org/officeDocument/2006/relationships/slide" Target="slides/slide50.xml"/><Relationship Id="rId4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e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976104-2B83-5E44-B28F-AFF5BC5893A7}" type="slidenum">
              <a:rPr lang="en-US"/>
              <a:pPr/>
              <a:t>9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53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3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34483E-5B5B-BD45-A08D-10B8C52212D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590E7-FF1A-E647-882C-260E949ED95D}" type="slidenum">
              <a:rPr lang="en-US"/>
              <a:pPr/>
              <a:t>10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53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4483E-5B5B-BD45-A08D-10B8C52212D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0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19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21</a:t>
            </a:fld>
            <a:endParaRPr lang="en-US">
              <a:latin typeface="Times New Roman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80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21F47-6221-2D42-ADA7-6060D9869B4F}" type="slidenum">
              <a:rPr lang="en-US"/>
              <a:pPr/>
              <a:t>23</a:t>
            </a:fld>
            <a:endParaRPr lang="en-US"/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527050"/>
            <a:ext cx="6215063" cy="4662488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355" y="5340568"/>
            <a:ext cx="6445741" cy="3158888"/>
          </a:xfrm>
        </p:spPr>
        <p:txBody>
          <a:bodyPr lIns="90698" tIns="45350" rIns="90698" bIns="45350"/>
          <a:lstStyle/>
          <a:p>
            <a:pPr eaLnBrk="0" hangingPunct="0">
              <a:spcBef>
                <a:spcPct val="0"/>
              </a:spcBef>
            </a:pPr>
            <a:r>
              <a:rPr lang="en-US" sz="2300"/>
              <a:t>The Run 2 detector. Schematically how it works.</a:t>
            </a:r>
          </a:p>
          <a:p>
            <a:pPr eaLnBrk="0" hangingPunct="0">
              <a:spcBef>
                <a:spcPct val="0"/>
              </a:spcBef>
            </a:pPr>
            <a:r>
              <a:rPr lang="en-US" sz="2300"/>
              <a:t>SVX and the like.</a:t>
            </a:r>
          </a:p>
        </p:txBody>
      </p:sp>
    </p:spTree>
    <p:extLst>
      <p:ext uri="{BB962C8B-B14F-4D97-AF65-F5344CB8AC3E}">
        <p14:creationId xmlns:p14="http://schemas.microsoft.com/office/powerpoint/2010/main" val="4113285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38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8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0B7E2-7A51-D747-84A2-14E3BE625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64" y="6316796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101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1F849-A541-B441-B49D-8B90865F6D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64" y="6316796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9.png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.wmf"/><Relationship Id="rId10" Type="http://schemas.openxmlformats.org/officeDocument/2006/relationships/image" Target="../media/image26.jpe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Department/World%20Year%20of%20Physics/Large%20Cloud%20Chamber/SPS%20Proposal/CChamberTestRunII-02-27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4.png"/><Relationship Id="rId4" Type="http://schemas.openxmlformats.org/officeDocument/2006/relationships/image" Target="../media/image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 dirty="0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3313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#26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15229" y="1524000"/>
            <a:ext cx="2805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April 29,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Jaehoon Yu</a:t>
            </a:r>
            <a:endParaRPr lang="en-US" b="1" dirty="0">
              <a:solidFill>
                <a:srgbClr val="FF0066"/>
              </a:solidFill>
              <a:latin typeface="Monotype Corsiva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762000" y="2354996"/>
            <a:ext cx="7543800" cy="389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Introduction to Particle Physics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Elementary Particles and Their Interactions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The Standard Model of Particle Physics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Particle Accelerators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Particle Detectors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Hot Issues in Physics Frontier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Where Does the Future Lie?</a:t>
            </a:r>
          </a:p>
          <a:p>
            <a:pPr>
              <a:spcBef>
                <a:spcPct val="20000"/>
              </a:spcBef>
            </a:pP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E6D4-2743-8241-992F-0A901CFB9839}" type="slidenum">
              <a:rPr lang="en-US"/>
              <a:pPr/>
              <a:t>10</a:t>
            </a:fld>
            <a:endParaRPr lang="en-US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609600"/>
          </a:xfrm>
        </p:spPr>
        <p:txBody>
          <a:bodyPr/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15400" cy="5181600"/>
          </a:xfrm>
          <a:noFill/>
          <a:ln/>
        </p:spPr>
        <p:txBody>
          <a:bodyPr/>
          <a:lstStyle/>
          <a:p>
            <a:pPr marL="609600" indent="-609600"/>
            <a:r>
              <a:rPr lang="en-US" sz="2800" dirty="0"/>
              <a:t>By early 70</a:t>
            </a:r>
            <a:r>
              <a:rPr lang="en-US" sz="2800" dirty="0">
                <a:latin typeface="Arial"/>
              </a:rPr>
              <a:t>’</a:t>
            </a:r>
            <a:r>
              <a:rPr lang="en-US" sz="2800" dirty="0"/>
              <a:t>s, it was clear that hadrons (baryons and mesons) are not fundamental point-like objects</a:t>
            </a:r>
          </a:p>
          <a:p>
            <a:pPr marL="609600" indent="-609600"/>
            <a:r>
              <a:rPr lang="en-US" sz="2800" dirty="0"/>
              <a:t>But leptons did not show any evidence of internal structure</a:t>
            </a:r>
          </a:p>
          <a:p>
            <a:pPr marL="990600" lvl="1" indent="-533400"/>
            <a:r>
              <a:rPr lang="en-US" sz="2400" dirty="0"/>
              <a:t>Even at high energies they still do not show any structure</a:t>
            </a:r>
          </a:p>
          <a:p>
            <a:pPr marL="990600" lvl="1" indent="-533400"/>
            <a:r>
              <a:rPr lang="en-US" sz="2400" dirty="0"/>
              <a:t>Can be regarded as elementary particles</a:t>
            </a:r>
          </a:p>
          <a:p>
            <a:pPr marL="609600" indent="-609600"/>
            <a:r>
              <a:rPr lang="en-US" sz="2800" dirty="0"/>
              <a:t>The phenomenological understanding along with observations from electron scattering (Deep Inelastic Scattering, DIS) and the quark model</a:t>
            </a:r>
          </a:p>
          <a:p>
            <a:pPr marL="609600" indent="-609600"/>
            <a:r>
              <a:rPr lang="en-US" sz="2800" dirty="0"/>
              <a:t>Resulted in the Standard Model that can describe three of the four known forces along with quarks, leptons and gauge bosons as the fundamental particles</a:t>
            </a:r>
          </a:p>
        </p:txBody>
      </p:sp>
    </p:spTree>
    <p:extLst>
      <p:ext uri="{BB962C8B-B14F-4D97-AF65-F5344CB8AC3E}">
        <p14:creationId xmlns:p14="http://schemas.microsoft.com/office/powerpoint/2010/main" val="99121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34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734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734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734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34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734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3475" grpId="0" build="p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A012-A609-6C4F-A646-19B3692D5731}" type="slidenum">
              <a:rPr lang="en-US"/>
              <a:pPr/>
              <a:t>11</a:t>
            </a:fld>
            <a:endParaRPr lang="en-US"/>
          </a:p>
        </p:txBody>
      </p:sp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609600"/>
          </a:xfrm>
        </p:spPr>
        <p:txBody>
          <a:bodyPr/>
          <a:lstStyle/>
          <a:p>
            <a:r>
              <a:rPr lang="en-US"/>
              <a:t>Quarks and Leptons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15400" cy="54864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800" dirty="0"/>
              <a:t>In SM, there are three families of leptons</a:t>
            </a:r>
          </a:p>
          <a:p>
            <a:pPr marL="609600" indent="-609600">
              <a:lnSpc>
                <a:spcPct val="90000"/>
              </a:lnSpc>
            </a:pPr>
            <a:endParaRPr lang="en-US" sz="2800" dirty="0"/>
          </a:p>
          <a:p>
            <a:pPr marL="609600" indent="-609600">
              <a:lnSpc>
                <a:spcPct val="90000"/>
              </a:lnSpc>
            </a:pPr>
            <a:endParaRPr lang="en-US" sz="2800" dirty="0"/>
          </a:p>
          <a:p>
            <a:pPr marL="990600" lvl="1" indent="-533400">
              <a:lnSpc>
                <a:spcPct val="90000"/>
              </a:lnSpc>
            </a:pPr>
            <a:endParaRPr lang="en-US" sz="2400" dirty="0">
              <a:sym typeface="Wingdings" charset="0"/>
            </a:endParaRPr>
          </a:p>
          <a:p>
            <a:pPr marL="990600" lvl="1" indent="-533400">
              <a:lnSpc>
                <a:spcPct val="90000"/>
              </a:lnSpc>
            </a:pPr>
            <a:r>
              <a:rPr lang="en-US" sz="2400" dirty="0">
                <a:sym typeface="Wingdings" charset="0"/>
              </a:rPr>
              <a:t> Increasing order of lepton masses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And three families of quark constituents</a:t>
            </a: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All these fundamental particles are fermions w/ spin </a:t>
            </a:r>
            <a:endParaRPr lang="en-US" sz="2800" dirty="0"/>
          </a:p>
        </p:txBody>
      </p:sp>
      <p:graphicFrame>
        <p:nvGraphicFramePr>
          <p:cNvPr id="889860" name="Object 4"/>
          <p:cNvGraphicFramePr>
            <a:graphicFrameLocks noChangeAspect="1"/>
          </p:cNvGraphicFramePr>
          <p:nvPr/>
        </p:nvGraphicFramePr>
        <p:xfrm>
          <a:off x="1371600" y="1423988"/>
          <a:ext cx="765175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00" name="Equation" r:id="rId3" imgW="317160" imgH="469800" progId="Equation.DSMT4">
                  <p:embed/>
                </p:oleObj>
              </mc:Choice>
              <mc:Fallback>
                <p:oleObj name="Equation" r:id="rId3" imgW="317160" imgH="469800" progId="Equation.DSMT4">
                  <p:embed/>
                  <p:pic>
                    <p:nvPicPr>
                      <p:cNvPr id="8898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23988"/>
                        <a:ext cx="765175" cy="111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1" name="Object 5"/>
          <p:cNvGraphicFramePr>
            <a:graphicFrameLocks noChangeAspect="1"/>
          </p:cNvGraphicFramePr>
          <p:nvPr/>
        </p:nvGraphicFramePr>
        <p:xfrm>
          <a:off x="3295650" y="1403350"/>
          <a:ext cx="827088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01" name="Equation" r:id="rId5" imgW="342720" imgH="482400" progId="Equation.DSMT4">
                  <p:embed/>
                </p:oleObj>
              </mc:Choice>
              <mc:Fallback>
                <p:oleObj name="Equation" r:id="rId5" imgW="342720" imgH="482400" progId="Equation.DSMT4">
                  <p:embed/>
                  <p:pic>
                    <p:nvPicPr>
                      <p:cNvPr id="8898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1403350"/>
                        <a:ext cx="827088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2" name="Object 6"/>
          <p:cNvGraphicFramePr>
            <a:graphicFrameLocks noChangeAspect="1"/>
          </p:cNvGraphicFramePr>
          <p:nvPr/>
        </p:nvGraphicFramePr>
        <p:xfrm>
          <a:off x="5295900" y="1422400"/>
          <a:ext cx="76517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02" name="Equation" r:id="rId7" imgW="317160" imgH="469800" progId="Equation.DSMT4">
                  <p:embed/>
                </p:oleObj>
              </mc:Choice>
              <mc:Fallback>
                <p:oleObj name="Equation" r:id="rId7" imgW="317160" imgH="469800" progId="Equation.DSMT4">
                  <p:embed/>
                  <p:pic>
                    <p:nvPicPr>
                      <p:cNvPr id="88986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900" y="1422400"/>
                        <a:ext cx="765175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446309"/>
              </p:ext>
            </p:extLst>
          </p:nvPr>
        </p:nvGraphicFramePr>
        <p:xfrm>
          <a:off x="1295400" y="3509963"/>
          <a:ext cx="919163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03" name="Equation" r:id="rId9" imgW="266400" imgH="431640" progId="Equation.DSMT4">
                  <p:embed/>
                </p:oleObj>
              </mc:Choice>
              <mc:Fallback>
                <p:oleObj name="Equation" r:id="rId9" imgW="266400" imgH="431640" progId="Equation.DSMT4">
                  <p:embed/>
                  <p:pic>
                    <p:nvPicPr>
                      <p:cNvPr id="88986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509963"/>
                        <a:ext cx="919163" cy="146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791762"/>
              </p:ext>
            </p:extLst>
          </p:nvPr>
        </p:nvGraphicFramePr>
        <p:xfrm>
          <a:off x="3265488" y="3505200"/>
          <a:ext cx="8763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04" name="Equation" r:id="rId11" imgW="253800" imgH="431640" progId="Equation.DSMT4">
                  <p:embed/>
                </p:oleObj>
              </mc:Choice>
              <mc:Fallback>
                <p:oleObj name="Equation" r:id="rId11" imgW="253800" imgH="431640" progId="Equation.DSMT4">
                  <p:embed/>
                  <p:pic>
                    <p:nvPicPr>
                      <p:cNvPr id="8898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3505200"/>
                        <a:ext cx="8763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056454"/>
              </p:ext>
            </p:extLst>
          </p:nvPr>
        </p:nvGraphicFramePr>
        <p:xfrm>
          <a:off x="5235575" y="3508375"/>
          <a:ext cx="876300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05" name="Equation" r:id="rId13" imgW="253800" imgH="431640" progId="Equation.DSMT4">
                  <p:embed/>
                </p:oleObj>
              </mc:Choice>
              <mc:Fallback>
                <p:oleObj name="Equation" r:id="rId13" imgW="253800" imgH="431640" progId="Equation.DSMT4">
                  <p:embed/>
                  <p:pic>
                    <p:nvPicPr>
                      <p:cNvPr id="8898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3508375"/>
                        <a:ext cx="876300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866" name="Text Box 10"/>
          <p:cNvSpPr txBox="1">
            <a:spLocks noChangeArrowheads="1"/>
          </p:cNvSpPr>
          <p:nvPr/>
        </p:nvSpPr>
        <p:spPr bwMode="auto">
          <a:xfrm>
            <a:off x="6724650" y="3595688"/>
            <a:ext cx="758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+2/3</a:t>
            </a:r>
          </a:p>
        </p:txBody>
      </p:sp>
      <p:sp>
        <p:nvSpPr>
          <p:cNvPr id="889867" name="Text Box 11"/>
          <p:cNvSpPr txBox="1">
            <a:spLocks noChangeArrowheads="1"/>
          </p:cNvSpPr>
          <p:nvPr/>
        </p:nvSpPr>
        <p:spPr bwMode="auto">
          <a:xfrm>
            <a:off x="6761163" y="43576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-1/3</a:t>
            </a:r>
          </a:p>
        </p:txBody>
      </p:sp>
      <p:sp>
        <p:nvSpPr>
          <p:cNvPr id="889868" name="Text Box 12"/>
          <p:cNvSpPr txBox="1">
            <a:spLocks noChangeArrowheads="1"/>
          </p:cNvSpPr>
          <p:nvPr/>
        </p:nvSpPr>
        <p:spPr bwMode="auto">
          <a:xfrm>
            <a:off x="6899275" y="3048000"/>
            <a:ext cx="41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Q</a:t>
            </a:r>
          </a:p>
        </p:txBody>
      </p:sp>
      <p:graphicFrame>
        <p:nvGraphicFramePr>
          <p:cNvPr id="8898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642316"/>
              </p:ext>
            </p:extLst>
          </p:nvPr>
        </p:nvGraphicFramePr>
        <p:xfrm>
          <a:off x="7586663" y="4865688"/>
          <a:ext cx="41433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06" name="Equation" r:id="rId15" imgW="228600" imgH="381000" progId="Equation.DSMT4">
                  <p:embed/>
                </p:oleObj>
              </mc:Choice>
              <mc:Fallback>
                <p:oleObj name="Equation" r:id="rId15" imgW="228600" imgH="381000" progId="Equation.DSMT4">
                  <p:embed/>
                  <p:pic>
                    <p:nvPicPr>
                      <p:cNvPr id="88986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6663" y="4865688"/>
                        <a:ext cx="414337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870" name="Text Box 14"/>
          <p:cNvSpPr txBox="1">
            <a:spLocks noChangeArrowheads="1"/>
          </p:cNvSpPr>
          <p:nvPr/>
        </p:nvSpPr>
        <p:spPr bwMode="auto">
          <a:xfrm>
            <a:off x="6892925" y="1417638"/>
            <a:ext cx="34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0</a:t>
            </a:r>
          </a:p>
        </p:txBody>
      </p:sp>
      <p:sp>
        <p:nvSpPr>
          <p:cNvPr id="889871" name="Text Box 15"/>
          <p:cNvSpPr txBox="1">
            <a:spLocks noChangeArrowheads="1"/>
          </p:cNvSpPr>
          <p:nvPr/>
        </p:nvSpPr>
        <p:spPr bwMode="auto">
          <a:xfrm>
            <a:off x="6858000" y="1936750"/>
            <a:ext cx="442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-1</a:t>
            </a:r>
          </a:p>
        </p:txBody>
      </p:sp>
      <p:sp>
        <p:nvSpPr>
          <p:cNvPr id="889872" name="Text Box 16"/>
          <p:cNvSpPr txBox="1">
            <a:spLocks noChangeArrowheads="1"/>
          </p:cNvSpPr>
          <p:nvPr/>
        </p:nvSpPr>
        <p:spPr bwMode="auto">
          <a:xfrm>
            <a:off x="6880225" y="869950"/>
            <a:ext cx="41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01345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898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889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7" dur="500"/>
                                        <p:tgtEl>
                                          <p:spTgt spid="88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889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89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89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89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89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898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2" dur="500"/>
                                        <p:tgtEl>
                                          <p:spTgt spid="889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500"/>
                                        <p:tgtEl>
                                          <p:spTgt spid="889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2" dur="500"/>
                                        <p:tgtEl>
                                          <p:spTgt spid="889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8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889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88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2" dur="500"/>
                                        <p:tgtEl>
                                          <p:spTgt spid="889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898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9859" grpId="0" build="p" autoUpdateAnimBg="0"/>
      <p:bldP spid="889866" grpId="0"/>
      <p:bldP spid="889867" grpId="0"/>
      <p:bldP spid="889868" grpId="0"/>
      <p:bldP spid="889870" grpId="0"/>
      <p:bldP spid="889871" grpId="0"/>
      <p:bldP spid="8898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2" cy="1792043"/>
            <a:chOff x="5148964" y="457200"/>
            <a:chExt cx="2488176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1" y="1708151"/>
              <a:ext cx="1464939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1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451147" cy="1143000"/>
            <a:chOff x="1600200" y="3200400"/>
            <a:chExt cx="2796619" cy="1143000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008586" y="3276600"/>
              <a:ext cx="1388233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570185" cy="125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F2F30B17-AD49-C44F-9B1D-3197B4766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F1011E6-B096-A448-B736-945DFC5B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21757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11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DAD6-6500-4C41-924C-460078E918FA}" type="slidenum">
              <a:rPr lang="en-US"/>
              <a:pPr/>
              <a:t>14</a:t>
            </a:fld>
            <a:endParaRPr lang="en-US"/>
          </a:p>
        </p:txBody>
      </p:sp>
      <p:sp>
        <p:nvSpPr>
          <p:cNvPr id="68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534400" cy="5867400"/>
          </a:xfrm>
        </p:spPr>
        <p:txBody>
          <a:bodyPr/>
          <a:lstStyle/>
          <a:p>
            <a:r>
              <a:rPr lang="en-US" sz="2800" dirty="0"/>
              <a:t>How can one obtain high energy particles?</a:t>
            </a:r>
          </a:p>
          <a:p>
            <a:pPr lvl="1"/>
            <a:r>
              <a:rPr lang="en-US" sz="2400" dirty="0"/>
              <a:t>Cosmic ray </a:t>
            </a:r>
            <a:r>
              <a:rPr lang="en-US" sz="2400" dirty="0">
                <a:sym typeface="Wingdings" charset="0"/>
              </a:rPr>
              <a:t> Sometimes we observe 1000TeV cosmic rays</a:t>
            </a:r>
          </a:p>
          <a:p>
            <a:pPr lvl="2"/>
            <a:r>
              <a:rPr lang="en-US" sz="2000" dirty="0"/>
              <a:t>Low flux and cannot control energies well</a:t>
            </a:r>
          </a:p>
          <a:p>
            <a:r>
              <a:rPr lang="en-US" sz="2800" dirty="0"/>
              <a:t>Need to look into small distances to probe the fundamental constituents with full control of particle energies and fluxes</a:t>
            </a:r>
          </a:p>
          <a:p>
            <a:pPr lvl="1"/>
            <a:r>
              <a:rPr lang="en-US" sz="2400" dirty="0"/>
              <a:t>Particle accelerators</a:t>
            </a:r>
          </a:p>
          <a:p>
            <a:r>
              <a:rPr lang="en-US" sz="2800" dirty="0"/>
              <a:t>Accelerators need not only to accelerate particles but also to</a:t>
            </a:r>
          </a:p>
          <a:p>
            <a:pPr lvl="1"/>
            <a:r>
              <a:rPr lang="en-US" sz="2400" dirty="0"/>
              <a:t>Track them</a:t>
            </a:r>
          </a:p>
          <a:p>
            <a:pPr lvl="1"/>
            <a:r>
              <a:rPr lang="en-US" sz="2400" dirty="0"/>
              <a:t>Maneuver them</a:t>
            </a:r>
          </a:p>
          <a:p>
            <a:pPr lvl="1"/>
            <a:r>
              <a:rPr lang="en-US" sz="2400" dirty="0"/>
              <a:t>Constrain their motions to the order of 1</a:t>
            </a:r>
            <a:r>
              <a:rPr lang="en-US" sz="2400" dirty="0">
                <a:latin typeface="Symbol" charset="0"/>
              </a:rPr>
              <a:t>μ</a:t>
            </a:r>
            <a:r>
              <a:rPr lang="en-US" sz="2400" dirty="0"/>
              <a:t>m or better</a:t>
            </a:r>
          </a:p>
          <a:p>
            <a:r>
              <a:rPr lang="en-US" sz="2800" dirty="0"/>
              <a:t>Why?</a:t>
            </a:r>
          </a:p>
          <a:p>
            <a:pPr lvl="1"/>
            <a:r>
              <a:rPr lang="en-US" sz="2400" dirty="0"/>
              <a:t>Must correct particle paths and momenta to increase fluxes and precisely control momenta</a:t>
            </a:r>
          </a:p>
        </p:txBody>
      </p:sp>
      <p:graphicFrame>
        <p:nvGraphicFramePr>
          <p:cNvPr id="68710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6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871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7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Accelerators</a:t>
            </a:r>
          </a:p>
        </p:txBody>
      </p:sp>
    </p:spTree>
    <p:extLst>
      <p:ext uri="{BB962C8B-B14F-4D97-AF65-F5344CB8AC3E}">
        <p14:creationId xmlns:p14="http://schemas.microsoft.com/office/powerpoint/2010/main" val="134638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87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87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871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871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871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871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871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871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8710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8710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1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8710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7106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0A46-FD56-6B41-AD5F-975A48EEC39E}" type="slidenum">
              <a:rPr lang="en-US"/>
              <a:pPr/>
              <a:t>15</a:t>
            </a:fld>
            <a:endParaRPr lang="en-US"/>
          </a:p>
        </p:txBody>
      </p:sp>
      <p:sp>
        <p:nvSpPr>
          <p:cNvPr id="67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89154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Depending on what the main goals of physics are, one needs different kinds of accelerator experiments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Fixed target experiments: Probe the nature of the nucleons </a:t>
            </a:r>
            <a:r>
              <a:rPr lang="en-US" sz="2800" dirty="0">
                <a:sym typeface="Wingdings" charset="0"/>
              </a:rPr>
              <a:t> Nucleon structure functions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Results also can be used for producing secondary particles for further accelerations </a:t>
            </a:r>
            <a:r>
              <a:rPr lang="en-US" sz="2400" dirty="0">
                <a:sym typeface="Wingdings" charset="0"/>
              </a:rPr>
              <a:t> </a:t>
            </a:r>
            <a:r>
              <a:rPr lang="en-US" sz="2400" dirty="0" err="1">
                <a:sym typeface="Wingdings" charset="0"/>
              </a:rPr>
              <a:t>Tevatron</a:t>
            </a:r>
            <a:r>
              <a:rPr lang="en-US" sz="2400" dirty="0">
                <a:sym typeface="Wingdings" charset="0"/>
              </a:rPr>
              <a:t> anti-proton production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Colliders: Probes the interactions between fundamental constituents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Hadron colliders: Wide kinematic ranges and high discovery potential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Proton-anti-proton: </a:t>
            </a:r>
            <a:r>
              <a:rPr lang="en-US" sz="2000" dirty="0" err="1"/>
              <a:t>TeVatron</a:t>
            </a:r>
            <a:r>
              <a:rPr lang="en-US" sz="2000" dirty="0"/>
              <a:t> at </a:t>
            </a:r>
            <a:r>
              <a:rPr lang="en-US" sz="2000" dirty="0" err="1"/>
              <a:t>Fermilab</a:t>
            </a:r>
            <a:r>
              <a:rPr lang="en-US" sz="2000" dirty="0"/>
              <a:t>,            at CERN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Proton-Proton: Large Hadron Collider at CERN (turned on early 2010)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Lepton colliders: Very narrow and focused kinematic reach, so it is used for precision measurements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Electron-positron: LEP at CERN, Petra at DESY, PEP at SLAC, Tristan at KEK, ILC in the mid-range future</a:t>
            </a:r>
          </a:p>
          <a:p>
            <a:pPr lvl="2">
              <a:lnSpc>
                <a:spcPct val="80000"/>
              </a:lnSpc>
            </a:pPr>
            <a:r>
              <a:rPr lang="en-US" sz="2000" dirty="0" err="1"/>
              <a:t>Muon</a:t>
            </a:r>
            <a:r>
              <a:rPr lang="en-US" sz="2000" dirty="0"/>
              <a:t>-anti-</a:t>
            </a:r>
            <a:r>
              <a:rPr lang="en-US" sz="2000" dirty="0" err="1"/>
              <a:t>muon</a:t>
            </a:r>
            <a:r>
              <a:rPr lang="en-US" sz="2000" dirty="0"/>
              <a:t>: Conceptual accelerator in the far future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Lepton-hadron colliders: HERA at DESY</a:t>
            </a:r>
          </a:p>
        </p:txBody>
      </p:sp>
      <p:graphicFrame>
        <p:nvGraphicFramePr>
          <p:cNvPr id="6758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83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6758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Accelerators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105400" y="3733800"/>
          <a:ext cx="649371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84" name="Equation" r:id="rId6" imgW="368300" imgH="241300" progId="Equation.DSMT4">
                  <p:embed/>
                </p:oleObj>
              </mc:Choice>
              <mc:Fallback>
                <p:oleObj name="Equation" r:id="rId6" imgW="368300" imgH="2413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5400" y="3733800"/>
                        <a:ext cx="649371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11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758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7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758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75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75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758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758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758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758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758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758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42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A610-B30D-CE47-9B75-D1DE566EB262}" type="slidenum">
              <a:rPr lang="en-US"/>
              <a:pPr/>
              <a:t>16</a:t>
            </a:fld>
            <a:endParaRPr lang="en-US"/>
          </a:p>
        </p:txBody>
      </p:sp>
      <p:sp>
        <p:nvSpPr>
          <p:cNvPr id="68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54102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Invented by E. Lawrence at Berkeley in 1930’s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While the two D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/>
              <a:t>shaped vacuum chambers are connected to HV sources, there is no electric field inside them due to Faraday effect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Strong electric field exists only in the gap between the two D</a:t>
            </a:r>
            <a:r>
              <a:rPr lang="en-US" sz="2000" dirty="0">
                <a:latin typeface="Arial"/>
              </a:rPr>
              <a:t>’</a:t>
            </a:r>
            <a:r>
              <a:rPr lang="en-US" sz="2000" dirty="0"/>
              <a:t>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An ion source is placed in the gap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path is circular due to the perpendicular magnetic field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ions do not feel any acceleration inside the D but gets bent due to magnetic field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When the particle exits one D, the direction of voltage can be changed and the ion gets accelerated before entering into the D on the other side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If the frequency of the alternating voltage is just right (cyclotron frequency), the charged particle gets accelerated continuously until it is extracted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maximum energy is determined by the accelerator radius and the magnetic field strength</a:t>
            </a:r>
          </a:p>
        </p:txBody>
      </p:sp>
      <p:graphicFrame>
        <p:nvGraphicFramePr>
          <p:cNvPr id="6809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307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80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09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Resonance Accelerators: Cyclotron</a:t>
            </a:r>
          </a:p>
        </p:txBody>
      </p:sp>
      <p:pic>
        <p:nvPicPr>
          <p:cNvPr id="680965" name="Picture 5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524250" cy="4267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965768"/>
              </p:ext>
            </p:extLst>
          </p:nvPr>
        </p:nvGraphicFramePr>
        <p:xfrm>
          <a:off x="5334000" y="5410200"/>
          <a:ext cx="3657600" cy="835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308" name="Equation" r:id="rId6" imgW="2108160" imgH="431640" progId="Equation.DSMT4">
                  <p:embed/>
                </p:oleObj>
              </mc:Choice>
              <mc:Fallback>
                <p:oleObj name="Equation" r:id="rId6" imgW="2108160" imgH="4316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410200"/>
                        <a:ext cx="3657600" cy="8351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 rot="904664">
            <a:off x="6553200" y="2514600"/>
            <a:ext cx="685800" cy="1066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68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68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"/>
                                        <p:tgtEl>
                                          <p:spTgt spid="68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300"/>
                                        <p:tgtEl>
                                          <p:spTgt spid="68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"/>
                                        <p:tgtEl>
                                          <p:spTgt spid="68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68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68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300"/>
                                        <p:tgtEl>
                                          <p:spTgt spid="68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300"/>
                                        <p:tgtEl>
                                          <p:spTgt spid="68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0962" grpId="0" build="p" autoUpdateAnimBg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F64D-A489-2A4E-B956-D906687827CD}" type="slidenum">
              <a:rPr lang="en-US"/>
              <a:pPr/>
              <a:t>17</a:t>
            </a:fld>
            <a:endParaRPr lang="en-US"/>
          </a:p>
        </p:txBody>
      </p:sp>
      <p:sp>
        <p:nvSpPr>
          <p:cNvPr id="68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Accelerates particles along the linear path using the resonance principle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 series of metal tubes are located in a vacuum vessel and connected successively to alternating terminals of radio frequency oscillator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direction of the electric field changes before the particles exit the given tube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tube length needs to get longer as the particle gets accelerated to keep up with the phase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These accelerators are used for accelerating low mass particles to very high energies</a:t>
            </a:r>
          </a:p>
        </p:txBody>
      </p:sp>
      <p:graphicFrame>
        <p:nvGraphicFramePr>
          <p:cNvPr id="68301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19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830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30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Resonance Accelerators: Linear Accelerator</a:t>
            </a:r>
          </a:p>
        </p:txBody>
      </p:sp>
      <p:pic>
        <p:nvPicPr>
          <p:cNvPr id="683013" name="Picture 5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5715000" cy="1879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3014" name="Picture 6" descr="lin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411413" cy="2590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5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830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830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8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8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8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8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830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8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10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5CB3-8378-A64D-B53F-FF38DEA4CCF1}" type="slidenum">
              <a:rPr lang="en-US"/>
              <a:pPr/>
              <a:t>18</a:t>
            </a:fld>
            <a:endParaRPr lang="en-US"/>
          </a:p>
        </p:txBody>
      </p:sp>
      <p:pic>
        <p:nvPicPr>
          <p:cNvPr id="686082" name="Picture 2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495800" cy="312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4038600" cy="5257800"/>
          </a:xfrm>
        </p:spPr>
        <p:txBody>
          <a:bodyPr/>
          <a:lstStyle/>
          <a:p>
            <a:r>
              <a:rPr lang="en-US" sz="2800" dirty="0" err="1"/>
              <a:t>Synchrotons</a:t>
            </a:r>
            <a:r>
              <a:rPr lang="en-US" sz="2800" dirty="0"/>
              <a:t> use magnets arranged in a ring-like fashion with varying magnetic field and frequency</a:t>
            </a:r>
          </a:p>
          <a:p>
            <a:r>
              <a:rPr lang="en-US" sz="2800" dirty="0"/>
              <a:t>Multiple stages of accelerations are needed before reaching over </a:t>
            </a:r>
            <a:r>
              <a:rPr lang="en-US" sz="2800" dirty="0" err="1"/>
              <a:t>GeV</a:t>
            </a:r>
            <a:r>
              <a:rPr lang="en-US" sz="2800" dirty="0"/>
              <a:t> ranges of energies</a:t>
            </a:r>
          </a:p>
          <a:p>
            <a:r>
              <a:rPr lang="en-US" sz="2800" dirty="0"/>
              <a:t>RF power stations are located throughout the ring to pump electric energies into the particles</a:t>
            </a:r>
          </a:p>
        </p:txBody>
      </p:sp>
      <p:graphicFrame>
        <p:nvGraphicFramePr>
          <p:cNvPr id="686084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222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6860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err="1">
                <a:solidFill>
                  <a:srgbClr val="A50021"/>
                </a:solidFill>
                <a:latin typeface="+mj-lt"/>
              </a:rPr>
              <a:t>Synchroton</a:t>
            </a:r>
            <a:r>
              <a:rPr lang="en-US" sz="4000" dirty="0">
                <a:solidFill>
                  <a:srgbClr val="A50021"/>
                </a:solidFill>
                <a:latin typeface="+mj-lt"/>
              </a:rPr>
              <a:t> Accelerators</a:t>
            </a:r>
          </a:p>
        </p:txBody>
      </p:sp>
      <p:pic>
        <p:nvPicPr>
          <p:cNvPr id="686086" name="Picture 6" descr="tevatron-accelertor-ch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657600" cy="29225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7" name="Picture 7" descr="cockcroft-wal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86400"/>
            <a:ext cx="666750" cy="831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8" name="Picture 8" descr="lina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57800"/>
            <a:ext cx="493713" cy="6191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89" name="Picture 9" descr="boost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800600"/>
            <a:ext cx="658813" cy="5270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0" name="Picture 10" descr="aproton-acc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14800"/>
            <a:ext cx="844550" cy="6746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1" name="Picture 11" descr="main-injec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1039813" cy="831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092" name="Picture 12" descr="tevatr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1295400" cy="10366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6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86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860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86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8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86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8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70" decel="100000"/>
                                        <p:tgtEl>
                                          <p:spTgt spid="6860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770" decel="100000"/>
                                        <p:tgtEl>
                                          <p:spTgt spid="68608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9" dur="770" fill="hold"/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1" dur="770" fill="hold"/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6860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6860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70" decel="100000"/>
                                        <p:tgtEl>
                                          <p:spTgt spid="6860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770" decel="100000"/>
                                        <p:tgtEl>
                                          <p:spTgt spid="68608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1" dur="770" fill="hold"/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3" dur="770" fill="hold"/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70" decel="100000"/>
                                        <p:tgtEl>
                                          <p:spTgt spid="6860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770" decel="100000"/>
                                        <p:tgtEl>
                                          <p:spTgt spid="6860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4" dur="770" fill="hold"/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70" decel="100000"/>
                                        <p:tgtEl>
                                          <p:spTgt spid="6860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770" decel="100000"/>
                                        <p:tgtEl>
                                          <p:spTgt spid="6860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3" dur="770" fill="hold"/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5" dur="770" fill="hold"/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70" decel="100000"/>
                                        <p:tgtEl>
                                          <p:spTgt spid="6860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770" decel="100000"/>
                                        <p:tgtEl>
                                          <p:spTgt spid="6860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6" dur="770" fill="hold"/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8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083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had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DE6C-EDE5-774A-A7D3-FB99B677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39322-5AAF-8749-95DD-64BC23E7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EE006-C089-D64D-BD48-BEA5C70F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31017"/>
      </p:ext>
    </p:extLst>
  </p:cSld>
  <p:clrMapOvr>
    <a:masterClrMapping/>
  </p:clrMapOvr>
  <p:transition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6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66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6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 build="p"/>
      <p:bldP spid="26632" grpId="0" animBg="1"/>
      <p:bldP spid="26633" grpId="0" animBg="1"/>
      <p:bldP spid="2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5715000"/>
          </a:xfrm>
        </p:spPr>
        <p:txBody>
          <a:bodyPr/>
          <a:lstStyle/>
          <a:p>
            <a:pPr eaLnBrk="1" hangingPunct="1"/>
            <a:r>
              <a:rPr lang="en-US" sz="2800" dirty="0"/>
              <a:t>Final exam is </a:t>
            </a:r>
            <a:r>
              <a:rPr lang="en-US" sz="2800" b="1" u="sng" dirty="0">
                <a:solidFill>
                  <a:srgbClr val="FF0000"/>
                </a:solidFill>
              </a:rPr>
              <a:t>11am – 1:30pm</a:t>
            </a:r>
            <a:r>
              <a:rPr lang="en-US" sz="2800"/>
              <a:t>, Friday</a:t>
            </a:r>
            <a:r>
              <a:rPr lang="en-US" sz="2800" dirty="0"/>
              <a:t>, May 10</a:t>
            </a:r>
          </a:p>
          <a:p>
            <a:pPr lvl="1" eaLnBrk="1" hangingPunct="1"/>
            <a:r>
              <a:rPr lang="en-US" sz="2400" dirty="0"/>
              <a:t>Location: CRB114</a:t>
            </a:r>
          </a:p>
          <a:p>
            <a:pPr lvl="1" eaLnBrk="1" hangingPunct="1"/>
            <a:r>
              <a:rPr lang="en-US" sz="2400" dirty="0"/>
              <a:t>Comprehensive exam covering from CH1 – CH8 + what we’ve learned today (some in CH14) + appendices 3 – 7</a:t>
            </a:r>
          </a:p>
          <a:p>
            <a:pPr lvl="1" eaLnBrk="1" hangingPunct="1"/>
            <a:r>
              <a:rPr lang="en-US" sz="2400" dirty="0"/>
              <a:t>Bring your calculator but DO NOT input formula into it!</a:t>
            </a:r>
          </a:p>
          <a:p>
            <a:pPr lvl="1" eaLnBrk="1" hangingPunct="1"/>
            <a:r>
              <a:rPr lang="en-US" sz="2400" dirty="0"/>
              <a:t>BYOF: You can prepare a one 8.5x11.5 sheet (front and back) of </a:t>
            </a:r>
            <a:r>
              <a:rPr lang="en-US" sz="2400" b="1" u="sng" dirty="0">
                <a:solidFill>
                  <a:srgbClr val="FF0000"/>
                </a:solidFill>
              </a:rPr>
              <a:t>handwritten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formulae and values of constants for the exam</a:t>
            </a:r>
          </a:p>
          <a:p>
            <a:pPr lvl="2" eaLnBrk="1" hangingPunct="1"/>
            <a:r>
              <a:rPr lang="en-US" sz="1800" dirty="0"/>
              <a:t>No additional formulae or values of constants will be provided!</a:t>
            </a:r>
          </a:p>
          <a:p>
            <a:pPr lvl="2" eaLnBrk="1" hangingPunct="1"/>
            <a:r>
              <a:rPr lang="en-US" sz="1800" dirty="0"/>
              <a:t>No Maxwell’s equations allowed!</a:t>
            </a:r>
          </a:p>
          <a:p>
            <a:pPr eaLnBrk="1" hangingPunct="1"/>
            <a:r>
              <a:rPr lang="en-US" sz="2800" dirty="0"/>
              <a:t>Planetarium extra credit</a:t>
            </a:r>
          </a:p>
          <a:p>
            <a:pPr lvl="1" eaLnBrk="1" hangingPunct="1"/>
            <a:r>
              <a:rPr lang="en-US" sz="2400" dirty="0"/>
              <a:t>Tape one side of your ticket stubs on a sheet of paper with your name on it</a:t>
            </a:r>
          </a:p>
          <a:p>
            <a:pPr lvl="1" eaLnBrk="1" hangingPunct="1"/>
            <a:r>
              <a:rPr lang="en-US" sz="2400" dirty="0"/>
              <a:t>Submit the sheet in the morning of May 10</a:t>
            </a:r>
          </a:p>
          <a:p>
            <a:pPr marL="457200" lvl="1" indent="0" eaLnBrk="1" hangingPunct="1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780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16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16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6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16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16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16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16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16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16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762000"/>
          </a:xfrm>
        </p:spPr>
        <p:txBody>
          <a:bodyPr/>
          <a:lstStyle/>
          <a:p>
            <a:r>
              <a:rPr lang="en-US" sz="4000" dirty="0"/>
              <a:t>Comparisons between </a:t>
            </a:r>
            <a:r>
              <a:rPr lang="en-US" sz="4000" dirty="0" err="1"/>
              <a:t>Tevatron</a:t>
            </a:r>
            <a:r>
              <a:rPr lang="en-US" sz="4000" dirty="0"/>
              <a:t> and the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105400"/>
          </a:xfrm>
        </p:spPr>
        <p:txBody>
          <a:bodyPr/>
          <a:lstStyle/>
          <a:p>
            <a:r>
              <a:rPr lang="en-US" sz="2800" dirty="0" err="1"/>
              <a:t>Tevatron</a:t>
            </a:r>
            <a:r>
              <a:rPr lang="en-US" sz="2800" dirty="0"/>
              <a:t>: </a:t>
            </a:r>
            <a:r>
              <a:rPr lang="en-US" sz="2400" dirty="0"/>
              <a:t>A proton-anti proton collider at 2TeV</a:t>
            </a:r>
          </a:p>
          <a:p>
            <a:pPr lvl="1"/>
            <a:r>
              <a:rPr lang="en-US" sz="2400" dirty="0"/>
              <a:t>Need to produce anti-protons using accelerated protons at 120GeV</a:t>
            </a:r>
          </a:p>
          <a:p>
            <a:pPr lvl="1"/>
            <a:r>
              <a:rPr lang="en-US" sz="2400" dirty="0"/>
              <a:t>Takes time to store a sufficient number of anti-protons</a:t>
            </a:r>
          </a:p>
          <a:p>
            <a:pPr lvl="2"/>
            <a:r>
              <a:rPr lang="en-US" sz="2000" dirty="0"/>
              <a:t>Need a storage accelerator for anti-protons</a:t>
            </a:r>
          </a:p>
          <a:p>
            <a:pPr lvl="1"/>
            <a:r>
              <a:rPr lang="en-US" sz="2400" dirty="0"/>
              <a:t>Can use the same magnet and acceleration ring to circulate and accelerate the particles</a:t>
            </a:r>
          </a:p>
          <a:p>
            <a:r>
              <a:rPr lang="en-US" sz="2800" dirty="0"/>
              <a:t>LHC: </a:t>
            </a:r>
            <a:r>
              <a:rPr lang="en-US" sz="2400" dirty="0"/>
              <a:t>A proton-proton collier at 14TeV design energy</a:t>
            </a:r>
          </a:p>
          <a:p>
            <a:pPr lvl="1"/>
            <a:r>
              <a:rPr lang="en-US" sz="2400" dirty="0"/>
              <a:t>Protons are easy to harvest</a:t>
            </a:r>
          </a:p>
          <a:p>
            <a:pPr lvl="1"/>
            <a:r>
              <a:rPr lang="en-US" sz="2400" dirty="0"/>
              <a:t>Takes virtually no time to between a fresh fill of particles into the accelerator</a:t>
            </a:r>
          </a:p>
          <a:p>
            <a:pPr lvl="1"/>
            <a:r>
              <a:rPr lang="en-US" sz="2400" dirty="0"/>
              <a:t>Must use two separate magnet and acceleration rings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7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21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</p:spTree>
    <p:extLst>
      <p:ext uri="{BB962C8B-B14F-4D97-AF65-F5344CB8AC3E}">
        <p14:creationId xmlns:p14="http://schemas.microsoft.com/office/powerpoint/2010/main" val="136621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2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2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2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1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/>
      <p:bldP spid="221188" grpId="0"/>
      <p:bldP spid="221189" grpId="0"/>
      <p:bldP spid="221190" grpId="0"/>
      <p:bldP spid="221191" grpId="0"/>
      <p:bldP spid="2211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0C83-0B44-F045-8A58-F3621309A5EF}" type="slidenum">
              <a:rPr lang="en-US"/>
              <a:pPr/>
              <a:t>22</a:t>
            </a:fld>
            <a:endParaRPr lang="en-US"/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Subatomic particles cannot be seen by naked eyes but can be detected through their interactions within matter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do you think we need to know first to construct a detector?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What kind of particles do we want to detect for the given physics?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Charged particles and neutral particles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What do we want to measure?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Their momenta measured by tracking detectors and magnetic field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Trajectories measured by tracking detectors (like </a:t>
            </a:r>
            <a:r>
              <a:rPr lang="en-US" sz="2000" dirty="0">
                <a:hlinkClick r:id="rId3"/>
              </a:rPr>
              <a:t>the cloud chamber</a:t>
            </a:r>
            <a:r>
              <a:rPr lang="en-US" sz="2000" dirty="0"/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Energies measured by the calorimeter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Origin of interaction (interaction vertex) measured by a precision tracking det.</a:t>
            </a:r>
          </a:p>
          <a:p>
            <a:pPr lvl="2">
              <a:lnSpc>
                <a:spcPct val="80000"/>
              </a:lnSpc>
            </a:pPr>
            <a:r>
              <a:rPr lang="en-US" sz="2000" dirty="0" err="1"/>
              <a:t>Etc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To what precision do we want to measure?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Depending on the answers to the above questions we use different detection techniques </a:t>
            </a:r>
          </a:p>
        </p:txBody>
      </p:sp>
      <p:graphicFrame>
        <p:nvGraphicFramePr>
          <p:cNvPr id="61133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246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6113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32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Detectors</a:t>
            </a:r>
          </a:p>
        </p:txBody>
      </p:sp>
    </p:spTree>
    <p:extLst>
      <p:ext uri="{BB962C8B-B14F-4D97-AF65-F5344CB8AC3E}">
        <p14:creationId xmlns:p14="http://schemas.microsoft.com/office/powerpoint/2010/main" val="386880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113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113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113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113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113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113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113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113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113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113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113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6113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1330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9939-EE80-2F45-89D4-D3FEA7FF5C8C}" type="slidenum">
              <a:rPr lang="en-US"/>
              <a:pPr/>
              <a:t>23</a:t>
            </a:fld>
            <a:endParaRPr lang="en-US"/>
          </a:p>
        </p:txBody>
      </p:sp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4000" b="1" u="sng" dirty="0"/>
              <a:t>Particle Detection Techniques</a:t>
            </a:r>
          </a:p>
        </p:txBody>
      </p:sp>
      <p:grpSp>
        <p:nvGrpSpPr>
          <p:cNvPr id="911363" name="Group 3"/>
          <p:cNvGrpSpPr>
            <a:grpSpLocks/>
          </p:cNvGrpSpPr>
          <p:nvPr/>
        </p:nvGrpSpPr>
        <p:grpSpPr bwMode="auto">
          <a:xfrm>
            <a:off x="625475" y="1603375"/>
            <a:ext cx="958850" cy="876300"/>
            <a:chOff x="394" y="1298"/>
            <a:chExt cx="604" cy="552"/>
          </a:xfrm>
        </p:grpSpPr>
        <p:sp>
          <p:nvSpPr>
            <p:cNvPr id="911364" name="Line 4"/>
            <p:cNvSpPr>
              <a:spLocks noChangeShapeType="1"/>
            </p:cNvSpPr>
            <p:nvPr/>
          </p:nvSpPr>
          <p:spPr bwMode="auto">
            <a:xfrm>
              <a:off x="636" y="170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5" name="Line 5"/>
            <p:cNvSpPr>
              <a:spLocks noChangeShapeType="1"/>
            </p:cNvSpPr>
            <p:nvPr/>
          </p:nvSpPr>
          <p:spPr bwMode="auto">
            <a:xfrm flipH="1">
              <a:off x="636" y="170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6" name="Text Box 6"/>
            <p:cNvSpPr txBox="1">
              <a:spLocks noChangeArrowheads="1"/>
            </p:cNvSpPr>
            <p:nvPr/>
          </p:nvSpPr>
          <p:spPr bwMode="auto">
            <a:xfrm>
              <a:off x="394" y="1298"/>
              <a:ext cx="60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Interaction</a:t>
              </a:r>
            </a:p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Point</a:t>
              </a:r>
            </a:p>
          </p:txBody>
        </p:sp>
      </p:grpSp>
      <p:grpSp>
        <p:nvGrpSpPr>
          <p:cNvPr id="911367" name="Group 7"/>
          <p:cNvGrpSpPr>
            <a:grpSpLocks/>
          </p:cNvGrpSpPr>
          <p:nvPr/>
        </p:nvGrpSpPr>
        <p:grpSpPr bwMode="auto">
          <a:xfrm>
            <a:off x="762000" y="4025900"/>
            <a:ext cx="4838700" cy="533400"/>
            <a:chOff x="480" y="2824"/>
            <a:chExt cx="3048" cy="336"/>
          </a:xfrm>
        </p:grpSpPr>
        <p:sp>
          <p:nvSpPr>
            <p:cNvPr id="911368" name="Oval 8"/>
            <p:cNvSpPr>
              <a:spLocks noChangeArrowheads="1"/>
            </p:cNvSpPr>
            <p:nvPr/>
          </p:nvSpPr>
          <p:spPr bwMode="auto">
            <a:xfrm>
              <a:off x="2760" y="2824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9" name="Oval 9"/>
            <p:cNvSpPr>
              <a:spLocks noChangeArrowheads="1"/>
            </p:cNvSpPr>
            <p:nvPr/>
          </p:nvSpPr>
          <p:spPr bwMode="auto">
            <a:xfrm>
              <a:off x="2712" y="2872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0" name="Oval 10"/>
            <p:cNvSpPr>
              <a:spLocks noChangeArrowheads="1"/>
            </p:cNvSpPr>
            <p:nvPr/>
          </p:nvSpPr>
          <p:spPr bwMode="auto">
            <a:xfrm>
              <a:off x="2856" y="2920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1" name="Oval 11"/>
            <p:cNvSpPr>
              <a:spLocks noChangeArrowheads="1"/>
            </p:cNvSpPr>
            <p:nvPr/>
          </p:nvSpPr>
          <p:spPr bwMode="auto">
            <a:xfrm>
              <a:off x="2904" y="2968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2" name="Oval 12"/>
            <p:cNvSpPr>
              <a:spLocks noChangeArrowheads="1"/>
            </p:cNvSpPr>
            <p:nvPr/>
          </p:nvSpPr>
          <p:spPr bwMode="auto">
            <a:xfrm>
              <a:off x="2712" y="3016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3" name="Oval 13"/>
            <p:cNvSpPr>
              <a:spLocks noChangeArrowheads="1"/>
            </p:cNvSpPr>
            <p:nvPr/>
          </p:nvSpPr>
          <p:spPr bwMode="auto">
            <a:xfrm>
              <a:off x="2904" y="3064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4" name="Oval 14"/>
            <p:cNvSpPr>
              <a:spLocks noChangeArrowheads="1"/>
            </p:cNvSpPr>
            <p:nvPr/>
          </p:nvSpPr>
          <p:spPr bwMode="auto">
            <a:xfrm>
              <a:off x="2568" y="2920"/>
              <a:ext cx="624" cy="96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75" name="Group 15"/>
            <p:cNvGrpSpPr>
              <a:grpSpLocks/>
            </p:cNvGrpSpPr>
            <p:nvPr/>
          </p:nvGrpSpPr>
          <p:grpSpPr bwMode="auto">
            <a:xfrm>
              <a:off x="480" y="2920"/>
              <a:ext cx="48" cy="96"/>
              <a:chOff x="528" y="2448"/>
              <a:chExt cx="48" cy="96"/>
            </a:xfrm>
          </p:grpSpPr>
          <p:sp>
            <p:nvSpPr>
              <p:cNvPr id="911376" name="Line 16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77" name="Line 17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378" name="Line 18"/>
            <p:cNvSpPr>
              <a:spLocks noChangeShapeType="1"/>
            </p:cNvSpPr>
            <p:nvPr/>
          </p:nvSpPr>
          <p:spPr bwMode="auto">
            <a:xfrm>
              <a:off x="504" y="2968"/>
              <a:ext cx="17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9" name="Line 19"/>
            <p:cNvSpPr>
              <a:spLocks noChangeShapeType="1"/>
            </p:cNvSpPr>
            <p:nvPr/>
          </p:nvSpPr>
          <p:spPr bwMode="auto">
            <a:xfrm flipV="1">
              <a:off x="504" y="2920"/>
              <a:ext cx="2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0" name="Line 20"/>
            <p:cNvSpPr>
              <a:spLocks noChangeShapeType="1"/>
            </p:cNvSpPr>
            <p:nvPr/>
          </p:nvSpPr>
          <p:spPr bwMode="auto">
            <a:xfrm flipV="1">
              <a:off x="504" y="2872"/>
              <a:ext cx="2544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1" name="Line 21"/>
            <p:cNvSpPr>
              <a:spLocks noChangeShapeType="1"/>
            </p:cNvSpPr>
            <p:nvPr/>
          </p:nvSpPr>
          <p:spPr bwMode="auto">
            <a:xfrm>
              <a:off x="504" y="2968"/>
              <a:ext cx="268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2" name="Line 22"/>
            <p:cNvSpPr>
              <a:spLocks noChangeShapeType="1"/>
            </p:cNvSpPr>
            <p:nvPr/>
          </p:nvSpPr>
          <p:spPr bwMode="auto">
            <a:xfrm>
              <a:off x="504" y="2968"/>
              <a:ext cx="22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3" name="Line 23"/>
            <p:cNvSpPr>
              <a:spLocks noChangeShapeType="1"/>
            </p:cNvSpPr>
            <p:nvPr/>
          </p:nvSpPr>
          <p:spPr bwMode="auto">
            <a:xfrm>
              <a:off x="504" y="2968"/>
              <a:ext cx="2448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4" name="Line 24"/>
            <p:cNvSpPr>
              <a:spLocks noChangeShapeType="1"/>
            </p:cNvSpPr>
            <p:nvPr/>
          </p:nvSpPr>
          <p:spPr bwMode="auto">
            <a:xfrm>
              <a:off x="504" y="2968"/>
              <a:ext cx="2544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385" name="Group 25"/>
          <p:cNvGrpSpPr>
            <a:grpSpLocks/>
          </p:cNvGrpSpPr>
          <p:nvPr/>
        </p:nvGrpSpPr>
        <p:grpSpPr bwMode="auto">
          <a:xfrm>
            <a:off x="762000" y="3098800"/>
            <a:ext cx="3581400" cy="304800"/>
            <a:chOff x="480" y="2240"/>
            <a:chExt cx="2384" cy="192"/>
          </a:xfrm>
        </p:grpSpPr>
        <p:sp>
          <p:nvSpPr>
            <p:cNvPr id="911386" name="Line 26"/>
            <p:cNvSpPr>
              <a:spLocks noChangeShapeType="1"/>
            </p:cNvSpPr>
            <p:nvPr/>
          </p:nvSpPr>
          <p:spPr bwMode="auto">
            <a:xfrm>
              <a:off x="552" y="228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7" name="Arc 27"/>
            <p:cNvSpPr>
              <a:spLocks/>
            </p:cNvSpPr>
            <p:nvPr/>
          </p:nvSpPr>
          <p:spPr bwMode="auto">
            <a:xfrm>
              <a:off x="504" y="2288"/>
              <a:ext cx="2064" cy="9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8" name="Oval 28"/>
            <p:cNvSpPr>
              <a:spLocks noChangeArrowheads="1"/>
            </p:cNvSpPr>
            <p:nvPr/>
          </p:nvSpPr>
          <p:spPr bwMode="auto">
            <a:xfrm>
              <a:off x="2520" y="2336"/>
              <a:ext cx="34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89" name="Group 29"/>
            <p:cNvGrpSpPr>
              <a:grpSpLocks/>
            </p:cNvGrpSpPr>
            <p:nvPr/>
          </p:nvGrpSpPr>
          <p:grpSpPr bwMode="auto">
            <a:xfrm>
              <a:off x="480" y="2240"/>
              <a:ext cx="48" cy="96"/>
              <a:chOff x="528" y="2448"/>
              <a:chExt cx="48" cy="96"/>
            </a:xfrm>
          </p:grpSpPr>
          <p:sp>
            <p:nvSpPr>
              <p:cNvPr id="911390" name="Line 30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1" name="Line 31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392" name="Text Box 32"/>
          <p:cNvSpPr txBox="1">
            <a:spLocks noChangeArrowheads="1"/>
          </p:cNvSpPr>
          <p:nvPr/>
        </p:nvSpPr>
        <p:spPr bwMode="auto">
          <a:xfrm>
            <a:off x="4724400" y="3098800"/>
            <a:ext cx="852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accent2"/>
                </a:solidFill>
              </a:rPr>
              <a:t>electron</a:t>
            </a:r>
          </a:p>
        </p:txBody>
      </p:sp>
      <p:grpSp>
        <p:nvGrpSpPr>
          <p:cNvPr id="911393" name="Group 33"/>
          <p:cNvGrpSpPr>
            <a:grpSpLocks/>
          </p:cNvGrpSpPr>
          <p:nvPr/>
        </p:nvGrpSpPr>
        <p:grpSpPr bwMode="auto">
          <a:xfrm>
            <a:off x="762000" y="3657600"/>
            <a:ext cx="3581400" cy="127000"/>
            <a:chOff x="480" y="2576"/>
            <a:chExt cx="2376" cy="96"/>
          </a:xfrm>
        </p:grpSpPr>
        <p:sp>
          <p:nvSpPr>
            <p:cNvPr id="911394" name="Oval 34"/>
            <p:cNvSpPr>
              <a:spLocks noChangeArrowheads="1"/>
            </p:cNvSpPr>
            <p:nvPr/>
          </p:nvSpPr>
          <p:spPr bwMode="auto">
            <a:xfrm>
              <a:off x="2520" y="2576"/>
              <a:ext cx="33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95" name="Group 35"/>
            <p:cNvGrpSpPr>
              <a:grpSpLocks/>
            </p:cNvGrpSpPr>
            <p:nvPr/>
          </p:nvGrpSpPr>
          <p:grpSpPr bwMode="auto">
            <a:xfrm>
              <a:off x="480" y="2576"/>
              <a:ext cx="48" cy="96"/>
              <a:chOff x="528" y="2448"/>
              <a:chExt cx="48" cy="96"/>
            </a:xfrm>
          </p:grpSpPr>
          <p:sp>
            <p:nvSpPr>
              <p:cNvPr id="911396" name="Line 36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7" name="Line 37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398" name="Text Box 38"/>
          <p:cNvSpPr txBox="1">
            <a:spLocks noChangeArrowheads="1"/>
          </p:cNvSpPr>
          <p:nvPr/>
        </p:nvSpPr>
        <p:spPr bwMode="auto">
          <a:xfrm>
            <a:off x="4762500" y="3479800"/>
            <a:ext cx="760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photon</a:t>
            </a:r>
          </a:p>
        </p:txBody>
      </p:sp>
      <p:sp>
        <p:nvSpPr>
          <p:cNvPr id="911399" name="Text Box 39"/>
          <p:cNvSpPr txBox="1">
            <a:spLocks noChangeArrowheads="1"/>
          </p:cNvSpPr>
          <p:nvPr/>
        </p:nvSpPr>
        <p:spPr bwMode="auto">
          <a:xfrm>
            <a:off x="5676900" y="4087813"/>
            <a:ext cx="382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jet</a:t>
            </a:r>
          </a:p>
        </p:txBody>
      </p:sp>
      <p:sp>
        <p:nvSpPr>
          <p:cNvPr id="911400" name="Text Box 40"/>
          <p:cNvSpPr txBox="1">
            <a:spLocks noChangeArrowheads="1"/>
          </p:cNvSpPr>
          <p:nvPr/>
        </p:nvSpPr>
        <p:spPr bwMode="auto">
          <a:xfrm>
            <a:off x="8305800" y="4891088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muon</a:t>
            </a:r>
          </a:p>
        </p:txBody>
      </p:sp>
      <p:grpSp>
        <p:nvGrpSpPr>
          <p:cNvPr id="911402" name="Group 42"/>
          <p:cNvGrpSpPr>
            <a:grpSpLocks/>
          </p:cNvGrpSpPr>
          <p:nvPr/>
        </p:nvGrpSpPr>
        <p:grpSpPr bwMode="auto">
          <a:xfrm>
            <a:off x="457200" y="5156200"/>
            <a:ext cx="685800" cy="685800"/>
            <a:chOff x="288" y="3536"/>
            <a:chExt cx="432" cy="432"/>
          </a:xfrm>
        </p:grpSpPr>
        <p:sp>
          <p:nvSpPr>
            <p:cNvPr id="911403" name="AutoShape 43" descr="Light vertical"/>
            <p:cNvSpPr>
              <a:spLocks noChangeArrowheads="1"/>
            </p:cNvSpPr>
            <p:nvPr/>
          </p:nvSpPr>
          <p:spPr bwMode="auto">
            <a:xfrm>
              <a:off x="288" y="3536"/>
              <a:ext cx="432" cy="432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pattFill prst="ltVert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04" name="Oval 44"/>
            <p:cNvSpPr>
              <a:spLocks noChangeArrowheads="1"/>
            </p:cNvSpPr>
            <p:nvPr/>
          </p:nvSpPr>
          <p:spPr bwMode="auto">
            <a:xfrm>
              <a:off x="288" y="3728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5" name="Oval 45"/>
            <p:cNvSpPr>
              <a:spLocks noChangeArrowheads="1"/>
            </p:cNvSpPr>
            <p:nvPr/>
          </p:nvSpPr>
          <p:spPr bwMode="auto">
            <a:xfrm>
              <a:off x="298" y="3764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6" name="Oval 46"/>
            <p:cNvSpPr>
              <a:spLocks noChangeArrowheads="1"/>
            </p:cNvSpPr>
            <p:nvPr/>
          </p:nvSpPr>
          <p:spPr bwMode="auto">
            <a:xfrm>
              <a:off x="296" y="3686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7" name="Oval 47"/>
            <p:cNvSpPr>
              <a:spLocks noChangeArrowheads="1"/>
            </p:cNvSpPr>
            <p:nvPr/>
          </p:nvSpPr>
          <p:spPr bwMode="auto">
            <a:xfrm>
              <a:off x="300" y="3670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grpSp>
          <p:nvGrpSpPr>
            <p:cNvPr id="911408" name="Group 48"/>
            <p:cNvGrpSpPr>
              <a:grpSpLocks/>
            </p:cNvGrpSpPr>
            <p:nvPr/>
          </p:nvGrpSpPr>
          <p:grpSpPr bwMode="auto">
            <a:xfrm>
              <a:off x="480" y="3700"/>
              <a:ext cx="48" cy="96"/>
              <a:chOff x="528" y="2448"/>
              <a:chExt cx="48" cy="96"/>
            </a:xfrm>
          </p:grpSpPr>
          <p:sp>
            <p:nvSpPr>
              <p:cNvPr id="911409" name="Line 49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0" name="Line 50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1411" name="Group 51"/>
            <p:cNvGrpSpPr>
              <a:grpSpLocks/>
            </p:cNvGrpSpPr>
            <p:nvPr/>
          </p:nvGrpSpPr>
          <p:grpSpPr bwMode="auto">
            <a:xfrm>
              <a:off x="360" y="3698"/>
              <a:ext cx="144" cy="96"/>
              <a:chOff x="1248" y="3792"/>
              <a:chExt cx="144" cy="96"/>
            </a:xfrm>
          </p:grpSpPr>
          <p:sp>
            <p:nvSpPr>
              <p:cNvPr id="911412" name="Line 52"/>
              <p:cNvSpPr>
                <a:spLocks noChangeShapeType="1"/>
              </p:cNvSpPr>
              <p:nvPr/>
            </p:nvSpPr>
            <p:spPr bwMode="auto">
              <a:xfrm>
                <a:off x="1248" y="3792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3" name="Line 53"/>
              <p:cNvSpPr>
                <a:spLocks noChangeShapeType="1"/>
              </p:cNvSpPr>
              <p:nvPr/>
            </p:nvSpPr>
            <p:spPr bwMode="auto">
              <a:xfrm>
                <a:off x="1248" y="384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4" name="Line 54"/>
              <p:cNvSpPr>
                <a:spLocks noChangeShapeType="1"/>
              </p:cNvSpPr>
              <p:nvPr/>
            </p:nvSpPr>
            <p:spPr bwMode="auto">
              <a:xfrm flipV="1">
                <a:off x="1248" y="3840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415" name="Text Box 55"/>
          <p:cNvSpPr txBox="1">
            <a:spLocks noChangeArrowheads="1"/>
          </p:cNvSpPr>
          <p:nvPr/>
        </p:nvSpPr>
        <p:spPr bwMode="auto">
          <a:xfrm>
            <a:off x="1257300" y="5156200"/>
            <a:ext cx="3352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600">
                <a:solidFill>
                  <a:schemeClr val="accent2"/>
                </a:solidFill>
              </a:rPr>
              <a:t>neutrino -- or any non-interacting particle missing transverse momentum</a:t>
            </a:r>
          </a:p>
        </p:txBody>
      </p:sp>
      <p:grpSp>
        <p:nvGrpSpPr>
          <p:cNvPr id="911416" name="Group 56"/>
          <p:cNvGrpSpPr>
            <a:grpSpLocks/>
          </p:cNvGrpSpPr>
          <p:nvPr/>
        </p:nvGrpSpPr>
        <p:grpSpPr bwMode="auto">
          <a:xfrm>
            <a:off x="1104900" y="1117600"/>
            <a:ext cx="2514600" cy="1552575"/>
            <a:chOff x="696" y="992"/>
            <a:chExt cx="1584" cy="978"/>
          </a:xfrm>
        </p:grpSpPr>
        <p:sp>
          <p:nvSpPr>
            <p:cNvPr id="911417" name="AutoShape 57"/>
            <p:cNvSpPr>
              <a:spLocks noChangeArrowheads="1"/>
            </p:cNvSpPr>
            <p:nvPr/>
          </p:nvSpPr>
          <p:spPr bwMode="auto">
            <a:xfrm rot="-5400000">
              <a:off x="1296" y="986"/>
              <a:ext cx="384" cy="1584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18" name="Rectangle 58"/>
            <p:cNvSpPr>
              <a:spLocks noChangeArrowheads="1"/>
            </p:cNvSpPr>
            <p:nvPr/>
          </p:nvSpPr>
          <p:spPr bwMode="auto">
            <a:xfrm>
              <a:off x="1910" y="1682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grpSp>
          <p:nvGrpSpPr>
            <p:cNvPr id="911419" name="Group 59"/>
            <p:cNvGrpSpPr>
              <a:grpSpLocks/>
            </p:cNvGrpSpPr>
            <p:nvPr/>
          </p:nvGrpSpPr>
          <p:grpSpPr bwMode="auto">
            <a:xfrm>
              <a:off x="2064" y="1680"/>
              <a:ext cx="204" cy="250"/>
              <a:chOff x="2001" y="1682"/>
              <a:chExt cx="204" cy="250"/>
            </a:xfrm>
          </p:grpSpPr>
          <p:sp>
            <p:nvSpPr>
              <p:cNvPr id="911420" name="Text Box 60"/>
              <p:cNvSpPr txBox="1">
                <a:spLocks noChangeArrowheads="1"/>
              </p:cNvSpPr>
              <p:nvPr/>
            </p:nvSpPr>
            <p:spPr bwMode="auto">
              <a:xfrm>
                <a:off x="2001" y="1682"/>
                <a:ext cx="2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2000">
                    <a:solidFill>
                      <a:schemeClr val="accent2"/>
                    </a:solidFill>
                  </a:rPr>
                  <a:t>B</a:t>
                </a:r>
              </a:p>
            </p:txBody>
          </p:sp>
          <p:sp>
            <p:nvSpPr>
              <p:cNvPr id="911421" name="Line 61"/>
              <p:cNvSpPr>
                <a:spLocks noChangeShapeType="1"/>
              </p:cNvSpPr>
              <p:nvPr/>
            </p:nvSpPr>
            <p:spPr bwMode="auto">
              <a:xfrm>
                <a:off x="2064" y="173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22" name="Text Box 62"/>
            <p:cNvSpPr txBox="1">
              <a:spLocks noChangeArrowheads="1"/>
            </p:cNvSpPr>
            <p:nvPr/>
          </p:nvSpPr>
          <p:spPr bwMode="auto">
            <a:xfrm>
              <a:off x="1152" y="1152"/>
              <a:ext cx="81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Scintillating Fiber</a:t>
              </a:r>
            </a:p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Silicon Tracking</a:t>
              </a:r>
            </a:p>
          </p:txBody>
        </p:sp>
        <p:sp>
          <p:nvSpPr>
            <p:cNvPr id="911423" name="Line 63"/>
            <p:cNvSpPr>
              <a:spLocks noChangeShapeType="1"/>
            </p:cNvSpPr>
            <p:nvPr/>
          </p:nvSpPr>
          <p:spPr bwMode="auto">
            <a:xfrm>
              <a:off x="1632" y="144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24" name="Text Box 64"/>
            <p:cNvSpPr txBox="1">
              <a:spLocks noChangeArrowheads="1"/>
            </p:cNvSpPr>
            <p:nvPr/>
          </p:nvSpPr>
          <p:spPr bwMode="auto">
            <a:xfrm>
              <a:off x="869" y="992"/>
              <a:ext cx="13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FF3300"/>
                  </a:solidFill>
                </a:rPr>
                <a:t>Charged Particle Tracks</a:t>
              </a:r>
            </a:p>
          </p:txBody>
        </p:sp>
      </p:grpSp>
      <p:grpSp>
        <p:nvGrpSpPr>
          <p:cNvPr id="911425" name="Group 65"/>
          <p:cNvGrpSpPr>
            <a:grpSpLocks/>
          </p:cNvGrpSpPr>
          <p:nvPr/>
        </p:nvGrpSpPr>
        <p:grpSpPr bwMode="auto">
          <a:xfrm>
            <a:off x="3695700" y="1117600"/>
            <a:ext cx="2438400" cy="1828800"/>
            <a:chOff x="2328" y="704"/>
            <a:chExt cx="1536" cy="1152"/>
          </a:xfrm>
        </p:grpSpPr>
        <p:sp>
          <p:nvSpPr>
            <p:cNvPr id="911426" name="Text Box 66"/>
            <p:cNvSpPr txBox="1">
              <a:spLocks noChangeArrowheads="1"/>
            </p:cNvSpPr>
            <p:nvPr/>
          </p:nvSpPr>
          <p:spPr bwMode="auto">
            <a:xfrm>
              <a:off x="2504" y="934"/>
              <a:ext cx="11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Calorimeter (dense)</a:t>
              </a:r>
            </a:p>
          </p:txBody>
        </p:sp>
        <p:grpSp>
          <p:nvGrpSpPr>
            <p:cNvPr id="911427" name="Group 67"/>
            <p:cNvGrpSpPr>
              <a:grpSpLocks/>
            </p:cNvGrpSpPr>
            <p:nvPr/>
          </p:nvGrpSpPr>
          <p:grpSpPr bwMode="auto">
            <a:xfrm>
              <a:off x="2328" y="704"/>
              <a:ext cx="1536" cy="1152"/>
              <a:chOff x="2328" y="992"/>
              <a:chExt cx="1536" cy="1152"/>
            </a:xfrm>
          </p:grpSpPr>
          <p:sp>
            <p:nvSpPr>
              <p:cNvPr id="911428" name="AutoShape 68" descr="Dark vertical"/>
              <p:cNvSpPr>
                <a:spLocks noChangeArrowheads="1"/>
              </p:cNvSpPr>
              <p:nvPr/>
            </p:nvSpPr>
            <p:spPr bwMode="auto">
              <a:xfrm rot="5400000">
                <a:off x="2304" y="1562"/>
                <a:ext cx="480" cy="432"/>
              </a:xfrm>
              <a:custGeom>
                <a:avLst/>
                <a:gdLst>
                  <a:gd name="G0" fmla="+- 1889 0 0"/>
                  <a:gd name="G1" fmla="+- 21600 0 1889"/>
                  <a:gd name="G2" fmla="*/ 1889 1 2"/>
                  <a:gd name="G3" fmla="+- 21600 0 G2"/>
                  <a:gd name="G4" fmla="+/ 1889 21600 2"/>
                  <a:gd name="G5" fmla="+/ G1 0 2"/>
                  <a:gd name="G6" fmla="*/ 21600 21600 1889"/>
                  <a:gd name="G7" fmla="*/ G6 1 2"/>
                  <a:gd name="G8" fmla="+- 21600 0 G7"/>
                  <a:gd name="G9" fmla="*/ 21600 1 2"/>
                  <a:gd name="G10" fmla="+- 1889 0 G9"/>
                  <a:gd name="G11" fmla="?: G10 G8 0"/>
                  <a:gd name="G12" fmla="?: G10 G7 21600"/>
                  <a:gd name="T0" fmla="*/ 20655 w 21600"/>
                  <a:gd name="T1" fmla="*/ 10800 h 21600"/>
                  <a:gd name="T2" fmla="*/ 10800 w 21600"/>
                  <a:gd name="T3" fmla="*/ 21600 h 21600"/>
                  <a:gd name="T4" fmla="*/ 945 w 21600"/>
                  <a:gd name="T5" fmla="*/ 10800 h 21600"/>
                  <a:gd name="T6" fmla="*/ 10800 w 21600"/>
                  <a:gd name="T7" fmla="*/ 0 h 21600"/>
                  <a:gd name="T8" fmla="*/ 2745 w 21600"/>
                  <a:gd name="T9" fmla="*/ 2745 h 21600"/>
                  <a:gd name="T10" fmla="*/ 18855 w 21600"/>
                  <a:gd name="T11" fmla="*/ 1885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889" y="21600"/>
                    </a:lnTo>
                    <a:lnTo>
                      <a:pt x="1971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dkVert">
                <a:fgClr>
                  <a:schemeClr val="accent2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eaLnBrk="0" hangingPunct="0"/>
                <a:endParaRPr lang="en-US" sz="2400"/>
              </a:p>
            </p:txBody>
          </p:sp>
          <p:sp>
            <p:nvSpPr>
              <p:cNvPr id="911429" name="AutoShape 69" descr="Light vertical"/>
              <p:cNvSpPr>
                <a:spLocks noChangeArrowheads="1"/>
              </p:cNvSpPr>
              <p:nvPr/>
            </p:nvSpPr>
            <p:spPr bwMode="auto">
              <a:xfrm rot="5400000">
                <a:off x="2976" y="1256"/>
                <a:ext cx="720" cy="1056"/>
              </a:xfrm>
              <a:custGeom>
                <a:avLst/>
                <a:gdLst>
                  <a:gd name="G0" fmla="+- 3299 0 0"/>
                  <a:gd name="G1" fmla="+- 21600 0 3299"/>
                  <a:gd name="G2" fmla="*/ 3299 1 2"/>
                  <a:gd name="G3" fmla="+- 21600 0 G2"/>
                  <a:gd name="G4" fmla="+/ 3299 21600 2"/>
                  <a:gd name="G5" fmla="+/ G1 0 2"/>
                  <a:gd name="G6" fmla="*/ 21600 21600 3299"/>
                  <a:gd name="G7" fmla="*/ G6 1 2"/>
                  <a:gd name="G8" fmla="+- 21600 0 G7"/>
                  <a:gd name="G9" fmla="*/ 21600 1 2"/>
                  <a:gd name="G10" fmla="+- 3299 0 G9"/>
                  <a:gd name="G11" fmla="?: G10 G8 0"/>
                  <a:gd name="G12" fmla="?: G10 G7 21600"/>
                  <a:gd name="T0" fmla="*/ 19950 w 21600"/>
                  <a:gd name="T1" fmla="*/ 10800 h 21600"/>
                  <a:gd name="T2" fmla="*/ 10800 w 21600"/>
                  <a:gd name="T3" fmla="*/ 21600 h 21600"/>
                  <a:gd name="T4" fmla="*/ 1650 w 21600"/>
                  <a:gd name="T5" fmla="*/ 10800 h 21600"/>
                  <a:gd name="T6" fmla="*/ 10800 w 21600"/>
                  <a:gd name="T7" fmla="*/ 0 h 21600"/>
                  <a:gd name="T8" fmla="*/ 3450 w 21600"/>
                  <a:gd name="T9" fmla="*/ 3450 h 21600"/>
                  <a:gd name="T10" fmla="*/ 18150 w 21600"/>
                  <a:gd name="T11" fmla="*/ 1815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299" y="21600"/>
                    </a:lnTo>
                    <a:lnTo>
                      <a:pt x="183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ltVert">
                <a:fgClr>
                  <a:schemeClr val="accent2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0" name="Rectangle 70"/>
              <p:cNvSpPr>
                <a:spLocks noChangeArrowheads="1"/>
              </p:cNvSpPr>
              <p:nvPr/>
            </p:nvSpPr>
            <p:spPr bwMode="auto">
              <a:xfrm>
                <a:off x="2424" y="1730"/>
                <a:ext cx="240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1" name="Text Box 71"/>
              <p:cNvSpPr txBox="1">
                <a:spLocks noChangeArrowheads="1"/>
              </p:cNvSpPr>
              <p:nvPr/>
            </p:nvSpPr>
            <p:spPr bwMode="auto">
              <a:xfrm>
                <a:off x="2376" y="1682"/>
                <a:ext cx="3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accent2"/>
                    </a:solidFill>
                  </a:rPr>
                  <a:t>EM</a:t>
                </a:r>
              </a:p>
            </p:txBody>
          </p:sp>
          <p:sp>
            <p:nvSpPr>
              <p:cNvPr id="911432" name="Rectangle 72"/>
              <p:cNvSpPr>
                <a:spLocks noChangeArrowheads="1"/>
              </p:cNvSpPr>
              <p:nvPr/>
            </p:nvSpPr>
            <p:spPr bwMode="auto">
              <a:xfrm>
                <a:off x="3000" y="1730"/>
                <a:ext cx="576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3" name="Text Box 73"/>
              <p:cNvSpPr txBox="1">
                <a:spLocks noChangeArrowheads="1"/>
              </p:cNvSpPr>
              <p:nvPr/>
            </p:nvSpPr>
            <p:spPr bwMode="auto">
              <a:xfrm>
                <a:off x="2952" y="1682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accent2"/>
                    </a:solidFill>
                  </a:rPr>
                  <a:t>hadronic</a:t>
                </a:r>
              </a:p>
            </p:txBody>
          </p:sp>
          <p:sp>
            <p:nvSpPr>
              <p:cNvPr id="911434" name="Text Box 74"/>
              <p:cNvSpPr txBox="1">
                <a:spLocks noChangeArrowheads="1"/>
              </p:cNvSpPr>
              <p:nvPr/>
            </p:nvSpPr>
            <p:spPr bwMode="auto">
              <a:xfrm>
                <a:off x="2827" y="992"/>
                <a:ext cx="47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</a:rPr>
                  <a:t>Energy</a:t>
                </a:r>
              </a:p>
            </p:txBody>
          </p:sp>
        </p:grpSp>
      </p:grpSp>
      <p:grpSp>
        <p:nvGrpSpPr>
          <p:cNvPr id="911435" name="Group 75"/>
          <p:cNvGrpSpPr>
            <a:grpSpLocks/>
          </p:cNvGrpSpPr>
          <p:nvPr/>
        </p:nvGrpSpPr>
        <p:grpSpPr bwMode="auto">
          <a:xfrm>
            <a:off x="6362700" y="1041400"/>
            <a:ext cx="1600200" cy="2851150"/>
            <a:chOff x="4008" y="944"/>
            <a:chExt cx="1008" cy="1796"/>
          </a:xfrm>
        </p:grpSpPr>
        <p:sp>
          <p:nvSpPr>
            <p:cNvPr id="911436" name="Rectangle 76"/>
            <p:cNvSpPr>
              <a:spLocks noChangeArrowheads="1"/>
            </p:cNvSpPr>
            <p:nvPr/>
          </p:nvSpPr>
          <p:spPr bwMode="auto">
            <a:xfrm>
              <a:off x="4008" y="1346"/>
              <a:ext cx="144" cy="86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7" name="Rectangle 77"/>
            <p:cNvSpPr>
              <a:spLocks noChangeArrowheads="1"/>
            </p:cNvSpPr>
            <p:nvPr/>
          </p:nvSpPr>
          <p:spPr bwMode="auto">
            <a:xfrm>
              <a:off x="4248" y="1250"/>
              <a:ext cx="240" cy="105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8" name="Rectangle 78"/>
            <p:cNvSpPr>
              <a:spLocks noChangeArrowheads="1"/>
            </p:cNvSpPr>
            <p:nvPr/>
          </p:nvSpPr>
          <p:spPr bwMode="auto">
            <a:xfrm>
              <a:off x="4584" y="1346"/>
              <a:ext cx="144" cy="86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9" name="Rectangle 79"/>
            <p:cNvSpPr>
              <a:spLocks noChangeArrowheads="1"/>
            </p:cNvSpPr>
            <p:nvPr/>
          </p:nvSpPr>
          <p:spPr bwMode="auto">
            <a:xfrm>
              <a:off x="4872" y="1250"/>
              <a:ext cx="144" cy="10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0" name="Text Box 80"/>
            <p:cNvSpPr txBox="1">
              <a:spLocks noChangeArrowheads="1"/>
            </p:cNvSpPr>
            <p:nvPr/>
          </p:nvSpPr>
          <p:spPr bwMode="auto">
            <a:xfrm>
              <a:off x="4049" y="2528"/>
              <a:ext cx="8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Wire Chambers</a:t>
              </a:r>
            </a:p>
          </p:txBody>
        </p:sp>
        <p:sp>
          <p:nvSpPr>
            <p:cNvPr id="911441" name="Line 81"/>
            <p:cNvSpPr>
              <a:spLocks noChangeShapeType="1"/>
            </p:cNvSpPr>
            <p:nvPr/>
          </p:nvSpPr>
          <p:spPr bwMode="auto">
            <a:xfrm>
              <a:off x="4056" y="2288"/>
              <a:ext cx="192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2" name="Line 82"/>
            <p:cNvSpPr>
              <a:spLocks noChangeShapeType="1"/>
            </p:cNvSpPr>
            <p:nvPr/>
          </p:nvSpPr>
          <p:spPr bwMode="auto">
            <a:xfrm flipH="1">
              <a:off x="4728" y="2384"/>
              <a:ext cx="192" cy="14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3" name="Line 83"/>
            <p:cNvSpPr>
              <a:spLocks noChangeShapeType="1"/>
            </p:cNvSpPr>
            <p:nvPr/>
          </p:nvSpPr>
          <p:spPr bwMode="auto">
            <a:xfrm flipH="1">
              <a:off x="4536" y="2288"/>
              <a:ext cx="96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4" name="Text Box 84"/>
            <p:cNvSpPr txBox="1">
              <a:spLocks noChangeArrowheads="1"/>
            </p:cNvSpPr>
            <p:nvPr/>
          </p:nvSpPr>
          <p:spPr bwMode="auto">
            <a:xfrm rot="-5400000">
              <a:off x="4128" y="1726"/>
              <a:ext cx="4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accent2"/>
                  </a:solidFill>
                </a:rPr>
                <a:t>Magnet</a:t>
              </a:r>
            </a:p>
          </p:txBody>
        </p:sp>
        <p:sp>
          <p:nvSpPr>
            <p:cNvPr id="911445" name="Text Box 85"/>
            <p:cNvSpPr txBox="1">
              <a:spLocks noChangeArrowheads="1"/>
            </p:cNvSpPr>
            <p:nvPr/>
          </p:nvSpPr>
          <p:spPr bwMode="auto">
            <a:xfrm>
              <a:off x="4105" y="944"/>
              <a:ext cx="7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chemeClr val="accent1"/>
                  </a:solidFill>
                </a:rPr>
                <a:t>Muon Tracks</a:t>
              </a:r>
            </a:p>
          </p:txBody>
        </p:sp>
      </p:grpSp>
      <p:grpSp>
        <p:nvGrpSpPr>
          <p:cNvPr id="911446" name="Group 86"/>
          <p:cNvGrpSpPr>
            <a:grpSpLocks/>
          </p:cNvGrpSpPr>
          <p:nvPr/>
        </p:nvGrpSpPr>
        <p:grpSpPr bwMode="auto">
          <a:xfrm>
            <a:off x="762000" y="4775200"/>
            <a:ext cx="7505700" cy="374650"/>
            <a:chOff x="480" y="3296"/>
            <a:chExt cx="4728" cy="236"/>
          </a:xfrm>
        </p:grpSpPr>
        <p:sp>
          <p:nvSpPr>
            <p:cNvPr id="911447" name="Line 87"/>
            <p:cNvSpPr>
              <a:spLocks noChangeShapeType="1"/>
            </p:cNvSpPr>
            <p:nvPr/>
          </p:nvSpPr>
          <p:spPr bwMode="auto">
            <a:xfrm>
              <a:off x="504" y="3344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448" name="Group 88"/>
            <p:cNvGrpSpPr>
              <a:grpSpLocks/>
            </p:cNvGrpSpPr>
            <p:nvPr/>
          </p:nvGrpSpPr>
          <p:grpSpPr bwMode="auto">
            <a:xfrm>
              <a:off x="480" y="3296"/>
              <a:ext cx="48" cy="96"/>
              <a:chOff x="528" y="2448"/>
              <a:chExt cx="48" cy="96"/>
            </a:xfrm>
          </p:grpSpPr>
          <p:sp>
            <p:nvSpPr>
              <p:cNvPr id="911449" name="Line 89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50" name="Line 90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51" name="Arc 91"/>
            <p:cNvSpPr>
              <a:spLocks/>
            </p:cNvSpPr>
            <p:nvPr/>
          </p:nvSpPr>
          <p:spPr bwMode="auto">
            <a:xfrm>
              <a:off x="504" y="3348"/>
              <a:ext cx="3560" cy="1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349"/>
                <a:gd name="T1" fmla="*/ 0 h 21600"/>
                <a:gd name="T2" fmla="*/ 16349 w 16349"/>
                <a:gd name="T3" fmla="*/ 7484 h 21600"/>
                <a:gd name="T4" fmla="*/ 0 w 163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349" h="21600" fill="none" extrusionOk="0">
                  <a:moveTo>
                    <a:pt x="0" y="-1"/>
                  </a:moveTo>
                  <a:cubicBezTo>
                    <a:pt x="6278" y="-1"/>
                    <a:pt x="12246" y="2731"/>
                    <a:pt x="16349" y="7483"/>
                  </a:cubicBezTo>
                </a:path>
                <a:path w="16349" h="21600" stroke="0" extrusionOk="0">
                  <a:moveTo>
                    <a:pt x="0" y="-1"/>
                  </a:moveTo>
                  <a:cubicBezTo>
                    <a:pt x="6278" y="-1"/>
                    <a:pt x="12246" y="2731"/>
                    <a:pt x="16349" y="748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2" name="Freeform 92"/>
            <p:cNvSpPr>
              <a:spLocks/>
            </p:cNvSpPr>
            <p:nvPr/>
          </p:nvSpPr>
          <p:spPr bwMode="auto">
            <a:xfrm rot="113895">
              <a:off x="4056" y="3422"/>
              <a:ext cx="1152" cy="48"/>
            </a:xfrm>
            <a:custGeom>
              <a:avLst/>
              <a:gdLst>
                <a:gd name="T0" fmla="*/ 0 w 2256"/>
                <a:gd name="T1" fmla="*/ 24 h 168"/>
                <a:gd name="T2" fmla="*/ 1200 w 2256"/>
                <a:gd name="T3" fmla="*/ 24 h 168"/>
                <a:gd name="T4" fmla="*/ 2256 w 2256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6" h="168">
                  <a:moveTo>
                    <a:pt x="0" y="24"/>
                  </a:moveTo>
                  <a:cubicBezTo>
                    <a:pt x="412" y="12"/>
                    <a:pt x="824" y="0"/>
                    <a:pt x="1200" y="24"/>
                  </a:cubicBezTo>
                  <a:cubicBezTo>
                    <a:pt x="1576" y="48"/>
                    <a:pt x="1916" y="108"/>
                    <a:pt x="2256" y="16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53" name="Text Box 93"/>
          <p:cNvSpPr txBox="1">
            <a:spLocks noChangeArrowheads="1"/>
          </p:cNvSpPr>
          <p:nvPr/>
        </p:nvSpPr>
        <p:spPr bwMode="auto">
          <a:xfrm>
            <a:off x="4648200" y="5137150"/>
            <a:ext cx="3352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We know x,y starting momenta is zero, but</a:t>
            </a:r>
          </a:p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along the z axis it is not, so many of our measurements are in the xy plane, or transverse</a:t>
            </a:r>
          </a:p>
        </p:txBody>
      </p:sp>
    </p:spTree>
    <p:extLst>
      <p:ext uri="{BB962C8B-B14F-4D97-AF65-F5344CB8AC3E}">
        <p14:creationId xmlns:p14="http://schemas.microsoft.com/office/powerpoint/2010/main" val="3508579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11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11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1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114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14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11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1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1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11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1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1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1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911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1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11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1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11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1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91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11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2" grpId="0"/>
      <p:bldP spid="911398" grpId="0"/>
      <p:bldP spid="911399" grpId="0"/>
      <p:bldP spid="911400" grpId="0"/>
      <p:bldP spid="911415" grpId="0"/>
      <p:bldP spid="91145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95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solidFill>
                  <a:srgbClr val="CC0000"/>
                </a:solidFill>
                <a:latin typeface="Arial" charset="0"/>
              </a:rPr>
              <a:t>The ATLAS and CMS Detectors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CC0000"/>
                </a:solidFill>
                <a:latin typeface="+mn-lt"/>
              </a:rPr>
              <a:t>Fully multi-purpose detectors with emphasis on lepton ID &amp; precision E &amp; 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CC0000"/>
                </a:solidFill>
                <a:latin typeface="+mn-lt"/>
              </a:rPr>
              <a:t>Weighs 7000 tons and 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>
                <a:solidFill>
                  <a:srgbClr val="CC0000"/>
                </a:solidFill>
                <a:latin typeface="+mn-lt"/>
              </a:rPr>
              <a:t>200 – 400 collisions/second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MB/second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 over 2 PB per year</a:t>
            </a:r>
            <a:r>
              <a:rPr lang="en-US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+mn-lt"/>
                <a:sym typeface="Wingdings"/>
              </a:rPr>
              <a:t>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 200*Printed material of the US Lib. of Congress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22722"/>
            <a:ext cx="4572000" cy="3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47051"/>
      </p:ext>
    </p:extLst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8266-63E8-474B-B89F-741FE86D41CF}" type="slidenum">
              <a:rPr lang="en-US"/>
              <a:pPr/>
              <a:t>25</a:t>
            </a:fld>
            <a:endParaRPr lang="en-US"/>
          </a:p>
        </p:txBody>
      </p:sp>
      <p:graphicFrame>
        <p:nvGraphicFramePr>
          <p:cNvPr id="670722" name="Object 2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7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7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07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Electron Interactions in material (showering)</a:t>
            </a:r>
          </a:p>
        </p:txBody>
      </p:sp>
      <p:pic>
        <p:nvPicPr>
          <p:cNvPr id="670724" name="Picture 4" descr="emsh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48600" cy="5184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0725" name="Oval 5"/>
          <p:cNvSpPr>
            <a:spLocks noChangeArrowheads="1"/>
          </p:cNvSpPr>
          <p:nvPr/>
        </p:nvSpPr>
        <p:spPr bwMode="auto">
          <a:xfrm rot="-900562">
            <a:off x="2362200" y="2971800"/>
            <a:ext cx="16002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26" name="Text Box 6"/>
          <p:cNvSpPr txBox="1">
            <a:spLocks noChangeArrowheads="1"/>
          </p:cNvSpPr>
          <p:nvPr/>
        </p:nvSpPr>
        <p:spPr bwMode="auto">
          <a:xfrm>
            <a:off x="2286000" y="2587823"/>
            <a:ext cx="9028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Photon, </a:t>
            </a:r>
            <a:r>
              <a:rPr lang="en-US" sz="1400" b="1" dirty="0" err="1">
                <a:solidFill>
                  <a:srgbClr val="FF0000"/>
                </a:solidFill>
                <a:latin typeface="Symbol" charset="0"/>
              </a:rPr>
              <a:t>γ</a:t>
            </a:r>
            <a:endParaRPr lang="en-US" sz="1400" b="1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057400" y="914400"/>
            <a:ext cx="19812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962400" y="838200"/>
            <a:ext cx="19812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943600" y="838200"/>
            <a:ext cx="1981200" cy="480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14588" y="5791200"/>
            <a:ext cx="797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A50021"/>
                </a:solidFill>
                <a:latin typeface="+mj-lt"/>
              </a:rPr>
              <a:t>Method of measuring the particle energy in a calorimeter!!</a:t>
            </a:r>
          </a:p>
        </p:txBody>
      </p:sp>
    </p:spTree>
    <p:extLst>
      <p:ext uri="{BB962C8B-B14F-4D97-AF65-F5344CB8AC3E}">
        <p14:creationId xmlns:p14="http://schemas.microsoft.com/office/powerpoint/2010/main" val="169509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7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7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0725" grpId="0" animBg="1"/>
      <p:bldP spid="670726" grpId="0"/>
      <p:bldP spid="2" grpId="0" animBg="1"/>
      <p:bldP spid="11" grpId="0" animBg="1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5D7C-47DA-574A-82C8-478C6D2DEB63}" type="slidenum">
              <a:rPr lang="en-US"/>
              <a:pPr/>
              <a:t>26</a:t>
            </a:fld>
            <a:endParaRPr lang="en-US"/>
          </a:p>
        </p:txBody>
      </p:sp>
      <p:pic>
        <p:nvPicPr>
          <p:cNvPr id="673794" name="Picture 2" descr="ww800_true_j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343400" cy="487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3795" name="Picture 3" descr="ww800_j1_recons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343400" cy="48482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73796" name="Group 4"/>
          <p:cNvGrpSpPr>
            <a:grpSpLocks/>
          </p:cNvGrpSpPr>
          <p:nvPr/>
        </p:nvGrpSpPr>
        <p:grpSpPr bwMode="auto">
          <a:xfrm>
            <a:off x="6197600" y="3581400"/>
            <a:ext cx="641350" cy="2362200"/>
            <a:chOff x="3904" y="2256"/>
            <a:chExt cx="404" cy="1488"/>
          </a:xfrm>
        </p:grpSpPr>
        <p:sp>
          <p:nvSpPr>
            <p:cNvPr id="673797" name="Text Box 5"/>
            <p:cNvSpPr txBox="1">
              <a:spLocks noChangeArrowheads="1"/>
            </p:cNvSpPr>
            <p:nvPr/>
          </p:nvSpPr>
          <p:spPr bwMode="auto">
            <a:xfrm>
              <a:off x="3904" y="3456"/>
              <a:ext cx="404" cy="288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FFFF00"/>
                  </a:solidFill>
                  <a:latin typeface="Times New Roman" charset="0"/>
                </a:rPr>
                <a:t>EM</a:t>
              </a:r>
              <a:endParaRPr lang="en-GB" sz="2400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673798" name="Line 6"/>
            <p:cNvSpPr>
              <a:spLocks noChangeShapeType="1"/>
            </p:cNvSpPr>
            <p:nvPr/>
          </p:nvSpPr>
          <p:spPr bwMode="auto">
            <a:xfrm flipV="1">
              <a:off x="4032" y="2256"/>
              <a:ext cx="144" cy="120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3799" name="Group 7"/>
          <p:cNvGrpSpPr>
            <a:grpSpLocks/>
          </p:cNvGrpSpPr>
          <p:nvPr/>
        </p:nvGrpSpPr>
        <p:grpSpPr bwMode="auto">
          <a:xfrm>
            <a:off x="7667625" y="2286000"/>
            <a:ext cx="1098550" cy="1676400"/>
            <a:chOff x="4830" y="1440"/>
            <a:chExt cx="692" cy="1056"/>
          </a:xfrm>
        </p:grpSpPr>
        <p:sp>
          <p:nvSpPr>
            <p:cNvPr id="673800" name="Text Box 8"/>
            <p:cNvSpPr txBox="1">
              <a:spLocks noChangeArrowheads="1"/>
            </p:cNvSpPr>
            <p:nvPr/>
          </p:nvSpPr>
          <p:spPr bwMode="auto">
            <a:xfrm>
              <a:off x="4830" y="1440"/>
              <a:ext cx="6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99FF"/>
                  </a:solidFill>
                  <a:latin typeface="Times New Roman" charset="0"/>
                </a:rPr>
                <a:t>Hadron</a:t>
              </a:r>
              <a:endParaRPr lang="en-GB" sz="2400">
                <a:solidFill>
                  <a:srgbClr val="0099FF"/>
                </a:solidFill>
                <a:latin typeface="Times New Roman" charset="0"/>
              </a:endParaRPr>
            </a:p>
          </p:txBody>
        </p:sp>
        <p:sp>
          <p:nvSpPr>
            <p:cNvPr id="673801" name="Line 9"/>
            <p:cNvSpPr>
              <a:spLocks noChangeShapeType="1"/>
            </p:cNvSpPr>
            <p:nvPr/>
          </p:nvSpPr>
          <p:spPr bwMode="auto">
            <a:xfrm>
              <a:off x="4992" y="1728"/>
              <a:ext cx="240" cy="768"/>
            </a:xfrm>
            <a:prstGeom prst="line">
              <a:avLst/>
            </a:prstGeom>
            <a:noFill/>
            <a:ln w="25400">
              <a:solidFill>
                <a:srgbClr val="00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3802" name="Rectangle 10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How particle showers look in detectors</a:t>
            </a:r>
          </a:p>
        </p:txBody>
      </p:sp>
    </p:spTree>
    <p:extLst>
      <p:ext uri="{BB962C8B-B14F-4D97-AF65-F5344CB8AC3E}">
        <p14:creationId xmlns:p14="http://schemas.microsoft.com/office/powerpoint/2010/main" val="241159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7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7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7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ED73-A8E0-844D-BC5C-F01656C44BBD}" type="slidenum">
              <a:rPr lang="en-US"/>
              <a:pPr/>
              <a:t>27</a:t>
            </a:fld>
            <a:endParaRPr lang="en-US"/>
          </a:p>
        </p:txBody>
      </p:sp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/>
              <a:t>Example Hadronic Shower (20GeV)</a:t>
            </a:r>
          </a:p>
        </p:txBody>
      </p:sp>
      <p:pic>
        <p:nvPicPr>
          <p:cNvPr id="68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14888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143000"/>
            <a:ext cx="492283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58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8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8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8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2"/>
          <p:cNvSpPr txBox="1"/>
          <p:nvPr/>
        </p:nvSpPr>
        <p:spPr>
          <a:xfrm>
            <a:off x="5641295" y="4171684"/>
            <a:ext cx="2985044" cy="1093928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Run 4696, Ev 103: 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2 EM showers and a pion interaction with 4 outcoming particles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3" name="Picture 382"/>
          <p:cNvPicPr/>
          <p:nvPr/>
        </p:nvPicPr>
        <p:blipFill>
          <a:blip r:embed="rId2"/>
          <a:stretch/>
        </p:blipFill>
        <p:spPr>
          <a:xfrm>
            <a:off x="326390" y="746261"/>
            <a:ext cx="4983234" cy="5389662"/>
          </a:xfrm>
          <a:prstGeom prst="rect">
            <a:avLst/>
          </a:prstGeom>
          <a:ln>
            <a:noFill/>
          </a:ln>
        </p:spPr>
      </p:pic>
      <p:pic>
        <p:nvPicPr>
          <p:cNvPr id="384" name="np04_raw_run004696_0001_dl7_decode_collectionplane_zoom.png"/>
          <p:cNvPicPr/>
          <p:nvPr/>
        </p:nvPicPr>
        <p:blipFill>
          <a:blip r:embed="rId3"/>
          <a:srcRect b="13440"/>
          <a:stretch/>
        </p:blipFill>
        <p:spPr>
          <a:xfrm>
            <a:off x="4012971" y="892510"/>
            <a:ext cx="4915007" cy="2884171"/>
          </a:xfrm>
          <a:prstGeom prst="rect">
            <a:avLst/>
          </a:prstGeom>
          <a:ln>
            <a:noFill/>
          </a:ln>
        </p:spPr>
      </p:pic>
      <p:pic>
        <p:nvPicPr>
          <p:cNvPr id="385" name="np04_raw_run004696_0001_dl7_decode_collectionplane_zoom.png"/>
          <p:cNvPicPr/>
          <p:nvPr/>
        </p:nvPicPr>
        <p:blipFill>
          <a:blip r:embed="rId4"/>
          <a:stretch/>
        </p:blipFill>
        <p:spPr>
          <a:xfrm>
            <a:off x="3982938" y="862477"/>
            <a:ext cx="4975073" cy="2951746"/>
          </a:xfrm>
          <a:prstGeom prst="rect">
            <a:avLst/>
          </a:prstGeom>
          <a:ln>
            <a:noFill/>
          </a:ln>
        </p:spPr>
      </p:pic>
      <p:sp>
        <p:nvSpPr>
          <p:cNvPr id="386" name="TextShape 3"/>
          <p:cNvSpPr txBox="1"/>
          <p:nvPr/>
        </p:nvSpPr>
        <p:spPr>
          <a:xfrm>
            <a:off x="3982937" y="892510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TextShape 4"/>
          <p:cNvSpPr txBox="1"/>
          <p:nvPr/>
        </p:nvSpPr>
        <p:spPr>
          <a:xfrm>
            <a:off x="384824" y="5638416"/>
            <a:ext cx="1110577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3D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132588" y="-83641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SP </a:t>
            </a: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Beam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Pile-up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7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23033" y="48208"/>
            <a:ext cx="9120967" cy="6781800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32588" y="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SP First Event</a:t>
            </a:r>
            <a:endParaRPr lang="en-US" altLang="en-US" sz="4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93AFE-5E01-7941-9702-9800AA93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14A33-E3AD-8747-9310-EC93EC46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9C45-9CC9-3344-9DE1-AEDC1A42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5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9C-CF7F-944E-AAB7-1B72509D6511}" type="slidenum">
              <a:rPr lang="en-US"/>
              <a:pPr/>
              <a:t>3</a:t>
            </a:fld>
            <a:endParaRPr lang="en-US"/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6106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What are the elementary particles?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Particles that make up all matters in the universe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are the requirements for elementary particles?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be broken into smaller pieces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have sizes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The notion of </a:t>
            </a:r>
            <a:r>
              <a:rPr lang="ja-JP" altLang="en-US" sz="2800" dirty="0">
                <a:latin typeface="Arial"/>
              </a:rPr>
              <a:t>“</a:t>
            </a:r>
            <a:r>
              <a:rPr lang="en-US" sz="2800" dirty="0"/>
              <a:t>elementary particles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have changed from early 1900</a:t>
            </a:r>
            <a:r>
              <a:rPr lang="en-US" sz="2800" dirty="0">
                <a:latin typeface="Arial"/>
              </a:rPr>
              <a:t>’</a:t>
            </a:r>
            <a:r>
              <a:rPr lang="en-US" sz="2800" dirty="0"/>
              <a:t>s through present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 the past, people thought protons, neutrons, </a:t>
            </a:r>
            <a:r>
              <a:rPr lang="en-US" sz="2400" dirty="0" err="1"/>
              <a:t>pions</a:t>
            </a:r>
            <a:r>
              <a:rPr lang="en-US" sz="2400" dirty="0"/>
              <a:t>, </a:t>
            </a:r>
            <a:r>
              <a:rPr lang="en-US" sz="2400" dirty="0" err="1"/>
              <a:t>kaons</a:t>
            </a:r>
            <a:r>
              <a:rPr lang="en-US" sz="2400" dirty="0"/>
              <a:t>,</a:t>
            </a:r>
            <a:r>
              <a:rPr lang="en-US" sz="2400" dirty="0">
                <a:latin typeface="Symbol" charset="0"/>
              </a:rPr>
              <a:t> </a:t>
            </a:r>
            <a:r>
              <a:rPr lang="en-US" sz="2400" dirty="0" err="1">
                <a:latin typeface="Symbol" charset="0"/>
              </a:rPr>
              <a:t>ρ</a:t>
            </a:r>
            <a:r>
              <a:rPr lang="en-US" sz="2400" dirty="0"/>
              <a:t>-mesons, </a:t>
            </a:r>
            <a:r>
              <a:rPr lang="en-US" sz="2400" dirty="0" err="1"/>
              <a:t>etc</a:t>
            </a:r>
            <a:r>
              <a:rPr lang="en-US" sz="2400" dirty="0"/>
              <a:t>, as elementary particles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Why?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Due to the increasing energies of accelerators that allowed us to probe smaller distance scales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is the energy needed to probe 0.1–</a:t>
            </a:r>
            <a:r>
              <a:rPr lang="en-US" sz="2800" dirty="0" err="1"/>
              <a:t>fm</a:t>
            </a:r>
            <a:r>
              <a:rPr lang="en-US" sz="28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From de Broglie Wavelength, we obtain  </a:t>
            </a:r>
          </a:p>
        </p:txBody>
      </p:sp>
      <p:graphicFrame>
        <p:nvGraphicFramePr>
          <p:cNvPr id="64307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9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4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30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Introduction to Particle Physics</a:t>
            </a:r>
          </a:p>
        </p:txBody>
      </p:sp>
      <p:graphicFrame>
        <p:nvGraphicFramePr>
          <p:cNvPr id="643077" name="Object 5"/>
          <p:cNvGraphicFramePr>
            <a:graphicFrameLocks noChangeAspect="1"/>
          </p:cNvGraphicFramePr>
          <p:nvPr/>
        </p:nvGraphicFramePr>
        <p:xfrm>
          <a:off x="4495800" y="5791200"/>
          <a:ext cx="8239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91" name="Equation" r:id="rId5" imgW="495000" imgH="368280" progId="Equation.DSMT4">
                  <p:embed/>
                </p:oleObj>
              </mc:Choice>
              <mc:Fallback>
                <p:oleObj name="Equation" r:id="rId5" imgW="495000" imgH="368280" progId="Equation.DSMT4">
                  <p:embed/>
                  <p:pic>
                    <p:nvPicPr>
                      <p:cNvPr id="6430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791200"/>
                        <a:ext cx="82391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8" name="Object 6"/>
          <p:cNvGraphicFramePr>
            <a:graphicFrameLocks noChangeAspect="1"/>
          </p:cNvGraphicFramePr>
          <p:nvPr/>
        </p:nvGraphicFramePr>
        <p:xfrm>
          <a:off x="5318125" y="5791200"/>
          <a:ext cx="5492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92" name="Equation" r:id="rId7" imgW="330120" imgH="368280" progId="Equation.DSMT4">
                  <p:embed/>
                </p:oleObj>
              </mc:Choice>
              <mc:Fallback>
                <p:oleObj name="Equation" r:id="rId7" imgW="330120" imgH="368280" progId="Equation.DSMT4">
                  <p:embed/>
                  <p:pic>
                    <p:nvPicPr>
                      <p:cNvPr id="643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25" y="5791200"/>
                        <a:ext cx="549275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9" name="Object 7"/>
          <p:cNvGraphicFramePr>
            <a:graphicFrameLocks noChangeAspect="1"/>
          </p:cNvGraphicFramePr>
          <p:nvPr/>
        </p:nvGraphicFramePr>
        <p:xfrm>
          <a:off x="7543800" y="5943600"/>
          <a:ext cx="12668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93" name="Equation" r:id="rId9" imgW="761760" imgH="164880" progId="Equation.DSMT4">
                  <p:embed/>
                </p:oleObj>
              </mc:Choice>
              <mc:Fallback>
                <p:oleObj name="Equation" r:id="rId9" imgW="761760" imgH="164880" progId="Equation.DSMT4">
                  <p:embed/>
                  <p:pic>
                    <p:nvPicPr>
                      <p:cNvPr id="64307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5943600"/>
                        <a:ext cx="1266825" cy="306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80" name="Object 8"/>
          <p:cNvGraphicFramePr>
            <a:graphicFrameLocks noChangeAspect="1"/>
          </p:cNvGraphicFramePr>
          <p:nvPr/>
        </p:nvGraphicFramePr>
        <p:xfrm>
          <a:off x="5943600" y="5791200"/>
          <a:ext cx="15605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494" name="Equation" r:id="rId11" imgW="939600" imgH="368280" progId="Equation.DSMT4">
                  <p:embed/>
                </p:oleObj>
              </mc:Choice>
              <mc:Fallback>
                <p:oleObj name="Equation" r:id="rId11" imgW="939600" imgH="368280" progId="Equation.DSMT4">
                  <p:embed/>
                  <p:pic>
                    <p:nvPicPr>
                      <p:cNvPr id="6430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791200"/>
                        <a:ext cx="156051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950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4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430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430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430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430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430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430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430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430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430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430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4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4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4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74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 but where is the Higgs?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are there only three apparent forces?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~95% of the universe?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How about extra-dimensions?</a:t>
            </a:r>
            <a:endParaRPr lang="en-US" sz="2400" dirty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theories that describe the universe better?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Where is new physics?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665517"/>
            <a:ext cx="2438400" cy="20588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" y="1447800"/>
            <a:ext cx="5486400" cy="430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 Higgs mechanism, did we find the Higgs?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-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What are the current hot issues?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5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4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4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4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4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4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4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4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40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40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40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140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40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9" grpId="0" build="p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/>
              <a:t>What is the Higgs and What does it do?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9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/>
              <a:t>What?  What’s the symmetry?</a:t>
            </a:r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/>
              <a:t>Where is the head of the table?</a:t>
            </a:r>
          </a:p>
          <a:p>
            <a:r>
              <a:rPr lang="en-US" dirty="0"/>
              <a:t>Without a broken symmetry, one cannot tell directional information!!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 broken symmetry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4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/>
              <a:t>What is the Higgs and What does it do?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6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/>
              <a:t>So how does Higgs Field work again?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/>
              <a:t>Person in space </a:t>
            </a:r>
            <a:r>
              <a:rPr lang="en-US" dirty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/>
              <a:t>Person in air </a:t>
            </a:r>
            <a:r>
              <a:rPr lang="en-US" dirty="0">
                <a:sym typeface="Wingdings"/>
              </a:rPr>
              <a:t> symmetry can be broken</a:t>
            </a:r>
          </a:p>
          <a:p>
            <a:r>
              <a:rPr lang="en-US" dirty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1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build="p"/>
      <p:bldP spid="1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b="1" dirty="0"/>
              <a:t>How do we look for the Higgs?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990600"/>
            <a:ext cx="8382000" cy="5715000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sz="3200" dirty="0"/>
              <a:t>Higgs particle is so heavy they decay into other lighter particles instantaneously</a:t>
            </a:r>
          </a:p>
          <a:p>
            <a:pPr>
              <a:spcBef>
                <a:spcPts val="168"/>
              </a:spcBef>
            </a:pPr>
            <a:r>
              <a:rPr lang="en-US" sz="3200" dirty="0"/>
              <a:t>When one searches for new particles, one looks for the easiest way to get at them</a:t>
            </a:r>
          </a:p>
          <a:p>
            <a:pPr>
              <a:spcBef>
                <a:spcPts val="168"/>
              </a:spcBef>
            </a:pPr>
            <a:r>
              <a:rPr lang="en-US" sz="3200" dirty="0"/>
              <a:t>Of many signatures of the Higgs, some are much easier to find, if it were the Standard Model Higgs</a:t>
            </a:r>
          </a:p>
          <a:p>
            <a:pPr lvl="1">
              <a:spcBef>
                <a:spcPts val="168"/>
              </a:spcBef>
            </a:pP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/>
              </a:rPr>
              <a:t> </a:t>
            </a:r>
            <a:r>
              <a:rPr lang="en-US" altLang="ko-KR" sz="2800" dirty="0" err="1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  <a:sym typeface="Wingdings"/>
              </a:rPr>
              <a:t>γγ</a:t>
            </a:r>
            <a:endParaRPr lang="en-US" altLang="ko-KR" sz="2800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 </a:t>
            </a:r>
            <a:r>
              <a:rPr lang="en-US" altLang="ko-KR" sz="2800" dirty="0" err="1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ZZ* </a:t>
            </a:r>
            <a:r>
              <a:rPr lang="en-US" altLang="ko-KR" sz="2800" dirty="0" err="1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4e, 4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, 2e2</a:t>
            </a:r>
            <a:r>
              <a:rPr lang="en-US" altLang="ko-KR" sz="2800" dirty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μ,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2e2</a:t>
            </a:r>
            <a:r>
              <a:rPr lang="en-US" altLang="ko-KR" sz="2800" dirty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>
              <a:solidFill>
                <a:schemeClr val="bg2"/>
              </a:solidFill>
              <a:ea typeface="굴림" pitchFamily="1" charset="-127"/>
              <a:cs typeface="굴림" pitchFamily="1" charset="-127"/>
              <a:sym typeface="Wingdings" pitchFamily="1" charset="2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H WW*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2e2</a:t>
            </a:r>
            <a:r>
              <a:rPr lang="en-US" altLang="ko-KR" sz="2800" dirty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>
              <a:solidFill>
                <a:srgbClr val="996633"/>
              </a:solidFill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And many more complicated signatures</a:t>
            </a:r>
          </a:p>
          <a:p>
            <a:pPr lvl="1">
              <a:spcBef>
                <a:spcPts val="168"/>
              </a:spcBef>
            </a:pPr>
            <a:endParaRPr lang="en-US" altLang="ko-KR" sz="2800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0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11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11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211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6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/>
              <a:t>How do we look for the Higgs?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/>
              <a:t>Identify Higgs candidate events</a:t>
            </a:r>
          </a:p>
          <a:p>
            <a:endParaRPr lang="en-US" altLang="ko-KR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/>
                <a:t>(</a:t>
              </a:r>
              <a:r>
                <a:rPr kumimoji="1" lang="en-US" altLang="ko-KR" sz="2000" dirty="0" err="1">
                  <a:sym typeface="Symbol" pitchFamily="1" charset="2"/>
                </a:rPr>
                <a:t>μ</a:t>
              </a:r>
              <a:r>
                <a:rPr kumimoji="1" lang="en-US" altLang="ko-KR" sz="2000" baseline="30000" dirty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/>
                <a:t>(</a:t>
              </a:r>
              <a:r>
                <a:rPr kumimoji="1" lang="en-US" altLang="ko-KR" sz="2000" dirty="0" err="1">
                  <a:sym typeface="Symbol" pitchFamily="1" charset="2"/>
                </a:rPr>
                <a:t>μ</a:t>
              </a:r>
              <a:r>
                <a:rPr kumimoji="1" lang="en-US" altLang="ko-KR" sz="2000" baseline="30000" dirty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1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11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11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11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0" grpId="0" build="p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0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5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A696-94C7-9146-9BAE-B1B2410211B9}" type="slidenum">
              <a:rPr lang="en-US"/>
              <a:pPr/>
              <a:t>4</a:t>
            </a:fld>
            <a:endParaRPr lang="en-US"/>
          </a:p>
        </p:txBody>
      </p:sp>
      <p:sp>
        <p:nvSpPr>
          <p:cNvPr id="65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10600" cy="5257800"/>
          </a:xfrm>
        </p:spPr>
        <p:txBody>
          <a:bodyPr/>
          <a:lstStyle/>
          <a:p>
            <a:r>
              <a:rPr lang="en-US" dirty="0"/>
              <a:t>The ranges of forces also affect interaction time</a:t>
            </a:r>
          </a:p>
          <a:p>
            <a:pPr lvl="1"/>
            <a:r>
              <a:rPr lang="en-US" dirty="0"/>
              <a:t>Typical time for Strong interaction ~10</a:t>
            </a:r>
            <a:r>
              <a:rPr lang="en-US" baseline="30000" dirty="0"/>
              <a:t>-24</a:t>
            </a:r>
            <a:r>
              <a:rPr lang="en-US" dirty="0"/>
              <a:t>sec</a:t>
            </a:r>
          </a:p>
          <a:p>
            <a:pPr lvl="2"/>
            <a:r>
              <a:rPr lang="en-US" dirty="0"/>
              <a:t>What is this time scale?</a:t>
            </a:r>
          </a:p>
          <a:p>
            <a:pPr lvl="2"/>
            <a:r>
              <a:rPr lang="en-US" dirty="0"/>
              <a:t>A time that takes light to traverse the size of a proton (~1 </a:t>
            </a:r>
            <a:r>
              <a:rPr lang="en-US" dirty="0" err="1"/>
              <a:t>fm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Typical time for EM force ~10</a:t>
            </a:r>
            <a:r>
              <a:rPr lang="en-US" baseline="30000" dirty="0"/>
              <a:t>-20</a:t>
            </a:r>
            <a:r>
              <a:rPr lang="en-US" dirty="0"/>
              <a:t> – 10</a:t>
            </a:r>
            <a:r>
              <a:rPr lang="en-US" baseline="30000" dirty="0"/>
              <a:t>-16</a:t>
            </a:r>
            <a:r>
              <a:rPr lang="en-US" dirty="0"/>
              <a:t> sec</a:t>
            </a:r>
          </a:p>
          <a:p>
            <a:pPr lvl="1"/>
            <a:r>
              <a:rPr lang="en-US" dirty="0"/>
              <a:t>Typical time for Weak force ~10</a:t>
            </a:r>
            <a:r>
              <a:rPr lang="en-US" baseline="30000" dirty="0"/>
              <a:t>-13</a:t>
            </a:r>
            <a:r>
              <a:rPr lang="en-US" dirty="0"/>
              <a:t> – 10</a:t>
            </a:r>
            <a:r>
              <a:rPr lang="en-US" baseline="30000" dirty="0"/>
              <a:t>-6</a:t>
            </a:r>
            <a:r>
              <a:rPr lang="en-US" dirty="0"/>
              <a:t> sec</a:t>
            </a:r>
          </a:p>
          <a:p>
            <a:r>
              <a:rPr lang="en-US" dirty="0"/>
              <a:t>In GeV energy scale, the four forces (now three since EM and Weak forces are unified!) are different</a:t>
            </a:r>
          </a:p>
          <a:p>
            <a:r>
              <a:rPr lang="en-US" dirty="0"/>
              <a:t>These are used to classify elementary particles</a:t>
            </a:r>
          </a:p>
          <a:p>
            <a:pPr lvl="2"/>
            <a:endParaRPr lang="en-US" dirty="0"/>
          </a:p>
        </p:txBody>
      </p:sp>
      <p:graphicFrame>
        <p:nvGraphicFramePr>
          <p:cNvPr id="6502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98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0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024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A50021"/>
                </a:solidFill>
                <a:latin typeface="+mj-lt"/>
              </a:rPr>
              <a:t>Interaction Time</a:t>
            </a:r>
          </a:p>
        </p:txBody>
      </p:sp>
    </p:spTree>
    <p:extLst>
      <p:ext uri="{BB962C8B-B14F-4D97-AF65-F5344CB8AC3E}">
        <p14:creationId xmlns:p14="http://schemas.microsoft.com/office/powerpoint/2010/main" val="4199326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50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5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5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5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5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502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502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0242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/>
              <a:t>How about this?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78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/>
              <a:t>Statistical Significance Table</a:t>
            </a:r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/>
          <a:lstStyle/>
          <a:p>
            <a:r>
              <a:rPr lang="en-US" dirty="0"/>
              <a:t>So have we seen the Higgs particle?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Level of significance: much better than 99.999 999 999 7%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We could be wrong once if we do the same experiment 391,000,000,000 times (will take ~12,500 years even if each experiment takes 1s!!)</a:t>
            </a:r>
          </a:p>
          <a:p>
            <a:pPr lvl="2">
              <a:spcBef>
                <a:spcPts val="72"/>
              </a:spcBef>
            </a:pPr>
            <a:r>
              <a:rPr lang="en-US" sz="2000" dirty="0"/>
              <a:t>Probability of winning the $0.5B Power Ball Jackpot was 175,233,510</a:t>
            </a:r>
          </a:p>
          <a:p>
            <a:pPr>
              <a:spcBef>
                <a:spcPts val="72"/>
              </a:spcBef>
            </a:pPr>
            <a:r>
              <a:rPr lang="en-US" sz="2800" dirty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We 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0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2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44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9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9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9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9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9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9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9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9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9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9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683" grpId="0" animBg="1"/>
      <p:bldP spid="199686" grpId="0"/>
      <p:bldP spid="199687" grpId="0"/>
      <p:bldP spid="19968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Dark Matter Search Motivation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71600" y="25908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LHC@CERN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68280-0645-324C-9755-A56AE46D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5DDE3-7F1A-8442-828B-E0C5368E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8C656-D72F-3840-A710-FBB2D42C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9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/>
              <a:t>Light DM Production at High Intensity Accelerator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Now the Higgs particle, a part of only 5% of the universe, may’ve been seen</a:t>
            </a:r>
          </a:p>
          <a:p>
            <a:pPr>
              <a:buFont typeface="Arial"/>
              <a:buChar char="•"/>
            </a:pPr>
            <a:r>
              <a:rPr lang="en-US" sz="2400" dirty="0"/>
              <a:t>It is time for us to look into the 95% </a:t>
            </a:r>
            <a:r>
              <a:rPr lang="en-US" sz="2800" dirty="0"/>
              <a:t>of the universe!!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Detection of DM: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How does a DM event look in an experiment?: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743200" y="4876800"/>
            <a:ext cx="3429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019800" y="43434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19800" y="5257800"/>
            <a:ext cx="3048000" cy="914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LBNE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95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5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5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/>
      <p:bldP spid="5" grpId="0" animBg="1"/>
      <p:bldP spid="6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5400" dirty="0">
                <a:ea typeface="굴림" charset="-127"/>
                <a:cs typeface="ＭＳ Ｐゴシック" charset="-128"/>
              </a:rPr>
              <a:t>So What?</a:t>
            </a:r>
            <a:endParaRPr lang="en-US" sz="60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ea typeface="ＭＳ Ｐゴシック" charset="-128"/>
                <a:cs typeface="ＭＳ Ｐゴシック" charset="-128"/>
              </a:rPr>
              <a:t>The LHC opened up a whole new world!!</a:t>
            </a:r>
            <a:endParaRPr lang="en-US" sz="2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Discovered one new charge neutral particle that couples to vector force carriers and whose m</a:t>
            </a:r>
            <a:r>
              <a:rPr lang="en-US" sz="2800" dirty="0">
                <a:latin typeface="Arial Narrow" charset="0"/>
                <a:ea typeface="ＭＳ Ｐゴシック" charset="-128"/>
                <a:cs typeface="ＭＳ Ｐゴシック" charset="-128"/>
              </a:rPr>
              <a:t>easured mass is 125 times the proton mass</a:t>
            </a:r>
            <a:endParaRPr lang="en-US" sz="2800" dirty="0">
              <a:latin typeface="Arial Narrow" charset="0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 Narrow" charset="0"/>
                <a:cs typeface="ＭＳ Ｐゴシック" charset="-128"/>
              </a:rPr>
              <a:t>The discovery is no longer a matter of significance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Properties of the discovered particle being intensely studied</a:t>
            </a: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 Narrow" charset="0"/>
                <a:ea typeface="ＭＳ Ｐゴシック" charset="-128"/>
                <a:cs typeface="ＭＳ Ｐゴシック" charset="-128"/>
              </a:rPr>
              <a:t>Confirmed that </a:t>
            </a:r>
            <a:r>
              <a:rPr lang="en-US" sz="2400" dirty="0">
                <a:latin typeface="Arial Narrow" charset="0"/>
                <a:cs typeface="ＭＳ Ｐゴシック" charset="-128"/>
              </a:rPr>
              <a:t>some </a:t>
            </a:r>
            <a:r>
              <a:rPr lang="en-US" sz="2400" dirty="0">
                <a:latin typeface="Arial Narrow" charset="0"/>
                <a:ea typeface="ＭＳ Ｐゴシック" charset="-128"/>
                <a:cs typeface="ＭＳ Ｐゴシック" charset="-128"/>
              </a:rPr>
              <a:t>properties are like the Standard Model Higgs Particle </a:t>
            </a:r>
            <a:r>
              <a:rPr lang="en-US" sz="2400" dirty="0">
                <a:latin typeface="Arial Narrow" charset="0"/>
                <a:ea typeface="ＭＳ Ｐゴシック" charset="-128"/>
                <a:cs typeface="ＭＳ Ｐゴシック" charset="-128"/>
                <a:sym typeface="Wingdings"/>
              </a:rPr>
              <a:t> Walks like the Higgs and Quacks like the Higgs</a:t>
            </a:r>
            <a:endParaRPr lang="en-US" sz="2400" dirty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 Narrow" charset="0"/>
                <a:cs typeface="ＭＳ Ｐゴシック" charset="-128"/>
              </a:rPr>
              <a:t>Still not enough though…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Linear collider and advanced detectors are being developed for future precision measurements of Higgs and other newly discovered particles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>
                <a:ea typeface="굴림" charset="-127"/>
                <a:cs typeface="굴림" charset="-127"/>
              </a:rPr>
              <a:t>So What?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The new frontier at </a:t>
            </a:r>
            <a:r>
              <a:rPr lang="en-US" dirty="0" err="1"/>
              <a:t>Fermilab</a:t>
            </a:r>
            <a:r>
              <a:rPr lang="en-US" dirty="0"/>
              <a:t> will give us a chance to look for dark matter at an accelerator and possibly making DM beams, Yeah!!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Outcome and the bi-product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GEM will make a large screen low dosage X-ray imaging possible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Many technological advances happened through the last 100 years &amp; will happen through the coming 100 </a:t>
            </a:r>
            <a:r>
              <a:rPr lang="en-US" dirty="0" err="1"/>
              <a:t>yrs</a:t>
            </a:r>
            <a:endParaRPr lang="en-US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UTA is a big contributor in this endeavor!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Continued and sufficient investments to forefront scientific endeavor is essential for the future!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01008" y="53845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7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D501-248C-3347-8593-2D5CD58FC771}" type="slidenum">
              <a:rPr lang="en-US"/>
              <a:pPr/>
              <a:t>5</a:t>
            </a:fld>
            <a:endParaRPr lang="en-US"/>
          </a:p>
        </p:txBody>
      </p:sp>
      <p:sp>
        <p:nvSpPr>
          <p:cNvPr id="65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257800"/>
          </a:xfrm>
        </p:spPr>
        <p:txBody>
          <a:bodyPr/>
          <a:lstStyle/>
          <a:p>
            <a:r>
              <a:rPr lang="en-US" dirty="0"/>
              <a:t>Before the quark concept in the 70’s, all known elementary particles were grouped in four depending on the nature of their interactions</a:t>
            </a:r>
          </a:p>
          <a:p>
            <a:pPr lvl="2"/>
            <a:endParaRPr lang="en-US" dirty="0"/>
          </a:p>
        </p:txBody>
      </p:sp>
      <p:graphicFrame>
        <p:nvGraphicFramePr>
          <p:cNvPr id="65126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06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1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Elementary Particles</a:t>
            </a:r>
          </a:p>
        </p:txBody>
      </p:sp>
      <p:pic>
        <p:nvPicPr>
          <p:cNvPr id="651269" name="Picture 5" descr="tabl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87600"/>
            <a:ext cx="7315200" cy="401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47F41-2CE9-A541-B639-8352E0277258}"/>
              </a:ext>
            </a:extLst>
          </p:cNvPr>
          <p:cNvSpPr txBox="1"/>
          <p:nvPr/>
        </p:nvSpPr>
        <p:spPr>
          <a:xfrm>
            <a:off x="-38918" y="4415221"/>
            <a:ext cx="1449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Hadrons</a:t>
            </a:r>
            <a:r>
              <a:rPr lang="en-US" sz="2000" dirty="0"/>
              <a:t> </a:t>
            </a:r>
            <a:r>
              <a:rPr lang="en-US" sz="5400" dirty="0">
                <a:solidFill>
                  <a:srgbClr val="C00000"/>
                </a:solidFill>
              </a:rPr>
              <a:t>{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5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66" grpId="0" build="p" autoUpdateAnimBg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8001000" cy="1143000"/>
          </a:xfrm>
        </p:spPr>
        <p:txBody>
          <a:bodyPr/>
          <a:lstStyle/>
          <a:p>
            <a:r>
              <a:rPr lang="en-US" sz="8800">
                <a:latin typeface="Monotype Corsiva" charset="0"/>
              </a:rPr>
              <a:t>Congratulations!!!!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4900" y="2971800"/>
            <a:ext cx="7162800" cy="1219200"/>
          </a:xfrm>
        </p:spPr>
        <p:txBody>
          <a:bodyPr/>
          <a:lstStyle/>
          <a:p>
            <a:pPr>
              <a:buFontTx/>
              <a:buNone/>
            </a:pPr>
            <a:r>
              <a:rPr lang="en-US" sz="4000" dirty="0">
                <a:solidFill>
                  <a:srgbClr val="003300"/>
                </a:solidFill>
                <a:latin typeface="Monotype Corsiva" charset="0"/>
              </a:rPr>
              <a:t>I certainly had a lot of fun with ya’ll and am truly proud of you!</a:t>
            </a:r>
          </a:p>
        </p:txBody>
      </p:sp>
      <p:sp>
        <p:nvSpPr>
          <p:cNvPr id="488452" name="Rectangle 4"/>
          <p:cNvSpPr>
            <a:spLocks noChangeArrowheads="1"/>
          </p:cNvSpPr>
          <p:nvPr/>
        </p:nvSpPr>
        <p:spPr bwMode="auto">
          <a:xfrm>
            <a:off x="1314450" y="1828800"/>
            <a:ext cx="6743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800" dirty="0">
                <a:solidFill>
                  <a:srgbClr val="990000"/>
                </a:solidFill>
                <a:latin typeface="Monotype Corsiva" charset="0"/>
              </a:rPr>
              <a:t>You all are impressive and have done very well!!!</a:t>
            </a:r>
          </a:p>
        </p:txBody>
      </p:sp>
      <p:sp>
        <p:nvSpPr>
          <p:cNvPr id="488453" name="Rectangle 5"/>
          <p:cNvSpPr>
            <a:spLocks noChangeArrowheads="1"/>
          </p:cNvSpPr>
          <p:nvPr/>
        </p:nvSpPr>
        <p:spPr bwMode="auto">
          <a:xfrm>
            <a:off x="2476500" y="43815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solidFill>
                  <a:srgbClr val="003300"/>
                </a:solidFill>
                <a:latin typeface="Monotype Corsiva" charset="0"/>
              </a:rPr>
              <a:t>Good luck with your exam!!!</a:t>
            </a:r>
            <a:r>
              <a:rPr lang="en-US" dirty="0">
                <a:latin typeface="Arial Narrow" charset="0"/>
              </a:rPr>
              <a:t> </a:t>
            </a:r>
          </a:p>
        </p:txBody>
      </p:sp>
      <p:sp>
        <p:nvSpPr>
          <p:cNvPr id="488454" name="Rectangle 6"/>
          <p:cNvSpPr>
            <a:spLocks noChangeArrowheads="1"/>
          </p:cNvSpPr>
          <p:nvPr/>
        </p:nvSpPr>
        <p:spPr bwMode="auto">
          <a:xfrm>
            <a:off x="2057400" y="5257800"/>
            <a:ext cx="502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4400" dirty="0">
                <a:solidFill>
                  <a:srgbClr val="003300"/>
                </a:solidFill>
                <a:latin typeface="Monotype Corsiva" charset="0"/>
              </a:rPr>
              <a:t>Have a safe summer!!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9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84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488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8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0.43904 0.11318 C -0.39599 -0.02409 -0.41092 -0.15233 -0.31248 -0.1646 C -0.30849 -0.16391 -0.30397 -0.1653 -0.30067 -0.16252 C -0.2972 -0.15974 -0.29599 -0.15372 -0.29408 -0.14909 C -0.27828 -0.1109 -0.27828 -0.10997 -0.26734 -0.07803 C -0.26595 -0.06067 -0.26126 -0.04145 -0.26734 -0.02456 C -0.26977 -0.01784 -0.27741 -0.00696 -0.27741 -0.00696 C -0.30762 -0.0146 -0.3222 -0.07525 -0.33401 -0.10696 C -0.34373 -0.16437 -0.34529 -0.22085 -0.34078 -0.28011 C -0.33765 -0.32178 -0.31838 -0.35997 -0.30415 -0.39585 C -0.27602 -0.46622 -0.24824 -0.50766 -0.18904 -0.52918 C -0.14599 -0.52409 -0.12168 -0.51738 -0.09078 -0.47571 C -0.07724 -0.43219 -0.07133 -0.39145 -0.06734 -0.34469 C -0.06994 -0.25395 -0.05883 -0.21831 -0.10241 -0.1602 C -0.1097 -0.1609 -0.11734 -0.15928 -0.12411 -0.16252 C -0.15154 -0.17594 -0.19477 -0.20789 -0.21578 -0.23567 C -0.23158 -0.25673 -0.23592 -0.27386 -0.24581 -0.30025 C -0.24807 -0.31206 -0.25241 -0.3234 -0.25241 -0.33567 C -0.25241 -0.37664 -0.22481 -0.41368 -0.20415 -0.43798 C -0.16769 -0.48081 -0.15328 -0.48381 -0.10067 -0.51576 C -0.05658 -0.54261 -0.0196 -0.54655 0.02919 -0.55141 C 0.0587 -0.54909 0.08856 -0.55233 0.11756 -0.54469 C 0.12971 -0.54145 0.15592 -0.50951 0.16426 -0.49585 C 0.19377 -0.4477 0.21096 -0.38868 0.22762 -0.33127 C 0.22884 -0.2984 0.23197 -0.2609 0.22433 -0.22918 C 0.21686 -0.19817 0.19134 -0.16252 0.16756 -0.15349 C 0.15905 -0.15025 0.14985 -0.15048 0.14099 -0.14909 C 0.10766 -0.15465 0.09377 -0.16483 0.06426 -0.18474 C 0.04863 -0.20881 0.04759 -0.2271 0.04256 -0.25789 C 0.0436 -0.28312 0.04221 -0.30881 0.04585 -0.33358 C 0.04828 -0.35071 0.0679 -0.39516 0.07589 -0.40905 C 0.11964 -0.48405 0.18335 -0.5153 0.25262 -0.52016 C 0.26929 -0.51645 0.28665 -0.51645 0.30262 -0.50905 C 0.30818 -0.5065 0.31096 -0.4977 0.31426 -0.49122 C 0.32849 -0.46391 0.34099 -0.42895 0.34933 -0.39793 C 0.35558 -0.37456 0.36599 -0.32687 0.36599 -0.32687 C 0.36825 -0.28219 0.37033 -0.25372 0.36599 -0.20233 C 0.3653 -0.194 0.36009 -0.18775 0.35766 -0.18011 C 0.33405 -0.10743 0.37033 -0.20696 0.33926 -0.13127 C 0.33197 -0.11344 0.33492 -0.10905 0.32259 -0.09585 C 0.31808 -0.09122 0.31252 -0.08868 0.30766 -0.08474 C 0.2712 -0.05465 0.24256 -0.0278 0.19933 -0.02016 C 0.18144 -0.02247 0.16304 -0.02062 0.14585 -0.02687 C 0.10297 -0.04261 0.11148 -0.05094 0.08422 -0.07571 C 0.03457 -0.12062 -0.01873 -0.16252 -0.07915 -0.17131 C -0.12567 -0.16854 -0.11092 -0.17386 -0.14078 -0.15141 C -0.1538 -0.13034 -0.16178 -0.1102 -0.16908 -0.08474 C -0.16803 -0.07363 -0.16769 -0.06229 -0.16578 -0.05141 C -0.16491 -0.04655 -0.16231 -0.04261 -0.16074 -0.03798 C -0.14824 -0.0021 -0.12984 0.01063 -0.10067 0.01526 C -0.07012 0.01364 -0.04616 0.01457 -0.02238 -0.01344 C -0.01005 -0.02803 -0.00727 -0.04493 0.00089 -0.0646 C 0.01304 -0.094 0.02988 -0.15164 0.05089 -0.17131 C 0.06148 -0.18127 0.07363 -0.18196 0.08596 -0.18474 C 0.11269 -0.18104 0.1396 -0.18057 0.16599 -0.17363 C 0.18978 -0.16738 0.2153 -0.14215 0.23422 -0.12247 C 0.2436 -0.10094 0.24863 -0.08243 0.25262 -0.05789 C 0.24985 -0.02571 0.2403 0.01595 0.21599 0.031 C 0.20349 0.03887 0.1811 0.03679 0.17085 0.03748 C 0.13144 0.03679 0.09203 0.03887 0.05262 0.0354 C 0.04898 0.03517 0.04742 0.02869 0.04429 0.02637 C 0.0179 0.00762 -0.01161 -0.01275 -0.03904 -0.02918 C -0.06283 -0.04331 -0.08765 -0.06437 -0.11404 -0.069 C -0.12897 -0.07155 -0.15901 -0.07363 -0.15901 -0.07363 C -0.25015 -0.07108 -0.21977 -0.08636 -0.25901 -0.0602 C -0.26908 -0.044 -0.27324 -0.03034 -0.27915 -0.01136 C -0.27863 0.00276 -0.2788 0.01688 -0.27741 0.031 C -0.27585 0.04697 -0.26161 0.06757 -0.25415 0.07753 C -0.25293 0.07892 -0.25224 0.08146 -0.25067 0.08193 C -0.23418 0.08771 -0.24199 0.08563 -0.22741 0.08864 C -0.20519 0.08794 -0.18297 0.08794 -0.16074 0.08656 C -0.15797 0.08632 -0.15519 0.08447 -0.15241 0.08424 C -0.12845 0.08216 -0.08071 0.07984 -0.08071 0.07984 C -0.0722 0.07683 -0.06422 0.0722 -0.05571 0.06873 C -0.05241 0.06734 -0.04581 0.06433 -0.04581 0.06433 C -0.04043 0.05716 -0.03453 0.05183 -0.02741 0.04859 C -0.01491 0.03193 -0.02238 0.04419 -0.01578 0.02869 C -0.01474 0.02637 -0.01248 0.02197 -0.01248 0.02197 " pathEditMode="fixed" ptsTypes="fffffffffffffffffffffffffffffffffffffffffffffffffffffffffffffffffffffffffffffA">
                                      <p:cBhvr>
                                        <p:cTn id="40" dur="2000" fill="hold"/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0" grpId="0"/>
      <p:bldP spid="488451" grpId="0" build="p"/>
      <p:bldP spid="488452" grpId="0"/>
      <p:bldP spid="488453" grpId="0"/>
      <p:bldP spid="4884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CDA3-EFFE-7948-858F-CCDA2DB3F72B}" type="slidenum">
              <a:rPr lang="en-US"/>
              <a:pPr/>
              <a:t>6</a:t>
            </a:fld>
            <a:endParaRPr lang="en-US"/>
          </a:p>
        </p:txBody>
      </p:sp>
      <p:sp>
        <p:nvSpPr>
          <p:cNvPr id="65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763000" cy="5562600"/>
          </a:xfrm>
        </p:spPr>
        <p:txBody>
          <a:bodyPr/>
          <a:lstStyle/>
          <a:p>
            <a:r>
              <a:rPr lang="en-US" sz="3600" dirty="0"/>
              <a:t>How do the elementary particles interact??</a:t>
            </a:r>
          </a:p>
          <a:p>
            <a:pPr lvl="1"/>
            <a:r>
              <a:rPr lang="en-US" dirty="0"/>
              <a:t>All particles, including photons and neutrinos, participate in gravitational interactions</a:t>
            </a:r>
          </a:p>
          <a:p>
            <a:pPr lvl="1"/>
            <a:r>
              <a:rPr lang="en-US" dirty="0"/>
              <a:t>Photons can interact electromagnetically with any particles with electric charge</a:t>
            </a:r>
          </a:p>
          <a:p>
            <a:pPr lvl="1"/>
            <a:r>
              <a:rPr lang="en-US" dirty="0"/>
              <a:t>All charged leptons participate in both EM and weak interactions</a:t>
            </a:r>
          </a:p>
          <a:p>
            <a:pPr lvl="1"/>
            <a:r>
              <a:rPr lang="en-US" dirty="0"/>
              <a:t>Neutral leptons do not have EM couplings</a:t>
            </a:r>
          </a:p>
          <a:p>
            <a:pPr lvl="1"/>
            <a:r>
              <a:rPr lang="en-US" dirty="0"/>
              <a:t>All hadrons (Mesons and baryons) respond to the strong force and appears to participate in all interactions</a:t>
            </a:r>
          </a:p>
        </p:txBody>
      </p:sp>
      <p:graphicFrame>
        <p:nvGraphicFramePr>
          <p:cNvPr id="65229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3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2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Elementary Particle Interactions</a:t>
            </a:r>
          </a:p>
        </p:txBody>
      </p:sp>
    </p:spTree>
    <p:extLst>
      <p:ext uri="{BB962C8B-B14F-4D97-AF65-F5344CB8AC3E}">
        <p14:creationId xmlns:p14="http://schemas.microsoft.com/office/powerpoint/2010/main" val="387772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22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522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522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522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522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522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290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0B1F-A4F8-0442-AEC2-EE3F9807AF1E}" type="slidenum">
              <a:rPr lang="en-US"/>
              <a:pPr/>
              <a:t>7</a:t>
            </a:fld>
            <a:endParaRPr lang="en-US"/>
          </a:p>
        </p:txBody>
      </p:sp>
      <p:sp>
        <p:nvSpPr>
          <p:cNvPr id="65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916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Bosons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have </a:t>
            </a:r>
            <a:r>
              <a:rPr lang="en-US" sz="2400" b="1" u="sng" dirty="0">
                <a:solidFill>
                  <a:srgbClr val="C00000"/>
                </a:solidFill>
              </a:rPr>
              <a:t>integer spin </a:t>
            </a:r>
            <a:r>
              <a:rPr lang="en-US" sz="2400" dirty="0"/>
              <a:t>angular momentum, follow BE statistics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mesons (consists of two quarks) are bosons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Fermions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have </a:t>
            </a:r>
            <a:r>
              <a:rPr lang="en-US" sz="2400" b="1" u="sng" dirty="0">
                <a:solidFill>
                  <a:srgbClr val="C00000"/>
                </a:solidFill>
              </a:rPr>
              <a:t>half integer spin </a:t>
            </a:r>
            <a:r>
              <a:rPr lang="en-US" sz="2400" dirty="0"/>
              <a:t>angular momentum follow FD statistics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leptons and baryons (consist of three quarks) are fermions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All particles have anti-particles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are anti-particles?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Particles that have the same mass as particles but with opposite quantum numbers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is the anti-particle of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</a:t>
            </a:r>
            <a:r>
              <a:rPr lang="en-US" sz="2000" dirty="0">
                <a:latin typeface="Symbol" charset="0"/>
              </a:rPr>
              <a:t>π</a:t>
            </a:r>
            <a:r>
              <a:rPr lang="en-US" sz="2000" baseline="30000" dirty="0"/>
              <a:t>0</a:t>
            </a:r>
            <a:r>
              <a:rPr lang="en-US" sz="2000" dirty="0"/>
              <a:t>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neutron?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K</a:t>
            </a:r>
            <a:r>
              <a:rPr lang="en-US" sz="2000" baseline="30000" dirty="0"/>
              <a:t>0</a:t>
            </a:r>
            <a:r>
              <a:rPr lang="en-US" sz="2000" dirty="0"/>
              <a:t>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Neutrino?</a:t>
            </a:r>
          </a:p>
        </p:txBody>
      </p:sp>
      <p:graphicFrame>
        <p:nvGraphicFramePr>
          <p:cNvPr id="65433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54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43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43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Bosons, Fermions, Particles and Antiparticles</a:t>
            </a:r>
          </a:p>
        </p:txBody>
      </p:sp>
    </p:spTree>
    <p:extLst>
      <p:ext uri="{BB962C8B-B14F-4D97-AF65-F5344CB8AC3E}">
        <p14:creationId xmlns:p14="http://schemas.microsoft.com/office/powerpoint/2010/main" val="7402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543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543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543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543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543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543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543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543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"/>
                                        <p:tgtEl>
                                          <p:spTgt spid="6543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65433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6543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"/>
                                        <p:tgtEl>
                                          <p:spTgt spid="6543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3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65433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4338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5935-8E43-714D-AE89-71B9F30218E8}" type="slidenum">
              <a:rPr lang="en-US"/>
              <a:pPr/>
              <a:t>8</a:t>
            </a:fld>
            <a:endParaRPr lang="en-US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8392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When can an interaction occur?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it is kinematically allowed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it does not violate any recognized conservation laws</a:t>
            </a:r>
          </a:p>
          <a:p>
            <a:pPr lvl="2">
              <a:lnSpc>
                <a:spcPct val="90000"/>
              </a:lnSpc>
            </a:pPr>
            <a:r>
              <a:rPr lang="en-US" dirty="0" err="1"/>
              <a:t>Eg.</a:t>
            </a:r>
            <a:r>
              <a:rPr lang="en-US" dirty="0"/>
              <a:t> A reaction that violates charge conservation will not occur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 order to deduce conservation laws, a full theoretical understanding of forces are necessary</a:t>
            </a:r>
          </a:p>
          <a:p>
            <a:pPr>
              <a:lnSpc>
                <a:spcPct val="90000"/>
              </a:lnSpc>
            </a:pPr>
            <a:r>
              <a:rPr lang="en-US" dirty="0"/>
              <a:t>Since we do not have full theory for all the forces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Many of general conservation rules for particles are based on experiments (or empirical)</a:t>
            </a:r>
          </a:p>
          <a:p>
            <a:pPr>
              <a:lnSpc>
                <a:spcPct val="90000"/>
              </a:lnSpc>
            </a:pPr>
            <a:r>
              <a:rPr lang="en-US" dirty="0"/>
              <a:t>One of the clearest conservation is the lepton number conservation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While photon and meson numbers are not conserved </a:t>
            </a:r>
          </a:p>
        </p:txBody>
      </p:sp>
      <p:graphicFrame>
        <p:nvGraphicFramePr>
          <p:cNvPr id="6553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7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Allowed Interactions</a:t>
            </a:r>
          </a:p>
        </p:txBody>
      </p:sp>
    </p:spTree>
    <p:extLst>
      <p:ext uri="{BB962C8B-B14F-4D97-AF65-F5344CB8AC3E}">
        <p14:creationId xmlns:p14="http://schemas.microsoft.com/office/powerpoint/2010/main" val="244658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6553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5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"/>
                                        <p:tgtEl>
                                          <p:spTgt spid="6553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"/>
                                        <p:tgtEl>
                                          <p:spTgt spid="6553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"/>
                                        <p:tgtEl>
                                          <p:spTgt spid="6553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553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6553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6553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"/>
                                        <p:tgtEl>
                                          <p:spTgt spid="6553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62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91000-61E2-1C4F-9D49-04116BB82A0B}" type="slidenum">
              <a:rPr lang="en-US"/>
              <a:pPr/>
              <a:t>9</a:t>
            </a:fld>
            <a:endParaRPr lang="en-US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609600"/>
          </a:xfrm>
        </p:spPr>
        <p:txBody>
          <a:bodyPr/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63000" cy="53340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dirty="0"/>
              <a:t>In late 60</a:t>
            </a:r>
            <a:r>
              <a:rPr lang="en-US" dirty="0">
                <a:latin typeface="Arial"/>
              </a:rPr>
              <a:t>’</a:t>
            </a:r>
            <a:r>
              <a:rPr lang="en-US" dirty="0"/>
              <a:t>s, Jerome Friedman, Henry Kendall and Rich Taylor designed an experiment with electron beam scattering off of hadrons and deuterium at SLAC (Stanford Linear Accelerator Center) 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Data could be easily understood if protons and neutrons are composed of point-like objects with charges -1/3e and +2/3e.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A point-like electrons scattering off of point-like quark </a:t>
            </a:r>
            <a:r>
              <a:rPr lang="en-US" dirty="0" err="1"/>
              <a:t>partons</a:t>
            </a:r>
            <a:r>
              <a:rPr lang="en-US" dirty="0"/>
              <a:t> inside the nucleons and hadrons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dirty="0"/>
              <a:t>Corresponds to modern day Rutherford scattering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dirty="0"/>
              <a:t>Higher energies of the incident electrons could break apart the target particles, revealing the internal structure  </a:t>
            </a:r>
          </a:p>
        </p:txBody>
      </p:sp>
    </p:spTree>
    <p:extLst>
      <p:ext uri="{BB962C8B-B14F-4D97-AF65-F5344CB8AC3E}">
        <p14:creationId xmlns:p14="http://schemas.microsoft.com/office/powerpoint/2010/main" val="146596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9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9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69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69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693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79" grpId="0" build="p" autoUpdateAnimBg="0"/>
    </p:bldLst>
  </p:timing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57206</TotalTime>
  <Words>3896</Words>
  <Application>Microsoft Macintosh PowerPoint</Application>
  <PresentationFormat>On-screen Show (4:3)</PresentationFormat>
  <Paragraphs>529</Paragraphs>
  <Slides>50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Century Schoolbook L</vt:lpstr>
      <vt:lpstr>Arial</vt:lpstr>
      <vt:lpstr>Arial Black</vt:lpstr>
      <vt:lpstr>Arial Narrow</vt:lpstr>
      <vt:lpstr>Calibri</vt:lpstr>
      <vt:lpstr>Monotype Corsiva</vt:lpstr>
      <vt:lpstr>Symbol</vt:lpstr>
      <vt:lpstr>Tahoma</vt:lpstr>
      <vt:lpstr>Times New Roman</vt:lpstr>
      <vt:lpstr>Wingdings</vt:lpstr>
      <vt:lpstr>phys1443-spring02</vt:lpstr>
      <vt:lpstr>Equation</vt:lpstr>
      <vt:lpstr>PHYS 3313 – Section 001 Lecture #26</vt:lpstr>
      <vt:lpstr>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 Model of Particle Physics</vt:lpstr>
      <vt:lpstr>The Standard Model of Particle Physics</vt:lpstr>
      <vt:lpstr>Quarks and Leptons</vt:lpstr>
      <vt:lpstr>HEP and the Standard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Fermilab Tevatron and LHC at CERN</vt:lpstr>
      <vt:lpstr>Comparisons between Tevatron and the LHC</vt:lpstr>
      <vt:lpstr>LHC @ CERN Aerial View</vt:lpstr>
      <vt:lpstr>PowerPoint Presentation</vt:lpstr>
      <vt:lpstr>Particle Detection Techniques</vt:lpstr>
      <vt:lpstr>PowerPoint Presentation</vt:lpstr>
      <vt:lpstr>PowerPoint Presentation</vt:lpstr>
      <vt:lpstr>PowerPoint Presentation</vt:lpstr>
      <vt:lpstr>Example Hadronic Shower (20GeV)</vt:lpstr>
      <vt:lpstr>PowerPoint Presentation</vt:lpstr>
      <vt:lpstr>PowerPoint Presentation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How do we look for the Higgs?</vt:lpstr>
      <vt:lpstr>PowerPoint Presentation</vt:lpstr>
      <vt:lpstr>What did statistics do for Higgs?</vt:lpstr>
      <vt:lpstr>How about this?</vt:lpstr>
      <vt:lpstr>Statistical Significance Table</vt:lpstr>
      <vt:lpstr>So have we seen the Higgs particle?</vt:lpstr>
      <vt:lpstr>Bi-product of High Energy Physics Research</vt:lpstr>
      <vt:lpstr>And in not too distant future, we could do …</vt:lpstr>
      <vt:lpstr>GEM Application Potential</vt:lpstr>
      <vt:lpstr>Dark Matter Search Motivation</vt:lpstr>
      <vt:lpstr>Light DM Production at High Intensity Accelerator </vt:lpstr>
      <vt:lpstr>So What?</vt:lpstr>
      <vt:lpstr>So What?</vt:lpstr>
      <vt:lpstr>Congratulations!!!!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1214</cp:revision>
  <cp:lastPrinted>2013-08-26T21:25:15Z</cp:lastPrinted>
  <dcterms:created xsi:type="dcterms:W3CDTF">2012-08-27T21:13:02Z</dcterms:created>
  <dcterms:modified xsi:type="dcterms:W3CDTF">2019-04-29T18:13:40Z</dcterms:modified>
</cp:coreProperties>
</file>