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7"/>
  </p:notesMasterIdLst>
  <p:sldIdLst>
    <p:sldId id="256" r:id="rId2"/>
    <p:sldId id="257" r:id="rId3"/>
    <p:sldId id="264" r:id="rId4"/>
    <p:sldId id="271" r:id="rId5"/>
    <p:sldId id="277" r:id="rId6"/>
    <p:sldId id="265" r:id="rId7"/>
    <p:sldId id="279" r:id="rId8"/>
    <p:sldId id="276" r:id="rId9"/>
    <p:sldId id="280" r:id="rId10"/>
    <p:sldId id="278" r:id="rId11"/>
    <p:sldId id="266" r:id="rId12"/>
    <p:sldId id="281" r:id="rId13"/>
    <p:sldId id="272" r:id="rId14"/>
    <p:sldId id="268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zer Pugh, Curtis" initials="KC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9C2A4-199E-4088-BB6B-4AB5E2488D62}" v="32" dt="2019-04-22T00:22:34.552"/>
    <p1510:client id="{1D3F22FE-D7E0-5E48-EE06-36F4435AF6AC}" v="26" dt="2019-04-21T19:27:36.729"/>
    <p1510:client id="{3954CBC5-A217-6276-1770-F94A21BBD8FA}" v="731" dt="2019-04-22T00:22:18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46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21T16:56:52.212" idx="1">
    <p:pos x="6203" y="1150"/>
    <p:text>its inverse to sin^4, yet has direct proportionality written
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3D244-97B2-4F40-B4F8-7BEEE401893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0A462-F32A-744C-9EAD-3D1F2F57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81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86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06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3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Geiger and Marsden are undergraduate students under Rutherford’s lab at the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47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7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01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98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75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07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3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0A462-F32A-744C-9EAD-3D1F2F5765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4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910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B0C39A-F8CA-4A79-AFFC-E9780FB19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8"/>
          <a:stretch/>
        </p:blipFill>
        <p:spPr>
          <a:xfrm>
            <a:off x="2170014" y="-2"/>
            <a:ext cx="1219198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Rutherford Scattering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Helvetica"/>
                <a:ea typeface="Helvetica" charset="0"/>
                <a:cs typeface="Helvetica"/>
              </a:rPr>
              <a:t>Group #7: M. Bui, A. Cole, J. Curtis, C.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  <a:latin typeface="Helvetica"/>
                <a:ea typeface="Helvetica" charset="0"/>
                <a:cs typeface="Helvetica"/>
              </a:rPr>
              <a:t>Kizer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Helvetica"/>
                <a:ea typeface="Helvetica" charset="0"/>
                <a:cs typeface="Helvetica"/>
              </a:rPr>
              <a:t>-Pugh, A.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  <a:latin typeface="Helvetica"/>
                <a:ea typeface="Helvetica" charset="0"/>
                <a:cs typeface="Helvetica"/>
              </a:rPr>
              <a:t>Losh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Helvetica"/>
                <a:ea typeface="Helvetica" charset="0"/>
                <a:cs typeface="Helvetica"/>
              </a:rPr>
              <a:t>, I. Tucker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8C6639-F651-4D15-A695-E9D03BB2A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1" y="0"/>
            <a:ext cx="457200" cy="6858000"/>
          </a:xfrm>
          <a:prstGeom prst="rect">
            <a:avLst/>
          </a:prstGeom>
          <a:solidFill>
            <a:srgbClr val="30303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C1B9D8-212A-444E-B28D-25DA59618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058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Impact Parameter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6" t="6544" r="11493" b="7234"/>
          <a:stretch/>
        </p:blipFill>
        <p:spPr>
          <a:xfrm>
            <a:off x="1261872" y="2184081"/>
            <a:ext cx="6271692" cy="370127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881357" y="3137941"/>
                <a:ext cx="3265030" cy="1793558"/>
              </a:xfrm>
            </p:spPr>
            <p:txBody>
              <a:bodyPr/>
              <a:lstStyle/>
              <a:p>
                <a:endParaRPr lang="en-US" sz="2400" i="1">
                  <a:latin typeface="Cambria Math" charset="0"/>
                  <a:ea typeface="Helvetica" charset="0"/>
                  <a:cs typeface="Helvetica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Helvetica" charset="0"/>
                        <a:cs typeface="Helvetica" charset="0"/>
                      </a:rPr>
                      <m:t>𝑏</m:t>
                    </m:r>
                    <m:r>
                      <a:rPr lang="en-US" sz="2400" b="0" i="1" smtClean="0">
                        <a:latin typeface="Cambria Math" charset="0"/>
                        <a:ea typeface="Helvetica" charset="0"/>
                        <a:cs typeface="Helvetica" charset="0"/>
                      </a:rPr>
                      <m:t>=</m:t>
                    </m:r>
                    <m:f>
                      <m:fPr>
                        <m:ctrlPr>
                          <a:rPr lang="mr-IN" sz="2400" b="0" i="1" smtClean="0">
                            <a:latin typeface="Cambria Math" panose="02040503050406030204" pitchFamily="18" charset="0"/>
                            <a:ea typeface="Helvetica" charset="0"/>
                            <a:cs typeface="Helvetica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Helvetica" charset="0"/>
                                <a:cs typeface="Helvetica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Helvetica" charset="0"/>
                                <a:cs typeface="Helvetica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charset="0"/>
                                <a:ea typeface="Helvetica" charset="0"/>
                                <a:cs typeface="Helvetica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Helvetica" charset="0"/>
                                <a:cs typeface="Helvetica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Helvetica" charset="0"/>
                                <a:cs typeface="Helvetica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charset="0"/>
                                <a:ea typeface="Helvetica" charset="0"/>
                                <a:cs typeface="Helvetica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Helvetica" charset="0"/>
                                <a:cs typeface="Helvetica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Helvetica" charset="0"/>
                                <a:cs typeface="Helvetica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  <a:ea typeface="Helvetica" charset="0"/>
                                <a:cs typeface="Helvetica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charset="0"/>
                            <a:ea typeface="Helvetica" charset="0"/>
                            <a:cs typeface="Helvetica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𝐾</m:t>
                        </m:r>
                      </m:den>
                    </m:f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Helvetica" charset="0"/>
                            <a:cs typeface="Helvetica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charset="0"/>
                            <a:ea typeface="Helvetica" charset="0"/>
                            <a:cs typeface="Helvetica" charset="0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Helvetica" charset="0"/>
                                <a:cs typeface="Helvetica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mr-IN" sz="2400" b="0" i="1" smtClean="0">
                                    <a:latin typeface="Cambria Math" panose="02040503050406030204" pitchFamily="18" charset="0"/>
                                    <a:ea typeface="Helvetica" charset="0"/>
                                    <a:cs typeface="Helvetica" charset="0"/>
                                  </a:rPr>
                                </m:ctrlPr>
                              </m:fPr>
                              <m:num>
                                <m:r>
                                  <a:rPr lang="mr-IN" sz="24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charset="0"/>
                                    <a:ea typeface="Helvetica" charset="0"/>
                                    <a:cs typeface="Helvetica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400">
                  <a:latin typeface="Helvetica" charset="0"/>
                  <a:ea typeface="Helvetica" charset="0"/>
                  <a:cs typeface="Helvetica" charset="0"/>
                </a:endParaRP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881357" y="3137941"/>
                <a:ext cx="3265030" cy="1793558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2680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>
            <a:off x="7729698" y="1400470"/>
            <a:ext cx="3006794" cy="16913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Derivation for Scattering </a:t>
            </a:r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DA34E60-C9D1-48D5-97CA-8C1E71612E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66051" y="1695904"/>
            <a:ext cx="3518794" cy="435133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 rot="16200000">
            <a:off x="9085729" y="-49392"/>
            <a:ext cx="2040254" cy="11476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 rot="4181890">
            <a:off x="7919768" y="473431"/>
            <a:ext cx="1659571" cy="9335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 rot="4181890">
            <a:off x="9763895" y="2549055"/>
            <a:ext cx="1659571" cy="93350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 rot="4181890">
            <a:off x="6410051" y="137617"/>
            <a:ext cx="1659571" cy="9335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688EB12-BBAF-4F01-9A6C-98F49F128B8A}"/>
              </a:ext>
            </a:extLst>
          </p:cNvPr>
          <p:cNvSpPr txBox="1"/>
          <p:nvPr/>
        </p:nvSpPr>
        <p:spPr>
          <a:xfrm>
            <a:off x="4429124" y="2019300"/>
            <a:ext cx="30861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13 Number of scattering nuclei per unit area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80E2EF-E520-4BF9-B944-2105F4052B78}"/>
              </a:ext>
            </a:extLst>
          </p:cNvPr>
          <p:cNvSpPr txBox="1"/>
          <p:nvPr/>
        </p:nvSpPr>
        <p:spPr>
          <a:xfrm>
            <a:off x="4429124" y="2667000"/>
            <a:ext cx="30861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14 Number of target nuclei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DC75A6-2355-474C-BC9C-51F888F9E9BC}"/>
              </a:ext>
            </a:extLst>
          </p:cNvPr>
          <p:cNvSpPr txBox="1"/>
          <p:nvPr/>
        </p:nvSpPr>
        <p:spPr>
          <a:xfrm>
            <a:off x="4457699" y="3095625"/>
            <a:ext cx="317182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15 Target area exposed to scattering over area</a:t>
            </a:r>
          </a:p>
          <a:p>
            <a:r>
              <a:rPr lang="en-US" dirty="0"/>
              <a:t>σ = πb</a:t>
            </a:r>
            <a:r>
              <a:rPr lang="en-US" baseline="30000" dirty="0"/>
              <a:t>2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560731-0C2E-4538-BCD7-CA79E2D0F2E5}"/>
              </a:ext>
            </a:extLst>
          </p:cNvPr>
          <p:cNvSpPr txBox="1"/>
          <p:nvPr/>
        </p:nvSpPr>
        <p:spPr>
          <a:xfrm>
            <a:off x="4457699" y="40386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16 Plugging the impact parameter for 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BFF142-B9C8-46CE-AADA-F4441C8305EC}"/>
              </a:ext>
            </a:extLst>
          </p:cNvPr>
          <p:cNvSpPr txBox="1"/>
          <p:nvPr/>
        </p:nvSpPr>
        <p:spPr>
          <a:xfrm>
            <a:off x="4495799" y="4724400"/>
            <a:ext cx="46386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17 The derivative of f is taken, shows particles scattered between θ+dθ</a:t>
            </a:r>
          </a:p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11B9F3-8123-4DF2-BDEB-943C8C4D04D0}"/>
              </a:ext>
            </a:extLst>
          </p:cNvPr>
          <p:cNvSpPr txBox="1"/>
          <p:nvPr/>
        </p:nvSpPr>
        <p:spPr>
          <a:xfrm>
            <a:off x="4495799" y="5867400"/>
            <a:ext cx="3571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18 Plug df in to the equation 18</a:t>
            </a:r>
          </a:p>
        </p:txBody>
      </p:sp>
    </p:spTree>
    <p:extLst>
      <p:ext uri="{BB962C8B-B14F-4D97-AF65-F5344CB8AC3E}">
        <p14:creationId xmlns:p14="http://schemas.microsoft.com/office/powerpoint/2010/main" val="3609391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1CA6-C7D9-4D09-ADED-02324A3D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Rutherford Scattering Equation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56FE862-0396-4293-8B1F-BC5321D7A6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6164" y="2023268"/>
            <a:ext cx="437197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96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Key Points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Helvetica" charset="0"/>
                        <a:cs typeface="Helvetica" charset="0"/>
                      </a:rPr>
                      <m:t>𝑁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Helvetica" charset="0"/>
                            <a:cs typeface="Helvetica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𝜃</m:t>
                        </m:r>
                      </m:e>
                    </m:d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f>
                      <m:fPr>
                        <m:ctrlPr>
                          <a:rPr lang="mr-IN" sz="2400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𝑛𝑡</m:t>
                        </m:r>
                      </m:num>
                      <m:den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16</m:t>
                        </m:r>
                      </m:den>
                    </m:f>
                    <m:sSup>
                      <m:sSupPr>
                        <m:ctrlPr>
                          <a:rPr lang="mr-IN" sz="2400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mr-IN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mr-IN" sz="2400" i="1" smtClean="0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4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4</m:t>
                                </m:r>
                                <m:r>
                                  <a:rPr lang="en-US" sz="24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𝜖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mr-IN" sz="2400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mr-IN" sz="2400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mr-IN" sz="2400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𝐾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mr-IN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mr-IN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mr-IN" sz="240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4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US" sz="2400" dirty="0">
                  <a:latin typeface="Helvetica" charset="0"/>
                  <a:ea typeface="Helvetica" charset="0"/>
                  <a:cs typeface="Helvetica" charset="0"/>
                </a:endParaRPr>
              </a:p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Scattering is proportional to square of incident particle atomic number (Z</a:t>
                </a:r>
                <a:r>
                  <a:rPr lang="en-US" baseline="-25000" dirty="0">
                    <a:latin typeface="Helvetica" charset="0"/>
                    <a:ea typeface="Helvetica" charset="0"/>
                    <a:cs typeface="Helvetica" charset="0"/>
                  </a:rPr>
                  <a:t>1</a:t>
                </a:r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) and target scattering agent’s atomic number (Z</a:t>
                </a:r>
                <a:r>
                  <a:rPr lang="en-US" baseline="-25000" dirty="0">
                    <a:latin typeface="Helvetica" charset="0"/>
                    <a:ea typeface="Helvetica" charset="0"/>
                    <a:cs typeface="Helvetica" charset="0"/>
                  </a:rPr>
                  <a:t>2</a:t>
                </a:r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) 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  <a:ea typeface="Helvetica" charset="0"/>
                        <a:cs typeface="Helvetica" charset="0"/>
                      </a:rPr>
                      <m:t>𝑁</m:t>
                    </m:r>
                    <m:r>
                      <a:rPr lang="en-US" b="0" i="1" smtClean="0">
                        <a:latin typeface="Cambria Math" charset="0"/>
                        <a:ea typeface="Helvetica" charset="0"/>
                        <a:cs typeface="Helvetica" charset="0"/>
                      </a:rPr>
                      <m:t>(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𝜃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)∝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</m:sup>
                    </m:sSubSup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dirty="0">
                  <a:latin typeface="Helvetica" charset="0"/>
                  <a:ea typeface="Helvetica" charset="0"/>
                  <a:cs typeface="Helvetica" charset="0"/>
                </a:endParaRPr>
              </a:p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Number of scattered particles is inversely proportional to the square of kinetic energy (K) of the incident particle i.e.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  <a:ea typeface="Helvetica" charset="0"/>
                        <a:cs typeface="Helvetica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Helvetica" charset="0"/>
                            <a:cs typeface="Helvetica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𝜃</m:t>
                        </m:r>
                      </m:e>
                    </m:d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∝</m:t>
                    </m:r>
                    <m:f>
                      <m:fPr>
                        <m:ctrlPr>
                          <a:rPr lang="mr-IN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mr-IN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𝐾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>
                  <a:latin typeface="Helvetica" charset="0"/>
                  <a:ea typeface="Cambria Math" charset="0"/>
                  <a:cs typeface="Cambria Math" charset="0"/>
                </a:endParaRPr>
              </a:p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Scattering is inversely proportional to the fourth power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charset="0"/>
                        <a:ea typeface="Helvetica" charset="0"/>
                        <a:cs typeface="Helvetica" charset="0"/>
                      </a:rPr>
                      <m:t>sin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 </m:t>
                    </m:r>
                  </m:oMath>
                </a14:m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i.e.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  <a:ea typeface="Helvetica" charset="0"/>
                            <a:cs typeface="Helvetica" charset="0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 charset="0"/>
                            <a:ea typeface="Helvetica" charset="0"/>
                            <a:cs typeface="Helvetica" charset="0"/>
                          </a:rPr>
                          <m:t>𝑁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Helvetica" charset="0"/>
                                <a:cs typeface="Helvetica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</m:d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∝</m:t>
                        </m:r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mr-IN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funcPr>
                              <m:fName>
                                <m:r>
                                  <a:rPr lang="en-US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mr-IN" i="1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mr-IN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4</m:t>
                                    </m:r>
                                  </m:sup>
                                </m:sSup>
                              </m:fName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  <m:t>𝜃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charset="0"/>
                                            <a:ea typeface="Cambria Math" charset="0"/>
                                            <a:cs typeface="Cambria Math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</m:den>
                        </m:f>
                      </m:e>
                    </m:func>
                    <m:r>
                      <a:rPr lang="en-US" b="0" i="1" smtClean="0">
                        <a:latin typeface="Cambria Math" charset="0"/>
                        <a:ea typeface="Helvetica" charset="0"/>
                        <a:cs typeface="Helvetica" charset="0"/>
                      </a:rPr>
                      <m:t> </m:t>
                    </m:r>
                  </m:oMath>
                </a14:m>
                <a:endParaRPr lang="en-US" dirty="0">
                  <a:latin typeface="Helvetica" charset="0"/>
                  <a:ea typeface="Helvetica" charset="0"/>
                  <a:cs typeface="Helvetica" charset="0"/>
                </a:endParaRPr>
              </a:p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Scattering is proportional to target thickness for thin targets i.e.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  <a:ea typeface="Helvetica" charset="0"/>
                        <a:cs typeface="Helvetica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Helvetica" charset="0"/>
                            <a:cs typeface="Helvetica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𝜃</m:t>
                        </m:r>
                      </m:e>
                    </m:d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∝</m:t>
                    </m:r>
                  </m:oMath>
                </a14:m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 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4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6690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Application: Rutherford Backscattering Spectroscopy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501378" cy="5029200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Used in Materials Science: analytical technique known as “Rutherford backscattering spectroscopy” (RBS) published in 1957 Analytical Chemistry journal article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Three components: ion source, linear particle accelerator, energy detector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Characteristics of RBS:</a:t>
            </a:r>
          </a:p>
          <a:p>
            <a:pPr lvl="1"/>
            <a:r>
              <a:rPr lang="en-US">
                <a:latin typeface="Helvetica" charset="0"/>
                <a:ea typeface="Helvetica" charset="0"/>
                <a:cs typeface="Helvetica" charset="0"/>
              </a:rPr>
              <a:t>Depth range between 0-1mm</a:t>
            </a:r>
          </a:p>
          <a:p>
            <a:pPr lvl="1"/>
            <a:r>
              <a:rPr lang="en-US">
                <a:latin typeface="Helvetica" charset="0"/>
                <a:ea typeface="Helvetica" charset="0"/>
                <a:cs typeface="Helvetica" charset="0"/>
              </a:rPr>
              <a:t>Depth resolution about 2 nm</a:t>
            </a:r>
          </a:p>
          <a:p>
            <a:pPr lvl="1"/>
            <a:r>
              <a:rPr lang="en-US">
                <a:latin typeface="Helvetica" charset="0"/>
                <a:ea typeface="Helvetica" charset="0"/>
                <a:cs typeface="Helvetica" charset="0"/>
              </a:rPr>
              <a:t>Non-destructive analysis (no need for sample preparation)</a:t>
            </a:r>
          </a:p>
          <a:p>
            <a:pPr lvl="1"/>
            <a:r>
              <a:rPr lang="en-US">
                <a:latin typeface="Helvetica" charset="0"/>
                <a:ea typeface="Helvetica" charset="0"/>
                <a:cs typeface="Helvetica" charset="0"/>
              </a:rPr>
              <a:t>High precision (± 3% error)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Applications:</a:t>
            </a:r>
          </a:p>
          <a:p>
            <a:pPr lvl="1"/>
            <a:r>
              <a:rPr lang="en-US">
                <a:latin typeface="Helvetica" charset="0"/>
                <a:ea typeface="Helvetica" charset="0"/>
                <a:cs typeface="Helvetica" charset="0"/>
              </a:rPr>
              <a:t>Absolute thickness of films, coatings, surface layers</a:t>
            </a:r>
          </a:p>
          <a:p>
            <a:pPr lvl="1"/>
            <a:r>
              <a:rPr lang="en-US">
                <a:latin typeface="Helvetica" charset="0"/>
                <a:ea typeface="Helvetica" charset="0"/>
                <a:cs typeface="Helvetica" charset="0"/>
              </a:rPr>
              <a:t>Surface contaminant detection</a:t>
            </a:r>
          </a:p>
          <a:p>
            <a:pPr lvl="1"/>
            <a:r>
              <a:rPr lang="en-US">
                <a:latin typeface="Helvetica" charset="0"/>
                <a:ea typeface="Helvetica" charset="0"/>
                <a:cs typeface="Helvetica" charset="0"/>
              </a:rPr>
              <a:t>Elemental composition of complex materials</a:t>
            </a:r>
          </a:p>
          <a:p>
            <a:pPr lvl="1"/>
            <a:r>
              <a:rPr lang="en-US" err="1">
                <a:latin typeface="Helvetica" charset="0"/>
                <a:ea typeface="Helvetica" charset="0"/>
                <a:cs typeface="Helvetica" charset="0"/>
              </a:rPr>
              <a:t>Interdiffusion</a:t>
            </a:r>
            <a:r>
              <a:rPr lang="en-US">
                <a:latin typeface="Helvetica" charset="0"/>
                <a:ea typeface="Helvetica" charset="0"/>
                <a:cs typeface="Helvetica" charset="0"/>
              </a:rPr>
              <a:t> kinetics of thin films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120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E. Rutherford, “The Scattering of Alpha and Beta Particles by Matter and the Structure of the Atom.” Phil. Mag. </a:t>
            </a:r>
            <a:r>
              <a:rPr lang="en-US" b="1">
                <a:latin typeface="Helvetica" charset="0"/>
                <a:ea typeface="Helvetica" charset="0"/>
                <a:cs typeface="Helvetica" charset="0"/>
              </a:rPr>
              <a:t>21</a:t>
            </a:r>
            <a:r>
              <a:rPr lang="en-US">
                <a:latin typeface="Helvetica" charset="0"/>
                <a:ea typeface="Helvetica" charset="0"/>
                <a:cs typeface="Helvetica" charset="0"/>
              </a:rPr>
              <a:t>, 669-688 (1911). 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F. Ernst. “Rutherford Backscattering Spectrometry.” Lund University. EMSE-515, 13-15 (2005). 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H. Geiger, E. Marsden, et. al. “On Diffuse Reflection of the a-Particles.” Proc. R. Soc. </a:t>
            </a:r>
            <a:r>
              <a:rPr lang="en-US" b="1">
                <a:latin typeface="Helvetica" charset="0"/>
                <a:ea typeface="Helvetica" charset="0"/>
                <a:cs typeface="Helvetica" charset="0"/>
              </a:rPr>
              <a:t>A82</a:t>
            </a:r>
            <a:r>
              <a:rPr lang="en-US">
                <a:latin typeface="Helvetica" charset="0"/>
                <a:ea typeface="Helvetica" charset="0"/>
                <a:cs typeface="Helvetica" charset="0"/>
              </a:rPr>
              <a:t>, 495-500 (1909). 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S. Rubin et. al. “Chemical Analysis of Surfaces by Nuclear Methods.” Anal. Chem. 29, 736 (1957).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S. Thornton and A. Rex. “Rutherford Scattering.” Modern Physics for Scientists and Engineers, 4th ed., 131-139 (2013, 2006). </a:t>
            </a:r>
          </a:p>
        </p:txBody>
      </p:sp>
    </p:spTree>
    <p:extLst>
      <p:ext uri="{BB962C8B-B14F-4D97-AF65-F5344CB8AC3E}">
        <p14:creationId xmlns:p14="http://schemas.microsoft.com/office/powerpoint/2010/main" val="115863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Helvetica"/>
                <a:ea typeface="Helvetica" charset="0"/>
                <a:cs typeface="Helvetica"/>
              </a:rPr>
              <a:t>Prior to Rutherford: Thomson model of the atom</a:t>
            </a:r>
          </a:p>
          <a:p>
            <a:pPr lvl="1"/>
            <a:r>
              <a:rPr lang="en-US">
                <a:latin typeface="Helvetica"/>
                <a:ea typeface="Helvetica" charset="0"/>
                <a:cs typeface="Helvetica"/>
              </a:rPr>
              <a:t>“Plum Pudding model” i.e. overall positively charged atom with evenly scattered electrons</a:t>
            </a:r>
          </a:p>
          <a:p>
            <a:pPr lvl="1"/>
            <a:r>
              <a:rPr lang="en-US">
                <a:latin typeface="Helvetica"/>
                <a:ea typeface="Helvetica" charset="0"/>
                <a:cs typeface="Helvetica"/>
              </a:rPr>
              <a:t>Rutherford Scattering proves a variance in density of atoms</a:t>
            </a:r>
          </a:p>
          <a:p>
            <a:r>
              <a:rPr lang="en-US">
                <a:latin typeface="Helvetica"/>
                <a:ea typeface="Helvetica" charset="0"/>
                <a:cs typeface="Helvetica"/>
              </a:rPr>
              <a:t>Initial discovery: Gold Foil Experiment conducted by Hans Geiger and Ernest Marsden under Ernest Rutherford's lab (1909)</a:t>
            </a:r>
          </a:p>
          <a:p>
            <a:r>
              <a:rPr lang="en-US">
                <a:latin typeface="Helvetica"/>
                <a:ea typeface="Helvetica" charset="0"/>
                <a:cs typeface="Helvetica"/>
              </a:rPr>
              <a:t>Rutherford would go on to publish “The Scattering of Alpha and Beta Particles by Matter and the Structure of the Atom” (1911).</a:t>
            </a:r>
          </a:p>
          <a:p>
            <a:r>
              <a:rPr lang="en-US">
                <a:latin typeface="Helvetica"/>
                <a:ea typeface="Helvetica" charset="0"/>
                <a:cs typeface="Helvetica"/>
              </a:rPr>
              <a:t>Materials Analysis Method: Rubin et. Al would go on to publish “Chemical Analysis of Surfaces by Nuclear Methods” (1957)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220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Gold Foil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5240528" cy="4351337"/>
          </a:xfrm>
        </p:spPr>
        <p:txBody>
          <a:bodyPr>
            <a:normAutofit/>
          </a:bodyPr>
          <a:lstStyle/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1909: Geiger and Marsden carried out the following experiment under Rutherford’s lab and published results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u="sng">
                <a:latin typeface="Helvetica" charset="0"/>
                <a:ea typeface="Helvetica" charset="0"/>
                <a:cs typeface="Helvetica" charset="0"/>
              </a:rPr>
              <a:t>Methodology:</a:t>
            </a:r>
            <a:r>
              <a:rPr lang="en-US">
                <a:latin typeface="Helvetica" charset="0"/>
                <a:ea typeface="Helvetica" charset="0"/>
                <a:cs typeface="Helvetica" charset="0"/>
              </a:rPr>
              <a:t> Projecting alpha particles through thin metal foil and measuring the angle of scattering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262" y="2162174"/>
            <a:ext cx="4473578" cy="36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1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Assumptions Due to Thomson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828802"/>
            <a:ext cx="7162800" cy="3333748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Deflection of negatively charged particles were due to:</a:t>
            </a:r>
          </a:p>
          <a:p>
            <a:pPr lvl="1"/>
            <a:r>
              <a:rPr lang="en-US" sz="1800">
                <a:latin typeface="Helvetica" charset="0"/>
                <a:ea typeface="Helvetica" charset="0"/>
                <a:cs typeface="Helvetica" charset="0"/>
              </a:rPr>
              <a:t>(1) repulsion of evenly distributed negative charges</a:t>
            </a:r>
          </a:p>
          <a:p>
            <a:pPr lvl="1"/>
            <a:r>
              <a:rPr lang="en-US" sz="1800">
                <a:latin typeface="Helvetica" charset="0"/>
                <a:ea typeface="Helvetica" charset="0"/>
                <a:cs typeface="Helvetica" charset="0"/>
              </a:rPr>
              <a:t>(2) attraction of evenly distributed positive charges</a:t>
            </a:r>
          </a:p>
          <a:p>
            <a:pPr lvl="1"/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pPr marL="182880" lvl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SzPct val="80000"/>
              <a:buFont typeface="Arial" pitchFamily="34" charset="0"/>
              <a:buChar char="•"/>
            </a:pPr>
            <a:r>
              <a:rPr lang="en-US" sz="1800">
                <a:latin typeface="Helvetica" charset="0"/>
                <a:ea typeface="Helvetica" charset="0"/>
                <a:cs typeface="Helvetica" charset="0"/>
              </a:rPr>
              <a:t>Deflection would be SMALL due to even distributions of positive and negative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Oval 4"/>
          <p:cNvSpPr/>
          <p:nvPr/>
        </p:nvSpPr>
        <p:spPr>
          <a:xfrm>
            <a:off x="8529828" y="1828800"/>
            <a:ext cx="18669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41273" y="4869179"/>
            <a:ext cx="6929628" cy="1408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Proven wrong! Gold Foil Experiment showed varied deflections, including large deflections (greater than 90º)</a:t>
            </a:r>
          </a:p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Rutherford would then propose an atom with a dense positive core with surrounding negative charges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8365765" y="1748640"/>
            <a:ext cx="2195025" cy="1873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0" b="1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+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529828" y="4343400"/>
            <a:ext cx="18669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97518" y="4973953"/>
            <a:ext cx="731520" cy="7315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+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987028" y="4973952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+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9327642" y="5238748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+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927592" y="5268273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+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9243060" y="4981572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+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9208770" y="4440553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9361170" y="4592953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9684639" y="4801548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9819894" y="5200649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9553194" y="5562593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9311259" y="5849299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8740521" y="4554844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8626983" y="4802019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8892921" y="4707244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8361045" y="4973942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8513445" y="5126342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8454581" y="5315894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8587740" y="5602117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8950452" y="5656900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8892540" y="5906917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9551120" y="2367247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1" name="Content Placeholder 2"/>
          <p:cNvSpPr txBox="1">
            <a:spLocks/>
          </p:cNvSpPr>
          <p:nvPr/>
        </p:nvSpPr>
        <p:spPr>
          <a:xfrm>
            <a:off x="8987028" y="2299161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2" name="Content Placeholder 2"/>
          <p:cNvSpPr txBox="1">
            <a:spLocks/>
          </p:cNvSpPr>
          <p:nvPr/>
        </p:nvSpPr>
        <p:spPr>
          <a:xfrm>
            <a:off x="8536305" y="2332035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8688324" y="2908761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9145524" y="2603966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9297924" y="2756366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9450324" y="2908766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8754619" y="2078884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9139428" y="2451561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8688705" y="2484435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9670352" y="2672047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9336786" y="1993421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8841105" y="2636835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9024366" y="3058762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9323070" y="3211157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8872347" y="3244031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6" name="Content Placeholder 2"/>
          <p:cNvSpPr txBox="1">
            <a:spLocks/>
          </p:cNvSpPr>
          <p:nvPr/>
        </p:nvSpPr>
        <p:spPr>
          <a:xfrm>
            <a:off x="8569537" y="2621071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7" name="Content Placeholder 2"/>
          <p:cNvSpPr txBox="1">
            <a:spLocks/>
          </p:cNvSpPr>
          <p:nvPr/>
        </p:nvSpPr>
        <p:spPr>
          <a:xfrm>
            <a:off x="8868241" y="2773466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8417518" y="2806340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9" name="Content Placeholder 2"/>
          <p:cNvSpPr txBox="1">
            <a:spLocks/>
          </p:cNvSpPr>
          <p:nvPr/>
        </p:nvSpPr>
        <p:spPr>
          <a:xfrm>
            <a:off x="9262608" y="2180606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9703414" y="2909709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1" name="Content Placeholder 2"/>
          <p:cNvSpPr txBox="1">
            <a:spLocks/>
          </p:cNvSpPr>
          <p:nvPr/>
        </p:nvSpPr>
        <p:spPr>
          <a:xfrm>
            <a:off x="9635036" y="2096287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2" name="Content Placeholder 2"/>
          <p:cNvSpPr txBox="1">
            <a:spLocks/>
          </p:cNvSpPr>
          <p:nvPr/>
        </p:nvSpPr>
        <p:spPr>
          <a:xfrm>
            <a:off x="9033637" y="1922220"/>
            <a:ext cx="818388" cy="42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−</a:t>
            </a: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  <a:p>
            <a:endParaRPr lang="en-US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80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0" grpId="0" animBg="1"/>
      <p:bldP spid="14" grpId="0"/>
      <p:bldP spid="15" grpId="0"/>
      <p:bldP spid="16" grpId="0"/>
      <p:bldP spid="17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Assumptions made by Rutherford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Helvetica" charset="0"/>
                            <a:cs typeface="Helvetica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  <a:ea typeface="Helvetica" charset="0"/>
                            <a:cs typeface="Helvetica" charset="0"/>
                          </a:rPr>
                          <m:t>𝐾𝐸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Helvetica" charset="0"/>
                            <a:cs typeface="Helvetica" charset="0"/>
                          </a:rPr>
                          <m:t>𝑖𝑛𝑖𝑡𝑖𝑎𝑙</m:t>
                        </m:r>
                      </m:sub>
                    </m:sSub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≈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𝐾𝐸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𝑓𝑖𝑛𝑎𝑙</m:t>
                        </m:r>
                      </m:sub>
                    </m:sSub>
                    <m: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Since the scattering agent is massive, it does not recoil significantly.</a:t>
                </a:r>
                <a:endParaRPr lang="en-US" dirty="0">
                  <a:latin typeface="Helvetica" charset="0"/>
                  <a:ea typeface="Cambria Math" charset="0"/>
                  <a:cs typeface="Cambria Math" charset="0"/>
                </a:endParaRPr>
              </a:p>
              <a:p>
                <a:endParaRPr lang="en-US" dirty="0">
                  <a:latin typeface="Helvetica" charset="0"/>
                  <a:ea typeface="Helvetica" charset="0"/>
                  <a:cs typeface="Helvetica" charset="0"/>
                </a:endParaRPr>
              </a:p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The target is so thin that only a single scattering occur</a:t>
                </a:r>
              </a:p>
              <a:p>
                <a:endParaRPr lang="en-US" dirty="0">
                  <a:latin typeface="Helvetica" charset="0"/>
                  <a:ea typeface="Helvetica" charset="0"/>
                  <a:cs typeface="Helvetica" charset="0"/>
                </a:endParaRPr>
              </a:p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The incoming particle and target scattering agent can be treated as point masses and point charge</a:t>
                </a:r>
              </a:p>
              <a:p>
                <a:endParaRPr lang="en-US" dirty="0">
                  <a:latin typeface="Helvetica" charset="0"/>
                  <a:ea typeface="Helvetica" charset="0"/>
                  <a:cs typeface="Helvetica" charset="0"/>
                </a:endParaRPr>
              </a:p>
              <a:p>
                <a:r>
                  <a:rPr lang="en-US" dirty="0">
                    <a:latin typeface="Helvetica" charset="0"/>
                    <a:ea typeface="Helvetica" charset="0"/>
                    <a:cs typeface="Helvetica" charset="0"/>
                  </a:rPr>
                  <a:t>Only Coulomb’s force is effective</a:t>
                </a:r>
              </a:p>
              <a:p>
                <a:pPr lvl="1"/>
                <a:endParaRPr lang="en-US" dirty="0">
                  <a:latin typeface="Helvetica" charset="0"/>
                  <a:ea typeface="Helvetica" charset="0"/>
                  <a:cs typeface="Helvetica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4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112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>
            <a:off x="-552071" y="-48308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Rutherford Scattering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436" y="2105390"/>
            <a:ext cx="4481512" cy="3800681"/>
          </a:xfrm>
        </p:spPr>
      </p:pic>
    </p:spTree>
    <p:extLst>
      <p:ext uri="{BB962C8B-B14F-4D97-AF65-F5344CB8AC3E}">
        <p14:creationId xmlns:p14="http://schemas.microsoft.com/office/powerpoint/2010/main" val="209573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Rutherford Scattering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063" y="2114358"/>
            <a:ext cx="8594725" cy="3780222"/>
          </a:xfrm>
        </p:spPr>
      </p:pic>
    </p:spTree>
    <p:extLst>
      <p:ext uri="{BB962C8B-B14F-4D97-AF65-F5344CB8AC3E}">
        <p14:creationId xmlns:p14="http://schemas.microsoft.com/office/powerpoint/2010/main" val="165963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9683EB-D202-4B4D-B1BD-8BA6965FB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>
            <a:off x="4571871" y="0"/>
            <a:ext cx="3006794" cy="16913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Derivation for Impact Parameter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246E76-A855-473C-9C24-9EEE2D11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 rot="16200000">
            <a:off x="9142543" y="113320"/>
            <a:ext cx="2040254" cy="11476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179"/>
          <a:stretch/>
        </p:blipFill>
        <p:spPr>
          <a:xfrm rot="4181890">
            <a:off x="7919768" y="473431"/>
            <a:ext cx="1659571" cy="933509"/>
          </a:xfrm>
          <a:prstGeom prst="rect">
            <a:avLst/>
          </a:prstGeom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BB337668-AC3A-406E-9522-6894E9FBB9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0944" y="1875447"/>
            <a:ext cx="2229020" cy="4754203"/>
          </a:xfrm>
          <a:prstGeom prst="rect">
            <a:avLst/>
          </a:prstGeom>
        </p:spPr>
      </p:pic>
      <p:sp>
        <p:nvSpPr>
          <p:cNvPr id="16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153150" y="2057400"/>
            <a:ext cx="2743200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 Change in momentum is equal to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153150" y="2705100"/>
            <a:ext cx="293370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3 Coulomb force equation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153150" y="3076575"/>
            <a:ext cx="2743200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4 Force along p direction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153150" y="3819525"/>
            <a:ext cx="2743200" cy="92333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5 Set equations 2, 4, and 5 equal to each other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153150" y="5505450"/>
            <a:ext cx="2743200" cy="120032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6 &amp; 7 Instantaneous angular momentum must therefore be conserved</a:t>
            </a:r>
          </a:p>
        </p:txBody>
      </p:sp>
    </p:spTree>
    <p:extLst>
      <p:ext uri="{BB962C8B-B14F-4D97-AF65-F5344CB8AC3E}">
        <p14:creationId xmlns:p14="http://schemas.microsoft.com/office/powerpoint/2010/main" val="518078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244AF-6C86-45CF-B0C0-4943F4F4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 for Impact Parameter (cont.)</a:t>
            </a:r>
          </a:p>
        </p:txBody>
      </p:sp>
      <p:pic>
        <p:nvPicPr>
          <p:cNvPr id="4" name="Picture 4" descr="A close up of text on a black background&#10;&#10;Description generated with very high confidence">
            <a:extLst>
              <a:ext uri="{FF2B5EF4-FFF2-40B4-BE49-F238E27FC236}">
                <a16:creationId xmlns:a16="http://schemas.microsoft.com/office/drawing/2014/main" id="{1F6062A3-82E2-4FD4-9735-B33CE0ACB6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4797" y="2017372"/>
            <a:ext cx="3224439" cy="419190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2D76EC28-01CF-4AD8-B77F-07FD59A38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439" y="5660118"/>
            <a:ext cx="1908628" cy="68035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8D2F20-EFF8-44BA-B578-08245D12041E}"/>
              </a:ext>
            </a:extLst>
          </p:cNvPr>
          <p:cNvSpPr txBox="1"/>
          <p:nvPr/>
        </p:nvSpPr>
        <p:spPr>
          <a:xfrm>
            <a:off x="6353175" y="20193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8 Equations 6 and 7 are now plugged into 5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353175" y="3248025"/>
            <a:ext cx="2743200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9 Rearrange the so that the integral is by itself 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400800" y="4086225"/>
            <a:ext cx="2743200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10 Plug in the bounds and solve for b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03C9DB77-9869-43D7-B263-7E3CA4B26145}"/>
              </a:ext>
            </a:extLst>
          </p:cNvPr>
          <p:cNvSpPr txBox="1"/>
          <p:nvPr/>
        </p:nvSpPr>
        <p:spPr>
          <a:xfrm>
            <a:off x="6353175" y="4905375"/>
            <a:ext cx="2743200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11 The Impact parameter is obtained</a:t>
            </a:r>
          </a:p>
        </p:txBody>
      </p:sp>
      <p:pic>
        <p:nvPicPr>
          <p:cNvPr id="13" name="Picture 1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CFA5B73-C35F-461B-A3BB-907F685E8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175" y="2022664"/>
            <a:ext cx="3228975" cy="417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0336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Custom 3">
      <a:dk1>
        <a:srgbClr val="000000"/>
      </a:dk1>
      <a:lt1>
        <a:srgbClr val="FFFFFF"/>
      </a:lt1>
      <a:dk2>
        <a:srgbClr val="46464A"/>
      </a:dk2>
      <a:lt2>
        <a:srgbClr val="6E6F73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</TotalTime>
  <Words>835</Words>
  <Application>Microsoft Macintosh PowerPoint</Application>
  <PresentationFormat>Widescreen</PresentationFormat>
  <Paragraphs>179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Century Schoolbook</vt:lpstr>
      <vt:lpstr>Helvetica</vt:lpstr>
      <vt:lpstr>Wingdings 2</vt:lpstr>
      <vt:lpstr>View</vt:lpstr>
      <vt:lpstr>Rutherford Scattering</vt:lpstr>
      <vt:lpstr>Timeline</vt:lpstr>
      <vt:lpstr>Gold Foil Experiment</vt:lpstr>
      <vt:lpstr>Assumptions Due to Thomson Model</vt:lpstr>
      <vt:lpstr>Assumptions made by Rutherford</vt:lpstr>
      <vt:lpstr>Rutherford Scattering</vt:lpstr>
      <vt:lpstr>Rutherford Scattering</vt:lpstr>
      <vt:lpstr>Derivation for Impact Parameter</vt:lpstr>
      <vt:lpstr>Derivation for Impact Parameter (cont.)</vt:lpstr>
      <vt:lpstr>Impact Parameter</vt:lpstr>
      <vt:lpstr>Derivation for Scattering </vt:lpstr>
      <vt:lpstr>Rutherford Scattering Equation</vt:lpstr>
      <vt:lpstr>Key Points</vt:lpstr>
      <vt:lpstr>Application: Rutherford Backscattering Spectroscopy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Yu, Jaehoon</cp:lastModifiedBy>
  <cp:revision>8</cp:revision>
  <dcterms:created xsi:type="dcterms:W3CDTF">2013-07-15T20:26:40Z</dcterms:created>
  <dcterms:modified xsi:type="dcterms:W3CDTF">2019-04-22T00:49:45Z</dcterms:modified>
</cp:coreProperties>
</file>