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sldIdLst>
    <p:sldId id="257" r:id="rId2"/>
    <p:sldId id="258" r:id="rId3"/>
    <p:sldId id="259" r:id="rId4"/>
    <p:sldId id="260" r:id="rId5"/>
    <p:sldId id="261" r:id="rId6"/>
    <p:sldId id="262" r:id="rId7"/>
    <p:sldId id="263" r:id="rId8"/>
    <p:sldId id="264" r:id="rId9"/>
    <p:sldId id="269"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7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76169"/>
  </p:normalViewPr>
  <p:slideViewPr>
    <p:cSldViewPr snapToGrid="0" snapToObjects="1">
      <p:cViewPr varScale="1">
        <p:scale>
          <a:sx n="86" d="100"/>
          <a:sy n="86" d="100"/>
        </p:scale>
        <p:origin x="1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631A9-54FB-5E45-AAE5-72266148D80B}"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EF59EC93-FC7A-D14D-ACC2-E436757CE14F}">
      <dgm:prSet phldrT="[Text]" custT="1"/>
      <dgm:spPr/>
      <dgm:t>
        <a:bodyPr/>
        <a:lstStyle/>
        <a:p>
          <a:r>
            <a:rPr lang="en-US" sz="2400" dirty="0">
              <a:latin typeface="+mj-lt"/>
            </a:rPr>
            <a:t>When high energy photons interact with matter:</a:t>
          </a:r>
        </a:p>
      </dgm:t>
    </dgm:pt>
    <dgm:pt modelId="{73ED93CB-33B6-0342-9EA6-C25FF47772DA}" type="parTrans" cxnId="{8F3ED015-A7ED-7745-9C47-71880A6014FD}">
      <dgm:prSet/>
      <dgm:spPr/>
      <dgm:t>
        <a:bodyPr/>
        <a:lstStyle/>
        <a:p>
          <a:endParaRPr lang="en-US"/>
        </a:p>
      </dgm:t>
    </dgm:pt>
    <dgm:pt modelId="{AEA66BE4-3D0D-9542-87DD-8BDC81064572}" type="sibTrans" cxnId="{8F3ED015-A7ED-7745-9C47-71880A6014FD}">
      <dgm:prSet/>
      <dgm:spPr/>
      <dgm:t>
        <a:bodyPr/>
        <a:lstStyle/>
        <a:p>
          <a:endParaRPr lang="en-US"/>
        </a:p>
      </dgm:t>
    </dgm:pt>
    <dgm:pt modelId="{0F5BF8F3-6963-8548-89D4-7DFCC856DEE4}">
      <dgm:prSet phldrT="[Text]" custT="1"/>
      <dgm:spPr/>
      <dgm:t>
        <a:bodyPr/>
        <a:lstStyle/>
        <a:p>
          <a:r>
            <a:rPr lang="en-US" sz="2400" dirty="0">
              <a:latin typeface="+mj-lt"/>
            </a:rPr>
            <a:t>Photoelectric Effect </a:t>
          </a:r>
        </a:p>
      </dgm:t>
    </dgm:pt>
    <dgm:pt modelId="{343B7B23-A79C-A147-A6D7-A853C12D637D}" type="parTrans" cxnId="{A0E0DB93-89C5-2A49-8A6F-FC8BD72832FC}">
      <dgm:prSet/>
      <dgm:spPr/>
      <dgm:t>
        <a:bodyPr/>
        <a:lstStyle/>
        <a:p>
          <a:endParaRPr lang="en-US"/>
        </a:p>
      </dgm:t>
    </dgm:pt>
    <dgm:pt modelId="{3D5E33C2-E2A7-064E-B1ED-40976AC955F7}" type="sibTrans" cxnId="{A0E0DB93-89C5-2A49-8A6F-FC8BD72832FC}">
      <dgm:prSet/>
      <dgm:spPr/>
      <dgm:t>
        <a:bodyPr/>
        <a:lstStyle/>
        <a:p>
          <a:endParaRPr lang="en-US"/>
        </a:p>
      </dgm:t>
    </dgm:pt>
    <dgm:pt modelId="{A53745D5-E4D2-D441-B9AA-82F8F666425D}">
      <dgm:prSet phldrT="[Text]" custT="1"/>
      <dgm:spPr/>
      <dgm:t>
        <a:bodyPr/>
        <a:lstStyle/>
        <a:p>
          <a:r>
            <a:rPr lang="en-US" sz="2000" dirty="0">
              <a:latin typeface="+mj-lt"/>
            </a:rPr>
            <a:t>Electron completely absorbs photons energy and gets ejected</a:t>
          </a:r>
        </a:p>
      </dgm:t>
    </dgm:pt>
    <dgm:pt modelId="{8A87EF84-BD99-EB43-82F8-BB20A99DF5FB}" type="parTrans" cxnId="{93A42A1A-D3BE-1C4D-B0B2-A20574A2830F}">
      <dgm:prSet/>
      <dgm:spPr/>
      <dgm:t>
        <a:bodyPr/>
        <a:lstStyle/>
        <a:p>
          <a:endParaRPr lang="en-US"/>
        </a:p>
      </dgm:t>
    </dgm:pt>
    <dgm:pt modelId="{4A606071-400B-E34F-BF44-8D3736A37A00}" type="sibTrans" cxnId="{93A42A1A-D3BE-1C4D-B0B2-A20574A2830F}">
      <dgm:prSet/>
      <dgm:spPr/>
      <dgm:t>
        <a:bodyPr/>
        <a:lstStyle/>
        <a:p>
          <a:endParaRPr lang="en-US"/>
        </a:p>
      </dgm:t>
    </dgm:pt>
    <dgm:pt modelId="{B54947E8-A985-F84B-A717-D17BDEAB656A}">
      <dgm:prSet phldrT="[Text]" custT="1"/>
      <dgm:spPr/>
      <dgm:t>
        <a:bodyPr/>
        <a:lstStyle/>
        <a:p>
          <a:r>
            <a:rPr lang="en-US" sz="3200" dirty="0">
              <a:ln>
                <a:solidFill>
                  <a:schemeClr val="tx1"/>
                </a:solidFill>
              </a:ln>
              <a:solidFill>
                <a:schemeClr val="tx1"/>
              </a:solidFill>
              <a:latin typeface="+mj-lt"/>
            </a:rPr>
            <a:t>Compton Effect</a:t>
          </a:r>
        </a:p>
      </dgm:t>
    </dgm:pt>
    <dgm:pt modelId="{617E588F-20C7-8549-AEF8-707FFEA7DC5A}" type="parTrans" cxnId="{C446D2A1-A080-0B4F-955D-2DB0C9CA62B9}">
      <dgm:prSet/>
      <dgm:spPr/>
      <dgm:t>
        <a:bodyPr/>
        <a:lstStyle/>
        <a:p>
          <a:endParaRPr lang="en-US"/>
        </a:p>
      </dgm:t>
    </dgm:pt>
    <dgm:pt modelId="{5BD45BCA-3F11-4045-B287-92A263A2B7EF}" type="sibTrans" cxnId="{C446D2A1-A080-0B4F-955D-2DB0C9CA62B9}">
      <dgm:prSet/>
      <dgm:spPr/>
      <dgm:t>
        <a:bodyPr/>
        <a:lstStyle/>
        <a:p>
          <a:endParaRPr lang="en-US"/>
        </a:p>
      </dgm:t>
    </dgm:pt>
    <dgm:pt modelId="{B1378657-589B-9B4C-AD3E-EB4915F5C519}">
      <dgm:prSet phldrT="[Text]" custT="1"/>
      <dgm:spPr/>
      <dgm:t>
        <a:bodyPr/>
        <a:lstStyle/>
        <a:p>
          <a:r>
            <a:rPr lang="en-US" sz="2400" dirty="0">
              <a:latin typeface="+mj-lt"/>
            </a:rPr>
            <a:t>Pair Production</a:t>
          </a:r>
        </a:p>
      </dgm:t>
    </dgm:pt>
    <dgm:pt modelId="{1E665AF3-D65D-404D-BCB4-EA95305C86B4}" type="parTrans" cxnId="{3DE07053-B3A8-A94B-9F20-06AD6C05410E}">
      <dgm:prSet/>
      <dgm:spPr/>
      <dgm:t>
        <a:bodyPr/>
        <a:lstStyle/>
        <a:p>
          <a:endParaRPr lang="en-US"/>
        </a:p>
      </dgm:t>
    </dgm:pt>
    <dgm:pt modelId="{5E34A897-0484-D04B-8F1B-507AEDC3A3EE}" type="sibTrans" cxnId="{3DE07053-B3A8-A94B-9F20-06AD6C05410E}">
      <dgm:prSet/>
      <dgm:spPr/>
      <dgm:t>
        <a:bodyPr/>
        <a:lstStyle/>
        <a:p>
          <a:endParaRPr lang="en-US"/>
        </a:p>
      </dgm:t>
    </dgm:pt>
    <dgm:pt modelId="{FB4F37AA-AEF7-5442-9633-956DF193CADC}">
      <dgm:prSet phldrT="[Text]" custT="1"/>
      <dgm:spPr/>
      <dgm:t>
        <a:bodyPr/>
        <a:lstStyle/>
        <a:p>
          <a:r>
            <a:rPr lang="en-US" sz="1800" dirty="0">
              <a:latin typeface="+mj-lt"/>
            </a:rPr>
            <a:t>Photons</a:t>
          </a:r>
          <a:r>
            <a:rPr lang="en-US" sz="1800" baseline="0" dirty="0">
              <a:latin typeface="+mj-lt"/>
            </a:rPr>
            <a:t> with energy more than 1.022 MeV, photon is converted to mass giving a pair of particles</a:t>
          </a:r>
          <a:endParaRPr lang="en-US" sz="1800" dirty="0">
            <a:latin typeface="+mj-lt"/>
          </a:endParaRPr>
        </a:p>
      </dgm:t>
    </dgm:pt>
    <dgm:pt modelId="{624B0A98-3CDC-D748-B3AA-55DCA84371BF}" type="parTrans" cxnId="{771CDAEF-6304-914B-AF5F-5C9AC3BC525C}">
      <dgm:prSet/>
      <dgm:spPr/>
      <dgm:t>
        <a:bodyPr/>
        <a:lstStyle/>
        <a:p>
          <a:endParaRPr lang="en-US"/>
        </a:p>
      </dgm:t>
    </dgm:pt>
    <dgm:pt modelId="{E52D08AC-FEB5-B045-91F0-EF9D20173776}" type="sibTrans" cxnId="{771CDAEF-6304-914B-AF5F-5C9AC3BC525C}">
      <dgm:prSet/>
      <dgm:spPr/>
      <dgm:t>
        <a:bodyPr/>
        <a:lstStyle/>
        <a:p>
          <a:endParaRPr lang="en-US"/>
        </a:p>
      </dgm:t>
    </dgm:pt>
    <dgm:pt modelId="{215406D8-5258-2143-B460-D876F49187EE}">
      <dgm:prSet phldrT="[Text]" custT="1"/>
      <dgm:spPr/>
      <dgm:t>
        <a:bodyPr/>
        <a:lstStyle/>
        <a:p>
          <a:r>
            <a:rPr lang="en-US" sz="1800" dirty="0">
              <a:latin typeface="+mj-lt"/>
            </a:rPr>
            <a:t>Electron absorbs some of photon energy = free electron + photon with different wavelength </a:t>
          </a:r>
        </a:p>
      </dgm:t>
    </dgm:pt>
    <dgm:pt modelId="{C8B2B2F9-BE3E-9B4C-AEF0-5EAC3B724750}" type="parTrans" cxnId="{C10327F4-A50F-D84E-A5EB-F565BE74EFCF}">
      <dgm:prSet/>
      <dgm:spPr/>
      <dgm:t>
        <a:bodyPr/>
        <a:lstStyle/>
        <a:p>
          <a:endParaRPr lang="en-US"/>
        </a:p>
      </dgm:t>
    </dgm:pt>
    <dgm:pt modelId="{5525EF9C-2B2D-9941-9C0C-B2EACBC1A9AC}" type="sibTrans" cxnId="{C10327F4-A50F-D84E-A5EB-F565BE74EFCF}">
      <dgm:prSet/>
      <dgm:spPr/>
      <dgm:t>
        <a:bodyPr/>
        <a:lstStyle/>
        <a:p>
          <a:endParaRPr lang="en-US"/>
        </a:p>
      </dgm:t>
    </dgm:pt>
    <dgm:pt modelId="{9B593D48-4E5C-C342-AE4A-47E536A20609}" type="pres">
      <dgm:prSet presAssocID="{6CD631A9-54FB-5E45-AAE5-72266148D80B}" presName="hierChild1" presStyleCnt="0">
        <dgm:presLayoutVars>
          <dgm:chPref val="1"/>
          <dgm:dir/>
          <dgm:animOne val="branch"/>
          <dgm:animLvl val="lvl"/>
          <dgm:resizeHandles/>
        </dgm:presLayoutVars>
      </dgm:prSet>
      <dgm:spPr/>
    </dgm:pt>
    <dgm:pt modelId="{059319FA-CF8B-0E47-8450-23AE75CE4EA1}" type="pres">
      <dgm:prSet presAssocID="{EF59EC93-FC7A-D14D-ACC2-E436757CE14F}" presName="hierRoot1" presStyleCnt="0"/>
      <dgm:spPr/>
    </dgm:pt>
    <dgm:pt modelId="{EA768BB5-F292-204C-9C76-4EB1538590C7}" type="pres">
      <dgm:prSet presAssocID="{EF59EC93-FC7A-D14D-ACC2-E436757CE14F}" presName="composite" presStyleCnt="0"/>
      <dgm:spPr/>
    </dgm:pt>
    <dgm:pt modelId="{6C2DA3D6-EA2A-3344-BF27-95EEEA359C9C}" type="pres">
      <dgm:prSet presAssocID="{EF59EC93-FC7A-D14D-ACC2-E436757CE14F}" presName="background" presStyleLbl="node0" presStyleIdx="0" presStyleCnt="1"/>
      <dgm:spPr/>
    </dgm:pt>
    <dgm:pt modelId="{9197064E-7AF9-AC41-B554-F9322C8D27B0}" type="pres">
      <dgm:prSet presAssocID="{EF59EC93-FC7A-D14D-ACC2-E436757CE14F}" presName="text" presStyleLbl="fgAcc0" presStyleIdx="0" presStyleCnt="1">
        <dgm:presLayoutVars>
          <dgm:chPref val="3"/>
        </dgm:presLayoutVars>
      </dgm:prSet>
      <dgm:spPr/>
    </dgm:pt>
    <dgm:pt modelId="{2DF08F4A-5DE8-5242-96B8-33E5EC5F672F}" type="pres">
      <dgm:prSet presAssocID="{EF59EC93-FC7A-D14D-ACC2-E436757CE14F}" presName="hierChild2" presStyleCnt="0"/>
      <dgm:spPr/>
    </dgm:pt>
    <dgm:pt modelId="{4AA708AD-49F1-E346-A988-067E1F66C343}" type="pres">
      <dgm:prSet presAssocID="{343B7B23-A79C-A147-A6D7-A853C12D637D}" presName="Name10" presStyleLbl="parChTrans1D2" presStyleIdx="0" presStyleCnt="3"/>
      <dgm:spPr/>
    </dgm:pt>
    <dgm:pt modelId="{B3547671-7379-F44E-A2E3-95248CB12543}" type="pres">
      <dgm:prSet presAssocID="{0F5BF8F3-6963-8548-89D4-7DFCC856DEE4}" presName="hierRoot2" presStyleCnt="0"/>
      <dgm:spPr/>
    </dgm:pt>
    <dgm:pt modelId="{FC20371D-A3EE-094F-92BE-09A42073FD90}" type="pres">
      <dgm:prSet presAssocID="{0F5BF8F3-6963-8548-89D4-7DFCC856DEE4}" presName="composite2" presStyleCnt="0"/>
      <dgm:spPr/>
    </dgm:pt>
    <dgm:pt modelId="{37A3B9FA-2961-2741-85D7-4F12F6CFDA67}" type="pres">
      <dgm:prSet presAssocID="{0F5BF8F3-6963-8548-89D4-7DFCC856DEE4}" presName="background2" presStyleLbl="node2" presStyleIdx="0" presStyleCnt="3"/>
      <dgm:spPr/>
    </dgm:pt>
    <dgm:pt modelId="{A5C31F1A-1720-A442-B0ED-8AA8705E8C51}" type="pres">
      <dgm:prSet presAssocID="{0F5BF8F3-6963-8548-89D4-7DFCC856DEE4}" presName="text2" presStyleLbl="fgAcc2" presStyleIdx="0" presStyleCnt="3">
        <dgm:presLayoutVars>
          <dgm:chPref val="3"/>
        </dgm:presLayoutVars>
      </dgm:prSet>
      <dgm:spPr/>
    </dgm:pt>
    <dgm:pt modelId="{FCD55371-2328-E741-9CE5-E4778108106F}" type="pres">
      <dgm:prSet presAssocID="{0F5BF8F3-6963-8548-89D4-7DFCC856DEE4}" presName="hierChild3" presStyleCnt="0"/>
      <dgm:spPr/>
    </dgm:pt>
    <dgm:pt modelId="{B5F3215D-DA15-FB43-B7D2-AE35DC5421BA}" type="pres">
      <dgm:prSet presAssocID="{8A87EF84-BD99-EB43-82F8-BB20A99DF5FB}" presName="Name17" presStyleLbl="parChTrans1D3" presStyleIdx="0" presStyleCnt="3"/>
      <dgm:spPr/>
    </dgm:pt>
    <dgm:pt modelId="{18C53BC7-51D2-8D4D-9DC6-8F5EFD7ED4B6}" type="pres">
      <dgm:prSet presAssocID="{A53745D5-E4D2-D441-B9AA-82F8F666425D}" presName="hierRoot3" presStyleCnt="0"/>
      <dgm:spPr/>
    </dgm:pt>
    <dgm:pt modelId="{5E146E65-8AC2-E143-AD69-E040F273E991}" type="pres">
      <dgm:prSet presAssocID="{A53745D5-E4D2-D441-B9AA-82F8F666425D}" presName="composite3" presStyleCnt="0"/>
      <dgm:spPr/>
    </dgm:pt>
    <dgm:pt modelId="{3CFB8A99-4114-CB4A-905F-4C26777BFDF5}" type="pres">
      <dgm:prSet presAssocID="{A53745D5-E4D2-D441-B9AA-82F8F666425D}" presName="background3" presStyleLbl="node3" presStyleIdx="0" presStyleCnt="3"/>
      <dgm:spPr/>
    </dgm:pt>
    <dgm:pt modelId="{A14DEC0D-1AF3-3044-9613-E2997E4B3123}" type="pres">
      <dgm:prSet presAssocID="{A53745D5-E4D2-D441-B9AA-82F8F666425D}" presName="text3" presStyleLbl="fgAcc3" presStyleIdx="0" presStyleCnt="3">
        <dgm:presLayoutVars>
          <dgm:chPref val="3"/>
        </dgm:presLayoutVars>
      </dgm:prSet>
      <dgm:spPr/>
    </dgm:pt>
    <dgm:pt modelId="{FA91A49F-484F-E145-A1E7-D0A26AE1D2F6}" type="pres">
      <dgm:prSet presAssocID="{A53745D5-E4D2-D441-B9AA-82F8F666425D}" presName="hierChild4" presStyleCnt="0"/>
      <dgm:spPr/>
    </dgm:pt>
    <dgm:pt modelId="{98E4651F-38FE-7345-883E-7FD8D7F0C5BA}" type="pres">
      <dgm:prSet presAssocID="{617E588F-20C7-8549-AEF8-707FFEA7DC5A}" presName="Name10" presStyleLbl="parChTrans1D2" presStyleIdx="1" presStyleCnt="3"/>
      <dgm:spPr/>
    </dgm:pt>
    <dgm:pt modelId="{96DC7741-C8CF-3448-B69D-FDB10ED8BBEE}" type="pres">
      <dgm:prSet presAssocID="{B54947E8-A985-F84B-A717-D17BDEAB656A}" presName="hierRoot2" presStyleCnt="0"/>
      <dgm:spPr/>
    </dgm:pt>
    <dgm:pt modelId="{245BD71A-42D9-C645-9E6E-7F3050514258}" type="pres">
      <dgm:prSet presAssocID="{B54947E8-A985-F84B-A717-D17BDEAB656A}" presName="composite2" presStyleCnt="0"/>
      <dgm:spPr/>
    </dgm:pt>
    <dgm:pt modelId="{9675E634-626B-5F43-B7DE-B00A3873D5B2}" type="pres">
      <dgm:prSet presAssocID="{B54947E8-A985-F84B-A717-D17BDEAB656A}" presName="background2" presStyleLbl="node2" presStyleIdx="1" presStyleCnt="3"/>
      <dgm:spPr/>
    </dgm:pt>
    <dgm:pt modelId="{93C7D551-F12C-9543-978A-24669E688A09}" type="pres">
      <dgm:prSet presAssocID="{B54947E8-A985-F84B-A717-D17BDEAB656A}" presName="text2" presStyleLbl="fgAcc2" presStyleIdx="1" presStyleCnt="3">
        <dgm:presLayoutVars>
          <dgm:chPref val="3"/>
        </dgm:presLayoutVars>
      </dgm:prSet>
      <dgm:spPr/>
    </dgm:pt>
    <dgm:pt modelId="{F4000537-61EB-FB48-A2C1-D643728995DA}" type="pres">
      <dgm:prSet presAssocID="{B54947E8-A985-F84B-A717-D17BDEAB656A}" presName="hierChild3" presStyleCnt="0"/>
      <dgm:spPr/>
    </dgm:pt>
    <dgm:pt modelId="{11CE1F07-D5F5-424A-8E68-1748A9577042}" type="pres">
      <dgm:prSet presAssocID="{C8B2B2F9-BE3E-9B4C-AEF0-5EAC3B724750}" presName="Name17" presStyleLbl="parChTrans1D3" presStyleIdx="1" presStyleCnt="3"/>
      <dgm:spPr/>
    </dgm:pt>
    <dgm:pt modelId="{9BB06B21-B9FA-5A4B-8ECC-2C0366342C4F}" type="pres">
      <dgm:prSet presAssocID="{215406D8-5258-2143-B460-D876F49187EE}" presName="hierRoot3" presStyleCnt="0"/>
      <dgm:spPr/>
    </dgm:pt>
    <dgm:pt modelId="{9F6FE87C-DB10-174C-911C-167C3AE18A40}" type="pres">
      <dgm:prSet presAssocID="{215406D8-5258-2143-B460-D876F49187EE}" presName="composite3" presStyleCnt="0"/>
      <dgm:spPr/>
    </dgm:pt>
    <dgm:pt modelId="{90E6A82C-8C8D-2A4C-B3DF-17203476FF71}" type="pres">
      <dgm:prSet presAssocID="{215406D8-5258-2143-B460-D876F49187EE}" presName="background3" presStyleLbl="node3" presStyleIdx="1" presStyleCnt="3"/>
      <dgm:spPr/>
    </dgm:pt>
    <dgm:pt modelId="{28F7AA5C-56C8-924E-A097-FC4C8F1F5E23}" type="pres">
      <dgm:prSet presAssocID="{215406D8-5258-2143-B460-D876F49187EE}" presName="text3" presStyleLbl="fgAcc3" presStyleIdx="1" presStyleCnt="3">
        <dgm:presLayoutVars>
          <dgm:chPref val="3"/>
        </dgm:presLayoutVars>
      </dgm:prSet>
      <dgm:spPr/>
    </dgm:pt>
    <dgm:pt modelId="{BBCE3184-6D1E-7F4B-A9DD-C49A845C6DB9}" type="pres">
      <dgm:prSet presAssocID="{215406D8-5258-2143-B460-D876F49187EE}" presName="hierChild4" presStyleCnt="0"/>
      <dgm:spPr/>
    </dgm:pt>
    <dgm:pt modelId="{4216BF2A-4FA6-A840-B037-01E49AE69020}" type="pres">
      <dgm:prSet presAssocID="{1E665AF3-D65D-404D-BCB4-EA95305C86B4}" presName="Name10" presStyleLbl="parChTrans1D2" presStyleIdx="2" presStyleCnt="3"/>
      <dgm:spPr/>
    </dgm:pt>
    <dgm:pt modelId="{43F0C39B-9AFF-A94D-8BBB-68AFD369CA32}" type="pres">
      <dgm:prSet presAssocID="{B1378657-589B-9B4C-AD3E-EB4915F5C519}" presName="hierRoot2" presStyleCnt="0"/>
      <dgm:spPr/>
    </dgm:pt>
    <dgm:pt modelId="{E82B7096-CC98-F742-ABE6-AD5541B24E7C}" type="pres">
      <dgm:prSet presAssocID="{B1378657-589B-9B4C-AD3E-EB4915F5C519}" presName="composite2" presStyleCnt="0"/>
      <dgm:spPr/>
    </dgm:pt>
    <dgm:pt modelId="{1E72DB49-2ECB-6E43-962E-DC8BB229EAD5}" type="pres">
      <dgm:prSet presAssocID="{B1378657-589B-9B4C-AD3E-EB4915F5C519}" presName="background2" presStyleLbl="node2" presStyleIdx="2" presStyleCnt="3"/>
      <dgm:spPr/>
    </dgm:pt>
    <dgm:pt modelId="{71CF719F-0484-2E40-9A77-917F9B87EFCE}" type="pres">
      <dgm:prSet presAssocID="{B1378657-589B-9B4C-AD3E-EB4915F5C519}" presName="text2" presStyleLbl="fgAcc2" presStyleIdx="2" presStyleCnt="3">
        <dgm:presLayoutVars>
          <dgm:chPref val="3"/>
        </dgm:presLayoutVars>
      </dgm:prSet>
      <dgm:spPr/>
    </dgm:pt>
    <dgm:pt modelId="{88015B89-0736-5646-BD27-CC35BDB3AE98}" type="pres">
      <dgm:prSet presAssocID="{B1378657-589B-9B4C-AD3E-EB4915F5C519}" presName="hierChild3" presStyleCnt="0"/>
      <dgm:spPr/>
    </dgm:pt>
    <dgm:pt modelId="{0639D898-B5AF-844C-88F7-5AC37C815BF0}" type="pres">
      <dgm:prSet presAssocID="{624B0A98-3CDC-D748-B3AA-55DCA84371BF}" presName="Name17" presStyleLbl="parChTrans1D3" presStyleIdx="2" presStyleCnt="3"/>
      <dgm:spPr/>
    </dgm:pt>
    <dgm:pt modelId="{4FB0674A-41A8-DD48-85A8-82557B3B57DD}" type="pres">
      <dgm:prSet presAssocID="{FB4F37AA-AEF7-5442-9633-956DF193CADC}" presName="hierRoot3" presStyleCnt="0"/>
      <dgm:spPr/>
    </dgm:pt>
    <dgm:pt modelId="{D5CB58E4-D8EB-3348-A9DC-60BE449813CA}" type="pres">
      <dgm:prSet presAssocID="{FB4F37AA-AEF7-5442-9633-956DF193CADC}" presName="composite3" presStyleCnt="0"/>
      <dgm:spPr/>
    </dgm:pt>
    <dgm:pt modelId="{6291DD58-B42C-2547-8BDF-29D3B2FB3A5D}" type="pres">
      <dgm:prSet presAssocID="{FB4F37AA-AEF7-5442-9633-956DF193CADC}" presName="background3" presStyleLbl="node3" presStyleIdx="2" presStyleCnt="3"/>
      <dgm:spPr/>
    </dgm:pt>
    <dgm:pt modelId="{6A67AF44-355E-1743-B24E-301F4AEFDA98}" type="pres">
      <dgm:prSet presAssocID="{FB4F37AA-AEF7-5442-9633-956DF193CADC}" presName="text3" presStyleLbl="fgAcc3" presStyleIdx="2" presStyleCnt="3">
        <dgm:presLayoutVars>
          <dgm:chPref val="3"/>
        </dgm:presLayoutVars>
      </dgm:prSet>
      <dgm:spPr/>
    </dgm:pt>
    <dgm:pt modelId="{F7AB19D2-C2BB-B043-99EB-C2446B8244EA}" type="pres">
      <dgm:prSet presAssocID="{FB4F37AA-AEF7-5442-9633-956DF193CADC}" presName="hierChild4" presStyleCnt="0"/>
      <dgm:spPr/>
    </dgm:pt>
  </dgm:ptLst>
  <dgm:cxnLst>
    <dgm:cxn modelId="{8F3ED015-A7ED-7745-9C47-71880A6014FD}" srcId="{6CD631A9-54FB-5E45-AAE5-72266148D80B}" destId="{EF59EC93-FC7A-D14D-ACC2-E436757CE14F}" srcOrd="0" destOrd="0" parTransId="{73ED93CB-33B6-0342-9EA6-C25FF47772DA}" sibTransId="{AEA66BE4-3D0D-9542-87DD-8BDC81064572}"/>
    <dgm:cxn modelId="{93A42A1A-D3BE-1C4D-B0B2-A20574A2830F}" srcId="{0F5BF8F3-6963-8548-89D4-7DFCC856DEE4}" destId="{A53745D5-E4D2-D441-B9AA-82F8F666425D}" srcOrd="0" destOrd="0" parTransId="{8A87EF84-BD99-EB43-82F8-BB20A99DF5FB}" sibTransId="{4A606071-400B-E34F-BF44-8D3736A37A00}"/>
    <dgm:cxn modelId="{0B055030-437A-2D4E-91BC-4CB46119C747}" type="presOf" srcId="{B1378657-589B-9B4C-AD3E-EB4915F5C519}" destId="{71CF719F-0484-2E40-9A77-917F9B87EFCE}" srcOrd="0" destOrd="0" presId="urn:microsoft.com/office/officeart/2005/8/layout/hierarchy1"/>
    <dgm:cxn modelId="{3DE07053-B3A8-A94B-9F20-06AD6C05410E}" srcId="{EF59EC93-FC7A-D14D-ACC2-E436757CE14F}" destId="{B1378657-589B-9B4C-AD3E-EB4915F5C519}" srcOrd="2" destOrd="0" parTransId="{1E665AF3-D65D-404D-BCB4-EA95305C86B4}" sibTransId="{5E34A897-0484-D04B-8F1B-507AEDC3A3EE}"/>
    <dgm:cxn modelId="{2686A653-6C1B-544C-AF71-6010BFC28055}" type="presOf" srcId="{B54947E8-A985-F84B-A717-D17BDEAB656A}" destId="{93C7D551-F12C-9543-978A-24669E688A09}" srcOrd="0" destOrd="0" presId="urn:microsoft.com/office/officeart/2005/8/layout/hierarchy1"/>
    <dgm:cxn modelId="{74DED958-C29B-8F42-8BF1-5F711F0D9B32}" type="presOf" srcId="{8A87EF84-BD99-EB43-82F8-BB20A99DF5FB}" destId="{B5F3215D-DA15-FB43-B7D2-AE35DC5421BA}" srcOrd="0" destOrd="0" presId="urn:microsoft.com/office/officeart/2005/8/layout/hierarchy1"/>
    <dgm:cxn modelId="{F5F4D15E-F813-ED46-8123-D6AC9FEF01EE}" type="presOf" srcId="{343B7B23-A79C-A147-A6D7-A853C12D637D}" destId="{4AA708AD-49F1-E346-A988-067E1F66C343}" srcOrd="0" destOrd="0" presId="urn:microsoft.com/office/officeart/2005/8/layout/hierarchy1"/>
    <dgm:cxn modelId="{AD063A5F-100E-E142-9492-47B544EE22B4}" type="presOf" srcId="{617E588F-20C7-8549-AEF8-707FFEA7DC5A}" destId="{98E4651F-38FE-7345-883E-7FD8D7F0C5BA}" srcOrd="0" destOrd="0" presId="urn:microsoft.com/office/officeart/2005/8/layout/hierarchy1"/>
    <dgm:cxn modelId="{121DFC70-5B5D-4A4C-A57B-A40B56E31C06}" type="presOf" srcId="{215406D8-5258-2143-B460-D876F49187EE}" destId="{28F7AA5C-56C8-924E-A097-FC4C8F1F5E23}" srcOrd="0" destOrd="0" presId="urn:microsoft.com/office/officeart/2005/8/layout/hierarchy1"/>
    <dgm:cxn modelId="{957F9588-EEB5-E444-AC17-F43D3CC70B70}" type="presOf" srcId="{624B0A98-3CDC-D748-B3AA-55DCA84371BF}" destId="{0639D898-B5AF-844C-88F7-5AC37C815BF0}" srcOrd="0" destOrd="0" presId="urn:microsoft.com/office/officeart/2005/8/layout/hierarchy1"/>
    <dgm:cxn modelId="{3BAF278E-F40B-3F44-8103-59B9133D179C}" type="presOf" srcId="{C8B2B2F9-BE3E-9B4C-AEF0-5EAC3B724750}" destId="{11CE1F07-D5F5-424A-8E68-1748A9577042}" srcOrd="0" destOrd="0" presId="urn:microsoft.com/office/officeart/2005/8/layout/hierarchy1"/>
    <dgm:cxn modelId="{8A201690-A9A4-1243-87DE-C8FC39D47C55}" type="presOf" srcId="{A53745D5-E4D2-D441-B9AA-82F8F666425D}" destId="{A14DEC0D-1AF3-3044-9613-E2997E4B3123}" srcOrd="0" destOrd="0" presId="urn:microsoft.com/office/officeart/2005/8/layout/hierarchy1"/>
    <dgm:cxn modelId="{DA3C9093-3088-2343-86E8-2E948B6EC459}" type="presOf" srcId="{0F5BF8F3-6963-8548-89D4-7DFCC856DEE4}" destId="{A5C31F1A-1720-A442-B0ED-8AA8705E8C51}" srcOrd="0" destOrd="0" presId="urn:microsoft.com/office/officeart/2005/8/layout/hierarchy1"/>
    <dgm:cxn modelId="{A0E0DB93-89C5-2A49-8A6F-FC8BD72832FC}" srcId="{EF59EC93-FC7A-D14D-ACC2-E436757CE14F}" destId="{0F5BF8F3-6963-8548-89D4-7DFCC856DEE4}" srcOrd="0" destOrd="0" parTransId="{343B7B23-A79C-A147-A6D7-A853C12D637D}" sibTransId="{3D5E33C2-E2A7-064E-B1ED-40976AC955F7}"/>
    <dgm:cxn modelId="{254B6495-61FD-5641-8E63-281AC0E4F2F0}" type="presOf" srcId="{6CD631A9-54FB-5E45-AAE5-72266148D80B}" destId="{9B593D48-4E5C-C342-AE4A-47E536A20609}" srcOrd="0" destOrd="0" presId="urn:microsoft.com/office/officeart/2005/8/layout/hierarchy1"/>
    <dgm:cxn modelId="{F55DED9B-EBDA-4F42-8F96-6DEF123E0648}" type="presOf" srcId="{EF59EC93-FC7A-D14D-ACC2-E436757CE14F}" destId="{9197064E-7AF9-AC41-B554-F9322C8D27B0}" srcOrd="0" destOrd="0" presId="urn:microsoft.com/office/officeart/2005/8/layout/hierarchy1"/>
    <dgm:cxn modelId="{C446D2A1-A080-0B4F-955D-2DB0C9CA62B9}" srcId="{EF59EC93-FC7A-D14D-ACC2-E436757CE14F}" destId="{B54947E8-A985-F84B-A717-D17BDEAB656A}" srcOrd="1" destOrd="0" parTransId="{617E588F-20C7-8549-AEF8-707FFEA7DC5A}" sibTransId="{5BD45BCA-3F11-4045-B287-92A263A2B7EF}"/>
    <dgm:cxn modelId="{A3B815CD-5A9A-9F46-9ABB-030D0E84FA6F}" type="presOf" srcId="{FB4F37AA-AEF7-5442-9633-956DF193CADC}" destId="{6A67AF44-355E-1743-B24E-301F4AEFDA98}" srcOrd="0" destOrd="0" presId="urn:microsoft.com/office/officeart/2005/8/layout/hierarchy1"/>
    <dgm:cxn modelId="{1118E2D2-F0D6-744A-BF1A-AED172A3F4E4}" type="presOf" srcId="{1E665AF3-D65D-404D-BCB4-EA95305C86B4}" destId="{4216BF2A-4FA6-A840-B037-01E49AE69020}" srcOrd="0" destOrd="0" presId="urn:microsoft.com/office/officeart/2005/8/layout/hierarchy1"/>
    <dgm:cxn modelId="{771CDAEF-6304-914B-AF5F-5C9AC3BC525C}" srcId="{B1378657-589B-9B4C-AD3E-EB4915F5C519}" destId="{FB4F37AA-AEF7-5442-9633-956DF193CADC}" srcOrd="0" destOrd="0" parTransId="{624B0A98-3CDC-D748-B3AA-55DCA84371BF}" sibTransId="{E52D08AC-FEB5-B045-91F0-EF9D20173776}"/>
    <dgm:cxn modelId="{C10327F4-A50F-D84E-A5EB-F565BE74EFCF}" srcId="{B54947E8-A985-F84B-A717-D17BDEAB656A}" destId="{215406D8-5258-2143-B460-D876F49187EE}" srcOrd="0" destOrd="0" parTransId="{C8B2B2F9-BE3E-9B4C-AEF0-5EAC3B724750}" sibTransId="{5525EF9C-2B2D-9941-9C0C-B2EACBC1A9AC}"/>
    <dgm:cxn modelId="{8AE97A35-C5F3-DB45-97D4-89CC97742278}" type="presParOf" srcId="{9B593D48-4E5C-C342-AE4A-47E536A20609}" destId="{059319FA-CF8B-0E47-8450-23AE75CE4EA1}" srcOrd="0" destOrd="0" presId="urn:microsoft.com/office/officeart/2005/8/layout/hierarchy1"/>
    <dgm:cxn modelId="{FDBC24A0-86A9-F949-906F-799ECEC39722}" type="presParOf" srcId="{059319FA-CF8B-0E47-8450-23AE75CE4EA1}" destId="{EA768BB5-F292-204C-9C76-4EB1538590C7}" srcOrd="0" destOrd="0" presId="urn:microsoft.com/office/officeart/2005/8/layout/hierarchy1"/>
    <dgm:cxn modelId="{360820F5-55B6-ED46-9D2A-8E563D0CB868}" type="presParOf" srcId="{EA768BB5-F292-204C-9C76-4EB1538590C7}" destId="{6C2DA3D6-EA2A-3344-BF27-95EEEA359C9C}" srcOrd="0" destOrd="0" presId="urn:microsoft.com/office/officeart/2005/8/layout/hierarchy1"/>
    <dgm:cxn modelId="{08C98697-4BC8-8B4E-965A-800B33171937}" type="presParOf" srcId="{EA768BB5-F292-204C-9C76-4EB1538590C7}" destId="{9197064E-7AF9-AC41-B554-F9322C8D27B0}" srcOrd="1" destOrd="0" presId="urn:microsoft.com/office/officeart/2005/8/layout/hierarchy1"/>
    <dgm:cxn modelId="{CDA42D8D-5EE7-B14A-8C8D-E3374BDC2703}" type="presParOf" srcId="{059319FA-CF8B-0E47-8450-23AE75CE4EA1}" destId="{2DF08F4A-5DE8-5242-96B8-33E5EC5F672F}" srcOrd="1" destOrd="0" presId="urn:microsoft.com/office/officeart/2005/8/layout/hierarchy1"/>
    <dgm:cxn modelId="{3AC984F3-3FC7-1C42-940A-222898D343EE}" type="presParOf" srcId="{2DF08F4A-5DE8-5242-96B8-33E5EC5F672F}" destId="{4AA708AD-49F1-E346-A988-067E1F66C343}" srcOrd="0" destOrd="0" presId="urn:microsoft.com/office/officeart/2005/8/layout/hierarchy1"/>
    <dgm:cxn modelId="{FC70676A-CBD0-2645-8399-FBE6036C8A39}" type="presParOf" srcId="{2DF08F4A-5DE8-5242-96B8-33E5EC5F672F}" destId="{B3547671-7379-F44E-A2E3-95248CB12543}" srcOrd="1" destOrd="0" presId="urn:microsoft.com/office/officeart/2005/8/layout/hierarchy1"/>
    <dgm:cxn modelId="{4534819A-D72D-8843-8217-7D5419F317A7}" type="presParOf" srcId="{B3547671-7379-F44E-A2E3-95248CB12543}" destId="{FC20371D-A3EE-094F-92BE-09A42073FD90}" srcOrd="0" destOrd="0" presId="urn:microsoft.com/office/officeart/2005/8/layout/hierarchy1"/>
    <dgm:cxn modelId="{40E2C3DD-34BB-A849-B88E-27A76C17B2EA}" type="presParOf" srcId="{FC20371D-A3EE-094F-92BE-09A42073FD90}" destId="{37A3B9FA-2961-2741-85D7-4F12F6CFDA67}" srcOrd="0" destOrd="0" presId="urn:microsoft.com/office/officeart/2005/8/layout/hierarchy1"/>
    <dgm:cxn modelId="{8066BCE7-0366-194B-B9CC-27B30633E09C}" type="presParOf" srcId="{FC20371D-A3EE-094F-92BE-09A42073FD90}" destId="{A5C31F1A-1720-A442-B0ED-8AA8705E8C51}" srcOrd="1" destOrd="0" presId="urn:microsoft.com/office/officeart/2005/8/layout/hierarchy1"/>
    <dgm:cxn modelId="{2E369152-F8EF-484E-86A5-D3840F24B230}" type="presParOf" srcId="{B3547671-7379-F44E-A2E3-95248CB12543}" destId="{FCD55371-2328-E741-9CE5-E4778108106F}" srcOrd="1" destOrd="0" presId="urn:microsoft.com/office/officeart/2005/8/layout/hierarchy1"/>
    <dgm:cxn modelId="{2FC71B98-E070-3D41-963C-906C38BF4FFE}" type="presParOf" srcId="{FCD55371-2328-E741-9CE5-E4778108106F}" destId="{B5F3215D-DA15-FB43-B7D2-AE35DC5421BA}" srcOrd="0" destOrd="0" presId="urn:microsoft.com/office/officeart/2005/8/layout/hierarchy1"/>
    <dgm:cxn modelId="{8B8AC02D-E842-E545-8E08-3D85F27EEC7B}" type="presParOf" srcId="{FCD55371-2328-E741-9CE5-E4778108106F}" destId="{18C53BC7-51D2-8D4D-9DC6-8F5EFD7ED4B6}" srcOrd="1" destOrd="0" presId="urn:microsoft.com/office/officeart/2005/8/layout/hierarchy1"/>
    <dgm:cxn modelId="{67714C47-5175-8B4B-BEBD-130B5CE35E72}" type="presParOf" srcId="{18C53BC7-51D2-8D4D-9DC6-8F5EFD7ED4B6}" destId="{5E146E65-8AC2-E143-AD69-E040F273E991}" srcOrd="0" destOrd="0" presId="urn:microsoft.com/office/officeart/2005/8/layout/hierarchy1"/>
    <dgm:cxn modelId="{7EC31C62-8251-8141-BA16-68DBDD37D3B4}" type="presParOf" srcId="{5E146E65-8AC2-E143-AD69-E040F273E991}" destId="{3CFB8A99-4114-CB4A-905F-4C26777BFDF5}" srcOrd="0" destOrd="0" presId="urn:microsoft.com/office/officeart/2005/8/layout/hierarchy1"/>
    <dgm:cxn modelId="{0D8B41F2-6AA0-0D46-B9EC-7F4AF513D7A3}" type="presParOf" srcId="{5E146E65-8AC2-E143-AD69-E040F273E991}" destId="{A14DEC0D-1AF3-3044-9613-E2997E4B3123}" srcOrd="1" destOrd="0" presId="urn:microsoft.com/office/officeart/2005/8/layout/hierarchy1"/>
    <dgm:cxn modelId="{58DDBAE3-19EA-AC42-AED5-909518C4E17D}" type="presParOf" srcId="{18C53BC7-51D2-8D4D-9DC6-8F5EFD7ED4B6}" destId="{FA91A49F-484F-E145-A1E7-D0A26AE1D2F6}" srcOrd="1" destOrd="0" presId="urn:microsoft.com/office/officeart/2005/8/layout/hierarchy1"/>
    <dgm:cxn modelId="{AFFFE7AF-D9F1-174E-BD5E-4B2E37FCE043}" type="presParOf" srcId="{2DF08F4A-5DE8-5242-96B8-33E5EC5F672F}" destId="{98E4651F-38FE-7345-883E-7FD8D7F0C5BA}" srcOrd="2" destOrd="0" presId="urn:microsoft.com/office/officeart/2005/8/layout/hierarchy1"/>
    <dgm:cxn modelId="{8717DEDB-18A5-A544-99CC-D425A5E48FCA}" type="presParOf" srcId="{2DF08F4A-5DE8-5242-96B8-33E5EC5F672F}" destId="{96DC7741-C8CF-3448-B69D-FDB10ED8BBEE}" srcOrd="3" destOrd="0" presId="urn:microsoft.com/office/officeart/2005/8/layout/hierarchy1"/>
    <dgm:cxn modelId="{5180F3F9-6095-9C49-96AD-49036DF71F9E}" type="presParOf" srcId="{96DC7741-C8CF-3448-B69D-FDB10ED8BBEE}" destId="{245BD71A-42D9-C645-9E6E-7F3050514258}" srcOrd="0" destOrd="0" presId="urn:microsoft.com/office/officeart/2005/8/layout/hierarchy1"/>
    <dgm:cxn modelId="{012D0490-4160-2541-BC2B-39D094795259}" type="presParOf" srcId="{245BD71A-42D9-C645-9E6E-7F3050514258}" destId="{9675E634-626B-5F43-B7DE-B00A3873D5B2}" srcOrd="0" destOrd="0" presId="urn:microsoft.com/office/officeart/2005/8/layout/hierarchy1"/>
    <dgm:cxn modelId="{648F5F78-56CA-AA42-BC19-645542859823}" type="presParOf" srcId="{245BD71A-42D9-C645-9E6E-7F3050514258}" destId="{93C7D551-F12C-9543-978A-24669E688A09}" srcOrd="1" destOrd="0" presId="urn:microsoft.com/office/officeart/2005/8/layout/hierarchy1"/>
    <dgm:cxn modelId="{1677DA5F-A4E5-2648-B181-948F693EBDD5}" type="presParOf" srcId="{96DC7741-C8CF-3448-B69D-FDB10ED8BBEE}" destId="{F4000537-61EB-FB48-A2C1-D643728995DA}" srcOrd="1" destOrd="0" presId="urn:microsoft.com/office/officeart/2005/8/layout/hierarchy1"/>
    <dgm:cxn modelId="{9A541021-E69F-1840-99C0-EAAD9DFC808D}" type="presParOf" srcId="{F4000537-61EB-FB48-A2C1-D643728995DA}" destId="{11CE1F07-D5F5-424A-8E68-1748A9577042}" srcOrd="0" destOrd="0" presId="urn:microsoft.com/office/officeart/2005/8/layout/hierarchy1"/>
    <dgm:cxn modelId="{531FC40F-EDB1-694E-921E-D64A583CF6D0}" type="presParOf" srcId="{F4000537-61EB-FB48-A2C1-D643728995DA}" destId="{9BB06B21-B9FA-5A4B-8ECC-2C0366342C4F}" srcOrd="1" destOrd="0" presId="urn:microsoft.com/office/officeart/2005/8/layout/hierarchy1"/>
    <dgm:cxn modelId="{A08E7629-5BB3-5947-A990-FCB5E3BEFD6B}" type="presParOf" srcId="{9BB06B21-B9FA-5A4B-8ECC-2C0366342C4F}" destId="{9F6FE87C-DB10-174C-911C-167C3AE18A40}" srcOrd="0" destOrd="0" presId="urn:microsoft.com/office/officeart/2005/8/layout/hierarchy1"/>
    <dgm:cxn modelId="{F889BECA-34B4-CC44-A11D-A9E83EFB1DD9}" type="presParOf" srcId="{9F6FE87C-DB10-174C-911C-167C3AE18A40}" destId="{90E6A82C-8C8D-2A4C-B3DF-17203476FF71}" srcOrd="0" destOrd="0" presId="urn:microsoft.com/office/officeart/2005/8/layout/hierarchy1"/>
    <dgm:cxn modelId="{979E59FA-4342-D346-9C0F-4159CB651343}" type="presParOf" srcId="{9F6FE87C-DB10-174C-911C-167C3AE18A40}" destId="{28F7AA5C-56C8-924E-A097-FC4C8F1F5E23}" srcOrd="1" destOrd="0" presId="urn:microsoft.com/office/officeart/2005/8/layout/hierarchy1"/>
    <dgm:cxn modelId="{61A6C5C8-F97C-6140-B7B6-F02F144D5607}" type="presParOf" srcId="{9BB06B21-B9FA-5A4B-8ECC-2C0366342C4F}" destId="{BBCE3184-6D1E-7F4B-A9DD-C49A845C6DB9}" srcOrd="1" destOrd="0" presId="urn:microsoft.com/office/officeart/2005/8/layout/hierarchy1"/>
    <dgm:cxn modelId="{50A28E93-7035-BA46-A320-A2EDFB340FD1}" type="presParOf" srcId="{2DF08F4A-5DE8-5242-96B8-33E5EC5F672F}" destId="{4216BF2A-4FA6-A840-B037-01E49AE69020}" srcOrd="4" destOrd="0" presId="urn:microsoft.com/office/officeart/2005/8/layout/hierarchy1"/>
    <dgm:cxn modelId="{9F45A93A-A6BF-E24D-833A-BC79707A348B}" type="presParOf" srcId="{2DF08F4A-5DE8-5242-96B8-33E5EC5F672F}" destId="{43F0C39B-9AFF-A94D-8BBB-68AFD369CA32}" srcOrd="5" destOrd="0" presId="urn:microsoft.com/office/officeart/2005/8/layout/hierarchy1"/>
    <dgm:cxn modelId="{9B741BB9-302A-924E-9E05-F83FDC0ECB00}" type="presParOf" srcId="{43F0C39B-9AFF-A94D-8BBB-68AFD369CA32}" destId="{E82B7096-CC98-F742-ABE6-AD5541B24E7C}" srcOrd="0" destOrd="0" presId="urn:microsoft.com/office/officeart/2005/8/layout/hierarchy1"/>
    <dgm:cxn modelId="{9ABB859B-9BE2-D24A-A8F6-B14249C77617}" type="presParOf" srcId="{E82B7096-CC98-F742-ABE6-AD5541B24E7C}" destId="{1E72DB49-2ECB-6E43-962E-DC8BB229EAD5}" srcOrd="0" destOrd="0" presId="urn:microsoft.com/office/officeart/2005/8/layout/hierarchy1"/>
    <dgm:cxn modelId="{4FD2C7D8-750A-6143-90BD-F0AA70DCFB2C}" type="presParOf" srcId="{E82B7096-CC98-F742-ABE6-AD5541B24E7C}" destId="{71CF719F-0484-2E40-9A77-917F9B87EFCE}" srcOrd="1" destOrd="0" presId="urn:microsoft.com/office/officeart/2005/8/layout/hierarchy1"/>
    <dgm:cxn modelId="{53FCA672-F62A-7A4F-B984-28E6767953AC}" type="presParOf" srcId="{43F0C39B-9AFF-A94D-8BBB-68AFD369CA32}" destId="{88015B89-0736-5646-BD27-CC35BDB3AE98}" srcOrd="1" destOrd="0" presId="urn:microsoft.com/office/officeart/2005/8/layout/hierarchy1"/>
    <dgm:cxn modelId="{A728584B-7A9D-C84C-A66B-74BAA11469AC}" type="presParOf" srcId="{88015B89-0736-5646-BD27-CC35BDB3AE98}" destId="{0639D898-B5AF-844C-88F7-5AC37C815BF0}" srcOrd="0" destOrd="0" presId="urn:microsoft.com/office/officeart/2005/8/layout/hierarchy1"/>
    <dgm:cxn modelId="{38279634-1E21-8044-BA8E-5CF78B8CC3CE}" type="presParOf" srcId="{88015B89-0736-5646-BD27-CC35BDB3AE98}" destId="{4FB0674A-41A8-DD48-85A8-82557B3B57DD}" srcOrd="1" destOrd="0" presId="urn:microsoft.com/office/officeart/2005/8/layout/hierarchy1"/>
    <dgm:cxn modelId="{92902C40-3ABC-8F4A-BE44-975F41BA087D}" type="presParOf" srcId="{4FB0674A-41A8-DD48-85A8-82557B3B57DD}" destId="{D5CB58E4-D8EB-3348-A9DC-60BE449813CA}" srcOrd="0" destOrd="0" presId="urn:microsoft.com/office/officeart/2005/8/layout/hierarchy1"/>
    <dgm:cxn modelId="{FBFBC7BE-2C8D-D34C-8589-A48CC3F3EF01}" type="presParOf" srcId="{D5CB58E4-D8EB-3348-A9DC-60BE449813CA}" destId="{6291DD58-B42C-2547-8BDF-29D3B2FB3A5D}" srcOrd="0" destOrd="0" presId="urn:microsoft.com/office/officeart/2005/8/layout/hierarchy1"/>
    <dgm:cxn modelId="{9F5FEFA4-4B67-5B44-912F-B0F7C36A7362}" type="presParOf" srcId="{D5CB58E4-D8EB-3348-A9DC-60BE449813CA}" destId="{6A67AF44-355E-1743-B24E-301F4AEFDA98}" srcOrd="1" destOrd="0" presId="urn:microsoft.com/office/officeart/2005/8/layout/hierarchy1"/>
    <dgm:cxn modelId="{124A642D-A950-014A-9905-7EF3AD4B5812}" type="presParOf" srcId="{4FB0674A-41A8-DD48-85A8-82557B3B57DD}" destId="{F7AB19D2-C2BB-B043-99EB-C2446B8244E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861E2-5FB1-5244-8795-C6D16C2A0A3D}"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B63D7B2A-38A7-F044-81DB-FB4EC04F84C4}">
      <dgm:prSet phldrT="[Text]"/>
      <dgm:spPr/>
      <dgm:t>
        <a:bodyPr/>
        <a:lstStyle/>
        <a:p>
          <a:r>
            <a:rPr lang="en-US" dirty="0"/>
            <a:t>X-Ray tube</a:t>
          </a:r>
        </a:p>
      </dgm:t>
    </dgm:pt>
    <dgm:pt modelId="{B19A3CB8-16AB-BC4E-A802-1CD0C9F27204}" type="parTrans" cxnId="{BB349E52-0F3F-C447-A919-5CBC1A9A4E20}">
      <dgm:prSet/>
      <dgm:spPr/>
      <dgm:t>
        <a:bodyPr/>
        <a:lstStyle/>
        <a:p>
          <a:endParaRPr lang="en-US"/>
        </a:p>
      </dgm:t>
    </dgm:pt>
    <dgm:pt modelId="{403340FE-02C3-BE43-80DF-C0C11CBE66C1}" type="sibTrans" cxnId="{BB349E52-0F3F-C447-A919-5CBC1A9A4E20}">
      <dgm:prSet/>
      <dgm:spPr/>
      <dgm:t>
        <a:bodyPr/>
        <a:lstStyle/>
        <a:p>
          <a:endParaRPr lang="en-US"/>
        </a:p>
      </dgm:t>
    </dgm:pt>
    <dgm:pt modelId="{F8D02CFB-AE39-7649-B430-829CC604A517}">
      <dgm:prSet phldrT="[Text]"/>
      <dgm:spPr/>
      <dgm:t>
        <a:bodyPr/>
        <a:lstStyle/>
        <a:p>
          <a:r>
            <a:rPr lang="en-US" dirty="0"/>
            <a:t>Graphite target</a:t>
          </a:r>
        </a:p>
      </dgm:t>
    </dgm:pt>
    <dgm:pt modelId="{0DA5C2E3-C6DD-B747-B8B3-BDC525A3F5C5}" type="parTrans" cxnId="{15D1B418-F9C4-0842-A337-BBCA433F1598}">
      <dgm:prSet/>
      <dgm:spPr/>
      <dgm:t>
        <a:bodyPr/>
        <a:lstStyle/>
        <a:p>
          <a:endParaRPr lang="en-US"/>
        </a:p>
      </dgm:t>
    </dgm:pt>
    <dgm:pt modelId="{329939FF-4187-5847-A9C0-365D3066651F}" type="sibTrans" cxnId="{15D1B418-F9C4-0842-A337-BBCA433F1598}">
      <dgm:prSet/>
      <dgm:spPr/>
      <dgm:t>
        <a:bodyPr/>
        <a:lstStyle/>
        <a:p>
          <a:endParaRPr lang="en-US"/>
        </a:p>
      </dgm:t>
    </dgm:pt>
    <dgm:pt modelId="{F8EC8FCF-BCC5-DE47-9324-FFC8C111C759}">
      <dgm:prSet phldrT="[Text]"/>
      <dgm:spPr/>
      <dgm:t>
        <a:bodyPr/>
        <a:lstStyle/>
        <a:p>
          <a:r>
            <a:rPr lang="en-US" dirty="0"/>
            <a:t>Ionization Chamber</a:t>
          </a:r>
        </a:p>
      </dgm:t>
    </dgm:pt>
    <dgm:pt modelId="{BA271E13-DF59-4D4A-B388-3218E2B874E6}" type="parTrans" cxnId="{5C6F9E78-2BAB-B04D-B414-05B35DDC6236}">
      <dgm:prSet/>
      <dgm:spPr/>
      <dgm:t>
        <a:bodyPr/>
        <a:lstStyle/>
        <a:p>
          <a:endParaRPr lang="en-US"/>
        </a:p>
      </dgm:t>
    </dgm:pt>
    <dgm:pt modelId="{78F51057-618C-1643-BAEE-9D652E50163C}" type="sibTrans" cxnId="{5C6F9E78-2BAB-B04D-B414-05B35DDC6236}">
      <dgm:prSet/>
      <dgm:spPr/>
      <dgm:t>
        <a:bodyPr/>
        <a:lstStyle/>
        <a:p>
          <a:endParaRPr lang="en-US"/>
        </a:p>
      </dgm:t>
    </dgm:pt>
    <dgm:pt modelId="{CA1F8227-2CC9-1D4E-BD52-E99BD11327BA}">
      <dgm:prSet phldrT="[Text]"/>
      <dgm:spPr/>
      <dgm:t>
        <a:bodyPr/>
        <a:lstStyle/>
        <a:p>
          <a:r>
            <a:rPr lang="en-US" dirty="0"/>
            <a:t>Calcite Crystal</a:t>
          </a:r>
        </a:p>
      </dgm:t>
    </dgm:pt>
    <dgm:pt modelId="{A320C318-6B7B-7243-8C96-74C595118E80}" type="sibTrans" cxnId="{E29CC957-B728-294A-8A7E-2CB0CAFA3813}">
      <dgm:prSet/>
      <dgm:spPr/>
      <dgm:t>
        <a:bodyPr/>
        <a:lstStyle/>
        <a:p>
          <a:endParaRPr lang="en-US"/>
        </a:p>
      </dgm:t>
    </dgm:pt>
    <dgm:pt modelId="{23BF0D83-F833-634E-911F-623CD6F8CC4D}" type="parTrans" cxnId="{E29CC957-B728-294A-8A7E-2CB0CAFA3813}">
      <dgm:prSet/>
      <dgm:spPr/>
      <dgm:t>
        <a:bodyPr/>
        <a:lstStyle/>
        <a:p>
          <a:endParaRPr lang="en-US"/>
        </a:p>
      </dgm:t>
    </dgm:pt>
    <dgm:pt modelId="{B98DA6E5-BB92-A140-92E4-228E3440C281}" type="pres">
      <dgm:prSet presAssocID="{667861E2-5FB1-5244-8795-C6D16C2A0A3D}" presName="Name0" presStyleCnt="0">
        <dgm:presLayoutVars>
          <dgm:dir/>
          <dgm:animOne val="branch"/>
          <dgm:animLvl val="lvl"/>
        </dgm:presLayoutVars>
      </dgm:prSet>
      <dgm:spPr/>
    </dgm:pt>
    <dgm:pt modelId="{00273D5E-E6D5-6742-AC87-44E5D08E21AE}" type="pres">
      <dgm:prSet presAssocID="{B63D7B2A-38A7-F044-81DB-FB4EC04F84C4}" presName="chaos" presStyleCnt="0"/>
      <dgm:spPr/>
    </dgm:pt>
    <dgm:pt modelId="{715CC16A-6EA5-E94B-91EB-D58C019D309F}" type="pres">
      <dgm:prSet presAssocID="{B63D7B2A-38A7-F044-81DB-FB4EC04F84C4}" presName="parTx1" presStyleLbl="revTx" presStyleIdx="0" presStyleCnt="3"/>
      <dgm:spPr/>
    </dgm:pt>
    <dgm:pt modelId="{86B25EAB-C389-7247-A04D-574C60F8532A}" type="pres">
      <dgm:prSet presAssocID="{B63D7B2A-38A7-F044-81DB-FB4EC04F84C4}" presName="c1" presStyleLbl="node1" presStyleIdx="0" presStyleCnt="19"/>
      <dgm:spPr/>
    </dgm:pt>
    <dgm:pt modelId="{9D9323BA-3C1D-2147-9343-F2CC573B1524}" type="pres">
      <dgm:prSet presAssocID="{B63D7B2A-38A7-F044-81DB-FB4EC04F84C4}" presName="c2" presStyleLbl="node1" presStyleIdx="1" presStyleCnt="19"/>
      <dgm:spPr/>
    </dgm:pt>
    <dgm:pt modelId="{11D7D0CF-639B-2142-ABED-B298354CAE4D}" type="pres">
      <dgm:prSet presAssocID="{B63D7B2A-38A7-F044-81DB-FB4EC04F84C4}" presName="c3" presStyleLbl="node1" presStyleIdx="2" presStyleCnt="19"/>
      <dgm:spPr/>
    </dgm:pt>
    <dgm:pt modelId="{25D950CD-BBC0-8F46-9694-BACC9AA74222}" type="pres">
      <dgm:prSet presAssocID="{B63D7B2A-38A7-F044-81DB-FB4EC04F84C4}" presName="c4" presStyleLbl="node1" presStyleIdx="3" presStyleCnt="19"/>
      <dgm:spPr/>
    </dgm:pt>
    <dgm:pt modelId="{C2937CDC-E8B3-004A-B64B-76CE5549DE63}" type="pres">
      <dgm:prSet presAssocID="{B63D7B2A-38A7-F044-81DB-FB4EC04F84C4}" presName="c5" presStyleLbl="node1" presStyleIdx="4" presStyleCnt="19"/>
      <dgm:spPr/>
    </dgm:pt>
    <dgm:pt modelId="{6499ECCF-611E-344F-A29D-B803196BA41B}" type="pres">
      <dgm:prSet presAssocID="{B63D7B2A-38A7-F044-81DB-FB4EC04F84C4}" presName="c6" presStyleLbl="node1" presStyleIdx="5" presStyleCnt="19"/>
      <dgm:spPr/>
    </dgm:pt>
    <dgm:pt modelId="{95160185-EAE4-7A42-BA68-1B3D62ED24EE}" type="pres">
      <dgm:prSet presAssocID="{B63D7B2A-38A7-F044-81DB-FB4EC04F84C4}" presName="c7" presStyleLbl="node1" presStyleIdx="6" presStyleCnt="19"/>
      <dgm:spPr/>
    </dgm:pt>
    <dgm:pt modelId="{7C4663E2-97B0-A043-BD8D-C1DD1AF2C9FA}" type="pres">
      <dgm:prSet presAssocID="{B63D7B2A-38A7-F044-81DB-FB4EC04F84C4}" presName="c8" presStyleLbl="node1" presStyleIdx="7" presStyleCnt="19"/>
      <dgm:spPr/>
    </dgm:pt>
    <dgm:pt modelId="{37C0EDF7-2BDB-8A44-BA4B-61D0E14BE185}" type="pres">
      <dgm:prSet presAssocID="{B63D7B2A-38A7-F044-81DB-FB4EC04F84C4}" presName="c9" presStyleLbl="node1" presStyleIdx="8" presStyleCnt="19"/>
      <dgm:spPr/>
    </dgm:pt>
    <dgm:pt modelId="{6ED33F85-712D-6943-8F25-9EE63BD79311}" type="pres">
      <dgm:prSet presAssocID="{B63D7B2A-38A7-F044-81DB-FB4EC04F84C4}" presName="c10" presStyleLbl="node1" presStyleIdx="9" presStyleCnt="19"/>
      <dgm:spPr/>
    </dgm:pt>
    <dgm:pt modelId="{816B544D-F476-8B4C-87FA-35D01AC6D503}" type="pres">
      <dgm:prSet presAssocID="{B63D7B2A-38A7-F044-81DB-FB4EC04F84C4}" presName="c11" presStyleLbl="node1" presStyleIdx="10" presStyleCnt="19"/>
      <dgm:spPr/>
    </dgm:pt>
    <dgm:pt modelId="{220F3012-3850-C643-B63B-B32796F7965E}" type="pres">
      <dgm:prSet presAssocID="{B63D7B2A-38A7-F044-81DB-FB4EC04F84C4}" presName="c12" presStyleLbl="node1" presStyleIdx="11" presStyleCnt="19"/>
      <dgm:spPr/>
    </dgm:pt>
    <dgm:pt modelId="{0DCFD494-4E56-EE4D-A803-B8B5CB0C60D9}" type="pres">
      <dgm:prSet presAssocID="{B63D7B2A-38A7-F044-81DB-FB4EC04F84C4}" presName="c13" presStyleLbl="node1" presStyleIdx="12" presStyleCnt="19"/>
      <dgm:spPr/>
    </dgm:pt>
    <dgm:pt modelId="{D4F5A81C-F83F-4E49-87BD-7EB4BE02F0B6}" type="pres">
      <dgm:prSet presAssocID="{B63D7B2A-38A7-F044-81DB-FB4EC04F84C4}" presName="c14" presStyleLbl="node1" presStyleIdx="13" presStyleCnt="19"/>
      <dgm:spPr/>
    </dgm:pt>
    <dgm:pt modelId="{85944C40-B24D-7D41-A52D-5E42547D84A0}" type="pres">
      <dgm:prSet presAssocID="{B63D7B2A-38A7-F044-81DB-FB4EC04F84C4}" presName="c15" presStyleLbl="node1" presStyleIdx="14" presStyleCnt="19"/>
      <dgm:spPr/>
    </dgm:pt>
    <dgm:pt modelId="{3E4C68C7-443D-FD42-9CA4-EC85C711E1A9}" type="pres">
      <dgm:prSet presAssocID="{B63D7B2A-38A7-F044-81DB-FB4EC04F84C4}" presName="c16" presStyleLbl="node1" presStyleIdx="15" presStyleCnt="19"/>
      <dgm:spPr/>
    </dgm:pt>
    <dgm:pt modelId="{EFB45776-BB36-8541-A8AA-FB19A07BC975}" type="pres">
      <dgm:prSet presAssocID="{B63D7B2A-38A7-F044-81DB-FB4EC04F84C4}" presName="c17" presStyleLbl="node1" presStyleIdx="16" presStyleCnt="19"/>
      <dgm:spPr/>
    </dgm:pt>
    <dgm:pt modelId="{ED28D172-3E05-5645-A009-91A740695684}" type="pres">
      <dgm:prSet presAssocID="{B63D7B2A-38A7-F044-81DB-FB4EC04F84C4}" presName="c18" presStyleLbl="node1" presStyleIdx="17" presStyleCnt="19"/>
      <dgm:spPr/>
    </dgm:pt>
    <dgm:pt modelId="{B3A98A8F-F3EC-5449-A290-F304F295F47D}" type="pres">
      <dgm:prSet presAssocID="{403340FE-02C3-BE43-80DF-C0C11CBE66C1}" presName="chevronComposite1" presStyleCnt="0"/>
      <dgm:spPr/>
    </dgm:pt>
    <dgm:pt modelId="{31109775-9CC3-2648-903A-739C64DC8528}" type="pres">
      <dgm:prSet presAssocID="{403340FE-02C3-BE43-80DF-C0C11CBE66C1}" presName="chevron1" presStyleLbl="sibTrans2D1" presStyleIdx="0" presStyleCnt="3"/>
      <dgm:spPr/>
    </dgm:pt>
    <dgm:pt modelId="{10A088B8-07F9-FC42-A530-188DF3890586}" type="pres">
      <dgm:prSet presAssocID="{403340FE-02C3-BE43-80DF-C0C11CBE66C1}" presName="spChevron1" presStyleCnt="0"/>
      <dgm:spPr/>
    </dgm:pt>
    <dgm:pt modelId="{2D366721-D4BD-9C49-8B29-AC7072AB64DF}" type="pres">
      <dgm:prSet presAssocID="{F8D02CFB-AE39-7649-B430-829CC604A517}" presName="middle" presStyleCnt="0"/>
      <dgm:spPr/>
    </dgm:pt>
    <dgm:pt modelId="{F56A6382-F2D2-6E4D-8B74-B3A1103C2A48}" type="pres">
      <dgm:prSet presAssocID="{F8D02CFB-AE39-7649-B430-829CC604A517}" presName="parTxMid" presStyleLbl="revTx" presStyleIdx="1" presStyleCnt="3"/>
      <dgm:spPr/>
    </dgm:pt>
    <dgm:pt modelId="{342E8472-281E-A942-AB9F-604A06E2C8C6}" type="pres">
      <dgm:prSet presAssocID="{F8D02CFB-AE39-7649-B430-829CC604A517}" presName="spMid" presStyleCnt="0"/>
      <dgm:spPr/>
    </dgm:pt>
    <dgm:pt modelId="{63097C4F-5C6E-8C41-A97D-73D5EADB20B6}" type="pres">
      <dgm:prSet presAssocID="{329939FF-4187-5847-A9C0-365D3066651F}" presName="chevronComposite1" presStyleCnt="0"/>
      <dgm:spPr/>
    </dgm:pt>
    <dgm:pt modelId="{82F591F8-2861-6242-9738-985EC8D326EA}" type="pres">
      <dgm:prSet presAssocID="{329939FF-4187-5847-A9C0-365D3066651F}" presName="chevron1" presStyleLbl="sibTrans2D1" presStyleIdx="1" presStyleCnt="3"/>
      <dgm:spPr/>
    </dgm:pt>
    <dgm:pt modelId="{42FE88CB-B241-1F47-BF03-2043256F2A3B}" type="pres">
      <dgm:prSet presAssocID="{329939FF-4187-5847-A9C0-365D3066651F}" presName="spChevron1" presStyleCnt="0"/>
      <dgm:spPr/>
    </dgm:pt>
    <dgm:pt modelId="{C4410C98-ABAC-234E-A30B-5AC0E9E2C85C}" type="pres">
      <dgm:prSet presAssocID="{CA1F8227-2CC9-1D4E-BD52-E99BD11327BA}" presName="middle" presStyleCnt="0"/>
      <dgm:spPr/>
    </dgm:pt>
    <dgm:pt modelId="{F1FD1C68-5B1D-1445-B86A-B18609E833E0}" type="pres">
      <dgm:prSet presAssocID="{CA1F8227-2CC9-1D4E-BD52-E99BD11327BA}" presName="parTxMid" presStyleLbl="revTx" presStyleIdx="2" presStyleCnt="3"/>
      <dgm:spPr/>
    </dgm:pt>
    <dgm:pt modelId="{7C39375C-CB6F-0149-860A-62231E225FBB}" type="pres">
      <dgm:prSet presAssocID="{CA1F8227-2CC9-1D4E-BD52-E99BD11327BA}" presName="spMid" presStyleCnt="0"/>
      <dgm:spPr/>
    </dgm:pt>
    <dgm:pt modelId="{A5EDB22B-6520-7E42-80B5-4AE8AB3CE360}" type="pres">
      <dgm:prSet presAssocID="{A320C318-6B7B-7243-8C96-74C595118E80}" presName="chevronComposite1" presStyleCnt="0"/>
      <dgm:spPr/>
    </dgm:pt>
    <dgm:pt modelId="{133A91D6-380B-3341-8C60-96522A88F2F8}" type="pres">
      <dgm:prSet presAssocID="{A320C318-6B7B-7243-8C96-74C595118E80}" presName="chevron1" presStyleLbl="sibTrans2D1" presStyleIdx="2" presStyleCnt="3"/>
      <dgm:spPr/>
    </dgm:pt>
    <dgm:pt modelId="{C4C8BDC6-76E9-6148-8D27-3F9D4D86AF1B}" type="pres">
      <dgm:prSet presAssocID="{A320C318-6B7B-7243-8C96-74C595118E80}" presName="spChevron1" presStyleCnt="0"/>
      <dgm:spPr/>
    </dgm:pt>
    <dgm:pt modelId="{AD6D83AE-B2CC-5F42-8FA4-4A4C7A6C0DF8}" type="pres">
      <dgm:prSet presAssocID="{F8EC8FCF-BCC5-DE47-9324-FFC8C111C759}" presName="last" presStyleCnt="0"/>
      <dgm:spPr/>
    </dgm:pt>
    <dgm:pt modelId="{89F933E3-7A2E-B74A-AFDB-1EF75BD83F99}" type="pres">
      <dgm:prSet presAssocID="{F8EC8FCF-BCC5-DE47-9324-FFC8C111C759}" presName="circleTx" presStyleLbl="node1" presStyleIdx="18" presStyleCnt="19"/>
      <dgm:spPr/>
    </dgm:pt>
    <dgm:pt modelId="{04830692-E7BB-DE49-985B-A2D76454A069}" type="pres">
      <dgm:prSet presAssocID="{F8EC8FCF-BCC5-DE47-9324-FFC8C111C759}" presName="spN" presStyleCnt="0"/>
      <dgm:spPr/>
    </dgm:pt>
  </dgm:ptLst>
  <dgm:cxnLst>
    <dgm:cxn modelId="{A9CF0913-0AE4-F045-9ED9-32ECB13D4222}" type="presOf" srcId="{667861E2-5FB1-5244-8795-C6D16C2A0A3D}" destId="{B98DA6E5-BB92-A140-92E4-228E3440C281}" srcOrd="0" destOrd="0" presId="urn:microsoft.com/office/officeart/2009/3/layout/RandomtoResultProcess"/>
    <dgm:cxn modelId="{15D1B418-F9C4-0842-A337-BBCA433F1598}" srcId="{667861E2-5FB1-5244-8795-C6D16C2A0A3D}" destId="{F8D02CFB-AE39-7649-B430-829CC604A517}" srcOrd="1" destOrd="0" parTransId="{0DA5C2E3-C6DD-B747-B8B3-BDC525A3F5C5}" sibTransId="{329939FF-4187-5847-A9C0-365D3066651F}"/>
    <dgm:cxn modelId="{3C3C0633-F3CD-F240-BCEF-6AC9930AB13C}" type="presOf" srcId="{B63D7B2A-38A7-F044-81DB-FB4EC04F84C4}" destId="{715CC16A-6EA5-E94B-91EB-D58C019D309F}" srcOrd="0" destOrd="0" presId="urn:microsoft.com/office/officeart/2009/3/layout/RandomtoResultProcess"/>
    <dgm:cxn modelId="{BB349E52-0F3F-C447-A919-5CBC1A9A4E20}" srcId="{667861E2-5FB1-5244-8795-C6D16C2A0A3D}" destId="{B63D7B2A-38A7-F044-81DB-FB4EC04F84C4}" srcOrd="0" destOrd="0" parTransId="{B19A3CB8-16AB-BC4E-A802-1CD0C9F27204}" sibTransId="{403340FE-02C3-BE43-80DF-C0C11CBE66C1}"/>
    <dgm:cxn modelId="{E29CC957-B728-294A-8A7E-2CB0CAFA3813}" srcId="{667861E2-5FB1-5244-8795-C6D16C2A0A3D}" destId="{CA1F8227-2CC9-1D4E-BD52-E99BD11327BA}" srcOrd="2" destOrd="0" parTransId="{23BF0D83-F833-634E-911F-623CD6F8CC4D}" sibTransId="{A320C318-6B7B-7243-8C96-74C595118E80}"/>
    <dgm:cxn modelId="{0BB1B673-4EF9-D44F-9646-BFEA07B53773}" type="presOf" srcId="{CA1F8227-2CC9-1D4E-BD52-E99BD11327BA}" destId="{F1FD1C68-5B1D-1445-B86A-B18609E833E0}" srcOrd="0" destOrd="0" presId="urn:microsoft.com/office/officeart/2009/3/layout/RandomtoResultProcess"/>
    <dgm:cxn modelId="{5C6F9E78-2BAB-B04D-B414-05B35DDC6236}" srcId="{667861E2-5FB1-5244-8795-C6D16C2A0A3D}" destId="{F8EC8FCF-BCC5-DE47-9324-FFC8C111C759}" srcOrd="3" destOrd="0" parTransId="{BA271E13-DF59-4D4A-B388-3218E2B874E6}" sibTransId="{78F51057-618C-1643-BAEE-9D652E50163C}"/>
    <dgm:cxn modelId="{CDEEB8B0-41D8-BB4A-90AE-BE2B9D82E61F}" type="presOf" srcId="{F8EC8FCF-BCC5-DE47-9324-FFC8C111C759}" destId="{89F933E3-7A2E-B74A-AFDB-1EF75BD83F99}" srcOrd="0" destOrd="0" presId="urn:microsoft.com/office/officeart/2009/3/layout/RandomtoResultProcess"/>
    <dgm:cxn modelId="{672017BC-F19F-1945-A58F-7968022E616A}" type="presOf" srcId="{F8D02CFB-AE39-7649-B430-829CC604A517}" destId="{F56A6382-F2D2-6E4D-8B74-B3A1103C2A48}" srcOrd="0" destOrd="0" presId="urn:microsoft.com/office/officeart/2009/3/layout/RandomtoResultProcess"/>
    <dgm:cxn modelId="{79EB394C-CBE5-3D47-9D87-9C1E9527142C}" type="presParOf" srcId="{B98DA6E5-BB92-A140-92E4-228E3440C281}" destId="{00273D5E-E6D5-6742-AC87-44E5D08E21AE}" srcOrd="0" destOrd="0" presId="urn:microsoft.com/office/officeart/2009/3/layout/RandomtoResultProcess"/>
    <dgm:cxn modelId="{D730EEA2-97C3-DC48-95F1-AA35DB74BE0C}" type="presParOf" srcId="{00273D5E-E6D5-6742-AC87-44E5D08E21AE}" destId="{715CC16A-6EA5-E94B-91EB-D58C019D309F}" srcOrd="0" destOrd="0" presId="urn:microsoft.com/office/officeart/2009/3/layout/RandomtoResultProcess"/>
    <dgm:cxn modelId="{1AB8ECF9-01CC-7C46-BEEB-F560A934EE99}" type="presParOf" srcId="{00273D5E-E6D5-6742-AC87-44E5D08E21AE}" destId="{86B25EAB-C389-7247-A04D-574C60F8532A}" srcOrd="1" destOrd="0" presId="urn:microsoft.com/office/officeart/2009/3/layout/RandomtoResultProcess"/>
    <dgm:cxn modelId="{E69AD775-DC82-DA45-8A45-AD41128AFE6E}" type="presParOf" srcId="{00273D5E-E6D5-6742-AC87-44E5D08E21AE}" destId="{9D9323BA-3C1D-2147-9343-F2CC573B1524}" srcOrd="2" destOrd="0" presId="urn:microsoft.com/office/officeart/2009/3/layout/RandomtoResultProcess"/>
    <dgm:cxn modelId="{2492A295-EB37-6245-A719-FAEF5181268B}" type="presParOf" srcId="{00273D5E-E6D5-6742-AC87-44E5D08E21AE}" destId="{11D7D0CF-639B-2142-ABED-B298354CAE4D}" srcOrd="3" destOrd="0" presId="urn:microsoft.com/office/officeart/2009/3/layout/RandomtoResultProcess"/>
    <dgm:cxn modelId="{58725CD7-8C5D-BD4C-A324-8D4057011BBC}" type="presParOf" srcId="{00273D5E-E6D5-6742-AC87-44E5D08E21AE}" destId="{25D950CD-BBC0-8F46-9694-BACC9AA74222}" srcOrd="4" destOrd="0" presId="urn:microsoft.com/office/officeart/2009/3/layout/RandomtoResultProcess"/>
    <dgm:cxn modelId="{7129AE37-8C0D-D149-B80F-BBC7BB79E44B}" type="presParOf" srcId="{00273D5E-E6D5-6742-AC87-44E5D08E21AE}" destId="{C2937CDC-E8B3-004A-B64B-76CE5549DE63}" srcOrd="5" destOrd="0" presId="urn:microsoft.com/office/officeart/2009/3/layout/RandomtoResultProcess"/>
    <dgm:cxn modelId="{0C039645-0C85-6E45-8CC0-9123F184C1BC}" type="presParOf" srcId="{00273D5E-E6D5-6742-AC87-44E5D08E21AE}" destId="{6499ECCF-611E-344F-A29D-B803196BA41B}" srcOrd="6" destOrd="0" presId="urn:microsoft.com/office/officeart/2009/3/layout/RandomtoResultProcess"/>
    <dgm:cxn modelId="{DEE59A37-8470-454E-A394-C44C9D1C88F6}" type="presParOf" srcId="{00273D5E-E6D5-6742-AC87-44E5D08E21AE}" destId="{95160185-EAE4-7A42-BA68-1B3D62ED24EE}" srcOrd="7" destOrd="0" presId="urn:microsoft.com/office/officeart/2009/3/layout/RandomtoResultProcess"/>
    <dgm:cxn modelId="{B8C0F7D8-0243-CE46-958C-F292AC000BBD}" type="presParOf" srcId="{00273D5E-E6D5-6742-AC87-44E5D08E21AE}" destId="{7C4663E2-97B0-A043-BD8D-C1DD1AF2C9FA}" srcOrd="8" destOrd="0" presId="urn:microsoft.com/office/officeart/2009/3/layout/RandomtoResultProcess"/>
    <dgm:cxn modelId="{E4DF2DB9-45BA-2C41-AFA7-40E1F9D24B6A}" type="presParOf" srcId="{00273D5E-E6D5-6742-AC87-44E5D08E21AE}" destId="{37C0EDF7-2BDB-8A44-BA4B-61D0E14BE185}" srcOrd="9" destOrd="0" presId="urn:microsoft.com/office/officeart/2009/3/layout/RandomtoResultProcess"/>
    <dgm:cxn modelId="{23FAA7A2-CD3D-5948-B0D7-7030B1629840}" type="presParOf" srcId="{00273D5E-E6D5-6742-AC87-44E5D08E21AE}" destId="{6ED33F85-712D-6943-8F25-9EE63BD79311}" srcOrd="10" destOrd="0" presId="urn:microsoft.com/office/officeart/2009/3/layout/RandomtoResultProcess"/>
    <dgm:cxn modelId="{CE3435E7-BE62-9B42-A63F-573A1FE470EA}" type="presParOf" srcId="{00273D5E-E6D5-6742-AC87-44E5D08E21AE}" destId="{816B544D-F476-8B4C-87FA-35D01AC6D503}" srcOrd="11" destOrd="0" presId="urn:microsoft.com/office/officeart/2009/3/layout/RandomtoResultProcess"/>
    <dgm:cxn modelId="{0AB4ED5F-FC03-224D-B6B7-65F53BA34778}" type="presParOf" srcId="{00273D5E-E6D5-6742-AC87-44E5D08E21AE}" destId="{220F3012-3850-C643-B63B-B32796F7965E}" srcOrd="12" destOrd="0" presId="urn:microsoft.com/office/officeart/2009/3/layout/RandomtoResultProcess"/>
    <dgm:cxn modelId="{416F259F-D923-B645-913C-00CFB322981F}" type="presParOf" srcId="{00273D5E-E6D5-6742-AC87-44E5D08E21AE}" destId="{0DCFD494-4E56-EE4D-A803-B8B5CB0C60D9}" srcOrd="13" destOrd="0" presId="urn:microsoft.com/office/officeart/2009/3/layout/RandomtoResultProcess"/>
    <dgm:cxn modelId="{4A5A87C7-3A4B-CF43-A57F-BB8B8A33A551}" type="presParOf" srcId="{00273D5E-E6D5-6742-AC87-44E5D08E21AE}" destId="{D4F5A81C-F83F-4E49-87BD-7EB4BE02F0B6}" srcOrd="14" destOrd="0" presId="urn:microsoft.com/office/officeart/2009/3/layout/RandomtoResultProcess"/>
    <dgm:cxn modelId="{043E4D3A-BF66-FB40-9812-64883257F2FE}" type="presParOf" srcId="{00273D5E-E6D5-6742-AC87-44E5D08E21AE}" destId="{85944C40-B24D-7D41-A52D-5E42547D84A0}" srcOrd="15" destOrd="0" presId="urn:microsoft.com/office/officeart/2009/3/layout/RandomtoResultProcess"/>
    <dgm:cxn modelId="{52201F5F-1AB9-CD44-A06A-41651DB9ECDA}" type="presParOf" srcId="{00273D5E-E6D5-6742-AC87-44E5D08E21AE}" destId="{3E4C68C7-443D-FD42-9CA4-EC85C711E1A9}" srcOrd="16" destOrd="0" presId="urn:microsoft.com/office/officeart/2009/3/layout/RandomtoResultProcess"/>
    <dgm:cxn modelId="{ACD4CAB5-A44D-F94C-ADD2-3516226AD7B1}" type="presParOf" srcId="{00273D5E-E6D5-6742-AC87-44E5D08E21AE}" destId="{EFB45776-BB36-8541-A8AA-FB19A07BC975}" srcOrd="17" destOrd="0" presId="urn:microsoft.com/office/officeart/2009/3/layout/RandomtoResultProcess"/>
    <dgm:cxn modelId="{6601966E-DC14-434C-BA00-BA7A247FBCFD}" type="presParOf" srcId="{00273D5E-E6D5-6742-AC87-44E5D08E21AE}" destId="{ED28D172-3E05-5645-A009-91A740695684}" srcOrd="18" destOrd="0" presId="urn:microsoft.com/office/officeart/2009/3/layout/RandomtoResultProcess"/>
    <dgm:cxn modelId="{9A732CA2-4CF1-B04C-8393-07B93975EAEB}" type="presParOf" srcId="{B98DA6E5-BB92-A140-92E4-228E3440C281}" destId="{B3A98A8F-F3EC-5449-A290-F304F295F47D}" srcOrd="1" destOrd="0" presId="urn:microsoft.com/office/officeart/2009/3/layout/RandomtoResultProcess"/>
    <dgm:cxn modelId="{C1AA4969-7152-6D42-B6CC-791F4DD59B81}" type="presParOf" srcId="{B3A98A8F-F3EC-5449-A290-F304F295F47D}" destId="{31109775-9CC3-2648-903A-739C64DC8528}" srcOrd="0" destOrd="0" presId="urn:microsoft.com/office/officeart/2009/3/layout/RandomtoResultProcess"/>
    <dgm:cxn modelId="{A73B5F49-E310-4B42-B0DF-F0657C67D819}" type="presParOf" srcId="{B3A98A8F-F3EC-5449-A290-F304F295F47D}" destId="{10A088B8-07F9-FC42-A530-188DF3890586}" srcOrd="1" destOrd="0" presId="urn:microsoft.com/office/officeart/2009/3/layout/RandomtoResultProcess"/>
    <dgm:cxn modelId="{1672AFC8-7BB2-5A40-851B-85209B32EA9F}" type="presParOf" srcId="{B98DA6E5-BB92-A140-92E4-228E3440C281}" destId="{2D366721-D4BD-9C49-8B29-AC7072AB64DF}" srcOrd="2" destOrd="0" presId="urn:microsoft.com/office/officeart/2009/3/layout/RandomtoResultProcess"/>
    <dgm:cxn modelId="{A43685A1-C2D6-3C46-A256-BFBBC5C6FA39}" type="presParOf" srcId="{2D366721-D4BD-9C49-8B29-AC7072AB64DF}" destId="{F56A6382-F2D2-6E4D-8B74-B3A1103C2A48}" srcOrd="0" destOrd="0" presId="urn:microsoft.com/office/officeart/2009/3/layout/RandomtoResultProcess"/>
    <dgm:cxn modelId="{A11CCB1F-8A55-474E-86D3-552C7F719F71}" type="presParOf" srcId="{2D366721-D4BD-9C49-8B29-AC7072AB64DF}" destId="{342E8472-281E-A942-AB9F-604A06E2C8C6}" srcOrd="1" destOrd="0" presId="urn:microsoft.com/office/officeart/2009/3/layout/RandomtoResultProcess"/>
    <dgm:cxn modelId="{132796E8-4905-864D-B06E-8680F86A1BB7}" type="presParOf" srcId="{B98DA6E5-BB92-A140-92E4-228E3440C281}" destId="{63097C4F-5C6E-8C41-A97D-73D5EADB20B6}" srcOrd="3" destOrd="0" presId="urn:microsoft.com/office/officeart/2009/3/layout/RandomtoResultProcess"/>
    <dgm:cxn modelId="{322C7B81-0A0C-DF4F-9F61-E09A72966D1D}" type="presParOf" srcId="{63097C4F-5C6E-8C41-A97D-73D5EADB20B6}" destId="{82F591F8-2861-6242-9738-985EC8D326EA}" srcOrd="0" destOrd="0" presId="urn:microsoft.com/office/officeart/2009/3/layout/RandomtoResultProcess"/>
    <dgm:cxn modelId="{1C644EE2-F5B7-174E-8BFE-71ACF04B399C}" type="presParOf" srcId="{63097C4F-5C6E-8C41-A97D-73D5EADB20B6}" destId="{42FE88CB-B241-1F47-BF03-2043256F2A3B}" srcOrd="1" destOrd="0" presId="urn:microsoft.com/office/officeart/2009/3/layout/RandomtoResultProcess"/>
    <dgm:cxn modelId="{C1C34334-189A-C943-842C-7BD721014A04}" type="presParOf" srcId="{B98DA6E5-BB92-A140-92E4-228E3440C281}" destId="{C4410C98-ABAC-234E-A30B-5AC0E9E2C85C}" srcOrd="4" destOrd="0" presId="urn:microsoft.com/office/officeart/2009/3/layout/RandomtoResultProcess"/>
    <dgm:cxn modelId="{5CA08C15-4E81-B54A-9A08-B1B83A9A4305}" type="presParOf" srcId="{C4410C98-ABAC-234E-A30B-5AC0E9E2C85C}" destId="{F1FD1C68-5B1D-1445-B86A-B18609E833E0}" srcOrd="0" destOrd="0" presId="urn:microsoft.com/office/officeart/2009/3/layout/RandomtoResultProcess"/>
    <dgm:cxn modelId="{13FFDD8C-1FC5-FB42-B6DC-322136A30F12}" type="presParOf" srcId="{C4410C98-ABAC-234E-A30B-5AC0E9E2C85C}" destId="{7C39375C-CB6F-0149-860A-62231E225FBB}" srcOrd="1" destOrd="0" presId="urn:microsoft.com/office/officeart/2009/3/layout/RandomtoResultProcess"/>
    <dgm:cxn modelId="{B60A19A3-3B32-B248-A817-15AAABCF9DAB}" type="presParOf" srcId="{B98DA6E5-BB92-A140-92E4-228E3440C281}" destId="{A5EDB22B-6520-7E42-80B5-4AE8AB3CE360}" srcOrd="5" destOrd="0" presId="urn:microsoft.com/office/officeart/2009/3/layout/RandomtoResultProcess"/>
    <dgm:cxn modelId="{D2422C8B-DEDD-D44A-A2F5-031145574164}" type="presParOf" srcId="{A5EDB22B-6520-7E42-80B5-4AE8AB3CE360}" destId="{133A91D6-380B-3341-8C60-96522A88F2F8}" srcOrd="0" destOrd="0" presId="urn:microsoft.com/office/officeart/2009/3/layout/RandomtoResultProcess"/>
    <dgm:cxn modelId="{AA0ED1B9-1B79-B742-B9EF-A90BF282979C}" type="presParOf" srcId="{A5EDB22B-6520-7E42-80B5-4AE8AB3CE360}" destId="{C4C8BDC6-76E9-6148-8D27-3F9D4D86AF1B}" srcOrd="1" destOrd="0" presId="urn:microsoft.com/office/officeart/2009/3/layout/RandomtoResultProcess"/>
    <dgm:cxn modelId="{E17D978B-ADA3-2F47-B592-AB9F82A3B13F}" type="presParOf" srcId="{B98DA6E5-BB92-A140-92E4-228E3440C281}" destId="{AD6D83AE-B2CC-5F42-8FA4-4A4C7A6C0DF8}" srcOrd="6" destOrd="0" presId="urn:microsoft.com/office/officeart/2009/3/layout/RandomtoResultProcess"/>
    <dgm:cxn modelId="{E29A893A-5AA7-7444-ABBA-A43BD95B9C6A}" type="presParOf" srcId="{AD6D83AE-B2CC-5F42-8FA4-4A4C7A6C0DF8}" destId="{89F933E3-7A2E-B74A-AFDB-1EF75BD83F99}" srcOrd="0" destOrd="0" presId="urn:microsoft.com/office/officeart/2009/3/layout/RandomtoResultProcess"/>
    <dgm:cxn modelId="{B5A14F3D-42D3-924F-B927-16472A93E3AC}" type="presParOf" srcId="{AD6D83AE-B2CC-5F42-8FA4-4A4C7A6C0DF8}" destId="{04830692-E7BB-DE49-985B-A2D76454A069}"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9D898-B5AF-844C-88F7-5AC37C815BF0}">
      <dsp:nvSpPr>
        <dsp:cNvPr id="0" name=""/>
        <dsp:cNvSpPr/>
      </dsp:nvSpPr>
      <dsp:spPr>
        <a:xfrm>
          <a:off x="7446432" y="3971796"/>
          <a:ext cx="91440" cy="740026"/>
        </a:xfrm>
        <a:custGeom>
          <a:avLst/>
          <a:gdLst/>
          <a:ahLst/>
          <a:cxnLst/>
          <a:rect l="0" t="0" r="0" b="0"/>
          <a:pathLst>
            <a:path>
              <a:moveTo>
                <a:pt x="45720" y="0"/>
              </a:moveTo>
              <a:lnTo>
                <a:pt x="45720" y="740026"/>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6BF2A-4FA6-A840-B037-01E49AE69020}">
      <dsp:nvSpPr>
        <dsp:cNvPr id="0" name=""/>
        <dsp:cNvSpPr/>
      </dsp:nvSpPr>
      <dsp:spPr>
        <a:xfrm>
          <a:off x="4382202" y="1616009"/>
          <a:ext cx="3109949" cy="740026"/>
        </a:xfrm>
        <a:custGeom>
          <a:avLst/>
          <a:gdLst/>
          <a:ahLst/>
          <a:cxnLst/>
          <a:rect l="0" t="0" r="0" b="0"/>
          <a:pathLst>
            <a:path>
              <a:moveTo>
                <a:pt x="0" y="0"/>
              </a:moveTo>
              <a:lnTo>
                <a:pt x="0" y="504306"/>
              </a:lnTo>
              <a:lnTo>
                <a:pt x="3109949" y="504306"/>
              </a:lnTo>
              <a:lnTo>
                <a:pt x="3109949" y="740026"/>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CE1F07-D5F5-424A-8E68-1748A9577042}">
      <dsp:nvSpPr>
        <dsp:cNvPr id="0" name=""/>
        <dsp:cNvSpPr/>
      </dsp:nvSpPr>
      <dsp:spPr>
        <a:xfrm>
          <a:off x="4336482" y="3971796"/>
          <a:ext cx="91440" cy="740026"/>
        </a:xfrm>
        <a:custGeom>
          <a:avLst/>
          <a:gdLst/>
          <a:ahLst/>
          <a:cxnLst/>
          <a:rect l="0" t="0" r="0" b="0"/>
          <a:pathLst>
            <a:path>
              <a:moveTo>
                <a:pt x="45720" y="0"/>
              </a:moveTo>
              <a:lnTo>
                <a:pt x="45720" y="740026"/>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E4651F-38FE-7345-883E-7FD8D7F0C5BA}">
      <dsp:nvSpPr>
        <dsp:cNvPr id="0" name=""/>
        <dsp:cNvSpPr/>
      </dsp:nvSpPr>
      <dsp:spPr>
        <a:xfrm>
          <a:off x="4336482" y="1616009"/>
          <a:ext cx="91440" cy="740026"/>
        </a:xfrm>
        <a:custGeom>
          <a:avLst/>
          <a:gdLst/>
          <a:ahLst/>
          <a:cxnLst/>
          <a:rect l="0" t="0" r="0" b="0"/>
          <a:pathLst>
            <a:path>
              <a:moveTo>
                <a:pt x="45720" y="0"/>
              </a:moveTo>
              <a:lnTo>
                <a:pt x="45720" y="740026"/>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F3215D-DA15-FB43-B7D2-AE35DC5421BA}">
      <dsp:nvSpPr>
        <dsp:cNvPr id="0" name=""/>
        <dsp:cNvSpPr/>
      </dsp:nvSpPr>
      <dsp:spPr>
        <a:xfrm>
          <a:off x="1226532" y="3971796"/>
          <a:ext cx="91440" cy="740026"/>
        </a:xfrm>
        <a:custGeom>
          <a:avLst/>
          <a:gdLst/>
          <a:ahLst/>
          <a:cxnLst/>
          <a:rect l="0" t="0" r="0" b="0"/>
          <a:pathLst>
            <a:path>
              <a:moveTo>
                <a:pt x="45720" y="0"/>
              </a:moveTo>
              <a:lnTo>
                <a:pt x="45720" y="740026"/>
              </a:lnTo>
            </a:path>
          </a:pathLst>
        </a:custGeom>
        <a:noFill/>
        <a:ln w="635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A708AD-49F1-E346-A988-067E1F66C343}">
      <dsp:nvSpPr>
        <dsp:cNvPr id="0" name=""/>
        <dsp:cNvSpPr/>
      </dsp:nvSpPr>
      <dsp:spPr>
        <a:xfrm>
          <a:off x="1272252" y="1616009"/>
          <a:ext cx="3109949" cy="740026"/>
        </a:xfrm>
        <a:custGeom>
          <a:avLst/>
          <a:gdLst/>
          <a:ahLst/>
          <a:cxnLst/>
          <a:rect l="0" t="0" r="0" b="0"/>
          <a:pathLst>
            <a:path>
              <a:moveTo>
                <a:pt x="3109949" y="0"/>
              </a:moveTo>
              <a:lnTo>
                <a:pt x="3109949" y="504306"/>
              </a:lnTo>
              <a:lnTo>
                <a:pt x="0" y="504306"/>
              </a:lnTo>
              <a:lnTo>
                <a:pt x="0" y="740026"/>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2DA3D6-EA2A-3344-BF27-95EEEA359C9C}">
      <dsp:nvSpPr>
        <dsp:cNvPr id="0" name=""/>
        <dsp:cNvSpPr/>
      </dsp:nvSpPr>
      <dsp:spPr>
        <a:xfrm>
          <a:off x="3109949" y="249"/>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197064E-7AF9-AC41-B554-F9322C8D27B0}">
      <dsp:nvSpPr>
        <dsp:cNvPr id="0" name=""/>
        <dsp:cNvSpPr/>
      </dsp:nvSpPr>
      <dsp:spPr>
        <a:xfrm>
          <a:off x="3392672" y="268836"/>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When high energy photons interact with matter:</a:t>
          </a:r>
        </a:p>
      </dsp:txBody>
      <dsp:txXfrm>
        <a:off x="3439996" y="316160"/>
        <a:ext cx="2449856" cy="1521112"/>
      </dsp:txXfrm>
    </dsp:sp>
    <dsp:sp modelId="{37A3B9FA-2961-2741-85D7-4F12F6CFDA67}">
      <dsp:nvSpPr>
        <dsp:cNvPr id="0" name=""/>
        <dsp:cNvSpPr/>
      </dsp:nvSpPr>
      <dsp:spPr>
        <a:xfrm>
          <a:off x="0" y="2356036"/>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A5C31F1A-1720-A442-B0ED-8AA8705E8C51}">
      <dsp:nvSpPr>
        <dsp:cNvPr id="0" name=""/>
        <dsp:cNvSpPr/>
      </dsp:nvSpPr>
      <dsp:spPr>
        <a:xfrm>
          <a:off x="282722" y="2624623"/>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Photoelectric Effect </a:t>
          </a:r>
        </a:p>
      </dsp:txBody>
      <dsp:txXfrm>
        <a:off x="330046" y="2671947"/>
        <a:ext cx="2449856" cy="1521112"/>
      </dsp:txXfrm>
    </dsp:sp>
    <dsp:sp modelId="{3CFB8A99-4114-CB4A-905F-4C26777BFDF5}">
      <dsp:nvSpPr>
        <dsp:cNvPr id="0" name=""/>
        <dsp:cNvSpPr/>
      </dsp:nvSpPr>
      <dsp:spPr>
        <a:xfrm>
          <a:off x="0" y="4711823"/>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A14DEC0D-1AF3-3044-9613-E2997E4B3123}">
      <dsp:nvSpPr>
        <dsp:cNvPr id="0" name=""/>
        <dsp:cNvSpPr/>
      </dsp:nvSpPr>
      <dsp:spPr>
        <a:xfrm>
          <a:off x="282722" y="4980410"/>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Electron completely absorbs photons energy and gets ejected</a:t>
          </a:r>
        </a:p>
      </dsp:txBody>
      <dsp:txXfrm>
        <a:off x="330046" y="5027734"/>
        <a:ext cx="2449856" cy="1521112"/>
      </dsp:txXfrm>
    </dsp:sp>
    <dsp:sp modelId="{9675E634-626B-5F43-B7DE-B00A3873D5B2}">
      <dsp:nvSpPr>
        <dsp:cNvPr id="0" name=""/>
        <dsp:cNvSpPr/>
      </dsp:nvSpPr>
      <dsp:spPr>
        <a:xfrm>
          <a:off x="3109949" y="2356036"/>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3C7D551-F12C-9543-978A-24669E688A09}">
      <dsp:nvSpPr>
        <dsp:cNvPr id="0" name=""/>
        <dsp:cNvSpPr/>
      </dsp:nvSpPr>
      <dsp:spPr>
        <a:xfrm>
          <a:off x="3392672" y="2624623"/>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chemeClr val="tx1"/>
                </a:solidFill>
              </a:ln>
              <a:solidFill>
                <a:schemeClr val="tx1"/>
              </a:solidFill>
              <a:latin typeface="+mj-lt"/>
            </a:rPr>
            <a:t>Compton Effect</a:t>
          </a:r>
        </a:p>
      </dsp:txBody>
      <dsp:txXfrm>
        <a:off x="3439996" y="2671947"/>
        <a:ext cx="2449856" cy="1521112"/>
      </dsp:txXfrm>
    </dsp:sp>
    <dsp:sp modelId="{90E6A82C-8C8D-2A4C-B3DF-17203476FF71}">
      <dsp:nvSpPr>
        <dsp:cNvPr id="0" name=""/>
        <dsp:cNvSpPr/>
      </dsp:nvSpPr>
      <dsp:spPr>
        <a:xfrm>
          <a:off x="3109949" y="4711823"/>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28F7AA5C-56C8-924E-A097-FC4C8F1F5E23}">
      <dsp:nvSpPr>
        <dsp:cNvPr id="0" name=""/>
        <dsp:cNvSpPr/>
      </dsp:nvSpPr>
      <dsp:spPr>
        <a:xfrm>
          <a:off x="3392672" y="4980410"/>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Electron absorbs some of photon energy = free electron + photon with different wavelength </a:t>
          </a:r>
        </a:p>
      </dsp:txBody>
      <dsp:txXfrm>
        <a:off x="3439996" y="5027734"/>
        <a:ext cx="2449856" cy="1521112"/>
      </dsp:txXfrm>
    </dsp:sp>
    <dsp:sp modelId="{1E72DB49-2ECB-6E43-962E-DC8BB229EAD5}">
      <dsp:nvSpPr>
        <dsp:cNvPr id="0" name=""/>
        <dsp:cNvSpPr/>
      </dsp:nvSpPr>
      <dsp:spPr>
        <a:xfrm>
          <a:off x="6219899" y="2356036"/>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71CF719F-0484-2E40-9A77-917F9B87EFCE}">
      <dsp:nvSpPr>
        <dsp:cNvPr id="0" name=""/>
        <dsp:cNvSpPr/>
      </dsp:nvSpPr>
      <dsp:spPr>
        <a:xfrm>
          <a:off x="6502622" y="2624623"/>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Pair Production</a:t>
          </a:r>
        </a:p>
      </dsp:txBody>
      <dsp:txXfrm>
        <a:off x="6549946" y="2671947"/>
        <a:ext cx="2449856" cy="1521112"/>
      </dsp:txXfrm>
    </dsp:sp>
    <dsp:sp modelId="{6291DD58-B42C-2547-8BDF-29D3B2FB3A5D}">
      <dsp:nvSpPr>
        <dsp:cNvPr id="0" name=""/>
        <dsp:cNvSpPr/>
      </dsp:nvSpPr>
      <dsp:spPr>
        <a:xfrm>
          <a:off x="6219899" y="4711823"/>
          <a:ext cx="2544504" cy="161576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A67AF44-355E-1743-B24E-301F4AEFDA98}">
      <dsp:nvSpPr>
        <dsp:cNvPr id="0" name=""/>
        <dsp:cNvSpPr/>
      </dsp:nvSpPr>
      <dsp:spPr>
        <a:xfrm>
          <a:off x="6502622" y="4980410"/>
          <a:ext cx="2544504" cy="16157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Photons</a:t>
          </a:r>
          <a:r>
            <a:rPr lang="en-US" sz="1800" kern="1200" baseline="0" dirty="0">
              <a:latin typeface="+mj-lt"/>
            </a:rPr>
            <a:t> with energy more than 1.022 MeV, photon is converted to mass giving a pair of particles</a:t>
          </a:r>
          <a:endParaRPr lang="en-US" sz="1800" kern="1200" dirty="0">
            <a:latin typeface="+mj-lt"/>
          </a:endParaRPr>
        </a:p>
      </dsp:txBody>
      <dsp:txXfrm>
        <a:off x="6549946" y="5027734"/>
        <a:ext cx="2449856" cy="152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CC16A-6EA5-E94B-91EB-D58C019D309F}">
      <dsp:nvSpPr>
        <dsp:cNvPr id="0" name=""/>
        <dsp:cNvSpPr/>
      </dsp:nvSpPr>
      <dsp:spPr>
        <a:xfrm>
          <a:off x="118107" y="1135917"/>
          <a:ext cx="1732923" cy="57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X-Ray tube</a:t>
          </a:r>
        </a:p>
      </dsp:txBody>
      <dsp:txXfrm>
        <a:off x="118107" y="1135917"/>
        <a:ext cx="1732923" cy="571077"/>
      </dsp:txXfrm>
    </dsp:sp>
    <dsp:sp modelId="{86B25EAB-C389-7247-A04D-574C60F8532A}">
      <dsp:nvSpPr>
        <dsp:cNvPr id="0" name=""/>
        <dsp:cNvSpPr/>
      </dsp:nvSpPr>
      <dsp:spPr>
        <a:xfrm>
          <a:off x="116138" y="962231"/>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D9323BA-3C1D-2147-9343-F2CC573B1524}">
      <dsp:nvSpPr>
        <dsp:cNvPr id="0" name=""/>
        <dsp:cNvSpPr/>
      </dsp:nvSpPr>
      <dsp:spPr>
        <a:xfrm>
          <a:off x="212630" y="769246"/>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11D7D0CF-639B-2142-ABED-B298354CAE4D}">
      <dsp:nvSpPr>
        <dsp:cNvPr id="0" name=""/>
        <dsp:cNvSpPr/>
      </dsp:nvSpPr>
      <dsp:spPr>
        <a:xfrm>
          <a:off x="444212" y="807843"/>
          <a:ext cx="216615" cy="216615"/>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25D950CD-BBC0-8F46-9694-BACC9AA74222}">
      <dsp:nvSpPr>
        <dsp:cNvPr id="0" name=""/>
        <dsp:cNvSpPr/>
      </dsp:nvSpPr>
      <dsp:spPr>
        <a:xfrm>
          <a:off x="637196" y="595560"/>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C2937CDC-E8B3-004A-B64B-76CE5549DE63}">
      <dsp:nvSpPr>
        <dsp:cNvPr id="0" name=""/>
        <dsp:cNvSpPr/>
      </dsp:nvSpPr>
      <dsp:spPr>
        <a:xfrm>
          <a:off x="888076" y="518366"/>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499ECCF-611E-344F-A29D-B803196BA41B}">
      <dsp:nvSpPr>
        <dsp:cNvPr id="0" name=""/>
        <dsp:cNvSpPr/>
      </dsp:nvSpPr>
      <dsp:spPr>
        <a:xfrm>
          <a:off x="1196852" y="653456"/>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5160185-EAE4-7A42-BA68-1B3D62ED24EE}">
      <dsp:nvSpPr>
        <dsp:cNvPr id="0" name=""/>
        <dsp:cNvSpPr/>
      </dsp:nvSpPr>
      <dsp:spPr>
        <a:xfrm>
          <a:off x="1389837" y="749948"/>
          <a:ext cx="216615" cy="216615"/>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7C4663E2-97B0-A043-BD8D-C1DD1AF2C9FA}">
      <dsp:nvSpPr>
        <dsp:cNvPr id="0" name=""/>
        <dsp:cNvSpPr/>
      </dsp:nvSpPr>
      <dsp:spPr>
        <a:xfrm>
          <a:off x="1660015" y="962231"/>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7C0EDF7-2BDB-8A44-BA4B-61D0E14BE185}">
      <dsp:nvSpPr>
        <dsp:cNvPr id="0" name=""/>
        <dsp:cNvSpPr/>
      </dsp:nvSpPr>
      <dsp:spPr>
        <a:xfrm>
          <a:off x="1775806" y="1174514"/>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6ED33F85-712D-6943-8F25-9EE63BD79311}">
      <dsp:nvSpPr>
        <dsp:cNvPr id="0" name=""/>
        <dsp:cNvSpPr/>
      </dsp:nvSpPr>
      <dsp:spPr>
        <a:xfrm>
          <a:off x="772286" y="769246"/>
          <a:ext cx="354461" cy="354461"/>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16B544D-F476-8B4C-87FA-35D01AC6D503}">
      <dsp:nvSpPr>
        <dsp:cNvPr id="0" name=""/>
        <dsp:cNvSpPr/>
      </dsp:nvSpPr>
      <dsp:spPr>
        <a:xfrm>
          <a:off x="19646" y="1502588"/>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220F3012-3850-C643-B63B-B32796F7965E}">
      <dsp:nvSpPr>
        <dsp:cNvPr id="0" name=""/>
        <dsp:cNvSpPr/>
      </dsp:nvSpPr>
      <dsp:spPr>
        <a:xfrm>
          <a:off x="135436" y="1676274"/>
          <a:ext cx="216615" cy="216615"/>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0DCFD494-4E56-EE4D-A803-B8B5CB0C60D9}">
      <dsp:nvSpPr>
        <dsp:cNvPr id="0" name=""/>
        <dsp:cNvSpPr/>
      </dsp:nvSpPr>
      <dsp:spPr>
        <a:xfrm>
          <a:off x="424913" y="1830662"/>
          <a:ext cx="315076" cy="31507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D4F5A81C-F83F-4E49-87BD-7EB4BE02F0B6}">
      <dsp:nvSpPr>
        <dsp:cNvPr id="0" name=""/>
        <dsp:cNvSpPr/>
      </dsp:nvSpPr>
      <dsp:spPr>
        <a:xfrm>
          <a:off x="830181" y="2081542"/>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5944C40-B24D-7D41-A52D-5E42547D84A0}">
      <dsp:nvSpPr>
        <dsp:cNvPr id="0" name=""/>
        <dsp:cNvSpPr/>
      </dsp:nvSpPr>
      <dsp:spPr>
        <a:xfrm>
          <a:off x="907375" y="1830662"/>
          <a:ext cx="216615" cy="216615"/>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E4C68C7-443D-FD42-9CA4-EC85C711E1A9}">
      <dsp:nvSpPr>
        <dsp:cNvPr id="0" name=""/>
        <dsp:cNvSpPr/>
      </dsp:nvSpPr>
      <dsp:spPr>
        <a:xfrm>
          <a:off x="1100360" y="2100841"/>
          <a:ext cx="137846" cy="13784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EFB45776-BB36-8541-A8AA-FB19A07BC975}">
      <dsp:nvSpPr>
        <dsp:cNvPr id="0" name=""/>
        <dsp:cNvSpPr/>
      </dsp:nvSpPr>
      <dsp:spPr>
        <a:xfrm>
          <a:off x="1274046" y="1792065"/>
          <a:ext cx="315076" cy="315076"/>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ED28D172-3E05-5645-A009-91A740695684}">
      <dsp:nvSpPr>
        <dsp:cNvPr id="0" name=""/>
        <dsp:cNvSpPr/>
      </dsp:nvSpPr>
      <dsp:spPr>
        <a:xfrm>
          <a:off x="1698612" y="1714871"/>
          <a:ext cx="216615" cy="216615"/>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31109775-9CC3-2648-903A-739C64DC8528}">
      <dsp:nvSpPr>
        <dsp:cNvPr id="0" name=""/>
        <dsp:cNvSpPr/>
      </dsp:nvSpPr>
      <dsp:spPr>
        <a:xfrm>
          <a:off x="1915227" y="807522"/>
          <a:ext cx="636168" cy="1214515"/>
        </a:xfrm>
        <a:prstGeom prst="chevron">
          <a:avLst>
            <a:gd name="adj" fmla="val 6231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F56A6382-F2D2-6E4D-8B74-B3A1103C2A48}">
      <dsp:nvSpPr>
        <dsp:cNvPr id="0" name=""/>
        <dsp:cNvSpPr/>
      </dsp:nvSpPr>
      <dsp:spPr>
        <a:xfrm>
          <a:off x="2551396" y="808112"/>
          <a:ext cx="1735005" cy="121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Graphite target</a:t>
          </a:r>
        </a:p>
      </dsp:txBody>
      <dsp:txXfrm>
        <a:off x="2551396" y="808112"/>
        <a:ext cx="1735005" cy="1214503"/>
      </dsp:txXfrm>
    </dsp:sp>
    <dsp:sp modelId="{82F591F8-2861-6242-9738-985EC8D326EA}">
      <dsp:nvSpPr>
        <dsp:cNvPr id="0" name=""/>
        <dsp:cNvSpPr/>
      </dsp:nvSpPr>
      <dsp:spPr>
        <a:xfrm>
          <a:off x="4286402" y="807522"/>
          <a:ext cx="636168" cy="1214515"/>
        </a:xfrm>
        <a:prstGeom prst="chevron">
          <a:avLst>
            <a:gd name="adj" fmla="val 6231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F1FD1C68-5B1D-1445-B86A-B18609E833E0}">
      <dsp:nvSpPr>
        <dsp:cNvPr id="0" name=""/>
        <dsp:cNvSpPr/>
      </dsp:nvSpPr>
      <dsp:spPr>
        <a:xfrm>
          <a:off x="4922570" y="808112"/>
          <a:ext cx="1735005" cy="121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Calcite Crystal</a:t>
          </a:r>
        </a:p>
      </dsp:txBody>
      <dsp:txXfrm>
        <a:off x="4922570" y="808112"/>
        <a:ext cx="1735005" cy="1214503"/>
      </dsp:txXfrm>
    </dsp:sp>
    <dsp:sp modelId="{133A91D6-380B-3341-8C60-96522A88F2F8}">
      <dsp:nvSpPr>
        <dsp:cNvPr id="0" name=""/>
        <dsp:cNvSpPr/>
      </dsp:nvSpPr>
      <dsp:spPr>
        <a:xfrm>
          <a:off x="6657576" y="807522"/>
          <a:ext cx="636168" cy="1214515"/>
        </a:xfrm>
        <a:prstGeom prst="chevron">
          <a:avLst>
            <a:gd name="adj" fmla="val 62310"/>
          </a:avLst>
        </a:prstGeom>
        <a:blipFill rotWithShape="1">
          <a:blip xmlns:r="http://schemas.openxmlformats.org/officeDocument/2006/relationships" r:embed="rId1">
            <a:duotone>
              <a:schemeClr val="accent1">
                <a:tint val="60000"/>
                <a:hueOff val="0"/>
                <a:satOff val="0"/>
                <a:lumOff val="0"/>
                <a:alphaOff val="0"/>
                <a:shade val="36000"/>
                <a:satMod val="120000"/>
              </a:schemeClr>
              <a:schemeClr val="accent1">
                <a:tint val="60000"/>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89F933E3-7A2E-B74A-AFDB-1EF75BD83F99}">
      <dsp:nvSpPr>
        <dsp:cNvPr id="0" name=""/>
        <dsp:cNvSpPr/>
      </dsp:nvSpPr>
      <dsp:spPr>
        <a:xfrm>
          <a:off x="7363145" y="707152"/>
          <a:ext cx="1474754" cy="147475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Ionization Chamber</a:t>
          </a:r>
        </a:p>
      </dsp:txBody>
      <dsp:txXfrm>
        <a:off x="7579118" y="923125"/>
        <a:ext cx="1042808" cy="10428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9A83B-2B71-2C4F-BD7D-0F6F901256DD}" type="datetimeFigureOut">
              <a:rPr lang="en-US" smtClean="0"/>
              <a:t>4/21/19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28A1-E6D1-6342-8DA1-AA67737150C5}" type="slidenum">
              <a:rPr lang="en-US" smtClean="0"/>
              <a:t>‹#›</a:t>
            </a:fld>
            <a:endParaRPr lang="en-US"/>
          </a:p>
        </p:txBody>
      </p:sp>
    </p:spTree>
    <p:extLst>
      <p:ext uri="{BB962C8B-B14F-4D97-AF65-F5344CB8AC3E}">
        <p14:creationId xmlns:p14="http://schemas.microsoft.com/office/powerpoint/2010/main" val="166645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Quantum-scale" TargetMode="External"/><Relationship Id="rId3" Type="http://schemas.openxmlformats.org/officeDocument/2006/relationships/hyperlink" Target="https://en.wikipedia.org/wiki/Quantum_mechanics" TargetMode="External"/><Relationship Id="rId7" Type="http://schemas.openxmlformats.org/officeDocument/2006/relationships/hyperlink" Target="https://en.wikipedia.org/wiki/Classical_physic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Wave" TargetMode="External"/><Relationship Id="rId5" Type="http://schemas.openxmlformats.org/officeDocument/2006/relationships/hyperlink" Target="https://en.wikipedia.org/wiki/Quantum" TargetMode="External"/><Relationship Id="rId4" Type="http://schemas.openxmlformats.org/officeDocument/2006/relationships/hyperlink" Target="https://en.wikipedia.org/wiki/Partic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yperphysics.phy-astr.gsu.edu/hbase/quantum/bragg.html#c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1</a:t>
            </a:fld>
            <a:endParaRPr lang="en-US"/>
          </a:p>
        </p:txBody>
      </p:sp>
    </p:spTree>
    <p:extLst>
      <p:ext uri="{BB962C8B-B14F-4D97-AF65-F5344CB8AC3E}">
        <p14:creationId xmlns:p14="http://schemas.microsoft.com/office/powerpoint/2010/main" val="2033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10</a:t>
            </a:fld>
            <a:endParaRPr lang="en-US"/>
          </a:p>
        </p:txBody>
      </p:sp>
    </p:spTree>
    <p:extLst>
      <p:ext uri="{BB962C8B-B14F-4D97-AF65-F5344CB8AC3E}">
        <p14:creationId xmlns:p14="http://schemas.microsoft.com/office/powerpoint/2010/main" val="94942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Schematic illustration of the equipment used to acquire scatter diffraction patterns. The coherent scatter CT projections are generated using pencil-beam geometry with translation and rotation motions of the sample</a:t>
            </a: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Compton scattering is of great importance to the development and understanding of radiation therapy since it involves the interaction of high energy electromagnetic radiation such as gamma and X-rays with living cells. In addition, coherent scatter computed tomography (CSCT) is a reconstructive X-ray imaging that uses scattered x-rays at different scattering angles to reconstruct images of the tissue at question. This sort of technology is still under investigation but will be extremely useful for cancer diagnoses when perfected.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Compton effect has a lot of useful applications in radiobiology, coherent scatter computed tomography, gamma spectroscopy, and other instrumentation. Radiobiology is based on studying the effects and benefits of ionized radiation as a potential treatment for cancer and diseases of the thyroid [9]. Compton scattering is of great importance to the development and understanding of radiation therapy since it involves the interaction of high energy electromagnetic radiation such as gamma and X-rays with living cells. In addition, coherent scatter computed tomography (CSCT) is a reconstructive X-ray imaging that uses scattered x-rays at different scattering angles to reconstruct images of the tissue at question. This sort of technology is still under investigation but will be extremely useful for cancer diagnoses when perfected.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3C28A1-E6D1-6342-8DA1-AA67737150C5}" type="slidenum">
              <a:rPr lang="en-US" smtClean="0"/>
              <a:t>11</a:t>
            </a:fld>
            <a:endParaRPr lang="en-US"/>
          </a:p>
        </p:txBody>
      </p:sp>
    </p:spTree>
    <p:extLst>
      <p:ext uri="{BB962C8B-B14F-4D97-AF65-F5344CB8AC3E}">
        <p14:creationId xmlns:p14="http://schemas.microsoft.com/office/powerpoint/2010/main" val="60556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12</a:t>
            </a:fld>
            <a:endParaRPr lang="en-US"/>
          </a:p>
        </p:txBody>
      </p:sp>
    </p:spTree>
    <p:extLst>
      <p:ext uri="{BB962C8B-B14F-4D97-AF65-F5344CB8AC3E}">
        <p14:creationId xmlns:p14="http://schemas.microsoft.com/office/powerpoint/2010/main" val="44113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13</a:t>
            </a:fld>
            <a:endParaRPr lang="en-US"/>
          </a:p>
        </p:txBody>
      </p:sp>
    </p:spTree>
    <p:extLst>
      <p:ext uri="{BB962C8B-B14F-4D97-AF65-F5344CB8AC3E}">
        <p14:creationId xmlns:p14="http://schemas.microsoft.com/office/powerpoint/2010/main" val="42325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2</a:t>
            </a:fld>
            <a:endParaRPr lang="en-US"/>
          </a:p>
        </p:txBody>
      </p:sp>
    </p:spTree>
    <p:extLst>
      <p:ext uri="{BB962C8B-B14F-4D97-AF65-F5344CB8AC3E}">
        <p14:creationId xmlns:p14="http://schemas.microsoft.com/office/powerpoint/2010/main" val="113657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Times" charset="0"/>
                <a:ea typeface="Times" charset="0"/>
                <a:cs typeface="Times" charset="0"/>
              </a:rPr>
              <a:t>Some</a:t>
            </a:r>
            <a:r>
              <a:rPr lang="en-US" sz="1200" b="0" baseline="0" dirty="0">
                <a:solidFill>
                  <a:schemeClr val="tx1">
                    <a:lumMod val="95000"/>
                    <a:lumOff val="5000"/>
                  </a:schemeClr>
                </a:solidFill>
                <a:latin typeface="Times" charset="0"/>
                <a:ea typeface="Times" charset="0"/>
                <a:cs typeface="Times" charset="0"/>
              </a:rPr>
              <a:t> of the early and arguably most important discoveries that rushed in the era of modern physics revolve around understanding how to properly describe particle behavior: are they just particle are they waves? What's going on? (Thomas Young did his double slit experiment in 1801)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lumMod val="95000"/>
                    <a:lumOff val="5000"/>
                  </a:schemeClr>
                </a:solidFill>
                <a:latin typeface="Times" charset="0"/>
                <a:ea typeface="Times" charset="0"/>
                <a:cs typeface="Times" charset="0"/>
              </a:rPr>
              <a:t>Although it is common sense to us now, the duality nature wasn’t something so easily accepted. </a:t>
            </a:r>
            <a:r>
              <a:rPr lang="en-US" sz="1200" b="0" i="0" u="none" strike="noStrike" kern="1200" dirty="0">
                <a:solidFill>
                  <a:schemeClr val="tx1">
                    <a:lumMod val="95000"/>
                    <a:lumOff val="5000"/>
                  </a:schemeClr>
                </a:solidFill>
                <a:effectLst/>
                <a:latin typeface="Times" charset="0"/>
                <a:ea typeface="Times" charset="0"/>
                <a:cs typeface="Times" charset="0"/>
              </a:rPr>
              <a:t>Wave–particle duality is the concept in </a:t>
            </a:r>
            <a:r>
              <a:rPr lang="en-US" sz="1200" b="0" i="0" u="none" strike="noStrike" kern="1200" dirty="0">
                <a:solidFill>
                  <a:schemeClr val="tx1">
                    <a:lumMod val="95000"/>
                    <a:lumOff val="5000"/>
                  </a:schemeClr>
                </a:solidFill>
                <a:effectLst/>
                <a:latin typeface="Times" charset="0"/>
                <a:ea typeface="Times" charset="0"/>
                <a:cs typeface="Times" charset="0"/>
                <a:hlinkClick r:id="rId3" tooltip="Quantum mechanics"/>
              </a:rPr>
              <a:t>quantum mechanics</a:t>
            </a:r>
            <a:r>
              <a:rPr lang="en-US" sz="1200" b="0" i="0" u="none" strike="noStrike" kern="1200" dirty="0">
                <a:solidFill>
                  <a:schemeClr val="tx1">
                    <a:lumMod val="95000"/>
                    <a:lumOff val="5000"/>
                  </a:schemeClr>
                </a:solidFill>
                <a:effectLst/>
                <a:latin typeface="Times" charset="0"/>
                <a:ea typeface="Times" charset="0"/>
                <a:cs typeface="Times" charset="0"/>
              </a:rPr>
              <a:t> that every </a:t>
            </a:r>
            <a:r>
              <a:rPr lang="en-US" sz="1200" b="0" i="0" u="none" strike="noStrike" kern="1200" dirty="0">
                <a:solidFill>
                  <a:schemeClr val="tx1">
                    <a:lumMod val="95000"/>
                    <a:lumOff val="5000"/>
                  </a:schemeClr>
                </a:solidFill>
                <a:effectLst/>
                <a:latin typeface="Times" charset="0"/>
                <a:ea typeface="Times" charset="0"/>
                <a:cs typeface="Times" charset="0"/>
                <a:hlinkClick r:id="rId4" tooltip="Particle"/>
              </a:rPr>
              <a:t>particle</a:t>
            </a:r>
            <a:r>
              <a:rPr lang="en-US" sz="1200" b="0" i="0" u="none" strike="noStrike" kern="1200" dirty="0">
                <a:solidFill>
                  <a:schemeClr val="tx1">
                    <a:lumMod val="95000"/>
                    <a:lumOff val="5000"/>
                  </a:schemeClr>
                </a:solidFill>
                <a:effectLst/>
                <a:latin typeface="Times" charset="0"/>
                <a:ea typeface="Times" charset="0"/>
                <a:cs typeface="Times" charset="0"/>
              </a:rPr>
              <a:t> or </a:t>
            </a:r>
            <a:r>
              <a:rPr lang="en-US" sz="1200" b="0" i="0" u="none" strike="noStrike" kern="1200" dirty="0">
                <a:solidFill>
                  <a:schemeClr val="tx1">
                    <a:lumMod val="95000"/>
                    <a:lumOff val="5000"/>
                  </a:schemeClr>
                </a:solidFill>
                <a:effectLst/>
                <a:latin typeface="Times" charset="0"/>
                <a:ea typeface="Times" charset="0"/>
                <a:cs typeface="Times" charset="0"/>
                <a:hlinkClick r:id="rId5" tooltip="Quantum"/>
              </a:rPr>
              <a:t>quantum</a:t>
            </a:r>
            <a:r>
              <a:rPr lang="en-US" sz="1200" b="0" i="0" u="none" strike="noStrike" kern="1200" dirty="0">
                <a:solidFill>
                  <a:schemeClr val="tx1">
                    <a:lumMod val="95000"/>
                    <a:lumOff val="5000"/>
                  </a:schemeClr>
                </a:solidFill>
                <a:effectLst/>
                <a:latin typeface="Times" charset="0"/>
                <a:ea typeface="Times" charset="0"/>
                <a:cs typeface="Times" charset="0"/>
              </a:rPr>
              <a:t> entity may be partly described in terms not only of particles, but also of </a:t>
            </a:r>
            <a:r>
              <a:rPr lang="en-US" sz="1200" b="0" i="0" u="none" strike="noStrike" kern="1200" dirty="0">
                <a:solidFill>
                  <a:schemeClr val="tx1">
                    <a:lumMod val="95000"/>
                    <a:lumOff val="5000"/>
                  </a:schemeClr>
                </a:solidFill>
                <a:effectLst/>
                <a:latin typeface="Times" charset="0"/>
                <a:ea typeface="Times" charset="0"/>
                <a:cs typeface="Times" charset="0"/>
                <a:hlinkClick r:id="rId6" tooltip="Wave"/>
              </a:rPr>
              <a:t>waves</a:t>
            </a:r>
            <a:r>
              <a:rPr lang="en-US" sz="1200" b="0" i="0" u="none" strike="noStrike" kern="1200" dirty="0">
                <a:solidFill>
                  <a:schemeClr val="tx1">
                    <a:lumMod val="95000"/>
                    <a:lumOff val="5000"/>
                  </a:schemeClr>
                </a:solidFill>
                <a:effectLst/>
                <a:latin typeface="Times" charset="0"/>
                <a:ea typeface="Times" charset="0"/>
                <a:cs typeface="Times" charset="0"/>
              </a:rPr>
              <a:t>. And it</a:t>
            </a:r>
            <a:r>
              <a:rPr lang="en-US" sz="1200" b="0" i="0" u="none" strike="noStrike" kern="1200" baseline="0" dirty="0">
                <a:solidFill>
                  <a:schemeClr val="tx1">
                    <a:lumMod val="95000"/>
                    <a:lumOff val="5000"/>
                  </a:schemeClr>
                </a:solidFill>
                <a:effectLst/>
                <a:latin typeface="Times" charset="0"/>
                <a:ea typeface="Times" charset="0"/>
                <a:cs typeface="Times" charset="0"/>
              </a:rPr>
              <a:t> is important </a:t>
            </a:r>
            <a:r>
              <a:rPr lang="en-US" sz="1200" b="0" i="0" u="none" strike="noStrike" kern="1200" baseline="0" dirty="0" err="1">
                <a:solidFill>
                  <a:schemeClr val="tx1">
                    <a:lumMod val="95000"/>
                    <a:lumOff val="5000"/>
                  </a:schemeClr>
                </a:solidFill>
                <a:effectLst/>
                <a:latin typeface="Times" charset="0"/>
                <a:ea typeface="Times" charset="0"/>
                <a:cs typeface="Times" charset="0"/>
              </a:rPr>
              <a:t>bc</a:t>
            </a:r>
            <a:r>
              <a:rPr lang="en-US" sz="1200" b="0" i="0" u="none" strike="noStrike" kern="1200" baseline="0" dirty="0">
                <a:solidFill>
                  <a:schemeClr val="tx1">
                    <a:lumMod val="95000"/>
                    <a:lumOff val="5000"/>
                  </a:schemeClr>
                </a:solidFill>
                <a:effectLst/>
                <a:latin typeface="Times" charset="0"/>
                <a:ea typeface="Times" charset="0"/>
                <a:cs typeface="Times" charset="0"/>
              </a:rPr>
              <a:t> it </a:t>
            </a:r>
            <a:r>
              <a:rPr lang="en-US" sz="1200" b="0" i="0" u="none" strike="noStrike" kern="1200" dirty="0">
                <a:solidFill>
                  <a:schemeClr val="tx1">
                    <a:lumMod val="95000"/>
                    <a:lumOff val="5000"/>
                  </a:schemeClr>
                </a:solidFill>
                <a:effectLst/>
                <a:latin typeface="Times" charset="0"/>
                <a:ea typeface="Times" charset="0"/>
                <a:cs typeface="Times" charset="0"/>
              </a:rPr>
              <a:t>expresses the inability of the </a:t>
            </a:r>
            <a:r>
              <a:rPr lang="en-US" sz="1200" b="0" i="0" u="none" strike="noStrike" kern="1200" dirty="0">
                <a:solidFill>
                  <a:schemeClr val="tx1">
                    <a:lumMod val="95000"/>
                    <a:lumOff val="5000"/>
                  </a:schemeClr>
                </a:solidFill>
                <a:effectLst/>
                <a:latin typeface="Times" charset="0"/>
                <a:ea typeface="Times" charset="0"/>
                <a:cs typeface="Times" charset="0"/>
                <a:hlinkClick r:id="rId7" tooltip="Classical physics"/>
              </a:rPr>
              <a:t>classical</a:t>
            </a:r>
            <a:r>
              <a:rPr lang="en-US" sz="1200" b="0" i="0" u="none" strike="noStrike" kern="1200" dirty="0">
                <a:solidFill>
                  <a:schemeClr val="tx1">
                    <a:lumMod val="95000"/>
                    <a:lumOff val="5000"/>
                  </a:schemeClr>
                </a:solidFill>
                <a:effectLst/>
                <a:latin typeface="Times" charset="0"/>
                <a:ea typeface="Times" charset="0"/>
                <a:cs typeface="Times" charset="0"/>
              </a:rPr>
              <a:t> concepts "particle" or "wave" to fully describe the </a:t>
            </a:r>
            <a:r>
              <a:rPr lang="en-US" sz="1200" b="0" i="0" u="none" strike="noStrike" kern="1200" dirty="0" err="1">
                <a:solidFill>
                  <a:schemeClr val="tx1">
                    <a:lumMod val="95000"/>
                    <a:lumOff val="5000"/>
                  </a:schemeClr>
                </a:solidFill>
                <a:effectLst/>
                <a:latin typeface="Times" charset="0"/>
                <a:ea typeface="Times" charset="0"/>
                <a:cs typeface="Times" charset="0"/>
              </a:rPr>
              <a:t>behaviour</a:t>
            </a:r>
            <a:r>
              <a:rPr lang="en-US" sz="1200" b="0" i="0" u="none" strike="noStrike" kern="1200" dirty="0">
                <a:solidFill>
                  <a:schemeClr val="tx1">
                    <a:lumMod val="95000"/>
                    <a:lumOff val="5000"/>
                  </a:schemeClr>
                </a:solidFill>
                <a:effectLst/>
                <a:latin typeface="Times" charset="0"/>
                <a:ea typeface="Times" charset="0"/>
                <a:cs typeface="Times" charset="0"/>
              </a:rPr>
              <a:t> of </a:t>
            </a:r>
            <a:r>
              <a:rPr lang="en-US" sz="1200" b="0" i="0" u="none" strike="noStrike" kern="1200" dirty="0">
                <a:solidFill>
                  <a:schemeClr val="tx1">
                    <a:lumMod val="95000"/>
                    <a:lumOff val="5000"/>
                  </a:schemeClr>
                </a:solidFill>
                <a:effectLst/>
                <a:latin typeface="Times" charset="0"/>
                <a:ea typeface="Times" charset="0"/>
                <a:cs typeface="Times" charset="0"/>
                <a:hlinkClick r:id="rId8" tooltip="Quantum-scale"/>
              </a:rPr>
              <a:t>quantum-scale</a:t>
            </a:r>
            <a:r>
              <a:rPr lang="en-US" sz="1200" b="0" i="0" u="none" strike="noStrike" kern="1200" dirty="0">
                <a:solidFill>
                  <a:schemeClr val="tx1">
                    <a:lumMod val="95000"/>
                    <a:lumOff val="5000"/>
                  </a:schemeClr>
                </a:solidFill>
                <a:effectLst/>
                <a:latin typeface="Times" charset="0"/>
                <a:ea typeface="Times" charset="0"/>
                <a:cs typeface="Times" charset="0"/>
              </a:rPr>
              <a:t> objects</a:t>
            </a:r>
          </a:p>
          <a:p>
            <a:r>
              <a:rPr lang="en-US" sz="1200" b="0" i="0" u="none" strike="noStrike" kern="1200" dirty="0">
                <a:solidFill>
                  <a:schemeClr val="tx1">
                    <a:lumMod val="95000"/>
                    <a:lumOff val="5000"/>
                  </a:schemeClr>
                </a:solidFill>
                <a:effectLst/>
                <a:latin typeface="Times" charset="0"/>
                <a:ea typeface="Times" charset="0"/>
                <a:cs typeface="Times" charset="0"/>
              </a:rPr>
              <a:t>Einstein paved the way in 1905 by embracing wave-particle duality. He</a:t>
            </a:r>
            <a:r>
              <a:rPr lang="en-US" sz="1200" b="0" i="0" u="none" strike="noStrike" kern="1200" baseline="0" dirty="0">
                <a:solidFill>
                  <a:schemeClr val="tx1">
                    <a:lumMod val="95000"/>
                    <a:lumOff val="5000"/>
                  </a:schemeClr>
                </a:solidFill>
                <a:effectLst/>
                <a:latin typeface="Times" charset="0"/>
                <a:ea typeface="Times" charset="0"/>
                <a:cs typeface="Times" charset="0"/>
              </a:rPr>
              <a:t> talked about light (photon) as particles in his paper about the photoelectric effect and as waves in special relativity. Now fast forward a couple of years to 1927</a:t>
            </a:r>
            <a:r>
              <a:rPr lang="en-US" sz="1200" b="0" i="0" u="none" strike="noStrike" kern="1200" dirty="0">
                <a:solidFill>
                  <a:schemeClr val="tx1">
                    <a:lumMod val="95000"/>
                    <a:lumOff val="5000"/>
                  </a:schemeClr>
                </a:solidFill>
                <a:effectLst/>
                <a:latin typeface="Times" charset="0"/>
                <a:ea typeface="Times" charset="0"/>
                <a:cs typeface="Times" charset="0"/>
              </a:rPr>
              <a:t>, when Compton</a:t>
            </a:r>
            <a:r>
              <a:rPr lang="en-US" sz="1200" b="0" i="0" u="none" strike="noStrike" kern="1200" baseline="0" dirty="0">
                <a:solidFill>
                  <a:schemeClr val="tx1">
                    <a:lumMod val="95000"/>
                    <a:lumOff val="5000"/>
                  </a:schemeClr>
                </a:solidFill>
                <a:effectLst/>
                <a:latin typeface="Times" charset="0"/>
                <a:ea typeface="Times" charset="0"/>
                <a:cs typeface="Times" charset="0"/>
              </a:rPr>
              <a:t> was working with his ideas, he also had to turn to this idea that of duality </a:t>
            </a:r>
            <a:r>
              <a:rPr lang="en-US" sz="1200" b="0" kern="1200" dirty="0">
                <a:solidFill>
                  <a:schemeClr val="tx1">
                    <a:lumMod val="95000"/>
                    <a:lumOff val="5000"/>
                  </a:schemeClr>
                </a:solidFill>
                <a:effectLst/>
                <a:latin typeface="Times" charset="0"/>
                <a:ea typeface="Times" charset="0"/>
                <a:cs typeface="Times" charset="0"/>
              </a:rPr>
              <a:t>In order to make sense of his results, Compton had to utilize the photon particle concept explored in Einstein’s paper about the photoelectric effect.</a:t>
            </a:r>
            <a:r>
              <a:rPr lang="en-US" sz="1200" b="0" dirty="0">
                <a:solidFill>
                  <a:schemeClr val="tx1">
                    <a:lumMod val="95000"/>
                    <a:lumOff val="5000"/>
                  </a:schemeClr>
                </a:solidFill>
                <a:effectLst/>
                <a:latin typeface="Times" charset="0"/>
                <a:ea typeface="Times" charset="0"/>
                <a:cs typeface="Times" charset="0"/>
              </a:rPr>
              <a:t> </a:t>
            </a:r>
            <a:endParaRPr lang="en-US" sz="1200" b="0" i="0" u="none" strike="noStrike" kern="1200" dirty="0">
              <a:solidFill>
                <a:schemeClr val="tx1">
                  <a:lumMod val="95000"/>
                  <a:lumOff val="5000"/>
                </a:schemeClr>
              </a:solidFill>
              <a:effectLst/>
              <a:latin typeface="Times" charset="0"/>
              <a:ea typeface="Times" charset="0"/>
              <a:cs typeface="Times" charset="0"/>
            </a:endParaRPr>
          </a:p>
          <a:p>
            <a:endParaRPr lang="en-US" sz="1200" b="0" baseline="0" dirty="0">
              <a:solidFill>
                <a:schemeClr val="tx1">
                  <a:lumMod val="95000"/>
                  <a:lumOff val="5000"/>
                </a:schemeClr>
              </a:solidFill>
              <a:latin typeface="Times" charset="0"/>
              <a:ea typeface="Times" charset="0"/>
              <a:cs typeface="Times" charset="0"/>
            </a:endParaRPr>
          </a:p>
        </p:txBody>
      </p:sp>
      <p:sp>
        <p:nvSpPr>
          <p:cNvPr id="4" name="Slide Number Placeholder 3"/>
          <p:cNvSpPr>
            <a:spLocks noGrp="1"/>
          </p:cNvSpPr>
          <p:nvPr>
            <p:ph type="sldNum" sz="quarter" idx="10"/>
          </p:nvPr>
        </p:nvSpPr>
        <p:spPr/>
        <p:txBody>
          <a:bodyPr/>
          <a:lstStyle/>
          <a:p>
            <a:fld id="{B73C28A1-E6D1-6342-8DA1-AA67737150C5}" type="slidenum">
              <a:rPr lang="en-US" smtClean="0"/>
              <a:t>3</a:t>
            </a:fld>
            <a:endParaRPr lang="en-US"/>
          </a:p>
        </p:txBody>
      </p:sp>
    </p:spTree>
    <p:extLst>
      <p:ext uri="{BB962C8B-B14F-4D97-AF65-F5344CB8AC3E}">
        <p14:creationId xmlns:p14="http://schemas.microsoft.com/office/powerpoint/2010/main" val="42531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a:t>
            </a:r>
            <a:r>
              <a:rPr lang="en-US" baseline="0" dirty="0"/>
              <a:t> what is the Compton effect?</a:t>
            </a:r>
          </a:p>
          <a:p>
            <a:r>
              <a:rPr lang="en-US" sz="1200" kern="1200" dirty="0">
                <a:solidFill>
                  <a:schemeClr val="tx1"/>
                </a:solidFill>
                <a:effectLst/>
                <a:latin typeface="+mn-lt"/>
                <a:ea typeface="+mn-ea"/>
                <a:cs typeface="+mn-cs"/>
              </a:rPr>
              <a:t>Arthur Compton proved that Thomson scattering, the classical theory that had attempted to explain scattering of charged particles, was incomplete because of its inconsistency in explaining shifts in wavelengths at low intensity [3]. According to classical theory, when a photon interacts with a charged particle, that charged particle oscillates at the photons frequency and then reemits a photon with the same frequency as the incident photon</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physical process of the Compton effect constitutes the collision of photons into charged particles PROPERLY[1]. Energy and momentum are transferred to the charged particle and photons scatter with changed wavelengths, energy, and momentum.  The setup for Compton scattering utilizes relativistic mechanics when expressing the laws of conservation of energy and momentum for the elastic collision between the two particles. Kinetic energy, scattering angle, and change in wavelength can all also be calculated. From the laws of the conservation of energy and momentum, the energy of the incident photon and the rest energy of the target electron must equal the scattered photon and recoiled electron [2].</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4</a:t>
            </a:fld>
            <a:endParaRPr lang="en-US"/>
          </a:p>
        </p:txBody>
      </p:sp>
    </p:spTree>
    <p:extLst>
      <p:ext uri="{BB962C8B-B14F-4D97-AF65-F5344CB8AC3E}">
        <p14:creationId xmlns:p14="http://schemas.microsoft.com/office/powerpoint/2010/main" val="115090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learn about</a:t>
            </a:r>
            <a:r>
              <a:rPr lang="en-US" baseline="0" dirty="0"/>
              <a:t> the photoelectric effect, Compton effect, and pair production and usually what happens is that:</a:t>
            </a:r>
          </a:p>
          <a:p>
            <a:r>
              <a:rPr lang="en-US" baseline="0" dirty="0"/>
              <a:t>We don’t connect the dots between how related these concepts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Alongside the work of Einstein, Planck, and Paul Dirac, twentieth century physics was able to explain that when high energy photons interact with matter, there are three primary means of energy transfer between the photon and particles of material: Photoelectric effect (electron</a:t>
            </a:r>
            <a:r>
              <a:rPr lang="en-US" sz="1200" kern="1200" baseline="0" dirty="0">
                <a:solidFill>
                  <a:schemeClr val="tx1"/>
                </a:solidFill>
                <a:effectLst/>
                <a:latin typeface="+mn-lt"/>
                <a:ea typeface="+mn-ea"/>
                <a:cs typeface="+mn-cs"/>
              </a:rPr>
              <a:t> completely absorbs photons energy and gets ejected)</a:t>
            </a:r>
            <a:r>
              <a:rPr lang="en-US" sz="1200" kern="1200" dirty="0">
                <a:solidFill>
                  <a:schemeClr val="tx1"/>
                </a:solidFill>
                <a:effectLst/>
                <a:latin typeface="+mn-lt"/>
                <a:ea typeface="+mn-ea"/>
                <a:cs typeface="+mn-cs"/>
              </a:rPr>
              <a:t>, Compton scattering (electron absorbs</a:t>
            </a:r>
            <a:r>
              <a:rPr lang="en-US" sz="1200" kern="1200" baseline="0" dirty="0">
                <a:solidFill>
                  <a:schemeClr val="tx1"/>
                </a:solidFill>
                <a:effectLst/>
                <a:latin typeface="+mn-lt"/>
                <a:ea typeface="+mn-ea"/>
                <a:cs typeface="+mn-cs"/>
              </a:rPr>
              <a:t> some of the photon’s energy and you get a free electron and a photon with a different wavelength)</a:t>
            </a:r>
            <a:r>
              <a:rPr lang="en-US" sz="1200" kern="1200" dirty="0">
                <a:solidFill>
                  <a:schemeClr val="tx1"/>
                </a:solidFill>
                <a:effectLst/>
                <a:latin typeface="+mn-lt"/>
                <a:ea typeface="+mn-ea"/>
                <a:cs typeface="+mn-cs"/>
              </a:rPr>
              <a:t>, and pair production</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Photons</a:t>
            </a:r>
            <a:r>
              <a:rPr lang="en-US" sz="1200" kern="1200" baseline="0" dirty="0">
                <a:solidFill>
                  <a:schemeClr val="tx1"/>
                </a:solidFill>
                <a:latin typeface="+mn-lt"/>
                <a:ea typeface="+mn-ea"/>
                <a:cs typeface="+mn-cs"/>
              </a:rPr>
              <a:t> with energy more than 1.022 MeV, photon is converted to mass giving a pair of particles)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5</a:t>
            </a:fld>
            <a:endParaRPr lang="en-US"/>
          </a:p>
        </p:txBody>
      </p:sp>
    </p:spTree>
    <p:extLst>
      <p:ext uri="{BB962C8B-B14F-4D97-AF65-F5344CB8AC3E}">
        <p14:creationId xmlns:p14="http://schemas.microsoft.com/office/powerpoint/2010/main" val="152342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d here you can visualize those differences even more profoundly and you see exactly what we discussed before. Of course, our focus is the Compton effect but it is important to see the how you get different effect depending on how high of an energy your photon possess. </a:t>
            </a:r>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6</a:t>
            </a:fld>
            <a:endParaRPr lang="en-US"/>
          </a:p>
        </p:txBody>
      </p:sp>
    </p:spTree>
    <p:extLst>
      <p:ext uri="{BB962C8B-B14F-4D97-AF65-F5344CB8AC3E}">
        <p14:creationId xmlns:p14="http://schemas.microsoft.com/office/powerpoint/2010/main" val="13775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dive into the experimental setup that led to the Compton effect conclusions.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Compton first worked with X-rays when studying the arrangement of atoms and electrons in crystals. He then expanded into studies involving X-ray scattering. Initially, Compton perfected the apparatus that he used in studying X-ray scattering to be able to measure shifts in wavelengths and scattering angles. He then conducted experiments where X-rays were targeted at a carbon, specifically graphite, target [3]. It then</a:t>
            </a:r>
            <a:r>
              <a:rPr lang="en-US" sz="1200" kern="1200" baseline="0" dirty="0">
                <a:solidFill>
                  <a:schemeClr val="tx1"/>
                </a:solidFill>
                <a:effectLst/>
                <a:latin typeface="+mn-lt"/>
                <a:ea typeface="+mn-ea"/>
                <a:cs typeface="+mn-cs"/>
              </a:rPr>
              <a:t> passed through a crystal system. </a:t>
            </a:r>
            <a:r>
              <a:rPr lang="en-US" sz="1200" kern="1200" dirty="0">
                <a:solidFill>
                  <a:schemeClr val="tx1"/>
                </a:solidFill>
                <a:effectLst/>
                <a:latin typeface="+mn-lt"/>
                <a:ea typeface="+mn-ea"/>
                <a:cs typeface="+mn-cs"/>
              </a:rPr>
              <a:t>Compton scattering is observed because the emitted radiation had a longer wavelength then the primary wave. Longer wavelength means lower energy. The energy of the scattered photon was measured using bragg scattering on a calcite crystal (has a trigonal crystal class) and an ionization chamber to measure energy over time. </a:t>
            </a:r>
          </a:p>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7</a:t>
            </a:fld>
            <a:endParaRPr lang="en-US"/>
          </a:p>
        </p:txBody>
      </p:sp>
    </p:spTree>
    <p:extLst>
      <p:ext uri="{BB962C8B-B14F-4D97-AF65-F5344CB8AC3E}">
        <p14:creationId xmlns:p14="http://schemas.microsoft.com/office/powerpoint/2010/main" val="16163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energy of the scattered photon was measured using bragg scattering on a calcite crystal (has a trigonal crystal class) and an ionization chamber to measure energy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Compton's original experiment made use of molybdenum K-alpha x-rays, which have a wavelength of 0.0709 nm. These were scattered from a block of carbon and observed at different angles with a </a:t>
            </a:r>
            <a:r>
              <a:rPr lang="en-US" sz="1200" b="0" i="0" kern="1200" dirty="0">
                <a:solidFill>
                  <a:schemeClr val="tx1"/>
                </a:solidFill>
                <a:effectLst/>
                <a:latin typeface="+mn-lt"/>
                <a:ea typeface="+mn-ea"/>
                <a:cs typeface="+mn-cs"/>
                <a:hlinkClick r:id="rId3"/>
              </a:rPr>
              <a:t>Bragg spectrometer</a:t>
            </a:r>
            <a:r>
              <a:rPr lang="en-US" sz="1200" b="0" i="0" u="none" strike="noStrike" kern="1200" dirty="0">
                <a:solidFill>
                  <a:schemeClr val="tx1"/>
                </a:solidFill>
                <a:effectLst/>
                <a:latin typeface="+mn-lt"/>
                <a:ea typeface="+mn-ea"/>
                <a:cs typeface="+mn-cs"/>
              </a:rPr>
              <a:t>. The spectrometer consists of a rotating framework with a calcite crystal to diffract the x-rays and an ionization chamber for detection of the x-rays. Since the spacing of the crystal planes in calcite is known, the angle of diffraction gives an accurate measure of the wavelength.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3C28A1-E6D1-6342-8DA1-AA67737150C5}" type="slidenum">
              <a:rPr lang="en-US" smtClean="0"/>
              <a:t>8</a:t>
            </a:fld>
            <a:endParaRPr lang="en-US"/>
          </a:p>
        </p:txBody>
      </p:sp>
    </p:spTree>
    <p:extLst>
      <p:ext uri="{BB962C8B-B14F-4D97-AF65-F5344CB8AC3E}">
        <p14:creationId xmlns:p14="http://schemas.microsoft.com/office/powerpoint/2010/main" val="10691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C28A1-E6D1-6342-8DA1-AA67737150C5}" type="slidenum">
              <a:rPr lang="en-US" smtClean="0"/>
              <a:t>9</a:t>
            </a:fld>
            <a:endParaRPr lang="en-US"/>
          </a:p>
        </p:txBody>
      </p:sp>
    </p:spTree>
    <p:extLst>
      <p:ext uri="{BB962C8B-B14F-4D97-AF65-F5344CB8AC3E}">
        <p14:creationId xmlns:p14="http://schemas.microsoft.com/office/powerpoint/2010/main" val="10963173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D8DDA2-40C8-5041-A25E-8A01D1E91404}"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5D5EC92-B20F-4644-A94C-6BA6D533E46F}" type="slidenum">
              <a:rPr lang="en-US" smtClean="0"/>
              <a:t>‹#›</a:t>
            </a:fld>
            <a:endParaRPr lang="en-US"/>
          </a:p>
        </p:txBody>
      </p:sp>
    </p:spTree>
    <p:extLst>
      <p:ext uri="{BB962C8B-B14F-4D97-AF65-F5344CB8AC3E}">
        <p14:creationId xmlns:p14="http://schemas.microsoft.com/office/powerpoint/2010/main" val="788169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8DDA2-40C8-5041-A25E-8A01D1E91404}"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50001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8DDA2-40C8-5041-A25E-8A01D1E91404}"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724763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8DDA2-40C8-5041-A25E-8A01D1E91404}"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1077702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9D8DDA2-40C8-5041-A25E-8A01D1E91404}" type="datetimeFigureOut">
              <a:rPr lang="en-US" smtClean="0"/>
              <a:t>4/21/19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5D5EC92-B20F-4644-A94C-6BA6D533E46F}" type="slidenum">
              <a:rPr lang="en-US" smtClean="0"/>
              <a:t>‹#›</a:t>
            </a:fld>
            <a:endParaRPr lang="en-US"/>
          </a:p>
        </p:txBody>
      </p:sp>
    </p:spTree>
    <p:extLst>
      <p:ext uri="{BB962C8B-B14F-4D97-AF65-F5344CB8AC3E}">
        <p14:creationId xmlns:p14="http://schemas.microsoft.com/office/powerpoint/2010/main" val="106199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D8DDA2-40C8-5041-A25E-8A01D1E91404}"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1268047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D8DDA2-40C8-5041-A25E-8A01D1E91404}" type="datetimeFigureOut">
              <a:rPr lang="en-US" smtClean="0"/>
              <a:t>4/21/19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5EC92-B20F-4644-A94C-6BA6D533E46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54250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D8DDA2-40C8-5041-A25E-8A01D1E91404}" type="datetimeFigureOut">
              <a:rPr lang="en-US" smtClean="0"/>
              <a:t>4/21/19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5EC92-B20F-4644-A94C-6BA6D533E46F}"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22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8DDA2-40C8-5041-A25E-8A01D1E91404}" type="datetimeFigureOut">
              <a:rPr lang="en-US" smtClean="0"/>
              <a:t>4/21/19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1805867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8DDA2-40C8-5041-A25E-8A01D1E91404}"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831849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D8DDA2-40C8-5041-A25E-8A01D1E91404}" type="datetimeFigureOut">
              <a:rPr lang="en-US" smtClean="0"/>
              <a:t>4/21/19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5D5EC92-B20F-4644-A94C-6BA6D533E46F}" type="slidenum">
              <a:rPr lang="en-US" smtClean="0"/>
              <a:t>‹#›</a:t>
            </a:fld>
            <a:endParaRPr lang="en-US"/>
          </a:p>
        </p:txBody>
      </p:sp>
    </p:spTree>
    <p:extLst>
      <p:ext uri="{BB962C8B-B14F-4D97-AF65-F5344CB8AC3E}">
        <p14:creationId xmlns:p14="http://schemas.microsoft.com/office/powerpoint/2010/main" val="770374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9D8DDA2-40C8-5041-A25E-8A01D1E91404}" type="datetimeFigureOut">
              <a:rPr lang="en-US" smtClean="0"/>
              <a:t>4/21/19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5D5EC92-B20F-4644-A94C-6BA6D533E46F}" type="slidenum">
              <a:rPr lang="en-US" smtClean="0"/>
              <a:t>‹#›</a:t>
            </a:fld>
            <a:endParaRPr lang="en-US"/>
          </a:p>
        </p:txBody>
      </p:sp>
    </p:spTree>
    <p:extLst>
      <p:ext uri="{BB962C8B-B14F-4D97-AF65-F5344CB8AC3E}">
        <p14:creationId xmlns:p14="http://schemas.microsoft.com/office/powerpoint/2010/main" val="1061458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619" y="1432223"/>
            <a:ext cx="9966960" cy="3035808"/>
          </a:xfrm>
        </p:spPr>
        <p:txBody>
          <a:bodyPr/>
          <a:lstStyle/>
          <a:p>
            <a:pPr algn="ctr"/>
            <a:r>
              <a:rPr lang="en-US" dirty="0"/>
              <a:t>The Compton effect</a:t>
            </a:r>
          </a:p>
        </p:txBody>
      </p:sp>
      <p:sp>
        <p:nvSpPr>
          <p:cNvPr id="3" name="Subtitle 2"/>
          <p:cNvSpPr>
            <a:spLocks noGrp="1"/>
          </p:cNvSpPr>
          <p:nvPr>
            <p:ph type="subTitle" idx="1"/>
          </p:nvPr>
        </p:nvSpPr>
        <p:spPr>
          <a:xfrm>
            <a:off x="3575506" y="4272049"/>
            <a:ext cx="5358558" cy="2389969"/>
          </a:xfrm>
        </p:spPr>
        <p:txBody>
          <a:bodyPr>
            <a:noAutofit/>
          </a:bodyPr>
          <a:lstStyle/>
          <a:p>
            <a:pPr algn="ctr">
              <a:lnSpc>
                <a:spcPct val="150000"/>
              </a:lnSpc>
            </a:pPr>
            <a:r>
              <a:rPr lang="en-US" sz="1800" b="1" dirty="0">
                <a:solidFill>
                  <a:schemeClr val="accent1">
                    <a:lumMod val="75000"/>
                  </a:schemeClr>
                </a:solidFill>
              </a:rPr>
              <a:t>By: Eman Alasadi, </a:t>
            </a:r>
          </a:p>
          <a:p>
            <a:pPr algn="ctr">
              <a:lnSpc>
                <a:spcPct val="150000"/>
              </a:lnSpc>
            </a:pPr>
            <a:r>
              <a:rPr lang="en-US" sz="1800" b="1" dirty="0" err="1">
                <a:solidFill>
                  <a:schemeClr val="accent1">
                    <a:lumMod val="75000"/>
                  </a:schemeClr>
                </a:solidFill>
              </a:rPr>
              <a:t>Akolade</a:t>
            </a:r>
            <a:r>
              <a:rPr lang="en-US" sz="1800" b="1" dirty="0">
                <a:solidFill>
                  <a:schemeClr val="accent1">
                    <a:lumMod val="75000"/>
                  </a:schemeClr>
                </a:solidFill>
              </a:rPr>
              <a:t> Adebayo, Anfal Chaid, Charleston Newhouse, Kiran Karki, Tyler Freeman </a:t>
            </a:r>
          </a:p>
          <a:p>
            <a:pPr algn="ctr">
              <a:lnSpc>
                <a:spcPct val="150000"/>
              </a:lnSpc>
            </a:pPr>
            <a:r>
              <a:rPr lang="en-US" sz="1800" b="1" dirty="0">
                <a:solidFill>
                  <a:schemeClr val="accent1">
                    <a:lumMod val="75000"/>
                  </a:schemeClr>
                </a:solidFill>
              </a:rPr>
              <a:t>PHYS 3313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4" y="112448"/>
            <a:ext cx="1046646" cy="11075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136" y="112448"/>
            <a:ext cx="1046646" cy="11075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718" y="112448"/>
            <a:ext cx="1046646" cy="11075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727" y="112448"/>
            <a:ext cx="1046646" cy="110758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036" y="112448"/>
            <a:ext cx="1046646" cy="110758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345" y="112448"/>
            <a:ext cx="1046646" cy="11075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654" y="112447"/>
            <a:ext cx="1046646" cy="110758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236" y="112447"/>
            <a:ext cx="1046646" cy="1107581"/>
          </a:xfrm>
          <a:prstGeom prst="rect">
            <a:avLst/>
          </a:prstGeom>
        </p:spPr>
      </p:pic>
    </p:spTree>
    <p:extLst>
      <p:ext uri="{BB962C8B-B14F-4D97-AF65-F5344CB8AC3E}">
        <p14:creationId xmlns:p14="http://schemas.microsoft.com/office/powerpoint/2010/main" val="181727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61170" y="0"/>
                <a:ext cx="9478537" cy="7051354"/>
              </a:xfrm>
              <a:prstGeom prst="rect">
                <a:avLst/>
              </a:prstGeom>
              <a:noFill/>
            </p:spPr>
            <p:txBody>
              <a:bodyPr wrap="square" rtlCol="0">
                <a:spAutoFit/>
              </a:bodyPr>
              <a:lstStyle/>
              <a:p>
                <a:r>
                  <a:rPr lang="en-US" sz="2400" b="1" dirty="0">
                    <a:solidFill>
                      <a:schemeClr val="bg1"/>
                    </a:solidFill>
                    <a:latin typeface="+mj-lt"/>
                  </a:rPr>
                  <a:t>Momentum of photon</a:t>
                </a:r>
                <a:r>
                  <a:rPr lang="en-US" sz="2400" b="1" dirty="0">
                    <a:latin typeface="+mj-lt"/>
                  </a:rPr>
                  <a:t>		  </a:t>
                </a:r>
                <a14:m>
                  <m:oMath xmlns:m="http://schemas.openxmlformats.org/officeDocument/2006/math">
                    <m:r>
                      <a:rPr lang="en-US" sz="2400" b="1" i="1">
                        <a:latin typeface="Cambria Math" charset="0"/>
                      </a:rPr>
                      <m:t>𝒑</m:t>
                    </m:r>
                    <m:r>
                      <a:rPr lang="en-US" sz="2400" b="1" i="1">
                        <a:latin typeface="Cambria Math" charset="0"/>
                      </a:rPr>
                      <m:t>= </m:t>
                    </m:r>
                    <m:f>
                      <m:fPr>
                        <m:ctrlPr>
                          <a:rPr lang="en-US" sz="2400" b="1" i="1">
                            <a:latin typeface="Cambria Math" panose="02040503050406030204" pitchFamily="18" charset="0"/>
                          </a:rPr>
                        </m:ctrlPr>
                      </m:fPr>
                      <m:num>
                        <m:r>
                          <a:rPr lang="en-US" sz="2400" b="1" i="1">
                            <a:latin typeface="Cambria Math" charset="0"/>
                          </a:rPr>
                          <m:t>𝒉</m:t>
                        </m:r>
                      </m:num>
                      <m:den>
                        <m:r>
                          <a:rPr lang="en-US" sz="2400" b="1" i="1">
                            <a:latin typeface="Cambria Math" charset="0"/>
                          </a:rPr>
                          <m:t>𝝀</m:t>
                        </m:r>
                      </m:den>
                    </m:f>
                  </m:oMath>
                </a14:m>
                <a:endParaRPr lang="en-US" sz="2400" b="1" dirty="0">
                  <a:latin typeface="+mj-lt"/>
                </a:endParaRPr>
              </a:p>
              <a:p>
                <a:r>
                  <a:rPr lang="en-US" sz="2400" b="1" dirty="0">
                    <a:solidFill>
                      <a:schemeClr val="bg1"/>
                    </a:solidFill>
                    <a:latin typeface="+mj-lt"/>
                  </a:rPr>
                  <a:t>Electron’s total energy</a:t>
                </a:r>
                <a:r>
                  <a:rPr lang="en-US" sz="2400" b="1" dirty="0">
                    <a:latin typeface="+mj-lt"/>
                  </a:rPr>
                  <a:t>	 </a:t>
                </a:r>
                <a14:m>
                  <m:oMath xmlns:m="http://schemas.openxmlformats.org/officeDocument/2006/math">
                    <m:sSup>
                      <m:sSupPr>
                        <m:ctrlPr>
                          <a:rPr lang="en-US" sz="2400" b="1" i="1">
                            <a:latin typeface="Cambria Math" panose="02040503050406030204" pitchFamily="18" charset="0"/>
                          </a:rPr>
                        </m:ctrlPr>
                      </m:sSupPr>
                      <m:e>
                        <m:sSub>
                          <m:sSubPr>
                            <m:ctrlPr>
                              <a:rPr lang="en-US" sz="2400" b="1" i="1">
                                <a:latin typeface="Cambria Math" panose="02040503050406030204" pitchFamily="18" charset="0"/>
                              </a:rPr>
                            </m:ctrlPr>
                          </m:sSubPr>
                          <m:e>
                            <m:r>
                              <a:rPr lang="en-US" sz="2400" b="1" i="1">
                                <a:latin typeface="Cambria Math" charset="0"/>
                              </a:rPr>
                              <m:t>𝑬</m:t>
                            </m:r>
                          </m:e>
                          <m:sub>
                            <m:r>
                              <a:rPr lang="en-US" sz="2400" b="1" i="1">
                                <a:latin typeface="Cambria Math" charset="0"/>
                              </a:rPr>
                              <m:t>𝒆</m:t>
                            </m:r>
                          </m:sub>
                        </m:sSub>
                      </m:e>
                      <m:sup>
                        <m:r>
                          <a:rPr lang="en-US" sz="2400" b="1" i="1">
                            <a:latin typeface="Cambria Math" charset="0"/>
                          </a:rPr>
                          <m:t>𝟐</m:t>
                        </m:r>
                      </m:sup>
                    </m:sSup>
                    <m:r>
                      <a:rPr lang="en-US" sz="2400" b="1" i="1">
                        <a:latin typeface="Cambria Math" charset="0"/>
                      </a:rPr>
                      <m:t>=(</m:t>
                    </m:r>
                    <m:r>
                      <a:rPr lang="en-US" sz="2400" b="1" i="1">
                        <a:latin typeface="Cambria Math" charset="0"/>
                      </a:rPr>
                      <m:t>𝒎</m:t>
                    </m:r>
                    <m:sSup>
                      <m:sSupPr>
                        <m:ctrlPr>
                          <a:rPr lang="en-US" sz="2400" b="1" i="1">
                            <a:latin typeface="Cambria Math" panose="02040503050406030204" pitchFamily="18" charset="0"/>
                          </a:rPr>
                        </m:ctrlPr>
                      </m:sSupPr>
                      <m:e>
                        <m:r>
                          <a:rPr lang="en-US" sz="2400" b="1" i="1">
                            <a:latin typeface="Cambria Math" charset="0"/>
                          </a:rPr>
                          <m:t>𝒄</m:t>
                        </m:r>
                      </m:e>
                      <m:sup>
                        <m:r>
                          <a:rPr lang="en-US" sz="2400" b="1" i="1">
                            <a:latin typeface="Cambria Math" charset="0"/>
                          </a:rPr>
                          <m:t>𝟐</m:t>
                        </m:r>
                      </m:sup>
                    </m:sSup>
                    <m:sSup>
                      <m:sSupPr>
                        <m:ctrlPr>
                          <a:rPr lang="en-US" sz="2400" b="1" i="1">
                            <a:latin typeface="Cambria Math" panose="02040503050406030204" pitchFamily="18" charset="0"/>
                          </a:rPr>
                        </m:ctrlPr>
                      </m:sSupPr>
                      <m:e>
                        <m:r>
                          <a:rPr lang="en-US" sz="2400" b="1" i="1">
                            <a:latin typeface="Cambria Math" charset="0"/>
                          </a:rPr>
                          <m:t>)</m:t>
                        </m:r>
                      </m:e>
                      <m:sup>
                        <m:r>
                          <a:rPr lang="en-US" sz="2400" b="1" i="1">
                            <a:latin typeface="Cambria Math" charset="0"/>
                          </a:rPr>
                          <m:t>𝟐</m:t>
                        </m:r>
                      </m:sup>
                    </m:sSup>
                    <m:r>
                      <a:rPr lang="en-US" sz="2400" b="1" i="1">
                        <a:latin typeface="Cambria Math" charset="0"/>
                      </a:rPr>
                      <m:t>+</m:t>
                    </m:r>
                    <m:sSup>
                      <m:sSupPr>
                        <m:ctrlPr>
                          <a:rPr lang="en-US" sz="2400" b="1" i="1">
                            <a:latin typeface="Cambria Math" panose="02040503050406030204" pitchFamily="18" charset="0"/>
                          </a:rPr>
                        </m:ctrlPr>
                      </m:sSupPr>
                      <m:e>
                        <m:sSub>
                          <m:sSubPr>
                            <m:ctrlPr>
                              <a:rPr lang="en-US" sz="2400" b="1" i="1">
                                <a:latin typeface="Cambria Math" panose="02040503050406030204" pitchFamily="18" charset="0"/>
                              </a:rPr>
                            </m:ctrlPr>
                          </m:sSubPr>
                          <m:e>
                            <m:r>
                              <a:rPr lang="en-US" sz="2400" b="1" i="1">
                                <a:latin typeface="Cambria Math" charset="0"/>
                              </a:rPr>
                              <m:t>𝒑</m:t>
                            </m:r>
                          </m:e>
                          <m:sub>
                            <m:r>
                              <a:rPr lang="en-US" sz="2400" b="1" i="1">
                                <a:latin typeface="Cambria Math" charset="0"/>
                              </a:rPr>
                              <m:t>𝒆</m:t>
                            </m:r>
                          </m:sub>
                        </m:sSub>
                      </m:e>
                      <m:sup>
                        <m:r>
                          <a:rPr lang="en-US" sz="2400" b="1" i="1">
                            <a:latin typeface="Cambria Math" charset="0"/>
                          </a:rPr>
                          <m:t>𝟐</m:t>
                        </m:r>
                      </m:sup>
                    </m:sSup>
                    <m:sSup>
                      <m:sSupPr>
                        <m:ctrlPr>
                          <a:rPr lang="en-US" sz="2400" b="1" i="1">
                            <a:latin typeface="Cambria Math" panose="02040503050406030204" pitchFamily="18" charset="0"/>
                          </a:rPr>
                        </m:ctrlPr>
                      </m:sSupPr>
                      <m:e>
                        <m:r>
                          <a:rPr lang="en-US" sz="2400" b="1" i="1">
                            <a:latin typeface="Cambria Math" charset="0"/>
                          </a:rPr>
                          <m:t>𝒄</m:t>
                        </m:r>
                      </m:e>
                      <m:sup>
                        <m:r>
                          <a:rPr lang="en-US" sz="2400" b="1" i="1">
                            <a:latin typeface="Cambria Math" charset="0"/>
                          </a:rPr>
                          <m:t>𝟐</m:t>
                        </m:r>
                      </m:sup>
                    </m:sSup>
                  </m:oMath>
                </a14:m>
                <a:endParaRPr lang="en-US" sz="2400" b="1" dirty="0">
                  <a:latin typeface="+mj-lt"/>
                </a:endParaRPr>
              </a:p>
              <a:p>
                <a:r>
                  <a:rPr lang="en-US" sz="2400" b="1" dirty="0">
                    <a:solidFill>
                      <a:schemeClr val="bg1"/>
                    </a:solidFill>
                    <a:latin typeface="+mj-lt"/>
                  </a:rPr>
                  <a:t>Energy Conservation</a:t>
                </a:r>
                <a:r>
                  <a:rPr lang="en-US" sz="2400" b="1" dirty="0">
                    <a:latin typeface="+mj-lt"/>
                  </a:rPr>
                  <a:t>		 </a:t>
                </a:r>
                <a14:m>
                  <m:oMath xmlns:m="http://schemas.openxmlformats.org/officeDocument/2006/math">
                    <m:r>
                      <a:rPr lang="en-US" sz="2400" b="1" i="1">
                        <a:latin typeface="Cambria Math" charset="0"/>
                      </a:rPr>
                      <m:t>𝒉𝒇</m:t>
                    </m:r>
                    <m:r>
                      <a:rPr lang="en-US" sz="2400" b="1" i="1">
                        <a:latin typeface="Cambria Math" charset="0"/>
                      </a:rPr>
                      <m:t>+ </m:t>
                    </m:r>
                    <m:r>
                      <a:rPr lang="en-US" sz="2400" b="1" i="1">
                        <a:latin typeface="Cambria Math" charset="0"/>
                      </a:rPr>
                      <m:t>𝒎</m:t>
                    </m:r>
                    <m:sSup>
                      <m:sSupPr>
                        <m:ctrlPr>
                          <a:rPr lang="en-US" sz="2400" b="1" i="1">
                            <a:latin typeface="Cambria Math" panose="02040503050406030204" pitchFamily="18" charset="0"/>
                          </a:rPr>
                        </m:ctrlPr>
                      </m:sSupPr>
                      <m:e>
                        <m:r>
                          <a:rPr lang="en-US" sz="2400" b="1" i="1">
                            <a:latin typeface="Cambria Math" charset="0"/>
                          </a:rPr>
                          <m:t>𝒄</m:t>
                        </m:r>
                      </m:e>
                      <m:sup>
                        <m:r>
                          <a:rPr lang="en-US" sz="2400" b="1" i="1">
                            <a:latin typeface="Cambria Math" charset="0"/>
                          </a:rPr>
                          <m:t>𝟐</m:t>
                        </m:r>
                      </m:sup>
                    </m:sSup>
                    <m:r>
                      <a:rPr lang="en-US" sz="2400" b="1" i="1">
                        <a:latin typeface="Cambria Math" charset="0"/>
                      </a:rPr>
                      <m:t>=</m:t>
                    </m:r>
                    <m:r>
                      <a:rPr lang="en-US" sz="2400" b="1" i="1">
                        <a:latin typeface="Cambria Math" charset="0"/>
                      </a:rPr>
                      <m:t>𝒉</m:t>
                    </m:r>
                    <m:sSup>
                      <m:sSupPr>
                        <m:ctrlPr>
                          <a:rPr lang="en-US" sz="2400" b="1" i="1">
                            <a:latin typeface="Cambria Math" panose="02040503050406030204" pitchFamily="18" charset="0"/>
                          </a:rPr>
                        </m:ctrlPr>
                      </m:sSupPr>
                      <m:e>
                        <m:r>
                          <a:rPr lang="en-US" sz="2400" b="1" i="1">
                            <a:latin typeface="Cambria Math" charset="0"/>
                          </a:rPr>
                          <m:t>𝒇</m:t>
                        </m:r>
                      </m:e>
                      <m:sup>
                        <m:r>
                          <a:rPr lang="en-US" sz="2400" b="1" i="1">
                            <a:latin typeface="Cambria Math" charset="0"/>
                          </a:rPr>
                          <m:t>′</m:t>
                        </m:r>
                      </m:sup>
                    </m:sSup>
                    <m:r>
                      <a:rPr lang="en-US" sz="2400" b="1" i="1">
                        <a:latin typeface="Cambria Math" charset="0"/>
                      </a:rPr>
                      <m:t>+</m:t>
                    </m:r>
                    <m:sSub>
                      <m:sSubPr>
                        <m:ctrlPr>
                          <a:rPr lang="en-US" sz="2400" b="1" i="1">
                            <a:latin typeface="Cambria Math" panose="02040503050406030204" pitchFamily="18" charset="0"/>
                          </a:rPr>
                        </m:ctrlPr>
                      </m:sSubPr>
                      <m:e>
                        <m:r>
                          <a:rPr lang="en-US" sz="2400" b="1" i="1">
                            <a:latin typeface="Cambria Math" charset="0"/>
                          </a:rPr>
                          <m:t>𝑬</m:t>
                        </m:r>
                      </m:e>
                      <m:sub>
                        <m:r>
                          <a:rPr lang="en-US" sz="2400" b="1" i="1">
                            <a:latin typeface="Cambria Math" charset="0"/>
                          </a:rPr>
                          <m:t>𝒆</m:t>
                        </m:r>
                      </m:sub>
                    </m:sSub>
                  </m:oMath>
                </a14:m>
                <a:endParaRPr lang="en-US" sz="2400" b="1" dirty="0">
                  <a:latin typeface="+mj-lt"/>
                </a:endParaRPr>
              </a:p>
              <a:p>
                <a:endParaRPr lang="en-US" sz="2400" b="1" dirty="0">
                  <a:latin typeface="+mj-lt"/>
                </a:endParaRPr>
              </a:p>
              <a:p>
                <a:r>
                  <a:rPr lang="en-US" sz="2400" b="1" dirty="0">
                    <a:solidFill>
                      <a:schemeClr val="bg1"/>
                    </a:solidFill>
                    <a:latin typeface="+mj-lt"/>
                  </a:rPr>
                  <a:t>Momentum Conservation:</a:t>
                </a:r>
              </a:p>
              <a:p>
                <a:pPr lvl="0"/>
                <a:r>
                  <a:rPr lang="en-US" sz="2400" b="1" dirty="0">
                    <a:solidFill>
                      <a:schemeClr val="bg1"/>
                    </a:solidFill>
                    <a:latin typeface="+mj-lt"/>
                  </a:rPr>
                  <a:t>x-direction</a:t>
                </a:r>
                <a:r>
                  <a:rPr lang="en-US" sz="2400" b="1" dirty="0">
                    <a:latin typeface="+mj-lt"/>
                  </a:rPr>
                  <a:t>			</a:t>
                </a:r>
                <a14:m>
                  <m:oMath xmlns:m="http://schemas.openxmlformats.org/officeDocument/2006/math">
                    <m:r>
                      <a:rPr lang="en-US" sz="2400" b="1" i="1">
                        <a:latin typeface="Cambria Math" charset="0"/>
                      </a:rPr>
                      <m:t> </m:t>
                    </m:r>
                    <m:f>
                      <m:fPr>
                        <m:ctrlPr>
                          <a:rPr lang="en-US" sz="2400" b="1" i="1">
                            <a:latin typeface="Cambria Math" panose="02040503050406030204" pitchFamily="18" charset="0"/>
                          </a:rPr>
                        </m:ctrlPr>
                      </m:fPr>
                      <m:num>
                        <m:r>
                          <a:rPr lang="en-US" sz="2400" b="1" i="1">
                            <a:latin typeface="Cambria Math" charset="0"/>
                          </a:rPr>
                          <m:t>𝒉</m:t>
                        </m:r>
                      </m:num>
                      <m:den>
                        <m:r>
                          <a:rPr lang="en-US" sz="2400" b="1" i="1">
                            <a:latin typeface="Cambria Math" charset="0"/>
                          </a:rPr>
                          <m:t>𝝀</m:t>
                        </m:r>
                      </m:den>
                    </m:f>
                    <m:r>
                      <a:rPr lang="en-US" sz="2400" b="1" i="1">
                        <a:latin typeface="Cambria Math" charset="0"/>
                      </a:rPr>
                      <m:t>= </m:t>
                    </m:r>
                    <m:f>
                      <m:fPr>
                        <m:ctrlPr>
                          <a:rPr lang="en-US" sz="2400" b="1" i="1">
                            <a:latin typeface="Cambria Math" panose="02040503050406030204" pitchFamily="18" charset="0"/>
                          </a:rPr>
                        </m:ctrlPr>
                      </m:fPr>
                      <m:num>
                        <m:r>
                          <a:rPr lang="en-US" sz="2400" b="1" i="1">
                            <a:latin typeface="Cambria Math" charset="0"/>
                          </a:rPr>
                          <m:t>𝒉</m:t>
                        </m:r>
                      </m:num>
                      <m:den>
                        <m:sSup>
                          <m:sSupPr>
                            <m:ctrlPr>
                              <a:rPr lang="en-US" sz="2400" b="1" i="1">
                                <a:latin typeface="Cambria Math" panose="02040503050406030204" pitchFamily="18" charset="0"/>
                              </a:rPr>
                            </m:ctrlPr>
                          </m:sSupPr>
                          <m:e>
                            <m:r>
                              <a:rPr lang="en-US" sz="2400" b="1" i="1">
                                <a:latin typeface="Cambria Math" charset="0"/>
                              </a:rPr>
                              <m:t>𝝀</m:t>
                            </m:r>
                          </m:e>
                          <m:sup>
                            <m:r>
                              <a:rPr lang="en-US" sz="2400" b="1" i="1">
                                <a:latin typeface="Cambria Math" charset="0"/>
                              </a:rPr>
                              <m:t>′</m:t>
                            </m:r>
                          </m:sup>
                        </m:sSup>
                      </m:den>
                    </m:f>
                    <m:r>
                      <a:rPr lang="en-US" sz="2400" b="1" i="1">
                        <a:latin typeface="Cambria Math" charset="0"/>
                      </a:rPr>
                      <m:t>𝒄𝒐𝒔</m:t>
                    </m:r>
                    <m:r>
                      <a:rPr lang="en-US" sz="2400" b="1" i="1">
                        <a:latin typeface="Cambria Math" charset="0"/>
                      </a:rPr>
                      <m:t>𝜽</m:t>
                    </m:r>
                    <m:r>
                      <a:rPr lang="en-US" sz="2400" b="1" i="1">
                        <a:latin typeface="Cambria Math" charset="0"/>
                      </a:rPr>
                      <m:t>+</m:t>
                    </m:r>
                    <m:sSub>
                      <m:sSubPr>
                        <m:ctrlPr>
                          <a:rPr lang="en-US" sz="2400" b="1" i="1">
                            <a:latin typeface="Cambria Math" panose="02040503050406030204" pitchFamily="18" charset="0"/>
                          </a:rPr>
                        </m:ctrlPr>
                      </m:sSubPr>
                      <m:e>
                        <m:r>
                          <a:rPr lang="en-US" sz="2400" b="1" i="1">
                            <a:latin typeface="Cambria Math" charset="0"/>
                          </a:rPr>
                          <m:t>𝒑</m:t>
                        </m:r>
                      </m:e>
                      <m:sub>
                        <m:r>
                          <a:rPr lang="en-US" sz="2400" b="1" i="1">
                            <a:latin typeface="Cambria Math" charset="0"/>
                          </a:rPr>
                          <m:t>𝒆</m:t>
                        </m:r>
                      </m:sub>
                    </m:sSub>
                    <m:r>
                      <a:rPr lang="en-US" sz="2400" b="1" i="1">
                        <a:latin typeface="Cambria Math" charset="0"/>
                      </a:rPr>
                      <m:t>𝒄𝒐𝒔</m:t>
                    </m:r>
                    <m:r>
                      <a:rPr lang="en-US" sz="2400" b="1" i="1">
                        <a:latin typeface="Cambria Math" charset="0"/>
                      </a:rPr>
                      <m:t>𝝓</m:t>
                    </m:r>
                  </m:oMath>
                </a14:m>
                <a:endParaRPr lang="en-US" sz="2400" b="1" dirty="0">
                  <a:latin typeface="+mj-lt"/>
                </a:endParaRPr>
              </a:p>
              <a:p>
                <a:pPr lvl="0"/>
                <a:r>
                  <a:rPr lang="en-US" sz="2400" b="1" dirty="0">
                    <a:solidFill>
                      <a:schemeClr val="bg1"/>
                    </a:solidFill>
                    <a:latin typeface="+mj-lt"/>
                  </a:rPr>
                  <a:t>y-direction</a:t>
                </a:r>
                <a:r>
                  <a:rPr lang="en-US" sz="2400" b="1" dirty="0">
                    <a:latin typeface="+mj-lt"/>
                  </a:rPr>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charset="0"/>
                          </a:rPr>
                          <m:t>𝒉</m:t>
                        </m:r>
                      </m:num>
                      <m:den>
                        <m:sSup>
                          <m:sSupPr>
                            <m:ctrlPr>
                              <a:rPr lang="en-US" sz="2400" b="1" i="1">
                                <a:latin typeface="Cambria Math" panose="02040503050406030204" pitchFamily="18" charset="0"/>
                              </a:rPr>
                            </m:ctrlPr>
                          </m:sSupPr>
                          <m:e>
                            <m:r>
                              <a:rPr lang="en-US" sz="2400" b="1" i="1">
                                <a:latin typeface="Cambria Math" charset="0"/>
                              </a:rPr>
                              <m:t>𝝀</m:t>
                            </m:r>
                          </m:e>
                          <m:sup>
                            <m:r>
                              <a:rPr lang="en-US" sz="2400" b="1" i="1">
                                <a:latin typeface="Cambria Math" charset="0"/>
                              </a:rPr>
                              <m:t>′</m:t>
                            </m:r>
                          </m:sup>
                        </m:sSup>
                      </m:den>
                    </m:f>
                    <m:r>
                      <a:rPr lang="en-US" sz="2400" b="1" i="1">
                        <a:latin typeface="Cambria Math" charset="0"/>
                      </a:rPr>
                      <m:t>𝒔𝒊𝒏</m:t>
                    </m:r>
                    <m:r>
                      <a:rPr lang="en-US" sz="2400" b="1" i="1">
                        <a:latin typeface="Cambria Math" charset="0"/>
                      </a:rPr>
                      <m:t>𝜽</m:t>
                    </m:r>
                    <m:r>
                      <a:rPr lang="en-US" sz="2400" b="1" i="1">
                        <a:latin typeface="Cambria Math" charset="0"/>
                      </a:rPr>
                      <m:t>=</m:t>
                    </m:r>
                    <m:sSub>
                      <m:sSubPr>
                        <m:ctrlPr>
                          <a:rPr lang="en-US" sz="2400" b="1" i="1">
                            <a:latin typeface="Cambria Math" panose="02040503050406030204" pitchFamily="18" charset="0"/>
                          </a:rPr>
                        </m:ctrlPr>
                      </m:sSubPr>
                      <m:e>
                        <m:r>
                          <a:rPr lang="en-US" sz="2400" b="1" i="1">
                            <a:latin typeface="Cambria Math" charset="0"/>
                          </a:rPr>
                          <m:t>𝒑</m:t>
                        </m:r>
                      </m:e>
                      <m:sub>
                        <m:r>
                          <a:rPr lang="en-US" sz="2400" b="1" i="1">
                            <a:latin typeface="Cambria Math" charset="0"/>
                          </a:rPr>
                          <m:t>𝒆</m:t>
                        </m:r>
                      </m:sub>
                    </m:sSub>
                    <m:r>
                      <a:rPr lang="en-US" sz="2400" b="1" i="1">
                        <a:latin typeface="Cambria Math" charset="0"/>
                      </a:rPr>
                      <m:t>𝒔𝒊𝒏</m:t>
                    </m:r>
                    <m:r>
                      <a:rPr lang="en-US" sz="2400" b="1" i="1">
                        <a:latin typeface="Cambria Math" charset="0"/>
                      </a:rPr>
                      <m:t>𝝓</m:t>
                    </m:r>
                  </m:oMath>
                </a14:m>
                <a:endParaRPr lang="en-US" sz="2400" b="1" dirty="0">
                  <a:latin typeface="+mj-lt"/>
                </a:endParaRPr>
              </a:p>
              <a:p>
                <a:pPr lvl="0"/>
                <a:endParaRPr lang="en-US" sz="2400" b="1" dirty="0">
                  <a:latin typeface="+mj-lt"/>
                </a:endParaRPr>
              </a:p>
              <a:p>
                <a:r>
                  <a:rPr lang="en-US" sz="2400" b="1" dirty="0">
                    <a:solidFill>
                      <a:schemeClr val="bg1"/>
                    </a:solidFill>
                    <a:latin typeface="+mj-lt"/>
                  </a:rPr>
                  <a:t>In order to relate change in wavelength to scattering angle, we define </a:t>
                </a:r>
                <a14:m>
                  <m:oMath xmlns:m="http://schemas.openxmlformats.org/officeDocument/2006/math">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charset="0"/>
                          </a:rPr>
                          <m:t>𝑬</m:t>
                        </m:r>
                      </m:e>
                      <m:sub>
                        <m:r>
                          <a:rPr lang="en-US" sz="2400" b="1" i="1">
                            <a:solidFill>
                              <a:schemeClr val="bg1"/>
                            </a:solidFill>
                            <a:latin typeface="Cambria Math" charset="0"/>
                          </a:rPr>
                          <m:t>𝒆</m:t>
                        </m:r>
                      </m:sub>
                    </m:sSub>
                  </m:oMath>
                </a14:m>
                <a:r>
                  <a:rPr lang="en-US" sz="2400" b="1" dirty="0">
                    <a:solidFill>
                      <a:schemeClr val="bg1"/>
                    </a:solidFill>
                    <a:latin typeface="+mj-lt"/>
                  </a:rPr>
                  <a:t> and </a:t>
                </a:r>
                <a14:m>
                  <m:oMath xmlns:m="http://schemas.openxmlformats.org/officeDocument/2006/math">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charset="0"/>
                          </a:rPr>
                          <m:t>𝒑</m:t>
                        </m:r>
                      </m:e>
                      <m:sub>
                        <m:r>
                          <a:rPr lang="en-US" sz="2400" b="1" i="1">
                            <a:solidFill>
                              <a:schemeClr val="bg1"/>
                            </a:solidFill>
                            <a:latin typeface="Cambria Math" charset="0"/>
                          </a:rPr>
                          <m:t>𝒆</m:t>
                        </m:r>
                      </m:sub>
                    </m:sSub>
                  </m:oMath>
                </a14:m>
                <a:r>
                  <a:rPr lang="en-US" sz="2400" b="1" dirty="0">
                    <a:solidFill>
                      <a:schemeClr val="bg1"/>
                    </a:solidFill>
                    <a:latin typeface="+mj-lt"/>
                  </a:rPr>
                  <a:t> (from previous definitions) and then substitute into the total energy formula</a:t>
                </a:r>
              </a:p>
              <a:p>
                <a:endParaRPr lang="en-US" sz="2400" b="1" dirty="0">
                  <a:latin typeface="+mj-lt"/>
                </a:endParaRPr>
              </a:p>
              <a:p>
                <a:pPr algn="ctr"/>
                <a14:m>
                  <m:oMath xmlns:m="http://schemas.openxmlformats.org/officeDocument/2006/math">
                    <m:r>
                      <a:rPr lang="en-US" sz="2400" b="1" i="1">
                        <a:latin typeface="Cambria Math" charset="0"/>
                      </a:rPr>
                      <m:t>[</m:t>
                    </m:r>
                    <m:r>
                      <a:rPr lang="en-US" sz="2400" b="1" i="1">
                        <a:latin typeface="Cambria Math" charset="0"/>
                      </a:rPr>
                      <m:t>𝒉</m:t>
                    </m:r>
                    <m:d>
                      <m:dPr>
                        <m:ctrlPr>
                          <a:rPr lang="en-US" sz="2400" b="1" i="1">
                            <a:latin typeface="Cambria Math" panose="02040503050406030204" pitchFamily="18" charset="0"/>
                          </a:rPr>
                        </m:ctrlPr>
                      </m:dPr>
                      <m:e>
                        <m:r>
                          <a:rPr lang="en-US" sz="2400" b="1" i="1">
                            <a:latin typeface="Cambria Math" charset="0"/>
                          </a:rPr>
                          <m:t>𝒇</m:t>
                        </m:r>
                        <m:r>
                          <a:rPr lang="en-US" sz="2400" b="1" i="1">
                            <a:latin typeface="Cambria Math" charset="0"/>
                          </a:rPr>
                          <m:t>−</m:t>
                        </m:r>
                        <m:sSup>
                          <m:sSupPr>
                            <m:ctrlPr>
                              <a:rPr lang="en-US" sz="2400" b="1" i="1">
                                <a:latin typeface="Cambria Math" panose="02040503050406030204" pitchFamily="18" charset="0"/>
                              </a:rPr>
                            </m:ctrlPr>
                          </m:sSupPr>
                          <m:e>
                            <m:r>
                              <a:rPr lang="en-US" sz="2400" b="1" i="1">
                                <a:latin typeface="Cambria Math" charset="0"/>
                              </a:rPr>
                              <m:t>𝒇</m:t>
                            </m:r>
                          </m:e>
                          <m:sup>
                            <m:r>
                              <a:rPr lang="en-US" sz="2400" b="1" i="1">
                                <a:latin typeface="Cambria Math" charset="0"/>
                              </a:rPr>
                              <m:t>′</m:t>
                            </m:r>
                          </m:sup>
                        </m:sSup>
                      </m:e>
                    </m:d>
                    <m:r>
                      <a:rPr lang="en-US" sz="2400" b="1" i="1">
                        <a:latin typeface="Cambria Math" charset="0"/>
                      </a:rPr>
                      <m:t>+</m:t>
                    </m:r>
                    <m:r>
                      <a:rPr lang="en-US" sz="2400" b="1" i="1">
                        <a:latin typeface="Cambria Math" charset="0"/>
                      </a:rPr>
                      <m:t>𝒎</m:t>
                    </m:r>
                    <m:sSup>
                      <m:sSupPr>
                        <m:ctrlPr>
                          <a:rPr lang="en-US" sz="2400" b="1" i="1">
                            <a:latin typeface="Cambria Math" panose="02040503050406030204" pitchFamily="18" charset="0"/>
                          </a:rPr>
                        </m:ctrlPr>
                      </m:sSupPr>
                      <m:e>
                        <m:r>
                          <a:rPr lang="en-US" sz="2400" b="1" i="1">
                            <a:latin typeface="Cambria Math" charset="0"/>
                          </a:rPr>
                          <m:t>𝒄</m:t>
                        </m:r>
                      </m:e>
                      <m:sup>
                        <m:r>
                          <a:rPr lang="en-US" sz="2400" b="1" i="1">
                            <a:latin typeface="Cambria Math" charset="0"/>
                          </a:rPr>
                          <m:t>𝟐</m:t>
                        </m:r>
                      </m:sup>
                    </m:sSup>
                    <m:sSup>
                      <m:sSupPr>
                        <m:ctrlPr>
                          <a:rPr lang="en-US" sz="2400" b="1" i="1">
                            <a:latin typeface="Cambria Math" panose="02040503050406030204" pitchFamily="18" charset="0"/>
                          </a:rPr>
                        </m:ctrlPr>
                      </m:sSupPr>
                      <m:e>
                        <m:r>
                          <a:rPr lang="en-US" sz="2400" b="1" i="1">
                            <a:latin typeface="Cambria Math" charset="0"/>
                          </a:rPr>
                          <m:t>]</m:t>
                        </m:r>
                      </m:e>
                      <m:sup>
                        <m:r>
                          <a:rPr lang="en-US" sz="2400" b="1" i="1">
                            <a:latin typeface="Cambria Math" charset="0"/>
                          </a:rPr>
                          <m:t>𝟐</m:t>
                        </m:r>
                      </m:sup>
                    </m:sSup>
                    <m:r>
                      <a:rPr lang="en-US" sz="2400" b="1" i="1">
                        <a:latin typeface="Cambria Math" charset="0"/>
                      </a:rPr>
                      <m:t>=</m:t>
                    </m:r>
                    <m:sSup>
                      <m:sSupPr>
                        <m:ctrlPr>
                          <a:rPr lang="en-US" sz="2400" b="1" i="1">
                            <a:latin typeface="Cambria Math" panose="02040503050406030204" pitchFamily="18" charset="0"/>
                          </a:rPr>
                        </m:ctrlPr>
                      </m:sSupPr>
                      <m:e>
                        <m:r>
                          <a:rPr lang="en-US" sz="2400" b="1" i="1">
                            <a:latin typeface="Cambria Math" charset="0"/>
                          </a:rPr>
                          <m:t>𝒎</m:t>
                        </m:r>
                      </m:e>
                      <m:sup>
                        <m:r>
                          <a:rPr lang="en-US" sz="2400" b="1" i="1">
                            <a:latin typeface="Cambria Math" charset="0"/>
                          </a:rPr>
                          <m:t>𝟐</m:t>
                        </m:r>
                      </m:sup>
                    </m:sSup>
                    <m:sSup>
                      <m:sSupPr>
                        <m:ctrlPr>
                          <a:rPr lang="en-US" sz="2400" b="1" i="1">
                            <a:latin typeface="Cambria Math" panose="02040503050406030204" pitchFamily="18" charset="0"/>
                          </a:rPr>
                        </m:ctrlPr>
                      </m:sSupPr>
                      <m:e>
                        <m:r>
                          <a:rPr lang="en-US" sz="2400" b="1" i="1">
                            <a:latin typeface="Cambria Math" charset="0"/>
                          </a:rPr>
                          <m:t>𝒄</m:t>
                        </m:r>
                      </m:e>
                      <m:sup>
                        <m:r>
                          <a:rPr lang="en-US" sz="2400" b="1" i="1">
                            <a:latin typeface="Cambria Math" charset="0"/>
                          </a:rPr>
                          <m:t>𝟒</m:t>
                        </m:r>
                      </m:sup>
                    </m:sSup>
                    <m:r>
                      <a:rPr lang="en-US" sz="2400" b="1" i="1">
                        <a:latin typeface="Cambria Math" charset="0"/>
                      </a:rPr>
                      <m:t>+(</m:t>
                    </m:r>
                    <m:r>
                      <a:rPr lang="en-US" sz="2400" b="1" i="1">
                        <a:latin typeface="Cambria Math" charset="0"/>
                      </a:rPr>
                      <m:t>𝒉𝒇</m:t>
                    </m:r>
                    <m:sSup>
                      <m:sSupPr>
                        <m:ctrlPr>
                          <a:rPr lang="en-US" sz="2400" b="1" i="1">
                            <a:latin typeface="Cambria Math" panose="02040503050406030204" pitchFamily="18" charset="0"/>
                          </a:rPr>
                        </m:ctrlPr>
                      </m:sSupPr>
                      <m:e>
                        <m:r>
                          <a:rPr lang="en-US" sz="2400" b="1" i="1">
                            <a:latin typeface="Cambria Math" charset="0"/>
                          </a:rPr>
                          <m:t>)</m:t>
                        </m:r>
                      </m:e>
                      <m:sup>
                        <m:r>
                          <a:rPr lang="en-US" sz="2400" b="1" i="1">
                            <a:latin typeface="Cambria Math" charset="0"/>
                          </a:rPr>
                          <m:t>𝟐</m:t>
                        </m:r>
                      </m:sup>
                    </m:sSup>
                    <m:r>
                      <a:rPr lang="en-US" sz="2400" b="1" i="1">
                        <a:latin typeface="Cambria Math" charset="0"/>
                      </a:rPr>
                      <m:t>+(</m:t>
                    </m:r>
                    <m:r>
                      <a:rPr lang="en-US" sz="2400" b="1" i="1">
                        <a:latin typeface="Cambria Math" charset="0"/>
                      </a:rPr>
                      <m:t>𝒉</m:t>
                    </m:r>
                    <m:sSup>
                      <m:sSupPr>
                        <m:ctrlPr>
                          <a:rPr lang="en-US" sz="2400" b="1" i="1">
                            <a:latin typeface="Cambria Math" panose="02040503050406030204" pitchFamily="18" charset="0"/>
                          </a:rPr>
                        </m:ctrlPr>
                      </m:sSupPr>
                      <m:e>
                        <m:r>
                          <a:rPr lang="en-US" sz="2400" b="1" i="1">
                            <a:latin typeface="Cambria Math" charset="0"/>
                          </a:rPr>
                          <m:t>𝒇</m:t>
                        </m:r>
                      </m:e>
                      <m:sup>
                        <m:r>
                          <a:rPr lang="en-US" sz="2400" b="1" i="1">
                            <a:latin typeface="Cambria Math" charset="0"/>
                          </a:rPr>
                          <m:t>′</m:t>
                        </m:r>
                      </m:sup>
                    </m:sSup>
                    <m:sSup>
                      <m:sSupPr>
                        <m:ctrlPr>
                          <a:rPr lang="en-US" sz="2400" b="1" i="1">
                            <a:latin typeface="Cambria Math" panose="02040503050406030204" pitchFamily="18" charset="0"/>
                          </a:rPr>
                        </m:ctrlPr>
                      </m:sSupPr>
                      <m:e>
                        <m:r>
                          <a:rPr lang="en-US" sz="2400" b="1" i="1">
                            <a:latin typeface="Cambria Math" charset="0"/>
                          </a:rPr>
                          <m:t>)</m:t>
                        </m:r>
                      </m:e>
                      <m:sup>
                        <m:r>
                          <a:rPr lang="en-US" sz="2400" b="1" i="1">
                            <a:latin typeface="Cambria Math" charset="0"/>
                          </a:rPr>
                          <m:t>𝟐</m:t>
                        </m:r>
                      </m:sup>
                    </m:sSup>
                  </m:oMath>
                </a14:m>
                <a:r>
                  <a:rPr lang="en-US" sz="2400" b="1" dirty="0">
                    <a:latin typeface="+mj-lt"/>
                  </a:rPr>
                  <a:t>-2</a:t>
                </a:r>
                <a14:m>
                  <m:oMath xmlns:m="http://schemas.openxmlformats.org/officeDocument/2006/math">
                    <m:r>
                      <a:rPr lang="en-US" sz="2400" b="1" i="1">
                        <a:latin typeface="Cambria Math" charset="0"/>
                      </a:rPr>
                      <m:t>(</m:t>
                    </m:r>
                    <m:r>
                      <a:rPr lang="en-US" sz="2400" b="1" i="1">
                        <a:latin typeface="Cambria Math" charset="0"/>
                      </a:rPr>
                      <m:t>𝒉𝒇</m:t>
                    </m:r>
                    <m:r>
                      <a:rPr lang="en-US" sz="2400" b="1" i="1">
                        <a:latin typeface="Cambria Math" charset="0"/>
                      </a:rPr>
                      <m:t>)(</m:t>
                    </m:r>
                    <m:r>
                      <a:rPr lang="en-US" sz="2400" b="1" i="1">
                        <a:latin typeface="Cambria Math" charset="0"/>
                      </a:rPr>
                      <m:t>𝒉𝒇</m:t>
                    </m:r>
                    <m:sSup>
                      <m:sSupPr>
                        <m:ctrlPr>
                          <a:rPr lang="en-US" sz="2400" b="1" i="1">
                            <a:latin typeface="Cambria Math" panose="02040503050406030204" pitchFamily="18" charset="0"/>
                          </a:rPr>
                        </m:ctrlPr>
                      </m:sSupPr>
                      <m:e>
                        <m:r>
                          <a:rPr lang="en-US" sz="2400" b="1" i="1">
                            <a:latin typeface="Cambria Math" charset="0"/>
                          </a:rPr>
                          <m:t>′)</m:t>
                        </m:r>
                      </m:e>
                      <m:sup>
                        <m:r>
                          <a:rPr lang="en-US" sz="2400" b="1" i="1">
                            <a:latin typeface="Cambria Math" charset="0"/>
                          </a:rPr>
                          <m:t>𝟐</m:t>
                        </m:r>
                      </m:sup>
                    </m:sSup>
                    <m:r>
                      <a:rPr lang="en-US" sz="2400" b="1" i="1">
                        <a:latin typeface="Cambria Math" charset="0"/>
                      </a:rPr>
                      <m:t>𝒄𝒐𝒔</m:t>
                    </m:r>
                    <m:r>
                      <a:rPr lang="en-US" sz="2400" b="1" i="1">
                        <a:latin typeface="Cambria Math" charset="0"/>
                      </a:rPr>
                      <m:t>𝜽</m:t>
                    </m:r>
                  </m:oMath>
                </a14:m>
                <a:endParaRPr lang="en-US" sz="2400" b="1" dirty="0">
                  <a:latin typeface="+mj-lt"/>
                </a:endParaRPr>
              </a:p>
              <a:p>
                <a:pPr algn="ctr"/>
                <a14:m>
                  <m:oMathPara xmlns:m="http://schemas.openxmlformats.org/officeDocument/2006/math">
                    <m:oMathParaPr>
                      <m:jc m:val="centerGroup"/>
                    </m:oMathParaPr>
                    <m:oMath xmlns:m="http://schemas.openxmlformats.org/officeDocument/2006/math">
                      <m:r>
                        <a:rPr lang="en-US" sz="2400" b="1" i="1">
                          <a:latin typeface="Cambria Math" charset="0"/>
                        </a:rPr>
                        <m:t>𝒎</m:t>
                      </m:r>
                      <m:sSup>
                        <m:sSupPr>
                          <m:ctrlPr>
                            <a:rPr lang="en-US" sz="2400" b="1" i="1">
                              <a:latin typeface="Cambria Math" panose="02040503050406030204" pitchFamily="18" charset="0"/>
                            </a:rPr>
                          </m:ctrlPr>
                        </m:sSupPr>
                        <m:e>
                          <m:r>
                            <a:rPr lang="en-US" sz="2400" b="1" i="1">
                              <a:latin typeface="Cambria Math" charset="0"/>
                            </a:rPr>
                            <m:t>𝒄</m:t>
                          </m:r>
                        </m:e>
                        <m:sup>
                          <m:r>
                            <a:rPr lang="en-US" sz="2400" b="1" i="1">
                              <a:latin typeface="Cambria Math" charset="0"/>
                            </a:rPr>
                            <m:t>𝟐</m:t>
                          </m:r>
                        </m:sup>
                      </m:sSup>
                      <m:d>
                        <m:dPr>
                          <m:ctrlPr>
                            <a:rPr lang="en-US" sz="2400" b="1" i="1">
                              <a:latin typeface="Cambria Math" panose="02040503050406030204" pitchFamily="18" charset="0"/>
                            </a:rPr>
                          </m:ctrlPr>
                        </m:dPr>
                        <m:e>
                          <m:r>
                            <a:rPr lang="en-US" sz="2400" b="1" i="1">
                              <a:latin typeface="Cambria Math" charset="0"/>
                            </a:rPr>
                            <m:t>𝒇</m:t>
                          </m:r>
                          <m:r>
                            <a:rPr lang="en-US" sz="2400" b="1" i="1">
                              <a:latin typeface="Cambria Math" charset="0"/>
                            </a:rPr>
                            <m:t>−</m:t>
                          </m:r>
                          <m:sSup>
                            <m:sSupPr>
                              <m:ctrlPr>
                                <a:rPr lang="en-US" sz="2400" b="1" i="1">
                                  <a:latin typeface="Cambria Math" panose="02040503050406030204" pitchFamily="18" charset="0"/>
                                </a:rPr>
                              </m:ctrlPr>
                            </m:sSupPr>
                            <m:e>
                              <m:r>
                                <a:rPr lang="en-US" sz="2400" b="1" i="1">
                                  <a:latin typeface="Cambria Math" charset="0"/>
                                </a:rPr>
                                <m:t>𝒇</m:t>
                              </m:r>
                            </m:e>
                            <m:sup>
                              <m:r>
                                <a:rPr lang="en-US" sz="2400" b="1" i="1">
                                  <a:latin typeface="Cambria Math" charset="0"/>
                                </a:rPr>
                                <m:t>′</m:t>
                              </m:r>
                            </m:sup>
                          </m:sSup>
                        </m:e>
                      </m:d>
                      <m:r>
                        <a:rPr lang="en-US" sz="2400" b="1" i="1">
                          <a:latin typeface="Cambria Math" charset="0"/>
                        </a:rPr>
                        <m:t>=</m:t>
                      </m:r>
                      <m:r>
                        <a:rPr lang="en-US" sz="2400" b="1" i="1">
                          <a:latin typeface="Cambria Math" charset="0"/>
                        </a:rPr>
                        <m:t>𝒉𝒇𝒇</m:t>
                      </m:r>
                      <m:r>
                        <a:rPr lang="en-US" sz="2400" b="1" i="1">
                          <a:latin typeface="Cambria Math" charset="0"/>
                        </a:rPr>
                        <m:t>′(</m:t>
                      </m:r>
                      <m:r>
                        <a:rPr lang="en-US" sz="2400" b="1" i="1">
                          <a:latin typeface="Cambria Math" charset="0"/>
                        </a:rPr>
                        <m:t>𝟏</m:t>
                      </m:r>
                      <m:r>
                        <a:rPr lang="en-US" sz="2400" b="1" i="1">
                          <a:latin typeface="Cambria Math" charset="0"/>
                        </a:rPr>
                        <m:t>−</m:t>
                      </m:r>
                      <m:r>
                        <a:rPr lang="en-US" sz="2400" b="1" i="1">
                          <a:latin typeface="Cambria Math" charset="0"/>
                        </a:rPr>
                        <m:t>𝒄𝒐𝒔</m:t>
                      </m:r>
                      <m:r>
                        <a:rPr lang="en-US" sz="2400" b="1" i="1">
                          <a:latin typeface="Cambria Math" charset="0"/>
                        </a:rPr>
                        <m:t>𝜽</m:t>
                      </m:r>
                      <m:r>
                        <a:rPr lang="en-US" sz="2400" b="1" i="1">
                          <a:latin typeface="Cambria Math" charset="0"/>
                        </a:rPr>
                        <m:t>)</m:t>
                      </m:r>
                    </m:oMath>
                  </m:oMathPara>
                </a14:m>
                <a:endParaRPr lang="en-US" sz="2400" b="1" dirty="0">
                  <a:latin typeface="+mj-lt"/>
                </a:endParaRPr>
              </a:p>
              <a:p>
                <a:pPr algn="ctr"/>
                <a14:m>
                  <m:oMathPara xmlns:m="http://schemas.openxmlformats.org/officeDocument/2006/math">
                    <m:oMathParaPr>
                      <m:jc m:val="centerGroup"/>
                    </m:oMathParaPr>
                    <m:oMath xmlns:m="http://schemas.openxmlformats.org/officeDocument/2006/math">
                      <m:r>
                        <a:rPr lang="en-US" sz="2400" b="1" i="1">
                          <a:latin typeface="Cambria Math" charset="0"/>
                        </a:rPr>
                        <m:t>∆</m:t>
                      </m:r>
                      <m:r>
                        <a:rPr lang="en-US" sz="2400" b="1" i="1">
                          <a:latin typeface="Cambria Math" charset="0"/>
                        </a:rPr>
                        <m:t>𝝀</m:t>
                      </m:r>
                      <m:r>
                        <a:rPr lang="en-US" sz="2400" b="1" i="1">
                          <a:latin typeface="Cambria Math" charset="0"/>
                        </a:rPr>
                        <m:t>=</m:t>
                      </m:r>
                      <m:f>
                        <m:fPr>
                          <m:ctrlPr>
                            <a:rPr lang="en-US" sz="2400" b="1" i="1">
                              <a:latin typeface="Cambria Math" panose="02040503050406030204" pitchFamily="18" charset="0"/>
                            </a:rPr>
                          </m:ctrlPr>
                        </m:fPr>
                        <m:num>
                          <m:r>
                            <a:rPr lang="en-US" sz="2400" b="1" i="1">
                              <a:latin typeface="Cambria Math" charset="0"/>
                            </a:rPr>
                            <m:t>𝒉</m:t>
                          </m:r>
                        </m:num>
                        <m:den>
                          <m:r>
                            <a:rPr lang="en-US" sz="2400" b="1" i="1">
                              <a:latin typeface="Cambria Math" charset="0"/>
                            </a:rPr>
                            <m:t>𝒎𝒄</m:t>
                          </m:r>
                        </m:den>
                      </m:f>
                      <m:r>
                        <a:rPr lang="en-US" sz="2400" b="1" i="1">
                          <a:latin typeface="Cambria Math" charset="0"/>
                        </a:rPr>
                        <m:t>(</m:t>
                      </m:r>
                      <m:r>
                        <a:rPr lang="en-US" sz="2400" b="1" i="1">
                          <a:latin typeface="Cambria Math" charset="0"/>
                        </a:rPr>
                        <m:t>𝟏</m:t>
                      </m:r>
                      <m:r>
                        <a:rPr lang="en-US" sz="2400" b="1" i="1">
                          <a:latin typeface="Cambria Math" charset="0"/>
                        </a:rPr>
                        <m:t>−</m:t>
                      </m:r>
                      <m:r>
                        <a:rPr lang="en-US" sz="2400" b="1" i="1">
                          <a:latin typeface="Cambria Math" charset="0"/>
                        </a:rPr>
                        <m:t>𝒄𝒐𝒔</m:t>
                      </m:r>
                      <m:r>
                        <a:rPr lang="en-US" sz="2400" b="1" i="1">
                          <a:latin typeface="Cambria Math" charset="0"/>
                        </a:rPr>
                        <m:t>𝜽</m:t>
                      </m:r>
                      <m:r>
                        <a:rPr lang="en-US" sz="2400" b="1" i="1">
                          <a:latin typeface="Cambria Math" charset="0"/>
                        </a:rPr>
                        <m:t>)</m:t>
                      </m:r>
                    </m:oMath>
                  </m:oMathPara>
                </a14:m>
                <a:endParaRPr lang="en-US" sz="2400" b="1" dirty="0">
                  <a:latin typeface="+mj-lt"/>
                </a:endParaRPr>
              </a:p>
              <a:p>
                <a:endParaRPr lang="en-US" sz="2600" dirty="0"/>
              </a:p>
            </p:txBody>
          </p:sp>
        </mc:Choice>
        <mc:Fallback xmlns="">
          <p:sp>
            <p:nvSpPr>
              <p:cNvPr id="2" name="TextBox 1"/>
              <p:cNvSpPr txBox="1">
                <a:spLocks noRot="1" noChangeAspect="1" noMove="1" noResize="1" noEditPoints="1" noAdjustHandles="1" noChangeArrowheads="1" noChangeShapeType="1" noTextEdit="1"/>
              </p:cNvSpPr>
              <p:nvPr/>
            </p:nvSpPr>
            <p:spPr>
              <a:xfrm>
                <a:off x="1561170" y="0"/>
                <a:ext cx="9478537" cy="7051354"/>
              </a:xfrm>
              <a:prstGeom prst="rect">
                <a:avLst/>
              </a:prstGeom>
              <a:blipFill rotWithShape="0">
                <a:blip r:embed="rId3"/>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20032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IMPORTANCE OF THE COMPTON EFFECT IN MEDICINE</a:t>
            </a:r>
          </a:p>
        </p:txBody>
      </p:sp>
      <p:sp>
        <p:nvSpPr>
          <p:cNvPr id="4" name="Text Placeholder 3"/>
          <p:cNvSpPr>
            <a:spLocks noGrp="1"/>
          </p:cNvSpPr>
          <p:nvPr>
            <p:ph type="body" sz="half" idx="2"/>
          </p:nvPr>
        </p:nvSpPr>
        <p:spPr/>
        <p:txBody>
          <a:bodyPr>
            <a:normAutofit/>
          </a:bodyPr>
          <a:lstStyle/>
          <a:p>
            <a:pPr marL="285750" indent="-285750">
              <a:buFont typeface="Arial" charset="0"/>
              <a:buChar char="•"/>
            </a:pPr>
            <a:r>
              <a:rPr lang="en-US" sz="3200" dirty="0">
                <a:latin typeface="+mj-lt"/>
              </a:rPr>
              <a:t>Treatment and Diagnoses of Cancer</a:t>
            </a:r>
          </a:p>
          <a:p>
            <a:pPr marL="742950" lvl="1" indent="-285750">
              <a:buFont typeface="Arial" charset="0"/>
              <a:buChar char="•"/>
            </a:pPr>
            <a:r>
              <a:rPr lang="en-US" sz="2900" dirty="0">
                <a:latin typeface="+mj-lt"/>
              </a:rPr>
              <a:t>Radiobiology </a:t>
            </a:r>
          </a:p>
          <a:p>
            <a:pPr marL="742950" lvl="1" indent="-285750">
              <a:buFont typeface="Arial" charset="0"/>
              <a:buChar char="•"/>
            </a:pPr>
            <a:r>
              <a:rPr lang="en-US" sz="2900" dirty="0">
                <a:latin typeface="+mj-lt"/>
              </a:rPr>
              <a:t>Coherent scatter computed tomography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512"/>
            <a:ext cx="8129848" cy="5558883"/>
          </a:xfrm>
          <a:prstGeom prst="rect">
            <a:avLst/>
          </a:prstGeom>
        </p:spPr>
      </p:pic>
      <p:sp>
        <p:nvSpPr>
          <p:cNvPr id="6" name="Chord 5"/>
          <p:cNvSpPr/>
          <p:nvPr/>
        </p:nvSpPr>
        <p:spPr>
          <a:xfrm rot="12304952">
            <a:off x="-288338" y="3161484"/>
            <a:ext cx="746979" cy="786343"/>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5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a:bodyPr>
          <a:lstStyle/>
          <a:p>
            <a:pPr lvl="0"/>
            <a:r>
              <a:rPr lang="en-US" sz="2400" dirty="0" err="1">
                <a:latin typeface="+mj-lt"/>
              </a:rPr>
              <a:t>Ghammraoui</a:t>
            </a:r>
            <a:r>
              <a:rPr lang="en-US" sz="2400" dirty="0">
                <a:latin typeface="+mj-lt"/>
              </a:rPr>
              <a:t>, </a:t>
            </a:r>
            <a:r>
              <a:rPr lang="en-US" sz="2400" dirty="0" err="1">
                <a:latin typeface="+mj-lt"/>
              </a:rPr>
              <a:t>Bahaa</a:t>
            </a:r>
            <a:r>
              <a:rPr lang="en-US" sz="2400" dirty="0">
                <a:latin typeface="+mj-lt"/>
              </a:rPr>
              <a:t> &amp; </a:t>
            </a:r>
            <a:r>
              <a:rPr lang="en-US" sz="2400" dirty="0" err="1">
                <a:latin typeface="+mj-lt"/>
              </a:rPr>
              <a:t>Badal</a:t>
            </a:r>
            <a:r>
              <a:rPr lang="en-US" sz="2400" dirty="0">
                <a:latin typeface="+mj-lt"/>
              </a:rPr>
              <a:t>, Andreu &amp; </a:t>
            </a:r>
            <a:r>
              <a:rPr lang="en-US" sz="2400" dirty="0" err="1">
                <a:latin typeface="+mj-lt"/>
              </a:rPr>
              <a:t>Popescu</a:t>
            </a:r>
            <a:r>
              <a:rPr lang="en-US" sz="2400" dirty="0">
                <a:latin typeface="+mj-lt"/>
              </a:rPr>
              <a:t>, </a:t>
            </a:r>
            <a:r>
              <a:rPr lang="en-US" sz="2400" dirty="0" err="1">
                <a:latin typeface="+mj-lt"/>
              </a:rPr>
              <a:t>Lucretiu</a:t>
            </a:r>
            <a:r>
              <a:rPr lang="en-US" sz="2400" dirty="0">
                <a:latin typeface="+mj-lt"/>
              </a:rPr>
              <a:t>. (2016). Maximum-likelihood estimation of scatter components algorithm for x-ray coherent scatter computed tomography of the breast. Physics in medicine and biology. 61. 3164-3179. 10.1088/0031-9155/61/8/3164.</a:t>
            </a:r>
          </a:p>
          <a:p>
            <a:r>
              <a:rPr lang="en-US" sz="2400" dirty="0" err="1">
                <a:latin typeface="+mj-lt"/>
              </a:rPr>
              <a:t>Scannavino</a:t>
            </a:r>
            <a:r>
              <a:rPr lang="en-US" sz="2400" dirty="0">
                <a:latin typeface="+mj-lt"/>
              </a:rPr>
              <a:t>, Francisco A., and Paulo E. </a:t>
            </a:r>
            <a:r>
              <a:rPr lang="en-US" sz="2400" dirty="0" err="1">
                <a:latin typeface="+mj-lt"/>
              </a:rPr>
              <a:t>Cruvinel</a:t>
            </a:r>
            <a:r>
              <a:rPr lang="en-US" sz="2400" dirty="0">
                <a:latin typeface="+mj-lt"/>
              </a:rPr>
              <a:t>. 2012. “A Graphical Tool for an Analytical Approach of Scattering Photons by the Compton Effect.” </a:t>
            </a:r>
            <a:r>
              <a:rPr lang="en-US" sz="2400" i="1" dirty="0">
                <a:latin typeface="+mj-lt"/>
              </a:rPr>
              <a:t>Nuclear Instruments and Methods in Physics Research Section A: Accelerators, Spectrometers, Detectors and Associated Equipment</a:t>
            </a:r>
            <a:r>
              <a:rPr lang="en-US" sz="2400" dirty="0">
                <a:latin typeface="+mj-lt"/>
              </a:rPr>
              <a:t>674: 28–38. doi:10.1016/j.nima.2011.12.120.</a:t>
            </a:r>
          </a:p>
          <a:p>
            <a:r>
              <a:rPr lang="en-US" sz="2400" dirty="0">
                <a:latin typeface="+mj-lt"/>
              </a:rPr>
              <a:t>Bartlett, A. A. Compton Effect: Historical Background. </a:t>
            </a:r>
            <a:r>
              <a:rPr lang="en-US" sz="2400" i="1" dirty="0">
                <a:latin typeface="+mj-lt"/>
              </a:rPr>
              <a:t>American Journal of Physics </a:t>
            </a:r>
            <a:r>
              <a:rPr lang="en-US" sz="2400" dirty="0">
                <a:latin typeface="+mj-lt"/>
              </a:rPr>
              <a:t>1–9 (1963).</a:t>
            </a:r>
          </a:p>
          <a:p>
            <a:endParaRPr lang="en-US" dirty="0"/>
          </a:p>
        </p:txBody>
      </p:sp>
    </p:spTree>
    <p:extLst>
      <p:ext uri="{BB962C8B-B14F-4D97-AF65-F5344CB8AC3E}">
        <p14:creationId xmlns:p14="http://schemas.microsoft.com/office/powerpoint/2010/main" val="70583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69963" y="2694215"/>
            <a:ext cx="6041571" cy="923330"/>
          </a:xfrm>
          <a:prstGeom prst="rect">
            <a:avLst/>
          </a:prstGeom>
          <a:noFill/>
        </p:spPr>
        <p:txBody>
          <a:bodyPr wrap="square" rtlCol="0">
            <a:spAutoFit/>
          </a:bodyPr>
          <a:lstStyle/>
          <a:p>
            <a:r>
              <a:rPr lang="en-US" sz="5400" dirty="0">
                <a:latin typeface="+mj-lt"/>
              </a:rPr>
              <a:t>QUESTIONS???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1" y="376944"/>
            <a:ext cx="4042227" cy="5994828"/>
          </a:xfrm>
          <a:prstGeom prst="rect">
            <a:avLst/>
          </a:prstGeom>
        </p:spPr>
      </p:pic>
    </p:spTree>
    <p:extLst>
      <p:ext uri="{BB962C8B-B14F-4D97-AF65-F5344CB8AC3E}">
        <p14:creationId xmlns:p14="http://schemas.microsoft.com/office/powerpoint/2010/main" val="92968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75853" y="318654"/>
            <a:ext cx="10584872" cy="923330"/>
          </a:xfrm>
          <a:prstGeom prst="rect">
            <a:avLst/>
          </a:prstGeom>
          <a:noFill/>
        </p:spPr>
        <p:txBody>
          <a:bodyPr wrap="square" rtlCol="0">
            <a:spAutoFit/>
          </a:bodyPr>
          <a:lstStyle/>
          <a:p>
            <a:pPr algn="ctr"/>
            <a:r>
              <a:rPr lang="en-US" sz="5400" b="1" dirty="0">
                <a:solidFill>
                  <a:schemeClr val="tx2">
                    <a:lumMod val="75000"/>
                  </a:schemeClr>
                </a:solidFill>
                <a:effectLst/>
                <a:latin typeface="Rockwell Condensed" charset="0"/>
                <a:ea typeface="Rockwell Condensed" charset="0"/>
                <a:cs typeface="Rockwell Condensed" charset="0"/>
              </a:rPr>
              <a:t>Outline of Presentation</a:t>
            </a:r>
            <a:r>
              <a:rPr lang="en-US" sz="5400" b="1" dirty="0">
                <a:ln>
                  <a:solidFill>
                    <a:schemeClr val="accent2"/>
                  </a:solidFill>
                </a:ln>
                <a:solidFill>
                  <a:schemeClr val="tx2">
                    <a:lumMod val="75000"/>
                  </a:schemeClr>
                </a:solidFill>
                <a:effectLst/>
                <a:latin typeface="Rockwell Condensed" charset="0"/>
                <a:ea typeface="Rockwell Condensed" charset="0"/>
                <a:cs typeface="Rockwell Condensed" charset="0"/>
              </a:rPr>
              <a:t> </a:t>
            </a:r>
          </a:p>
        </p:txBody>
      </p:sp>
      <p:sp>
        <p:nvSpPr>
          <p:cNvPr id="3" name="TextBox 2"/>
          <p:cNvSpPr txBox="1"/>
          <p:nvPr/>
        </p:nvSpPr>
        <p:spPr>
          <a:xfrm>
            <a:off x="325583" y="1711551"/>
            <a:ext cx="6913418" cy="4708981"/>
          </a:xfrm>
          <a:prstGeom prst="rect">
            <a:avLst/>
          </a:prstGeom>
          <a:noFill/>
        </p:spPr>
        <p:txBody>
          <a:bodyPr wrap="square" rtlCol="0">
            <a:spAutoFit/>
          </a:bodyPr>
          <a:lstStyle/>
          <a:p>
            <a:pPr marL="857250" lvl="1" indent="-400050">
              <a:buFont typeface="Arial" charset="0"/>
              <a:buChar char="•"/>
            </a:pPr>
            <a:r>
              <a:rPr lang="en-US" sz="3000" dirty="0">
                <a:solidFill>
                  <a:schemeClr val="bg1">
                    <a:lumMod val="50000"/>
                  </a:schemeClr>
                </a:solidFill>
                <a:latin typeface="+mj-lt"/>
              </a:rPr>
              <a:t>Timeline of Discoveries  </a:t>
            </a:r>
          </a:p>
          <a:p>
            <a:pPr marL="857250" lvl="1" indent="-400050">
              <a:buFont typeface="Arial" charset="0"/>
              <a:buChar char="•"/>
            </a:pPr>
            <a:r>
              <a:rPr lang="en-US" sz="3000" dirty="0">
                <a:solidFill>
                  <a:schemeClr val="bg1">
                    <a:lumMod val="50000"/>
                  </a:schemeClr>
                </a:solidFill>
                <a:latin typeface="+mj-lt"/>
              </a:rPr>
              <a:t>What is Compton Scattering?</a:t>
            </a:r>
          </a:p>
          <a:p>
            <a:pPr marL="857250" lvl="1" indent="-400050">
              <a:buFont typeface="Arial" charset="0"/>
              <a:buChar char="•"/>
            </a:pPr>
            <a:r>
              <a:rPr lang="en-US" sz="3000" dirty="0">
                <a:solidFill>
                  <a:schemeClr val="bg1">
                    <a:lumMod val="50000"/>
                  </a:schemeClr>
                </a:solidFill>
                <a:latin typeface="+mj-lt"/>
              </a:rPr>
              <a:t>Difference between the Compton effect, the Photoelectric effect, and Pair production </a:t>
            </a:r>
          </a:p>
          <a:p>
            <a:pPr marL="857250" lvl="1" indent="-400050">
              <a:buFont typeface="Arial" charset="0"/>
              <a:buChar char="•"/>
            </a:pPr>
            <a:r>
              <a:rPr lang="en-US" sz="3000" dirty="0">
                <a:solidFill>
                  <a:schemeClr val="bg1">
                    <a:lumMod val="50000"/>
                  </a:schemeClr>
                </a:solidFill>
                <a:latin typeface="+mj-lt"/>
              </a:rPr>
              <a:t>The Compton Experiment + Some Cool Math</a:t>
            </a:r>
          </a:p>
          <a:p>
            <a:pPr marL="857250" lvl="1" indent="-400050">
              <a:buFont typeface="Arial" charset="0"/>
              <a:buChar char="•"/>
            </a:pPr>
            <a:r>
              <a:rPr lang="en-US" sz="3000" dirty="0">
                <a:solidFill>
                  <a:schemeClr val="bg1">
                    <a:lumMod val="50000"/>
                  </a:schemeClr>
                </a:solidFill>
                <a:latin typeface="+mj-lt"/>
              </a:rPr>
              <a:t>Importance and Impact </a:t>
            </a:r>
          </a:p>
          <a:p>
            <a:pPr marL="857250" lvl="1" indent="-400050">
              <a:buFont typeface="Arial" charset="0"/>
              <a:buChar char="•"/>
            </a:pPr>
            <a:endParaRPr lang="en-US" sz="3000" dirty="0">
              <a:solidFill>
                <a:schemeClr val="tx2">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401" y="1711551"/>
            <a:ext cx="3819236" cy="38192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397" y="5994740"/>
            <a:ext cx="1559603" cy="863260"/>
          </a:xfrm>
          <a:prstGeom prst="rect">
            <a:avLst/>
          </a:prstGeom>
        </p:spPr>
      </p:pic>
    </p:spTree>
    <p:extLst>
      <p:ext uri="{BB962C8B-B14F-4D97-AF65-F5344CB8AC3E}">
        <p14:creationId xmlns:p14="http://schemas.microsoft.com/office/powerpoint/2010/main" val="37579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032" y="-1"/>
            <a:ext cx="9485968" cy="6858001"/>
          </a:xfrm>
          <a:prstGeom prst="rect">
            <a:avLst/>
          </a:prstGeom>
        </p:spPr>
      </p:pic>
    </p:spTree>
    <p:extLst>
      <p:ext uri="{BB962C8B-B14F-4D97-AF65-F5344CB8AC3E}">
        <p14:creationId xmlns:p14="http://schemas.microsoft.com/office/powerpoint/2010/main" val="1262266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513" y="5979101"/>
            <a:ext cx="775500" cy="8788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447" y="5982645"/>
            <a:ext cx="775500" cy="878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381" y="5979101"/>
            <a:ext cx="775500" cy="8788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315" y="5979101"/>
            <a:ext cx="775500" cy="8788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49" y="5979100"/>
            <a:ext cx="775500" cy="878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513" y="0"/>
            <a:ext cx="775500" cy="8788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447" y="0"/>
            <a:ext cx="775500" cy="87889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381" y="0"/>
            <a:ext cx="775500" cy="87889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315" y="0"/>
            <a:ext cx="775500" cy="87889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49" y="0"/>
            <a:ext cx="775500" cy="87889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70" y="878899"/>
            <a:ext cx="6711865" cy="5100201"/>
          </a:xfrm>
          <a:prstGeom prst="rect">
            <a:avLst/>
          </a:prstGeom>
        </p:spPr>
      </p:pic>
      <p:sp>
        <p:nvSpPr>
          <p:cNvPr id="14" name="TextBox 13"/>
          <p:cNvSpPr txBox="1"/>
          <p:nvPr/>
        </p:nvSpPr>
        <p:spPr>
          <a:xfrm>
            <a:off x="7527851" y="878899"/>
            <a:ext cx="3997842" cy="4493538"/>
          </a:xfrm>
          <a:prstGeom prst="rect">
            <a:avLst/>
          </a:prstGeom>
          <a:noFill/>
        </p:spPr>
        <p:txBody>
          <a:bodyPr wrap="square" rtlCol="0">
            <a:spAutoFit/>
          </a:bodyPr>
          <a:lstStyle/>
          <a:p>
            <a:pPr algn="ctr"/>
            <a:r>
              <a:rPr lang="en-US" sz="2200" b="1" dirty="0">
                <a:solidFill>
                  <a:schemeClr val="accent2">
                    <a:lumMod val="75000"/>
                  </a:schemeClr>
                </a:solidFill>
                <a:latin typeface="+mj-lt"/>
              </a:rPr>
              <a:t>Compton Effect</a:t>
            </a:r>
          </a:p>
          <a:p>
            <a:pPr algn="ctr"/>
            <a:endParaRPr lang="en-US" sz="2200" b="1" dirty="0">
              <a:solidFill>
                <a:schemeClr val="accent2">
                  <a:lumMod val="75000"/>
                </a:schemeClr>
              </a:solidFill>
              <a:latin typeface="+mj-lt"/>
            </a:endParaRPr>
          </a:p>
          <a:p>
            <a:pPr marL="342900" indent="-342900">
              <a:buFont typeface="Courier New" charset="0"/>
              <a:buChar char="o"/>
            </a:pPr>
            <a:r>
              <a:rPr lang="en-US" sz="2200" b="1" dirty="0">
                <a:solidFill>
                  <a:schemeClr val="accent2">
                    <a:lumMod val="75000"/>
                  </a:schemeClr>
                </a:solidFill>
                <a:latin typeface="+mj-lt"/>
              </a:rPr>
              <a:t>The collision between a photon and a charged particle, such as an electron, results in a scattered photon with a different wavelength. </a:t>
            </a:r>
          </a:p>
          <a:p>
            <a:pPr marL="342900" indent="-342900">
              <a:buFont typeface="Courier New" charset="0"/>
              <a:buChar char="o"/>
            </a:pPr>
            <a:r>
              <a:rPr lang="en-US" sz="2200" b="1" dirty="0">
                <a:solidFill>
                  <a:schemeClr val="accent2">
                    <a:lumMod val="75000"/>
                  </a:schemeClr>
                </a:solidFill>
                <a:latin typeface="+mj-lt"/>
              </a:rPr>
              <a:t>Describes changes in:</a:t>
            </a:r>
          </a:p>
          <a:p>
            <a:pPr marL="800100" lvl="1" indent="-342900">
              <a:buFont typeface="Courier New" charset="0"/>
              <a:buChar char="o"/>
            </a:pPr>
            <a:r>
              <a:rPr lang="en-US" sz="2200" b="1" dirty="0">
                <a:solidFill>
                  <a:schemeClr val="accent2">
                    <a:lumMod val="75000"/>
                  </a:schemeClr>
                </a:solidFill>
                <a:latin typeface="+mj-lt"/>
              </a:rPr>
              <a:t>Energy </a:t>
            </a:r>
          </a:p>
          <a:p>
            <a:pPr marL="800100" lvl="1" indent="-342900">
              <a:buFont typeface="Courier New" charset="0"/>
              <a:buChar char="o"/>
            </a:pPr>
            <a:r>
              <a:rPr lang="en-US" sz="2200" b="1" dirty="0">
                <a:solidFill>
                  <a:schemeClr val="accent2">
                    <a:lumMod val="75000"/>
                  </a:schemeClr>
                </a:solidFill>
                <a:latin typeface="+mj-lt"/>
              </a:rPr>
              <a:t>Momentum </a:t>
            </a:r>
          </a:p>
          <a:p>
            <a:pPr marL="800100" lvl="1" indent="-342900">
              <a:buFont typeface="Courier New" charset="0"/>
              <a:buChar char="o"/>
            </a:pPr>
            <a:r>
              <a:rPr lang="en-US" sz="2200" b="1" dirty="0">
                <a:solidFill>
                  <a:schemeClr val="accent2">
                    <a:lumMod val="75000"/>
                  </a:schemeClr>
                </a:solidFill>
                <a:latin typeface="+mj-lt"/>
              </a:rPr>
              <a:t>Wavelength</a:t>
            </a:r>
          </a:p>
        </p:txBody>
      </p:sp>
    </p:spTree>
    <p:extLst>
      <p:ext uri="{BB962C8B-B14F-4D97-AF65-F5344CB8AC3E}">
        <p14:creationId xmlns:p14="http://schemas.microsoft.com/office/powerpoint/2010/main" val="131667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17" y="2104656"/>
            <a:ext cx="1255233" cy="1456070"/>
          </a:xfrm>
          <a:prstGeom prst="rect">
            <a:avLst/>
          </a:prstGeom>
        </p:spPr>
      </p:pic>
      <p:graphicFrame>
        <p:nvGraphicFramePr>
          <p:cNvPr id="6" name="Diagram 5"/>
          <p:cNvGraphicFramePr/>
          <p:nvPr>
            <p:extLst>
              <p:ext uri="{D42A27DB-BD31-4B8C-83A1-F6EECF244321}">
                <p14:modId xmlns:p14="http://schemas.microsoft.com/office/powerpoint/2010/main" val="1796547279"/>
              </p:ext>
            </p:extLst>
          </p:nvPr>
        </p:nvGraphicFramePr>
        <p:xfrm>
          <a:off x="1649226" y="85060"/>
          <a:ext cx="9047127" cy="6596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3804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61" y="51707"/>
            <a:ext cx="5648415" cy="36484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855" y="51707"/>
            <a:ext cx="5358809" cy="38405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4400" y="4127500"/>
            <a:ext cx="7810500" cy="27305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3400" y="2870200"/>
            <a:ext cx="952500" cy="11049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4797" y="5753100"/>
            <a:ext cx="952500" cy="1104900"/>
          </a:xfrm>
          <a:prstGeom prst="rect">
            <a:avLst/>
          </a:prstGeom>
        </p:spPr>
      </p:pic>
    </p:spTree>
    <p:extLst>
      <p:ext uri="{BB962C8B-B14F-4D97-AF65-F5344CB8AC3E}">
        <p14:creationId xmlns:p14="http://schemas.microsoft.com/office/powerpoint/2010/main" val="1517144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397" y="5994740"/>
            <a:ext cx="1559603" cy="863260"/>
          </a:xfrm>
          <a:prstGeom prst="rect">
            <a:avLst/>
          </a:prstGeom>
        </p:spPr>
      </p:pic>
      <p:graphicFrame>
        <p:nvGraphicFramePr>
          <p:cNvPr id="3" name="Diagram 2"/>
          <p:cNvGraphicFramePr/>
          <p:nvPr>
            <p:extLst>
              <p:ext uri="{D42A27DB-BD31-4B8C-83A1-F6EECF244321}">
                <p14:modId xmlns:p14="http://schemas.microsoft.com/office/powerpoint/2010/main" val="1751241585"/>
              </p:ext>
            </p:extLst>
          </p:nvPr>
        </p:nvGraphicFramePr>
        <p:xfrm>
          <a:off x="1480127" y="4100946"/>
          <a:ext cx="8926946" cy="275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466109" y="249382"/>
            <a:ext cx="6954982" cy="707886"/>
          </a:xfrm>
          <a:prstGeom prst="rect">
            <a:avLst/>
          </a:prstGeom>
          <a:noFill/>
        </p:spPr>
        <p:txBody>
          <a:bodyPr wrap="square" rtlCol="0">
            <a:spAutoFit/>
          </a:bodyPr>
          <a:lstStyle/>
          <a:p>
            <a:pPr algn="ctr"/>
            <a:r>
              <a:rPr lang="en-US" sz="4000" b="1" dirty="0">
                <a:solidFill>
                  <a:schemeClr val="tx2"/>
                </a:solidFill>
                <a:latin typeface="+mj-lt"/>
              </a:rPr>
              <a:t>COMPTON EXPERIMENT</a:t>
            </a:r>
          </a:p>
        </p:txBody>
      </p:sp>
      <p:sp>
        <p:nvSpPr>
          <p:cNvPr id="6" name="TextBox 5"/>
          <p:cNvSpPr txBox="1"/>
          <p:nvPr/>
        </p:nvSpPr>
        <p:spPr>
          <a:xfrm>
            <a:off x="1850571" y="1233331"/>
            <a:ext cx="8186058" cy="3662541"/>
          </a:xfrm>
          <a:prstGeom prst="rect">
            <a:avLst/>
          </a:prstGeom>
          <a:noFill/>
        </p:spPr>
        <p:txBody>
          <a:bodyPr wrap="square" rtlCol="0">
            <a:spAutoFit/>
          </a:bodyPr>
          <a:lstStyle/>
          <a:p>
            <a:r>
              <a:rPr lang="en-US" sz="2800" b="1" dirty="0">
                <a:solidFill>
                  <a:schemeClr val="bg1">
                    <a:lumMod val="50000"/>
                  </a:schemeClr>
                </a:solidFill>
                <a:latin typeface="+mj-lt"/>
              </a:rPr>
              <a:t>Arthur Compton’s Original Experiment: </a:t>
            </a:r>
          </a:p>
          <a:p>
            <a:pPr marL="800100" lvl="1" indent="-342900">
              <a:buFont typeface="+mj-lt"/>
              <a:buAutoNum type="arabicPeriod"/>
            </a:pPr>
            <a:r>
              <a:rPr lang="en-US" sz="2800" b="1" dirty="0">
                <a:solidFill>
                  <a:schemeClr val="bg1">
                    <a:lumMod val="50000"/>
                  </a:schemeClr>
                </a:solidFill>
                <a:latin typeface="+mj-lt"/>
              </a:rPr>
              <a:t>X-ray tube</a:t>
            </a:r>
          </a:p>
          <a:p>
            <a:pPr marL="800100" lvl="1" indent="-342900">
              <a:buFont typeface="+mj-lt"/>
              <a:buAutoNum type="arabicPeriod"/>
            </a:pPr>
            <a:r>
              <a:rPr lang="en-US" sz="2800" b="1" dirty="0">
                <a:solidFill>
                  <a:schemeClr val="bg1">
                    <a:lumMod val="50000"/>
                  </a:schemeClr>
                </a:solidFill>
                <a:latin typeface="+mj-lt"/>
              </a:rPr>
              <a:t>Targeted X-rays at carbon target</a:t>
            </a:r>
          </a:p>
          <a:p>
            <a:pPr marL="800100" lvl="1" indent="-342900">
              <a:buFont typeface="+mj-lt"/>
              <a:buAutoNum type="arabicPeriod"/>
            </a:pPr>
            <a:r>
              <a:rPr lang="en-US" sz="2800" b="1" dirty="0">
                <a:solidFill>
                  <a:schemeClr val="bg1">
                    <a:lumMod val="50000"/>
                  </a:schemeClr>
                </a:solidFill>
                <a:latin typeface="+mj-lt"/>
              </a:rPr>
              <a:t>Passed through crystal</a:t>
            </a:r>
          </a:p>
          <a:p>
            <a:pPr marL="1371600" lvl="2" indent="-457200">
              <a:buFont typeface="Arial" charset="0"/>
              <a:buChar char="•"/>
            </a:pPr>
            <a:r>
              <a:rPr lang="en-US" sz="2800" b="1" dirty="0">
                <a:solidFill>
                  <a:schemeClr val="bg1">
                    <a:lumMod val="50000"/>
                  </a:schemeClr>
                </a:solidFill>
                <a:latin typeface="+mj-lt"/>
              </a:rPr>
              <a:t>Crystal systems</a:t>
            </a:r>
          </a:p>
          <a:p>
            <a:pPr marL="800100" lvl="1" indent="-342900">
              <a:buFont typeface="+mj-lt"/>
              <a:buAutoNum type="arabicPeriod"/>
            </a:pPr>
            <a:r>
              <a:rPr lang="en-US" sz="2800" b="1" dirty="0">
                <a:solidFill>
                  <a:schemeClr val="bg1">
                    <a:lumMod val="50000"/>
                  </a:schemeClr>
                </a:solidFill>
                <a:latin typeface="+mj-lt"/>
              </a:rPr>
              <a:t>Reached ionization chamber that measured energy</a:t>
            </a:r>
          </a:p>
          <a:p>
            <a:pPr marL="800100" lvl="1" indent="-342900">
              <a:buFont typeface="+mj-lt"/>
              <a:buAutoNum type="arabicPeriod"/>
            </a:pPr>
            <a:endParaRPr lang="en-US" dirty="0"/>
          </a:p>
          <a:p>
            <a:pPr marL="800100" lvl="1" indent="-342900">
              <a:buFont typeface="+mj-lt"/>
              <a:buAutoNum type="arabicPeriod"/>
            </a:pPr>
            <a:endParaRPr lang="en-US" dirty="0"/>
          </a:p>
        </p:txBody>
      </p:sp>
    </p:spTree>
    <p:extLst>
      <p:ext uri="{BB962C8B-B14F-4D97-AF65-F5344CB8AC3E}">
        <p14:creationId xmlns:p14="http://schemas.microsoft.com/office/powerpoint/2010/main" val="530794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160515" y="0"/>
            <a:ext cx="8025475"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95557"/>
            <a:ext cx="1105786" cy="9624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05786" cy="9624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214" y="34654"/>
            <a:ext cx="1105786" cy="962443"/>
          </a:xfrm>
          <a:prstGeom prst="rect">
            <a:avLst/>
          </a:prstGeom>
        </p:spPr>
      </p:pic>
    </p:spTree>
    <p:extLst>
      <p:ext uri="{BB962C8B-B14F-4D97-AF65-F5344CB8AC3E}">
        <p14:creationId xmlns:p14="http://schemas.microsoft.com/office/powerpoint/2010/main" val="63375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467195" y="5440584"/>
            <a:ext cx="2915620" cy="13560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30729" y="2645228"/>
            <a:ext cx="636814" cy="604158"/>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567543" y="2512822"/>
            <a:ext cx="4016828" cy="590182"/>
          </a:xfrm>
          <a:custGeom>
            <a:avLst/>
            <a:gdLst>
              <a:gd name="connsiteX0" fmla="*/ 0 w 4016828"/>
              <a:gd name="connsiteY0" fmla="*/ 442649 h 590182"/>
              <a:gd name="connsiteX1" fmla="*/ 849086 w 4016828"/>
              <a:gd name="connsiteY1" fmla="*/ 1778 h 590182"/>
              <a:gd name="connsiteX2" fmla="*/ 2090057 w 4016828"/>
              <a:gd name="connsiteY2" fmla="*/ 589607 h 590182"/>
              <a:gd name="connsiteX3" fmla="*/ 3216728 w 4016828"/>
              <a:gd name="connsiteY3" fmla="*/ 116078 h 590182"/>
              <a:gd name="connsiteX4" fmla="*/ 4016828 w 4016828"/>
              <a:gd name="connsiteY4" fmla="*/ 393664 h 59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828" h="590182">
                <a:moveTo>
                  <a:pt x="0" y="442649"/>
                </a:moveTo>
                <a:cubicBezTo>
                  <a:pt x="250371" y="209967"/>
                  <a:pt x="500743" y="-22715"/>
                  <a:pt x="849086" y="1778"/>
                </a:cubicBezTo>
                <a:cubicBezTo>
                  <a:pt x="1197429" y="26271"/>
                  <a:pt x="1695450" y="570557"/>
                  <a:pt x="2090057" y="589607"/>
                </a:cubicBezTo>
                <a:cubicBezTo>
                  <a:pt x="2484664" y="608657"/>
                  <a:pt x="2895600" y="148735"/>
                  <a:pt x="3216728" y="116078"/>
                </a:cubicBezTo>
                <a:cubicBezTo>
                  <a:pt x="3537856" y="83421"/>
                  <a:pt x="4016828" y="393664"/>
                  <a:pt x="4016828" y="393664"/>
                </a:cubicBez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930729" y="1702676"/>
            <a:ext cx="20603" cy="16791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30729" y="3381792"/>
            <a:ext cx="1975757" cy="16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84371" y="2595040"/>
            <a:ext cx="604157" cy="604157"/>
          </a:xfrm>
          <a:prstGeom prst="rect">
            <a:avLst/>
          </a:prstGeom>
          <a:solidFill>
            <a:schemeClr val="accent5">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cxnSp>
        <p:nvCxnSpPr>
          <p:cNvPr id="13" name="Straight Arrow Connector 12"/>
          <p:cNvCxnSpPr/>
          <p:nvPr/>
        </p:nvCxnSpPr>
        <p:spPr>
          <a:xfrm>
            <a:off x="6170233" y="3199197"/>
            <a:ext cx="4035123" cy="24334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6154032" y="572267"/>
            <a:ext cx="3839054" cy="2007647"/>
          </a:xfrm>
          <a:custGeom>
            <a:avLst/>
            <a:gdLst>
              <a:gd name="connsiteX0" fmla="*/ 18168 w 3839054"/>
              <a:gd name="connsiteY0" fmla="*/ 2007647 h 2007647"/>
              <a:gd name="connsiteX1" fmla="*/ 295754 w 3839054"/>
              <a:gd name="connsiteY1" fmla="*/ 1158562 h 2007647"/>
              <a:gd name="connsiteX2" fmla="*/ 2059239 w 3839054"/>
              <a:gd name="connsiteY2" fmla="*/ 1436147 h 2007647"/>
              <a:gd name="connsiteX3" fmla="*/ 2108225 w 3839054"/>
              <a:gd name="connsiteY3" fmla="*/ 48219 h 2007647"/>
              <a:gd name="connsiteX4" fmla="*/ 3839054 w 3839054"/>
              <a:gd name="connsiteY4" fmla="*/ 293147 h 2007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9054" h="2007647">
                <a:moveTo>
                  <a:pt x="18168" y="2007647"/>
                </a:moveTo>
                <a:cubicBezTo>
                  <a:pt x="-13129" y="1630729"/>
                  <a:pt x="-44425" y="1253812"/>
                  <a:pt x="295754" y="1158562"/>
                </a:cubicBezTo>
                <a:cubicBezTo>
                  <a:pt x="635933" y="1063312"/>
                  <a:pt x="1757161" y="1621204"/>
                  <a:pt x="2059239" y="1436147"/>
                </a:cubicBezTo>
                <a:cubicBezTo>
                  <a:pt x="2361317" y="1251090"/>
                  <a:pt x="1811589" y="238719"/>
                  <a:pt x="2108225" y="48219"/>
                </a:cubicBezTo>
                <a:cubicBezTo>
                  <a:pt x="2404861" y="-142281"/>
                  <a:pt x="3839054" y="293147"/>
                  <a:pt x="3839054" y="293147"/>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9574868" y="1559160"/>
            <a:ext cx="987879" cy="16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574867" y="4791344"/>
            <a:ext cx="1127591" cy="16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601199" y="22717"/>
            <a:ext cx="16329" cy="15533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574867" y="4791344"/>
            <a:ext cx="1" cy="18428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987328" y="5378829"/>
            <a:ext cx="453897" cy="441560"/>
          </a:xfrm>
          <a:prstGeom prst="rect">
            <a:avLst/>
          </a:prstGeom>
          <a:solidFill>
            <a:schemeClr val="accent5">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5" name="Oval 24"/>
          <p:cNvSpPr/>
          <p:nvPr/>
        </p:nvSpPr>
        <p:spPr>
          <a:xfrm>
            <a:off x="9857015" y="609601"/>
            <a:ext cx="413656" cy="549292"/>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312229" y="195942"/>
            <a:ext cx="0" cy="653143"/>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12229" y="1575489"/>
            <a:ext cx="0" cy="653143"/>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44886" y="3793671"/>
            <a:ext cx="0" cy="653143"/>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07637" y="5167246"/>
            <a:ext cx="0" cy="653143"/>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415528" y="6531428"/>
            <a:ext cx="0" cy="326572"/>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0006" y="3979407"/>
            <a:ext cx="3331028" cy="584775"/>
          </a:xfrm>
          <a:prstGeom prst="rect">
            <a:avLst/>
          </a:prstGeom>
          <a:noFill/>
        </p:spPr>
        <p:txBody>
          <a:bodyPr wrap="square" rtlCol="0">
            <a:spAutoFit/>
          </a:bodyPr>
          <a:lstStyle/>
          <a:p>
            <a:pPr algn="ctr"/>
            <a:r>
              <a:rPr lang="en-US" sz="3200" b="1" dirty="0"/>
              <a:t>INITIAL</a:t>
            </a:r>
          </a:p>
        </p:txBody>
      </p:sp>
      <p:sp>
        <p:nvSpPr>
          <p:cNvPr id="35" name="TextBox 34"/>
          <p:cNvSpPr txBox="1"/>
          <p:nvPr/>
        </p:nvSpPr>
        <p:spPr>
          <a:xfrm>
            <a:off x="8515809" y="3915565"/>
            <a:ext cx="3331028" cy="584775"/>
          </a:xfrm>
          <a:prstGeom prst="rect">
            <a:avLst/>
          </a:prstGeom>
          <a:noFill/>
        </p:spPr>
        <p:txBody>
          <a:bodyPr wrap="square" rtlCol="0">
            <a:spAutoFit/>
          </a:bodyPr>
          <a:lstStyle/>
          <a:p>
            <a:pPr algn="ctr"/>
            <a:r>
              <a:rPr lang="en-US" sz="3200" b="1"/>
              <a:t>FINAL</a:t>
            </a:r>
            <a:endParaRPr lang="en-US" sz="3200" b="1" dirty="0"/>
          </a:p>
        </p:txBody>
      </p:sp>
      <p:cxnSp>
        <p:nvCxnSpPr>
          <p:cNvPr id="36" name="Straight Connector 35"/>
          <p:cNvCxnSpPr/>
          <p:nvPr/>
        </p:nvCxnSpPr>
        <p:spPr>
          <a:xfrm flipH="1" flipV="1">
            <a:off x="6618514" y="2904106"/>
            <a:ext cx="723899" cy="2939"/>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196945" y="2909640"/>
            <a:ext cx="723899" cy="2939"/>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9993086" y="2911110"/>
            <a:ext cx="723899" cy="2939"/>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68101" y="2884452"/>
            <a:ext cx="723899" cy="2939"/>
          </a:xfrm>
          <a:prstGeom prst="line">
            <a:avLst/>
          </a:prstGeom>
          <a:ln w="57150">
            <a:solidFill>
              <a:srgbClr val="BE7B9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94080" y="22717"/>
                <a:ext cx="2332626" cy="1163332"/>
              </a:xfrm>
              <a:prstGeom prst="rect">
                <a:avLst/>
              </a:prstGeom>
            </p:spPr>
            <p:txBody>
              <a:bodyPr wrap="none">
                <a:spAutoFit/>
              </a:bodyPr>
              <a:lstStyle/>
              <a:p>
                <a:pPr lvl="0" algn="ctr">
                  <a:lnSpc>
                    <a:spcPct val="150000"/>
                  </a:lnSpc>
                </a:pPr>
                <a:r>
                  <a:rPr lang="en-US" sz="1600" b="1" i="1" dirty="0">
                    <a:latin typeface="Cambria Math" charset="0"/>
                  </a:rPr>
                  <a:t>X DIRECTION</a:t>
                </a:r>
              </a:p>
              <a:p>
                <a:pPr lvl="0">
                  <a:lnSpc>
                    <a:spcPct val="150000"/>
                  </a:lnSpc>
                </a:pPr>
                <a14:m>
                  <m:oMathPara xmlns:m="http://schemas.openxmlformats.org/officeDocument/2006/math">
                    <m:oMathParaPr>
                      <m:jc m:val="centerGroup"/>
                    </m:oMathParaPr>
                    <m:oMath xmlns:m="http://schemas.openxmlformats.org/officeDocument/2006/math">
                      <m:r>
                        <a:rPr lang="en-US" sz="1600" b="1" i="1" smtClean="0">
                          <a:latin typeface="Cambria Math" charset="0"/>
                        </a:rPr>
                        <m:t> </m:t>
                      </m:r>
                      <m:f>
                        <m:fPr>
                          <m:ctrlPr>
                            <a:rPr lang="en-US" sz="1600" b="1" i="1">
                              <a:latin typeface="Cambria Math" panose="02040503050406030204" pitchFamily="18" charset="0"/>
                            </a:rPr>
                          </m:ctrlPr>
                        </m:fPr>
                        <m:num>
                          <m:r>
                            <a:rPr lang="en-US" sz="1600" b="1" i="1">
                              <a:latin typeface="Cambria Math" charset="0"/>
                            </a:rPr>
                            <m:t>𝒉</m:t>
                          </m:r>
                        </m:num>
                        <m:den>
                          <m:r>
                            <a:rPr lang="en-US" sz="1600" b="1" i="1">
                              <a:latin typeface="Cambria Math" charset="0"/>
                            </a:rPr>
                            <m:t>𝝀</m:t>
                          </m:r>
                        </m:den>
                      </m:f>
                      <m:r>
                        <a:rPr lang="en-US" sz="1600" b="1" i="1">
                          <a:latin typeface="Cambria Math" charset="0"/>
                        </a:rPr>
                        <m:t>= </m:t>
                      </m:r>
                      <m:f>
                        <m:fPr>
                          <m:ctrlPr>
                            <a:rPr lang="en-US" sz="1600" b="1" i="1">
                              <a:latin typeface="Cambria Math" panose="02040503050406030204" pitchFamily="18" charset="0"/>
                            </a:rPr>
                          </m:ctrlPr>
                        </m:fPr>
                        <m:num>
                          <m:r>
                            <a:rPr lang="en-US" sz="1600" b="1" i="1">
                              <a:latin typeface="Cambria Math" charset="0"/>
                            </a:rPr>
                            <m:t>𝒉</m:t>
                          </m:r>
                        </m:num>
                        <m:den>
                          <m:sSup>
                            <m:sSupPr>
                              <m:ctrlPr>
                                <a:rPr lang="en-US" sz="1600" b="1" i="1">
                                  <a:latin typeface="Cambria Math" panose="02040503050406030204" pitchFamily="18" charset="0"/>
                                </a:rPr>
                              </m:ctrlPr>
                            </m:sSupPr>
                            <m:e>
                              <m:r>
                                <a:rPr lang="en-US" sz="1600" b="1" i="1">
                                  <a:latin typeface="Cambria Math" charset="0"/>
                                </a:rPr>
                                <m:t>𝝀</m:t>
                              </m:r>
                            </m:e>
                            <m:sup>
                              <m:r>
                                <a:rPr lang="en-US" sz="1600" b="1" i="1">
                                  <a:latin typeface="Cambria Math" charset="0"/>
                                </a:rPr>
                                <m:t>′</m:t>
                              </m:r>
                            </m:sup>
                          </m:sSup>
                        </m:den>
                      </m:f>
                      <m:r>
                        <a:rPr lang="en-US" sz="1600" b="1" i="1">
                          <a:latin typeface="Cambria Math" charset="0"/>
                        </a:rPr>
                        <m:t>𝒄𝒐𝒔</m:t>
                      </m:r>
                      <m:r>
                        <a:rPr lang="en-US" sz="1600" b="1" i="1">
                          <a:latin typeface="Cambria Math" charset="0"/>
                        </a:rPr>
                        <m:t>𝜽</m:t>
                      </m:r>
                      <m:r>
                        <a:rPr lang="en-US" sz="1600" b="1" i="1">
                          <a:latin typeface="Cambria Math" charset="0"/>
                        </a:rPr>
                        <m:t>+</m:t>
                      </m:r>
                      <m:sSub>
                        <m:sSubPr>
                          <m:ctrlPr>
                            <a:rPr lang="en-US" sz="1600" b="1" i="1">
                              <a:latin typeface="Cambria Math" panose="02040503050406030204" pitchFamily="18" charset="0"/>
                            </a:rPr>
                          </m:ctrlPr>
                        </m:sSubPr>
                        <m:e>
                          <m:r>
                            <a:rPr lang="en-US" sz="1600" b="1" i="1">
                              <a:latin typeface="Cambria Math" charset="0"/>
                            </a:rPr>
                            <m:t>𝒑</m:t>
                          </m:r>
                        </m:e>
                        <m:sub>
                          <m:r>
                            <a:rPr lang="en-US" sz="1600" b="1" i="1">
                              <a:latin typeface="Cambria Math" charset="0"/>
                            </a:rPr>
                            <m:t>𝒆</m:t>
                          </m:r>
                        </m:sub>
                      </m:sSub>
                      <m:r>
                        <a:rPr lang="en-US" sz="1600" b="1" i="1">
                          <a:latin typeface="Cambria Math" charset="0"/>
                        </a:rPr>
                        <m:t>𝒄𝒐𝒔</m:t>
                      </m:r>
                      <m:r>
                        <a:rPr lang="en-US" sz="1600" b="1" i="1">
                          <a:latin typeface="Cambria Math" charset="0"/>
                        </a:rPr>
                        <m:t>𝝓</m:t>
                      </m:r>
                    </m:oMath>
                  </m:oMathPara>
                </a14:m>
                <a:endParaRPr lang="en-US" sz="1600" b="1" dirty="0"/>
              </a:p>
            </p:txBody>
          </p:sp>
        </mc:Choice>
        <mc:Fallback xmlns="">
          <p:sp>
            <p:nvSpPr>
              <p:cNvPr id="41" name="Rectangle 40"/>
              <p:cNvSpPr>
                <a:spLocks noRot="1" noChangeAspect="1" noMove="1" noResize="1" noEditPoints="1" noAdjustHandles="1" noChangeArrowheads="1" noChangeShapeType="1" noTextEdit="1"/>
              </p:cNvSpPr>
              <p:nvPr/>
            </p:nvSpPr>
            <p:spPr>
              <a:xfrm>
                <a:off x="94080" y="22717"/>
                <a:ext cx="2332626" cy="1163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688092" y="94380"/>
                <a:ext cx="2149884" cy="955774"/>
              </a:xfrm>
              <a:prstGeom prst="rect">
                <a:avLst/>
              </a:prstGeom>
            </p:spPr>
            <p:txBody>
              <a:bodyPr wrap="none">
                <a:spAutoFit/>
              </a:bodyPr>
              <a:lstStyle/>
              <a:p>
                <a:pPr lvl="0" algn="ctr">
                  <a:lnSpc>
                    <a:spcPct val="150000"/>
                  </a:lnSpc>
                </a:pPr>
                <a:r>
                  <a:rPr lang="en-US" sz="1600" b="1" i="1" dirty="0">
                    <a:latin typeface="Cambria Math" charset="0"/>
                  </a:rPr>
                  <a:t>Y DIRECTION</a:t>
                </a:r>
              </a:p>
              <a:p>
                <a:pPr lvl="0">
                  <a:lnSpc>
                    <a:spcPct val="150000"/>
                  </a:lnSpc>
                </a:pPr>
                <a:r>
                  <a:rPr lang="en-US" sz="1600" b="1" dirty="0">
                    <a:latin typeface="Cambria Math" charset="0"/>
                    <a:ea typeface="Cambria Math" charset="0"/>
                    <a:cs typeface="Cambria Math" charset="0"/>
                  </a:rPr>
                  <a:t>0 </a:t>
                </a:r>
                <a14:m>
                  <m:oMath xmlns:m="http://schemas.openxmlformats.org/officeDocument/2006/math">
                    <m:r>
                      <a:rPr lang="en-US" sz="1600" b="1" i="1">
                        <a:latin typeface="Cambria Math" charset="0"/>
                        <a:ea typeface="Cambria Math" charset="0"/>
                        <a:cs typeface="Cambria Math" charset="0"/>
                      </a:rPr>
                      <m:t>=</m:t>
                    </m:r>
                    <m:sSub>
                      <m:sSubPr>
                        <m:ctrlPr>
                          <a:rPr lang="en-US" sz="1600" b="1" i="1">
                            <a:latin typeface="Cambria Math" panose="02040503050406030204" pitchFamily="18" charset="0"/>
                            <a:ea typeface="Cambria Math" charset="0"/>
                            <a:cs typeface="Cambria Math" charset="0"/>
                          </a:rPr>
                        </m:ctrlPr>
                      </m:sSubPr>
                      <m:e>
                        <m:r>
                          <a:rPr lang="en-US" sz="1600" b="1" i="1">
                            <a:latin typeface="Cambria Math" charset="0"/>
                            <a:ea typeface="Cambria Math" charset="0"/>
                            <a:cs typeface="Cambria Math" charset="0"/>
                          </a:rPr>
                          <m:t>𝒑</m:t>
                        </m:r>
                      </m:e>
                      <m:sub>
                        <m:r>
                          <a:rPr lang="en-US" sz="1600" b="1" i="1">
                            <a:latin typeface="Cambria Math" charset="0"/>
                            <a:ea typeface="Cambria Math" charset="0"/>
                            <a:cs typeface="Cambria Math" charset="0"/>
                          </a:rPr>
                          <m:t>𝒆</m:t>
                        </m:r>
                      </m:sub>
                    </m:sSub>
                    <m:r>
                      <a:rPr lang="en-US" sz="1600" b="1" i="1">
                        <a:latin typeface="Cambria Math" charset="0"/>
                        <a:ea typeface="Cambria Math" charset="0"/>
                        <a:cs typeface="Cambria Math" charset="0"/>
                      </a:rPr>
                      <m:t>𝒔𝒊𝒏</m:t>
                    </m:r>
                    <m:r>
                      <a:rPr lang="en-US" sz="1600" b="1" i="1">
                        <a:latin typeface="Cambria Math" charset="0"/>
                        <a:ea typeface="Cambria Math" charset="0"/>
                        <a:cs typeface="Cambria Math" charset="0"/>
                      </a:rPr>
                      <m:t>𝝓</m:t>
                    </m:r>
                    <m:r>
                      <a:rPr lang="en-US" sz="1600" b="1" i="0" smtClean="0">
                        <a:latin typeface="Cambria Math" charset="0"/>
                        <a:ea typeface="Cambria Math" charset="0"/>
                        <a:cs typeface="Cambria Math" charset="0"/>
                      </a:rPr>
                      <m:t> −</m:t>
                    </m:r>
                    <m:f>
                      <m:fPr>
                        <m:ctrlPr>
                          <a:rPr lang="en-US" sz="1600" b="1" i="1">
                            <a:latin typeface="Cambria Math" panose="02040503050406030204" pitchFamily="18" charset="0"/>
                            <a:ea typeface="Cambria Math" charset="0"/>
                            <a:cs typeface="Cambria Math" charset="0"/>
                          </a:rPr>
                        </m:ctrlPr>
                      </m:fPr>
                      <m:num>
                        <m:r>
                          <a:rPr lang="en-US" sz="1600" b="1" i="1">
                            <a:latin typeface="Cambria Math" charset="0"/>
                            <a:ea typeface="Cambria Math" charset="0"/>
                            <a:cs typeface="Cambria Math" charset="0"/>
                          </a:rPr>
                          <m:t>𝒉</m:t>
                        </m:r>
                      </m:num>
                      <m:den>
                        <m:sSup>
                          <m:sSupPr>
                            <m:ctrlPr>
                              <a:rPr lang="en-US" sz="1600" b="1" i="1">
                                <a:latin typeface="Cambria Math" panose="02040503050406030204" pitchFamily="18" charset="0"/>
                                <a:ea typeface="Cambria Math" charset="0"/>
                                <a:cs typeface="Cambria Math" charset="0"/>
                              </a:rPr>
                            </m:ctrlPr>
                          </m:sSupPr>
                          <m:e>
                            <m:r>
                              <a:rPr lang="en-US" sz="1600" b="1" i="1">
                                <a:latin typeface="Cambria Math" charset="0"/>
                                <a:ea typeface="Cambria Math" charset="0"/>
                                <a:cs typeface="Cambria Math" charset="0"/>
                              </a:rPr>
                              <m:t>𝝀</m:t>
                            </m:r>
                          </m:e>
                          <m:sup>
                            <m:r>
                              <a:rPr lang="en-US" sz="1600" b="1" i="1">
                                <a:latin typeface="Cambria Math" charset="0"/>
                                <a:ea typeface="Cambria Math" charset="0"/>
                                <a:cs typeface="Cambria Math" charset="0"/>
                              </a:rPr>
                              <m:t>′</m:t>
                            </m:r>
                          </m:sup>
                        </m:sSup>
                      </m:den>
                    </m:f>
                    <m:r>
                      <a:rPr lang="en-US" sz="1600" b="1" i="1">
                        <a:latin typeface="Cambria Math" charset="0"/>
                        <a:ea typeface="Cambria Math" charset="0"/>
                        <a:cs typeface="Cambria Math" charset="0"/>
                      </a:rPr>
                      <m:t>𝒔𝒊𝒏</m:t>
                    </m:r>
                    <m:r>
                      <a:rPr lang="en-US" sz="1600" b="1" i="1">
                        <a:latin typeface="Cambria Math" charset="0"/>
                        <a:ea typeface="Cambria Math" charset="0"/>
                        <a:cs typeface="Cambria Math" charset="0"/>
                      </a:rPr>
                      <m:t>𝜽</m:t>
                    </m:r>
                  </m:oMath>
                </a14:m>
                <a:endParaRPr lang="en-US" sz="1600" b="1" dirty="0">
                  <a:latin typeface="Cambria Math" charset="0"/>
                  <a:ea typeface="Cambria Math" charset="0"/>
                  <a:cs typeface="Cambria Math"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688092" y="94380"/>
                <a:ext cx="2149884" cy="955774"/>
              </a:xfrm>
              <a:prstGeom prst="rect">
                <a:avLst/>
              </a:prstGeom>
              <a:blipFill rotWithShape="0">
                <a:blip r:embed="rId4"/>
                <a:stretch>
                  <a:fillRect l="-1700" b="-34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514012" y="590352"/>
                <a:ext cx="2209003" cy="3441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latin typeface="Cambria Math" charset="0"/>
                        </a:rPr>
                        <m:t>𝒉𝒇</m:t>
                      </m:r>
                      <m:r>
                        <a:rPr lang="en-US" sz="1600" b="1" i="1">
                          <a:latin typeface="Cambria Math" charset="0"/>
                        </a:rPr>
                        <m:t>+ </m:t>
                      </m:r>
                      <m:r>
                        <a:rPr lang="en-US" sz="1600" b="1" i="1">
                          <a:latin typeface="Cambria Math" charset="0"/>
                        </a:rPr>
                        <m:t>𝒎</m:t>
                      </m:r>
                      <m:sSup>
                        <m:sSupPr>
                          <m:ctrlPr>
                            <a:rPr lang="en-US" sz="1600" b="1" i="1">
                              <a:latin typeface="Cambria Math" panose="02040503050406030204" pitchFamily="18" charset="0"/>
                            </a:rPr>
                          </m:ctrlPr>
                        </m:sSupPr>
                        <m:e>
                          <m:r>
                            <a:rPr lang="en-US" sz="1600" b="1" i="1">
                              <a:latin typeface="Cambria Math" charset="0"/>
                            </a:rPr>
                            <m:t>𝒄</m:t>
                          </m:r>
                        </m:e>
                        <m:sup>
                          <m:r>
                            <a:rPr lang="en-US" sz="1600" b="1" i="1">
                              <a:latin typeface="Cambria Math" charset="0"/>
                            </a:rPr>
                            <m:t>𝟐</m:t>
                          </m:r>
                        </m:sup>
                      </m:sSup>
                      <m:r>
                        <a:rPr lang="en-US" sz="1600" b="1" i="1">
                          <a:latin typeface="Cambria Math" charset="0"/>
                        </a:rPr>
                        <m:t>=</m:t>
                      </m:r>
                      <m:r>
                        <a:rPr lang="en-US" sz="1600" b="1" i="1">
                          <a:latin typeface="Cambria Math" charset="0"/>
                        </a:rPr>
                        <m:t>𝒉</m:t>
                      </m:r>
                      <m:sSup>
                        <m:sSupPr>
                          <m:ctrlPr>
                            <a:rPr lang="en-US" sz="1600" b="1" i="1">
                              <a:latin typeface="Cambria Math" panose="02040503050406030204" pitchFamily="18" charset="0"/>
                            </a:rPr>
                          </m:ctrlPr>
                        </m:sSupPr>
                        <m:e>
                          <m:r>
                            <a:rPr lang="en-US" sz="1600" b="1" i="1">
                              <a:latin typeface="Cambria Math" charset="0"/>
                            </a:rPr>
                            <m:t>𝒇</m:t>
                          </m:r>
                        </m:e>
                        <m:sup>
                          <m:r>
                            <a:rPr lang="en-US" sz="1600" b="1" i="1">
                              <a:latin typeface="Cambria Math" charset="0"/>
                            </a:rPr>
                            <m:t>′</m:t>
                          </m:r>
                        </m:sup>
                      </m:sSup>
                      <m:r>
                        <a:rPr lang="en-US" sz="1600" b="1" i="1">
                          <a:latin typeface="Cambria Math" charset="0"/>
                        </a:rPr>
                        <m:t>+</m:t>
                      </m:r>
                      <m:sSub>
                        <m:sSubPr>
                          <m:ctrlPr>
                            <a:rPr lang="en-US" sz="1600" b="1" i="1">
                              <a:latin typeface="Cambria Math" panose="02040503050406030204" pitchFamily="18" charset="0"/>
                            </a:rPr>
                          </m:ctrlPr>
                        </m:sSubPr>
                        <m:e>
                          <m:r>
                            <a:rPr lang="en-US" sz="1600" b="1" i="1">
                              <a:latin typeface="Cambria Math" charset="0"/>
                            </a:rPr>
                            <m:t>𝑬</m:t>
                          </m:r>
                        </m:e>
                        <m:sub>
                          <m:r>
                            <a:rPr lang="en-US" sz="1600" b="1" i="1">
                              <a:latin typeface="Cambria Math" charset="0"/>
                            </a:rPr>
                            <m:t>𝒆</m:t>
                          </m:r>
                        </m:sub>
                      </m:sSub>
                    </m:oMath>
                  </m:oMathPara>
                </a14:m>
                <a:endParaRPr lang="en-US" sz="1600" dirty="0"/>
              </a:p>
            </p:txBody>
          </p:sp>
        </mc:Choice>
        <mc:Fallback xmlns="">
          <p:sp>
            <p:nvSpPr>
              <p:cNvPr id="44" name="Rectangle 43"/>
              <p:cNvSpPr>
                <a:spLocks noRot="1" noChangeAspect="1" noMove="1" noResize="1" noEditPoints="1" noAdjustHandles="1" noChangeArrowheads="1" noChangeShapeType="1" noTextEdit="1"/>
              </p:cNvSpPr>
              <p:nvPr/>
            </p:nvSpPr>
            <p:spPr>
              <a:xfrm>
                <a:off x="5514012" y="590352"/>
                <a:ext cx="2209003" cy="344133"/>
              </a:xfrm>
              <a:prstGeom prst="rect">
                <a:avLst/>
              </a:prstGeom>
              <a:blipFill rotWithShape="0">
                <a:blip r:embed="rId5"/>
                <a:stretch>
                  <a:fillRect t="-85714" b="-114286"/>
                </a:stretch>
              </a:blipFill>
            </p:spPr>
            <p:txBody>
              <a:bodyPr/>
              <a:lstStyle/>
              <a:p>
                <a:r>
                  <a:rPr lang="en-US">
                    <a:noFill/>
                  </a:rPr>
                  <a:t> </a:t>
                </a:r>
              </a:p>
            </p:txBody>
          </p:sp>
        </mc:Fallback>
      </mc:AlternateContent>
      <p:sp>
        <p:nvSpPr>
          <p:cNvPr id="3" name="TextBox 2"/>
          <p:cNvSpPr txBox="1"/>
          <p:nvPr/>
        </p:nvSpPr>
        <p:spPr>
          <a:xfrm>
            <a:off x="1090593" y="2169919"/>
            <a:ext cx="1342103" cy="369332"/>
          </a:xfrm>
          <a:prstGeom prst="rect">
            <a:avLst/>
          </a:prstGeom>
          <a:noFill/>
        </p:spPr>
        <p:txBody>
          <a:bodyPr wrap="square" rtlCol="0">
            <a:spAutoFit/>
          </a:bodyPr>
          <a:lstStyle/>
          <a:p>
            <a:r>
              <a:rPr lang="en-US" b="1" dirty="0">
                <a:solidFill>
                  <a:schemeClr val="accent2">
                    <a:lumMod val="60000"/>
                    <a:lumOff val="40000"/>
                  </a:schemeClr>
                </a:solidFill>
              </a:rPr>
              <a:t>PHOTON</a:t>
            </a:r>
          </a:p>
        </p:txBody>
      </p:sp>
      <p:sp>
        <p:nvSpPr>
          <p:cNvPr id="32" name="TextBox 31"/>
          <p:cNvSpPr txBox="1"/>
          <p:nvPr/>
        </p:nvSpPr>
        <p:spPr>
          <a:xfrm>
            <a:off x="10409932" y="522514"/>
            <a:ext cx="1342103" cy="369332"/>
          </a:xfrm>
          <a:prstGeom prst="rect">
            <a:avLst/>
          </a:prstGeom>
          <a:noFill/>
        </p:spPr>
        <p:txBody>
          <a:bodyPr wrap="square" rtlCol="0">
            <a:spAutoFit/>
          </a:bodyPr>
          <a:lstStyle/>
          <a:p>
            <a:r>
              <a:rPr lang="en-US" b="1" dirty="0">
                <a:solidFill>
                  <a:schemeClr val="accent2">
                    <a:lumMod val="60000"/>
                    <a:lumOff val="40000"/>
                  </a:schemeClr>
                </a:solidFill>
              </a:rPr>
              <a:t>PHOTON</a:t>
            </a:r>
          </a:p>
        </p:txBody>
      </p:sp>
      <p:sp>
        <p:nvSpPr>
          <p:cNvPr id="33" name="TextBox 32"/>
          <p:cNvSpPr txBox="1"/>
          <p:nvPr/>
        </p:nvSpPr>
        <p:spPr>
          <a:xfrm>
            <a:off x="6297568" y="2318245"/>
            <a:ext cx="1621792" cy="369332"/>
          </a:xfrm>
          <a:prstGeom prst="rect">
            <a:avLst/>
          </a:prstGeom>
          <a:noFill/>
        </p:spPr>
        <p:txBody>
          <a:bodyPr wrap="square" rtlCol="0">
            <a:spAutoFit/>
          </a:bodyPr>
          <a:lstStyle/>
          <a:p>
            <a:r>
              <a:rPr lang="en-US" b="1">
                <a:solidFill>
                  <a:schemeClr val="accent2">
                    <a:lumMod val="60000"/>
                    <a:lumOff val="40000"/>
                  </a:schemeClr>
                </a:solidFill>
              </a:rPr>
              <a:t>ELECTRON</a:t>
            </a:r>
            <a:endParaRPr lang="en-US" b="1" dirty="0">
              <a:solidFill>
                <a:schemeClr val="accent2">
                  <a:lumMod val="60000"/>
                  <a:lumOff val="40000"/>
                </a:schemeClr>
              </a:solidFill>
            </a:endParaRPr>
          </a:p>
        </p:txBody>
      </p:sp>
      <p:sp>
        <p:nvSpPr>
          <p:cNvPr id="37" name="TextBox 36"/>
          <p:cNvSpPr txBox="1"/>
          <p:nvPr/>
        </p:nvSpPr>
        <p:spPr>
          <a:xfrm>
            <a:off x="10270088" y="4990228"/>
            <a:ext cx="1621792" cy="369332"/>
          </a:xfrm>
          <a:prstGeom prst="rect">
            <a:avLst/>
          </a:prstGeom>
          <a:noFill/>
        </p:spPr>
        <p:txBody>
          <a:bodyPr wrap="square" rtlCol="0">
            <a:spAutoFit/>
          </a:bodyPr>
          <a:lstStyle/>
          <a:p>
            <a:r>
              <a:rPr lang="en-US" b="1">
                <a:solidFill>
                  <a:schemeClr val="accent2">
                    <a:lumMod val="60000"/>
                    <a:lumOff val="40000"/>
                  </a:schemeClr>
                </a:solidFill>
              </a:rPr>
              <a:t>ELECTRON</a:t>
            </a:r>
            <a:endParaRPr lang="en-US" b="1"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12" name="Rectangle 11"/>
              <p:cNvSpPr/>
              <p:nvPr/>
            </p:nvSpPr>
            <p:spPr>
              <a:xfrm>
                <a:off x="1757774" y="6015764"/>
                <a:ext cx="2297424" cy="618439"/>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b="1" i="1">
                          <a:latin typeface="Cambria Math" charset="0"/>
                        </a:rPr>
                        <m:t>∆</m:t>
                      </m:r>
                      <m:r>
                        <a:rPr lang="en-US" b="1" i="1">
                          <a:latin typeface="Cambria Math" charset="0"/>
                        </a:rPr>
                        <m:t>𝝀</m:t>
                      </m:r>
                      <m:r>
                        <a:rPr lang="en-US" b="1" i="1">
                          <a:latin typeface="Cambria Math" charset="0"/>
                        </a:rPr>
                        <m:t>=</m:t>
                      </m:r>
                      <m:f>
                        <m:fPr>
                          <m:ctrlPr>
                            <a:rPr lang="en-US" b="1" i="1">
                              <a:latin typeface="Cambria Math" panose="02040503050406030204" pitchFamily="18" charset="0"/>
                            </a:rPr>
                          </m:ctrlPr>
                        </m:fPr>
                        <m:num>
                          <m:r>
                            <a:rPr lang="en-US" b="1" i="1">
                              <a:latin typeface="Cambria Math" charset="0"/>
                            </a:rPr>
                            <m:t>𝒉</m:t>
                          </m:r>
                        </m:num>
                        <m:den>
                          <m:r>
                            <a:rPr lang="en-US" b="1" i="1">
                              <a:latin typeface="Cambria Math" charset="0"/>
                            </a:rPr>
                            <m:t>𝒎𝒄</m:t>
                          </m:r>
                        </m:den>
                      </m:f>
                      <m:r>
                        <a:rPr lang="en-US" b="1" i="1">
                          <a:latin typeface="Cambria Math" charset="0"/>
                        </a:rPr>
                        <m:t>(</m:t>
                      </m:r>
                      <m:r>
                        <a:rPr lang="en-US" b="1" i="1">
                          <a:latin typeface="Cambria Math" charset="0"/>
                        </a:rPr>
                        <m:t>𝟏</m:t>
                      </m:r>
                      <m:r>
                        <a:rPr lang="en-US" b="1" i="1">
                          <a:latin typeface="Cambria Math" charset="0"/>
                        </a:rPr>
                        <m:t>−</m:t>
                      </m:r>
                      <m:r>
                        <a:rPr lang="en-US" b="1" i="1">
                          <a:latin typeface="Cambria Math" charset="0"/>
                        </a:rPr>
                        <m:t>𝒄𝒐𝒔</m:t>
                      </m:r>
                      <m:r>
                        <a:rPr lang="en-US" b="1" i="1">
                          <a:latin typeface="Cambria Math" charset="0"/>
                        </a:rPr>
                        <m:t>𝜽</m:t>
                      </m:r>
                      <m:r>
                        <a:rPr lang="en-US" b="1" i="1">
                          <a:latin typeface="Cambria Math" charset="0"/>
                        </a:rPr>
                        <m:t>)</m:t>
                      </m:r>
                    </m:oMath>
                  </m:oMathPara>
                </a14:m>
                <a:endParaRPr lang="en-US" b="1" dirty="0"/>
              </a:p>
            </p:txBody>
          </p:sp>
        </mc:Choice>
        <mc:Fallback xmlns="">
          <p:sp>
            <p:nvSpPr>
              <p:cNvPr id="12" name="Rectangle 11"/>
              <p:cNvSpPr>
                <a:spLocks noRot="1" noChangeAspect="1" noMove="1" noResize="1" noEditPoints="1" noAdjustHandles="1" noChangeArrowheads="1" noChangeShapeType="1" noTextEdit="1"/>
              </p:cNvSpPr>
              <p:nvPr/>
            </p:nvSpPr>
            <p:spPr>
              <a:xfrm>
                <a:off x="1757774" y="6015764"/>
                <a:ext cx="2297424" cy="618439"/>
              </a:xfrm>
              <a:prstGeom prst="rect">
                <a:avLst/>
              </a:prstGeom>
              <a:blipFill rotWithShape="0">
                <a:blip r:embed="rId6"/>
                <a:stretch>
                  <a:fillRect/>
                </a:stretch>
              </a:blipFill>
            </p:spPr>
            <p:txBody>
              <a:bodyPr/>
              <a:lstStyle/>
              <a:p>
                <a:r>
                  <a:rPr lang="en-US">
                    <a:noFill/>
                  </a:rPr>
                  <a:t> </a:t>
                </a:r>
              </a:p>
            </p:txBody>
          </p:sp>
        </mc:Fallback>
      </mc:AlternateContent>
      <p:sp>
        <p:nvSpPr>
          <p:cNvPr id="17" name="TextBox 16"/>
          <p:cNvSpPr txBox="1"/>
          <p:nvPr/>
        </p:nvSpPr>
        <p:spPr>
          <a:xfrm>
            <a:off x="5407637" y="163772"/>
            <a:ext cx="2856795" cy="338554"/>
          </a:xfrm>
          <a:prstGeom prst="rect">
            <a:avLst/>
          </a:prstGeom>
          <a:noFill/>
        </p:spPr>
        <p:txBody>
          <a:bodyPr wrap="square" rtlCol="0">
            <a:spAutoFit/>
          </a:bodyPr>
          <a:lstStyle/>
          <a:p>
            <a:r>
              <a:rPr lang="en-US" sz="1600" dirty="0"/>
              <a:t>Conservation of Energy</a:t>
            </a:r>
          </a:p>
        </p:txBody>
      </p:sp>
      <p:sp>
        <p:nvSpPr>
          <p:cNvPr id="43" name="TextBox 42"/>
          <p:cNvSpPr txBox="1"/>
          <p:nvPr/>
        </p:nvSpPr>
        <p:spPr>
          <a:xfrm>
            <a:off x="1990592" y="5527030"/>
            <a:ext cx="2856795" cy="369332"/>
          </a:xfrm>
          <a:prstGeom prst="rect">
            <a:avLst/>
          </a:prstGeom>
          <a:noFill/>
        </p:spPr>
        <p:txBody>
          <a:bodyPr wrap="square" rtlCol="0">
            <a:spAutoFit/>
          </a:bodyPr>
          <a:lstStyle/>
          <a:p>
            <a:r>
              <a:rPr lang="en-US" dirty="0"/>
              <a:t>Compton Effect</a:t>
            </a:r>
          </a:p>
        </p:txBody>
      </p:sp>
    </p:spTree>
    <p:extLst>
      <p:ext uri="{BB962C8B-B14F-4D97-AF65-F5344CB8AC3E}">
        <p14:creationId xmlns:p14="http://schemas.microsoft.com/office/powerpoint/2010/main" val="45113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33153</TotalTime>
  <Words>1256</Words>
  <Application>Microsoft Macintosh PowerPoint</Application>
  <PresentationFormat>Widescreen</PresentationFormat>
  <Paragraphs>104</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Cambria Math</vt:lpstr>
      <vt:lpstr>Courier New</vt:lpstr>
      <vt:lpstr>Rockwell</vt:lpstr>
      <vt:lpstr>Rockwell Condensed</vt:lpstr>
      <vt:lpstr>Rockwell Extra Bold</vt:lpstr>
      <vt:lpstr>Times</vt:lpstr>
      <vt:lpstr>Wingdings</vt:lpstr>
      <vt:lpstr>Wood Type</vt:lpstr>
      <vt:lpstr>The Compton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THE COMPTON EFFECT IN MEDICINE</vt:lpstr>
      <vt:lpstr>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Compton effect</dc:title>
  <dc:creator>Eman Alasadi</dc:creator>
  <cp:lastModifiedBy>Yu, Jaehoon</cp:lastModifiedBy>
  <cp:revision>49</cp:revision>
  <dcterms:created xsi:type="dcterms:W3CDTF">2019-03-16T01:46:57Z</dcterms:created>
  <dcterms:modified xsi:type="dcterms:W3CDTF">2019-04-21T18:49:53Z</dcterms:modified>
</cp:coreProperties>
</file>