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44" d="100"/>
          <a:sy n="144" d="100"/>
        </p:scale>
        <p:origin x="720"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916684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orld-nuclear.org/information-library/nuclear-fuel-cycle/nuclear-power-reactors/nuclear-power-reactors.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47f70b4d7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47f70b4d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668f1d84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668f1d84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69a37ef59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69a37ef5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8f1d84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8f1d84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668f1d84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668f1d84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47f70b4d7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47f70b4d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698ecba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698ecb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47f70b4d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47f70b4d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668f1d84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668f1d84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668f1d84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668f1d8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698ecba9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698ecba9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668f1d84c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668f1d84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a:t>
            </a:r>
            <a:r>
              <a:rPr lang="en" u="sng">
                <a:solidFill>
                  <a:schemeClr val="hlink"/>
                </a:solidFill>
                <a:hlinkClick r:id="rId3"/>
              </a:rPr>
              <a:t>http://www.world-nuclear.org/information-library/nuclear-fuel-cycle/nuclear-power-reactors/nuclear-power-reactors.aspx</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rsc.org/images/essay1_tcm18-17763.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www.nde-ed.org/EducationResources/HighSchool/Radiography/usesradioactivity.htm" TargetMode="External"/><Relationship Id="rId5" Type="http://schemas.openxmlformats.org/officeDocument/2006/relationships/hyperlink" Target="https://www.sciencedirect.com/science/article/pii/S1631070517300786" TargetMode="External"/><Relationship Id="rId4" Type="http://schemas.openxmlformats.org/officeDocument/2006/relationships/hyperlink" Target="https://www.aps.org/publications/apsnews/200803/physicshistory.cf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Discovery of Radioactivity </a:t>
            </a:r>
            <a:endParaRPr/>
          </a:p>
        </p:txBody>
      </p:sp>
      <p:sp>
        <p:nvSpPr>
          <p:cNvPr id="65" name="Google Shape;65;p13"/>
          <p:cNvSpPr txBox="1">
            <a:spLocks noGrp="1"/>
          </p:cNvSpPr>
          <p:nvPr>
            <p:ph type="subTitle" idx="1"/>
          </p:nvPr>
        </p:nvSpPr>
        <p:spPr>
          <a:xfrm>
            <a:off x="311700" y="1726052"/>
            <a:ext cx="4242600" cy="169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 #9</a:t>
            </a:r>
            <a:endParaRPr/>
          </a:p>
          <a:p>
            <a:pPr marL="0" lvl="0" indent="0" algn="l" rtl="0">
              <a:spcBef>
                <a:spcPts val="0"/>
              </a:spcBef>
              <a:spcAft>
                <a:spcPts val="0"/>
              </a:spcAft>
              <a:buNone/>
            </a:pPr>
            <a:endParaRPr/>
          </a:p>
          <a:p>
            <a:pPr marL="0" lvl="0" indent="0" algn="l" rtl="0">
              <a:spcBef>
                <a:spcPts val="0"/>
              </a:spcBef>
              <a:spcAft>
                <a:spcPts val="0"/>
              </a:spcAft>
              <a:buNone/>
            </a:pPr>
            <a:r>
              <a:rPr lang="en"/>
              <a:t>Phys 3313-001</a:t>
            </a:r>
            <a:endParaRPr/>
          </a:p>
          <a:p>
            <a:pPr marL="0" lvl="0" indent="0" algn="l" rtl="0">
              <a:spcBef>
                <a:spcPts val="0"/>
              </a:spcBef>
              <a:spcAft>
                <a:spcPts val="0"/>
              </a:spcAft>
              <a:buNone/>
            </a:pPr>
            <a:endParaRPr/>
          </a:p>
          <a:p>
            <a:pPr marL="0" lvl="0" indent="0" algn="l" rtl="0">
              <a:spcBef>
                <a:spcPts val="0"/>
              </a:spcBef>
              <a:spcAft>
                <a:spcPts val="0"/>
              </a:spcAft>
              <a:buNone/>
            </a:pPr>
            <a:r>
              <a:rPr lang="en"/>
              <a:t>Y. Aryal, B. Garza, G. Hodges, S. Simmonds, R. Wood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257600" y="394050"/>
            <a:ext cx="3704400" cy="22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Future works and Application</a:t>
            </a:r>
            <a:endParaRPr sz="2400"/>
          </a:p>
          <a:p>
            <a:pPr marL="0" lvl="0" indent="0" algn="l" rtl="0">
              <a:spcBef>
                <a:spcPts val="0"/>
              </a:spcBef>
              <a:spcAft>
                <a:spcPts val="0"/>
              </a:spcAft>
              <a:buNone/>
            </a:pPr>
            <a:endParaRPr sz="2400"/>
          </a:p>
          <a:p>
            <a:pPr marL="457200" lvl="0" indent="-317500" algn="l" rtl="0">
              <a:spcBef>
                <a:spcPts val="0"/>
              </a:spcBef>
              <a:spcAft>
                <a:spcPts val="0"/>
              </a:spcAft>
              <a:buSzPts val="1400"/>
              <a:buChar char="●"/>
            </a:pPr>
            <a:r>
              <a:rPr lang="en" sz="1400" i="1">
                <a:solidFill>
                  <a:srgbClr val="FFFF00"/>
                </a:solidFill>
              </a:rPr>
              <a:t>Nuclear power and weapons</a:t>
            </a:r>
            <a:r>
              <a:rPr lang="en" sz="1400"/>
              <a:t>: Uranium and other radioactive material are used to generate power and nuclear weapons.</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i="1">
                <a:solidFill>
                  <a:srgbClr val="FFFF00"/>
                </a:solidFill>
              </a:rPr>
              <a:t>Medical application</a:t>
            </a:r>
            <a:r>
              <a:rPr lang="en" sz="1400"/>
              <a:t>: locate and cure cancer, detecting diseases and glands.</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i="1">
                <a:solidFill>
                  <a:srgbClr val="FFFF00"/>
                </a:solidFill>
              </a:rPr>
              <a:t>Sterilization</a:t>
            </a:r>
            <a:r>
              <a:rPr lang="en" sz="1400"/>
              <a:t>: of foods and medical instruments.</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i="1">
                <a:solidFill>
                  <a:srgbClr val="FFFF00"/>
                </a:solidFill>
              </a:rPr>
              <a:t>Carbon-14 dating</a:t>
            </a:r>
            <a:r>
              <a:rPr lang="en" sz="1400"/>
              <a:t>: Used to determine the ages of rocks and chronological sequence of past events.</a:t>
            </a:r>
            <a:endParaRPr sz="1400"/>
          </a:p>
          <a:p>
            <a:pPr marL="457200" lvl="0" indent="0" algn="l" rtl="0">
              <a:spcBef>
                <a:spcPts val="0"/>
              </a:spcBef>
              <a:spcAft>
                <a:spcPts val="0"/>
              </a:spcAft>
              <a:buNone/>
            </a:pPr>
            <a:endParaRPr sz="1800">
              <a:solidFill>
                <a:srgbClr val="000000"/>
              </a:solidFill>
              <a:highlight>
                <a:srgbClr val="FFFFFF"/>
              </a:highlight>
              <a:latin typeface="Arial"/>
              <a:ea typeface="Arial"/>
              <a:cs typeface="Arial"/>
              <a:sym typeface="Arial"/>
            </a:endParaRPr>
          </a:p>
          <a:p>
            <a:pPr marL="457200" lvl="0" indent="0" algn="l" rtl="0">
              <a:spcBef>
                <a:spcPts val="0"/>
              </a:spcBef>
              <a:spcAft>
                <a:spcPts val="0"/>
              </a:spcAft>
              <a:buNone/>
            </a:pPr>
            <a:endParaRPr/>
          </a:p>
        </p:txBody>
      </p:sp>
      <p:pic>
        <p:nvPicPr>
          <p:cNvPr id="137" name="Google Shape;137;p22"/>
          <p:cNvPicPr preferRelativeResize="0"/>
          <p:nvPr/>
        </p:nvPicPr>
        <p:blipFill>
          <a:blip r:embed="rId3">
            <a:alphaModFix/>
          </a:blip>
          <a:stretch>
            <a:fillRect/>
          </a:stretch>
        </p:blipFill>
        <p:spPr>
          <a:xfrm>
            <a:off x="4572000" y="394050"/>
            <a:ext cx="4385474" cy="3033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143" name="Google Shape;143;p23"/>
          <p:cNvSpPr txBox="1"/>
          <p:nvPr/>
        </p:nvSpPr>
        <p:spPr>
          <a:xfrm>
            <a:off x="412075" y="1667900"/>
            <a:ext cx="7397700" cy="286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Roboto"/>
                <a:ea typeface="Roboto"/>
                <a:cs typeface="Roboto"/>
                <a:sym typeface="Roboto"/>
              </a:rPr>
              <a:t>In conclusion the discovery of radioactivity has impacted science greatly. The utilization of X-rays and radioactive materials is extensive in medicine and industry. It not only provides sterilization of medical instruments and food; radiation sources are also fundamental to the manufacturing industries around the world. There are plenty of industrial applications that rely on radioactivity, to determine if the product is internally fit for its application.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300" y="500925"/>
            <a:ext cx="3704400" cy="6828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a:p>
            <a:pPr marL="0" lvl="0" indent="0" algn="l" rtl="0">
              <a:spcBef>
                <a:spcPts val="0"/>
              </a:spcBef>
              <a:spcAft>
                <a:spcPts val="0"/>
              </a:spcAft>
              <a:buNone/>
            </a:pPr>
            <a:endParaRPr dirty="0">
              <a:solidFill>
                <a:srgbClr val="FFFFFF"/>
              </a:solidFill>
            </a:endParaRPr>
          </a:p>
          <a:p>
            <a:pPr marL="457200" lvl="0" indent="-298450" algn="l" rtl="0">
              <a:spcBef>
                <a:spcPts val="0"/>
              </a:spcBef>
              <a:spcAft>
                <a:spcPts val="0"/>
              </a:spcAft>
              <a:buClr>
                <a:srgbClr val="FFFFFF"/>
              </a:buClr>
              <a:buSzPts val="1100"/>
              <a:buFont typeface="Arial"/>
              <a:buChar char="●"/>
            </a:pPr>
            <a:r>
              <a:rPr lang="en" sz="1100" u="sng" dirty="0">
                <a:solidFill>
                  <a:srgbClr val="FFFFFF"/>
                </a:solidFill>
                <a:latin typeface="Arial"/>
                <a:ea typeface="Arial"/>
                <a:cs typeface="Arial"/>
                <a:sym typeface="Arial"/>
                <a:hlinkClick r:id="rId3"/>
              </a:rPr>
              <a:t>https://www.rsc.org/images/essay1_tcm18-17763.pdf</a:t>
            </a:r>
            <a:endParaRPr dirty="0">
              <a:solidFill>
                <a:srgbClr val="FFFFFF"/>
              </a:solidFill>
            </a:endParaRPr>
          </a:p>
          <a:p>
            <a:pPr marL="457200" lvl="0" indent="-298450" algn="l" rtl="0">
              <a:spcBef>
                <a:spcPts val="0"/>
              </a:spcBef>
              <a:spcAft>
                <a:spcPts val="0"/>
              </a:spcAft>
              <a:buClr>
                <a:srgbClr val="FFFFFF"/>
              </a:buClr>
              <a:buSzPts val="1100"/>
              <a:buFont typeface="Arial"/>
              <a:buChar char="●"/>
            </a:pPr>
            <a:r>
              <a:rPr lang="en" sz="1100" u="sng" dirty="0">
                <a:solidFill>
                  <a:srgbClr val="FFFFFF"/>
                </a:solidFill>
                <a:latin typeface="Arial"/>
                <a:ea typeface="Arial"/>
                <a:cs typeface="Arial"/>
                <a:sym typeface="Arial"/>
                <a:hlinkClick r:id="rId4"/>
              </a:rPr>
              <a:t>https://www.aps.org/publications/apsnews/200803/physicshistory.cfm</a:t>
            </a:r>
            <a:endParaRPr dirty="0">
              <a:solidFill>
                <a:srgbClr val="FFFFFF"/>
              </a:solidFill>
            </a:endParaRPr>
          </a:p>
          <a:p>
            <a:pPr marL="457200" lvl="0" indent="-298450" algn="l" rtl="0">
              <a:spcBef>
                <a:spcPts val="0"/>
              </a:spcBef>
              <a:spcAft>
                <a:spcPts val="0"/>
              </a:spcAft>
              <a:buClr>
                <a:srgbClr val="FFFFFF"/>
              </a:buClr>
              <a:buSzPts val="1100"/>
              <a:buFont typeface="Arial"/>
              <a:buChar char="●"/>
            </a:pPr>
            <a:r>
              <a:rPr lang="en" sz="1100" u="sng" dirty="0">
                <a:solidFill>
                  <a:srgbClr val="FFFFFF"/>
                </a:solidFill>
                <a:latin typeface="Arial"/>
                <a:ea typeface="Arial"/>
                <a:cs typeface="Arial"/>
                <a:sym typeface="Arial"/>
                <a:hlinkClick r:id="rId5"/>
              </a:rPr>
              <a:t>https://www.sciencedirect.com/science/article/pii/S1631070517300786</a:t>
            </a:r>
            <a:endParaRPr dirty="0">
              <a:solidFill>
                <a:srgbClr val="FFFFFF"/>
              </a:solidFill>
            </a:endParaRPr>
          </a:p>
          <a:p>
            <a:pPr marL="457200" lvl="0" indent="-298450" algn="l" rtl="0">
              <a:spcBef>
                <a:spcPts val="0"/>
              </a:spcBef>
              <a:spcAft>
                <a:spcPts val="0"/>
              </a:spcAft>
              <a:buClr>
                <a:srgbClr val="FFFFFF"/>
              </a:buClr>
              <a:buSzPts val="1100"/>
              <a:buFont typeface="Arial"/>
              <a:buChar char="●"/>
            </a:pPr>
            <a:r>
              <a:rPr lang="en" sz="1100" u="sng" dirty="0">
                <a:solidFill>
                  <a:srgbClr val="FFFFFF"/>
                </a:solidFill>
                <a:latin typeface="Arial"/>
                <a:ea typeface="Arial"/>
                <a:cs typeface="Arial"/>
                <a:sym typeface="Arial"/>
              </a:rPr>
              <a:t>Reed, A. B. (n.d.). The History of Radiation Use in Medicne. Journal of Vascular Surgery,53(1), 3S-5S. Retrieved April 20, 2019.</a:t>
            </a:r>
            <a:endParaRPr sz="1100" u="sng" dirty="0">
              <a:solidFill>
                <a:srgbClr val="FFFFFF"/>
              </a:solidFill>
              <a:latin typeface="Arial"/>
              <a:ea typeface="Arial"/>
              <a:cs typeface="Arial"/>
              <a:sym typeface="Arial"/>
            </a:endParaRPr>
          </a:p>
          <a:p>
            <a:pPr marL="457200" lvl="0" indent="-298450" algn="l" rtl="0">
              <a:spcBef>
                <a:spcPts val="0"/>
              </a:spcBef>
              <a:spcAft>
                <a:spcPts val="0"/>
              </a:spcAft>
              <a:buClr>
                <a:srgbClr val="FFFFFF"/>
              </a:buClr>
              <a:buSzPts val="1100"/>
              <a:buFont typeface="Arial"/>
              <a:buChar char="●"/>
            </a:pPr>
            <a:r>
              <a:rPr lang="en" sz="1100" u="sng" dirty="0">
                <a:solidFill>
                  <a:srgbClr val="FFFFFF"/>
                </a:solidFill>
                <a:latin typeface="Arial"/>
                <a:ea typeface="Arial"/>
                <a:cs typeface="Arial"/>
                <a:sym typeface="Arial"/>
                <a:hlinkClick r:id="rId6"/>
              </a:rPr>
              <a:t>https://www.nde-ed.org/EducationResources/HighSchool/Radiography/usesradioactivity.htm</a:t>
            </a:r>
            <a:endParaRPr sz="1100" u="sng" dirty="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71" name="Google Shape;71;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History</a:t>
            </a:r>
            <a:endParaRPr/>
          </a:p>
          <a:p>
            <a:pPr marL="457200" lvl="0" indent="-330200" algn="l" rtl="0">
              <a:spcBef>
                <a:spcPts val="0"/>
              </a:spcBef>
              <a:spcAft>
                <a:spcPts val="0"/>
              </a:spcAft>
              <a:buSzPts val="1600"/>
              <a:buChar char="●"/>
            </a:pPr>
            <a:r>
              <a:rPr lang="en"/>
              <a:t>Original Theory of Experiment</a:t>
            </a:r>
            <a:endParaRPr/>
          </a:p>
          <a:p>
            <a:pPr marL="457200" lvl="0" indent="-330200" algn="l" rtl="0">
              <a:spcBef>
                <a:spcPts val="0"/>
              </a:spcBef>
              <a:spcAft>
                <a:spcPts val="0"/>
              </a:spcAft>
              <a:buSzPts val="1600"/>
              <a:buChar char="●"/>
            </a:pPr>
            <a:r>
              <a:rPr lang="en"/>
              <a:t>Experimental Results</a:t>
            </a:r>
            <a:endParaRPr/>
          </a:p>
          <a:p>
            <a:pPr marL="457200" lvl="0" indent="-330200" algn="l" rtl="0">
              <a:spcBef>
                <a:spcPts val="0"/>
              </a:spcBef>
              <a:spcAft>
                <a:spcPts val="0"/>
              </a:spcAft>
              <a:buSzPts val="1600"/>
              <a:buChar char="●"/>
            </a:pPr>
            <a:r>
              <a:rPr lang="en"/>
              <a:t>Importance of Impact</a:t>
            </a:r>
            <a:endParaRPr/>
          </a:p>
          <a:p>
            <a:pPr marL="457200" lvl="0" indent="-330200" algn="l" rtl="0">
              <a:spcBef>
                <a:spcPts val="0"/>
              </a:spcBef>
              <a:spcAft>
                <a:spcPts val="0"/>
              </a:spcAft>
              <a:buSzPts val="1600"/>
              <a:buChar char="●"/>
            </a:pPr>
            <a:r>
              <a:rPr lang="en"/>
              <a:t>Future works and Applications</a:t>
            </a:r>
            <a:endParaRPr/>
          </a:p>
          <a:p>
            <a:pPr marL="457200" lvl="0" indent="-330200" algn="l" rtl="0">
              <a:spcBef>
                <a:spcPts val="0"/>
              </a:spcBef>
              <a:spcAft>
                <a:spcPts val="0"/>
              </a:spcAft>
              <a:buSzPts val="1600"/>
              <a:buChar char="●"/>
            </a:pPr>
            <a:r>
              <a:rPr lang="en"/>
              <a:t>Conclusion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865600" y="34907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History / Contributors</a:t>
            </a:r>
            <a:endParaRPr sz="2400">
              <a:solidFill>
                <a:srgbClr val="000000"/>
              </a:solidFill>
            </a:endParaRPr>
          </a:p>
        </p:txBody>
      </p:sp>
      <p:sp>
        <p:nvSpPr>
          <p:cNvPr id="77" name="Google Shape;77;p15"/>
          <p:cNvSpPr txBox="1"/>
          <p:nvPr/>
        </p:nvSpPr>
        <p:spPr>
          <a:xfrm>
            <a:off x="4468150" y="893725"/>
            <a:ext cx="4194000" cy="3000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Wilhelm Roentgen discovered X-rays when he noticed that his photographic plates were darkened, even when wrapped with black paper while conducting experiments with electricity and vacuum tubes in 1895.</a:t>
            </a:r>
            <a:endParaRPr>
              <a:latin typeface="Roboto"/>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A year later Henri Becquerel found similar rays were produced in his experiments with uranium salts.</a:t>
            </a:r>
            <a:endParaRPr>
              <a:latin typeface="Roboto"/>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Marie Curie, together with her husband Pierre, then began investigating the phenomenon discovered by Henri using pitchblende (uranium-rich ore), coined the term radioactivity and discovered radium and polonium from the ore.</a:t>
            </a:r>
            <a:endParaRPr>
              <a:latin typeface="Roboto"/>
              <a:ea typeface="Roboto"/>
              <a:cs typeface="Roboto"/>
              <a:sym typeface="Roboto"/>
            </a:endParaRPr>
          </a:p>
        </p:txBody>
      </p:sp>
      <p:pic>
        <p:nvPicPr>
          <p:cNvPr id="78" name="Google Shape;78;p15" descr="Image result for henri becquerel"/>
          <p:cNvPicPr preferRelativeResize="0"/>
          <p:nvPr/>
        </p:nvPicPr>
        <p:blipFill>
          <a:blip r:embed="rId3">
            <a:alphaModFix/>
          </a:blip>
          <a:stretch>
            <a:fillRect/>
          </a:stretch>
        </p:blipFill>
        <p:spPr>
          <a:xfrm>
            <a:off x="243112" y="201225"/>
            <a:ext cx="1626925" cy="1978700"/>
          </a:xfrm>
          <a:prstGeom prst="rect">
            <a:avLst/>
          </a:prstGeom>
          <a:noFill/>
          <a:ln>
            <a:noFill/>
          </a:ln>
        </p:spPr>
      </p:pic>
      <p:pic>
        <p:nvPicPr>
          <p:cNvPr id="79" name="Google Shape;79;p15" descr="Image result for marie curie"/>
          <p:cNvPicPr preferRelativeResize="0"/>
          <p:nvPr/>
        </p:nvPicPr>
        <p:blipFill>
          <a:blip r:embed="rId4">
            <a:alphaModFix/>
          </a:blip>
          <a:stretch>
            <a:fillRect/>
          </a:stretch>
        </p:blipFill>
        <p:spPr>
          <a:xfrm>
            <a:off x="2551362" y="2721050"/>
            <a:ext cx="1327175" cy="1804125"/>
          </a:xfrm>
          <a:prstGeom prst="rect">
            <a:avLst/>
          </a:prstGeom>
          <a:noFill/>
          <a:ln>
            <a:noFill/>
          </a:ln>
        </p:spPr>
      </p:pic>
      <p:sp>
        <p:nvSpPr>
          <p:cNvPr id="80" name="Google Shape;80;p15"/>
          <p:cNvSpPr txBox="1"/>
          <p:nvPr/>
        </p:nvSpPr>
        <p:spPr>
          <a:xfrm>
            <a:off x="2150550" y="349075"/>
            <a:ext cx="2128800" cy="16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Antoine Henri Becquerel</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French engineer</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Known for: discovery of radioactivity</a:t>
            </a:r>
            <a:endParaRPr>
              <a:solidFill>
                <a:srgbClr val="FFFFFF"/>
              </a:solidFill>
              <a:latin typeface="Roboto"/>
              <a:ea typeface="Roboto"/>
              <a:cs typeface="Roboto"/>
              <a:sym typeface="Roboto"/>
            </a:endParaRPr>
          </a:p>
        </p:txBody>
      </p:sp>
      <p:sp>
        <p:nvSpPr>
          <p:cNvPr id="81" name="Google Shape;81;p15"/>
          <p:cNvSpPr txBox="1"/>
          <p:nvPr/>
        </p:nvSpPr>
        <p:spPr>
          <a:xfrm>
            <a:off x="243100" y="2721000"/>
            <a:ext cx="2012700" cy="18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Marie Curie</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French-Polish physicist</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Known for: radioactive decay, Polonium, Radium</a:t>
            </a:r>
            <a:endParaRPr>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879025" y="34907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History / Contributors</a:t>
            </a:r>
            <a:endParaRPr sz="2400">
              <a:solidFill>
                <a:srgbClr val="000000"/>
              </a:solidFill>
            </a:endParaRPr>
          </a:p>
        </p:txBody>
      </p:sp>
      <p:sp>
        <p:nvSpPr>
          <p:cNvPr id="87" name="Google Shape;87;p16"/>
          <p:cNvSpPr txBox="1"/>
          <p:nvPr/>
        </p:nvSpPr>
        <p:spPr>
          <a:xfrm>
            <a:off x="4468150" y="893725"/>
            <a:ext cx="4194000" cy="4008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Ernest Rutherford expanded upon the research of the Curies and later found that there were two types of radiation. Readily absorbed radiation and penetrating radiation, which are alpha and beta rays respectively.</a:t>
            </a:r>
            <a:endParaRPr>
              <a:latin typeface="Roboto"/>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While Pierre Curie was not initially a major contributor to the research of radioactivity, he did use his status to help Marie Curie gain access to the equipment needed as well as the materials needed, to perform her tests which lead to the discovery of polonium and radium.</a:t>
            </a:r>
            <a:endParaRPr>
              <a:latin typeface="Roboto"/>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Upon Marie Curie’s discoveries, he ceased his own work and began working with her.  Pierre and Albert Laborde found that alpha particles are strongly ionizing.</a:t>
            </a:r>
            <a:endParaRPr>
              <a:latin typeface="Roboto"/>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88" name="Google Shape;88;p16"/>
          <p:cNvSpPr txBox="1"/>
          <p:nvPr/>
        </p:nvSpPr>
        <p:spPr>
          <a:xfrm>
            <a:off x="1992925" y="349075"/>
            <a:ext cx="2099700" cy="16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Pierre Curie</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French physicist</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Known for: magnetism, piezoelectricity, radioactivity</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p:txBody>
      </p:sp>
      <p:sp>
        <p:nvSpPr>
          <p:cNvPr id="89" name="Google Shape;89;p16"/>
          <p:cNvSpPr txBox="1"/>
          <p:nvPr/>
        </p:nvSpPr>
        <p:spPr>
          <a:xfrm>
            <a:off x="137850" y="2694125"/>
            <a:ext cx="2012700" cy="18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Ernest Rutherford</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New Zealand - British physicist</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Known for: the father of nuclear physics</a:t>
            </a:r>
            <a:endParaRPr>
              <a:solidFill>
                <a:srgbClr val="FFFFFF"/>
              </a:solidFill>
              <a:latin typeface="Roboto"/>
              <a:ea typeface="Roboto"/>
              <a:cs typeface="Roboto"/>
              <a:sym typeface="Roboto"/>
            </a:endParaRPr>
          </a:p>
        </p:txBody>
      </p:sp>
      <p:pic>
        <p:nvPicPr>
          <p:cNvPr id="90" name="Google Shape;90;p16"/>
          <p:cNvPicPr preferRelativeResize="0"/>
          <p:nvPr/>
        </p:nvPicPr>
        <p:blipFill>
          <a:blip r:embed="rId3">
            <a:alphaModFix/>
          </a:blip>
          <a:stretch>
            <a:fillRect/>
          </a:stretch>
        </p:blipFill>
        <p:spPr>
          <a:xfrm>
            <a:off x="2255800" y="2465802"/>
            <a:ext cx="1836825" cy="2436848"/>
          </a:xfrm>
          <a:prstGeom prst="rect">
            <a:avLst/>
          </a:prstGeom>
          <a:noFill/>
          <a:ln>
            <a:noFill/>
          </a:ln>
        </p:spPr>
      </p:pic>
      <p:pic>
        <p:nvPicPr>
          <p:cNvPr id="91" name="Google Shape;91;p16"/>
          <p:cNvPicPr preferRelativeResize="0"/>
          <p:nvPr/>
        </p:nvPicPr>
        <p:blipFill>
          <a:blip r:embed="rId4">
            <a:alphaModFix/>
          </a:blip>
          <a:stretch>
            <a:fillRect/>
          </a:stretch>
        </p:blipFill>
        <p:spPr>
          <a:xfrm>
            <a:off x="243100" y="94062"/>
            <a:ext cx="1560600" cy="2193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Theory of Radioactivity</a:t>
            </a:r>
            <a:endParaRPr/>
          </a:p>
        </p:txBody>
      </p:sp>
      <p:sp>
        <p:nvSpPr>
          <p:cNvPr id="97" name="Google Shape;97;p17"/>
          <p:cNvSpPr txBox="1">
            <a:spLocks noGrp="1"/>
          </p:cNvSpPr>
          <p:nvPr>
            <p:ph type="body" idx="2"/>
          </p:nvPr>
        </p:nvSpPr>
        <p:spPr>
          <a:xfrm>
            <a:off x="5014000" y="3847250"/>
            <a:ext cx="3954000" cy="47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r>
              <a:rPr lang="en" sz="1400"/>
              <a:t>Radioactive Decay Mechanism</a:t>
            </a:r>
            <a:endParaRPr sz="1400"/>
          </a:p>
        </p:txBody>
      </p:sp>
      <p:sp>
        <p:nvSpPr>
          <p:cNvPr id="98" name="Google Shape;98;p17"/>
          <p:cNvSpPr txBox="1"/>
          <p:nvPr/>
        </p:nvSpPr>
        <p:spPr>
          <a:xfrm>
            <a:off x="0" y="1531300"/>
            <a:ext cx="4166400" cy="3468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Certain materials emit radiation without an external source of energy.</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Different radioactive substances put in the magnetic field, deflect in different directions or not at all, proving three classes of radioactivity: negative, positive, and electrically neutral.</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0000"/>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p:txBody>
      </p:sp>
      <p:pic>
        <p:nvPicPr>
          <p:cNvPr id="99" name="Google Shape;99;p17"/>
          <p:cNvPicPr preferRelativeResize="0"/>
          <p:nvPr/>
        </p:nvPicPr>
        <p:blipFill>
          <a:blip r:embed="rId3">
            <a:alphaModFix/>
          </a:blip>
          <a:stretch>
            <a:fillRect/>
          </a:stretch>
        </p:blipFill>
        <p:spPr>
          <a:xfrm>
            <a:off x="4746025" y="210550"/>
            <a:ext cx="4397971" cy="346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Becquerel’s Experiment</a:t>
            </a:r>
            <a:endParaRPr/>
          </a:p>
        </p:txBody>
      </p:sp>
      <p:sp>
        <p:nvSpPr>
          <p:cNvPr id="105" name="Google Shape;105;p18"/>
          <p:cNvSpPr txBox="1">
            <a:spLocks noGrp="1"/>
          </p:cNvSpPr>
          <p:nvPr>
            <p:ph type="body" idx="2"/>
          </p:nvPr>
        </p:nvSpPr>
        <p:spPr>
          <a:xfrm>
            <a:off x="4879025" y="4243725"/>
            <a:ext cx="3954000" cy="36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Henri Becquerel’s experimental setup.</a:t>
            </a:r>
            <a:endParaRPr/>
          </a:p>
        </p:txBody>
      </p:sp>
      <p:pic>
        <p:nvPicPr>
          <p:cNvPr id="106" name="Google Shape;106;p18"/>
          <p:cNvPicPr preferRelativeResize="0"/>
          <p:nvPr/>
        </p:nvPicPr>
        <p:blipFill>
          <a:blip r:embed="rId3">
            <a:alphaModFix/>
          </a:blip>
          <a:stretch>
            <a:fillRect/>
          </a:stretch>
        </p:blipFill>
        <p:spPr>
          <a:xfrm>
            <a:off x="4879025" y="594200"/>
            <a:ext cx="4166401" cy="3649516"/>
          </a:xfrm>
          <a:prstGeom prst="rect">
            <a:avLst/>
          </a:prstGeom>
          <a:noFill/>
          <a:ln>
            <a:noFill/>
          </a:ln>
        </p:spPr>
      </p:pic>
      <p:sp>
        <p:nvSpPr>
          <p:cNvPr id="107" name="Google Shape;107;p18"/>
          <p:cNvSpPr txBox="1"/>
          <p:nvPr/>
        </p:nvSpPr>
        <p:spPr>
          <a:xfrm>
            <a:off x="311725" y="1556125"/>
            <a:ext cx="4166400" cy="3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Henri Becquerel took these procedures in his experiment:</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AutoNum type="arabicPeriod"/>
            </a:pPr>
            <a:r>
              <a:rPr lang="en">
                <a:solidFill>
                  <a:srgbClr val="FFFFFF"/>
                </a:solidFill>
                <a:latin typeface="Roboto"/>
                <a:ea typeface="Roboto"/>
                <a:cs typeface="Roboto"/>
                <a:sym typeface="Roboto"/>
              </a:rPr>
              <a:t>Wrap photographic plates in black paper to prevent sunlight from reaching the plates.</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AutoNum type="arabicPeriod"/>
            </a:pPr>
            <a:r>
              <a:rPr lang="en">
                <a:solidFill>
                  <a:srgbClr val="FFFFFF"/>
                </a:solidFill>
                <a:latin typeface="Roboto"/>
                <a:ea typeface="Roboto"/>
                <a:cs typeface="Roboto"/>
                <a:sym typeface="Roboto"/>
              </a:rPr>
              <a:t>Place uranium salt rocks on black paper.</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AutoNum type="arabicPeriod"/>
            </a:pPr>
            <a:r>
              <a:rPr lang="en">
                <a:solidFill>
                  <a:srgbClr val="FFFFFF"/>
                </a:solidFill>
                <a:latin typeface="Roboto"/>
                <a:ea typeface="Roboto"/>
                <a:cs typeface="Roboto"/>
                <a:sym typeface="Roboto"/>
              </a:rPr>
              <a:t>Expose uranium salt rocks to sunlight.</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AutoNum type="arabicPeriod"/>
            </a:pPr>
            <a:r>
              <a:rPr lang="en">
                <a:solidFill>
                  <a:srgbClr val="FFFFFF"/>
                </a:solidFill>
                <a:latin typeface="Roboto"/>
                <a:ea typeface="Roboto"/>
                <a:cs typeface="Roboto"/>
                <a:sym typeface="Roboto"/>
              </a:rPr>
              <a:t>Wait for outlined image to appear on photographic plate.</a:t>
            </a:r>
            <a:endParaRPr>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Results</a:t>
            </a:r>
            <a:endParaRPr/>
          </a:p>
        </p:txBody>
      </p:sp>
      <p:sp>
        <p:nvSpPr>
          <p:cNvPr id="113" name="Google Shape;113;p19"/>
          <p:cNvSpPr txBox="1">
            <a:spLocks noGrp="1"/>
          </p:cNvSpPr>
          <p:nvPr>
            <p:ph type="body" idx="2"/>
          </p:nvPr>
        </p:nvSpPr>
        <p:spPr>
          <a:xfrm>
            <a:off x="4879025" y="4190000"/>
            <a:ext cx="3954000" cy="42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Henri Becquerel’s Experimental Results</a:t>
            </a:r>
            <a:endParaRPr/>
          </a:p>
        </p:txBody>
      </p:sp>
      <p:pic>
        <p:nvPicPr>
          <p:cNvPr id="114" name="Google Shape;114;p19"/>
          <p:cNvPicPr preferRelativeResize="0"/>
          <p:nvPr/>
        </p:nvPicPr>
        <p:blipFill>
          <a:blip r:embed="rId3">
            <a:alphaModFix/>
          </a:blip>
          <a:stretch>
            <a:fillRect/>
          </a:stretch>
        </p:blipFill>
        <p:spPr>
          <a:xfrm>
            <a:off x="4772825" y="712450"/>
            <a:ext cx="4166400" cy="3359304"/>
          </a:xfrm>
          <a:prstGeom prst="rect">
            <a:avLst/>
          </a:prstGeom>
          <a:noFill/>
          <a:ln>
            <a:noFill/>
          </a:ln>
        </p:spPr>
      </p:pic>
      <p:sp>
        <p:nvSpPr>
          <p:cNvPr id="115" name="Google Shape;115;p19"/>
          <p:cNvSpPr txBox="1"/>
          <p:nvPr/>
        </p:nvSpPr>
        <p:spPr>
          <a:xfrm>
            <a:off x="311725" y="1071750"/>
            <a:ext cx="3850500" cy="3000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The uranium salts left an outline on the paper.</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One day later, Becquerel attempted to reproduce the results but was unable to due to overcast weather.</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He placed the rocks, and paper wrapped photogenic plates in a draw and came back to it at a later date.</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Upon receiving his materials for his next experiment, he found that even without sunlight, the uranium salts emitted radiation and caused an outline on the plates.</a:t>
            </a:r>
            <a:endParaRPr>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Rutherford’s Experiment and Results</a:t>
            </a:r>
            <a:endParaRPr/>
          </a:p>
        </p:txBody>
      </p:sp>
      <p:sp>
        <p:nvSpPr>
          <p:cNvPr id="121" name="Google Shape;121;p20"/>
          <p:cNvSpPr txBox="1">
            <a:spLocks noGrp="1"/>
          </p:cNvSpPr>
          <p:nvPr>
            <p:ph type="body" idx="2"/>
          </p:nvPr>
        </p:nvSpPr>
        <p:spPr>
          <a:xfrm>
            <a:off x="4879025" y="4165575"/>
            <a:ext cx="3954000" cy="44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Rutherford based radiation test</a:t>
            </a:r>
            <a:endParaRPr/>
          </a:p>
        </p:txBody>
      </p:sp>
      <p:sp>
        <p:nvSpPr>
          <p:cNvPr id="122" name="Google Shape;122;p20"/>
          <p:cNvSpPr txBox="1"/>
          <p:nvPr/>
        </p:nvSpPr>
        <p:spPr>
          <a:xfrm>
            <a:off x="81775" y="1674900"/>
            <a:ext cx="4166400" cy="3468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AutoNum type="arabicPeriod"/>
            </a:pPr>
            <a:r>
              <a:rPr lang="en">
                <a:solidFill>
                  <a:srgbClr val="FFFFFF"/>
                </a:solidFill>
                <a:latin typeface="Roboto"/>
                <a:ea typeface="Roboto"/>
                <a:cs typeface="Roboto"/>
                <a:sym typeface="Roboto"/>
              </a:rPr>
              <a:t>Rutherford found different types of rays by using varying sizes of aluminum.</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AutoNum type="arabicPeriod"/>
            </a:pPr>
            <a:r>
              <a:rPr lang="en">
                <a:solidFill>
                  <a:srgbClr val="FFFFFF"/>
                </a:solidFill>
                <a:latin typeface="Roboto"/>
                <a:ea typeface="Roboto"/>
                <a:cs typeface="Roboto"/>
                <a:sym typeface="Roboto"/>
              </a:rPr>
              <a:t>As the aluminum thickness increased, he saw that there were multiple types of rays.</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AutoNum type="arabicPeriod"/>
            </a:pPr>
            <a:r>
              <a:rPr lang="en">
                <a:solidFill>
                  <a:srgbClr val="FFFFFF"/>
                </a:solidFill>
                <a:latin typeface="Roboto"/>
                <a:ea typeface="Roboto"/>
                <a:cs typeface="Roboto"/>
                <a:sym typeface="Roboto"/>
              </a:rPr>
              <a:t>Rutherford concluded that rays that the two types of rays were either readily absorbable, or penetrating. He named these alpha and beta rays respectively.</a:t>
            </a: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p:txBody>
      </p:sp>
      <p:pic>
        <p:nvPicPr>
          <p:cNvPr id="123" name="Google Shape;123;p20"/>
          <p:cNvPicPr preferRelativeResize="0"/>
          <p:nvPr/>
        </p:nvPicPr>
        <p:blipFill>
          <a:blip r:embed="rId3">
            <a:alphaModFix/>
          </a:blip>
          <a:stretch>
            <a:fillRect/>
          </a:stretch>
        </p:blipFill>
        <p:spPr>
          <a:xfrm>
            <a:off x="4818000" y="688950"/>
            <a:ext cx="3600450" cy="347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p:nvPr/>
        </p:nvSpPr>
        <p:spPr>
          <a:xfrm>
            <a:off x="459000" y="1714500"/>
            <a:ext cx="3418200" cy="282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Built the foundation of modern science:</a:t>
            </a:r>
            <a:endParaRPr>
              <a:solidFill>
                <a:srgbClr val="FFFFFF"/>
              </a:solidFill>
              <a:latin typeface="Roboto"/>
              <a:ea typeface="Roboto"/>
              <a:cs typeface="Roboto"/>
              <a:sym typeface="Roboto"/>
            </a:endParaRPr>
          </a:p>
          <a:p>
            <a:pPr marL="914400" lvl="1"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Discovery of the Nucleus</a:t>
            </a:r>
            <a:endParaRPr>
              <a:solidFill>
                <a:srgbClr val="FFFFFF"/>
              </a:solidFill>
              <a:latin typeface="Roboto"/>
              <a:ea typeface="Roboto"/>
              <a:cs typeface="Roboto"/>
              <a:sym typeface="Roboto"/>
            </a:endParaRPr>
          </a:p>
          <a:p>
            <a:pPr marL="914400" lvl="1"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Discovery of Polonium and Radium</a:t>
            </a:r>
            <a:endParaRPr>
              <a:solidFill>
                <a:srgbClr val="FFFFFF"/>
              </a:solidFill>
              <a:latin typeface="Roboto"/>
              <a:ea typeface="Roboto"/>
              <a:cs typeface="Roboto"/>
              <a:sym typeface="Roboto"/>
            </a:endParaRPr>
          </a:p>
          <a:p>
            <a:pPr marL="914400" lvl="1"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Discovery of Alpha and Beta particles and Gamma rays</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The invention of radiochemistry and nuclear physics</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Medical advancement</a:t>
            </a:r>
            <a:endParaRPr>
              <a:solidFill>
                <a:srgbClr val="FFFFFF"/>
              </a:solidFill>
              <a:latin typeface="Roboto"/>
              <a:ea typeface="Roboto"/>
              <a:cs typeface="Roboto"/>
              <a:sym typeface="Roboto"/>
            </a:endParaRPr>
          </a:p>
          <a:p>
            <a:pPr marL="914400" lvl="1"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Treat cancer, detect illnesses</a:t>
            </a:r>
            <a:endParaRPr>
              <a:solidFill>
                <a:srgbClr val="FFFFFF"/>
              </a:solidFill>
              <a:latin typeface="Roboto"/>
              <a:ea typeface="Roboto"/>
              <a:cs typeface="Roboto"/>
              <a:sym typeface="Roboto"/>
            </a:endParaRPr>
          </a:p>
        </p:txBody>
      </p:sp>
      <p:sp>
        <p:nvSpPr>
          <p:cNvPr id="129" name="Google Shape;129;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Impact of the Discovery</a:t>
            </a:r>
            <a:endParaRPr/>
          </a:p>
        </p:txBody>
      </p:sp>
      <p:pic>
        <p:nvPicPr>
          <p:cNvPr id="130" name="Google Shape;130;p21"/>
          <p:cNvPicPr preferRelativeResize="0"/>
          <p:nvPr/>
        </p:nvPicPr>
        <p:blipFill>
          <a:blip r:embed="rId3">
            <a:alphaModFix/>
          </a:blip>
          <a:stretch>
            <a:fillRect/>
          </a:stretch>
        </p:blipFill>
        <p:spPr>
          <a:xfrm>
            <a:off x="4572000" y="286750"/>
            <a:ext cx="4419600" cy="4010025"/>
          </a:xfrm>
          <a:prstGeom prst="rect">
            <a:avLst/>
          </a:prstGeom>
          <a:noFill/>
          <a:ln>
            <a:noFill/>
          </a:ln>
        </p:spPr>
      </p:pic>
      <p:sp>
        <p:nvSpPr>
          <p:cNvPr id="131" name="Google Shape;131;p21"/>
          <p:cNvSpPr txBox="1"/>
          <p:nvPr/>
        </p:nvSpPr>
        <p:spPr>
          <a:xfrm>
            <a:off x="4704150" y="4296775"/>
            <a:ext cx="14487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latin typeface="Roboto"/>
                <a:ea typeface="Roboto"/>
                <a:cs typeface="Roboto"/>
                <a:sym typeface="Roboto"/>
              </a:rPr>
              <a:t>Nuclear Reactor</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852</Words>
  <Application>Microsoft Macintosh PowerPoint</Application>
  <PresentationFormat>On-screen Show (16:9)</PresentationFormat>
  <Paragraphs>104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Roboto</vt:lpstr>
      <vt:lpstr>Merriweather</vt:lpstr>
      <vt:lpstr>Arial</vt:lpstr>
      <vt:lpstr>Paradigm</vt:lpstr>
      <vt:lpstr>The Discovery of Radioactivity </vt:lpstr>
      <vt:lpstr>Overview</vt:lpstr>
      <vt:lpstr>History / Contributors</vt:lpstr>
      <vt:lpstr>History / Contributors</vt:lpstr>
      <vt:lpstr>Theory of Radioactivity</vt:lpstr>
      <vt:lpstr>Becquerel’s Experiment</vt:lpstr>
      <vt:lpstr>Experiment Results</vt:lpstr>
      <vt:lpstr>Rutherford’s Experiment and Results</vt:lpstr>
      <vt:lpstr>Impact of the Discovery</vt:lpstr>
      <vt:lpstr>Future works and Application  Nuclear power and weapons: Uranium and other radioactive material are used to generate power and nuclear weapons.  Medical application: locate and cure cancer, detecting diseases and glands.  Sterilization: of foods and medical instruments.  Carbon-14 dating: Used to determine the ages of rocks and chronological sequence of past events.  </vt:lpstr>
      <vt:lpstr>Conclusion</vt:lpstr>
      <vt:lpstr>References  https://www.rsc.org/images/essay1_tcm18-17763.pdf https://www.aps.org/publications/apsnews/200803/physicshistory.cfm https://www.sciencedirect.com/science/article/pii/S1631070517300786 Reed, A. B. (n.d.). The History of Radiation Use in Medicne. Journal of Vascular Surgery,53(1), 3S-5S. Retrieved April 20, 2019. https://www.nde-ed.org/EducationResources/HighSchool/Radiography/usesradioactivity.htm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Discovery of Radioactivity </dc:title>
  <cp:lastModifiedBy>Yu, Jaehoon</cp:lastModifiedBy>
  <cp:revision>1</cp:revision>
  <dcterms:modified xsi:type="dcterms:W3CDTF">2019-04-22T00:48:32Z</dcterms:modified>
</cp:coreProperties>
</file>