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Lato" panose="020F0502020204030203" pitchFamily="34" charset="77"/>
      <p:regular r:id="rId19"/>
      <p:bold r:id="rId20"/>
      <p:italic r:id="rId21"/>
      <p:boldItalic r:id="rId22"/>
    </p:embeddedFont>
    <p:embeddedFont>
      <p:font typeface="Montserrat" pitchFamily="2" charset="77"/>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6"/>
  </p:normalViewPr>
  <p:slideViewPr>
    <p:cSldViewPr snapToGrid="0">
      <p:cViewPr varScale="1">
        <p:scale>
          <a:sx n="144" d="100"/>
          <a:sy n="144" d="100"/>
        </p:scale>
        <p:origin x="720"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56d95a18b_0_3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556d95a18b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Explain photons, what wave-particle duality is, they come in wave packets as shewn, energy of a photon, frequency of the photon,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574a8d4f5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574a8d4f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574a8d4f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574a8d4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581e53f43e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581e53f43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Photodiodes are diodes that have a current through them when light is shone at them. Solar cells are what is used for solar power; they work like photodiodes but are much bigger and operate in forward bias while photodiodes operate in reverse bias. Light emitting diodes are diodes where recombination (the combination of electrons and holes) emits light.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5824da37c5_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5824da37c5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Due to the photoelectric effect, a space shuttle has to take into account possible discharge. This is because if one side of the shuttle is facing the sun then by the photoelectric effect it will have a bigger charge than the side of the shuttle not facing the sun. This discharge can damage components.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569a412f3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569a412f3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5824da37c5_5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5824da37c5_5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6916f2c5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6916f2c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Mention newton’s corpuscular theory. Mention the victory of Huygens wave theory which was “proven” by thomas young’s double slit experiment. Transition to the photoelectric effect.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6916f2c55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6916f2c5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Give a brief explanation of the photoelectric effect. Something like, “ the photoelectric effect is a phenomenon where electrons are omitted from a material when light is shone into that material.”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81e53f43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81e53f43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time photoelectric effect is viewed. Hertz viewed the photoelectric effect when he was trying to prove maxwell’s theory. One day while working on a spark gap experiment he decided to encase one of the gaps in a container to make the gap more visible. This affected the results of the experiment. Hertz dint make a theory as he did not know what made this phenomena.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81e53f43e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81e53f43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Leonard was an assistant to Heinrich Hertz. He attempted to find out what the photoelectric effect was. To do so he made the experiment as shown. He passed visible light through a prism to break up the light and experimented to see what the different light colors did to a metal plate. Leonard listed a few properties (as shown).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67c32cbd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567c32cb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Explain the model. Black bar represents a photocathode which acts as the emitter when light falls on it and ejects the electrons. The electrons travel across the tube toward the anode which collects these electrons. Where a voltage from the power supply accelerates it or slows it down depending on what is applied. What we measure is the current which is gathered from the flow from cathode to anode.</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67c32cbda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67c32cbd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They found that the kinetic energy is completely independent of the intensity. So basically the retarding voltage as mentioned before can stop any photoelectrons from flowing at any given light intensity. Which means that there is a maximum current that is allowed when the voltage adds to it and not slows it. </a:t>
            </a:r>
            <a:endParaRPr/>
          </a:p>
          <a:p>
            <a:pPr marL="457200" lvl="0" indent="-298450" algn="l" rtl="0">
              <a:spcBef>
                <a:spcPts val="0"/>
              </a:spcBef>
              <a:spcAft>
                <a:spcPts val="0"/>
              </a:spcAft>
              <a:buSzPts val="1100"/>
              <a:buAutoNum type="arabicPeriod"/>
            </a:pPr>
            <a:r>
              <a:rPr lang="en"/>
              <a:t>The maximum kinetic energy only relies on the frequency of the light. For different frequencies there are different stopping potentials and it does not rely on the intensity whatsoever.</a:t>
            </a:r>
            <a:endParaRPr/>
          </a:p>
          <a:p>
            <a:pPr marL="457200" lvl="0" indent="-298450" algn="l" rtl="0">
              <a:spcBef>
                <a:spcPts val="0"/>
              </a:spcBef>
              <a:spcAft>
                <a:spcPts val="0"/>
              </a:spcAft>
              <a:buSzPts val="1100"/>
              <a:buAutoNum type="arabicPeriod"/>
            </a:pPr>
            <a:r>
              <a:rPr lang="en"/>
              <a:t>The smaller the work function for the metal emitter the lower the frequency needs to be to start ejecting photoelectrons. Same as before intensity doesnt’t matter its the frequency of the light. </a:t>
            </a:r>
            <a:endParaRPr/>
          </a:p>
          <a:p>
            <a:pPr marL="457200" lvl="0" indent="-298450" algn="l" rtl="0">
              <a:spcBef>
                <a:spcPts val="0"/>
              </a:spcBef>
              <a:spcAft>
                <a:spcPts val="0"/>
              </a:spcAft>
              <a:buSzPts val="1100"/>
              <a:buAutoNum type="arabicPeriod"/>
            </a:pPr>
            <a:r>
              <a:rPr lang="en"/>
              <a:t>What intensity does influence is how many photoelectrons are produced. A low intensity is like a pee shooter, while a huge intensity is a rapidfire machine gun. So the calculations thus show that light intensity and photocurrent are linearly related.</a:t>
            </a:r>
            <a:endParaRPr/>
          </a:p>
          <a:p>
            <a:pPr marL="457200" lvl="0" indent="-298450" algn="l" rtl="0">
              <a:spcBef>
                <a:spcPts val="0"/>
              </a:spcBef>
              <a:spcAft>
                <a:spcPts val="0"/>
              </a:spcAft>
              <a:buSzPts val="1100"/>
              <a:buAutoNum type="arabicPeriod"/>
            </a:pPr>
            <a:r>
              <a:rPr lang="en"/>
              <a:t>The time it takes to emmit photo electrons is instantly, and doesnt rely on intensity.</a:t>
            </a:r>
            <a:endParaRPr/>
          </a:p>
          <a:p>
            <a:pPr marL="457200" lvl="0" indent="0" algn="l" rtl="0">
              <a:spcBef>
                <a:spcPts val="0"/>
              </a:spcBef>
              <a:spcAft>
                <a:spcPts val="0"/>
              </a:spcAft>
              <a:buNone/>
            </a:pPr>
            <a:r>
              <a:rPr lang="en"/>
              <a:t>All of this goes completely against the classical theory of light wave energy. So what does it all mean.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56d95a18b_0_3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56d95a18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Explain who albert Einstein is, what the annalen der physik is, mention the phenomena that made einstein think about light (photoelectric, blackbody radiation) as quantum “packets” called photons.</a:t>
            </a:r>
            <a:endParaRPr/>
          </a:p>
          <a:p>
            <a:pPr marL="0" lvl="0" indent="0" algn="l" rtl="0">
              <a:spcBef>
                <a:spcPts val="0"/>
              </a:spcBef>
              <a:spcAft>
                <a:spcPts val="0"/>
              </a:spcAft>
              <a:buNone/>
            </a:pPr>
            <a:r>
              <a:rPr lang="en"/>
              <a:t>The issue with fluorescence is that the frequency of fluorescent light cannot be greater than the frequency of light inducing it. Fluorescence is the emission of light when light hits a substance, this is how some corals glow. Blackbody and photoelectric should be known from lecture.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56d95a18b_0_3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56d95a18b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Explain the conservation of energy in this scenario i.e. a photon of energy E will strike an electron. The electron must use potential energy (work function) to escape and will emit with a kinetic energy; the conservation requires that potential energy and kinetic energy to sum into the photon’s total energy. Then the kinetic energy can be found. </a:t>
            </a:r>
            <a:r>
              <a:rPr lang="en" sz="1300">
                <a:solidFill>
                  <a:schemeClr val="lt1"/>
                </a:solidFill>
                <a:latin typeface="Lato"/>
                <a:ea typeface="Lato"/>
                <a:cs typeface="Lato"/>
                <a:sym typeface="Lato"/>
              </a:rPr>
              <a:t>Φ</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chem.libretexts.org/Bookshelves/Physical_and_Theoretical_Chemistry_Textbook_Maps/Book%3A_Quantum_States_of_Atoms_and_Molecules_(Zielinksi_et_al.)/02._Foundations_of_Quantum_Mechanics/2.2%3A_Photoelectric_Effec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3.jp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Photoelectric Effect</a:t>
            </a:r>
            <a:endParaRPr dirty="0"/>
          </a:p>
        </p:txBody>
      </p:sp>
      <p:sp>
        <p:nvSpPr>
          <p:cNvPr id="135" name="Google Shape;135;p1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Ivan De Anda, Tommy Nguyen, Micah Hanna, Oshina Jagtap, Chris Morales, Mark Kamerer</a:t>
            </a:r>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Modern Interpretation: Photons</a:t>
            </a:r>
            <a:endParaRPr/>
          </a:p>
        </p:txBody>
      </p:sp>
      <p:sp>
        <p:nvSpPr>
          <p:cNvPr id="205" name="Google Shape;205;p22"/>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modern interpretation follows Einstein’s findings regarding wave-particle duality where the light behaves in both ways.</a:t>
            </a:r>
            <a:endParaRPr/>
          </a:p>
          <a:p>
            <a:pPr marL="0" lvl="0" indent="0" algn="l" rtl="0">
              <a:spcBef>
                <a:spcPts val="1600"/>
              </a:spcBef>
              <a:spcAft>
                <a:spcPts val="0"/>
              </a:spcAft>
              <a:buNone/>
            </a:pPr>
            <a:r>
              <a:rPr lang="en"/>
              <a:t>It also follows Planck’s quantum wave packet theory, and we use Einstein’s energy formula for wave packets</a:t>
            </a:r>
            <a:endParaRPr/>
          </a:p>
          <a:p>
            <a:pPr marL="0" lvl="0" indent="0" algn="l" rtl="0">
              <a:spcBef>
                <a:spcPts val="1600"/>
              </a:spcBef>
              <a:spcAft>
                <a:spcPts val="0"/>
              </a:spcAft>
              <a:buNone/>
            </a:pPr>
            <a:r>
              <a:rPr lang="en"/>
              <a:t>Energy (photon) = hf</a:t>
            </a:r>
            <a:endParaRPr/>
          </a:p>
          <a:p>
            <a:pPr marL="0" lvl="0" indent="0" algn="l" rtl="0">
              <a:spcBef>
                <a:spcPts val="1600"/>
              </a:spcBef>
              <a:spcAft>
                <a:spcPts val="0"/>
              </a:spcAft>
              <a:buNone/>
            </a:pPr>
            <a:r>
              <a:rPr lang="en"/>
              <a:t>This formula also allows us to determine the energy with the wavelength of the photons  by replacing the frequency with</a:t>
            </a:r>
            <a:endParaRPr/>
          </a:p>
          <a:p>
            <a:pPr marL="0" lvl="0" indent="0" algn="l" rtl="0">
              <a:spcBef>
                <a:spcPts val="1600"/>
              </a:spcBef>
              <a:spcAft>
                <a:spcPts val="1600"/>
              </a:spcAft>
              <a:buNone/>
            </a:pPr>
            <a:r>
              <a:rPr lang="en"/>
              <a:t> f= c/λ</a:t>
            </a:r>
            <a:endParaRPr/>
          </a:p>
        </p:txBody>
      </p:sp>
      <p:pic>
        <p:nvPicPr>
          <p:cNvPr id="206" name="Google Shape;206;p22"/>
          <p:cNvPicPr preferRelativeResize="0"/>
          <p:nvPr/>
        </p:nvPicPr>
        <p:blipFill>
          <a:blip r:embed="rId3">
            <a:alphaModFix/>
          </a:blip>
          <a:stretch>
            <a:fillRect/>
          </a:stretch>
        </p:blipFill>
        <p:spPr>
          <a:xfrm>
            <a:off x="4853100" y="1450950"/>
            <a:ext cx="2583175" cy="1479900"/>
          </a:xfrm>
          <a:prstGeom prst="rect">
            <a:avLst/>
          </a:prstGeom>
          <a:noFill/>
          <a:ln>
            <a:noFill/>
          </a:ln>
        </p:spPr>
      </p:pic>
      <p:pic>
        <p:nvPicPr>
          <p:cNvPr id="207" name="Google Shape;207;p22"/>
          <p:cNvPicPr preferRelativeResize="0"/>
          <p:nvPr/>
        </p:nvPicPr>
        <p:blipFill>
          <a:blip r:embed="rId4">
            <a:alphaModFix/>
          </a:blip>
          <a:stretch>
            <a:fillRect/>
          </a:stretch>
        </p:blipFill>
        <p:spPr>
          <a:xfrm>
            <a:off x="4853100" y="2991875"/>
            <a:ext cx="3045225" cy="1999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Modern Interpretation: Experimental Results</a:t>
            </a:r>
            <a:endParaRPr/>
          </a:p>
          <a:p>
            <a:pPr marL="0" lvl="0" indent="0" algn="l" rtl="0">
              <a:spcBef>
                <a:spcPts val="0"/>
              </a:spcBef>
              <a:spcAft>
                <a:spcPts val="0"/>
              </a:spcAft>
              <a:buNone/>
            </a:pPr>
            <a:endParaRPr/>
          </a:p>
        </p:txBody>
      </p:sp>
      <p:sp>
        <p:nvSpPr>
          <p:cNvPr id="213" name="Google Shape;213;p23"/>
          <p:cNvSpPr txBox="1">
            <a:spLocks noGrp="1"/>
          </p:cNvSpPr>
          <p:nvPr>
            <p:ph type="body" idx="1"/>
          </p:nvPr>
        </p:nvSpPr>
        <p:spPr>
          <a:xfrm>
            <a:off x="1297500" y="1567550"/>
            <a:ext cx="3519900" cy="29112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Needs a threshold frequency (f₀) to begin electron ejection</a:t>
            </a:r>
            <a:endParaRPr/>
          </a:p>
          <a:p>
            <a:pPr marL="457200" lvl="0" indent="0" algn="l" rtl="0">
              <a:spcBef>
                <a:spcPts val="1600"/>
              </a:spcBef>
              <a:spcAft>
                <a:spcPts val="0"/>
              </a:spcAft>
              <a:buNone/>
            </a:pPr>
            <a:r>
              <a:rPr lang="en"/>
              <a:t>Higher frequency above threshold increases electron kinetic energy</a:t>
            </a:r>
            <a:endParaRPr/>
          </a:p>
          <a:p>
            <a:pPr marL="457200" lvl="0" indent="0" algn="l" rtl="0">
              <a:spcBef>
                <a:spcPts val="1600"/>
              </a:spcBef>
              <a:spcAft>
                <a:spcPts val="1600"/>
              </a:spcAft>
              <a:buNone/>
            </a:pPr>
            <a:r>
              <a:rPr lang="en"/>
              <a:t>More light intensity (greater than f₀) increases the amount of ejected electrons [7]</a:t>
            </a:r>
            <a:endParaRPr/>
          </a:p>
        </p:txBody>
      </p:sp>
      <p:sp>
        <p:nvSpPr>
          <p:cNvPr id="214" name="Google Shape;214;p23"/>
          <p:cNvSpPr/>
          <p:nvPr/>
        </p:nvSpPr>
        <p:spPr>
          <a:xfrm>
            <a:off x="4933075" y="1075475"/>
            <a:ext cx="3519900" cy="35421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5" name="Google Shape;215;p23"/>
          <p:cNvPicPr preferRelativeResize="0"/>
          <p:nvPr/>
        </p:nvPicPr>
        <p:blipFill>
          <a:blip r:embed="rId3">
            <a:alphaModFix/>
          </a:blip>
          <a:stretch>
            <a:fillRect/>
          </a:stretch>
        </p:blipFill>
        <p:spPr>
          <a:xfrm>
            <a:off x="4909225" y="1075475"/>
            <a:ext cx="3567625" cy="3403274"/>
          </a:xfrm>
          <a:prstGeom prst="rect">
            <a:avLst/>
          </a:prstGeom>
          <a:noFill/>
          <a:ln>
            <a:noFill/>
          </a:ln>
        </p:spPr>
      </p:pic>
      <p:sp>
        <p:nvSpPr>
          <p:cNvPr id="216" name="Google Shape;216;p23"/>
          <p:cNvSpPr txBox="1"/>
          <p:nvPr/>
        </p:nvSpPr>
        <p:spPr>
          <a:xfrm>
            <a:off x="4290775" y="4617575"/>
            <a:ext cx="4804500" cy="48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u="sng">
                <a:solidFill>
                  <a:srgbClr val="FFFFFF"/>
                </a:solidFill>
                <a:hlinkClick r:id="rId4"/>
              </a:rPr>
              <a:t>https://chem.libretexts.org/Bookshelves/Physical_and_Theoretical_Chemistry_Textbook_Maps/Book%3A_Quantum_States_of_Atoms_and_Molecules_(Zielinksi_et_al.)/02._Foundations_of_Quantum_Mechanics/2.2%3A_Photoelectric_Effect</a:t>
            </a:r>
            <a:endParaRPr sz="9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Modern Interpretation: Other Experimental Confirmation</a:t>
            </a:r>
            <a:endParaRPr/>
          </a:p>
          <a:p>
            <a:pPr marL="0" lvl="0" indent="0" algn="l" rtl="0">
              <a:spcBef>
                <a:spcPts val="0"/>
              </a:spcBef>
              <a:spcAft>
                <a:spcPts val="0"/>
              </a:spcAft>
              <a:buNone/>
            </a:pPr>
            <a:endParaRPr/>
          </a:p>
        </p:txBody>
      </p:sp>
      <p:sp>
        <p:nvSpPr>
          <p:cNvPr id="222" name="Google Shape;222;p24"/>
          <p:cNvSpPr txBox="1">
            <a:spLocks noGrp="1"/>
          </p:cNvSpPr>
          <p:nvPr>
            <p:ph type="body" idx="1"/>
          </p:nvPr>
        </p:nvSpPr>
        <p:spPr>
          <a:xfrm>
            <a:off x="1297500" y="1567550"/>
            <a:ext cx="3519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Then along came Robert Millikan who was determined to prove Einstein’s conclusions wrong </a:t>
            </a:r>
            <a:r>
              <a:rPr lang="en" b="1" i="1"/>
              <a:t>but…</a:t>
            </a:r>
            <a:r>
              <a:rPr lang="en"/>
              <a:t> in 1916 his  experiment not only confirmed the photoelectric effect and Einstein’s findings, but also was able to determine Planck’s constant to be </a:t>
            </a:r>
            <a:endParaRPr/>
          </a:p>
          <a:p>
            <a:pPr marL="0" lvl="0" indent="0" algn="l" rtl="0">
              <a:spcBef>
                <a:spcPts val="1600"/>
              </a:spcBef>
              <a:spcAft>
                <a:spcPts val="0"/>
              </a:spcAft>
              <a:buNone/>
            </a:pPr>
            <a:r>
              <a:rPr lang="en"/>
              <a:t>h = 4.1x10</a:t>
            </a:r>
            <a:r>
              <a:rPr lang="en">
                <a:latin typeface="Arial"/>
                <a:ea typeface="Arial"/>
                <a:cs typeface="Arial"/>
                <a:sym typeface="Arial"/>
              </a:rPr>
              <a:t>⁻¹⁵</a:t>
            </a:r>
            <a:r>
              <a:rPr lang="en"/>
              <a:t> eV s  </a:t>
            </a:r>
            <a:endParaRPr/>
          </a:p>
          <a:p>
            <a:pPr marL="0" lvl="0" indent="0" algn="l" rtl="0">
              <a:spcBef>
                <a:spcPts val="1600"/>
              </a:spcBef>
              <a:spcAft>
                <a:spcPts val="1600"/>
              </a:spcAft>
              <a:buNone/>
            </a:pPr>
            <a:r>
              <a:rPr lang="en"/>
              <a:t>His experiment involved a light of different frequencies on a sodium electrode and measured the Kinetic energy hoping to find a nonlinear relationship. However it was linear and the slope was indeed planck’s constant. [12]</a:t>
            </a:r>
            <a:endParaRPr/>
          </a:p>
        </p:txBody>
      </p:sp>
      <p:pic>
        <p:nvPicPr>
          <p:cNvPr id="223" name="Google Shape;223;p24"/>
          <p:cNvPicPr preferRelativeResize="0"/>
          <p:nvPr/>
        </p:nvPicPr>
        <p:blipFill>
          <a:blip r:embed="rId3">
            <a:alphaModFix/>
          </a:blip>
          <a:stretch>
            <a:fillRect/>
          </a:stretch>
        </p:blipFill>
        <p:spPr>
          <a:xfrm>
            <a:off x="4934600" y="1741200"/>
            <a:ext cx="3443875" cy="2563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Applications of the Photoelectric Effect: Diodes</a:t>
            </a:r>
            <a:endParaRPr/>
          </a:p>
        </p:txBody>
      </p:sp>
      <p:sp>
        <p:nvSpPr>
          <p:cNvPr id="229" name="Google Shape;229;p2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Photodiodes</a:t>
            </a:r>
            <a:endParaRPr sz="1000"/>
          </a:p>
          <a:p>
            <a:pPr marL="457200" lvl="0" indent="-292100" algn="l" rtl="0">
              <a:spcBef>
                <a:spcPts val="1600"/>
              </a:spcBef>
              <a:spcAft>
                <a:spcPts val="0"/>
              </a:spcAft>
              <a:buSzPts val="1000"/>
              <a:buChar char="●"/>
            </a:pPr>
            <a:r>
              <a:rPr lang="en" sz="1000"/>
              <a:t>Light shone at reverse bias diode.</a:t>
            </a:r>
            <a:endParaRPr sz="1000"/>
          </a:p>
          <a:p>
            <a:pPr marL="457200" lvl="0" indent="-292100" algn="l" rtl="0">
              <a:spcBef>
                <a:spcPts val="0"/>
              </a:spcBef>
              <a:spcAft>
                <a:spcPts val="0"/>
              </a:spcAft>
              <a:buSzPts val="1000"/>
              <a:buChar char="●"/>
            </a:pPr>
            <a:r>
              <a:rPr lang="en" sz="1000"/>
              <a:t>Made out of compound semiconductor (gallium and arsenide)</a:t>
            </a:r>
            <a:endParaRPr sz="1000"/>
          </a:p>
          <a:p>
            <a:pPr marL="457200" lvl="0" indent="-292100" algn="l" rtl="0">
              <a:spcBef>
                <a:spcPts val="0"/>
              </a:spcBef>
              <a:spcAft>
                <a:spcPts val="0"/>
              </a:spcAft>
              <a:buSzPts val="1000"/>
              <a:buChar char="●"/>
            </a:pPr>
            <a:r>
              <a:rPr lang="en" sz="1000"/>
              <a:t>Memory, signal processing, transmission</a:t>
            </a:r>
            <a:endParaRPr sz="1000"/>
          </a:p>
          <a:p>
            <a:pPr marL="0" lvl="0" indent="0" algn="l" rtl="0">
              <a:spcBef>
                <a:spcPts val="1600"/>
              </a:spcBef>
              <a:spcAft>
                <a:spcPts val="0"/>
              </a:spcAft>
              <a:buNone/>
            </a:pPr>
            <a:r>
              <a:rPr lang="en" sz="1000"/>
              <a:t>Solar Cell</a:t>
            </a:r>
            <a:endParaRPr sz="1000"/>
          </a:p>
          <a:p>
            <a:pPr marL="457200" lvl="0" indent="-292100" algn="l" rtl="0">
              <a:spcBef>
                <a:spcPts val="1600"/>
              </a:spcBef>
              <a:spcAft>
                <a:spcPts val="0"/>
              </a:spcAft>
              <a:buSzPts val="1000"/>
              <a:buChar char="●"/>
            </a:pPr>
            <a:r>
              <a:rPr lang="en" sz="1000"/>
              <a:t>Light shone at forward bias diode</a:t>
            </a:r>
            <a:endParaRPr sz="1000"/>
          </a:p>
          <a:p>
            <a:pPr marL="457200" lvl="0" indent="-292100" algn="l" rtl="0">
              <a:spcBef>
                <a:spcPts val="0"/>
              </a:spcBef>
              <a:spcAft>
                <a:spcPts val="0"/>
              </a:spcAft>
              <a:buSzPts val="1000"/>
              <a:buChar char="●"/>
            </a:pPr>
            <a:r>
              <a:rPr lang="en" sz="1000"/>
              <a:t>Cause flow of electrons</a:t>
            </a:r>
            <a:endParaRPr sz="1000"/>
          </a:p>
          <a:p>
            <a:pPr marL="0" lvl="0" indent="0" algn="l" rtl="0">
              <a:spcBef>
                <a:spcPts val="1600"/>
              </a:spcBef>
              <a:spcAft>
                <a:spcPts val="0"/>
              </a:spcAft>
              <a:buNone/>
            </a:pPr>
            <a:r>
              <a:rPr lang="en" sz="1000"/>
              <a:t>Light Emitting Diode</a:t>
            </a:r>
            <a:endParaRPr sz="1000"/>
          </a:p>
          <a:p>
            <a:pPr marL="457200" lvl="0" indent="-292100" algn="l" rtl="0">
              <a:spcBef>
                <a:spcPts val="1600"/>
              </a:spcBef>
              <a:spcAft>
                <a:spcPts val="0"/>
              </a:spcAft>
              <a:buSzPts val="1000"/>
              <a:buChar char="●"/>
            </a:pPr>
            <a:r>
              <a:rPr lang="en" sz="1000"/>
              <a:t>Recombination causes emittance of light</a:t>
            </a:r>
            <a:endParaRPr sz="1000"/>
          </a:p>
        </p:txBody>
      </p:sp>
      <p:pic>
        <p:nvPicPr>
          <p:cNvPr id="230" name="Google Shape;230;p25"/>
          <p:cNvPicPr preferRelativeResize="0"/>
          <p:nvPr/>
        </p:nvPicPr>
        <p:blipFill>
          <a:blip r:embed="rId3">
            <a:alphaModFix/>
          </a:blip>
          <a:stretch>
            <a:fillRect/>
          </a:stretch>
        </p:blipFill>
        <p:spPr>
          <a:xfrm>
            <a:off x="4842000" y="1307850"/>
            <a:ext cx="2443344" cy="1730250"/>
          </a:xfrm>
          <a:prstGeom prst="rect">
            <a:avLst/>
          </a:prstGeom>
          <a:noFill/>
          <a:ln>
            <a:noFill/>
          </a:ln>
        </p:spPr>
      </p:pic>
      <p:pic>
        <p:nvPicPr>
          <p:cNvPr id="231" name="Google Shape;231;p25"/>
          <p:cNvPicPr preferRelativeResize="0"/>
          <p:nvPr/>
        </p:nvPicPr>
        <p:blipFill>
          <a:blip r:embed="rId4">
            <a:alphaModFix/>
          </a:blip>
          <a:stretch>
            <a:fillRect/>
          </a:stretch>
        </p:blipFill>
        <p:spPr>
          <a:xfrm>
            <a:off x="4841991" y="3038100"/>
            <a:ext cx="2805809" cy="1730250"/>
          </a:xfrm>
          <a:prstGeom prst="rect">
            <a:avLst/>
          </a:prstGeom>
          <a:noFill/>
          <a:ln>
            <a:noFill/>
          </a:ln>
        </p:spPr>
      </p:pic>
      <p:pic>
        <p:nvPicPr>
          <p:cNvPr id="232" name="Google Shape;232;p25"/>
          <p:cNvPicPr preferRelativeResize="0"/>
          <p:nvPr/>
        </p:nvPicPr>
        <p:blipFill>
          <a:blip r:embed="rId5">
            <a:alphaModFix/>
          </a:blip>
          <a:stretch>
            <a:fillRect/>
          </a:stretch>
        </p:blipFill>
        <p:spPr>
          <a:xfrm>
            <a:off x="6833525" y="1307850"/>
            <a:ext cx="1909800" cy="1794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Futurology </a:t>
            </a:r>
            <a:endParaRPr/>
          </a:p>
        </p:txBody>
      </p:sp>
      <p:sp>
        <p:nvSpPr>
          <p:cNvPr id="238" name="Google Shape;238;p26"/>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photoelectric effect has to be considered in space travel.</a:t>
            </a:r>
            <a:endParaRPr/>
          </a:p>
          <a:p>
            <a:pPr marL="0" lvl="0" indent="0" algn="l" rtl="0">
              <a:spcBef>
                <a:spcPts val="1600"/>
              </a:spcBef>
              <a:spcAft>
                <a:spcPts val="0"/>
              </a:spcAft>
              <a:buNone/>
            </a:pPr>
            <a:r>
              <a:rPr lang="en"/>
              <a:t>•	Space shuttles are subject to discharge because of the sun’s rays</a:t>
            </a:r>
            <a:endParaRPr/>
          </a:p>
          <a:p>
            <a:pPr marL="0" lvl="0" indent="0" algn="l" rtl="0">
              <a:spcBef>
                <a:spcPts val="1600"/>
              </a:spcBef>
              <a:spcAft>
                <a:spcPts val="0"/>
              </a:spcAft>
              <a:buNone/>
            </a:pPr>
            <a:r>
              <a:rPr lang="en"/>
              <a:t>•	Ongoing Questions: Martian atmosphere is thinner, more sunlight reaches the ground. How would this affect metals in mars? Moon?</a:t>
            </a:r>
            <a:endParaRPr/>
          </a:p>
          <a:p>
            <a:pPr marL="0" lvl="0" indent="0" algn="l" rtl="0">
              <a:spcBef>
                <a:spcPts val="1600"/>
              </a:spcBef>
              <a:spcAft>
                <a:spcPts val="1600"/>
              </a:spcAft>
              <a:buNone/>
            </a:pPr>
            <a:r>
              <a:rPr lang="en"/>
              <a:t>	</a:t>
            </a:r>
            <a:endParaRPr/>
          </a:p>
        </p:txBody>
      </p:sp>
      <p:pic>
        <p:nvPicPr>
          <p:cNvPr id="239" name="Google Shape;239;p26"/>
          <p:cNvPicPr preferRelativeResize="0"/>
          <p:nvPr/>
        </p:nvPicPr>
        <p:blipFill>
          <a:blip r:embed="rId3">
            <a:alphaModFix/>
          </a:blip>
          <a:stretch>
            <a:fillRect/>
          </a:stretch>
        </p:blipFill>
        <p:spPr>
          <a:xfrm>
            <a:off x="4700700" y="3020525"/>
            <a:ext cx="1319124" cy="1319124"/>
          </a:xfrm>
          <a:prstGeom prst="rect">
            <a:avLst/>
          </a:prstGeom>
          <a:noFill/>
          <a:ln>
            <a:noFill/>
          </a:ln>
        </p:spPr>
      </p:pic>
      <p:pic>
        <p:nvPicPr>
          <p:cNvPr id="240" name="Google Shape;240;p26"/>
          <p:cNvPicPr preferRelativeResize="0"/>
          <p:nvPr/>
        </p:nvPicPr>
        <p:blipFill>
          <a:blip r:embed="rId4">
            <a:alphaModFix/>
          </a:blip>
          <a:stretch>
            <a:fillRect/>
          </a:stretch>
        </p:blipFill>
        <p:spPr>
          <a:xfrm>
            <a:off x="4700699" y="1567550"/>
            <a:ext cx="2580825" cy="1452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246" name="Google Shape;246;p27"/>
          <p:cNvSpPr txBox="1">
            <a:spLocks noGrp="1"/>
          </p:cNvSpPr>
          <p:nvPr>
            <p:ph type="body" idx="1"/>
          </p:nvPr>
        </p:nvSpPr>
        <p:spPr>
          <a:xfrm>
            <a:off x="804925" y="1567550"/>
            <a:ext cx="7687200" cy="336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1. Hawkins, Stephen. A stubbornly persistent illusion: the essential scientific works of Albert Einstein. Philadelphia, Running Press Book Publishers, 2007</a:t>
            </a:r>
            <a:endParaRPr sz="1000"/>
          </a:p>
          <a:p>
            <a:pPr marL="0" lvl="0" indent="0" algn="l" rtl="0">
              <a:spcBef>
                <a:spcPts val="0"/>
              </a:spcBef>
              <a:spcAft>
                <a:spcPts val="0"/>
              </a:spcAft>
              <a:buNone/>
            </a:pPr>
            <a:r>
              <a:rPr lang="en" sz="1000"/>
              <a:t>2. Newton, Isaac. Opticks, Translated by Bernard Cohen, New York, Dover Publications Inc, 1952</a:t>
            </a:r>
            <a:endParaRPr sz="1000"/>
          </a:p>
          <a:p>
            <a:pPr marL="0" lvl="0" indent="0" algn="l" rtl="0">
              <a:spcBef>
                <a:spcPts val="0"/>
              </a:spcBef>
              <a:spcAft>
                <a:spcPts val="0"/>
              </a:spcAft>
              <a:buNone/>
            </a:pPr>
            <a:r>
              <a:rPr lang="en" sz="1000"/>
              <a:t>3. Huygens, Christiaan. Silvanus P. Thompson. Treatise on Light: In which are Explained the Causes of that which Occurs in Reflexion &amp;amp; in Refraction, and Particularly in the Strange Refraction of Iceland Crystal. Dover Publications, New York, 1962.</a:t>
            </a:r>
            <a:endParaRPr sz="1000"/>
          </a:p>
          <a:p>
            <a:pPr marL="0" lvl="0" indent="0" algn="l" rtl="0">
              <a:spcBef>
                <a:spcPts val="0"/>
              </a:spcBef>
              <a:spcAft>
                <a:spcPts val="0"/>
              </a:spcAft>
              <a:buNone/>
            </a:pPr>
            <a:r>
              <a:rPr lang="en" sz="1000"/>
              <a:t>4. Hertz, Heinrich Rudolf. Miscellaneous Papers. with an Introduction by. P. Lenard. Authorized English Translation by D. E. Jones and G. A. Schott., 1896.</a:t>
            </a:r>
            <a:endParaRPr sz="1000"/>
          </a:p>
          <a:p>
            <a:pPr marL="0" lvl="0" indent="0" algn="l" rtl="0">
              <a:spcBef>
                <a:spcPts val="0"/>
              </a:spcBef>
              <a:spcAft>
                <a:spcPts val="0"/>
              </a:spcAft>
              <a:buNone/>
            </a:pPr>
            <a:r>
              <a:rPr lang="en" sz="1000"/>
              <a:t>5. Hertz, Heinrich. Untersuchungen über die Ausbreitung der elektrischen Kraft; Electric Waves, Being Researches on the Propagation of Electric Action with Finite Velocity through Space. New York: Dover Publications, 1962. Print.</a:t>
            </a:r>
            <a:endParaRPr sz="1000"/>
          </a:p>
          <a:p>
            <a:pPr marL="0" lvl="0" indent="0" algn="l" rtl="0">
              <a:spcBef>
                <a:spcPts val="0"/>
              </a:spcBef>
              <a:spcAft>
                <a:spcPts val="0"/>
              </a:spcAft>
              <a:buNone/>
            </a:pPr>
            <a:r>
              <a:rPr lang="en" sz="1000"/>
              <a:t>6. Fowler, Michael. “The Photoelectric Effect.” Photoelectric Effect, galileo.phys.virginia.edu/classes/252/photoelectric_effect.html.</a:t>
            </a:r>
            <a:endParaRPr sz="1000"/>
          </a:p>
          <a:p>
            <a:pPr marL="0" lvl="0" indent="0" algn="l" rtl="0">
              <a:spcBef>
                <a:spcPts val="0"/>
              </a:spcBef>
              <a:spcAft>
                <a:spcPts val="0"/>
              </a:spcAft>
              <a:buNone/>
            </a:pPr>
            <a:r>
              <a:rPr lang="en" sz="1000"/>
              <a:t>7. Thornton, Stephen. Rex, Andrew. Modern Physics For Scientists and Engineers. Fourth Edition. Cengage Learning, 2006.</a:t>
            </a:r>
            <a:endParaRPr sz="1000"/>
          </a:p>
          <a:p>
            <a:pPr marL="0" lvl="0" indent="0" algn="l" rtl="0">
              <a:spcBef>
                <a:spcPts val="0"/>
              </a:spcBef>
              <a:spcAft>
                <a:spcPts val="0"/>
              </a:spcAft>
              <a:buNone/>
            </a:pPr>
            <a:r>
              <a:rPr lang="en" sz="1000"/>
              <a:t>8. Wheaton, Bruce R. &amp;quot;Philipp Lenard and the Photoelectric Effect, 1889-1911.&amp;quot; Historical Studies in the Physical Sciences, vol. 9, 1978, pp. 299-322.</a:t>
            </a:r>
            <a:endParaRPr sz="1000"/>
          </a:p>
          <a:p>
            <a:pPr marL="0" lvl="0" indent="0" algn="l" rtl="0">
              <a:spcBef>
                <a:spcPts val="0"/>
              </a:spcBef>
              <a:spcAft>
                <a:spcPts val="0"/>
              </a:spcAft>
              <a:buNone/>
            </a:pPr>
            <a:r>
              <a:rPr lang="en" sz="1000"/>
              <a:t>9. Annalen Der Physik (1900: Online). Leipzig: [J.A. Barth], 1900. Print.</a:t>
            </a:r>
            <a:endParaRPr sz="1000"/>
          </a:p>
          <a:p>
            <a:pPr marL="0" lvl="0" indent="0" algn="l" rtl="0">
              <a:spcBef>
                <a:spcPts val="0"/>
              </a:spcBef>
              <a:spcAft>
                <a:spcPts val="0"/>
              </a:spcAft>
              <a:buNone/>
            </a:pPr>
            <a:r>
              <a:rPr lang="en" sz="1000"/>
              <a:t>10. Sedra, Adel. Smith, Kenneth. Microelectronic Circuits. Seventh Edition. New York,</a:t>
            </a:r>
            <a:endParaRPr sz="1000"/>
          </a:p>
          <a:p>
            <a:pPr marL="0" lvl="0" indent="0" algn="l" rtl="0">
              <a:spcBef>
                <a:spcPts val="0"/>
              </a:spcBef>
              <a:spcAft>
                <a:spcPts val="0"/>
              </a:spcAft>
              <a:buNone/>
            </a:pPr>
            <a:r>
              <a:rPr lang="en" sz="1000"/>
              <a:t>Oxford University Press, 2014.</a:t>
            </a:r>
            <a:endParaRPr sz="1000"/>
          </a:p>
          <a:p>
            <a:pPr marL="0" lvl="0" indent="0" algn="l" rtl="0">
              <a:spcBef>
                <a:spcPts val="0"/>
              </a:spcBef>
              <a:spcAft>
                <a:spcPts val="0"/>
              </a:spcAft>
              <a:buNone/>
            </a:pPr>
            <a:r>
              <a:rPr lang="en" sz="1000"/>
              <a:t>11. Encyclopedia Britannica, “Photoelectric Effect.” Encyclopedia Britannica, Inc., 19 Jan. 2018, www.britannica.com/science/photoelectric-effect.</a:t>
            </a:r>
            <a:endParaRPr sz="1000"/>
          </a:p>
          <a:p>
            <a:pPr marL="0" lvl="0" indent="0" algn="l" rtl="0">
              <a:spcBef>
                <a:spcPts val="0"/>
              </a:spcBef>
              <a:spcAft>
                <a:spcPts val="0"/>
              </a:spcAft>
              <a:buNone/>
            </a:pPr>
            <a:r>
              <a:rPr lang="en" sz="1000"/>
              <a:t>12. Millikan, Robert. “A Direct Photoelectric Determination of Planck&amp;#39;s &amp;#39;h&amp;#39;&amp;quot;. vol. 2,, 2004.</a:t>
            </a:r>
            <a:endParaRPr sz="1000"/>
          </a:p>
          <a:p>
            <a:pPr marL="0" lvl="0" indent="0" algn="l" rtl="0">
              <a:spcBef>
                <a:spcPts val="0"/>
              </a:spcBef>
              <a:spcAft>
                <a:spcPts val="0"/>
              </a:spcAft>
              <a:buNone/>
            </a:pPr>
            <a:endParaRPr sz="1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8"/>
          <p:cNvSpPr txBox="1">
            <a:spLocks noGrp="1"/>
          </p:cNvSpPr>
          <p:nvPr>
            <p:ph type="title"/>
          </p:nvPr>
        </p:nvSpPr>
        <p:spPr>
          <a:xfrm>
            <a:off x="1210975" y="2422300"/>
            <a:ext cx="7038900" cy="914100"/>
          </a:xfrm>
          <a:prstGeom prst="rect">
            <a:avLst/>
          </a:prstGeom>
        </p:spPr>
        <p:txBody>
          <a:bodyPr spcFirstLastPara="1" wrap="square" lIns="91425" tIns="91425" rIns="91425" bIns="91425" anchor="t" anchorCtr="0">
            <a:noAutofit/>
          </a:bodyPr>
          <a:lstStyle/>
          <a:p>
            <a:pPr marL="1371600" lvl="0" indent="0" algn="l" rtl="0">
              <a:spcBef>
                <a:spcPts val="0"/>
              </a:spcBef>
              <a:spcAft>
                <a:spcPts val="0"/>
              </a:spcAft>
              <a:buNone/>
            </a:pPr>
            <a:r>
              <a:rPr lang="en"/>
              <a:t>Questions and Answers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 to light: Waves or Particles?</a:t>
            </a:r>
            <a:endParaRPr/>
          </a:p>
        </p:txBody>
      </p:sp>
      <p:sp>
        <p:nvSpPr>
          <p:cNvPr id="141" name="Google Shape;141;p14"/>
          <p:cNvSpPr txBox="1">
            <a:spLocks noGrp="1"/>
          </p:cNvSpPr>
          <p:nvPr>
            <p:ph type="body" idx="1"/>
          </p:nvPr>
        </p:nvSpPr>
        <p:spPr>
          <a:xfrm>
            <a:off x="1297500" y="1567550"/>
            <a:ext cx="2754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Light viewed as particles Isaac Newton:</a:t>
            </a:r>
            <a:endParaRPr/>
          </a:p>
          <a:p>
            <a:pPr marL="0" lvl="0" indent="0" algn="l" rtl="0">
              <a:lnSpc>
                <a:spcPct val="100000"/>
              </a:lnSpc>
              <a:spcBef>
                <a:spcPts val="1600"/>
              </a:spcBef>
              <a:spcAft>
                <a:spcPts val="0"/>
              </a:spcAft>
              <a:buNone/>
            </a:pPr>
            <a:r>
              <a:rPr lang="en"/>
              <a:t>•	Corpuscular theory</a:t>
            </a:r>
            <a:endParaRPr/>
          </a:p>
          <a:p>
            <a:pPr marL="0" lvl="0" indent="0" algn="l" rtl="0">
              <a:lnSpc>
                <a:spcPct val="100000"/>
              </a:lnSpc>
              <a:spcBef>
                <a:spcPts val="0"/>
              </a:spcBef>
              <a:spcAft>
                <a:spcPts val="0"/>
              </a:spcAft>
              <a:buNone/>
            </a:pPr>
            <a:r>
              <a:rPr lang="en"/>
              <a:t>•	Wrote </a:t>
            </a:r>
            <a:r>
              <a:rPr lang="en" i="1"/>
              <a:t>Optiks</a:t>
            </a:r>
            <a:endParaRPr i="1"/>
          </a:p>
          <a:p>
            <a:pPr marL="0" lvl="0" indent="0" algn="l" rtl="0">
              <a:lnSpc>
                <a:spcPct val="100000"/>
              </a:lnSpc>
              <a:spcBef>
                <a:spcPts val="0"/>
              </a:spcBef>
              <a:spcAft>
                <a:spcPts val="0"/>
              </a:spcAft>
              <a:buNone/>
            </a:pPr>
            <a:r>
              <a:rPr lang="en"/>
              <a:t>•	Accepted view for a while</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Christiaan Huygens claims light is a wave:</a:t>
            </a:r>
            <a:endParaRPr/>
          </a:p>
          <a:p>
            <a:pPr marL="0" lvl="0" indent="0" algn="l" rtl="0">
              <a:lnSpc>
                <a:spcPct val="100000"/>
              </a:lnSpc>
              <a:spcBef>
                <a:spcPts val="0"/>
              </a:spcBef>
              <a:spcAft>
                <a:spcPts val="0"/>
              </a:spcAft>
              <a:buNone/>
            </a:pPr>
            <a:r>
              <a:rPr lang="en"/>
              <a:t>•            Wrote </a:t>
            </a:r>
            <a:r>
              <a:rPr lang="en" i="1"/>
              <a:t>The Wave Theory of Light</a:t>
            </a:r>
            <a:endParaRPr/>
          </a:p>
          <a:p>
            <a:pPr marL="0" lvl="0" indent="0" algn="l" rtl="0">
              <a:lnSpc>
                <a:spcPct val="100000"/>
              </a:lnSpc>
              <a:spcBef>
                <a:spcPts val="0"/>
              </a:spcBef>
              <a:spcAft>
                <a:spcPts val="0"/>
              </a:spcAft>
              <a:buNone/>
            </a:pPr>
            <a:r>
              <a:rPr lang="en"/>
              <a:t>•	Accepted over Newton because of Thomas Young’s double slit experiment	</a:t>
            </a:r>
            <a:endParaRPr/>
          </a:p>
        </p:txBody>
      </p:sp>
      <p:pic>
        <p:nvPicPr>
          <p:cNvPr id="142" name="Google Shape;142;p14"/>
          <p:cNvPicPr preferRelativeResize="0"/>
          <p:nvPr/>
        </p:nvPicPr>
        <p:blipFill>
          <a:blip r:embed="rId3">
            <a:alphaModFix/>
          </a:blip>
          <a:stretch>
            <a:fillRect/>
          </a:stretch>
        </p:blipFill>
        <p:spPr>
          <a:xfrm>
            <a:off x="4433125" y="1409200"/>
            <a:ext cx="1396299" cy="1633104"/>
          </a:xfrm>
          <a:prstGeom prst="rect">
            <a:avLst/>
          </a:prstGeom>
          <a:noFill/>
          <a:ln>
            <a:noFill/>
          </a:ln>
        </p:spPr>
      </p:pic>
      <p:pic>
        <p:nvPicPr>
          <p:cNvPr id="143" name="Google Shape;143;p14"/>
          <p:cNvPicPr preferRelativeResize="0"/>
          <p:nvPr/>
        </p:nvPicPr>
        <p:blipFill>
          <a:blip r:embed="rId4">
            <a:alphaModFix/>
          </a:blip>
          <a:stretch>
            <a:fillRect/>
          </a:stretch>
        </p:blipFill>
        <p:spPr>
          <a:xfrm>
            <a:off x="5829425" y="1307851"/>
            <a:ext cx="1508423" cy="1492825"/>
          </a:xfrm>
          <a:prstGeom prst="rect">
            <a:avLst/>
          </a:prstGeom>
          <a:noFill/>
          <a:ln>
            <a:noFill/>
          </a:ln>
        </p:spPr>
      </p:pic>
      <p:pic>
        <p:nvPicPr>
          <p:cNvPr id="144" name="Google Shape;144;p14"/>
          <p:cNvPicPr preferRelativeResize="0"/>
          <p:nvPr/>
        </p:nvPicPr>
        <p:blipFill>
          <a:blip r:embed="rId5">
            <a:alphaModFix/>
          </a:blip>
          <a:stretch>
            <a:fillRect/>
          </a:stretch>
        </p:blipFill>
        <p:spPr>
          <a:xfrm>
            <a:off x="5829424" y="2800675"/>
            <a:ext cx="1723927" cy="1843100"/>
          </a:xfrm>
          <a:prstGeom prst="rect">
            <a:avLst/>
          </a:prstGeom>
          <a:noFill/>
          <a:ln>
            <a:noFill/>
          </a:ln>
        </p:spPr>
      </p:pic>
      <p:pic>
        <p:nvPicPr>
          <p:cNvPr id="145" name="Google Shape;145;p14"/>
          <p:cNvPicPr preferRelativeResize="0"/>
          <p:nvPr/>
        </p:nvPicPr>
        <p:blipFill>
          <a:blip r:embed="rId6">
            <a:alphaModFix/>
          </a:blip>
          <a:stretch>
            <a:fillRect/>
          </a:stretch>
        </p:blipFill>
        <p:spPr>
          <a:xfrm>
            <a:off x="4399200" y="2802043"/>
            <a:ext cx="1396300" cy="18733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challenge to the Wave Theory of Light: The Photoelectric Effect</a:t>
            </a:r>
            <a:endParaRPr/>
          </a:p>
        </p:txBody>
      </p:sp>
      <p:pic>
        <p:nvPicPr>
          <p:cNvPr id="151" name="Google Shape;151;p15"/>
          <p:cNvPicPr preferRelativeResize="0"/>
          <p:nvPr/>
        </p:nvPicPr>
        <p:blipFill>
          <a:blip r:embed="rId3">
            <a:alphaModFix/>
          </a:blip>
          <a:stretch>
            <a:fillRect/>
          </a:stretch>
        </p:blipFill>
        <p:spPr>
          <a:xfrm>
            <a:off x="700825" y="1898850"/>
            <a:ext cx="7742353" cy="19982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Classical Photoelectric Effect:</a:t>
            </a:r>
            <a:endParaRPr/>
          </a:p>
          <a:p>
            <a:pPr marL="0" lvl="0" indent="0" algn="l" rtl="0">
              <a:spcBef>
                <a:spcPts val="0"/>
              </a:spcBef>
              <a:spcAft>
                <a:spcPts val="0"/>
              </a:spcAft>
              <a:buNone/>
            </a:pPr>
            <a:r>
              <a:rPr lang="en"/>
              <a:t>Heinrich Hertz</a:t>
            </a:r>
            <a:endParaRPr/>
          </a:p>
        </p:txBody>
      </p:sp>
      <p:sp>
        <p:nvSpPr>
          <p:cNvPr id="157" name="Google Shape;157;p16"/>
          <p:cNvSpPr txBox="1">
            <a:spLocks noGrp="1"/>
          </p:cNvSpPr>
          <p:nvPr>
            <p:ph type="body" idx="1"/>
          </p:nvPr>
        </p:nvSpPr>
        <p:spPr>
          <a:xfrm>
            <a:off x="1297500" y="1567550"/>
            <a:ext cx="36435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1887 Heinrich Hertz discovered the photoelectric effect.</a:t>
            </a:r>
            <a:endParaRPr/>
          </a:p>
          <a:p>
            <a:pPr marL="457200" lvl="0" indent="-311150" algn="l" rtl="0">
              <a:spcBef>
                <a:spcPts val="1600"/>
              </a:spcBef>
              <a:spcAft>
                <a:spcPts val="0"/>
              </a:spcAft>
              <a:buSzPts val="1300"/>
              <a:buChar char="●"/>
            </a:pPr>
            <a:r>
              <a:rPr lang="en"/>
              <a:t>Spark gap experiment to prove Maxwell’s equations</a:t>
            </a:r>
            <a:endParaRPr/>
          </a:p>
          <a:p>
            <a:pPr marL="457200" lvl="0" indent="-311150" algn="l" rtl="0">
              <a:spcBef>
                <a:spcPts val="0"/>
              </a:spcBef>
              <a:spcAft>
                <a:spcPts val="0"/>
              </a:spcAft>
              <a:buSzPts val="1300"/>
              <a:buChar char="●"/>
            </a:pPr>
            <a:r>
              <a:rPr lang="en"/>
              <a:t>Encasing the spark gap in container (eliminating incident UV light) decreased spark length.</a:t>
            </a:r>
            <a:endParaRPr/>
          </a:p>
          <a:p>
            <a:pPr marL="457200" lvl="0" indent="-311150" algn="l" rtl="0">
              <a:spcBef>
                <a:spcPts val="0"/>
              </a:spcBef>
              <a:spcAft>
                <a:spcPts val="0"/>
              </a:spcAft>
              <a:buSzPts val="1300"/>
              <a:buChar char="●"/>
            </a:pPr>
            <a:r>
              <a:rPr lang="en"/>
              <a:t>Refused to make theory from the results. </a:t>
            </a:r>
            <a:endParaRPr/>
          </a:p>
          <a:p>
            <a:pPr marL="0" lvl="0" indent="0" algn="l" rtl="0">
              <a:spcBef>
                <a:spcPts val="1600"/>
              </a:spcBef>
              <a:spcAft>
                <a:spcPts val="1600"/>
              </a:spcAft>
              <a:buNone/>
            </a:pPr>
            <a:endParaRPr/>
          </a:p>
        </p:txBody>
      </p:sp>
      <p:pic>
        <p:nvPicPr>
          <p:cNvPr id="158" name="Google Shape;158;p16"/>
          <p:cNvPicPr preferRelativeResize="0"/>
          <p:nvPr/>
        </p:nvPicPr>
        <p:blipFill>
          <a:blip r:embed="rId3">
            <a:alphaModFix/>
          </a:blip>
          <a:stretch>
            <a:fillRect/>
          </a:stretch>
        </p:blipFill>
        <p:spPr>
          <a:xfrm>
            <a:off x="4940988" y="3341302"/>
            <a:ext cx="3286176" cy="1541350"/>
          </a:xfrm>
          <a:prstGeom prst="rect">
            <a:avLst/>
          </a:prstGeom>
          <a:noFill/>
          <a:ln>
            <a:noFill/>
          </a:ln>
        </p:spPr>
      </p:pic>
      <p:pic>
        <p:nvPicPr>
          <p:cNvPr id="159" name="Google Shape;159;p16"/>
          <p:cNvPicPr preferRelativeResize="0"/>
          <p:nvPr/>
        </p:nvPicPr>
        <p:blipFill>
          <a:blip r:embed="rId4">
            <a:alphaModFix/>
          </a:blip>
          <a:stretch>
            <a:fillRect/>
          </a:stretch>
        </p:blipFill>
        <p:spPr>
          <a:xfrm>
            <a:off x="4941000" y="1567550"/>
            <a:ext cx="1533693" cy="1773750"/>
          </a:xfrm>
          <a:prstGeom prst="rect">
            <a:avLst/>
          </a:prstGeom>
          <a:noFill/>
          <a:ln>
            <a:noFill/>
          </a:ln>
        </p:spPr>
      </p:pic>
      <p:pic>
        <p:nvPicPr>
          <p:cNvPr id="160" name="Google Shape;160;p16"/>
          <p:cNvPicPr preferRelativeResize="0"/>
          <p:nvPr/>
        </p:nvPicPr>
        <p:blipFill>
          <a:blip r:embed="rId5">
            <a:alphaModFix/>
          </a:blip>
          <a:stretch>
            <a:fillRect/>
          </a:stretch>
        </p:blipFill>
        <p:spPr>
          <a:xfrm>
            <a:off x="6474700" y="1567550"/>
            <a:ext cx="1773750" cy="1773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Classical Photoelectric Effect: Phillip Leonard</a:t>
            </a:r>
            <a:endParaRPr/>
          </a:p>
        </p:txBody>
      </p:sp>
      <p:sp>
        <p:nvSpPr>
          <p:cNvPr id="166" name="Google Shape;166;p17"/>
          <p:cNvSpPr txBox="1">
            <a:spLocks noGrp="1"/>
          </p:cNvSpPr>
          <p:nvPr>
            <p:ph type="body" idx="1"/>
          </p:nvPr>
        </p:nvSpPr>
        <p:spPr>
          <a:xfrm>
            <a:off x="1297500" y="1567550"/>
            <a:ext cx="35025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1902 Phillip Leonard; assistant to Heinrich Hertz	</a:t>
            </a:r>
            <a:endParaRPr/>
          </a:p>
          <a:p>
            <a:pPr marL="457200" lvl="0" indent="-311150" algn="l" rtl="0">
              <a:spcBef>
                <a:spcPts val="1600"/>
              </a:spcBef>
              <a:spcAft>
                <a:spcPts val="0"/>
              </a:spcAft>
              <a:buSzPts val="1300"/>
              <a:buChar char="●"/>
            </a:pPr>
            <a:r>
              <a:rPr lang="en"/>
              <a:t>Experimented using a prism (right)</a:t>
            </a:r>
            <a:endParaRPr/>
          </a:p>
          <a:p>
            <a:pPr marL="457200" lvl="0" indent="-311150" algn="l" rtl="0">
              <a:spcBef>
                <a:spcPts val="0"/>
              </a:spcBef>
              <a:spcAft>
                <a:spcPts val="0"/>
              </a:spcAft>
              <a:buSzPts val="1300"/>
              <a:buChar char="●"/>
            </a:pPr>
            <a:r>
              <a:rPr lang="en"/>
              <a:t>velocity of the ejected electrons were independent of the intensity of light</a:t>
            </a:r>
            <a:endParaRPr/>
          </a:p>
          <a:p>
            <a:pPr marL="457200" lvl="0" indent="-311150" algn="l" rtl="0">
              <a:spcBef>
                <a:spcPts val="0"/>
              </a:spcBef>
              <a:spcAft>
                <a:spcPts val="0"/>
              </a:spcAft>
              <a:buSzPts val="1300"/>
              <a:buChar char="●"/>
            </a:pPr>
            <a:r>
              <a:rPr lang="en"/>
              <a:t>Electron energy increase with frequency of incident light</a:t>
            </a:r>
            <a:endParaRPr/>
          </a:p>
          <a:p>
            <a:pPr marL="0" lvl="0" indent="0" algn="l" rtl="0">
              <a:spcBef>
                <a:spcPts val="1600"/>
              </a:spcBef>
              <a:spcAft>
                <a:spcPts val="1600"/>
              </a:spcAft>
              <a:buNone/>
            </a:pPr>
            <a:r>
              <a:rPr lang="en"/>
              <a:t>His studies led to the addition of the Photoelectric effect being added to the list of ways that an electron can be emitted. Sharing space with Thermionic emission, Secondary emission, and Field emission.</a:t>
            </a:r>
            <a:endParaRPr/>
          </a:p>
        </p:txBody>
      </p:sp>
      <p:pic>
        <p:nvPicPr>
          <p:cNvPr id="167" name="Google Shape;167;p17"/>
          <p:cNvPicPr preferRelativeResize="0"/>
          <p:nvPr/>
        </p:nvPicPr>
        <p:blipFill>
          <a:blip r:embed="rId3">
            <a:alphaModFix/>
          </a:blip>
          <a:stretch>
            <a:fillRect/>
          </a:stretch>
        </p:blipFill>
        <p:spPr>
          <a:xfrm>
            <a:off x="5066050" y="1307850"/>
            <a:ext cx="1379175" cy="1838900"/>
          </a:xfrm>
          <a:prstGeom prst="rect">
            <a:avLst/>
          </a:prstGeom>
          <a:noFill/>
          <a:ln>
            <a:noFill/>
          </a:ln>
        </p:spPr>
      </p:pic>
      <p:pic>
        <p:nvPicPr>
          <p:cNvPr id="168" name="Google Shape;168;p17"/>
          <p:cNvPicPr preferRelativeResize="0"/>
          <p:nvPr/>
        </p:nvPicPr>
        <p:blipFill>
          <a:blip r:embed="rId4">
            <a:alphaModFix/>
          </a:blip>
          <a:stretch>
            <a:fillRect/>
          </a:stretch>
        </p:blipFill>
        <p:spPr>
          <a:xfrm>
            <a:off x="5066048" y="3146750"/>
            <a:ext cx="2361650" cy="1610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It’s Made: classical results</a:t>
            </a:r>
            <a:endParaRPr/>
          </a:p>
        </p:txBody>
      </p:sp>
      <p:sp>
        <p:nvSpPr>
          <p:cNvPr id="174" name="Google Shape;174;p18"/>
          <p:cNvSpPr txBox="1">
            <a:spLocks noGrp="1"/>
          </p:cNvSpPr>
          <p:nvPr>
            <p:ph type="body" idx="1"/>
          </p:nvPr>
        </p:nvSpPr>
        <p:spPr>
          <a:xfrm>
            <a:off x="330150" y="2914350"/>
            <a:ext cx="4242000" cy="156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Experiment used to detect photons. Five major points:</a:t>
            </a:r>
            <a:endParaRPr/>
          </a:p>
          <a:p>
            <a:pPr marL="0" lvl="0" indent="0" algn="l" rtl="0">
              <a:spcBef>
                <a:spcPts val="1600"/>
              </a:spcBef>
              <a:spcAft>
                <a:spcPts val="1600"/>
              </a:spcAft>
              <a:buNone/>
            </a:pPr>
            <a:endParaRPr/>
          </a:p>
        </p:txBody>
      </p:sp>
      <p:pic>
        <p:nvPicPr>
          <p:cNvPr id="175" name="Google Shape;175;p18"/>
          <p:cNvPicPr preferRelativeResize="0"/>
          <p:nvPr/>
        </p:nvPicPr>
        <p:blipFill>
          <a:blip r:embed="rId3">
            <a:alphaModFix/>
          </a:blip>
          <a:stretch>
            <a:fillRect/>
          </a:stretch>
        </p:blipFill>
        <p:spPr>
          <a:xfrm>
            <a:off x="4572000" y="1567550"/>
            <a:ext cx="3764401" cy="2911199"/>
          </a:xfrm>
          <a:prstGeom prst="rect">
            <a:avLst/>
          </a:prstGeom>
          <a:noFill/>
          <a:ln>
            <a:noFill/>
          </a:ln>
        </p:spPr>
      </p:pic>
      <p:sp>
        <p:nvSpPr>
          <p:cNvPr id="176" name="Google Shape;176;p18"/>
          <p:cNvSpPr txBox="1"/>
          <p:nvPr/>
        </p:nvSpPr>
        <p:spPr>
          <a:xfrm>
            <a:off x="4634250" y="4608775"/>
            <a:ext cx="3702300" cy="29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222222"/>
                </a:solidFill>
                <a:highlight>
                  <a:srgbClr val="FFFFFF"/>
                </a:highlight>
              </a:rPr>
              <a:t>https://images.app.goo.gl/zr2KNEHedgNtFAjs6</a:t>
            </a:r>
            <a:endParaRPr>
              <a:latin typeface="Lato"/>
              <a:ea typeface="Lato"/>
              <a:cs typeface="Lato"/>
              <a:sym typeface="Lato"/>
            </a:endParaRPr>
          </a:p>
        </p:txBody>
      </p:sp>
      <p:pic>
        <p:nvPicPr>
          <p:cNvPr id="177" name="Google Shape;177;p18"/>
          <p:cNvPicPr preferRelativeResize="0"/>
          <p:nvPr/>
        </p:nvPicPr>
        <p:blipFill>
          <a:blip r:embed="rId4">
            <a:alphaModFix/>
          </a:blip>
          <a:stretch>
            <a:fillRect/>
          </a:stretch>
        </p:blipFill>
        <p:spPr>
          <a:xfrm>
            <a:off x="261050" y="1567550"/>
            <a:ext cx="4310950" cy="1273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Summary of classical experiment</a:t>
            </a:r>
            <a:endParaRPr/>
          </a:p>
        </p:txBody>
      </p:sp>
      <p:sp>
        <p:nvSpPr>
          <p:cNvPr id="183" name="Google Shape;183;p19"/>
          <p:cNvSpPr txBox="1">
            <a:spLocks noGrp="1"/>
          </p:cNvSpPr>
          <p:nvPr>
            <p:ph type="body" idx="1"/>
          </p:nvPr>
        </p:nvSpPr>
        <p:spPr>
          <a:xfrm>
            <a:off x="4552025" y="1307850"/>
            <a:ext cx="3784500" cy="3733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84" name="Google Shape;184;p19"/>
          <p:cNvPicPr preferRelativeResize="0"/>
          <p:nvPr/>
        </p:nvPicPr>
        <p:blipFill>
          <a:blip r:embed="rId3">
            <a:alphaModFix/>
          </a:blip>
          <a:stretch>
            <a:fillRect/>
          </a:stretch>
        </p:blipFill>
        <p:spPr>
          <a:xfrm>
            <a:off x="1570081" y="977550"/>
            <a:ext cx="6766318" cy="3733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Man, The Myth, The Legend</a:t>
            </a:r>
            <a:endParaRPr/>
          </a:p>
        </p:txBody>
      </p:sp>
      <p:sp>
        <p:nvSpPr>
          <p:cNvPr id="190" name="Google Shape;190;p20"/>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Albert Einstein comes into this when he took interest in  Planck’s hypothesis, the electromagnetic field is quantized.</a:t>
            </a:r>
            <a:endParaRPr/>
          </a:p>
          <a:p>
            <a:pPr marL="457200" lvl="0" indent="0" algn="l" rtl="0">
              <a:spcBef>
                <a:spcPts val="1600"/>
              </a:spcBef>
              <a:spcAft>
                <a:spcPts val="0"/>
              </a:spcAft>
              <a:buNone/>
            </a:pPr>
            <a:r>
              <a:rPr lang="en"/>
              <a:t> He wrote in “Annalen der Physik” which is the oldest scientific journal from the 1970’s.</a:t>
            </a:r>
            <a:endParaRPr/>
          </a:p>
          <a:p>
            <a:pPr marL="457200" lvl="0" indent="0" algn="l" rtl="0">
              <a:spcBef>
                <a:spcPts val="1600"/>
              </a:spcBef>
              <a:spcAft>
                <a:spcPts val="0"/>
              </a:spcAft>
              <a:buNone/>
            </a:pPr>
            <a:r>
              <a:rPr lang="en"/>
              <a:t>What he proposed was that the light particles behave as both waves and particles. [9]</a:t>
            </a:r>
            <a:endParaRPr/>
          </a:p>
          <a:p>
            <a:pPr marL="457200" lvl="0" indent="0" algn="l" rtl="0">
              <a:spcBef>
                <a:spcPts val="1600"/>
              </a:spcBef>
              <a:spcAft>
                <a:spcPts val="1600"/>
              </a:spcAft>
              <a:buNone/>
            </a:pPr>
            <a:endParaRPr/>
          </a:p>
        </p:txBody>
      </p:sp>
      <p:pic>
        <p:nvPicPr>
          <p:cNvPr id="191" name="Google Shape;191;p20"/>
          <p:cNvPicPr preferRelativeResize="0"/>
          <p:nvPr/>
        </p:nvPicPr>
        <p:blipFill>
          <a:blip r:embed="rId3">
            <a:alphaModFix/>
          </a:blip>
          <a:stretch>
            <a:fillRect/>
          </a:stretch>
        </p:blipFill>
        <p:spPr>
          <a:xfrm>
            <a:off x="4651800" y="1567550"/>
            <a:ext cx="2065826" cy="3062449"/>
          </a:xfrm>
          <a:prstGeom prst="rect">
            <a:avLst/>
          </a:prstGeom>
          <a:noFill/>
          <a:ln>
            <a:noFill/>
          </a:ln>
        </p:spPr>
      </p:pic>
      <p:pic>
        <p:nvPicPr>
          <p:cNvPr id="192" name="Google Shape;192;p20"/>
          <p:cNvPicPr preferRelativeResize="0"/>
          <p:nvPr/>
        </p:nvPicPr>
        <p:blipFill>
          <a:blip r:embed="rId4">
            <a:alphaModFix/>
          </a:blip>
          <a:stretch>
            <a:fillRect/>
          </a:stretch>
        </p:blipFill>
        <p:spPr>
          <a:xfrm>
            <a:off x="6585525" y="1567550"/>
            <a:ext cx="1987541" cy="3062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Modern Interpretation: Photoelectric Effect Revisited</a:t>
            </a:r>
            <a:endParaRPr/>
          </a:p>
        </p:txBody>
      </p:sp>
      <p:sp>
        <p:nvSpPr>
          <p:cNvPr id="198" name="Google Shape;198;p21"/>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Einstein started his dive into the Photoelectric effect by stating that the energy quantum of a photon is: E = hf</a:t>
            </a:r>
            <a:endParaRPr/>
          </a:p>
          <a:p>
            <a:pPr marL="0" lvl="0" indent="0" algn="l" rtl="0">
              <a:spcBef>
                <a:spcPts val="1600"/>
              </a:spcBef>
              <a:spcAft>
                <a:spcPts val="0"/>
              </a:spcAft>
              <a:buNone/>
            </a:pPr>
            <a:r>
              <a:rPr lang="en"/>
              <a:t>These photons need to overcome the work of the material and the resulting energy is what the electrons have as they escape. This is represented by</a:t>
            </a:r>
            <a:endParaRPr/>
          </a:p>
          <a:p>
            <a:pPr marL="0" lvl="0" indent="0" algn="l" rtl="0">
              <a:spcBef>
                <a:spcPts val="1600"/>
              </a:spcBef>
              <a:spcAft>
                <a:spcPts val="0"/>
              </a:spcAft>
              <a:buNone/>
            </a:pPr>
            <a:r>
              <a:rPr lang="en"/>
              <a:t>E = Φ + K = hf</a:t>
            </a:r>
            <a:endParaRPr/>
          </a:p>
          <a:p>
            <a:pPr marL="0" lvl="0" indent="0" algn="l" rtl="0">
              <a:spcBef>
                <a:spcPts val="1600"/>
              </a:spcBef>
              <a:spcAft>
                <a:spcPts val="0"/>
              </a:spcAft>
              <a:buNone/>
            </a:pPr>
            <a:r>
              <a:rPr lang="en"/>
              <a:t>Now we can represent the energy (eV) of these photons by the function</a:t>
            </a:r>
            <a:endParaRPr/>
          </a:p>
          <a:p>
            <a:pPr marL="0" lvl="0" indent="0" algn="l" rtl="0">
              <a:spcBef>
                <a:spcPts val="1600"/>
              </a:spcBef>
              <a:spcAft>
                <a:spcPts val="0"/>
              </a:spcAft>
              <a:buNone/>
            </a:pPr>
            <a:r>
              <a:rPr lang="en"/>
              <a:t>hf = Φ + ½ mv^2 </a:t>
            </a:r>
            <a:endParaRPr/>
          </a:p>
          <a:p>
            <a:pPr marL="0" lvl="0" indent="0" algn="l" rtl="0">
              <a:spcBef>
                <a:spcPts val="1600"/>
              </a:spcBef>
              <a:spcAft>
                <a:spcPts val="1600"/>
              </a:spcAft>
              <a:buNone/>
            </a:pPr>
            <a:endParaRPr/>
          </a:p>
        </p:txBody>
      </p:sp>
      <p:pic>
        <p:nvPicPr>
          <p:cNvPr id="199" name="Google Shape;199;p21"/>
          <p:cNvPicPr preferRelativeResize="0"/>
          <p:nvPr/>
        </p:nvPicPr>
        <p:blipFill>
          <a:blip r:embed="rId3">
            <a:alphaModFix/>
          </a:blip>
          <a:stretch>
            <a:fillRect/>
          </a:stretch>
        </p:blipFill>
        <p:spPr>
          <a:xfrm>
            <a:off x="5062300" y="1603637"/>
            <a:ext cx="1785625" cy="1936225"/>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1784</Words>
  <Application>Microsoft Macintosh PowerPoint</Application>
  <PresentationFormat>On-screen Show (16:9)</PresentationFormat>
  <Paragraphs>100</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Montserrat</vt:lpstr>
      <vt:lpstr>Lato</vt:lpstr>
      <vt:lpstr>Arial</vt:lpstr>
      <vt:lpstr>Focus</vt:lpstr>
      <vt:lpstr>The Photoelectric Effect</vt:lpstr>
      <vt:lpstr>Introduction to light: Waves or Particles?</vt:lpstr>
      <vt:lpstr>A challenge to the Wave Theory of Light: The Photoelectric Effect</vt:lpstr>
      <vt:lpstr>The Classical Photoelectric Effect: Heinrich Hertz</vt:lpstr>
      <vt:lpstr>The Classical Photoelectric Effect: Phillip Leonard</vt:lpstr>
      <vt:lpstr>How It’s Made: classical results</vt:lpstr>
      <vt:lpstr>Summary of classical experiment</vt:lpstr>
      <vt:lpstr>The Man, The Myth, The Legend</vt:lpstr>
      <vt:lpstr>Modern Interpretation: Photoelectric Effect Revisited</vt:lpstr>
      <vt:lpstr>Modern Interpretation: Photons</vt:lpstr>
      <vt:lpstr>Modern Interpretation: Experimental Results </vt:lpstr>
      <vt:lpstr>Modern Interpretation: Other Experimental Confirmation </vt:lpstr>
      <vt:lpstr>Applications of the Photoelectric Effect: Diodes</vt:lpstr>
      <vt:lpstr>Futurology </vt:lpstr>
      <vt:lpstr>References</vt:lpstr>
      <vt:lpstr>Questions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Photoelectric Effect</dc:title>
  <cp:lastModifiedBy>Yu, Jaehoon</cp:lastModifiedBy>
  <cp:revision>1</cp:revision>
  <dcterms:modified xsi:type="dcterms:W3CDTF">2019-04-22T00:46:28Z</dcterms:modified>
</cp:coreProperties>
</file>