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5143500" type="screen16x9"/>
  <p:notesSz cx="6858000" cy="9144000"/>
  <p:embeddedFontLst>
    <p:embeddedFont>
      <p:font typeface="Alegreya" pitchFamily="2" charset="0"/>
      <p:regular r:id="rId43"/>
      <p:bold r:id="rId44"/>
      <p:italic r:id="rId45"/>
      <p:boldItalic r:id="rId46"/>
    </p:embeddedFont>
    <p:embeddedFont>
      <p:font typeface="Montserrat" pitchFamily="2" charset="77"/>
      <p:regular r:id="rId47"/>
      <p:bold r:id="rId48"/>
      <p:italic r:id="rId49"/>
      <p:boldItalic r:id="rId50"/>
    </p:embeddedFont>
    <p:embeddedFont>
      <p:font typeface="Permanent Marker" panose="02000000000000000000" pitchFamily="2" charset="0"/>
      <p:regular r:id="rId51"/>
    </p:embeddedFont>
    <p:embeddedFont>
      <p:font typeface="Roboto" panose="02000000000000000000" pitchFamily="2" charset="0"/>
      <p:regular r:id="rId52"/>
      <p:bold r:id="rId53"/>
      <p:italic r:id="rId54"/>
      <p:boldItalic r:id="rId55"/>
    </p:embeddedFont>
    <p:embeddedFont>
      <p:font typeface="Roboto Slab" pitchFamily="2" charset="0"/>
      <p:regular r:id="rId56"/>
      <p:bold r:id="rId57"/>
    </p:embeddedFont>
    <p:embeddedFont>
      <p:font typeface="Source Sans Pro" panose="020B0503030403020204" pitchFamily="34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deline Smith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>
      <p:cViewPr varScale="1">
        <p:scale>
          <a:sx n="144" d="100"/>
          <a:sy n="144" d="100"/>
        </p:scale>
        <p:origin x="720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4-19T14:44:37.042" idx="1">
    <p:pos x="6000" y="0"/>
    <p:text>add a part about engineering superconductivity and Nb wires. Apparently it had a better field.</p:text>
  </p:cm>
  <p:cm authorId="0" dt="2019-04-19T14:44:37.042" idx="2">
    <p:pos x="6000" y="0"/>
    <p:text>Check my timeline. I have everything there that you can go off of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4-21T23:05:02.294" idx="3">
    <p:pos x="6000" y="0"/>
    <p:text>Is this a misspelling?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7c79c710e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7c79c710e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7c79c710e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7c79c710e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7c79c710e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57c79c710e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10b0a49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510b0a49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10b0a49e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10b0a49e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57f9dedb0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57f9dedb0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582bcd88e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582bcd88e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569344faf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569344faf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569344faf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569344faf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569344faf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569344faf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569344faf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569344faf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59f769c37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59f769c37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569344fafb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569344fafb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569344fafb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569344fafb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569344fafb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569344fafb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569344fafb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569344fafb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569344fafb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569344fafb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57f9dedb0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57f9dedb0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510b0a49e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510b0a49e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major types of superconductors in use-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temps (most common)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temps(niche applications)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569344fafb_6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569344fafb_6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temp superconductors used for magnetic technology, makes super powerful and efficient magnets, has vast applications mentioned above.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82cebf66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582cebf66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Better and more precise than existing therapy.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Lower collateral damage to body, but ways to go because of existing traditional infrastructure.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582cebf66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582cebf66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child friendly, lower death rates from treatment.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57f9dedb0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57f9dedb0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569344fafb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569344fafb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 common, relatively high working temps compared to low temp superconductors.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YBCO (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yttrium barium copper oxide</a:t>
            </a:r>
            <a:r>
              <a:rPr lang="en"/>
              <a:t>) superconductors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super-conducts at higher temps than boiling point of  liquid nitrogen, more than 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203 K (-70 °C)</a:t>
            </a:r>
            <a:r>
              <a:rPr lang="en"/>
              <a:t>.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569344fafb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569344fafb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Squid device is a significant application of high temp superconductors.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Unprecedented levels of magnetic field detection without cryogenic treatment.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Advanced SQUIDS called near quantum-limited SQUID amplifiers- used to detect Axions. Axions are a prime candidate for cold dark matter.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582cebf6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582cebf6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Superconducting magnets used to control and retain plasma generated from nuclear fusion.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 potential to replace fission with fusion; working prototypes exist on small scale.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510b0a49e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510b0a49e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510b0a49e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510b0a49e5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56886319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568863197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263238"/>
                </a:solidFill>
                <a:latin typeface="Montserrat"/>
                <a:ea typeface="Montserrat"/>
                <a:cs typeface="Montserrat"/>
                <a:sym typeface="Montserrat"/>
              </a:rPr>
              <a:t>If scientists can figure out a way it could change technology forever. Things like levitating trains or power grids that never lose energy could finally be possible.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56886318f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56886318f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5690483a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5690483a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63238"/>
                </a:solidFill>
                <a:latin typeface="Montserrat"/>
                <a:ea typeface="Montserrat"/>
                <a:cs typeface="Montserrat"/>
                <a:sym typeface="Montserrat"/>
              </a:rPr>
              <a:t>a combination of silver and gold nanoparticles is the materials they used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5690483af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5690483af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263238"/>
                </a:solidFill>
                <a:latin typeface="Montserrat"/>
                <a:ea typeface="Montserrat"/>
                <a:cs typeface="Montserrat"/>
                <a:sym typeface="Montserrat"/>
              </a:rPr>
              <a:t>Noise should be random, and should not repeat on different trials completed with different magnetic fields.</a:t>
            </a:r>
            <a:endParaRPr sz="1400">
              <a:solidFill>
                <a:srgbClr val="2632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5690483af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5690483af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63238"/>
                </a:solidFill>
                <a:latin typeface="Montserrat"/>
                <a:ea typeface="Montserrat"/>
                <a:cs typeface="Montserrat"/>
                <a:sym typeface="Montserrat"/>
              </a:rPr>
              <a:t>This super-conductor would be built using a wire that has an insulator core, as well as an aluminum led zirconate titanate (PZT) coating.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67452ca3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67452ca3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56930991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56930991a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67452ca3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567452ca3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57f9dedb0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57f9dedb0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7f9dedb05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7f9dedb05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7c79c710e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7c79c710e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7c79c710e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7c79c710e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00185" y="1020263"/>
            <a:ext cx="5807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sz="6000" b="1">
                <a:solidFill>
                  <a:srgbClr val="0091E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sz="6000" b="1">
                <a:solidFill>
                  <a:srgbClr val="0091EA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sz="6000" b="1">
                <a:solidFill>
                  <a:srgbClr val="0091EA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sz="6000" b="1">
                <a:solidFill>
                  <a:srgbClr val="0091EA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sz="6000" b="1">
                <a:solidFill>
                  <a:srgbClr val="0091EA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sz="6000" b="1">
                <a:solidFill>
                  <a:srgbClr val="0091EA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sz="6000" b="1">
                <a:solidFill>
                  <a:srgbClr val="0091EA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sz="6000" b="1">
                <a:solidFill>
                  <a:srgbClr val="0091EA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sz="6000" b="1">
                <a:solidFill>
                  <a:srgbClr val="0091EA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897625" y="4649963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454375" y="4229100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827727" y="3448165"/>
            <a:ext cx="75900" cy="570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677050" y="4933406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972225" y="475050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79635" y="2530109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11843" y="593639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26322" y="1004904"/>
            <a:ext cx="2538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04500" y="3722325"/>
            <a:ext cx="190200" cy="142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803950" y="4240992"/>
            <a:ext cx="190200" cy="142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96310" y="1493168"/>
            <a:ext cx="75900" cy="570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1738050" y="203491"/>
            <a:ext cx="2538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71659" y="1878364"/>
            <a:ext cx="75900" cy="570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4271584" y="356119"/>
            <a:ext cx="75900" cy="570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7729213" y="4595578"/>
            <a:ext cx="2538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mplete pattern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/>
          <p:nvPr/>
        </p:nvSpPr>
        <p:spPr>
          <a:xfrm>
            <a:off x="-26550" y="-14850"/>
            <a:ext cx="9197100" cy="5173200"/>
          </a:xfrm>
          <a:prstGeom prst="rect">
            <a:avLst/>
          </a:prstGeom>
          <a:solidFill>
            <a:srgbClr val="CFD8DC">
              <a:alpha val="49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ctrTitle"/>
          </p:nvPr>
        </p:nvSpPr>
        <p:spPr>
          <a:xfrm>
            <a:off x="1700185" y="1020263"/>
            <a:ext cx="5807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sz="6000" b="1">
                <a:solidFill>
                  <a:srgbClr val="0091E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sz="6000" b="1">
                <a:solidFill>
                  <a:srgbClr val="0091E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sz="6000" b="1">
                <a:solidFill>
                  <a:srgbClr val="0091E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sz="6000" b="1">
                <a:solidFill>
                  <a:srgbClr val="0091E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sz="6000" b="1">
                <a:solidFill>
                  <a:srgbClr val="0091E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sz="6000" b="1">
                <a:solidFill>
                  <a:srgbClr val="0091E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sz="6000" b="1">
                <a:solidFill>
                  <a:srgbClr val="0091E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sz="6000" b="1">
                <a:solidFill>
                  <a:srgbClr val="0091E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sz="6000" b="1">
                <a:solidFill>
                  <a:srgbClr val="0091EA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2"/>
          <p:cNvSpPr/>
          <p:nvPr/>
        </p:nvSpPr>
        <p:spPr>
          <a:xfrm>
            <a:off x="6897625" y="4649963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2"/>
          <p:cNvSpPr/>
          <p:nvPr/>
        </p:nvSpPr>
        <p:spPr>
          <a:xfrm>
            <a:off x="7454375" y="4229100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2"/>
          <p:cNvSpPr/>
          <p:nvPr/>
        </p:nvSpPr>
        <p:spPr>
          <a:xfrm>
            <a:off x="8827727" y="3448165"/>
            <a:ext cx="75900" cy="570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2"/>
          <p:cNvSpPr/>
          <p:nvPr/>
        </p:nvSpPr>
        <p:spPr>
          <a:xfrm>
            <a:off x="8677050" y="4933406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2"/>
          <p:cNvSpPr/>
          <p:nvPr/>
        </p:nvSpPr>
        <p:spPr>
          <a:xfrm>
            <a:off x="2972225" y="475050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2"/>
          <p:cNvSpPr/>
          <p:nvPr/>
        </p:nvSpPr>
        <p:spPr>
          <a:xfrm>
            <a:off x="579635" y="2530109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2"/>
          <p:cNvSpPr/>
          <p:nvPr/>
        </p:nvSpPr>
        <p:spPr>
          <a:xfrm>
            <a:off x="311843" y="593639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2"/>
          <p:cNvSpPr/>
          <p:nvPr/>
        </p:nvSpPr>
        <p:spPr>
          <a:xfrm>
            <a:off x="626322" y="1004904"/>
            <a:ext cx="2538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2"/>
          <p:cNvSpPr/>
          <p:nvPr/>
        </p:nvSpPr>
        <p:spPr>
          <a:xfrm>
            <a:off x="8104500" y="3722325"/>
            <a:ext cx="190200" cy="142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2"/>
          <p:cNvSpPr/>
          <p:nvPr/>
        </p:nvSpPr>
        <p:spPr>
          <a:xfrm>
            <a:off x="8803950" y="4240992"/>
            <a:ext cx="190200" cy="142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2"/>
          <p:cNvSpPr/>
          <p:nvPr/>
        </p:nvSpPr>
        <p:spPr>
          <a:xfrm>
            <a:off x="196310" y="1493168"/>
            <a:ext cx="75900" cy="570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2"/>
          <p:cNvSpPr/>
          <p:nvPr/>
        </p:nvSpPr>
        <p:spPr>
          <a:xfrm>
            <a:off x="1738050" y="203491"/>
            <a:ext cx="2538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2"/>
          <p:cNvSpPr/>
          <p:nvPr/>
        </p:nvSpPr>
        <p:spPr>
          <a:xfrm>
            <a:off x="771659" y="1878364"/>
            <a:ext cx="75900" cy="570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2"/>
          <p:cNvSpPr/>
          <p:nvPr/>
        </p:nvSpPr>
        <p:spPr>
          <a:xfrm>
            <a:off x="4271584" y="356119"/>
            <a:ext cx="75900" cy="570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2"/>
          <p:cNvSpPr/>
          <p:nvPr/>
        </p:nvSpPr>
        <p:spPr>
          <a:xfrm>
            <a:off x="7729213" y="4595578"/>
            <a:ext cx="2538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1546025" y="1526194"/>
            <a:ext cx="583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1546025" y="2782911"/>
            <a:ext cx="583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>
                <a:solidFill>
                  <a:srgbClr val="607D8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 descr="connections-05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945" y="1"/>
            <a:ext cx="684908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1215300" y="1876050"/>
            <a:ext cx="67134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57200" algn="ctr" rtl="0">
              <a:spcBef>
                <a:spcPts val="600"/>
              </a:spcBef>
              <a:spcAft>
                <a:spcPts val="0"/>
              </a:spcAft>
              <a:buClr>
                <a:srgbClr val="263238"/>
              </a:buClr>
              <a:buSzPts val="3600"/>
              <a:buChar char="◎"/>
              <a:defRPr sz="3600" i="1"/>
            </a:lvl1pPr>
            <a:lvl2pPr marL="914400" lvl="1" indent="-457200" algn="ctr" rtl="0"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3600"/>
              <a:buChar char="○"/>
              <a:defRPr sz="3600" i="1"/>
            </a:lvl2pPr>
            <a:lvl3pPr marL="1371600" lvl="2" indent="-457200" algn="ctr" rtl="0"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3600"/>
              <a:buChar char="◉"/>
              <a:defRPr sz="3600" i="1"/>
            </a:lvl3pPr>
            <a:lvl4pPr marL="1828800" lvl="3" indent="-457200" algn="ctr" rtl="0"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3600"/>
              <a:buChar char="●"/>
              <a:defRPr sz="3600" i="1"/>
            </a:lvl4pPr>
            <a:lvl5pPr marL="2286000" lvl="4" indent="-457200" algn="ctr" rtl="0"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3600"/>
              <a:buChar char="○"/>
              <a:defRPr sz="3600" i="1"/>
            </a:lvl5pPr>
            <a:lvl6pPr marL="2743200" lvl="5" indent="-457200" algn="ctr" rtl="0"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3600"/>
              <a:buChar char="■"/>
              <a:defRPr sz="3600" i="1"/>
            </a:lvl6pPr>
            <a:lvl7pPr marL="3200400" lvl="6" indent="-457200" algn="ctr" rtl="0"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3600"/>
              <a:buChar char="●"/>
              <a:defRPr sz="3600" i="1"/>
            </a:lvl7pPr>
            <a:lvl8pPr marL="3657600" lvl="7" indent="-457200" algn="ctr" rtl="0"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3600"/>
              <a:buChar char="○"/>
              <a:defRPr sz="3600" i="1"/>
            </a:lvl8pPr>
            <a:lvl9pPr marL="4114800" lvl="8" indent="-457200" algn="ctr"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3600"/>
              <a:buChar char="■"/>
              <a:defRPr sz="3600" i="1"/>
            </a:lvl9pPr>
          </a:lstStyle>
          <a:p>
            <a:endParaRPr/>
          </a:p>
        </p:txBody>
      </p:sp>
      <p:grpSp>
        <p:nvGrpSpPr>
          <p:cNvPr id="32" name="Google Shape;32;p4"/>
          <p:cNvGrpSpPr/>
          <p:nvPr/>
        </p:nvGrpSpPr>
        <p:grpSpPr>
          <a:xfrm>
            <a:off x="3593400" y="805714"/>
            <a:ext cx="1957200" cy="819900"/>
            <a:chOff x="3593400" y="1760085"/>
            <a:chExt cx="1957200" cy="1093200"/>
          </a:xfrm>
        </p:grpSpPr>
        <p:sp>
          <p:nvSpPr>
            <p:cNvPr id="33" name="Google Shape;33;p4"/>
            <p:cNvSpPr txBox="1"/>
            <p:nvPr/>
          </p:nvSpPr>
          <p:spPr>
            <a:xfrm>
              <a:off x="3593400" y="1872097"/>
              <a:ext cx="1957200" cy="8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0" b="1">
                  <a:solidFill>
                    <a:srgbClr val="0091EA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“</a:t>
              </a:r>
              <a:endParaRPr sz="6000" b="1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4025400" y="1760085"/>
              <a:ext cx="1093200" cy="1093200"/>
            </a:xfrm>
            <a:prstGeom prst="ellipse">
              <a:avLst/>
            </a:prstGeom>
            <a:noFill/>
            <a:ln w="9525" cap="flat" cmpd="sng">
              <a:solidFill>
                <a:srgbClr val="CFD8D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90700" y="1925385"/>
              <a:ext cx="762600" cy="762600"/>
            </a:xfrm>
            <a:prstGeom prst="ellipse">
              <a:avLst/>
            </a:prstGeom>
            <a:noFill/>
            <a:ln w="19050" cap="flat" cmpd="sng">
              <a:solidFill>
                <a:srgbClr val="CFD8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6" name="Google Shape;36;p4"/>
          <p:cNvCxnSpPr>
            <a:endCxn id="34" idx="1"/>
          </p:cNvCxnSpPr>
          <p:nvPr/>
        </p:nvCxnSpPr>
        <p:spPr>
          <a:xfrm>
            <a:off x="3742095" y="653985"/>
            <a:ext cx="443400" cy="2718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 rot="10800000">
            <a:off x="4114800" y="202114"/>
            <a:ext cx="457200" cy="6036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 rot="10800000" flipH="1">
            <a:off x="4749075" y="564919"/>
            <a:ext cx="95100" cy="2616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-87" y="4749844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◎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786137" y="1200150"/>
            <a:ext cx="36753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◎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◉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4682659" y="1200150"/>
            <a:ext cx="36753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◎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◉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786150" y="1200150"/>
            <a:ext cx="2419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2"/>
          </p:nvPr>
        </p:nvSpPr>
        <p:spPr>
          <a:xfrm>
            <a:off x="3329992" y="1200150"/>
            <a:ext cx="2419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3"/>
          </p:nvPr>
        </p:nvSpPr>
        <p:spPr>
          <a:xfrm>
            <a:off x="5873834" y="1200150"/>
            <a:ext cx="2419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457200" y="4055343"/>
            <a:ext cx="82296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-92" y="4749844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ts val="3000"/>
              <a:buFont typeface="Source Sans Pro"/>
              <a:buChar char="◎"/>
              <a:defRPr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2400"/>
              <a:buFont typeface="Source Sans Pro"/>
              <a:buChar char="○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2400"/>
              <a:buFont typeface="Source Sans Pro"/>
              <a:buChar char="◉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1800"/>
              <a:buFont typeface="Source Sans Pro"/>
              <a:buChar char="●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1800"/>
              <a:buFont typeface="Source Sans Pro"/>
              <a:buChar char="○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1800"/>
              <a:buFont typeface="Source Sans Pro"/>
              <a:buChar char="■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1800"/>
              <a:buFont typeface="Source Sans Pro"/>
              <a:buChar char="●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1800"/>
              <a:buFont typeface="Source Sans Pro"/>
              <a:buChar char="○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1800"/>
              <a:buFont typeface="Source Sans Pro"/>
              <a:buChar char="■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 b="1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300" b="1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300" b="1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300" b="1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300" b="1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300" b="1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300" b="1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300" b="1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300" b="1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hotos.aip.org/history-programs/niels-bohr-library/photos/nobel-gallery/heike-kamerlingh-onne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emanticscholar.org/paper/Review-of-the-superconducting-properties-of-MgB2-Buzea-Yamashita/eda1c669431462738ef9ba687cde45c03b2666bb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hysicsworld.com/a/metamaterials-offer-route-to-room-temperature-superconductivity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home.cern/news/news/accelerators/lhc-rocks-seesaw-model" TargetMode="Externa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history.fnal.gov/wilson.html" TargetMode="External"/><Relationship Id="rId5" Type="http://schemas.openxmlformats.org/officeDocument/2006/relationships/image" Target="../media/image28.jpg"/><Relationship Id="rId4" Type="http://schemas.openxmlformats.org/officeDocument/2006/relationships/hyperlink" Target="https://ieeexplore.ieee.org/abstract/document/1018566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dc.gov/cancer/dcpc/research/articles/rates-children-teens-state-region.htm" TargetMode="External"/><Relationship Id="rId5" Type="http://schemas.openxmlformats.org/officeDocument/2006/relationships/image" Target="../media/image30.jpg"/><Relationship Id="rId4" Type="http://schemas.openxmlformats.org/officeDocument/2006/relationships/hyperlink" Target="https://home.cern/news/news/knowledge-sharing/using-cern-magnet-technology-innovative-cancer-treatmen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library.ethz.ch/en/Resources/Digital-library/Short-portraits/Karl-Alexander-Mueller-1927-Georg-Bednorz-1950" TargetMode="Externa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hyperphysics.phy-astr.gsu.edu/hbase/Solids/Squid.html" TargetMode="External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perconductors.org/History.htm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ebopac.hwwa.de/PresseMappe20E/Digiview_MID.cfm?mid=F045342" TargetMode="External"/><Relationship Id="rId5" Type="http://schemas.openxmlformats.org/officeDocument/2006/relationships/hyperlink" Target="https://home.cern/science/engineering/superconductivity" TargetMode="External"/><Relationship Id="rId4" Type="http://schemas.openxmlformats.org/officeDocument/2006/relationships/hyperlink" Target="https://fs.magnet.fsu.edu/~lee/lee-superconductor-history.ht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hotos.aip.org/history-programs/niels-bohr-library/photos/nobel-gallery/heike-kamerlingh-onne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ctrTitle"/>
          </p:nvPr>
        </p:nvSpPr>
        <p:spPr>
          <a:xfrm>
            <a:off x="704850" y="1591055"/>
            <a:ext cx="820673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rPr>
              <a:t>Super-Conductivity</a:t>
            </a:r>
            <a:endParaRPr b="1" dirty="0">
              <a:solidFill>
                <a:srgbClr val="2012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88;p13"/>
          <p:cNvSpPr txBox="1"/>
          <p:nvPr/>
        </p:nvSpPr>
        <p:spPr>
          <a:xfrm>
            <a:off x="2093675" y="2880400"/>
            <a:ext cx="31404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rPr>
              <a:t>Madeline Smith, Jennifer Bradford,</a:t>
            </a:r>
            <a:endParaRPr sz="2400" b="1" dirty="0">
              <a:solidFill>
                <a:srgbClr val="2012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rPr>
              <a:t>Muye Liu, Sidharth Kapoor</a:t>
            </a:r>
            <a:endParaRPr sz="2400" b="1" dirty="0">
              <a:solidFill>
                <a:srgbClr val="2012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2012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rPr>
              <a:t>H. Kamerlingh Onnes Cont..</a:t>
            </a:r>
            <a:endParaRPr b="1">
              <a:solidFill>
                <a:srgbClr val="2012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69" name="Google Shape;169;p22"/>
          <p:cNvGrpSpPr/>
          <p:nvPr/>
        </p:nvGrpSpPr>
        <p:grpSpPr>
          <a:xfrm>
            <a:off x="4155832" y="1200427"/>
            <a:ext cx="2397402" cy="2438085"/>
            <a:chOff x="4410300" y="1143437"/>
            <a:chExt cx="2397402" cy="2443216"/>
          </a:xfrm>
        </p:grpSpPr>
        <p:sp>
          <p:nvSpPr>
            <p:cNvPr id="170" name="Google Shape;170;p22"/>
            <p:cNvSpPr/>
            <p:nvPr/>
          </p:nvSpPr>
          <p:spPr>
            <a:xfrm>
              <a:off x="4849302" y="3079475"/>
              <a:ext cx="1958400" cy="1335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" name="Google Shape;171;p22"/>
            <p:cNvGrpSpPr/>
            <p:nvPr/>
          </p:nvGrpSpPr>
          <p:grpSpPr>
            <a:xfrm>
              <a:off x="4410300" y="1143437"/>
              <a:ext cx="2154600" cy="2443216"/>
              <a:chOff x="4410300" y="1143437"/>
              <a:chExt cx="2154600" cy="2443216"/>
            </a:xfrm>
          </p:grpSpPr>
          <p:grpSp>
            <p:nvGrpSpPr>
              <p:cNvPr id="172" name="Google Shape;172;p22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73" name="Google Shape;173;p22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74" name="Google Shape;174;p22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5" name="Google Shape;175;p22"/>
              <p:cNvSpPr txBox="1"/>
              <p:nvPr/>
            </p:nvSpPr>
            <p:spPr>
              <a:xfrm>
                <a:off x="4526679" y="3215253"/>
                <a:ext cx="6927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200" b="1">
                    <a:latin typeface="Roboto"/>
                    <a:ea typeface="Roboto"/>
                    <a:cs typeface="Roboto"/>
                    <a:sym typeface="Roboto"/>
                  </a:rPr>
                  <a:t>1911</a:t>
                </a:r>
                <a:endParaRPr sz="12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76" name="Google Shape;176;p22"/>
              <p:cNvSpPr txBox="1"/>
              <p:nvPr/>
            </p:nvSpPr>
            <p:spPr>
              <a:xfrm>
                <a:off x="4410300" y="1143437"/>
                <a:ext cx="2154600" cy="119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b="1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A Test of Mercury</a:t>
                </a:r>
                <a:endParaRPr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>
                    <a:solidFill>
                      <a:schemeClr val="dk1"/>
                    </a:solidFill>
                    <a:latin typeface="Alegreya"/>
                    <a:ea typeface="Alegreya"/>
                    <a:cs typeface="Alegreya"/>
                    <a:sym typeface="Alegreya"/>
                  </a:rPr>
                  <a:t>During a mercury electrical resistance test, he cooled the temperature to 4K, where he noticed a strange disappearance of resistance. </a:t>
                </a:r>
                <a:endParaRPr b="1">
                  <a:latin typeface="Alegreya"/>
                  <a:ea typeface="Alegreya"/>
                  <a:cs typeface="Alegreya"/>
                  <a:sym typeface="Alegreya"/>
                </a:endParaRPr>
              </a:p>
            </p:txBody>
          </p:sp>
        </p:grpSp>
      </p:grpSp>
      <p:grpSp>
        <p:nvGrpSpPr>
          <p:cNvPr id="177" name="Google Shape;177;p22"/>
          <p:cNvGrpSpPr/>
          <p:nvPr/>
        </p:nvGrpSpPr>
        <p:grpSpPr>
          <a:xfrm>
            <a:off x="6181335" y="2759372"/>
            <a:ext cx="2721140" cy="1735654"/>
            <a:chOff x="6435810" y="2702596"/>
            <a:chExt cx="2721140" cy="1735654"/>
          </a:xfrm>
        </p:grpSpPr>
        <p:sp>
          <p:nvSpPr>
            <p:cNvPr id="178" name="Google Shape;178;p22"/>
            <p:cNvSpPr/>
            <p:nvPr/>
          </p:nvSpPr>
          <p:spPr>
            <a:xfrm>
              <a:off x="6807650" y="3079475"/>
              <a:ext cx="2349300" cy="133500"/>
            </a:xfrm>
            <a:prstGeom prst="rect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" name="Google Shape;179;p22"/>
            <p:cNvGrpSpPr/>
            <p:nvPr/>
          </p:nvGrpSpPr>
          <p:grpSpPr>
            <a:xfrm>
              <a:off x="6435810" y="2702596"/>
              <a:ext cx="2494563" cy="1735654"/>
              <a:chOff x="6435810" y="2702596"/>
              <a:chExt cx="2494563" cy="1735654"/>
            </a:xfrm>
          </p:grpSpPr>
          <p:grpSp>
            <p:nvGrpSpPr>
              <p:cNvPr id="180" name="Google Shape;180;p22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81" name="Google Shape;181;p22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82" name="Google Shape;182;p22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3" name="Google Shape;183;p22"/>
              <p:cNvSpPr txBox="1"/>
              <p:nvPr/>
            </p:nvSpPr>
            <p:spPr>
              <a:xfrm>
                <a:off x="6435810" y="270259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200" b="1">
                    <a:latin typeface="Roboto"/>
                    <a:ea typeface="Roboto"/>
                    <a:cs typeface="Roboto"/>
                    <a:sym typeface="Roboto"/>
                  </a:rPr>
                  <a:t>1913</a:t>
                </a:r>
                <a:endParaRPr sz="12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84" name="Google Shape;184;p22"/>
              <p:cNvSpPr txBox="1"/>
              <p:nvPr/>
            </p:nvSpPr>
            <p:spPr>
              <a:xfrm>
                <a:off x="6676773" y="349445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b="1">
                    <a:latin typeface="Roboto"/>
                    <a:ea typeface="Roboto"/>
                    <a:cs typeface="Roboto"/>
                    <a:sym typeface="Roboto"/>
                  </a:rPr>
                  <a:t>Won  nobel prize for his research</a:t>
                </a:r>
                <a:endParaRPr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85" name="Google Shape;185;p22"/>
          <p:cNvGrpSpPr/>
          <p:nvPr/>
        </p:nvGrpSpPr>
        <p:grpSpPr>
          <a:xfrm>
            <a:off x="241516" y="1815576"/>
            <a:ext cx="2542606" cy="1827863"/>
            <a:chOff x="495991" y="1758800"/>
            <a:chExt cx="2542606" cy="1827863"/>
          </a:xfrm>
        </p:grpSpPr>
        <p:sp>
          <p:nvSpPr>
            <p:cNvPr id="186" name="Google Shape;186;p22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7" name="Google Shape;187;p22"/>
            <p:cNvGrpSpPr/>
            <p:nvPr/>
          </p:nvGrpSpPr>
          <p:grpSpPr>
            <a:xfrm>
              <a:off x="495991" y="1758800"/>
              <a:ext cx="2542606" cy="1827863"/>
              <a:chOff x="495991" y="1758800"/>
              <a:chExt cx="2542606" cy="1827863"/>
            </a:xfrm>
          </p:grpSpPr>
          <p:sp>
            <p:nvSpPr>
              <p:cNvPr id="188" name="Google Shape;188;p22"/>
              <p:cNvSpPr txBox="1"/>
              <p:nvPr/>
            </p:nvSpPr>
            <p:spPr>
              <a:xfrm>
                <a:off x="495991" y="3215263"/>
                <a:ext cx="8712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200" b="1">
                    <a:latin typeface="Roboto"/>
                    <a:ea typeface="Roboto"/>
                    <a:cs typeface="Roboto"/>
                    <a:sym typeface="Roboto"/>
                  </a:rPr>
                  <a:t>1901</a:t>
                </a:r>
                <a:endParaRPr sz="12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89" name="Google Shape;189;p22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90" name="Google Shape;190;p22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91" name="Google Shape;191;p22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92" name="Google Shape;192;p22"/>
              <p:cNvSpPr txBox="1"/>
              <p:nvPr/>
            </p:nvSpPr>
            <p:spPr>
              <a:xfrm>
                <a:off x="784997" y="175880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>
                    <a:latin typeface="Roboto"/>
                    <a:ea typeface="Roboto"/>
                    <a:cs typeface="Roboto"/>
                    <a:sym typeface="Roboto"/>
                  </a:rPr>
                  <a:t>Einstein Applied to be Onnes assistant</a:t>
                </a:r>
                <a:endParaRPr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>
                    <a:latin typeface="Alegreya"/>
                    <a:ea typeface="Alegreya"/>
                    <a:cs typeface="Alegreya"/>
                    <a:sym typeface="Alegreya"/>
                  </a:rPr>
                  <a:t>He was rejected.</a:t>
                </a:r>
                <a:endParaRPr b="1">
                  <a:latin typeface="Alegreya"/>
                  <a:ea typeface="Alegreya"/>
                  <a:cs typeface="Alegreya"/>
                  <a:sym typeface="Alegreya"/>
                </a:endParaRPr>
              </a:p>
            </p:txBody>
          </p:sp>
        </p:grpSp>
      </p:grpSp>
      <p:grpSp>
        <p:nvGrpSpPr>
          <p:cNvPr id="193" name="Google Shape;193;p22"/>
          <p:cNvGrpSpPr/>
          <p:nvPr/>
        </p:nvGrpSpPr>
        <p:grpSpPr>
          <a:xfrm>
            <a:off x="2271120" y="2759372"/>
            <a:ext cx="2501355" cy="1735654"/>
            <a:chOff x="2525595" y="2702596"/>
            <a:chExt cx="2501355" cy="1735654"/>
          </a:xfrm>
        </p:grpSpPr>
        <p:sp>
          <p:nvSpPr>
            <p:cNvPr id="194" name="Google Shape;194;p22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" name="Google Shape;195;p22"/>
            <p:cNvGrpSpPr/>
            <p:nvPr/>
          </p:nvGrpSpPr>
          <p:grpSpPr>
            <a:xfrm>
              <a:off x="2525595" y="2702596"/>
              <a:ext cx="2501355" cy="1735654"/>
              <a:chOff x="2525595" y="2702596"/>
              <a:chExt cx="2501355" cy="1735654"/>
            </a:xfrm>
          </p:grpSpPr>
          <p:sp>
            <p:nvSpPr>
              <p:cNvPr id="196" name="Google Shape;196;p22"/>
              <p:cNvSpPr txBox="1"/>
              <p:nvPr/>
            </p:nvSpPr>
            <p:spPr>
              <a:xfrm>
                <a:off x="2525595" y="270259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200" b="1">
                    <a:latin typeface="Roboto"/>
                    <a:ea typeface="Roboto"/>
                    <a:cs typeface="Roboto"/>
                    <a:sym typeface="Roboto"/>
                  </a:rPr>
                  <a:t>1908</a:t>
                </a:r>
                <a:endParaRPr sz="12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97" name="Google Shape;197;p22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98" name="Google Shape;198;p22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99" name="Google Shape;199;p22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0" name="Google Shape;200;p22"/>
              <p:cNvSpPr txBox="1"/>
              <p:nvPr/>
            </p:nvSpPr>
            <p:spPr>
              <a:xfrm>
                <a:off x="2773350" y="349445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>
                    <a:latin typeface="Roboto"/>
                    <a:ea typeface="Roboto"/>
                    <a:cs typeface="Roboto"/>
                    <a:sym typeface="Roboto"/>
                  </a:rPr>
                  <a:t>Discovered the boiling point of helium</a:t>
                </a:r>
                <a:endParaRPr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1600"/>
                  </a:spcAft>
                  <a:buNone/>
                </a:pPr>
                <a:endParaRPr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201" name="Google Shape;201;p22"/>
          <p:cNvGrpSpPr/>
          <p:nvPr/>
        </p:nvGrpSpPr>
        <p:grpSpPr>
          <a:xfrm>
            <a:off x="526878" y="1815586"/>
            <a:ext cx="1893813" cy="699702"/>
            <a:chOff x="542475" y="1476700"/>
            <a:chExt cx="7695300" cy="2541600"/>
          </a:xfrm>
        </p:grpSpPr>
        <p:sp>
          <p:nvSpPr>
            <p:cNvPr id="202" name="Google Shape;202;p22"/>
            <p:cNvSpPr/>
            <p:nvPr/>
          </p:nvSpPr>
          <p:spPr>
            <a:xfrm>
              <a:off x="542475" y="1476700"/>
              <a:ext cx="7695300" cy="25416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2"/>
            <p:cNvSpPr/>
            <p:nvPr/>
          </p:nvSpPr>
          <p:spPr>
            <a:xfrm>
              <a:off x="622850" y="1557125"/>
              <a:ext cx="7534500" cy="23808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22"/>
          <p:cNvGrpSpPr/>
          <p:nvPr/>
        </p:nvGrpSpPr>
        <p:grpSpPr>
          <a:xfrm>
            <a:off x="4118820" y="1195370"/>
            <a:ext cx="1729134" cy="401827"/>
            <a:chOff x="542475" y="1476700"/>
            <a:chExt cx="7695300" cy="2541600"/>
          </a:xfrm>
        </p:grpSpPr>
        <p:sp>
          <p:nvSpPr>
            <p:cNvPr id="205" name="Google Shape;205;p22"/>
            <p:cNvSpPr/>
            <p:nvPr/>
          </p:nvSpPr>
          <p:spPr>
            <a:xfrm>
              <a:off x="542475" y="1476700"/>
              <a:ext cx="7695300" cy="25416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2"/>
            <p:cNvSpPr/>
            <p:nvPr/>
          </p:nvSpPr>
          <p:spPr>
            <a:xfrm>
              <a:off x="622850" y="1557125"/>
              <a:ext cx="7534500" cy="23808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22"/>
          <p:cNvGrpSpPr/>
          <p:nvPr/>
        </p:nvGrpSpPr>
        <p:grpSpPr>
          <a:xfrm>
            <a:off x="2499273" y="3579198"/>
            <a:ext cx="2001548" cy="516707"/>
            <a:chOff x="542475" y="1476700"/>
            <a:chExt cx="7695300" cy="2541600"/>
          </a:xfrm>
        </p:grpSpPr>
        <p:sp>
          <p:nvSpPr>
            <p:cNvPr id="208" name="Google Shape;208;p22"/>
            <p:cNvSpPr/>
            <p:nvPr/>
          </p:nvSpPr>
          <p:spPr>
            <a:xfrm>
              <a:off x="542475" y="1476700"/>
              <a:ext cx="7695300" cy="25416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2"/>
            <p:cNvSpPr/>
            <p:nvPr/>
          </p:nvSpPr>
          <p:spPr>
            <a:xfrm>
              <a:off x="622850" y="1557125"/>
              <a:ext cx="7534500" cy="23808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22"/>
          <p:cNvGrpSpPr/>
          <p:nvPr/>
        </p:nvGrpSpPr>
        <p:grpSpPr>
          <a:xfrm>
            <a:off x="6337336" y="3579260"/>
            <a:ext cx="2250106" cy="549748"/>
            <a:chOff x="542475" y="1476700"/>
            <a:chExt cx="7695300" cy="2541600"/>
          </a:xfrm>
        </p:grpSpPr>
        <p:sp>
          <p:nvSpPr>
            <p:cNvPr id="211" name="Google Shape;211;p22"/>
            <p:cNvSpPr/>
            <p:nvPr/>
          </p:nvSpPr>
          <p:spPr>
            <a:xfrm>
              <a:off x="542475" y="1476700"/>
              <a:ext cx="7695300" cy="25416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2"/>
            <p:cNvSpPr/>
            <p:nvPr/>
          </p:nvSpPr>
          <p:spPr>
            <a:xfrm>
              <a:off x="622850" y="1557125"/>
              <a:ext cx="7534500" cy="23808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22"/>
          <p:cNvSpPr/>
          <p:nvPr/>
        </p:nvSpPr>
        <p:spPr>
          <a:xfrm>
            <a:off x="4042050" y="1577675"/>
            <a:ext cx="2397300" cy="1434600"/>
          </a:xfrm>
          <a:prstGeom prst="ellipse">
            <a:avLst/>
          </a:prstGeom>
          <a:noFill/>
          <a:ln w="9525" cap="flat" cmpd="sng">
            <a:solidFill>
              <a:srgbClr val="CCCCCC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2"/>
          <p:cNvSpPr/>
          <p:nvPr/>
        </p:nvSpPr>
        <p:spPr>
          <a:xfrm>
            <a:off x="462100" y="2526875"/>
            <a:ext cx="1557000" cy="296100"/>
          </a:xfrm>
          <a:prstGeom prst="ellipse">
            <a:avLst/>
          </a:prstGeom>
          <a:noFill/>
          <a:ln w="9525" cap="flat" cmpd="sng">
            <a:solidFill>
              <a:srgbClr val="CCCCCC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"/>
          <p:cNvSpPr txBox="1">
            <a:spLocks noGrp="1"/>
          </p:cNvSpPr>
          <p:nvPr>
            <p:ph type="body" idx="1"/>
          </p:nvPr>
        </p:nvSpPr>
        <p:spPr>
          <a:xfrm>
            <a:off x="1266000" y="4701100"/>
            <a:ext cx="6612000" cy="5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https://photos.aip.org/history-programs/niels-bohr-library/photos/nobel-gallery/heike-kamerlingh-onnes</a:t>
            </a:r>
            <a:endParaRPr/>
          </a:p>
        </p:txBody>
      </p:sp>
      <p:sp>
        <p:nvSpPr>
          <p:cNvPr id="220" name="Google Shape;220;p23"/>
          <p:cNvSpPr txBox="1"/>
          <p:nvPr/>
        </p:nvSpPr>
        <p:spPr>
          <a:xfrm>
            <a:off x="2130150" y="3924975"/>
            <a:ext cx="4883700" cy="7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legreya"/>
                <a:ea typeface="Alegreya"/>
                <a:cs typeface="Alegreya"/>
                <a:sym typeface="Alegreya"/>
              </a:rPr>
              <a:t>(Left to Right) Sitting: Heike Kamerlingh-Onnes, Willem Keesom, and Kowalsky. Standing: Wolfke, Vegard, and Flim.</a:t>
            </a:r>
            <a:endParaRPr sz="1800">
              <a:latin typeface="Alegreya"/>
              <a:ea typeface="Alegreya"/>
              <a:cs typeface="Alegreya"/>
              <a:sym typeface="Alegreya"/>
            </a:endParaRPr>
          </a:p>
        </p:txBody>
      </p:sp>
      <p:pic>
        <p:nvPicPr>
          <p:cNvPr id="221" name="Google Shape;22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2548" y="148225"/>
            <a:ext cx="4638925" cy="3729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4"/>
          <p:cNvSpPr/>
          <p:nvPr/>
        </p:nvSpPr>
        <p:spPr>
          <a:xfrm>
            <a:off x="2289113" y="3931250"/>
            <a:ext cx="1224300" cy="1115100"/>
          </a:xfrm>
          <a:prstGeom prst="ellipse">
            <a:avLst/>
          </a:prstGeom>
          <a:noFill/>
          <a:ln w="9525" cap="flat" cmpd="sng">
            <a:solidFill>
              <a:srgbClr val="CCCC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4"/>
          <p:cNvSpPr/>
          <p:nvPr/>
        </p:nvSpPr>
        <p:spPr>
          <a:xfrm>
            <a:off x="2350613" y="3987193"/>
            <a:ext cx="1101300" cy="1003200"/>
          </a:xfrm>
          <a:prstGeom prst="ellipse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8" name="Google Shape;228;p24"/>
          <p:cNvPicPr preferRelativeResize="0"/>
          <p:nvPr/>
        </p:nvPicPr>
        <p:blipFill rotWithShape="1">
          <a:blip r:embed="rId3">
            <a:alphaModFix/>
          </a:blip>
          <a:srcRect l="6194" t="39047" r="62056" b="24284"/>
          <a:stretch/>
        </p:blipFill>
        <p:spPr>
          <a:xfrm>
            <a:off x="60275" y="73525"/>
            <a:ext cx="5681976" cy="3691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Google Shape;229;p24"/>
          <p:cNvCxnSpPr/>
          <p:nvPr/>
        </p:nvCxnSpPr>
        <p:spPr>
          <a:xfrm>
            <a:off x="2611925" y="1818300"/>
            <a:ext cx="1707900" cy="71310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dist="57150" dir="1499999" algn="bl" rotWithShape="0">
              <a:srgbClr val="FFFFFF">
                <a:alpha val="77000"/>
              </a:srgbClr>
            </a:outerShdw>
          </a:effectLst>
        </p:spPr>
      </p:cxnSp>
      <p:pic>
        <p:nvPicPr>
          <p:cNvPr id="230" name="Google Shape;230;p24"/>
          <p:cNvPicPr preferRelativeResize="0"/>
          <p:nvPr/>
        </p:nvPicPr>
        <p:blipFill rotWithShape="1">
          <a:blip r:embed="rId4">
            <a:alphaModFix/>
          </a:blip>
          <a:srcRect l="12566" t="2780" r="22150" b="35438"/>
          <a:stretch/>
        </p:blipFill>
        <p:spPr>
          <a:xfrm>
            <a:off x="4203850" y="1681275"/>
            <a:ext cx="4712525" cy="3462225"/>
          </a:xfrm>
          <a:prstGeom prst="rect">
            <a:avLst/>
          </a:prstGeom>
          <a:noFill/>
          <a:ln>
            <a:noFill/>
          </a:ln>
          <a:effectLst>
            <a:outerShdw blurRad="300038" dist="161925" dir="12360000" algn="bl" rotWithShape="0">
              <a:srgbClr val="000000">
                <a:alpha val="77000"/>
              </a:srgbClr>
            </a:outerShdw>
          </a:effectLst>
        </p:spPr>
      </p:pic>
      <p:cxnSp>
        <p:nvCxnSpPr>
          <p:cNvPr id="231" name="Google Shape;231;p24"/>
          <p:cNvCxnSpPr/>
          <p:nvPr/>
        </p:nvCxnSpPr>
        <p:spPr>
          <a:xfrm>
            <a:off x="6722400" y="3497700"/>
            <a:ext cx="972900" cy="42030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42875" dist="238125" dir="1260000" algn="bl" rotWithShape="0">
              <a:srgbClr val="000000">
                <a:alpha val="95000"/>
              </a:srgbClr>
            </a:outerShdw>
          </a:effectLst>
        </p:spPr>
      </p:cxnSp>
      <p:cxnSp>
        <p:nvCxnSpPr>
          <p:cNvPr id="232" name="Google Shape;232;p24"/>
          <p:cNvCxnSpPr>
            <a:endCxn id="227" idx="0"/>
          </p:cNvCxnSpPr>
          <p:nvPr/>
        </p:nvCxnSpPr>
        <p:spPr>
          <a:xfrm>
            <a:off x="2901263" y="3764893"/>
            <a:ext cx="0" cy="2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24"/>
          <p:cNvCxnSpPr>
            <a:stCxn id="234" idx="4"/>
            <a:endCxn id="234" idx="4"/>
          </p:cNvCxnSpPr>
          <p:nvPr/>
        </p:nvCxnSpPr>
        <p:spPr>
          <a:xfrm>
            <a:off x="6672225" y="1549118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5" name="Google Shape;235;p24"/>
          <p:cNvSpPr txBox="1">
            <a:spLocks noGrp="1"/>
          </p:cNvSpPr>
          <p:nvPr>
            <p:ph type="title"/>
          </p:nvPr>
        </p:nvSpPr>
        <p:spPr>
          <a:xfrm>
            <a:off x="2259563" y="4235000"/>
            <a:ext cx="1283400" cy="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1924</a:t>
            </a:r>
            <a:endParaRPr sz="2400"/>
          </a:p>
        </p:txBody>
      </p:sp>
      <p:sp>
        <p:nvSpPr>
          <p:cNvPr id="236" name="Google Shape;236;p24"/>
          <p:cNvSpPr/>
          <p:nvPr/>
        </p:nvSpPr>
        <p:spPr>
          <a:xfrm>
            <a:off x="6060075" y="489975"/>
            <a:ext cx="1224300" cy="1115100"/>
          </a:xfrm>
          <a:prstGeom prst="ellipse">
            <a:avLst/>
          </a:prstGeom>
          <a:noFill/>
          <a:ln w="9525" cap="flat" cmpd="sng">
            <a:solidFill>
              <a:srgbClr val="CCCC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4"/>
          <p:cNvSpPr/>
          <p:nvPr/>
        </p:nvSpPr>
        <p:spPr>
          <a:xfrm>
            <a:off x="6121575" y="545918"/>
            <a:ext cx="1101300" cy="1003200"/>
          </a:xfrm>
          <a:prstGeom prst="ellipse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4"/>
          <p:cNvSpPr txBox="1">
            <a:spLocks noGrp="1"/>
          </p:cNvSpPr>
          <p:nvPr>
            <p:ph type="title"/>
          </p:nvPr>
        </p:nvSpPr>
        <p:spPr>
          <a:xfrm>
            <a:off x="6030525" y="793725"/>
            <a:ext cx="1283400" cy="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1927</a:t>
            </a:r>
            <a:endParaRPr sz="2400"/>
          </a:p>
        </p:txBody>
      </p:sp>
      <p:cxnSp>
        <p:nvCxnSpPr>
          <p:cNvPr id="238" name="Google Shape;238;p24"/>
          <p:cNvCxnSpPr>
            <a:stCxn id="234" idx="4"/>
          </p:cNvCxnSpPr>
          <p:nvPr/>
        </p:nvCxnSpPr>
        <p:spPr>
          <a:xfrm>
            <a:off x="6672225" y="1549118"/>
            <a:ext cx="0" cy="11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9" name="Google Shape;239;p24"/>
          <p:cNvSpPr txBox="1"/>
          <p:nvPr/>
        </p:nvSpPr>
        <p:spPr>
          <a:xfrm>
            <a:off x="3717550" y="4742600"/>
            <a:ext cx="4863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[4]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" name="Google Shape;240;p24"/>
          <p:cNvSpPr txBox="1"/>
          <p:nvPr/>
        </p:nvSpPr>
        <p:spPr>
          <a:xfrm>
            <a:off x="60275" y="3764900"/>
            <a:ext cx="4863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[4]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25"/>
          <p:cNvGrpSpPr/>
          <p:nvPr/>
        </p:nvGrpSpPr>
        <p:grpSpPr>
          <a:xfrm>
            <a:off x="3921946" y="2386458"/>
            <a:ext cx="2291169" cy="1998199"/>
            <a:chOff x="4513434" y="2784899"/>
            <a:chExt cx="2392366" cy="2002404"/>
          </a:xfrm>
        </p:grpSpPr>
        <p:sp>
          <p:nvSpPr>
            <p:cNvPr id="246" name="Google Shape;246;p25"/>
            <p:cNvSpPr/>
            <p:nvPr/>
          </p:nvSpPr>
          <p:spPr>
            <a:xfrm>
              <a:off x="4849302" y="3079475"/>
              <a:ext cx="1958400" cy="1335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7" name="Google Shape;247;p25"/>
            <p:cNvGrpSpPr/>
            <p:nvPr/>
          </p:nvGrpSpPr>
          <p:grpSpPr>
            <a:xfrm>
              <a:off x="4513434" y="2784899"/>
              <a:ext cx="2392366" cy="2002404"/>
              <a:chOff x="4513434" y="2784899"/>
              <a:chExt cx="2392366" cy="2002404"/>
            </a:xfrm>
          </p:grpSpPr>
          <p:sp>
            <p:nvSpPr>
              <p:cNvPr id="248" name="Google Shape;248;p25"/>
              <p:cNvSpPr txBox="1"/>
              <p:nvPr/>
            </p:nvSpPr>
            <p:spPr>
              <a:xfrm>
                <a:off x="4513434" y="2784899"/>
                <a:ext cx="6927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200" b="1">
                    <a:latin typeface="Roboto"/>
                    <a:ea typeface="Roboto"/>
                    <a:cs typeface="Roboto"/>
                    <a:sym typeface="Roboto"/>
                  </a:rPr>
                  <a:t>1950</a:t>
                </a:r>
                <a:endParaRPr sz="12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49" name="Google Shape;249;p25"/>
              <p:cNvSpPr txBox="1"/>
              <p:nvPr/>
            </p:nvSpPr>
            <p:spPr>
              <a:xfrm>
                <a:off x="4751200" y="3591503"/>
                <a:ext cx="2154600" cy="119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b="1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Vitalii Ginzburg and Lev Landau’s</a:t>
                </a:r>
                <a:endParaRPr>
                  <a:solidFill>
                    <a:schemeClr val="dk1"/>
                  </a:solidFill>
                  <a:latin typeface="Alegreya"/>
                  <a:ea typeface="Alegreya"/>
                  <a:cs typeface="Alegreya"/>
                  <a:sym typeface="Alegreya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>
                  <a:solidFill>
                    <a:schemeClr val="dk1"/>
                  </a:solidFill>
                  <a:latin typeface="Alegreya"/>
                  <a:ea typeface="Alegreya"/>
                  <a:cs typeface="Alegreya"/>
                  <a:sym typeface="Alegreya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>
                    <a:solidFill>
                      <a:schemeClr val="dk1"/>
                    </a:solidFill>
                    <a:latin typeface="Alegreya"/>
                    <a:ea typeface="Alegreya"/>
                    <a:cs typeface="Alegreya"/>
                    <a:sym typeface="Alegreya"/>
                  </a:rPr>
                  <a:t>Modified London’s equations Under Type I and II behavior </a:t>
                </a:r>
                <a:endParaRPr>
                  <a:solidFill>
                    <a:schemeClr val="dk1"/>
                  </a:solidFill>
                  <a:latin typeface="Alegreya"/>
                  <a:ea typeface="Alegreya"/>
                  <a:cs typeface="Alegreya"/>
                  <a:sym typeface="Alegreya"/>
                </a:endParaRPr>
              </a:p>
            </p:txBody>
          </p:sp>
        </p:grpSp>
      </p:grpSp>
      <p:grpSp>
        <p:nvGrpSpPr>
          <p:cNvPr id="250" name="Google Shape;250;p25"/>
          <p:cNvGrpSpPr/>
          <p:nvPr/>
        </p:nvGrpSpPr>
        <p:grpSpPr>
          <a:xfrm>
            <a:off x="5758950" y="1363488"/>
            <a:ext cx="3073375" cy="1841080"/>
            <a:chOff x="6495097" y="1758767"/>
            <a:chExt cx="2661852" cy="1841080"/>
          </a:xfrm>
        </p:grpSpPr>
        <p:sp>
          <p:nvSpPr>
            <p:cNvPr id="251" name="Google Shape;251;p25"/>
            <p:cNvSpPr/>
            <p:nvPr/>
          </p:nvSpPr>
          <p:spPr>
            <a:xfrm>
              <a:off x="6807650" y="3079475"/>
              <a:ext cx="2349300" cy="133500"/>
            </a:xfrm>
            <a:prstGeom prst="rect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252;p25"/>
            <p:cNvGrpSpPr/>
            <p:nvPr/>
          </p:nvGrpSpPr>
          <p:grpSpPr>
            <a:xfrm>
              <a:off x="6495097" y="1758767"/>
              <a:ext cx="1984500" cy="1841080"/>
              <a:chOff x="6495097" y="1758767"/>
              <a:chExt cx="1984500" cy="1841080"/>
            </a:xfrm>
          </p:grpSpPr>
          <p:sp>
            <p:nvSpPr>
              <p:cNvPr id="253" name="Google Shape;253;p25"/>
              <p:cNvSpPr txBox="1"/>
              <p:nvPr/>
            </p:nvSpPr>
            <p:spPr>
              <a:xfrm>
                <a:off x="6495097" y="322844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200" b="1">
                    <a:latin typeface="Roboto"/>
                    <a:ea typeface="Roboto"/>
                    <a:cs typeface="Roboto"/>
                    <a:sym typeface="Roboto"/>
                  </a:rPr>
                  <a:t>1953</a:t>
                </a:r>
                <a:endParaRPr sz="12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54" name="Google Shape;254;p25"/>
              <p:cNvSpPr txBox="1"/>
              <p:nvPr/>
            </p:nvSpPr>
            <p:spPr>
              <a:xfrm>
                <a:off x="6495097" y="1758767"/>
                <a:ext cx="1984500" cy="75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>
                    <a:latin typeface="Roboto"/>
                    <a:ea typeface="Roboto"/>
                    <a:cs typeface="Roboto"/>
                    <a:sym typeface="Roboto"/>
                  </a:rPr>
                  <a:t>Bern Matthias- Bell Laboratories</a:t>
                </a:r>
                <a:endParaRPr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1600"/>
                  </a:spcBef>
                  <a:spcAft>
                    <a:spcPts val="160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>
                    <a:solidFill>
                      <a:schemeClr val="dk1"/>
                    </a:solidFill>
                    <a:latin typeface="Alegreya"/>
                    <a:ea typeface="Alegreya"/>
                    <a:cs typeface="Alegreya"/>
                    <a:sym typeface="Alegreya"/>
                  </a:rPr>
                  <a:t>Raised Tc ceiling to 17.86 K</a:t>
                </a:r>
                <a:endParaRPr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255" name="Google Shape;255;p25"/>
          <p:cNvGrpSpPr/>
          <p:nvPr/>
        </p:nvGrpSpPr>
        <p:grpSpPr>
          <a:xfrm>
            <a:off x="174018" y="1363500"/>
            <a:ext cx="2847187" cy="1827862"/>
            <a:chOff x="495991" y="1758801"/>
            <a:chExt cx="2395009" cy="1827862"/>
          </a:xfrm>
        </p:grpSpPr>
        <p:sp>
          <p:nvSpPr>
            <p:cNvPr id="256" name="Google Shape;256;p25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7" name="Google Shape;257;p25"/>
            <p:cNvGrpSpPr/>
            <p:nvPr/>
          </p:nvGrpSpPr>
          <p:grpSpPr>
            <a:xfrm>
              <a:off x="495991" y="1758801"/>
              <a:ext cx="1676812" cy="1827862"/>
              <a:chOff x="495991" y="1758801"/>
              <a:chExt cx="1676812" cy="1827862"/>
            </a:xfrm>
          </p:grpSpPr>
          <p:sp>
            <p:nvSpPr>
              <p:cNvPr id="258" name="Google Shape;258;p25"/>
              <p:cNvSpPr txBox="1"/>
              <p:nvPr/>
            </p:nvSpPr>
            <p:spPr>
              <a:xfrm>
                <a:off x="495991" y="3215263"/>
                <a:ext cx="8712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200" b="1">
                    <a:latin typeface="Roboto"/>
                    <a:ea typeface="Roboto"/>
                    <a:cs typeface="Roboto"/>
                    <a:sym typeface="Roboto"/>
                  </a:rPr>
                  <a:t>1933</a:t>
                </a:r>
                <a:endParaRPr sz="12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259" name="Google Shape;259;p25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260" name="Google Shape;260;p25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61" name="Google Shape;261;p25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2" name="Google Shape;262;p25"/>
              <p:cNvSpPr txBox="1"/>
              <p:nvPr/>
            </p:nvSpPr>
            <p:spPr>
              <a:xfrm>
                <a:off x="785003" y="1758801"/>
                <a:ext cx="13878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>
                    <a:latin typeface="Roboto"/>
                    <a:ea typeface="Roboto"/>
                    <a:cs typeface="Roboto"/>
                    <a:sym typeface="Roboto"/>
                  </a:rPr>
                  <a:t>Meissner and Ochsenfeld </a:t>
                </a:r>
                <a:endParaRPr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>
                    <a:latin typeface="Alegreya"/>
                    <a:ea typeface="Alegreya"/>
                    <a:cs typeface="Alegreya"/>
                    <a:sym typeface="Alegreya"/>
                  </a:rPr>
                  <a:t>Meissner Effect</a:t>
                </a:r>
                <a:endParaRPr b="1">
                  <a:latin typeface="Alegreya"/>
                  <a:ea typeface="Alegreya"/>
                  <a:cs typeface="Alegreya"/>
                  <a:sym typeface="Alegreya"/>
                </a:endParaRPr>
              </a:p>
            </p:txBody>
          </p:sp>
        </p:grpSp>
      </p:grpSp>
      <p:grpSp>
        <p:nvGrpSpPr>
          <p:cNvPr id="263" name="Google Shape;263;p25"/>
          <p:cNvGrpSpPr/>
          <p:nvPr/>
        </p:nvGrpSpPr>
        <p:grpSpPr>
          <a:xfrm>
            <a:off x="2679603" y="1371527"/>
            <a:ext cx="1619090" cy="1838048"/>
            <a:chOff x="2522405" y="1766769"/>
            <a:chExt cx="2326947" cy="1838048"/>
          </a:xfrm>
        </p:grpSpPr>
        <p:sp>
          <p:nvSpPr>
            <p:cNvPr id="264" name="Google Shape;264;p25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5" name="Google Shape;265;p25"/>
            <p:cNvGrpSpPr/>
            <p:nvPr/>
          </p:nvGrpSpPr>
          <p:grpSpPr>
            <a:xfrm>
              <a:off x="2522405" y="1766769"/>
              <a:ext cx="2290265" cy="1838048"/>
              <a:chOff x="2522405" y="1766769"/>
              <a:chExt cx="2290265" cy="1838048"/>
            </a:xfrm>
          </p:grpSpPr>
          <p:sp>
            <p:nvSpPr>
              <p:cNvPr id="266" name="Google Shape;266;p25"/>
              <p:cNvSpPr txBox="1"/>
              <p:nvPr/>
            </p:nvSpPr>
            <p:spPr>
              <a:xfrm>
                <a:off x="2522405" y="3233417"/>
                <a:ext cx="9711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200" b="1">
                    <a:latin typeface="Roboto"/>
                    <a:ea typeface="Roboto"/>
                    <a:cs typeface="Roboto"/>
                    <a:sym typeface="Roboto"/>
                  </a:rPr>
                  <a:t>1935</a:t>
                </a:r>
                <a:endParaRPr sz="12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67" name="Google Shape;267;p25"/>
              <p:cNvSpPr txBox="1"/>
              <p:nvPr/>
            </p:nvSpPr>
            <p:spPr>
              <a:xfrm>
                <a:off x="2559070" y="1766769"/>
                <a:ext cx="2253600" cy="75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>
                    <a:latin typeface="Roboto"/>
                    <a:ea typeface="Roboto"/>
                    <a:cs typeface="Roboto"/>
                    <a:sym typeface="Roboto"/>
                  </a:rPr>
                  <a:t>Fritz and Heinz London</a:t>
                </a:r>
                <a:endParaRPr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160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>
                    <a:solidFill>
                      <a:schemeClr val="dk1"/>
                    </a:solidFill>
                    <a:latin typeface="Alegreya"/>
                    <a:ea typeface="Alegreya"/>
                    <a:cs typeface="Alegreya"/>
                    <a:sym typeface="Alegreya"/>
                  </a:rPr>
                  <a:t>London equations</a:t>
                </a:r>
                <a:endParaRPr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268" name="Google Shape;268;p25"/>
          <p:cNvSpPr txBox="1"/>
          <p:nvPr/>
        </p:nvSpPr>
        <p:spPr>
          <a:xfrm>
            <a:off x="947700" y="3209550"/>
            <a:ext cx="1797600" cy="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Kharkov group (L. V. Shubnikov)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Alegreya"/>
                <a:ea typeface="Alegreya"/>
                <a:cs typeface="Alegreya"/>
                <a:sym typeface="Alegreya"/>
              </a:rPr>
              <a:t>Type II Superconductors</a:t>
            </a:r>
            <a:endParaRPr b="1">
              <a:latin typeface="Alegreya"/>
              <a:ea typeface="Alegreya"/>
              <a:cs typeface="Alegreya"/>
              <a:sym typeface="Alegreya"/>
            </a:endParaRPr>
          </a:p>
        </p:txBody>
      </p:sp>
      <p:grpSp>
        <p:nvGrpSpPr>
          <p:cNvPr id="269" name="Google Shape;269;p25"/>
          <p:cNvGrpSpPr/>
          <p:nvPr/>
        </p:nvGrpSpPr>
        <p:grpSpPr>
          <a:xfrm rot="10800000">
            <a:off x="1382693" y="2684203"/>
            <a:ext cx="109845" cy="411825"/>
            <a:chOff x="845575" y="2563700"/>
            <a:chExt cx="92400" cy="411825"/>
          </a:xfrm>
        </p:grpSpPr>
        <p:cxnSp>
          <p:nvCxnSpPr>
            <p:cNvPr id="270" name="Google Shape;270;p25"/>
            <p:cNvCxnSpPr/>
            <p:nvPr/>
          </p:nvCxnSpPr>
          <p:spPr>
            <a:xfrm>
              <a:off x="891775" y="2616125"/>
              <a:ext cx="0" cy="359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71" name="Google Shape;271;p25"/>
            <p:cNvSpPr/>
            <p:nvPr/>
          </p:nvSpPr>
          <p:spPr>
            <a:xfrm>
              <a:off x="845575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25"/>
          <p:cNvGrpSpPr/>
          <p:nvPr/>
        </p:nvGrpSpPr>
        <p:grpSpPr>
          <a:xfrm rot="10800000">
            <a:off x="4247493" y="2684191"/>
            <a:ext cx="109845" cy="411825"/>
            <a:chOff x="845575" y="2563700"/>
            <a:chExt cx="92400" cy="411825"/>
          </a:xfrm>
        </p:grpSpPr>
        <p:cxnSp>
          <p:nvCxnSpPr>
            <p:cNvPr id="273" name="Google Shape;273;p25"/>
            <p:cNvCxnSpPr/>
            <p:nvPr/>
          </p:nvCxnSpPr>
          <p:spPr>
            <a:xfrm>
              <a:off x="891775" y="2616125"/>
              <a:ext cx="0" cy="359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74" name="Google Shape;274;p25"/>
            <p:cNvSpPr/>
            <p:nvPr/>
          </p:nvSpPr>
          <p:spPr>
            <a:xfrm>
              <a:off x="845575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" name="Google Shape;275;p25"/>
          <p:cNvGrpSpPr/>
          <p:nvPr/>
        </p:nvGrpSpPr>
        <p:grpSpPr>
          <a:xfrm rot="10800000">
            <a:off x="7794943" y="2779516"/>
            <a:ext cx="109845" cy="411825"/>
            <a:chOff x="845575" y="2563700"/>
            <a:chExt cx="92400" cy="411825"/>
          </a:xfrm>
        </p:grpSpPr>
        <p:cxnSp>
          <p:nvCxnSpPr>
            <p:cNvPr id="276" name="Google Shape;276;p25"/>
            <p:cNvCxnSpPr/>
            <p:nvPr/>
          </p:nvCxnSpPr>
          <p:spPr>
            <a:xfrm>
              <a:off x="891775" y="2616125"/>
              <a:ext cx="0" cy="359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77" name="Google Shape;277;p25"/>
            <p:cNvSpPr/>
            <p:nvPr/>
          </p:nvSpPr>
          <p:spPr>
            <a:xfrm>
              <a:off x="845575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25"/>
          <p:cNvSpPr txBox="1"/>
          <p:nvPr/>
        </p:nvSpPr>
        <p:spPr>
          <a:xfrm>
            <a:off x="6832577" y="3476800"/>
            <a:ext cx="20346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John Hulm- University of Chicago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17K Superconductor of a new crystal structure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79" name="Google Shape;279;p25"/>
          <p:cNvGrpSpPr/>
          <p:nvPr/>
        </p:nvGrpSpPr>
        <p:grpSpPr>
          <a:xfrm>
            <a:off x="355801" y="1414280"/>
            <a:ext cx="1637560" cy="550002"/>
            <a:chOff x="542475" y="1476700"/>
            <a:chExt cx="7695300" cy="2541600"/>
          </a:xfrm>
        </p:grpSpPr>
        <p:sp>
          <p:nvSpPr>
            <p:cNvPr id="280" name="Google Shape;280;p25"/>
            <p:cNvSpPr/>
            <p:nvPr/>
          </p:nvSpPr>
          <p:spPr>
            <a:xfrm>
              <a:off x="542475" y="1476700"/>
              <a:ext cx="7695300" cy="25416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5"/>
            <p:cNvSpPr/>
            <p:nvPr/>
          </p:nvSpPr>
          <p:spPr>
            <a:xfrm>
              <a:off x="622850" y="1557125"/>
              <a:ext cx="7534500" cy="23808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282;p25"/>
          <p:cNvGrpSpPr/>
          <p:nvPr/>
        </p:nvGrpSpPr>
        <p:grpSpPr>
          <a:xfrm>
            <a:off x="5596278" y="1304586"/>
            <a:ext cx="1893813" cy="699702"/>
            <a:chOff x="542475" y="1476700"/>
            <a:chExt cx="7695300" cy="2541600"/>
          </a:xfrm>
        </p:grpSpPr>
        <p:sp>
          <p:nvSpPr>
            <p:cNvPr id="283" name="Google Shape;283;p25"/>
            <p:cNvSpPr/>
            <p:nvPr/>
          </p:nvSpPr>
          <p:spPr>
            <a:xfrm>
              <a:off x="542475" y="1476700"/>
              <a:ext cx="7695300" cy="25416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5"/>
            <p:cNvSpPr/>
            <p:nvPr/>
          </p:nvSpPr>
          <p:spPr>
            <a:xfrm>
              <a:off x="622850" y="1557125"/>
              <a:ext cx="7534500" cy="23808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285;p25"/>
          <p:cNvGrpSpPr/>
          <p:nvPr/>
        </p:nvGrpSpPr>
        <p:grpSpPr>
          <a:xfrm>
            <a:off x="2542230" y="1339403"/>
            <a:ext cx="1705278" cy="630063"/>
            <a:chOff x="542475" y="1476700"/>
            <a:chExt cx="7695300" cy="2541600"/>
          </a:xfrm>
        </p:grpSpPr>
        <p:sp>
          <p:nvSpPr>
            <p:cNvPr id="286" name="Google Shape;286;p25"/>
            <p:cNvSpPr/>
            <p:nvPr/>
          </p:nvSpPr>
          <p:spPr>
            <a:xfrm>
              <a:off x="542475" y="1476700"/>
              <a:ext cx="7695300" cy="25416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5"/>
            <p:cNvSpPr/>
            <p:nvPr/>
          </p:nvSpPr>
          <p:spPr>
            <a:xfrm>
              <a:off x="622850" y="1557125"/>
              <a:ext cx="7534500" cy="23808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288;p25"/>
          <p:cNvGrpSpPr/>
          <p:nvPr/>
        </p:nvGrpSpPr>
        <p:grpSpPr>
          <a:xfrm>
            <a:off x="947684" y="3209593"/>
            <a:ext cx="1799931" cy="665137"/>
            <a:chOff x="542475" y="1476700"/>
            <a:chExt cx="7695300" cy="2541600"/>
          </a:xfrm>
        </p:grpSpPr>
        <p:sp>
          <p:nvSpPr>
            <p:cNvPr id="289" name="Google Shape;289;p25"/>
            <p:cNvSpPr/>
            <p:nvPr/>
          </p:nvSpPr>
          <p:spPr>
            <a:xfrm>
              <a:off x="542475" y="1476700"/>
              <a:ext cx="7695300" cy="25416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5"/>
            <p:cNvSpPr/>
            <p:nvPr/>
          </p:nvSpPr>
          <p:spPr>
            <a:xfrm>
              <a:off x="622850" y="1557125"/>
              <a:ext cx="7534500" cy="23808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25"/>
          <p:cNvGrpSpPr/>
          <p:nvPr/>
        </p:nvGrpSpPr>
        <p:grpSpPr>
          <a:xfrm>
            <a:off x="4120640" y="3185629"/>
            <a:ext cx="1848411" cy="563727"/>
            <a:chOff x="542475" y="1476700"/>
            <a:chExt cx="7695300" cy="2541600"/>
          </a:xfrm>
        </p:grpSpPr>
        <p:sp>
          <p:nvSpPr>
            <p:cNvPr id="292" name="Google Shape;292;p25"/>
            <p:cNvSpPr/>
            <p:nvPr/>
          </p:nvSpPr>
          <p:spPr>
            <a:xfrm>
              <a:off x="542475" y="1476700"/>
              <a:ext cx="7695300" cy="25416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5"/>
            <p:cNvSpPr/>
            <p:nvPr/>
          </p:nvSpPr>
          <p:spPr>
            <a:xfrm>
              <a:off x="622850" y="1557125"/>
              <a:ext cx="7534500" cy="23808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25"/>
          <p:cNvGrpSpPr/>
          <p:nvPr/>
        </p:nvGrpSpPr>
        <p:grpSpPr>
          <a:xfrm>
            <a:off x="6832581" y="3453636"/>
            <a:ext cx="1954606" cy="699702"/>
            <a:chOff x="542475" y="1476700"/>
            <a:chExt cx="7695300" cy="2541600"/>
          </a:xfrm>
        </p:grpSpPr>
        <p:sp>
          <p:nvSpPr>
            <p:cNvPr id="295" name="Google Shape;295;p25"/>
            <p:cNvSpPr/>
            <p:nvPr/>
          </p:nvSpPr>
          <p:spPr>
            <a:xfrm>
              <a:off x="542475" y="1476700"/>
              <a:ext cx="7695300" cy="25416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5"/>
            <p:cNvSpPr/>
            <p:nvPr/>
          </p:nvSpPr>
          <p:spPr>
            <a:xfrm>
              <a:off x="622850" y="1557125"/>
              <a:ext cx="7534500" cy="23808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" name="Google Shape;297;p25"/>
          <p:cNvSpPr/>
          <p:nvPr/>
        </p:nvSpPr>
        <p:spPr>
          <a:xfrm>
            <a:off x="355800" y="2004300"/>
            <a:ext cx="1557000" cy="382200"/>
          </a:xfrm>
          <a:prstGeom prst="ellipse">
            <a:avLst/>
          </a:prstGeom>
          <a:noFill/>
          <a:ln w="9525" cap="flat" cmpd="sng">
            <a:solidFill>
              <a:srgbClr val="CCCCCC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5"/>
          <p:cNvSpPr/>
          <p:nvPr/>
        </p:nvSpPr>
        <p:spPr>
          <a:xfrm>
            <a:off x="2616363" y="2004300"/>
            <a:ext cx="1557000" cy="382200"/>
          </a:xfrm>
          <a:prstGeom prst="ellipse">
            <a:avLst/>
          </a:prstGeom>
          <a:noFill/>
          <a:ln w="9525" cap="flat" cmpd="sng">
            <a:solidFill>
              <a:srgbClr val="CCCCCC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5"/>
          <p:cNvSpPr/>
          <p:nvPr/>
        </p:nvSpPr>
        <p:spPr>
          <a:xfrm>
            <a:off x="748675" y="3892975"/>
            <a:ext cx="1705200" cy="549900"/>
          </a:xfrm>
          <a:prstGeom prst="ellipse">
            <a:avLst/>
          </a:prstGeom>
          <a:noFill/>
          <a:ln w="9525" cap="flat" cmpd="sng">
            <a:solidFill>
              <a:srgbClr val="CCCCCC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5"/>
          <p:cNvSpPr/>
          <p:nvPr/>
        </p:nvSpPr>
        <p:spPr>
          <a:xfrm>
            <a:off x="3793500" y="3892975"/>
            <a:ext cx="2291100" cy="699600"/>
          </a:xfrm>
          <a:prstGeom prst="ellipse">
            <a:avLst/>
          </a:prstGeom>
          <a:noFill/>
          <a:ln w="9525" cap="flat" cmpd="sng">
            <a:solidFill>
              <a:srgbClr val="CCCCCC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5"/>
          <p:cNvSpPr/>
          <p:nvPr/>
        </p:nvSpPr>
        <p:spPr>
          <a:xfrm>
            <a:off x="5655950" y="2004300"/>
            <a:ext cx="2291100" cy="330900"/>
          </a:xfrm>
          <a:prstGeom prst="ellipse">
            <a:avLst/>
          </a:prstGeom>
          <a:noFill/>
          <a:ln w="9525" cap="flat" cmpd="sng">
            <a:solidFill>
              <a:srgbClr val="CCCCCC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5"/>
          <p:cNvSpPr/>
          <p:nvPr/>
        </p:nvSpPr>
        <p:spPr>
          <a:xfrm>
            <a:off x="6559033" y="4153350"/>
            <a:ext cx="2501700" cy="549900"/>
          </a:xfrm>
          <a:prstGeom prst="ellipse">
            <a:avLst/>
          </a:prstGeom>
          <a:noFill/>
          <a:ln w="9525" cap="flat" cmpd="sng">
            <a:solidFill>
              <a:srgbClr val="CCCCCC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3" name="Google Shape;303;p25"/>
          <p:cNvGrpSpPr/>
          <p:nvPr/>
        </p:nvGrpSpPr>
        <p:grpSpPr>
          <a:xfrm>
            <a:off x="2862448" y="2365826"/>
            <a:ext cx="109845" cy="411825"/>
            <a:chOff x="845575" y="2563700"/>
            <a:chExt cx="92400" cy="411825"/>
          </a:xfrm>
        </p:grpSpPr>
        <p:cxnSp>
          <p:nvCxnSpPr>
            <p:cNvPr id="304" name="Google Shape;304;p25"/>
            <p:cNvCxnSpPr/>
            <p:nvPr/>
          </p:nvCxnSpPr>
          <p:spPr>
            <a:xfrm>
              <a:off x="891775" y="2616125"/>
              <a:ext cx="0" cy="359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5" name="Google Shape;305;p25"/>
            <p:cNvSpPr/>
            <p:nvPr/>
          </p:nvSpPr>
          <p:spPr>
            <a:xfrm>
              <a:off x="845575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25"/>
          <p:cNvGrpSpPr/>
          <p:nvPr/>
        </p:nvGrpSpPr>
        <p:grpSpPr>
          <a:xfrm>
            <a:off x="6084598" y="2365813"/>
            <a:ext cx="109845" cy="411825"/>
            <a:chOff x="845575" y="2563700"/>
            <a:chExt cx="92400" cy="411825"/>
          </a:xfrm>
        </p:grpSpPr>
        <p:cxnSp>
          <p:nvCxnSpPr>
            <p:cNvPr id="307" name="Google Shape;307;p25"/>
            <p:cNvCxnSpPr/>
            <p:nvPr/>
          </p:nvCxnSpPr>
          <p:spPr>
            <a:xfrm>
              <a:off x="891775" y="2616125"/>
              <a:ext cx="0" cy="359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8" name="Google Shape;308;p25"/>
            <p:cNvSpPr/>
            <p:nvPr/>
          </p:nvSpPr>
          <p:spPr>
            <a:xfrm>
              <a:off x="845575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6"/>
          <p:cNvSpPr txBox="1"/>
          <p:nvPr/>
        </p:nvSpPr>
        <p:spPr>
          <a:xfrm>
            <a:off x="1388575" y="1487175"/>
            <a:ext cx="6195300" cy="18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4" name="Google Shape;314;p26"/>
          <p:cNvSpPr txBox="1">
            <a:spLocks noGrp="1"/>
          </p:cNvSpPr>
          <p:nvPr>
            <p:ph type="ctrTitle" idx="4294967295"/>
          </p:nvPr>
        </p:nvSpPr>
        <p:spPr>
          <a:xfrm>
            <a:off x="866850" y="2571750"/>
            <a:ext cx="7410300" cy="91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rPr>
              <a:t>The Science Behind it and Important Theories</a:t>
            </a:r>
            <a:endParaRPr sz="4800" b="1">
              <a:solidFill>
                <a:srgbClr val="2012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27"/>
          <p:cNvPicPr preferRelativeResize="0"/>
          <p:nvPr/>
        </p:nvPicPr>
        <p:blipFill rotWithShape="1">
          <a:blip r:embed="rId3">
            <a:alphaModFix/>
          </a:blip>
          <a:srcRect b="1584"/>
          <a:stretch/>
        </p:blipFill>
        <p:spPr>
          <a:xfrm>
            <a:off x="1432550" y="77275"/>
            <a:ext cx="6477001" cy="4591124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7"/>
          <p:cNvSpPr txBox="1"/>
          <p:nvPr/>
        </p:nvSpPr>
        <p:spPr>
          <a:xfrm>
            <a:off x="529400" y="4606400"/>
            <a:ext cx="82833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https://www.semanticscholar.org/paper/Review-of-the-superconducting-properties-of-MgB2-Buzea-Yamashita/eda1c669431462738ef9ba687cde45c03b2666bb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8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Meissner Effect</a:t>
            </a:r>
            <a:endParaRPr sz="3000" b="1"/>
          </a:p>
        </p:txBody>
      </p:sp>
      <p:sp>
        <p:nvSpPr>
          <p:cNvPr id="326" name="Google Shape;326;p28"/>
          <p:cNvSpPr txBox="1">
            <a:spLocks noGrp="1"/>
          </p:cNvSpPr>
          <p:nvPr>
            <p:ph type="body" idx="1"/>
          </p:nvPr>
        </p:nvSpPr>
        <p:spPr>
          <a:xfrm>
            <a:off x="476550" y="1176200"/>
            <a:ext cx="43536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/>
              <a:t>Discovered by German physicists Walther Meissner and Robert Ochsenfeld in 1933;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/>
              <a:t>Expulsion of a magnetic field from a superconductor during its transition to the superconducting state.</a:t>
            </a:r>
            <a:endParaRPr sz="2000"/>
          </a:p>
        </p:txBody>
      </p:sp>
      <p:pic>
        <p:nvPicPr>
          <p:cNvPr id="327" name="Google Shape;327;p28"/>
          <p:cNvPicPr preferRelativeResize="0"/>
          <p:nvPr/>
        </p:nvPicPr>
        <p:blipFill rotWithShape="1">
          <a:blip r:embed="rId3">
            <a:alphaModFix/>
          </a:blip>
          <a:srcRect l="3100" t="4798"/>
          <a:stretch/>
        </p:blipFill>
        <p:spPr>
          <a:xfrm>
            <a:off x="4983737" y="1341675"/>
            <a:ext cx="3300776" cy="3242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8"/>
          <p:cNvSpPr txBox="1"/>
          <p:nvPr/>
        </p:nvSpPr>
        <p:spPr>
          <a:xfrm>
            <a:off x="4231425" y="4584325"/>
            <a:ext cx="48054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https://eng.libretexts.org/Bookshelves/Materials_Science/Supplemental_Modules_(Materials_Science)/Magnetic_Properties/Meissner_Effect</a:t>
            </a:r>
            <a:endParaRPr sz="1100" u="sng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9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London Equation</a:t>
            </a:r>
            <a:endParaRPr sz="3000" b="1"/>
          </a:p>
        </p:txBody>
      </p:sp>
      <p:sp>
        <p:nvSpPr>
          <p:cNvPr id="334" name="Google Shape;334;p29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/>
              <a:t>Developed by brothers Fritz and Heinz London in 1935;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/>
              <a:t>Related current to electromagnetic fields in and around a superconductor;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/>
              <a:t>Explain the Meissner effect;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/>
              <a:t>Two London Equation: </a:t>
            </a:r>
            <a:endParaRPr sz="2000"/>
          </a:p>
        </p:txBody>
      </p:sp>
      <p:pic>
        <p:nvPicPr>
          <p:cNvPr id="335" name="Google Shape;3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8925" y="3298075"/>
            <a:ext cx="2709450" cy="45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0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Ginzburg–Landau Theory</a:t>
            </a:r>
            <a:endParaRPr sz="3000" b="1"/>
          </a:p>
        </p:txBody>
      </p:sp>
      <p:sp>
        <p:nvSpPr>
          <p:cNvPr id="341" name="Google Shape;341;p30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Named after Vitaly Lazarevich Ginzburg and Lev Landau in 1950;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As a mathematical physical theory used to describe superconductivity;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Could describe type-I superconductors without examining their microscopic properties;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Also appears in some limit of microscopic theory.</a:t>
            </a:r>
            <a:endParaRPr sz="2000"/>
          </a:p>
        </p:txBody>
      </p:sp>
      <p:pic>
        <p:nvPicPr>
          <p:cNvPr id="342" name="Google Shape;34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1750" y="3619273"/>
            <a:ext cx="3489850" cy="76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1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BCS Theory</a:t>
            </a:r>
            <a:endParaRPr sz="3000" b="1"/>
          </a:p>
        </p:txBody>
      </p:sp>
      <p:sp>
        <p:nvSpPr>
          <p:cNvPr id="348" name="Google Shape;348;p31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 dirty="0"/>
              <a:t>Named after John Bardeen, Leon Cooper, and John Robert Schrieffer in 1957;</a:t>
            </a:r>
            <a:endParaRPr sz="2000" dirty="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 dirty="0"/>
              <a:t>The first microscopic theory of superconductivity;</a:t>
            </a:r>
            <a:endParaRPr sz="2000" dirty="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 dirty="0"/>
              <a:t>Describe superconductivity as a microscopic effect caused by a condensation of Cooper pairs into a boson-like state;</a:t>
            </a:r>
            <a:endParaRPr sz="2000" dirty="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 dirty="0"/>
              <a:t>Also used in nuclear physics to describe the pairing interaction between nucleons in an atomic nucleus.</a:t>
            </a:r>
            <a:endParaRPr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417050" y="1514375"/>
            <a:ext cx="85023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400">
                <a:latin typeface="Montserrat"/>
                <a:ea typeface="Montserrat"/>
                <a:cs typeface="Montserrat"/>
                <a:sym typeface="Montserrat"/>
              </a:rPr>
              <a:t>Below a certain temperature, materials enter a superconducting state and offer no resistance to the passage of electrical current</a:t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										CERN </a:t>
            </a: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[3]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2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Timeline of superconducting materials </a:t>
            </a:r>
            <a:endParaRPr sz="3000" b="1"/>
          </a:p>
        </p:txBody>
      </p:sp>
      <p:pic>
        <p:nvPicPr>
          <p:cNvPr id="354" name="Google Shape;35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0288" y="1010720"/>
            <a:ext cx="6783427" cy="3827981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2"/>
          <p:cNvSpPr txBox="1"/>
          <p:nvPr/>
        </p:nvSpPr>
        <p:spPr>
          <a:xfrm>
            <a:off x="1180350" y="4786750"/>
            <a:ext cx="67833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https://amitray.com/quantum-computing-with-superconductivity-at-room-temperature/</a:t>
            </a:r>
            <a:endParaRPr sz="1100" u="sng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3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Y-Ba-Cu-O Superconductor (1987)</a:t>
            </a:r>
            <a:endParaRPr sz="3000" b="1"/>
          </a:p>
        </p:txBody>
      </p:sp>
      <p:pic>
        <p:nvPicPr>
          <p:cNvPr id="361" name="Google Shape;36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4875" y="1633725"/>
            <a:ext cx="4885851" cy="18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3350" y="1010725"/>
            <a:ext cx="2528875" cy="35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3"/>
          <p:cNvSpPr txBox="1"/>
          <p:nvPr/>
        </p:nvSpPr>
        <p:spPr>
          <a:xfrm>
            <a:off x="1093350" y="4543925"/>
            <a:ext cx="7333800" cy="2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https://www.kisspng.com/png-yttrium-barium-copper-oxide-crystal-structure-supe-3638998/download-png.html</a:t>
            </a:r>
            <a:endParaRPr sz="1100" u="sng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4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Bi-Sr-Ca-Cu-O Superconductor (1988)</a:t>
            </a:r>
            <a:endParaRPr sz="3000" b="1"/>
          </a:p>
        </p:txBody>
      </p:sp>
      <p:pic>
        <p:nvPicPr>
          <p:cNvPr id="369" name="Google Shape;36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5800" y="1057650"/>
            <a:ext cx="1119100" cy="302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7425" y="1070125"/>
            <a:ext cx="3939975" cy="3003249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4"/>
          <p:cNvSpPr txBox="1"/>
          <p:nvPr/>
        </p:nvSpPr>
        <p:spPr>
          <a:xfrm>
            <a:off x="1015825" y="4315975"/>
            <a:ext cx="75120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https://www.researchgate.net/figure/Bi-Pb-Sr-Ca-Cu-O-superconductor-and-CdS-Bi-Pb-Sr-Ca-Cu-O-composite-electrical-behaviour_fig4_48176707</a:t>
            </a:r>
            <a:endParaRPr sz="1100" u="sng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5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MgB2 Superconductor (2001)</a:t>
            </a:r>
            <a:endParaRPr sz="3000" b="1"/>
          </a:p>
        </p:txBody>
      </p:sp>
      <p:pic>
        <p:nvPicPr>
          <p:cNvPr id="377" name="Google Shape;37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2875" y="1010724"/>
            <a:ext cx="3603626" cy="335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5"/>
          <p:cNvSpPr txBox="1"/>
          <p:nvPr/>
        </p:nvSpPr>
        <p:spPr>
          <a:xfrm>
            <a:off x="1114900" y="4410150"/>
            <a:ext cx="76656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https://www.phy.cam.ac.uk/research/research-groups/qm/novelsc</a:t>
            </a:r>
            <a:endParaRPr sz="1100" u="sng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6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Iron-based Superconductors (2006-2008)</a:t>
            </a:r>
            <a:endParaRPr sz="3000" b="1"/>
          </a:p>
        </p:txBody>
      </p:sp>
      <p:pic>
        <p:nvPicPr>
          <p:cNvPr id="384" name="Google Shape;3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475" y="1625973"/>
            <a:ext cx="1586875" cy="189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1475" y="1364499"/>
            <a:ext cx="2541600" cy="24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3450" y="1509545"/>
            <a:ext cx="3345525" cy="2124408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6"/>
          <p:cNvSpPr txBox="1"/>
          <p:nvPr/>
        </p:nvSpPr>
        <p:spPr>
          <a:xfrm>
            <a:off x="1015825" y="4073175"/>
            <a:ext cx="77133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https://www.researchgate.net/figure/Phase-diagram-of-the-122-family-of-ferro-pnictides-complemented-by-the-122Se-family-as_fig6_230779462</a:t>
            </a:r>
            <a:endParaRPr sz="1100" u="sng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7"/>
          <p:cNvSpPr txBox="1">
            <a:spLocks noGrp="1"/>
          </p:cNvSpPr>
          <p:nvPr>
            <p:ph type="ctrTitle" idx="4294967295"/>
          </p:nvPr>
        </p:nvSpPr>
        <p:spPr>
          <a:xfrm>
            <a:off x="1295550" y="2304300"/>
            <a:ext cx="7216800" cy="53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rPr>
              <a:t>Why is this relevant?</a:t>
            </a:r>
            <a:endParaRPr sz="4800" b="1">
              <a:solidFill>
                <a:srgbClr val="2012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8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 in the modern world</a:t>
            </a:r>
            <a:endParaRPr/>
          </a:p>
        </p:txBody>
      </p:sp>
      <p:sp>
        <p:nvSpPr>
          <p:cNvPr id="398" name="Google Shape;398;p38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44616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Two major subgroups</a:t>
            </a:r>
            <a:r>
              <a:rPr lang="en"/>
              <a:t>-</a:t>
            </a:r>
            <a:endParaRPr/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❖"/>
            </a:pPr>
            <a:r>
              <a:rPr lang="en" sz="2000" b="1"/>
              <a:t>LTS   (Low temperature superconductor)</a:t>
            </a:r>
            <a:endParaRPr sz="2000" b="1"/>
          </a:p>
          <a:p>
            <a:pPr marL="9144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Accounts for the vast majority of superconductor applications today.</a:t>
            </a:r>
            <a:endParaRPr sz="2000"/>
          </a:p>
          <a:p>
            <a:pPr marL="9144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Made from Niobium-Titanium alloy, typically operates at cryogenic temperatures, well below 20 K (-253℃).</a:t>
            </a:r>
            <a:endParaRPr sz="2000"/>
          </a:p>
          <a:p>
            <a:pPr marL="2743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9" name="Google Shape;399;p38"/>
          <p:cNvPicPr preferRelativeResize="0"/>
          <p:nvPr/>
        </p:nvPicPr>
        <p:blipFill rotWithShape="1">
          <a:blip r:embed="rId3">
            <a:alphaModFix/>
          </a:blip>
          <a:srcRect t="34666"/>
          <a:stretch/>
        </p:blipFill>
        <p:spPr>
          <a:xfrm>
            <a:off x="5265288" y="2212562"/>
            <a:ext cx="3840874" cy="16718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</p:pic>
      <p:sp>
        <p:nvSpPr>
          <p:cNvPr id="400" name="Google Shape;400;p38"/>
          <p:cNvSpPr txBox="1"/>
          <p:nvPr/>
        </p:nvSpPr>
        <p:spPr>
          <a:xfrm>
            <a:off x="5326625" y="4084550"/>
            <a:ext cx="3718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Nb-Ti Alloy low temperature superconductor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https://physicsworld.com/a/metamaterials-offer-route-to-room-temperature-superconductivity/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6376" y="3805875"/>
            <a:ext cx="2675225" cy="133762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9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Low Temperature Superconductors</a:t>
            </a:r>
            <a:endParaRPr sz="3000"/>
          </a:p>
        </p:txBody>
      </p:sp>
      <p:sp>
        <p:nvSpPr>
          <p:cNvPr id="407" name="Google Shape;407;p39"/>
          <p:cNvSpPr txBox="1">
            <a:spLocks noGrp="1"/>
          </p:cNvSpPr>
          <p:nvPr>
            <p:ph type="body" idx="1"/>
          </p:nvPr>
        </p:nvSpPr>
        <p:spPr>
          <a:xfrm>
            <a:off x="786150" y="1171137"/>
            <a:ext cx="7571700" cy="10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Applications related to magnet technology, including MRI and medical imaging, particle accelerators, maglev trains are significant.</a:t>
            </a:r>
            <a:endParaRPr sz="2000"/>
          </a:p>
          <a:p>
            <a:pPr marL="91440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000"/>
          </a:p>
        </p:txBody>
      </p:sp>
      <p:pic>
        <p:nvPicPr>
          <p:cNvPr id="408" name="Google Shape;40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600" y="1993825"/>
            <a:ext cx="2435275" cy="176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9"/>
          <p:cNvSpPr txBox="1"/>
          <p:nvPr/>
        </p:nvSpPr>
        <p:spPr>
          <a:xfrm>
            <a:off x="4359025" y="5010275"/>
            <a:ext cx="4743900" cy="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10" name="Google Shape;41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4701" y="2220237"/>
            <a:ext cx="3723977" cy="2485237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9"/>
          <p:cNvSpPr txBox="1"/>
          <p:nvPr/>
        </p:nvSpPr>
        <p:spPr>
          <a:xfrm>
            <a:off x="5244725" y="4705475"/>
            <a:ext cx="3723900" cy="1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6"/>
              </a:rPr>
              <a:t>https://home.cern/news/news/accelerators/lhc-rocks-seesaw-model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Low temperature superconductors in medicine</a:t>
            </a:r>
            <a:endParaRPr sz="3000"/>
          </a:p>
        </p:txBody>
      </p:sp>
      <p:sp>
        <p:nvSpPr>
          <p:cNvPr id="417" name="Google Shape;417;p40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3854100" cy="31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/>
              <a:t>Hadrontherapy-</a:t>
            </a:r>
            <a:endParaRPr sz="2400" b="1"/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The idea of using protons for cancer treatment was first proposed in 1946 by the physicist</a:t>
            </a:r>
            <a:r>
              <a:rPr lang="en" sz="2000" b="1"/>
              <a:t> Robert Wilson</a:t>
            </a:r>
            <a:r>
              <a:rPr lang="en" sz="2000"/>
              <a:t>, who later became the founder and first director of the </a:t>
            </a:r>
            <a:r>
              <a:rPr lang="en" sz="2000" b="1"/>
              <a:t>Fermi National Accelerator Laboratory</a:t>
            </a:r>
            <a:r>
              <a:rPr lang="en" sz="2000"/>
              <a:t>.</a:t>
            </a:r>
            <a:endParaRPr sz="2000"/>
          </a:p>
        </p:txBody>
      </p:sp>
      <p:pic>
        <p:nvPicPr>
          <p:cNvPr id="418" name="Google Shape;4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0250" y="2721375"/>
            <a:ext cx="4418574" cy="2117225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0"/>
          <p:cNvSpPr txBox="1"/>
          <p:nvPr/>
        </p:nvSpPr>
        <p:spPr>
          <a:xfrm>
            <a:off x="4205925" y="4771050"/>
            <a:ext cx="4370400" cy="1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https://ieeexplore.ieee.org/abstract/document/1018566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20" name="Google Shape;42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1750" y="674349"/>
            <a:ext cx="1400700" cy="198715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0"/>
          <p:cNvSpPr txBox="1"/>
          <p:nvPr/>
        </p:nvSpPr>
        <p:spPr>
          <a:xfrm>
            <a:off x="6202450" y="2154375"/>
            <a:ext cx="28824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6"/>
              </a:rPr>
              <a:t>https://history.fnal.gov/wilson.html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1"/>
          <p:cNvSpPr txBox="1">
            <a:spLocks noGrp="1"/>
          </p:cNvSpPr>
          <p:nvPr>
            <p:ph type="body" idx="1"/>
          </p:nvPr>
        </p:nvSpPr>
        <p:spPr>
          <a:xfrm>
            <a:off x="364150" y="226625"/>
            <a:ext cx="4505400" cy="38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Use of low temperature superconducting magnets to direct </a:t>
            </a:r>
            <a:r>
              <a:rPr lang="en" sz="2000" b="1"/>
              <a:t>carbon ion beam </a:t>
            </a:r>
            <a:r>
              <a:rPr lang="en" sz="2000"/>
              <a:t>to irradiate malignant tumors.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Offers lower operating cost and lower footprint, especially significant in </a:t>
            </a:r>
            <a:r>
              <a:rPr lang="en" sz="2000" b="1"/>
              <a:t>pediatric cancer</a:t>
            </a:r>
            <a:r>
              <a:rPr lang="en" sz="2000"/>
              <a:t> research.</a:t>
            </a:r>
            <a:endParaRPr sz="2000"/>
          </a:p>
        </p:txBody>
      </p:sp>
      <p:pic>
        <p:nvPicPr>
          <p:cNvPr id="427" name="Google Shape;42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050" y="1214400"/>
            <a:ext cx="3969651" cy="2714701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1"/>
          <p:cNvSpPr txBox="1"/>
          <p:nvPr/>
        </p:nvSpPr>
        <p:spPr>
          <a:xfrm>
            <a:off x="4411000" y="4092500"/>
            <a:ext cx="3877500" cy="1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https://home.cern/news/news/knowledge-sharing/using-cern-magnet-technology-innovative-cancer-treatment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29" name="Google Shape;42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150" y="2897400"/>
            <a:ext cx="2700175" cy="179755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1"/>
          <p:cNvSpPr txBox="1"/>
          <p:nvPr/>
        </p:nvSpPr>
        <p:spPr>
          <a:xfrm>
            <a:off x="364150" y="4654475"/>
            <a:ext cx="3288300" cy="3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6"/>
              </a:rPr>
              <a:t>https://www.cdc.gov/cancer/dcpc/research/articles/rates-children-teens-state-region.htm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subTitle" idx="4294967295"/>
          </p:nvPr>
        </p:nvSpPr>
        <p:spPr>
          <a:xfrm>
            <a:off x="603900" y="1786950"/>
            <a:ext cx="79362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rPr>
              <a:t>What is Superconductivity?</a:t>
            </a:r>
            <a:endParaRPr sz="4800" b="1">
              <a:solidFill>
                <a:srgbClr val="2012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5825" y="228475"/>
            <a:ext cx="2762850" cy="245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2162" y="2719675"/>
            <a:ext cx="4729425" cy="189177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2"/>
          <p:cNvSpPr txBox="1">
            <a:spLocks noGrp="1"/>
          </p:cNvSpPr>
          <p:nvPr>
            <p:ph type="body" idx="1"/>
          </p:nvPr>
        </p:nvSpPr>
        <p:spPr>
          <a:xfrm>
            <a:off x="196975" y="228475"/>
            <a:ext cx="3975300" cy="38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❖"/>
            </a:pPr>
            <a:r>
              <a:rPr lang="en" sz="2000" b="1"/>
              <a:t>HTS (High temperature superconductors)</a:t>
            </a:r>
            <a:endParaRPr sz="2000" b="1"/>
          </a:p>
          <a:p>
            <a:pPr marL="9144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Ceramic oxides</a:t>
            </a:r>
            <a:r>
              <a:rPr lang="en" sz="2000"/>
              <a:t> able to display superconductivity at unusually high temperatures ( over 138 K).</a:t>
            </a:r>
            <a:endParaRPr sz="2000"/>
          </a:p>
          <a:p>
            <a:pPr marL="9144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1987 Nobel prize awarded To IBM researchers </a:t>
            </a:r>
            <a:r>
              <a:rPr lang="en" sz="2000" b="1"/>
              <a:t>Karl Muller and Johannes Bednorz.</a:t>
            </a:r>
            <a:endParaRPr sz="2000" b="1"/>
          </a:p>
          <a:p>
            <a:pPr marL="18288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438" name="Google Shape;438;p42"/>
          <p:cNvSpPr txBox="1"/>
          <p:nvPr/>
        </p:nvSpPr>
        <p:spPr>
          <a:xfrm>
            <a:off x="-517450" y="3849300"/>
            <a:ext cx="4689600" cy="1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Karl Muller and Johannes Bednorz at the IBM research laboratory</a:t>
            </a:r>
            <a:endParaRPr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39" name="Google Shape;439;p42"/>
          <p:cNvSpPr txBox="1"/>
          <p:nvPr/>
        </p:nvSpPr>
        <p:spPr>
          <a:xfrm>
            <a:off x="4172125" y="4650625"/>
            <a:ext cx="4729500" cy="1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https://www.library.ethz.ch/en/Resources/Digital-library/Short-portraits/Karl-Alexander-Mueller-1927-Georg-Bednorz-1950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40" name="Google Shape;440;p42"/>
          <p:cNvSpPr txBox="1"/>
          <p:nvPr/>
        </p:nvSpPr>
        <p:spPr>
          <a:xfrm>
            <a:off x="7062225" y="1477025"/>
            <a:ext cx="1369200" cy="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Source Sans Pro"/>
                <a:ea typeface="Source Sans Pro"/>
                <a:cs typeface="Source Sans Pro"/>
                <a:sym typeface="Source Sans Pro"/>
              </a:rPr>
              <a:t>Bismuth strontium calcium copper oxide</a:t>
            </a:r>
            <a:endParaRPr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3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High Temperature Superconductors</a:t>
            </a:r>
            <a:endParaRPr sz="3000"/>
          </a:p>
        </p:txBody>
      </p:sp>
      <p:sp>
        <p:nvSpPr>
          <p:cNvPr id="446" name="Google Shape;446;p43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997400" cy="18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Costly to operate and maintain, niche applications. Mostly small scale applications such as high efficiency power transmitters, magnetometers, ultra fast response digital circuits.</a:t>
            </a:r>
            <a:endParaRPr sz="2000"/>
          </a:p>
          <a:p>
            <a:pPr marL="9144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SQUID</a:t>
            </a:r>
            <a:r>
              <a:rPr lang="en" sz="2000"/>
              <a:t> device- </a:t>
            </a:r>
            <a:r>
              <a:rPr lang="en" sz="2000" b="1"/>
              <a:t>S</a:t>
            </a:r>
            <a:r>
              <a:rPr lang="en" sz="2000"/>
              <a:t>uperconducting </a:t>
            </a:r>
            <a:r>
              <a:rPr lang="en" sz="2000" b="1"/>
              <a:t>QU</a:t>
            </a:r>
            <a:r>
              <a:rPr lang="en" sz="2000"/>
              <a:t>antum </a:t>
            </a:r>
            <a:r>
              <a:rPr lang="en" sz="2000" b="1"/>
              <a:t>I</a:t>
            </a:r>
            <a:r>
              <a:rPr lang="en" sz="2000"/>
              <a:t>nterface </a:t>
            </a:r>
            <a:r>
              <a:rPr lang="en" sz="2000" b="1"/>
              <a:t>D</a:t>
            </a:r>
            <a:r>
              <a:rPr lang="en" sz="2000"/>
              <a:t>evice</a:t>
            </a:r>
            <a:endParaRPr sz="2000"/>
          </a:p>
          <a:p>
            <a:pPr marL="22860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Extremely sensitive </a:t>
            </a:r>
            <a:r>
              <a:rPr lang="en" sz="2000" b="1"/>
              <a:t>magnetometer </a:t>
            </a:r>
            <a:r>
              <a:rPr lang="en" sz="2000"/>
              <a:t>used to detect very subtle magnetic fields(5</a:t>
            </a:r>
            <a:r>
              <a:rPr lang="en" sz="1200"/>
              <a:t>x</a:t>
            </a:r>
            <a:r>
              <a:rPr lang="en" sz="2000"/>
              <a:t>⏨-18 tesla).</a:t>
            </a:r>
            <a:endParaRPr sz="200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/>
          </a:p>
        </p:txBody>
      </p:sp>
      <p:pic>
        <p:nvPicPr>
          <p:cNvPr id="447" name="Google Shape;44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474" y="2662400"/>
            <a:ext cx="2450600" cy="204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5678" y="3256650"/>
            <a:ext cx="3461898" cy="18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3"/>
          <p:cNvSpPr txBox="1"/>
          <p:nvPr/>
        </p:nvSpPr>
        <p:spPr>
          <a:xfrm>
            <a:off x="423350" y="4708650"/>
            <a:ext cx="2474700" cy="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http://hyperphysics.phy-astr.gsu.edu/hbase/Solids/Squid.html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4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High Temperature Superconductors for Fusion Nuclear</a:t>
            </a:r>
            <a:endParaRPr sz="3000"/>
          </a:p>
        </p:txBody>
      </p:sp>
      <p:sp>
        <p:nvSpPr>
          <p:cNvPr id="455" name="Google Shape;455;p44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4715700" cy="32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❖"/>
            </a:pPr>
            <a:r>
              <a:rPr lang="en" sz="2000" b="1"/>
              <a:t>Princeton Plasma Physics Laboratory </a:t>
            </a:r>
            <a:r>
              <a:rPr lang="en" sz="2000"/>
              <a:t>(PPPL) is currently leading the design study of</a:t>
            </a:r>
            <a:r>
              <a:rPr lang="en" sz="2000" b="1"/>
              <a:t> Fusion Nuclear Science Facility(FNSF)</a:t>
            </a:r>
            <a:r>
              <a:rPr lang="en" sz="2000"/>
              <a:t>.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" sz="2000"/>
              <a:t>High performance superconducting magnets are being used in the highfield fusion reactors such as the </a:t>
            </a:r>
            <a:r>
              <a:rPr lang="en" sz="2000" b="1"/>
              <a:t>FNSF </a:t>
            </a:r>
            <a:r>
              <a:rPr lang="en" sz="2000"/>
              <a:t>which was completed in 2015, in the South of France.</a:t>
            </a:r>
            <a:endParaRPr sz="2000"/>
          </a:p>
        </p:txBody>
      </p:sp>
      <p:pic>
        <p:nvPicPr>
          <p:cNvPr id="456" name="Google Shape;456;p44"/>
          <p:cNvPicPr preferRelativeResize="0"/>
          <p:nvPr/>
        </p:nvPicPr>
        <p:blipFill rotWithShape="1">
          <a:blip r:embed="rId3">
            <a:alphaModFix/>
          </a:blip>
          <a:srcRect l="5450" t="-4670" r="-5449" b="4670"/>
          <a:stretch/>
        </p:blipFill>
        <p:spPr>
          <a:xfrm>
            <a:off x="5433675" y="2014775"/>
            <a:ext cx="2924175" cy="238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4"/>
          <p:cNvSpPr txBox="1"/>
          <p:nvPr/>
        </p:nvSpPr>
        <p:spPr>
          <a:xfrm>
            <a:off x="5563425" y="4316100"/>
            <a:ext cx="2924100" cy="1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https://www.pppl.gov/research/experimental-fusion-research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5"/>
          <p:cNvSpPr txBox="1">
            <a:spLocks noGrp="1"/>
          </p:cNvSpPr>
          <p:nvPr>
            <p:ph type="ctrTitle" idx="4294967295"/>
          </p:nvPr>
        </p:nvSpPr>
        <p:spPr>
          <a:xfrm>
            <a:off x="1295550" y="2304293"/>
            <a:ext cx="6552900" cy="53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rPr>
              <a:t>What Next?</a:t>
            </a:r>
            <a:endParaRPr sz="4800" b="1">
              <a:solidFill>
                <a:srgbClr val="2012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6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91EA"/>
                </a:solidFill>
                <a:latin typeface="Montserrat"/>
                <a:ea typeface="Montserrat"/>
                <a:cs typeface="Montserrat"/>
                <a:sym typeface="Montserrat"/>
              </a:rPr>
              <a:t>What We Don't Know</a:t>
            </a:r>
            <a:endParaRPr>
              <a:solidFill>
                <a:srgbClr val="0091E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8" name="Google Shape;468;p46"/>
          <p:cNvSpPr txBox="1"/>
          <p:nvPr/>
        </p:nvSpPr>
        <p:spPr>
          <a:xfrm>
            <a:off x="312225" y="1298200"/>
            <a:ext cx="7838400" cy="26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The BCS theory is considered incomplete. It offers no explanation for the existence of  HTS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Why are there not any room-temperature super-conductors?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7"/>
          <p:cNvSpPr txBox="1">
            <a:spLocks noGrp="1"/>
          </p:cNvSpPr>
          <p:nvPr>
            <p:ph type="title"/>
          </p:nvPr>
        </p:nvSpPr>
        <p:spPr>
          <a:xfrm>
            <a:off x="615375" y="87095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High temperature… but not really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4" name="Google Shape;474;p47"/>
          <p:cNvSpPr txBox="1">
            <a:spLocks noGrp="1"/>
          </p:cNvSpPr>
          <p:nvPr>
            <p:ph type="body" idx="1"/>
          </p:nvPr>
        </p:nvSpPr>
        <p:spPr>
          <a:xfrm>
            <a:off x="615375" y="930325"/>
            <a:ext cx="6535500" cy="180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HTC are still relatively low temperatures, with the record super-conductor being patented in 1996 at 138K (-135 C).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5" name="Google Shape;475;p47"/>
          <p:cNvSpPr txBox="1"/>
          <p:nvPr/>
        </p:nvSpPr>
        <p:spPr>
          <a:xfrm>
            <a:off x="615375" y="1553175"/>
            <a:ext cx="4199400" cy="21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263238"/>
                </a:solidFill>
                <a:latin typeface="Montserrat"/>
                <a:ea typeface="Montserrat"/>
                <a:cs typeface="Montserrat"/>
                <a:sym typeface="Montserrat"/>
              </a:rPr>
              <a:t>Currently scientists are attempting to discover a way to create a room temperature superconductor.</a:t>
            </a:r>
            <a:endParaRPr sz="1600">
              <a:solidFill>
                <a:srgbClr val="2632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6" name="Google Shape;47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63" y="1668226"/>
            <a:ext cx="3965125" cy="264545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7"/>
          <p:cNvSpPr txBox="1"/>
          <p:nvPr/>
        </p:nvSpPr>
        <p:spPr>
          <a:xfrm>
            <a:off x="4695213" y="4313675"/>
            <a:ext cx="40998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https://d2r55xnwy6nx47.cloudfront.net/uploads/2014/04/superconductivity-main_web.jpg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4713" y="0"/>
            <a:ext cx="419457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48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344D">
              <a:alpha val="63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FAKE NEWS?</a:t>
            </a:r>
            <a:endParaRPr sz="72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9"/>
          <p:cNvSpPr txBox="1">
            <a:spLocks noGrp="1"/>
          </p:cNvSpPr>
          <p:nvPr>
            <p:ph type="title"/>
          </p:nvPr>
        </p:nvSpPr>
        <p:spPr>
          <a:xfrm>
            <a:off x="398350" y="496945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Room temperature Superconductor discovered?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9" name="Google Shape;489;p49"/>
          <p:cNvSpPr txBox="1">
            <a:spLocks noGrp="1"/>
          </p:cNvSpPr>
          <p:nvPr>
            <p:ph type="body" idx="1"/>
          </p:nvPr>
        </p:nvSpPr>
        <p:spPr>
          <a:xfrm>
            <a:off x="146300" y="1199550"/>
            <a:ext cx="7571700" cy="13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On 7-23-18 two physicists published a paper claiming that they have found a way to create a room temperature superconductor. This would be a Nobel worthy accomplishment.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0" name="Google Shape;49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5796" y="2126176"/>
            <a:ext cx="3638925" cy="2795474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9"/>
          <p:cNvSpPr txBox="1"/>
          <p:nvPr/>
        </p:nvSpPr>
        <p:spPr>
          <a:xfrm>
            <a:off x="3376950" y="4855925"/>
            <a:ext cx="3615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0"/>
          <p:cNvSpPr txBox="1">
            <a:spLocks noGrp="1"/>
          </p:cNvSpPr>
          <p:nvPr>
            <p:ph type="title"/>
          </p:nvPr>
        </p:nvSpPr>
        <p:spPr>
          <a:xfrm>
            <a:off x="2333200" y="92025"/>
            <a:ext cx="27903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Discrepancies found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7" name="Google Shape;497;p50"/>
          <p:cNvSpPr txBox="1">
            <a:spLocks noGrp="1"/>
          </p:cNvSpPr>
          <p:nvPr>
            <p:ph type="body" idx="1"/>
          </p:nvPr>
        </p:nvSpPr>
        <p:spPr>
          <a:xfrm>
            <a:off x="2087500" y="1470900"/>
            <a:ext cx="3744600" cy="36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MIT Physicist, Brian Skinner, found a concerning correlation of the original paper’s data.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Two of the values for the magnetic field were found to have the same pattern of noise, only slightly offset. 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The authors of the original paper have remained silent on the issue, despite requests for them to share their samples so independent studies can be done.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8" name="Google Shape;49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2600" y="2184400"/>
            <a:ext cx="3351401" cy="28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275" y="691825"/>
            <a:ext cx="2003626" cy="2509749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50"/>
          <p:cNvSpPr txBox="1"/>
          <p:nvPr/>
        </p:nvSpPr>
        <p:spPr>
          <a:xfrm>
            <a:off x="6047300" y="4880575"/>
            <a:ext cx="649200" cy="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1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The Search Continues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6" name="Google Shape;506;p51"/>
          <p:cNvSpPr txBox="1">
            <a:spLocks noGrp="1"/>
          </p:cNvSpPr>
          <p:nvPr>
            <p:ph type="body" idx="1"/>
          </p:nvPr>
        </p:nvSpPr>
        <p:spPr>
          <a:xfrm>
            <a:off x="786150" y="1010725"/>
            <a:ext cx="7571700" cy="11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On February 21st 2019, a Navy scientist published a patent for a room temperature superconductor.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But there is no data published with the patent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7" name="Google Shape;50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3325" y="2119850"/>
            <a:ext cx="4333674" cy="2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51"/>
          <p:cNvSpPr txBox="1"/>
          <p:nvPr/>
        </p:nvSpPr>
        <p:spPr>
          <a:xfrm>
            <a:off x="3294775" y="4720075"/>
            <a:ext cx="3534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8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/>
        </p:nvSpPr>
        <p:spPr>
          <a:xfrm>
            <a:off x="598250" y="1733050"/>
            <a:ext cx="7583700" cy="20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Source Sans Pro"/>
                <a:ea typeface="Source Sans Pro"/>
                <a:cs typeface="Source Sans Pro"/>
                <a:sym typeface="Source Sans Pro"/>
              </a:rPr>
              <a:t>Super-conductivity can be defined as a material’s ability to conduct an electrical current with little to no resistance. When a critical temperature is hit (usually an extremely low temperature) the material will enter the transition into the super-conducting state.</a:t>
            </a: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04" name="Google Shape;104;p16"/>
          <p:cNvGrpSpPr/>
          <p:nvPr/>
        </p:nvGrpSpPr>
        <p:grpSpPr>
          <a:xfrm>
            <a:off x="542475" y="1476700"/>
            <a:ext cx="7695300" cy="2541600"/>
            <a:chOff x="542475" y="1476700"/>
            <a:chExt cx="7695300" cy="2541600"/>
          </a:xfrm>
        </p:grpSpPr>
        <p:sp>
          <p:nvSpPr>
            <p:cNvPr id="105" name="Google Shape;105;p16"/>
            <p:cNvSpPr/>
            <p:nvPr/>
          </p:nvSpPr>
          <p:spPr>
            <a:xfrm>
              <a:off x="542475" y="1476700"/>
              <a:ext cx="7695300" cy="25416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622850" y="1557125"/>
              <a:ext cx="7534500" cy="23808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7" name="Google Shape;107;p16"/>
          <p:cNvCxnSpPr/>
          <p:nvPr/>
        </p:nvCxnSpPr>
        <p:spPr>
          <a:xfrm flipH="1">
            <a:off x="8137075" y="1436575"/>
            <a:ext cx="281400" cy="1305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6"/>
          <p:cNvCxnSpPr/>
          <p:nvPr/>
        </p:nvCxnSpPr>
        <p:spPr>
          <a:xfrm flipH="1">
            <a:off x="423500" y="3927950"/>
            <a:ext cx="209400" cy="3633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2"/>
          <p:cNvSpPr txBox="1">
            <a:spLocks noGrp="1"/>
          </p:cNvSpPr>
          <p:nvPr>
            <p:ph type="title" idx="4294967295"/>
          </p:nvPr>
        </p:nvSpPr>
        <p:spPr>
          <a:xfrm>
            <a:off x="166450" y="128325"/>
            <a:ext cx="2023200" cy="50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Bibliography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4" name="Google Shape;514;p52"/>
          <p:cNvSpPr txBox="1">
            <a:spLocks noGrp="1"/>
          </p:cNvSpPr>
          <p:nvPr>
            <p:ph type="body" idx="1"/>
          </p:nvPr>
        </p:nvSpPr>
        <p:spPr>
          <a:xfrm>
            <a:off x="474900" y="630225"/>
            <a:ext cx="8551800" cy="44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Montserrat"/>
              <a:buAutoNum type="arabicPeriod"/>
            </a:pPr>
            <a:r>
              <a:rPr lang="en" sz="8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“The History of Superconductors.” </a:t>
            </a:r>
            <a:r>
              <a:rPr lang="en" sz="800" i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Superconductor History</a:t>
            </a:r>
            <a:r>
              <a:rPr lang="en" sz="8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, Feb. 2019, </a:t>
            </a:r>
            <a:r>
              <a:rPr lang="en" sz="800" u="sng">
                <a:solidFill>
                  <a:schemeClr val="hlink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  <a:hlinkClick r:id="rId3"/>
              </a:rPr>
              <a:t>superconductors.org/history.htm.</a:t>
            </a:r>
            <a:endParaRPr sz="8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Montserrat"/>
              <a:buAutoNum type="arabicPeriod"/>
            </a:pPr>
            <a:r>
              <a:rPr lang="en" sz="8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Lee, Peter J, The Applied Superconductivity Center. “Brief History of Superconductivity”. </a:t>
            </a:r>
            <a:r>
              <a:rPr lang="en" sz="800" i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Superconductivity</a:t>
            </a:r>
            <a:r>
              <a:rPr lang="en" sz="8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Florida </a:t>
            </a:r>
            <a:endParaRPr sz="8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State University, </a:t>
            </a:r>
            <a:r>
              <a:rPr lang="en" sz="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fs.magnet.fsu.edu/~lee/lee-superconductor-history.htm</a:t>
            </a:r>
            <a:r>
              <a:rPr lang="en" sz="8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8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Montserrat"/>
              <a:buAutoNum type="arabicPeriod"/>
            </a:pPr>
            <a:r>
              <a:rPr lang="en" sz="8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“Superconductivity.” </a:t>
            </a:r>
            <a:r>
              <a:rPr lang="en" sz="800" i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CERN</a:t>
            </a:r>
            <a:r>
              <a:rPr lang="en" sz="8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800" u="sng">
                <a:solidFill>
                  <a:schemeClr val="hlink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  <a:hlinkClick r:id="rId5"/>
              </a:rPr>
              <a:t>home.cern/science/engineering/superconductivity</a:t>
            </a:r>
            <a:r>
              <a:rPr lang="en" sz="8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8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Montserrat"/>
              <a:buAutoNum type="arabicPeriod"/>
            </a:pPr>
            <a:r>
              <a:rPr lang="en" sz="8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Hamburgisches Welt-Wirtschafts-Archiv. “Bilder Aus Dem Kaltelaboratorium Der Physikalish-Technishen Reichsanstalt in </a:t>
            </a:r>
            <a:endParaRPr sz="8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Berlin-Charlottenburg.” </a:t>
            </a:r>
            <a:r>
              <a:rPr lang="en" sz="800" i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V.D.I  Nachrichten</a:t>
            </a:r>
            <a:r>
              <a:rPr lang="en" sz="8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, 14 Dec. 1927, </a:t>
            </a:r>
            <a:r>
              <a:rPr lang="en" sz="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http://webopac.hwwa.de/PresseMappe20E/Digiview_MID.cfm?mid=F045342</a:t>
            </a:r>
            <a:r>
              <a:rPr lang="en" sz="8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8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Montserrat"/>
              <a:buAutoNum type="arabicPeriod"/>
            </a:pPr>
            <a:r>
              <a:rPr lang="en" sz="8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D. Thapa, A. Pandey, “</a:t>
            </a: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Evidence for Superconductivity at Ambient Temperature and Pressure in 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Nanostructures”, </a:t>
            </a:r>
            <a:r>
              <a:rPr lang="en" sz="8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arXiv:1807.08572, Cornell University, 23 Jul. 2018</a:t>
            </a:r>
            <a:endParaRPr sz="8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Montserrat"/>
              <a:buAutoNum type="arabicPeriod"/>
            </a:pPr>
            <a:r>
              <a:rPr lang="en" sz="8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B.Skinner, “</a:t>
            </a: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Repeated noise pattern in the data of a</a:t>
            </a:r>
            <a:r>
              <a:rPr lang="en"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rXiv:1807.08572</a:t>
            </a: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‘Evidence for Superconductivity at Ambient Temperature 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Pressure in Nanostructures’”, </a:t>
            </a:r>
            <a:r>
              <a:rPr lang="en" sz="8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arXiv:1808.02929, Cornell University, 8 Aug. 2018</a:t>
            </a:r>
            <a:endParaRPr sz="8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Montserrat"/>
              <a:buAutoNum type="arabicPeriod"/>
            </a:pPr>
            <a:r>
              <a:rPr lang="en" sz="8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S.Hall, “</a:t>
            </a:r>
            <a:r>
              <a:rPr lang="en" sz="800">
                <a:solidFill>
                  <a:srgbClr val="1A1A1A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 Superconductor Scandal? Scientists Question a Nobel Prize–Worthy Claim”, Scientific American, 20 Aug. 2018</a:t>
            </a:r>
            <a:br>
              <a:rPr lang="en" sz="800">
                <a:solidFill>
                  <a:srgbClr val="1A1A1A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800">
              <a:solidFill>
                <a:srgbClr val="1A1A1A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800"/>
              <a:buFont typeface="Montserrat"/>
              <a:buAutoNum type="arabicPeriod"/>
            </a:pPr>
            <a:r>
              <a:rPr lang="en" sz="800">
                <a:solidFill>
                  <a:srgbClr val="1A1A1A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C. Salvatore, “Piezoelectricity-induced room temperature superconductor”, US2019/0058105 A1, 21 Feb, 2019</a:t>
            </a:r>
            <a:br>
              <a:rPr lang="en" sz="800">
                <a:solidFill>
                  <a:srgbClr val="1A1A1A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800">
              <a:solidFill>
                <a:srgbClr val="1A1A1A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800"/>
              <a:buFont typeface="Montserrat"/>
              <a:buAutoNum type="arabicPeriod"/>
            </a:pPr>
            <a:r>
              <a:rPr lang="en" sz="800">
                <a:solidFill>
                  <a:srgbClr val="1A1A1A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Johnston, H. Metamaterials offer route to room-temperature superconductivity. PhysicsWorld (2013).</a:t>
            </a:r>
            <a:br>
              <a:rPr lang="en" sz="800">
                <a:solidFill>
                  <a:srgbClr val="1A1A1A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800">
              <a:solidFill>
                <a:srgbClr val="1A1A1A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800"/>
              <a:buFont typeface="Montserrat"/>
              <a:buAutoNum type="arabicPeriod"/>
            </a:pPr>
            <a:r>
              <a:rPr lang="en" sz="800">
                <a:solidFill>
                  <a:srgbClr val="1A1A1A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Chalmers, M. CMS experiment delves into the mystery of neutrino masses. CERN (2017).</a:t>
            </a:r>
            <a:br>
              <a:rPr lang="en" sz="800">
                <a:solidFill>
                  <a:srgbClr val="1A1A1A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800">
              <a:solidFill>
                <a:srgbClr val="1A1A1A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800"/>
              <a:buFont typeface="Montserrat"/>
              <a:buAutoNum type="arabicPeriod"/>
            </a:pPr>
            <a:r>
              <a:rPr lang="en" sz="800">
                <a:solidFill>
                  <a:srgbClr val="1A1A1A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Wilson, R. R. Fermilab History and Archives Project. Robert Rathbun Wilson</a:t>
            </a:r>
            <a:br>
              <a:rPr lang="en" sz="800">
                <a:solidFill>
                  <a:srgbClr val="1A1A1A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800">
              <a:solidFill>
                <a:srgbClr val="1A1A1A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800"/>
              <a:buFont typeface="Montserrat"/>
              <a:buAutoNum type="arabicPeriod"/>
            </a:pPr>
            <a:r>
              <a:rPr lang="en" sz="800">
                <a:solidFill>
                  <a:srgbClr val="1A1A1A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Priano, C. A superconducting magnet for a beam delivery system for carbon ion cancer therapy. IEEE Xplore (2002).</a:t>
            </a:r>
            <a:br>
              <a:rPr lang="en" sz="800">
                <a:solidFill>
                  <a:srgbClr val="1A1A1A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800">
              <a:solidFill>
                <a:srgbClr val="1A1A1A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800"/>
              <a:buFont typeface="Montserrat"/>
              <a:buAutoNum type="arabicPeriod"/>
            </a:pPr>
            <a:r>
              <a:rPr lang="en" sz="800">
                <a:solidFill>
                  <a:srgbClr val="1A1A1A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Tvede, L. &amp; Porcellana, G. Using CERN magnet technology in innovative cancer treatment. CERN (2017).</a:t>
            </a:r>
            <a:endParaRPr sz="800">
              <a:solidFill>
                <a:srgbClr val="1A1A1A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								</a:t>
            </a:r>
            <a:endParaRPr sz="12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5" name="Google Shape;515;p52"/>
          <p:cNvSpPr txBox="1"/>
          <p:nvPr/>
        </p:nvSpPr>
        <p:spPr>
          <a:xfrm>
            <a:off x="304800" y="304800"/>
            <a:ext cx="30000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52"/>
          <p:cNvSpPr txBox="1"/>
          <p:nvPr/>
        </p:nvSpPr>
        <p:spPr>
          <a:xfrm>
            <a:off x="304800" y="304800"/>
            <a:ext cx="30000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/>
          <p:nvPr/>
        </p:nvSpPr>
        <p:spPr>
          <a:xfrm>
            <a:off x="122749" y="1439064"/>
            <a:ext cx="8266291" cy="2774156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7"/>
          <p:cNvSpPr/>
          <p:nvPr/>
        </p:nvSpPr>
        <p:spPr>
          <a:xfrm>
            <a:off x="209100" y="1526850"/>
            <a:ext cx="8114185" cy="2598643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7"/>
          <p:cNvSpPr txBox="1"/>
          <p:nvPr/>
        </p:nvSpPr>
        <p:spPr>
          <a:xfrm>
            <a:off x="362587" y="1483300"/>
            <a:ext cx="7570800" cy="26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The super-conductivite state can be characterized by two properties: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❖"/>
            </a:pP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The material offers no resistance to electrical current passing through it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❖"/>
            </a:pP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If a material is super weak, any external magnetic fields cannot pass through the super-conductor. Instead it will remain at the surface. This is known as the Meissner effect.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Super-conductors can be categorized into two different states: Type-I and Type-II. 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16" name="Google Shape;116;p17"/>
          <p:cNvCxnSpPr/>
          <p:nvPr/>
        </p:nvCxnSpPr>
        <p:spPr>
          <a:xfrm flipH="1">
            <a:off x="8066875" y="1416475"/>
            <a:ext cx="311400" cy="1104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17"/>
          <p:cNvCxnSpPr/>
          <p:nvPr/>
        </p:nvCxnSpPr>
        <p:spPr>
          <a:xfrm>
            <a:off x="251150" y="4128875"/>
            <a:ext cx="190800" cy="1608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title"/>
          </p:nvPr>
        </p:nvSpPr>
        <p:spPr>
          <a:xfrm>
            <a:off x="1388200" y="398550"/>
            <a:ext cx="12834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Type-I </a:t>
            </a:r>
            <a:endParaRPr sz="2400"/>
          </a:p>
        </p:txBody>
      </p:sp>
      <p:grpSp>
        <p:nvGrpSpPr>
          <p:cNvPr id="123" name="Google Shape;123;p18"/>
          <p:cNvGrpSpPr/>
          <p:nvPr/>
        </p:nvGrpSpPr>
        <p:grpSpPr>
          <a:xfrm>
            <a:off x="411625" y="1436450"/>
            <a:ext cx="7695300" cy="2541600"/>
            <a:chOff x="542475" y="1476700"/>
            <a:chExt cx="7695300" cy="2541600"/>
          </a:xfrm>
        </p:grpSpPr>
        <p:sp>
          <p:nvSpPr>
            <p:cNvPr id="124" name="Google Shape;124;p18"/>
            <p:cNvSpPr/>
            <p:nvPr/>
          </p:nvSpPr>
          <p:spPr>
            <a:xfrm>
              <a:off x="542475" y="1476700"/>
              <a:ext cx="7695300" cy="25416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8"/>
            <p:cNvSpPr/>
            <p:nvPr/>
          </p:nvSpPr>
          <p:spPr>
            <a:xfrm>
              <a:off x="622850" y="1557125"/>
              <a:ext cx="7534500" cy="23808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18"/>
          <p:cNvSpPr/>
          <p:nvPr/>
        </p:nvSpPr>
        <p:spPr>
          <a:xfrm>
            <a:off x="1417750" y="247275"/>
            <a:ext cx="1224300" cy="1115100"/>
          </a:xfrm>
          <a:prstGeom prst="ellipse">
            <a:avLst/>
          </a:prstGeom>
          <a:noFill/>
          <a:ln w="9525" cap="flat" cmpd="sng">
            <a:solidFill>
              <a:srgbClr val="CCCC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body" idx="1"/>
          </p:nvPr>
        </p:nvSpPr>
        <p:spPr>
          <a:xfrm>
            <a:off x="473425" y="1665500"/>
            <a:ext cx="7571700" cy="20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A type-I material can only remain in the super-conductivity state if the applied magnetic field is weak. Once the given threshold is exceeded, the magnetic field will pass through the material and break the superconducting state</a:t>
            </a:r>
            <a:endParaRPr sz="2400"/>
          </a:p>
        </p:txBody>
      </p:sp>
      <p:sp>
        <p:nvSpPr>
          <p:cNvPr id="128" name="Google Shape;128;p18"/>
          <p:cNvSpPr/>
          <p:nvPr/>
        </p:nvSpPr>
        <p:spPr>
          <a:xfrm>
            <a:off x="1479250" y="303218"/>
            <a:ext cx="1101300" cy="1003200"/>
          </a:xfrm>
          <a:prstGeom prst="ellipse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9" name="Google Shape;129;p18"/>
          <p:cNvCxnSpPr>
            <a:stCxn id="128" idx="4"/>
          </p:cNvCxnSpPr>
          <p:nvPr/>
        </p:nvCxnSpPr>
        <p:spPr>
          <a:xfrm flipH="1">
            <a:off x="2029300" y="1306418"/>
            <a:ext cx="600" cy="2307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18"/>
          <p:cNvCxnSpPr/>
          <p:nvPr/>
        </p:nvCxnSpPr>
        <p:spPr>
          <a:xfrm flipH="1">
            <a:off x="8036725" y="1381575"/>
            <a:ext cx="430200" cy="1353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18"/>
          <p:cNvCxnSpPr/>
          <p:nvPr/>
        </p:nvCxnSpPr>
        <p:spPr>
          <a:xfrm flipH="1">
            <a:off x="432100" y="3887775"/>
            <a:ext cx="70200" cy="4218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9"/>
          <p:cNvGrpSpPr/>
          <p:nvPr/>
        </p:nvGrpSpPr>
        <p:grpSpPr>
          <a:xfrm>
            <a:off x="305852" y="1537119"/>
            <a:ext cx="7519078" cy="2568795"/>
            <a:chOff x="542475" y="1476700"/>
            <a:chExt cx="7695300" cy="2541600"/>
          </a:xfrm>
        </p:grpSpPr>
        <p:sp>
          <p:nvSpPr>
            <p:cNvPr id="137" name="Google Shape;137;p19"/>
            <p:cNvSpPr/>
            <p:nvPr/>
          </p:nvSpPr>
          <p:spPr>
            <a:xfrm>
              <a:off x="542475" y="1476700"/>
              <a:ext cx="7695300" cy="25416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9"/>
            <p:cNvSpPr/>
            <p:nvPr/>
          </p:nvSpPr>
          <p:spPr>
            <a:xfrm>
              <a:off x="622850" y="1557125"/>
              <a:ext cx="7534500" cy="23808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9"/>
          <p:cNvSpPr/>
          <p:nvPr/>
        </p:nvSpPr>
        <p:spPr>
          <a:xfrm>
            <a:off x="1479250" y="303218"/>
            <a:ext cx="1101300" cy="1003200"/>
          </a:xfrm>
          <a:prstGeom prst="ellipse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9"/>
          <p:cNvSpPr/>
          <p:nvPr/>
        </p:nvSpPr>
        <p:spPr>
          <a:xfrm>
            <a:off x="1417750" y="247275"/>
            <a:ext cx="1224300" cy="1115100"/>
          </a:xfrm>
          <a:prstGeom prst="ellipse">
            <a:avLst/>
          </a:prstGeom>
          <a:noFill/>
          <a:ln w="9525" cap="flat" cmpd="sng">
            <a:solidFill>
              <a:srgbClr val="CCCC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body" idx="1"/>
          </p:nvPr>
        </p:nvSpPr>
        <p:spPr>
          <a:xfrm>
            <a:off x="279538" y="1659475"/>
            <a:ext cx="7571700" cy="23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Type-II materials are able to handle the local passing of the magnetic field due to the mixed state of superconducting and non superconducting areas coexisting. This allows for a super-conductive state to be present with a strong magnetic field.</a:t>
            </a:r>
            <a:r>
              <a:rPr lang="en"/>
              <a:t> </a:t>
            </a:r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title"/>
          </p:nvPr>
        </p:nvSpPr>
        <p:spPr>
          <a:xfrm>
            <a:off x="1388200" y="398550"/>
            <a:ext cx="12834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Type-II </a:t>
            </a:r>
            <a:endParaRPr sz="2400"/>
          </a:p>
        </p:txBody>
      </p:sp>
      <p:cxnSp>
        <p:nvCxnSpPr>
          <p:cNvPr id="143" name="Google Shape;143;p19"/>
          <p:cNvCxnSpPr>
            <a:stCxn id="139" idx="4"/>
          </p:cNvCxnSpPr>
          <p:nvPr/>
        </p:nvCxnSpPr>
        <p:spPr>
          <a:xfrm flipH="1">
            <a:off x="2029300" y="1306418"/>
            <a:ext cx="600" cy="2307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" name="Google Shape;144;p19"/>
          <p:cNvCxnSpPr/>
          <p:nvPr/>
        </p:nvCxnSpPr>
        <p:spPr>
          <a:xfrm flipH="1">
            <a:off x="7725325" y="1436575"/>
            <a:ext cx="663000" cy="1809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" name="Google Shape;145;p19"/>
          <p:cNvCxnSpPr/>
          <p:nvPr/>
        </p:nvCxnSpPr>
        <p:spPr>
          <a:xfrm>
            <a:off x="411875" y="4028400"/>
            <a:ext cx="11700" cy="2628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>
            <a:spLocks noGrp="1"/>
          </p:cNvSpPr>
          <p:nvPr>
            <p:ph type="ctrTitle" idx="4294967295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rPr>
              <a:t>The Early Stages of Superconductivity</a:t>
            </a:r>
            <a:endParaRPr sz="4800" b="1">
              <a:solidFill>
                <a:srgbClr val="2012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/>
          <p:nvPr/>
        </p:nvSpPr>
        <p:spPr>
          <a:xfrm>
            <a:off x="2856862" y="1027800"/>
            <a:ext cx="31107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legreya"/>
                <a:ea typeface="Alegreya"/>
                <a:cs typeface="Alegreya"/>
                <a:sym typeface="Alegreya"/>
              </a:rPr>
              <a:t>University of Leiden in Holland</a:t>
            </a:r>
            <a:endParaRPr sz="240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legreya"/>
                <a:ea typeface="Alegreya"/>
                <a:cs typeface="Alegreya"/>
                <a:sym typeface="Alegreya"/>
              </a:rPr>
              <a:t>Known for the initial discovery of superconductivity through the use of Mercury and Hydrogen.</a:t>
            </a:r>
            <a:endParaRPr sz="240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6" name="Google Shape;156;p21"/>
          <p:cNvSpPr/>
          <p:nvPr/>
        </p:nvSpPr>
        <p:spPr>
          <a:xfrm>
            <a:off x="2797500" y="735600"/>
            <a:ext cx="3229800" cy="4039800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1"/>
          <p:cNvSpPr/>
          <p:nvPr/>
        </p:nvSpPr>
        <p:spPr>
          <a:xfrm>
            <a:off x="2909275" y="863425"/>
            <a:ext cx="2983500" cy="3784200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title"/>
          </p:nvPr>
        </p:nvSpPr>
        <p:spPr>
          <a:xfrm>
            <a:off x="856350" y="83448"/>
            <a:ext cx="7571700" cy="4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rPr>
              <a:t>Heike Kamerlingh Onnes</a:t>
            </a:r>
            <a:endParaRPr sz="3000" b="1">
              <a:solidFill>
                <a:srgbClr val="2012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1"/>
          <p:cNvSpPr txBox="1">
            <a:spLocks noGrp="1"/>
          </p:cNvSpPr>
          <p:nvPr>
            <p:ph type="body" idx="1"/>
          </p:nvPr>
        </p:nvSpPr>
        <p:spPr>
          <a:xfrm>
            <a:off x="373200" y="4641325"/>
            <a:ext cx="8397600" cy="2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https://photos.aip.org/history-programs/niels-bohr-library/photos/nobel-gallery/heike-kamerlingh-onnes</a:t>
            </a:r>
            <a:endParaRPr/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6225" y="486649"/>
            <a:ext cx="2660725" cy="333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 rotWithShape="1">
          <a:blip r:embed="rId5">
            <a:alphaModFix/>
          </a:blip>
          <a:srcRect b="8817"/>
          <a:stretch/>
        </p:blipFill>
        <p:spPr>
          <a:xfrm>
            <a:off x="248675" y="524750"/>
            <a:ext cx="2327500" cy="325857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/>
          <p:nvPr/>
        </p:nvSpPr>
        <p:spPr>
          <a:xfrm>
            <a:off x="27300" y="3871225"/>
            <a:ext cx="27702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Heike Kamerlingh-Onnes (left) and J. D. Van Der Waals (right) 1909.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3" name="Google Shape;163;p21"/>
          <p:cNvSpPr txBox="1"/>
          <p:nvPr/>
        </p:nvSpPr>
        <p:spPr>
          <a:xfrm>
            <a:off x="6352838" y="3957038"/>
            <a:ext cx="24075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Heike Kamerlingh-Onnes 1913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rd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1916</Words>
  <Application>Microsoft Macintosh PowerPoint</Application>
  <PresentationFormat>On-screen Show (16:9)</PresentationFormat>
  <Paragraphs>199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Roboto</vt:lpstr>
      <vt:lpstr>Times New Roman</vt:lpstr>
      <vt:lpstr>Source Sans Pro</vt:lpstr>
      <vt:lpstr>Montserrat</vt:lpstr>
      <vt:lpstr>Roboto Slab</vt:lpstr>
      <vt:lpstr>Arial</vt:lpstr>
      <vt:lpstr>Alegreya</vt:lpstr>
      <vt:lpstr>Permanent Marker</vt:lpstr>
      <vt:lpstr>Cordelia template</vt:lpstr>
      <vt:lpstr>Super-Conductivity</vt:lpstr>
      <vt:lpstr>PowerPoint Presentation</vt:lpstr>
      <vt:lpstr>PowerPoint Presentation</vt:lpstr>
      <vt:lpstr>PowerPoint Presentation</vt:lpstr>
      <vt:lpstr>PowerPoint Presentation</vt:lpstr>
      <vt:lpstr>Type-I </vt:lpstr>
      <vt:lpstr>Type-II </vt:lpstr>
      <vt:lpstr>The Early Stages of Superconductivity</vt:lpstr>
      <vt:lpstr>Heike Kamerlingh Onnes</vt:lpstr>
      <vt:lpstr>H. Kamerlingh Onnes Cont..</vt:lpstr>
      <vt:lpstr>PowerPoint Presentation</vt:lpstr>
      <vt:lpstr>1924</vt:lpstr>
      <vt:lpstr>PowerPoint Presentation</vt:lpstr>
      <vt:lpstr>The Science Behind it and Important Theories</vt:lpstr>
      <vt:lpstr>PowerPoint Presentation</vt:lpstr>
      <vt:lpstr>Meissner Effect</vt:lpstr>
      <vt:lpstr>London Equation</vt:lpstr>
      <vt:lpstr>Ginzburg–Landau Theory</vt:lpstr>
      <vt:lpstr>BCS Theory</vt:lpstr>
      <vt:lpstr>Timeline of superconducting materials </vt:lpstr>
      <vt:lpstr>Y-Ba-Cu-O Superconductor (1987)</vt:lpstr>
      <vt:lpstr>Bi-Sr-Ca-Cu-O Superconductor (1988)</vt:lpstr>
      <vt:lpstr>MgB2 Superconductor (2001)</vt:lpstr>
      <vt:lpstr>Iron-based Superconductors (2006-2008)</vt:lpstr>
      <vt:lpstr>Why is this relevant?</vt:lpstr>
      <vt:lpstr>Applications in the modern world</vt:lpstr>
      <vt:lpstr>Low Temperature Superconductors</vt:lpstr>
      <vt:lpstr>Low temperature superconductors in medicine</vt:lpstr>
      <vt:lpstr>PowerPoint Presentation</vt:lpstr>
      <vt:lpstr>PowerPoint Presentation</vt:lpstr>
      <vt:lpstr>High Temperature Superconductors</vt:lpstr>
      <vt:lpstr>High Temperature Superconductors for Fusion Nuclear</vt:lpstr>
      <vt:lpstr>What Next?</vt:lpstr>
      <vt:lpstr>What We Don't Know</vt:lpstr>
      <vt:lpstr>High temperature… but not really</vt:lpstr>
      <vt:lpstr>PowerPoint Presentation</vt:lpstr>
      <vt:lpstr>Room temperature Superconductor discovered?</vt:lpstr>
      <vt:lpstr>Discrepancies found</vt:lpstr>
      <vt:lpstr>The Search Continues</vt:lpstr>
      <vt:lpstr>Bibliography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Super-Conductivity</dc:title>
  <dc:creator>Jennifer Bradford</dc:creator>
  <cp:lastModifiedBy>Yu, Jaehoon</cp:lastModifiedBy>
  <cp:revision>1</cp:revision>
  <dcterms:modified xsi:type="dcterms:W3CDTF">2019-04-22T01:03:02Z</dcterms:modified>
</cp:coreProperties>
</file>