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8" r:id="rId1"/>
  </p:sldMasterIdLst>
  <p:notesMasterIdLst>
    <p:notesMasterId r:id="rId13"/>
  </p:notesMasterIdLst>
  <p:sldIdLst>
    <p:sldId id="264" r:id="rId2"/>
    <p:sldId id="266" r:id="rId3"/>
    <p:sldId id="257" r:id="rId4"/>
    <p:sldId id="258" r:id="rId5"/>
    <p:sldId id="259" r:id="rId6"/>
    <p:sldId id="260" r:id="rId7"/>
    <p:sldId id="261" r:id="rId8"/>
    <p:sldId id="262" r:id="rId9"/>
    <p:sldId id="263" r:id="rId10"/>
    <p:sldId id="256"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1"/>
  </p:normalViewPr>
  <p:slideViewPr>
    <p:cSldViewPr snapToGrid="0" snapToObjects="1">
      <p:cViewPr varScale="1">
        <p:scale>
          <a:sx n="108" d="100"/>
          <a:sy n="108" d="100"/>
        </p:scale>
        <p:origin x="7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18F13F-46A4-4B49-8158-6D91CE1CC673}" type="datetimeFigureOut">
              <a:rPr lang="en-US" smtClean="0"/>
              <a:t>4/21/19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E8D1CC-56C0-3043-8830-9F0AC345405A}" type="slidenum">
              <a:rPr lang="en-US" smtClean="0"/>
              <a:t>‹#›</a:t>
            </a:fld>
            <a:endParaRPr lang="en-US"/>
          </a:p>
        </p:txBody>
      </p:sp>
    </p:spTree>
    <p:extLst>
      <p:ext uri="{BB962C8B-B14F-4D97-AF65-F5344CB8AC3E}">
        <p14:creationId xmlns:p14="http://schemas.microsoft.com/office/powerpoint/2010/main" val="3925030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7BEE0C-6E82-334D-8D21-C59261AA51A4}" type="slidenum">
              <a:rPr lang="en-US" smtClean="0"/>
              <a:t>1</a:t>
            </a:fld>
            <a:endParaRPr lang="en-US"/>
          </a:p>
        </p:txBody>
      </p:sp>
    </p:spTree>
    <p:extLst>
      <p:ext uri="{BB962C8B-B14F-4D97-AF65-F5344CB8AC3E}">
        <p14:creationId xmlns:p14="http://schemas.microsoft.com/office/powerpoint/2010/main" val="4090409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0FD6-ED7F-4F4E-8128-E6CF9109B2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D3C587-F787-094D-851B-4F514813CE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B44F24-C580-144D-BC85-5791BA779353}"/>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5" name="Footer Placeholder 4">
            <a:extLst>
              <a:ext uri="{FF2B5EF4-FFF2-40B4-BE49-F238E27FC236}">
                <a16:creationId xmlns:a16="http://schemas.microsoft.com/office/drawing/2014/main" id="{6AB6750D-7D94-3F44-842E-55A61A6449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4EC6F1-8BDA-8A4A-862B-199F003C68C7}"/>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34338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45AE0-1E2A-AB46-966F-3CCB197648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059053-B819-6F4C-B38E-58A6817130E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08D73E-CAEA-9448-A72E-9867CAAB038F}"/>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5" name="Footer Placeholder 4">
            <a:extLst>
              <a:ext uri="{FF2B5EF4-FFF2-40B4-BE49-F238E27FC236}">
                <a16:creationId xmlns:a16="http://schemas.microsoft.com/office/drawing/2014/main" id="{4FE45C24-7B5F-9E4D-9AC5-27F06434A2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70629C-B595-E54C-B964-A9719C13A6C7}"/>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412466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747BCA-2D04-164F-81FB-1D6B378802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44C4A9-000A-4A43-A250-A3BBA5D053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623A01-5489-A74D-8E3E-8FAFB3FB06E8}"/>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5" name="Footer Placeholder 4">
            <a:extLst>
              <a:ext uri="{FF2B5EF4-FFF2-40B4-BE49-F238E27FC236}">
                <a16:creationId xmlns:a16="http://schemas.microsoft.com/office/drawing/2014/main" id="{CC234692-5F26-D743-80BC-5AD7A3FFBC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4924FB-C40F-2F4A-AD47-C38D43F915FA}"/>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342028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C2F00-BCFC-9643-BFB8-A00D037452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91DEF4-446C-5742-B6C2-4F9A7B1A64E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966E58-F73A-6048-A9F4-E074BD8E01A9}"/>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5" name="Footer Placeholder 4">
            <a:extLst>
              <a:ext uri="{FF2B5EF4-FFF2-40B4-BE49-F238E27FC236}">
                <a16:creationId xmlns:a16="http://schemas.microsoft.com/office/drawing/2014/main" id="{3E4E1540-8B3E-C24F-BD39-A74EEA8E93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82F9D0-BAED-C740-88EA-443B6B1F9214}"/>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2337893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BB33F-BC43-1A40-BC23-61D56156DE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3162FED-0BFA-4E4B-8A71-B1C9FF883A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EC8824-AEAD-F149-BACB-E8270BC1A93C}"/>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5" name="Footer Placeholder 4">
            <a:extLst>
              <a:ext uri="{FF2B5EF4-FFF2-40B4-BE49-F238E27FC236}">
                <a16:creationId xmlns:a16="http://schemas.microsoft.com/office/drawing/2014/main" id="{6A936576-F14B-F546-8E06-97A4DF4AB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3A7477-6E42-E246-9180-EA36DDAAC201}"/>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2308826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EC02A-5B36-E941-B09E-34FC8F1BCF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D818BF-96D0-084D-BF21-703A75FC094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66AAF5-E5B9-2644-B8FD-39AA40BE6A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A2328A-3FA0-0545-9BA7-54CE14490C98}"/>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6" name="Footer Placeholder 5">
            <a:extLst>
              <a:ext uri="{FF2B5EF4-FFF2-40B4-BE49-F238E27FC236}">
                <a16:creationId xmlns:a16="http://schemas.microsoft.com/office/drawing/2014/main" id="{BEEB879F-F7FD-F647-87EE-BB8C44D745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9C3B27-B0B4-634E-B6E5-DDC6FEF4F46B}"/>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2912108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C012-ACE3-F74E-9291-7153714ECA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4EC283-BA81-BF4B-A5E1-4B3779968D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409287-E17C-A741-BEF5-F2C8D8A4041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FF1CC84-79C8-1C45-8E7C-04F7E9C5A5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E78EBF9-6693-0349-BAAB-024B2C6294B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1C8C97-9255-0D49-A88C-1AC5DFB2E9AE}"/>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8" name="Footer Placeholder 7">
            <a:extLst>
              <a:ext uri="{FF2B5EF4-FFF2-40B4-BE49-F238E27FC236}">
                <a16:creationId xmlns:a16="http://schemas.microsoft.com/office/drawing/2014/main" id="{CED61ABA-DED7-5F46-A95C-A62DF64329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13F9740-9090-9D46-8CC0-047916EE2686}"/>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235663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6C4A3-8819-204B-97BC-CF8E945D9E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7864FA-D2D3-D248-9B5D-BC90838F6BC7}"/>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4" name="Footer Placeholder 3">
            <a:extLst>
              <a:ext uri="{FF2B5EF4-FFF2-40B4-BE49-F238E27FC236}">
                <a16:creationId xmlns:a16="http://schemas.microsoft.com/office/drawing/2014/main" id="{092058B2-28C9-1B43-81D3-2ED78F6342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861D04-69D2-D54F-AFE4-F3834819F0F2}"/>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315538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192F8A-1DD9-D545-ACFB-7D8947CCF039}"/>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3" name="Footer Placeholder 2">
            <a:extLst>
              <a:ext uri="{FF2B5EF4-FFF2-40B4-BE49-F238E27FC236}">
                <a16:creationId xmlns:a16="http://schemas.microsoft.com/office/drawing/2014/main" id="{DFF77CB7-555C-314F-86D9-56D5F8EEF9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997F71-59EC-7145-B8F5-297019795F20}"/>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1962861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EA6A-A338-E04E-9205-D63CA6AC63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5AD5D0E-009C-B34E-AD6E-268ED79EE0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B3052F-69EA-BB47-B7F3-8752AEF388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3021FD6-F8D5-A446-8F7D-01C38459B587}"/>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6" name="Footer Placeholder 5">
            <a:extLst>
              <a:ext uri="{FF2B5EF4-FFF2-40B4-BE49-F238E27FC236}">
                <a16:creationId xmlns:a16="http://schemas.microsoft.com/office/drawing/2014/main" id="{4238DC6F-95E8-CC4E-983C-C8914BF06F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D4E8D-2CA1-5E49-A781-A4D33DC27786}"/>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490404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9D8D2-2B17-7E41-8F45-0565D0C221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0BC5BC-B455-CC4E-BF46-9404CF40CE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9BD3F2-5D7D-064D-B900-F53E55943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47BF01-D660-4B4F-B652-A4EB386F2285}"/>
              </a:ext>
            </a:extLst>
          </p:cNvPr>
          <p:cNvSpPr>
            <a:spLocks noGrp="1"/>
          </p:cNvSpPr>
          <p:nvPr>
            <p:ph type="dt" sz="half" idx="10"/>
          </p:nvPr>
        </p:nvSpPr>
        <p:spPr/>
        <p:txBody>
          <a:bodyPr/>
          <a:lstStyle/>
          <a:p>
            <a:fld id="{B32A1A7D-BBB2-0F4F-92B5-30C230DE2F1E}" type="datetimeFigureOut">
              <a:rPr lang="en-US" smtClean="0"/>
              <a:t>4/21/19</a:t>
            </a:fld>
            <a:endParaRPr lang="en-US"/>
          </a:p>
        </p:txBody>
      </p:sp>
      <p:sp>
        <p:nvSpPr>
          <p:cNvPr id="6" name="Footer Placeholder 5">
            <a:extLst>
              <a:ext uri="{FF2B5EF4-FFF2-40B4-BE49-F238E27FC236}">
                <a16:creationId xmlns:a16="http://schemas.microsoft.com/office/drawing/2014/main" id="{C8F2EEAA-7C03-D64E-B010-B5585706BFE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FF5875-4198-F34D-8AC9-827E3D9B00A4}"/>
              </a:ext>
            </a:extLst>
          </p:cNvPr>
          <p:cNvSpPr>
            <a:spLocks noGrp="1"/>
          </p:cNvSpPr>
          <p:nvPr>
            <p:ph type="sldNum" sz="quarter" idx="12"/>
          </p:nvPr>
        </p:nvSpPr>
        <p:spPr/>
        <p:txBody>
          <a:bodyPr/>
          <a:lstStyle/>
          <a:p>
            <a:fld id="{D316739D-853B-3F48-9AFC-0833EA16FC73}" type="slidenum">
              <a:rPr lang="en-US" smtClean="0"/>
              <a:t>‹#›</a:t>
            </a:fld>
            <a:endParaRPr lang="en-US"/>
          </a:p>
        </p:txBody>
      </p:sp>
    </p:spTree>
    <p:extLst>
      <p:ext uri="{BB962C8B-B14F-4D97-AF65-F5344CB8AC3E}">
        <p14:creationId xmlns:p14="http://schemas.microsoft.com/office/powerpoint/2010/main" val="1565185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00CB1A-CDBC-EC47-B273-8CDC071532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4C8FCC-F6A2-8B4B-B34D-FF7B49A387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142920-35F2-4A47-B650-92F8EFD0A5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2A1A7D-BBB2-0F4F-92B5-30C230DE2F1E}" type="datetimeFigureOut">
              <a:rPr lang="en-US" smtClean="0"/>
              <a:t>4/21/19</a:t>
            </a:fld>
            <a:endParaRPr lang="en-US"/>
          </a:p>
        </p:txBody>
      </p:sp>
      <p:sp>
        <p:nvSpPr>
          <p:cNvPr id="5" name="Footer Placeholder 4">
            <a:extLst>
              <a:ext uri="{FF2B5EF4-FFF2-40B4-BE49-F238E27FC236}">
                <a16:creationId xmlns:a16="http://schemas.microsoft.com/office/drawing/2014/main" id="{755997AA-ECFF-964B-9386-4662377225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C22533-FC54-4F43-AB2C-1E42661A7C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6739D-853B-3F48-9AFC-0833EA16FC73}" type="slidenum">
              <a:rPr lang="en-US" smtClean="0"/>
              <a:t>‹#›</a:t>
            </a:fld>
            <a:endParaRPr lang="en-US"/>
          </a:p>
        </p:txBody>
      </p:sp>
    </p:spTree>
    <p:extLst>
      <p:ext uri="{BB962C8B-B14F-4D97-AF65-F5344CB8AC3E}">
        <p14:creationId xmlns:p14="http://schemas.microsoft.com/office/powerpoint/2010/main" val="110892000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FF73D-7F38-214C-86EF-0722F503AFEC}"/>
              </a:ext>
            </a:extLst>
          </p:cNvPr>
          <p:cNvSpPr>
            <a:spLocks noGrp="1"/>
          </p:cNvSpPr>
          <p:nvPr>
            <p:ph type="ctrTitle"/>
          </p:nvPr>
        </p:nvSpPr>
        <p:spPr/>
        <p:txBody>
          <a:bodyPr>
            <a:normAutofit/>
          </a:bodyPr>
          <a:lstStyle/>
          <a:p>
            <a:r>
              <a:rPr lang="en-US" dirty="0"/>
              <a:t>J.J. Thomson’s Discovery of Electron</a:t>
            </a:r>
          </a:p>
        </p:txBody>
      </p:sp>
      <p:sp>
        <p:nvSpPr>
          <p:cNvPr id="3" name="Subtitle 2">
            <a:extLst>
              <a:ext uri="{FF2B5EF4-FFF2-40B4-BE49-F238E27FC236}">
                <a16:creationId xmlns:a16="http://schemas.microsoft.com/office/drawing/2014/main" id="{AC316179-C1EC-944C-8074-7BAE5042F1F6}"/>
              </a:ext>
            </a:extLst>
          </p:cNvPr>
          <p:cNvSpPr>
            <a:spLocks noGrp="1"/>
          </p:cNvSpPr>
          <p:nvPr>
            <p:ph type="subTitle" idx="1"/>
          </p:nvPr>
        </p:nvSpPr>
        <p:spPr/>
        <p:txBody>
          <a:bodyPr/>
          <a:lstStyle/>
          <a:p>
            <a:r>
              <a:rPr lang="en-US" dirty="0"/>
              <a:t>C. </a:t>
            </a:r>
            <a:r>
              <a:rPr lang="en-US" dirty="0" err="1"/>
              <a:t>Garces</a:t>
            </a:r>
            <a:r>
              <a:rPr lang="en-US" dirty="0"/>
              <a:t>, R. Guerra,</a:t>
            </a:r>
            <a:br>
              <a:rPr lang="en-US" dirty="0"/>
            </a:br>
            <a:r>
              <a:rPr lang="en-US" dirty="0"/>
              <a:t>C. </a:t>
            </a:r>
            <a:r>
              <a:rPr lang="en-US" dirty="0" err="1"/>
              <a:t>Leferink</a:t>
            </a:r>
            <a:r>
              <a:rPr lang="en-US" dirty="0"/>
              <a:t>, J. Scantlin</a:t>
            </a:r>
          </a:p>
        </p:txBody>
      </p:sp>
    </p:spTree>
    <p:extLst>
      <p:ext uri="{BB962C8B-B14F-4D97-AF65-F5344CB8AC3E}">
        <p14:creationId xmlns:p14="http://schemas.microsoft.com/office/powerpoint/2010/main" val="3320298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1FFE-2655-0A42-9AF2-B05479F567A4}"/>
              </a:ext>
            </a:extLst>
          </p:cNvPr>
          <p:cNvSpPr>
            <a:spLocks noGrp="1"/>
          </p:cNvSpPr>
          <p:nvPr>
            <p:ph type="ctrTitle"/>
          </p:nvPr>
        </p:nvSpPr>
        <p:spPr>
          <a:xfrm>
            <a:off x="1215080" y="-424250"/>
            <a:ext cx="9003957" cy="900500"/>
          </a:xfrm>
        </p:spPr>
        <p:txBody>
          <a:bodyPr anchor="t">
            <a:normAutofit fontScale="90000"/>
          </a:bodyPr>
          <a:lstStyle/>
          <a:p>
            <a:br>
              <a:rPr lang="en-US" dirty="0"/>
            </a:br>
            <a:r>
              <a:rPr lang="en-US" dirty="0"/>
              <a:t>Applications and Usefulness</a:t>
            </a:r>
          </a:p>
        </p:txBody>
      </p:sp>
      <p:sp>
        <p:nvSpPr>
          <p:cNvPr id="3" name="Subtitle 2">
            <a:extLst>
              <a:ext uri="{FF2B5EF4-FFF2-40B4-BE49-F238E27FC236}">
                <a16:creationId xmlns:a16="http://schemas.microsoft.com/office/drawing/2014/main" id="{3B0D0932-9BB2-DE41-9950-E1C53B8D73BA}"/>
              </a:ext>
            </a:extLst>
          </p:cNvPr>
          <p:cNvSpPr>
            <a:spLocks noGrp="1"/>
          </p:cNvSpPr>
          <p:nvPr>
            <p:ph type="subTitle" idx="1"/>
          </p:nvPr>
        </p:nvSpPr>
        <p:spPr>
          <a:xfrm>
            <a:off x="1215080" y="4027545"/>
            <a:ext cx="9634151" cy="2502808"/>
          </a:xfrm>
        </p:spPr>
        <p:txBody>
          <a:bodyPr>
            <a:normAutofit fontScale="85000" lnSpcReduction="20000"/>
          </a:bodyPr>
          <a:lstStyle/>
          <a:p>
            <a:pPr algn="l"/>
            <a:r>
              <a:rPr lang="en-US" b="1" dirty="0"/>
              <a:t>Particle beams</a:t>
            </a:r>
          </a:p>
          <a:p>
            <a:pPr marL="342900" indent="-342900" algn="l">
              <a:buFont typeface="Arial" panose="020B0604020202020204" pitchFamily="34" charset="0"/>
              <a:buChar char="•"/>
            </a:pPr>
            <a:r>
              <a:rPr lang="en-US" dirty="0"/>
              <a:t>Particle accelerators propel electrons and their antiparticles using electric fields.</a:t>
            </a:r>
          </a:p>
          <a:p>
            <a:pPr marL="342900" indent="-342900" algn="l">
              <a:buFont typeface="Arial" panose="020B0604020202020204" pitchFamily="34" charset="0"/>
              <a:buChar char="•"/>
            </a:pPr>
            <a:r>
              <a:rPr lang="en-US" dirty="0"/>
              <a:t>Line particle accelerators which generate electron beams for radiation therapy of superficial tumors.</a:t>
            </a:r>
          </a:p>
          <a:p>
            <a:pPr marL="342900" indent="-342900" algn="l">
              <a:buFont typeface="Arial" panose="020B0604020202020204" pitchFamily="34" charset="0"/>
              <a:buChar char="•"/>
            </a:pPr>
            <a:r>
              <a:rPr lang="en-US" dirty="0"/>
              <a:t>Electron beam processing is used to irradiate materials or sterilize medical and food products. </a:t>
            </a:r>
          </a:p>
          <a:p>
            <a:pPr marL="342900" indent="-342900" algn="l">
              <a:buFont typeface="Arial" panose="020B0604020202020204" pitchFamily="34" charset="0"/>
              <a:buChar char="•"/>
            </a:pPr>
            <a:r>
              <a:rPr lang="en-US" dirty="0"/>
              <a:t>Electron beams used for welding.</a:t>
            </a:r>
          </a:p>
          <a:p>
            <a:pPr marL="342900" indent="-342900" algn="l">
              <a:buFont typeface="Arial" panose="020B0604020202020204" pitchFamily="34" charset="0"/>
              <a:buChar char="•"/>
            </a:pPr>
            <a:r>
              <a:rPr lang="en-US" dirty="0"/>
              <a:t>Electron beam lithography which is used for etching semiconductors.</a:t>
            </a:r>
          </a:p>
        </p:txBody>
      </p:sp>
      <p:sp>
        <p:nvSpPr>
          <p:cNvPr id="5" name="TextBox 4">
            <a:extLst>
              <a:ext uri="{FF2B5EF4-FFF2-40B4-BE49-F238E27FC236}">
                <a16:creationId xmlns:a16="http://schemas.microsoft.com/office/drawing/2014/main" id="{2D025677-19F1-714F-9308-DC2660D03D02}"/>
              </a:ext>
            </a:extLst>
          </p:cNvPr>
          <p:cNvSpPr txBox="1"/>
          <p:nvPr/>
        </p:nvSpPr>
        <p:spPr>
          <a:xfrm>
            <a:off x="1215080" y="2762343"/>
            <a:ext cx="9733006" cy="1200329"/>
          </a:xfrm>
          <a:prstGeom prst="rect">
            <a:avLst/>
          </a:prstGeom>
          <a:noFill/>
        </p:spPr>
        <p:txBody>
          <a:bodyPr wrap="square" rtlCol="0">
            <a:spAutoFit/>
          </a:bodyPr>
          <a:lstStyle/>
          <a:p>
            <a:r>
              <a:rPr lang="en-US" b="1" dirty="0"/>
              <a:t>Imaging</a:t>
            </a:r>
          </a:p>
          <a:p>
            <a:pPr marL="285750" indent="-285750">
              <a:buFont typeface="Arial" panose="020B0604020202020204" pitchFamily="34" charset="0"/>
              <a:buChar char="•"/>
            </a:pPr>
            <a:r>
              <a:rPr lang="en-US" dirty="0"/>
              <a:t>Electron transmission and scanning microscopes</a:t>
            </a:r>
          </a:p>
          <a:p>
            <a:pPr marL="285750" indent="-285750">
              <a:buFont typeface="Arial" panose="020B0604020202020204" pitchFamily="34" charset="0"/>
              <a:buChar char="•"/>
            </a:pPr>
            <a:r>
              <a:rPr lang="en-US" dirty="0"/>
              <a:t>Low energy electron diffraction uses a collimated beam of electrons and observes diffraction patterns to determine the structure of the material.</a:t>
            </a:r>
          </a:p>
        </p:txBody>
      </p:sp>
      <p:sp>
        <p:nvSpPr>
          <p:cNvPr id="9" name="TextBox 8">
            <a:extLst>
              <a:ext uri="{FF2B5EF4-FFF2-40B4-BE49-F238E27FC236}">
                <a16:creationId xmlns:a16="http://schemas.microsoft.com/office/drawing/2014/main" id="{F776CD16-FEE2-FE4E-B8CD-972C56CD2A34}"/>
              </a:ext>
            </a:extLst>
          </p:cNvPr>
          <p:cNvSpPr txBox="1"/>
          <p:nvPr/>
        </p:nvSpPr>
        <p:spPr>
          <a:xfrm>
            <a:off x="1215080" y="2105530"/>
            <a:ext cx="6435683" cy="646331"/>
          </a:xfrm>
          <a:prstGeom prst="rect">
            <a:avLst/>
          </a:prstGeom>
          <a:noFill/>
        </p:spPr>
        <p:txBody>
          <a:bodyPr wrap="square" rtlCol="0">
            <a:spAutoFit/>
          </a:bodyPr>
          <a:lstStyle/>
          <a:p>
            <a:r>
              <a:rPr lang="en-US" b="1" dirty="0"/>
              <a:t>Cathode ray tubes</a:t>
            </a:r>
          </a:p>
          <a:p>
            <a:pPr marL="285750" indent="-285750">
              <a:buFont typeface="Arial" panose="020B0604020202020204" pitchFamily="34" charset="0"/>
              <a:buChar char="•"/>
            </a:pPr>
            <a:r>
              <a:rPr lang="en-US" dirty="0"/>
              <a:t>Computer monitors and television sets</a:t>
            </a:r>
          </a:p>
        </p:txBody>
      </p:sp>
      <p:sp>
        <p:nvSpPr>
          <p:cNvPr id="10" name="TextBox 9">
            <a:extLst>
              <a:ext uri="{FF2B5EF4-FFF2-40B4-BE49-F238E27FC236}">
                <a16:creationId xmlns:a16="http://schemas.microsoft.com/office/drawing/2014/main" id="{3B7D700F-BBFA-DB42-811F-A3C58337CEED}"/>
              </a:ext>
            </a:extLst>
          </p:cNvPr>
          <p:cNvSpPr txBox="1"/>
          <p:nvPr/>
        </p:nvSpPr>
        <p:spPr>
          <a:xfrm>
            <a:off x="1215080" y="1163494"/>
            <a:ext cx="6215062" cy="1200329"/>
          </a:xfrm>
          <a:prstGeom prst="rect">
            <a:avLst/>
          </a:prstGeom>
          <a:noFill/>
        </p:spPr>
        <p:txBody>
          <a:bodyPr wrap="square" rtlCol="0">
            <a:spAutoFit/>
          </a:bodyPr>
          <a:lstStyle/>
          <a:p>
            <a:r>
              <a:rPr lang="en-US" b="1" dirty="0"/>
              <a:t>Solid state devices </a:t>
            </a:r>
          </a:p>
          <a:p>
            <a:pPr marL="285750" indent="-285750">
              <a:buFont typeface="Arial" panose="020B0604020202020204" pitchFamily="34" charset="0"/>
              <a:buChar char="•"/>
            </a:pPr>
            <a:r>
              <a:rPr lang="en-US" dirty="0"/>
              <a:t>Transistors</a:t>
            </a:r>
          </a:p>
          <a:p>
            <a:pPr marL="285750" indent="-285750">
              <a:buFont typeface="Arial" panose="020B0604020202020204" pitchFamily="34" charset="0"/>
              <a:buChar char="•"/>
            </a:pPr>
            <a:r>
              <a:rPr lang="en-US" dirty="0"/>
              <a:t>Semi-conductors</a:t>
            </a:r>
          </a:p>
          <a:p>
            <a:pPr marL="285750" indent="-285750">
              <a:buFont typeface="Arial" panose="020B0604020202020204" pitchFamily="34" charset="0"/>
              <a:buChar char="•"/>
            </a:pPr>
            <a:endParaRPr lang="en-US" b="1" dirty="0"/>
          </a:p>
        </p:txBody>
      </p:sp>
    </p:spTree>
    <p:extLst>
      <p:ext uri="{BB962C8B-B14F-4D97-AF65-F5344CB8AC3E}">
        <p14:creationId xmlns:p14="http://schemas.microsoft.com/office/powerpoint/2010/main" val="2119358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F7B8A-B322-4F2A-90E8-B4846558F2F4}"/>
              </a:ext>
            </a:extLst>
          </p:cNvPr>
          <p:cNvSpPr>
            <a:spLocks noGrp="1"/>
          </p:cNvSpPr>
          <p:nvPr>
            <p:ph type="ctrTitle"/>
          </p:nvPr>
        </p:nvSpPr>
        <p:spPr/>
        <p:txBody>
          <a:bodyPr/>
          <a:lstStyle/>
          <a:p>
            <a:r>
              <a:rPr lang="en-US" dirty="0"/>
              <a:t>Q/A</a:t>
            </a:r>
          </a:p>
        </p:txBody>
      </p:sp>
    </p:spTree>
    <p:extLst>
      <p:ext uri="{BB962C8B-B14F-4D97-AF65-F5344CB8AC3E}">
        <p14:creationId xmlns:p14="http://schemas.microsoft.com/office/powerpoint/2010/main" val="587800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68EB4-0D1D-4E30-BF8A-9034CD582D96}"/>
              </a:ext>
            </a:extLst>
          </p:cNvPr>
          <p:cNvSpPr>
            <a:spLocks noGrp="1"/>
          </p:cNvSpPr>
          <p:nvPr>
            <p:ph type="title"/>
          </p:nvPr>
        </p:nvSpPr>
        <p:spPr/>
        <p:txBody>
          <a:bodyPr/>
          <a:lstStyle/>
          <a:p>
            <a:r>
              <a:rPr lang="en-US" dirty="0"/>
              <a:t>Cathode Rays</a:t>
            </a:r>
          </a:p>
        </p:txBody>
      </p:sp>
      <p:sp>
        <p:nvSpPr>
          <p:cNvPr id="3" name="Content Placeholder 2">
            <a:extLst>
              <a:ext uri="{FF2B5EF4-FFF2-40B4-BE49-F238E27FC236}">
                <a16:creationId xmlns:a16="http://schemas.microsoft.com/office/drawing/2014/main" id="{5F941132-AA66-4134-BBB9-161C529BC5E9}"/>
              </a:ext>
            </a:extLst>
          </p:cNvPr>
          <p:cNvSpPr>
            <a:spLocks noGrp="1"/>
          </p:cNvSpPr>
          <p:nvPr>
            <p:ph idx="1"/>
          </p:nvPr>
        </p:nvSpPr>
        <p:spPr/>
        <p:txBody>
          <a:bodyPr/>
          <a:lstStyle/>
          <a:p>
            <a:r>
              <a:rPr lang="en-US" dirty="0"/>
              <a:t>Many respected scientists thought cathode rays were some type of wave phenomena.</a:t>
            </a:r>
          </a:p>
          <a:p>
            <a:pPr lvl="1"/>
            <a:r>
              <a:rPr lang="en-US" dirty="0"/>
              <a:t>It was also believed that atoms were the fundamental building blocks of matter and were not divisible.</a:t>
            </a:r>
          </a:p>
          <a:p>
            <a:r>
              <a:rPr lang="en-US" dirty="0"/>
              <a:t>However, Thomson believed they were particles.</a:t>
            </a:r>
          </a:p>
          <a:p>
            <a:pPr lvl="1"/>
            <a:r>
              <a:rPr lang="en-US" dirty="0"/>
              <a:t>Thomson set out to prove that cathode rays were negatively charged particles he called “corpuscles” with his experiments.</a:t>
            </a:r>
          </a:p>
        </p:txBody>
      </p:sp>
    </p:spTree>
    <p:extLst>
      <p:ext uri="{BB962C8B-B14F-4D97-AF65-F5344CB8AC3E}">
        <p14:creationId xmlns:p14="http://schemas.microsoft.com/office/powerpoint/2010/main" val="1402699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D39D4-3EAA-D44E-A889-8A956352AFF6}"/>
              </a:ext>
            </a:extLst>
          </p:cNvPr>
          <p:cNvSpPr>
            <a:spLocks noGrp="1"/>
          </p:cNvSpPr>
          <p:nvPr>
            <p:ph type="title"/>
          </p:nvPr>
        </p:nvSpPr>
        <p:spPr/>
        <p:txBody>
          <a:bodyPr/>
          <a:lstStyle/>
          <a:p>
            <a:r>
              <a:rPr lang="en-US" dirty="0"/>
              <a:t>Do Cathode Ray’s Have a Negative Charge?</a:t>
            </a:r>
          </a:p>
        </p:txBody>
      </p:sp>
      <p:sp>
        <p:nvSpPr>
          <p:cNvPr id="3" name="Content Placeholder 2">
            <a:extLst>
              <a:ext uri="{FF2B5EF4-FFF2-40B4-BE49-F238E27FC236}">
                <a16:creationId xmlns:a16="http://schemas.microsoft.com/office/drawing/2014/main" id="{4D0B1D8E-872F-4E4E-823C-998D84713AF9}"/>
              </a:ext>
            </a:extLst>
          </p:cNvPr>
          <p:cNvSpPr>
            <a:spLocks noGrp="1"/>
          </p:cNvSpPr>
          <p:nvPr>
            <p:ph idx="1"/>
          </p:nvPr>
        </p:nvSpPr>
        <p:spPr/>
        <p:txBody>
          <a:bodyPr>
            <a:normAutofit fontScale="92500" lnSpcReduction="10000"/>
          </a:bodyPr>
          <a:lstStyle/>
          <a:p>
            <a:r>
              <a:rPr lang="en-US" dirty="0"/>
              <a:t>Two Leading Theories:</a:t>
            </a:r>
          </a:p>
          <a:p>
            <a:pPr lvl="1"/>
            <a:r>
              <a:rPr lang="en-US" dirty="0"/>
              <a:t>Ethereal Theory / Electrified-Particle Theory</a:t>
            </a:r>
          </a:p>
          <a:p>
            <a:r>
              <a:rPr lang="en-US" dirty="0"/>
              <a:t>Jean Perrin, French Physicist, conducted experiment using a very simplified C.R. Tube.</a:t>
            </a:r>
          </a:p>
          <a:p>
            <a:pPr lvl="1"/>
            <a:r>
              <a:rPr lang="en-US" dirty="0"/>
              <a:t>When the C.R. hit the ”target” (an electrometer) a negative charge was found.</a:t>
            </a:r>
          </a:p>
          <a:p>
            <a:pPr lvl="1"/>
            <a:r>
              <a:rPr lang="en-US" dirty="0"/>
              <a:t>When the C.R. was deflected by a magnet as to not hit the “target” no charge was shown.</a:t>
            </a:r>
          </a:p>
          <a:p>
            <a:r>
              <a:rPr lang="en-US" dirty="0"/>
              <a:t>Ethereal Theorist thought was not enough to prove direct relation between the C.R. and Negative Charge.</a:t>
            </a:r>
          </a:p>
          <a:p>
            <a:pPr lvl="1"/>
            <a:r>
              <a:rPr lang="en-US" dirty="0"/>
              <a:t>As Thompson stated in </a:t>
            </a:r>
            <a:r>
              <a:rPr lang="en-US" i="1" dirty="0"/>
              <a:t>The Electrician </a:t>
            </a:r>
            <a:r>
              <a:rPr lang="en-US" dirty="0"/>
              <a:t>(1897)</a:t>
            </a:r>
            <a:r>
              <a:rPr lang="en-US" i="1" dirty="0"/>
              <a:t> </a:t>
            </a:r>
            <a:r>
              <a:rPr lang="en-US" dirty="0"/>
              <a:t>”…while they did not deny that electrified particles might be shot off from the cathode, these particles were, in their opinion, merely accidental accompaniments of the rays, and were no more to do with the rays than the bullet has with the flash of a rifle” (p.106).</a:t>
            </a:r>
          </a:p>
        </p:txBody>
      </p:sp>
    </p:spTree>
    <p:extLst>
      <p:ext uri="{BB962C8B-B14F-4D97-AF65-F5344CB8AC3E}">
        <p14:creationId xmlns:p14="http://schemas.microsoft.com/office/powerpoint/2010/main" val="871679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3A3F-BC36-0148-A7E8-2D0450D262ED}"/>
              </a:ext>
            </a:extLst>
          </p:cNvPr>
          <p:cNvSpPr>
            <a:spLocks noGrp="1"/>
          </p:cNvSpPr>
          <p:nvPr>
            <p:ph type="title"/>
          </p:nvPr>
        </p:nvSpPr>
        <p:spPr/>
        <p:txBody>
          <a:bodyPr/>
          <a:lstStyle/>
          <a:p>
            <a:r>
              <a:rPr lang="en-US" dirty="0"/>
              <a:t>Enter Thomson (the first time)</a:t>
            </a:r>
          </a:p>
        </p:txBody>
      </p:sp>
      <p:sp>
        <p:nvSpPr>
          <p:cNvPr id="3" name="Content Placeholder 2">
            <a:extLst>
              <a:ext uri="{FF2B5EF4-FFF2-40B4-BE49-F238E27FC236}">
                <a16:creationId xmlns:a16="http://schemas.microsoft.com/office/drawing/2014/main" id="{1D51DFEF-C9B5-CD44-B432-384705A9B0FF}"/>
              </a:ext>
            </a:extLst>
          </p:cNvPr>
          <p:cNvSpPr>
            <a:spLocks noGrp="1"/>
          </p:cNvSpPr>
          <p:nvPr>
            <p:ph idx="1"/>
          </p:nvPr>
        </p:nvSpPr>
        <p:spPr/>
        <p:txBody>
          <a:bodyPr/>
          <a:lstStyle/>
          <a:p>
            <a:r>
              <a:rPr lang="en-US" dirty="0"/>
              <a:t>Thomson redesigned Perrin’s Experiment</a:t>
            </a:r>
          </a:p>
          <a:p>
            <a:pPr lvl="1"/>
            <a:r>
              <a:rPr lang="en-US" dirty="0"/>
              <a:t>Thomson found that only when a magnetic field was </a:t>
            </a:r>
          </a:p>
          <a:p>
            <a:pPr marL="457200" lvl="1" indent="0">
              <a:buNone/>
            </a:pPr>
            <a:r>
              <a:rPr lang="en-US" dirty="0"/>
              <a:t>    applied in just the right fashion, as to where it hit the</a:t>
            </a:r>
          </a:p>
          <a:p>
            <a:pPr marL="457200" lvl="1" indent="0">
              <a:buNone/>
            </a:pPr>
            <a:r>
              <a:rPr lang="en-US" dirty="0"/>
              <a:t>    electrometer, did he get a negative charge to show.</a:t>
            </a:r>
          </a:p>
          <a:p>
            <a:pPr lvl="1"/>
            <a:endParaRPr lang="en-US" dirty="0"/>
          </a:p>
          <a:p>
            <a:pPr lvl="1"/>
            <a:r>
              <a:rPr lang="en-US" dirty="0"/>
              <a:t>Showing the negative charge follows the Cathode Ray</a:t>
            </a:r>
          </a:p>
          <a:p>
            <a:pPr marL="457200" lvl="1" indent="0">
              <a:buNone/>
            </a:pPr>
            <a:r>
              <a:rPr lang="en-US" dirty="0"/>
              <a:t>    and they must be in some way connected.</a:t>
            </a:r>
          </a:p>
          <a:p>
            <a:endParaRPr lang="en-US" dirty="0"/>
          </a:p>
        </p:txBody>
      </p:sp>
      <p:pic>
        <p:nvPicPr>
          <p:cNvPr id="5" name="Picture 4">
            <a:extLst>
              <a:ext uri="{FF2B5EF4-FFF2-40B4-BE49-F238E27FC236}">
                <a16:creationId xmlns:a16="http://schemas.microsoft.com/office/drawing/2014/main" id="{50A10DC2-1ADB-F94F-9A4C-5FB8F1511771}"/>
              </a:ext>
            </a:extLst>
          </p:cNvPr>
          <p:cNvPicPr>
            <a:picLocks noChangeAspect="1"/>
          </p:cNvPicPr>
          <p:nvPr/>
        </p:nvPicPr>
        <p:blipFill>
          <a:blip r:embed="rId2"/>
          <a:stretch>
            <a:fillRect/>
          </a:stretch>
        </p:blipFill>
        <p:spPr>
          <a:xfrm>
            <a:off x="8614891" y="1261762"/>
            <a:ext cx="2196371" cy="2334054"/>
          </a:xfrm>
          <a:prstGeom prst="rect">
            <a:avLst/>
          </a:prstGeom>
        </p:spPr>
      </p:pic>
      <p:sp>
        <p:nvSpPr>
          <p:cNvPr id="6" name="TextBox 5">
            <a:extLst>
              <a:ext uri="{FF2B5EF4-FFF2-40B4-BE49-F238E27FC236}">
                <a16:creationId xmlns:a16="http://schemas.microsoft.com/office/drawing/2014/main" id="{5D7C6344-D4C4-6F4B-8A45-74D4B2DCAB08}"/>
              </a:ext>
            </a:extLst>
          </p:cNvPr>
          <p:cNvSpPr txBox="1"/>
          <p:nvPr/>
        </p:nvSpPr>
        <p:spPr>
          <a:xfrm>
            <a:off x="8639503" y="3541992"/>
            <a:ext cx="2175642" cy="276999"/>
          </a:xfrm>
          <a:prstGeom prst="rect">
            <a:avLst/>
          </a:prstGeom>
          <a:noFill/>
        </p:spPr>
        <p:txBody>
          <a:bodyPr wrap="square" rtlCol="0">
            <a:spAutoFit/>
          </a:bodyPr>
          <a:lstStyle/>
          <a:p>
            <a:r>
              <a:rPr lang="en-US" sz="1200" dirty="0"/>
              <a:t>Pg.295, Philosophical Magazine</a:t>
            </a:r>
          </a:p>
        </p:txBody>
      </p:sp>
    </p:spTree>
    <p:extLst>
      <p:ext uri="{BB962C8B-B14F-4D97-AF65-F5344CB8AC3E}">
        <p14:creationId xmlns:p14="http://schemas.microsoft.com/office/powerpoint/2010/main" val="3811868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1B221-ECC1-1448-B0EC-E3F6FE0CD1DD}"/>
              </a:ext>
            </a:extLst>
          </p:cNvPr>
          <p:cNvSpPr>
            <a:spLocks noGrp="1"/>
          </p:cNvSpPr>
          <p:nvPr>
            <p:ph type="title"/>
          </p:nvPr>
        </p:nvSpPr>
        <p:spPr/>
        <p:txBody>
          <a:bodyPr/>
          <a:lstStyle/>
          <a:p>
            <a:r>
              <a:rPr lang="en-US" dirty="0"/>
              <a:t>Hertz’s Experiment</a:t>
            </a:r>
          </a:p>
        </p:txBody>
      </p:sp>
      <p:sp>
        <p:nvSpPr>
          <p:cNvPr id="3" name="Content Placeholder 2">
            <a:extLst>
              <a:ext uri="{FF2B5EF4-FFF2-40B4-BE49-F238E27FC236}">
                <a16:creationId xmlns:a16="http://schemas.microsoft.com/office/drawing/2014/main" id="{867760D0-FED8-A749-AAB8-6DCEDEACE9C2}"/>
              </a:ext>
            </a:extLst>
          </p:cNvPr>
          <p:cNvSpPr>
            <a:spLocks noGrp="1"/>
          </p:cNvSpPr>
          <p:nvPr>
            <p:ph idx="1"/>
          </p:nvPr>
        </p:nvSpPr>
        <p:spPr/>
        <p:txBody>
          <a:bodyPr>
            <a:normAutofit/>
          </a:bodyPr>
          <a:lstStyle/>
          <a:p>
            <a:r>
              <a:rPr lang="en-US" dirty="0"/>
              <a:t>Hertz showed that when a strong electric field was applied to a cathode ray it would deflect.</a:t>
            </a:r>
          </a:p>
          <a:p>
            <a:pPr lvl="1"/>
            <a:r>
              <a:rPr lang="en-US" dirty="0"/>
              <a:t>Could not get this to happen with a small electric field (i.e. a battery).</a:t>
            </a:r>
          </a:p>
          <a:p>
            <a:pPr lvl="1"/>
            <a:r>
              <a:rPr lang="en-US" dirty="0"/>
              <a:t>Ethereal Theorist thought no connection proven. Proposed the rays move due to discharge passing between the electrodes, not the electric field.</a:t>
            </a:r>
          </a:p>
          <a:p>
            <a:pPr lvl="2"/>
            <a:r>
              <a:rPr lang="en-US" dirty="0"/>
              <a:t>As if the rays are being “pushed.”</a:t>
            </a:r>
          </a:p>
          <a:p>
            <a:pPr lvl="1"/>
            <a:r>
              <a:rPr lang="en-US" dirty="0"/>
              <a:t>Failed because the cathode rays had interacted with and ionized the residual gas in the tube.</a:t>
            </a:r>
          </a:p>
          <a:p>
            <a:r>
              <a:rPr lang="en-US" dirty="0"/>
              <a:t>Thomson (entering again a second time) proposes redoing Hertz’s experiment under a vacuum upon results that gas in the C.R. tube becomes conductive.</a:t>
            </a:r>
          </a:p>
          <a:p>
            <a:endParaRPr lang="en-US" dirty="0"/>
          </a:p>
        </p:txBody>
      </p:sp>
      <p:pic>
        <p:nvPicPr>
          <p:cNvPr id="5" name="Picture 4">
            <a:extLst>
              <a:ext uri="{FF2B5EF4-FFF2-40B4-BE49-F238E27FC236}">
                <a16:creationId xmlns:a16="http://schemas.microsoft.com/office/drawing/2014/main" id="{E1B6FF50-2181-8746-A772-D39D9EB99C82}"/>
              </a:ext>
            </a:extLst>
          </p:cNvPr>
          <p:cNvPicPr>
            <a:picLocks noChangeAspect="1"/>
          </p:cNvPicPr>
          <p:nvPr/>
        </p:nvPicPr>
        <p:blipFill>
          <a:blip r:embed="rId2"/>
          <a:stretch>
            <a:fillRect/>
          </a:stretch>
        </p:blipFill>
        <p:spPr>
          <a:xfrm>
            <a:off x="5735766" y="188947"/>
            <a:ext cx="5618034" cy="1636678"/>
          </a:xfrm>
          <a:prstGeom prst="rect">
            <a:avLst/>
          </a:prstGeom>
        </p:spPr>
      </p:pic>
      <p:sp>
        <p:nvSpPr>
          <p:cNvPr id="6" name="TextBox 5">
            <a:extLst>
              <a:ext uri="{FF2B5EF4-FFF2-40B4-BE49-F238E27FC236}">
                <a16:creationId xmlns:a16="http://schemas.microsoft.com/office/drawing/2014/main" id="{FC14265C-F11D-5744-9E56-A6728C76BB67}"/>
              </a:ext>
            </a:extLst>
          </p:cNvPr>
          <p:cNvSpPr txBox="1"/>
          <p:nvPr/>
        </p:nvSpPr>
        <p:spPr>
          <a:xfrm>
            <a:off x="10531359" y="1776252"/>
            <a:ext cx="1797269" cy="276999"/>
          </a:xfrm>
          <a:prstGeom prst="rect">
            <a:avLst/>
          </a:prstGeom>
          <a:noFill/>
        </p:spPr>
        <p:txBody>
          <a:bodyPr wrap="square" rtlCol="0">
            <a:spAutoFit/>
          </a:bodyPr>
          <a:lstStyle/>
          <a:p>
            <a:r>
              <a:rPr lang="en-US" sz="1200" dirty="0"/>
              <a:t>Pg.296, Phil. Mag.</a:t>
            </a:r>
          </a:p>
        </p:txBody>
      </p:sp>
    </p:spTree>
    <p:extLst>
      <p:ext uri="{BB962C8B-B14F-4D97-AF65-F5344CB8AC3E}">
        <p14:creationId xmlns:p14="http://schemas.microsoft.com/office/powerpoint/2010/main" val="247678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0A586-C89F-D04F-977B-5291787478C6}"/>
              </a:ext>
            </a:extLst>
          </p:cNvPr>
          <p:cNvSpPr>
            <a:spLocks noGrp="1"/>
          </p:cNvSpPr>
          <p:nvPr>
            <p:ph type="title"/>
          </p:nvPr>
        </p:nvSpPr>
        <p:spPr/>
        <p:txBody>
          <a:bodyPr/>
          <a:lstStyle/>
          <a:p>
            <a:r>
              <a:rPr lang="en-US" dirty="0"/>
              <a:t>Thomson’s Results</a:t>
            </a:r>
          </a:p>
        </p:txBody>
      </p:sp>
      <p:sp>
        <p:nvSpPr>
          <p:cNvPr id="3" name="Content Placeholder 2">
            <a:extLst>
              <a:ext uri="{FF2B5EF4-FFF2-40B4-BE49-F238E27FC236}">
                <a16:creationId xmlns:a16="http://schemas.microsoft.com/office/drawing/2014/main" id="{4D74C3F4-153C-2943-B5FD-9E16D02FCC15}"/>
              </a:ext>
            </a:extLst>
          </p:cNvPr>
          <p:cNvSpPr>
            <a:spLocks noGrp="1"/>
          </p:cNvSpPr>
          <p:nvPr>
            <p:ph idx="1"/>
          </p:nvPr>
        </p:nvSpPr>
        <p:spPr/>
        <p:txBody>
          <a:bodyPr>
            <a:normAutofit/>
          </a:bodyPr>
          <a:lstStyle/>
          <a:p>
            <a:r>
              <a:rPr lang="en-US" dirty="0"/>
              <a:t>After redoing Hertz’s experiment under a vacuum Thomson found:</a:t>
            </a:r>
          </a:p>
          <a:p>
            <a:pPr lvl="1"/>
            <a:r>
              <a:rPr lang="en-US" dirty="0"/>
              <a:t>The higher the vacuum he used on the tube, He could pull off using only a battery to achieve ‘</a:t>
            </a:r>
            <a:r>
              <a:rPr lang="en-US" dirty="0" err="1"/>
              <a:t>deflexion</a:t>
            </a:r>
            <a:r>
              <a:rPr lang="en-US" dirty="0"/>
              <a:t>’ of the cathode ray.</a:t>
            </a:r>
          </a:p>
          <a:p>
            <a:pPr lvl="1"/>
            <a:r>
              <a:rPr lang="en-US" dirty="0"/>
              <a:t>Thomson found as the battery slowly diminished the cathode ray would slowly deflect less and less until it returned to the zero mark.</a:t>
            </a:r>
          </a:p>
          <a:p>
            <a:pPr lvl="2"/>
            <a:r>
              <a:rPr lang="en-US" dirty="0"/>
              <a:t>Showing it interacts with the electric field just as they would suspect an electric particle to interact.</a:t>
            </a:r>
          </a:p>
          <a:p>
            <a:pPr lvl="1"/>
            <a:r>
              <a:rPr lang="en-US" dirty="0"/>
              <a:t>Thomson then proceeded to see how the cathode rays interacted with magnetic fields in different conductive gases, and found that regardless of the gas he saw the same ‘</a:t>
            </a:r>
            <a:r>
              <a:rPr lang="en-US" dirty="0" err="1"/>
              <a:t>deflexion</a:t>
            </a:r>
            <a:r>
              <a:rPr lang="en-US" dirty="0"/>
              <a:t>.’</a:t>
            </a:r>
          </a:p>
          <a:p>
            <a:pPr lvl="1"/>
            <a:endParaRPr lang="en-US" dirty="0"/>
          </a:p>
        </p:txBody>
      </p:sp>
    </p:spTree>
    <p:extLst>
      <p:ext uri="{BB962C8B-B14F-4D97-AF65-F5344CB8AC3E}">
        <p14:creationId xmlns:p14="http://schemas.microsoft.com/office/powerpoint/2010/main" val="2309418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2CE90-AA40-D74B-B802-E9D1ED696B7B}"/>
              </a:ext>
            </a:extLst>
          </p:cNvPr>
          <p:cNvSpPr>
            <a:spLocks noGrp="1"/>
          </p:cNvSpPr>
          <p:nvPr>
            <p:ph type="title"/>
          </p:nvPr>
        </p:nvSpPr>
        <p:spPr/>
        <p:txBody>
          <a:bodyPr/>
          <a:lstStyle/>
          <a:p>
            <a:r>
              <a:rPr lang="en-US" dirty="0"/>
              <a:t>What did Thomson conclude from all this?</a:t>
            </a:r>
          </a:p>
        </p:txBody>
      </p:sp>
      <p:sp>
        <p:nvSpPr>
          <p:cNvPr id="3" name="Content Placeholder 2">
            <a:extLst>
              <a:ext uri="{FF2B5EF4-FFF2-40B4-BE49-F238E27FC236}">
                <a16:creationId xmlns:a16="http://schemas.microsoft.com/office/drawing/2014/main" id="{49FBB004-FF71-E344-9C8C-A552DD683097}"/>
              </a:ext>
            </a:extLst>
          </p:cNvPr>
          <p:cNvSpPr>
            <a:spLocks noGrp="1"/>
          </p:cNvSpPr>
          <p:nvPr>
            <p:ph idx="1"/>
          </p:nvPr>
        </p:nvSpPr>
        <p:spPr/>
        <p:txBody>
          <a:bodyPr>
            <a:normAutofit/>
          </a:bodyPr>
          <a:lstStyle/>
          <a:p>
            <a:r>
              <a:rPr lang="en-US" dirty="0"/>
              <a:t>Quoted by Thomson from the Philosophical Magazine (1897) “As the cathode rays carry a charge of negative electricity, are deflected by an electrostatic force as if they were negatively electrified, and are acted on by a magnetic force in just the way in which this force would act on a negatively electrified body moving along the path of these rays, I can see no escape from the conclusion that they are charges of negative electricity carried by particles of matter” (p.302).</a:t>
            </a:r>
          </a:p>
          <a:p>
            <a:r>
              <a:rPr lang="en-US" dirty="0"/>
              <a:t>Thomson then asked what these particles are?</a:t>
            </a:r>
          </a:p>
          <a:p>
            <a:pPr lvl="1"/>
            <a:r>
              <a:rPr lang="en-US" dirty="0"/>
              <a:t>To try an answer this question, “I made a series of measurements of the ratio of the mass of these particles to the charge carried by it” (p.302, Phil. Mag.).</a:t>
            </a:r>
          </a:p>
        </p:txBody>
      </p:sp>
    </p:spTree>
    <p:extLst>
      <p:ext uri="{BB962C8B-B14F-4D97-AF65-F5344CB8AC3E}">
        <p14:creationId xmlns:p14="http://schemas.microsoft.com/office/powerpoint/2010/main" val="829318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B79D8-C61C-47C4-9E3A-D204788ECBD8}"/>
              </a:ext>
            </a:extLst>
          </p:cNvPr>
          <p:cNvSpPr>
            <a:spLocks noGrp="1"/>
          </p:cNvSpPr>
          <p:nvPr>
            <p:ph type="title"/>
          </p:nvPr>
        </p:nvSpPr>
        <p:spPr>
          <a:xfrm>
            <a:off x="648929" y="629266"/>
            <a:ext cx="5127031" cy="1676603"/>
          </a:xfrm>
        </p:spPr>
        <p:txBody>
          <a:bodyPr>
            <a:normAutofit fontScale="90000"/>
          </a:bodyPr>
          <a:lstStyle/>
          <a:p>
            <a:r>
              <a:rPr lang="en-US" sz="4100" dirty="0"/>
              <a:t>Results/Conclusions of Thomson’s Experiment Summary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4364EF6-587A-47E4-A932-14E8A9547881}"/>
                  </a:ext>
                </a:extLst>
              </p:cNvPr>
              <p:cNvSpPr>
                <a:spLocks noGrp="1"/>
              </p:cNvSpPr>
              <p:nvPr>
                <p:ph idx="1"/>
              </p:nvPr>
            </p:nvSpPr>
            <p:spPr>
              <a:xfrm>
                <a:off x="648930" y="2438400"/>
                <a:ext cx="6441670" cy="3785419"/>
              </a:xfrm>
            </p:spPr>
            <p:txBody>
              <a:bodyPr>
                <a:normAutofit fontScale="92500" lnSpcReduction="20000"/>
              </a:bodyPr>
              <a:lstStyle/>
              <a:p>
                <a:r>
                  <a:rPr lang="en-US" sz="2600" dirty="0"/>
                  <a:t>Cathode Rays are composed of negatively charged particles</a:t>
                </a:r>
              </a:p>
              <a:p>
                <a:pPr lvl="1"/>
                <a:r>
                  <a:rPr lang="en-US" sz="2200" dirty="0"/>
                  <a:t>Observed that cathode rays were deflected in an evacuated glass tube</a:t>
                </a:r>
              </a:p>
              <a:p>
                <a:pPr lvl="1"/>
                <a:r>
                  <a:rPr lang="en-US" sz="2200" dirty="0"/>
                  <a:t>Charge of the electron was determined by Millikan’s Oil Drop Experiment</a:t>
                </a:r>
              </a:p>
              <a:p>
                <a:r>
                  <a:rPr lang="en-US" sz="2600" dirty="0"/>
                  <a:t>Mass of electron is </a:t>
                </a:r>
                <a14:m>
                  <m:oMath xmlns:m="http://schemas.openxmlformats.org/officeDocument/2006/math">
                    <m:r>
                      <a:rPr lang="en-US" sz="2600" b="0" i="1" smtClean="0">
                        <a:latin typeface="Cambria Math" panose="02040503050406030204" pitchFamily="18" charset="0"/>
                      </a:rPr>
                      <m:t>~</m:t>
                    </m:r>
                    <m:f>
                      <m:fPr>
                        <m:ctrlPr>
                          <a:rPr lang="en-US" sz="2600" b="0" i="1" smtClean="0">
                            <a:latin typeface="Cambria Math" panose="02040503050406030204" pitchFamily="18" charset="0"/>
                          </a:rPr>
                        </m:ctrlPr>
                      </m:fPr>
                      <m:num>
                        <m:r>
                          <a:rPr lang="en-US" sz="2600" b="0" i="1" smtClean="0">
                            <a:latin typeface="Cambria Math" panose="02040503050406030204" pitchFamily="18" charset="0"/>
                          </a:rPr>
                          <m:t>1</m:t>
                        </m:r>
                      </m:num>
                      <m:den>
                        <m:r>
                          <a:rPr lang="en-US" sz="2600" b="0" i="1" smtClean="0">
                            <a:latin typeface="Cambria Math" panose="02040503050406030204" pitchFamily="18" charset="0"/>
                          </a:rPr>
                          <m:t>1700</m:t>
                        </m:r>
                      </m:den>
                    </m:f>
                  </m:oMath>
                </a14:m>
                <a:r>
                  <a:rPr lang="en-US" sz="2600" dirty="0"/>
                  <a:t> the mass of a Hydrogen atom</a:t>
                </a:r>
              </a:p>
              <a:p>
                <a:pPr lvl="1"/>
                <a:r>
                  <a:rPr lang="en-US" sz="2200" dirty="0"/>
                  <a:t>~9.8235E-31 kg which is very close to the actual known value</a:t>
                </a:r>
              </a:p>
              <a:p>
                <a:r>
                  <a:rPr lang="en-US" sz="2600" dirty="0"/>
                  <a:t>Electrons are present in atoms of all known elements</a:t>
                </a:r>
              </a:p>
            </p:txBody>
          </p:sp>
        </mc:Choice>
        <mc:Fallback xmlns="">
          <p:sp>
            <p:nvSpPr>
              <p:cNvPr id="3" name="Content Placeholder 2">
                <a:extLst>
                  <a:ext uri="{FF2B5EF4-FFF2-40B4-BE49-F238E27FC236}">
                    <a16:creationId xmlns:a16="http://schemas.microsoft.com/office/drawing/2014/main" id="{D4364EF6-587A-47E4-A932-14E8A9547881}"/>
                  </a:ext>
                </a:extLst>
              </p:cNvPr>
              <p:cNvSpPr>
                <a:spLocks noGrp="1" noRot="1" noChangeAspect="1" noMove="1" noResize="1" noEditPoints="1" noAdjustHandles="1" noChangeArrowheads="1" noChangeShapeType="1" noTextEdit="1"/>
              </p:cNvSpPr>
              <p:nvPr>
                <p:ph idx="1"/>
              </p:nvPr>
            </p:nvSpPr>
            <p:spPr>
              <a:xfrm>
                <a:off x="648930" y="2438400"/>
                <a:ext cx="6441670" cy="3785419"/>
              </a:xfrm>
              <a:blipFill>
                <a:blip r:embed="rId2"/>
                <a:stretch>
                  <a:fillRect l="-1181" t="-4027"/>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97F21406-04C4-4347-B6ED-60CBCA356A39}"/>
              </a:ext>
            </a:extLst>
          </p:cNvPr>
          <p:cNvPicPr>
            <a:picLocks noChangeAspect="1"/>
          </p:cNvPicPr>
          <p:nvPr/>
        </p:nvPicPr>
        <p:blipFill rotWithShape="1">
          <a:blip r:embed="rId3"/>
          <a:srcRect l="27893" r="5354"/>
          <a:stretch/>
        </p:blipFill>
        <p:spPr>
          <a:xfrm>
            <a:off x="7330443" y="2015463"/>
            <a:ext cx="4709158" cy="3156858"/>
          </a:xfrm>
          <a:prstGeom prst="rect">
            <a:avLst/>
          </a:prstGeom>
          <a:effectLst/>
        </p:spPr>
      </p:pic>
    </p:spTree>
    <p:extLst>
      <p:ext uri="{BB962C8B-B14F-4D97-AF65-F5344CB8AC3E}">
        <p14:creationId xmlns:p14="http://schemas.microsoft.com/office/powerpoint/2010/main" val="1154064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9EAA4-90F0-4073-BE98-C2822155AA9E}"/>
              </a:ext>
            </a:extLst>
          </p:cNvPr>
          <p:cNvSpPr>
            <a:spLocks noGrp="1"/>
          </p:cNvSpPr>
          <p:nvPr>
            <p:ph type="title"/>
          </p:nvPr>
        </p:nvSpPr>
        <p:spPr>
          <a:xfrm>
            <a:off x="648929" y="629266"/>
            <a:ext cx="5127031" cy="1676603"/>
          </a:xfrm>
        </p:spPr>
        <p:txBody>
          <a:bodyPr>
            <a:normAutofit/>
          </a:bodyPr>
          <a:lstStyle/>
          <a:p>
            <a:r>
              <a:rPr lang="en-US" dirty="0"/>
              <a:t>Thomson’s Atomic Model</a:t>
            </a:r>
          </a:p>
        </p:txBody>
      </p:sp>
      <p:sp>
        <p:nvSpPr>
          <p:cNvPr id="3" name="Content Placeholder 2">
            <a:extLst>
              <a:ext uri="{FF2B5EF4-FFF2-40B4-BE49-F238E27FC236}">
                <a16:creationId xmlns:a16="http://schemas.microsoft.com/office/drawing/2014/main" id="{9A7A02F2-C5EC-4340-8FF8-9A84CC8E4910}"/>
              </a:ext>
            </a:extLst>
          </p:cNvPr>
          <p:cNvSpPr>
            <a:spLocks noGrp="1"/>
          </p:cNvSpPr>
          <p:nvPr>
            <p:ph idx="1"/>
          </p:nvPr>
        </p:nvSpPr>
        <p:spPr>
          <a:xfrm>
            <a:off x="648930" y="2438400"/>
            <a:ext cx="5127029" cy="3785419"/>
          </a:xfrm>
        </p:spPr>
        <p:txBody>
          <a:bodyPr>
            <a:normAutofit lnSpcReduction="10000"/>
          </a:bodyPr>
          <a:lstStyle/>
          <a:p>
            <a:r>
              <a:rPr lang="en-US" dirty="0"/>
              <a:t>Thomson proposed the “Plum Pudding” Model to satisfy his findings. </a:t>
            </a:r>
          </a:p>
          <a:p>
            <a:pPr lvl="1"/>
            <a:r>
              <a:rPr lang="en-US" dirty="0"/>
              <a:t>Atom is composed of negatively charged particles surrounded by a positive charge.</a:t>
            </a:r>
          </a:p>
          <a:p>
            <a:r>
              <a:rPr lang="en-US" dirty="0"/>
              <a:t>Later disproven by </a:t>
            </a:r>
            <a:r>
              <a:rPr lang="da-DK" dirty="0"/>
              <a:t>Hans Geiger’s and Ernest Marsden’s</a:t>
            </a:r>
            <a:r>
              <a:rPr lang="en-US" dirty="0"/>
              <a:t> Gold Foil Experiment interpreted by Rutherford.</a:t>
            </a:r>
          </a:p>
        </p:txBody>
      </p:sp>
      <p:pic>
        <p:nvPicPr>
          <p:cNvPr id="1026" name="Picture 2" descr="image">
            <a:extLst>
              <a:ext uri="{FF2B5EF4-FFF2-40B4-BE49-F238E27FC236}">
                <a16:creationId xmlns:a16="http://schemas.microsoft.com/office/drawing/2014/main" id="{FA7CD9F8-8DFC-4D85-873C-77E986FBC8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68" r="516" b="3"/>
          <a:stretch/>
        </p:blipFill>
        <p:spPr bwMode="auto">
          <a:xfrm>
            <a:off x="6090613" y="640082"/>
            <a:ext cx="5461724" cy="5577837"/>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284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201</TotalTime>
  <Words>918</Words>
  <Application>Microsoft Macintosh PowerPoint</Application>
  <PresentationFormat>Widescreen</PresentationFormat>
  <Paragraphs>70</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Cambria Math</vt:lpstr>
      <vt:lpstr>Office Theme</vt:lpstr>
      <vt:lpstr>J.J. Thomson’s Discovery of Electron</vt:lpstr>
      <vt:lpstr>Cathode Rays</vt:lpstr>
      <vt:lpstr>Do Cathode Ray’s Have a Negative Charge?</vt:lpstr>
      <vt:lpstr>Enter Thomson (the first time)</vt:lpstr>
      <vt:lpstr>Hertz’s Experiment</vt:lpstr>
      <vt:lpstr>Thomson’s Results</vt:lpstr>
      <vt:lpstr>What did Thomson conclude from all this?</vt:lpstr>
      <vt:lpstr>Results/Conclusions of Thomson’s Experiment Summary</vt:lpstr>
      <vt:lpstr>Thomson’s Atomic Model</vt:lpstr>
      <vt:lpstr> Applications and Usefulness</vt:lpstr>
      <vt:lpstr>Q/A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Connor Leferink</dc:creator>
  <cp:lastModifiedBy>Yu, Jaehoon</cp:lastModifiedBy>
  <cp:revision>16</cp:revision>
  <dcterms:created xsi:type="dcterms:W3CDTF">2019-04-21T18:50:41Z</dcterms:created>
  <dcterms:modified xsi:type="dcterms:W3CDTF">2019-04-22T00:47:18Z</dcterms:modified>
</cp:coreProperties>
</file>