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71" r:id="rId3"/>
    <p:sldId id="268" r:id="rId4"/>
    <p:sldId id="258" r:id="rId5"/>
    <p:sldId id="277" r:id="rId6"/>
    <p:sldId id="274" r:id="rId7"/>
    <p:sldId id="272" r:id="rId8"/>
    <p:sldId id="270" r:id="rId9"/>
    <p:sldId id="260" r:id="rId10"/>
    <p:sldId id="259" r:id="rId11"/>
    <p:sldId id="276" r:id="rId12"/>
    <p:sldId id="261" r:id="rId13"/>
    <p:sldId id="273" r:id="rId14"/>
    <p:sldId id="262" r:id="rId15"/>
    <p:sldId id="264" r:id="rId16"/>
    <p:sldId id="263" r:id="rId17"/>
    <p:sldId id="275" r:id="rId18"/>
    <p:sldId id="265" r:id="rId19"/>
    <p:sldId id="267" r:id="rId20"/>
    <p:sldId id="26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4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4/21/19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763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564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4/21/19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856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4/21/19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5882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4/21/19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988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134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180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82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391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7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641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99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4/21/19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194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197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4/21/19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772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898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48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535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galileo.phys.virginia.edu/classes/252/black_body_radiation.html" TargetMode="External"/><Relationship Id="rId2" Type="http://schemas.openxmlformats.org/officeDocument/2006/relationships/hyperlink" Target="http://astronomy.swin.edu.au/cosmos/b/blackbody+radiation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pitt.edu/~jdnorton/teaching/HPS_0410/chapters/quantum_theory_origins/" TargetMode="External"/><Relationship Id="rId4" Type="http://schemas.openxmlformats.org/officeDocument/2006/relationships/hyperlink" Target="https://quantummechanics.ucsd.edu/ph130a/130_notes/node48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BLACK BODY RADIATION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6137" y="3628501"/>
            <a:ext cx="5735053" cy="246407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Explained by Zach Burns</a:t>
            </a:r>
          </a:p>
          <a:p>
            <a:pPr algn="ctr"/>
            <a:r>
              <a:rPr lang="en-US" dirty="0"/>
              <a:t>Research and Developmental Assistance:</a:t>
            </a:r>
          </a:p>
          <a:p>
            <a:pPr algn="ctr"/>
            <a:r>
              <a:rPr lang="en-US" dirty="0"/>
              <a:t> Tyche Doe, </a:t>
            </a:r>
          </a:p>
          <a:p>
            <a:pPr algn="ctr"/>
            <a:r>
              <a:rPr lang="en-US" dirty="0"/>
              <a:t>April Contreras, </a:t>
            </a:r>
          </a:p>
          <a:p>
            <a:pPr algn="ctr"/>
            <a:r>
              <a:rPr lang="en-US" dirty="0" err="1"/>
              <a:t>Nabin</a:t>
            </a:r>
            <a:r>
              <a:rPr lang="en-US" dirty="0"/>
              <a:t> </a:t>
            </a:r>
            <a:r>
              <a:rPr lang="en-US" dirty="0" err="1"/>
              <a:t>Champagain</a:t>
            </a:r>
            <a:r>
              <a:rPr lang="en-US" dirty="0"/>
              <a:t>, </a:t>
            </a:r>
          </a:p>
          <a:p>
            <a:pPr algn="ctr"/>
            <a:r>
              <a:rPr lang="en-US" dirty="0"/>
              <a:t>Chelsi </a:t>
            </a:r>
            <a:r>
              <a:rPr lang="en-US" dirty="0" err="1"/>
              <a:t>Nealson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20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1687" y="0"/>
            <a:ext cx="8610600" cy="1295400"/>
          </a:xfrm>
        </p:spPr>
        <p:txBody>
          <a:bodyPr/>
          <a:lstStyle/>
          <a:p>
            <a:r>
              <a:rPr lang="en-US" dirty="0"/>
              <a:t>ORIGINAL EXPERIMENT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5933" y="909323"/>
            <a:ext cx="10698738" cy="823912"/>
          </a:xfrm>
        </p:spPr>
        <p:txBody>
          <a:bodyPr/>
          <a:lstStyle/>
          <a:p>
            <a:r>
              <a:rPr lang="en-US" dirty="0"/>
              <a:t>Wien and </a:t>
            </a:r>
            <a:r>
              <a:rPr lang="en-US" dirty="0" err="1"/>
              <a:t>Lummer</a:t>
            </a:r>
            <a:r>
              <a:rPr lang="en-US" dirty="0"/>
              <a:t> finally did it! (1895)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72" y="1707355"/>
            <a:ext cx="5598917" cy="4868623"/>
          </a:xfrm>
        </p:spPr>
      </p:pic>
      <p:pic>
        <p:nvPicPr>
          <p:cNvPr id="10" name="Picture 2" descr="Image result for metal glow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605" y="1707355"/>
            <a:ext cx="5974654" cy="492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453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894" y="762000"/>
            <a:ext cx="11632318" cy="1295400"/>
          </a:xfrm>
        </p:spPr>
        <p:txBody>
          <a:bodyPr/>
          <a:lstStyle/>
          <a:p>
            <a:pPr algn="ctr"/>
            <a:r>
              <a:rPr lang="en-US" dirty="0"/>
              <a:t>Theoretical predictions and experimental proofs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9433" y="2688608"/>
            <a:ext cx="5026162" cy="3370997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 plot INSIDE over: ρ(</a:t>
            </a:r>
            <a:r>
              <a:rPr lang="en-US" dirty="0" err="1"/>
              <a:t>f,T</a:t>
            </a:r>
            <a:r>
              <a:rPr lang="en-US" dirty="0"/>
              <a:t>)  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Frequency interval: </a:t>
            </a:r>
            <a:r>
              <a:rPr lang="en-US" dirty="0" err="1"/>
              <a:t>f,f+Δf</a:t>
            </a:r>
            <a:r>
              <a:rPr lang="en-US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 Energy density: ρ(</a:t>
            </a:r>
            <a:r>
              <a:rPr lang="en-US" dirty="0" err="1"/>
              <a:t>f,T</a:t>
            </a:r>
            <a:r>
              <a:rPr lang="en-US" dirty="0"/>
              <a:t>)</a:t>
            </a:r>
            <a:r>
              <a:rPr lang="en-US" dirty="0" err="1"/>
              <a:t>Δf</a:t>
            </a:r>
            <a:endParaRPr lang="en-US" i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i="1" dirty="0"/>
              <a:t>Radiation power from hole area: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A=14Acρ(</a:t>
            </a:r>
            <a:r>
              <a:rPr lang="en-US" dirty="0" err="1"/>
              <a:t>f,T</a:t>
            </a:r>
            <a:r>
              <a:rPr lang="en-US" dirty="0"/>
              <a:t>).</a:t>
            </a:r>
          </a:p>
        </p:txBody>
      </p:sp>
      <p:pic>
        <p:nvPicPr>
          <p:cNvPr id="7" name="Picture 2" descr="https://lh3.googleusercontent.com/AV1XQDUcZfV0wBqLiCFgD9Fl7zoQYuPCC6wyj9BCL4MUcBGJLb2xzGhE4ZPJiHOwMJ2mYqxHIduFBtuI25IXrq2eO5EMtDVKrMU6ovh1FbMkOx0SwWFrbziQZd9Gk2jiQMc_Yq0vAoA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884" y="2183802"/>
            <a:ext cx="6017897" cy="390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879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469288"/>
            <a:ext cx="8610600" cy="1295400"/>
          </a:xfrm>
        </p:spPr>
        <p:txBody>
          <a:bodyPr>
            <a:normAutofit/>
          </a:bodyPr>
          <a:lstStyle/>
          <a:p>
            <a:r>
              <a:rPr lang="en-US" dirty="0"/>
              <a:t>THEORETICAL PREDICTIONS AND EXPERIMENTAL PROOFS</a:t>
            </a:r>
          </a:p>
        </p:txBody>
      </p:sp>
      <p:pic>
        <p:nvPicPr>
          <p:cNvPr id="4104" name="Picture 8" descr="https://lh4.googleusercontent.com/r5mpUtve8Z7HuJfbX2gu1Pagu1vzI8wJ1JoXXsEb9jYi7Oab1oFBFpkccOLy701Zsd7BjchvJycTLkDCzZELEMnflXhGjlTk1PXMv0Yxl3VwO5hyQ_4MlptnklG90aEoTJHRg4COld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248" y="5856498"/>
            <a:ext cx="165735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lh5.googleusercontent.com/brXgG5hi82HcVeiQzAO0Lvms8wI1auCyvu2if_1skUzNxBHD8Bus922cXvOF4bkbMcTLSw3ki0ys4NoQVw5IdUTBHEzUvsc6Pr1XMCre30W1ljpDAe3Iqj2bMjjrl7_Rphud29cuZM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799" y="5856498"/>
            <a:ext cx="146685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889403" y="1546324"/>
            <a:ext cx="4023640" cy="823912"/>
          </a:xfrm>
        </p:spPr>
        <p:txBody>
          <a:bodyPr/>
          <a:lstStyle/>
          <a:p>
            <a:r>
              <a:rPr lang="en-US" dirty="0"/>
              <a:t>Stefan-Boltzmann Law</a:t>
            </a:r>
          </a:p>
        </p:txBody>
      </p:sp>
      <p:sp>
        <p:nvSpPr>
          <p:cNvPr id="12" name="Text Placeholder 3"/>
          <p:cNvSpPr txBox="1">
            <a:spLocks/>
          </p:cNvSpPr>
          <p:nvPr/>
        </p:nvSpPr>
        <p:spPr>
          <a:xfrm>
            <a:off x="6397196" y="1548561"/>
            <a:ext cx="5105400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Wien’s Displacement Law</a:t>
            </a:r>
          </a:p>
        </p:txBody>
      </p:sp>
      <p:pic>
        <p:nvPicPr>
          <p:cNvPr id="1026" name="Picture 2" descr="https://upload.wikimedia.org/wikipedia/commons/thumb/a/a2/Wiens_law.svg/220px-Wiens_law.svg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832" y="2372076"/>
            <a:ext cx="3954181" cy="328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upload.wikimedia.org/wikipedia/commons/thumb/a/ab/Stefan_Boltzmann_001.svg/220px-Stefan_Boltzmann_001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009" y="2372473"/>
            <a:ext cx="3274429" cy="325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76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800600" y="-641685"/>
            <a:ext cx="7863138" cy="1989221"/>
          </a:xfrm>
        </p:spPr>
        <p:txBody>
          <a:bodyPr>
            <a:normAutofit/>
          </a:bodyPr>
          <a:lstStyle/>
          <a:p>
            <a:r>
              <a:rPr lang="en-US" dirty="0"/>
              <a:t>Theoretical predictions and experimental proofs</a:t>
            </a:r>
          </a:p>
        </p:txBody>
      </p:sp>
      <p:pic>
        <p:nvPicPr>
          <p:cNvPr id="2050" name="Picture 2" descr="https://lh3.googleusercontent.com/ZiJip7W9uAa8yvxUzaGDFkiYIoMBzKogHvzcNfMxLej6GxPukk5j4qBHmZVaURU2Q1NycetVQXGPJFcoDRUxSVL0ExNkDYGhguHVkTzQWBZP02lp15TeELkr9AJGLu1kRPZfq1YPjz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644" y="1987214"/>
            <a:ext cx="5353050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lh6.googleusercontent.com/bSyp_3Qp-3CQrc7fNWjAmTIzh8n7YxdOCaqE_oGEs74ofgBR2QcHgNTCFns5NrMG01itRkZcj08eyR7V27KaqXX9VFK0gzvn7NQTpOne7dMkySiQSIwO_VqJsJDgkKq5NBKiemPHcS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178" y="4320839"/>
            <a:ext cx="2266950" cy="77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Rayleigh and Jeans calculated energy density inside a cavity</a:t>
            </a:r>
          </a:p>
        </p:txBody>
      </p:sp>
      <p:sp>
        <p:nvSpPr>
          <p:cNvPr id="14" name="Text Placeholder 4"/>
          <p:cNvSpPr txBox="1">
            <a:spLocks/>
          </p:cNvSpPr>
          <p:nvPr/>
        </p:nvSpPr>
        <p:spPr>
          <a:xfrm>
            <a:off x="6674769" y="1489908"/>
            <a:ext cx="4114800" cy="497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Ultraviolet Catastrophe</a:t>
            </a:r>
          </a:p>
        </p:txBody>
      </p:sp>
    </p:spTree>
    <p:extLst>
      <p:ext uri="{BB962C8B-B14F-4D97-AF65-F5344CB8AC3E}">
        <p14:creationId xmlns:p14="http://schemas.microsoft.com/office/powerpoint/2010/main" val="1519257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191" y="390618"/>
            <a:ext cx="8610600" cy="1295400"/>
          </a:xfrm>
        </p:spPr>
        <p:txBody>
          <a:bodyPr/>
          <a:lstStyle/>
          <a:p>
            <a:r>
              <a:rPr lang="en-US" dirty="0"/>
              <a:t>Theoretical predictions and experimental proofs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0809" y="1359889"/>
            <a:ext cx="5079991" cy="8239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PLANCKS LAW OF BLACK BODY RADIATION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1744" y="1487508"/>
            <a:ext cx="5105400" cy="104066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EINSTEIN- AVERAGE ENERGY IN AN OSCILLATOR OF FREQUENCY f AT TEMPERATURE T IS:</a:t>
            </a:r>
          </a:p>
        </p:txBody>
      </p:sp>
      <p:pic>
        <p:nvPicPr>
          <p:cNvPr id="5122" name="Picture 2" descr="https://lh4.googleusercontent.com/GVwJ0_v3QI6LXOGVqPXdU851hwhoG0E-RLhGvioZd3ZdHC-oG8Hllv-ydLlqiFOukQcgi9_4ofj89KqWyO5MRtoVeqlZySWNdZf5XB0YU__Ak3pk4PgXZM5zTvJ4Q7XnsmFbPE2yi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881" y="5885552"/>
            <a:ext cx="3387647" cy="91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$ E_{\lambda} = {{8 \pi h c}\over{{\lambda}^5}{(e^{({hc}/{\lambda \kappa T})}–1)}}} $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76" y="6085573"/>
            <a:ext cx="3963677" cy="71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93" y="2091473"/>
            <a:ext cx="4993844" cy="3994100"/>
          </a:xfrm>
        </p:spPr>
      </p:pic>
      <p:pic>
        <p:nvPicPr>
          <p:cNvPr id="1026" name="Picture 2" descr="Image result for EINSTEIN equation blackbody radi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125" y="2429301"/>
            <a:ext cx="4014419" cy="345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315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6" y="2169695"/>
            <a:ext cx="5783632" cy="4048543"/>
          </a:xfrm>
        </p:spPr>
      </p:pic>
      <p:pic>
        <p:nvPicPr>
          <p:cNvPr id="8" name="Picture 4" descr="https://lh3.googleusercontent.com/1TmdUiH3ybmMdvv6CBI5e2Blu9xIIwPayG3t7U2dhNtUeaEBLiamT4wiFhr15DgRKFrHIskw3_t9IY2WFFNobSULoNrE8dn_mxQFeThyJhVbsHc5nCg0bXlpZroCErwdJtowjE4-G-s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451" y="1987429"/>
            <a:ext cx="4906316" cy="423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78819" y="874295"/>
            <a:ext cx="10768012" cy="1295400"/>
          </a:xfrm>
        </p:spPr>
        <p:txBody>
          <a:bodyPr>
            <a:normAutofit/>
          </a:bodyPr>
          <a:lstStyle/>
          <a:p>
            <a:r>
              <a:rPr lang="en-US" dirty="0"/>
              <a:t>IMPORTANCE AND IMPACT OF THE THEORY</a:t>
            </a:r>
          </a:p>
        </p:txBody>
      </p:sp>
    </p:spTree>
    <p:extLst>
      <p:ext uri="{BB962C8B-B14F-4D97-AF65-F5344CB8AC3E}">
        <p14:creationId xmlns:p14="http://schemas.microsoft.com/office/powerpoint/2010/main" val="1054366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4949" y="815163"/>
            <a:ext cx="11057021" cy="1295400"/>
          </a:xfrm>
        </p:spPr>
        <p:txBody>
          <a:bodyPr>
            <a:normAutofit/>
          </a:bodyPr>
          <a:lstStyle/>
          <a:p>
            <a:r>
              <a:rPr lang="en-US" dirty="0"/>
              <a:t>IMPORTANCE AND IMPACT OF THE THEORY</a:t>
            </a:r>
          </a:p>
        </p:txBody>
      </p:sp>
      <p:pic>
        <p:nvPicPr>
          <p:cNvPr id="6146" name="Picture 2" descr="https://lh3.googleusercontent.com/iOWI5Jshxu7kWPdg57hFfKYBKtxXjHBJJ8sTYOZlvL4Qfm3xAADr2wbY4X0ExqdaKiKMZdGeF_vIqL385jOLGJVk5lZ9gjftprcGdelKx051ruDcK9prPJGhnWYCjdgaC5rS0b5bEn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379" y="2057400"/>
            <a:ext cx="5876748" cy="432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944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948" y="826168"/>
            <a:ext cx="10944726" cy="1295400"/>
          </a:xfrm>
        </p:spPr>
        <p:txBody>
          <a:bodyPr/>
          <a:lstStyle/>
          <a:p>
            <a:pPr algn="ctr"/>
            <a:r>
              <a:rPr lang="en-US" dirty="0"/>
              <a:t>IMPORTANCE AND IMPACT OF THE THEORY</a:t>
            </a:r>
          </a:p>
        </p:txBody>
      </p:sp>
      <p:pic>
        <p:nvPicPr>
          <p:cNvPr id="5122" name="Picture 2" descr="Image result for star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35" y="1879001"/>
            <a:ext cx="5997130" cy="449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lh4.googleusercontent.com/VZzoDuh3eboa7hi7OEb3L4YsCzM9B_vJKm1NEvp7MlGnMupgPXh9U4ZTsUOgnk0Q5jW2byG4ksjlYl8Xrm-VZvUGMZAaEY03cwhm6B0IM-TJ4f7tK0AlamZTMxa6hUXQKUm-Qqu0WQ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150" y="1855047"/>
            <a:ext cx="4539219" cy="478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214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4232" y="4011"/>
            <a:ext cx="9629274" cy="1295400"/>
          </a:xfrm>
        </p:spPr>
        <p:txBody>
          <a:bodyPr/>
          <a:lstStyle/>
          <a:p>
            <a:pPr algn="ctr"/>
            <a:r>
              <a:rPr lang="en-US" dirty="0"/>
              <a:t>FUTURE WORK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5179" y="1004463"/>
            <a:ext cx="8149381" cy="823912"/>
          </a:xfrm>
        </p:spPr>
        <p:txBody>
          <a:bodyPr/>
          <a:lstStyle/>
          <a:p>
            <a:pPr algn="ctr"/>
            <a:r>
              <a:rPr lang="en-US" dirty="0"/>
              <a:t>DYSON SPHERE</a:t>
            </a:r>
          </a:p>
        </p:txBody>
      </p:sp>
      <p:pic>
        <p:nvPicPr>
          <p:cNvPr id="7170" name="Picture 2" descr="Image result for dyson sphe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199" y="1919885"/>
            <a:ext cx="7329460" cy="412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dyson sphere"/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024" y="1941095"/>
            <a:ext cx="6244976" cy="410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171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199" y="0"/>
            <a:ext cx="3890749" cy="1295400"/>
          </a:xfrm>
        </p:spPr>
        <p:txBody>
          <a:bodyPr/>
          <a:lstStyle/>
          <a:p>
            <a:r>
              <a:rPr lang="en-US" dirty="0"/>
              <a:t>bibliography</a:t>
            </a:r>
          </a:p>
        </p:txBody>
      </p:sp>
      <p:sp>
        <p:nvSpPr>
          <p:cNvPr id="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1600" y="1409700"/>
            <a:ext cx="11025605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err="1">
                <a:latin typeface="Arial" panose="020B0604020202020204" pitchFamily="34" charset="0"/>
              </a:rPr>
              <a:t>Hollandt</a:t>
            </a:r>
            <a:r>
              <a:rPr lang="en-US" altLang="en-US" sz="1200" dirty="0">
                <a:latin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</a:rPr>
              <a:t>Jörg</a:t>
            </a:r>
            <a:r>
              <a:rPr lang="en-US" altLang="en-US" sz="1200" dirty="0">
                <a:latin typeface="Arial" panose="020B0604020202020204" pitchFamily="34" charset="0"/>
              </a:rPr>
              <a:t>, “ PTB </a:t>
            </a:r>
            <a:r>
              <a:rPr lang="en-US" altLang="en-US" sz="1200" dirty="0" err="1">
                <a:latin typeface="Arial" panose="020B0604020202020204" pitchFamily="34" charset="0"/>
              </a:rPr>
              <a:t>Mitteilungen</a:t>
            </a:r>
            <a:r>
              <a:rPr lang="en-US" altLang="en-US" sz="1200" dirty="0">
                <a:latin typeface="Arial" panose="020B0604020202020204" pitchFamily="34" charset="0"/>
              </a:rPr>
              <a:t>.”, “The Black Body and the Quantization of the World”, issue 2, June 2012, Germany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Arial" panose="020B0604020202020204" pitchFamily="34" charset="0"/>
              </a:rPr>
              <a:t>Kirchhoff, G.; [27 October 1859] (1860a). "</a:t>
            </a:r>
            <a:r>
              <a:rPr lang="en-US" altLang="en-US" sz="1200" dirty="0" err="1">
                <a:latin typeface="Arial" panose="020B0604020202020204" pitchFamily="34" charset="0"/>
              </a:rPr>
              <a:t>Über</a:t>
            </a:r>
            <a:r>
              <a:rPr lang="en-US" altLang="en-US" sz="1200" dirty="0">
                <a:latin typeface="Arial" panose="020B0604020202020204" pitchFamily="34" charset="0"/>
              </a:rPr>
              <a:t> die </a:t>
            </a:r>
            <a:r>
              <a:rPr lang="en-US" altLang="en-US" sz="1200" dirty="0" err="1">
                <a:latin typeface="Arial" panose="020B0604020202020204" pitchFamily="34" charset="0"/>
              </a:rPr>
              <a:t>Fraunhofer'schen</a:t>
            </a:r>
            <a:r>
              <a:rPr lang="en-US" altLang="en-US" sz="1200" dirty="0">
                <a:latin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</a:rPr>
              <a:t>Linien</a:t>
            </a:r>
            <a:r>
              <a:rPr lang="en-US" altLang="en-US" sz="1200" dirty="0">
                <a:latin typeface="Arial" panose="020B0604020202020204" pitchFamily="34" charset="0"/>
              </a:rPr>
              <a:t>" [On </a:t>
            </a:r>
            <a:r>
              <a:rPr lang="en-US" altLang="en-US" sz="1200" dirty="0" err="1">
                <a:latin typeface="Arial" panose="020B0604020202020204" pitchFamily="34" charset="0"/>
              </a:rPr>
              <a:t>Fraunhofer's</a:t>
            </a:r>
            <a:r>
              <a:rPr lang="en-US" altLang="en-US" sz="1200" dirty="0">
                <a:latin typeface="Arial" panose="020B0604020202020204" pitchFamily="34" charset="0"/>
              </a:rPr>
              <a:t> lines]. </a:t>
            </a:r>
            <a:r>
              <a:rPr lang="en-US" altLang="en-US" sz="1200" dirty="0" err="1">
                <a:latin typeface="Arial" panose="020B0604020202020204" pitchFamily="34" charset="0"/>
              </a:rPr>
              <a:t>Monatsberichte</a:t>
            </a:r>
            <a:r>
              <a:rPr lang="en-US" altLang="en-US" sz="1200" dirty="0">
                <a:latin typeface="Arial" panose="020B0604020202020204" pitchFamily="34" charset="0"/>
              </a:rPr>
              <a:t> der </a:t>
            </a:r>
            <a:r>
              <a:rPr lang="en-US" altLang="en-US" sz="1200" dirty="0" err="1">
                <a:latin typeface="Arial" panose="020B0604020202020204" pitchFamily="34" charset="0"/>
              </a:rPr>
              <a:t>Königlich</a:t>
            </a:r>
            <a:r>
              <a:rPr lang="en-US" altLang="en-US" sz="1200" dirty="0">
                <a:latin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</a:rPr>
              <a:t>Preussischen</a:t>
            </a:r>
            <a:r>
              <a:rPr lang="en-US" altLang="en-US" sz="1200" dirty="0">
                <a:latin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</a:rPr>
              <a:t>Akademie</a:t>
            </a:r>
            <a:r>
              <a:rPr lang="en-US" altLang="en-US" sz="1200" dirty="0">
                <a:latin typeface="Arial" panose="020B0604020202020204" pitchFamily="34" charset="0"/>
              </a:rPr>
              <a:t> der </a:t>
            </a:r>
            <a:r>
              <a:rPr lang="en-US" altLang="en-US" sz="1200" dirty="0" err="1">
                <a:latin typeface="Arial" panose="020B0604020202020204" pitchFamily="34" charset="0"/>
              </a:rPr>
              <a:t>Wissenschaften</a:t>
            </a:r>
            <a:r>
              <a:rPr lang="en-US" altLang="en-US" sz="1200" dirty="0">
                <a:latin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</a:rPr>
              <a:t>zu</a:t>
            </a:r>
            <a:r>
              <a:rPr lang="en-US" altLang="en-US" sz="1200" dirty="0">
                <a:latin typeface="Arial" panose="020B0604020202020204" pitchFamily="34" charset="0"/>
              </a:rPr>
              <a:t> Berlin: 662–665.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latin typeface="Arial" panose="020B0604020202020204" pitchFamily="34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Arial" panose="020B0604020202020204" pitchFamily="34" charset="0"/>
              </a:rPr>
              <a:t>Kirchhoff, G.; [11 December 1859] (1860b). "</a:t>
            </a:r>
            <a:r>
              <a:rPr lang="en-US" altLang="en-US" sz="1200" dirty="0" err="1">
                <a:latin typeface="Arial" panose="020B0604020202020204" pitchFamily="34" charset="0"/>
              </a:rPr>
              <a:t>Über</a:t>
            </a:r>
            <a:r>
              <a:rPr lang="en-US" altLang="en-US" sz="1200" dirty="0">
                <a:latin typeface="Arial" panose="020B0604020202020204" pitchFamily="34" charset="0"/>
              </a:rPr>
              <a:t> den </a:t>
            </a:r>
            <a:r>
              <a:rPr lang="en-US" altLang="en-US" sz="1200" dirty="0" err="1">
                <a:latin typeface="Arial" panose="020B0604020202020204" pitchFamily="34" charset="0"/>
              </a:rPr>
              <a:t>Zusammenhang</a:t>
            </a:r>
            <a:r>
              <a:rPr lang="en-US" altLang="en-US" sz="1200" dirty="0">
                <a:latin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</a:rPr>
              <a:t>zwischen</a:t>
            </a:r>
            <a:r>
              <a:rPr lang="en-US" altLang="en-US" sz="1200" dirty="0">
                <a:latin typeface="Arial" panose="020B0604020202020204" pitchFamily="34" charset="0"/>
              </a:rPr>
              <a:t> Emission und Absorption von Licht und </a:t>
            </a:r>
            <a:r>
              <a:rPr lang="en-US" altLang="en-US" sz="1200" dirty="0" err="1">
                <a:latin typeface="Arial" panose="020B0604020202020204" pitchFamily="34" charset="0"/>
              </a:rPr>
              <a:t>Wärme</a:t>
            </a:r>
            <a:r>
              <a:rPr lang="en-US" altLang="en-US" sz="1200" dirty="0">
                <a:latin typeface="Arial" panose="020B0604020202020204" pitchFamily="34" charset="0"/>
              </a:rPr>
              <a:t>" [On the relation between emission and absorption of light and heat]. </a:t>
            </a:r>
            <a:r>
              <a:rPr lang="en-US" altLang="en-US" sz="1200" dirty="0" err="1">
                <a:latin typeface="Arial" panose="020B0604020202020204" pitchFamily="34" charset="0"/>
              </a:rPr>
              <a:t>Monatsberichte</a:t>
            </a:r>
            <a:r>
              <a:rPr lang="en-US" altLang="en-US" sz="1200" dirty="0">
                <a:latin typeface="Arial" panose="020B0604020202020204" pitchFamily="34" charset="0"/>
              </a:rPr>
              <a:t> der </a:t>
            </a:r>
            <a:r>
              <a:rPr lang="en-US" altLang="en-US" sz="1200" dirty="0" err="1">
                <a:latin typeface="Arial" panose="020B0604020202020204" pitchFamily="34" charset="0"/>
              </a:rPr>
              <a:t>Königlich</a:t>
            </a:r>
            <a:r>
              <a:rPr lang="en-US" altLang="en-US" sz="1200" dirty="0">
                <a:latin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</a:rPr>
              <a:t>Preussischen</a:t>
            </a:r>
            <a:r>
              <a:rPr lang="en-US" altLang="en-US" sz="1200" dirty="0">
                <a:latin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</a:rPr>
              <a:t>Akademie</a:t>
            </a:r>
            <a:r>
              <a:rPr lang="en-US" altLang="en-US" sz="1200" dirty="0">
                <a:latin typeface="Arial" panose="020B0604020202020204" pitchFamily="34" charset="0"/>
              </a:rPr>
              <a:t> der </a:t>
            </a:r>
            <a:r>
              <a:rPr lang="en-US" altLang="en-US" sz="1200" dirty="0" err="1">
                <a:latin typeface="Arial" panose="020B0604020202020204" pitchFamily="34" charset="0"/>
              </a:rPr>
              <a:t>Wissenschaften</a:t>
            </a:r>
            <a:r>
              <a:rPr lang="en-US" altLang="en-US" sz="1200" dirty="0">
                <a:latin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</a:rPr>
              <a:t>zu</a:t>
            </a:r>
            <a:r>
              <a:rPr lang="en-US" altLang="en-US" sz="1200" dirty="0">
                <a:latin typeface="Arial" panose="020B0604020202020204" pitchFamily="34" charset="0"/>
              </a:rPr>
              <a:t> Berlin: 783–787.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latin typeface="Arial" panose="020B0604020202020204" pitchFamily="34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Arial" panose="020B0604020202020204" pitchFamily="34" charset="0"/>
              </a:rPr>
              <a:t>Kirchhoff, G. (1860c). "</a:t>
            </a:r>
            <a:r>
              <a:rPr lang="en-US" altLang="en-US" sz="1200" dirty="0" err="1">
                <a:latin typeface="Arial" panose="020B0604020202020204" pitchFamily="34" charset="0"/>
              </a:rPr>
              <a:t>Ueber</a:t>
            </a:r>
            <a:r>
              <a:rPr lang="en-US" altLang="en-US" sz="1200" dirty="0">
                <a:latin typeface="Arial" panose="020B0604020202020204" pitchFamily="34" charset="0"/>
              </a:rPr>
              <a:t> das </a:t>
            </a:r>
            <a:r>
              <a:rPr lang="en-US" altLang="en-US" sz="1200" dirty="0" err="1">
                <a:latin typeface="Arial" panose="020B0604020202020204" pitchFamily="34" charset="0"/>
              </a:rPr>
              <a:t>Verhältniss</a:t>
            </a:r>
            <a:r>
              <a:rPr lang="en-US" altLang="en-US" sz="1200" dirty="0">
                <a:latin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</a:rPr>
              <a:t>zwischen</a:t>
            </a:r>
            <a:r>
              <a:rPr lang="en-US" altLang="en-US" sz="1200" dirty="0">
                <a:latin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</a:rPr>
              <a:t>dem</a:t>
            </a:r>
            <a:r>
              <a:rPr lang="en-US" altLang="en-US" sz="1200" dirty="0">
                <a:latin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</a:rPr>
              <a:t>Emissionsvermögen</a:t>
            </a:r>
            <a:r>
              <a:rPr lang="en-US" altLang="en-US" sz="1200" dirty="0">
                <a:latin typeface="Arial" panose="020B0604020202020204" pitchFamily="34" charset="0"/>
              </a:rPr>
              <a:t> und </a:t>
            </a:r>
            <a:r>
              <a:rPr lang="en-US" altLang="en-US" sz="1200" dirty="0" err="1">
                <a:latin typeface="Arial" panose="020B0604020202020204" pitchFamily="34" charset="0"/>
              </a:rPr>
              <a:t>dem</a:t>
            </a:r>
            <a:r>
              <a:rPr lang="en-US" altLang="en-US" sz="1200" dirty="0">
                <a:latin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</a:rPr>
              <a:t>Absorptionsvermögen</a:t>
            </a:r>
            <a:r>
              <a:rPr lang="en-US" altLang="en-US" sz="1200" dirty="0">
                <a:latin typeface="Arial" panose="020B0604020202020204" pitchFamily="34" charset="0"/>
              </a:rPr>
              <a:t> der </a:t>
            </a:r>
            <a:r>
              <a:rPr lang="en-US" altLang="en-US" sz="1200" dirty="0" err="1">
                <a:latin typeface="Arial" panose="020B0604020202020204" pitchFamily="34" charset="0"/>
              </a:rPr>
              <a:t>Körper</a:t>
            </a:r>
            <a:r>
              <a:rPr lang="en-US" altLang="en-US" sz="1200" dirty="0">
                <a:latin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</a:rPr>
              <a:t>für</a:t>
            </a:r>
            <a:r>
              <a:rPr lang="en-US" altLang="en-US" sz="1200" dirty="0">
                <a:latin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</a:rPr>
              <a:t>Wärme</a:t>
            </a:r>
            <a:r>
              <a:rPr lang="en-US" altLang="en-US" sz="1200" dirty="0">
                <a:latin typeface="Arial" panose="020B0604020202020204" pitchFamily="34" charset="0"/>
              </a:rPr>
              <a:t> and Licht" [On the relation between bodies' emission capacity and absorption capacity for heat and light]. </a:t>
            </a:r>
            <a:r>
              <a:rPr lang="en-US" altLang="en-US" sz="1200" dirty="0" err="1">
                <a:latin typeface="Arial" panose="020B0604020202020204" pitchFamily="34" charset="0"/>
              </a:rPr>
              <a:t>Annalen</a:t>
            </a:r>
            <a:r>
              <a:rPr lang="en-US" altLang="en-US" sz="1200" dirty="0">
                <a:latin typeface="Arial" panose="020B0604020202020204" pitchFamily="34" charset="0"/>
              </a:rPr>
              <a:t> der </a:t>
            </a:r>
            <a:r>
              <a:rPr lang="en-US" altLang="en-US" sz="1200" dirty="0" err="1">
                <a:latin typeface="Arial" panose="020B0604020202020204" pitchFamily="34" charset="0"/>
              </a:rPr>
              <a:t>Physik</a:t>
            </a:r>
            <a:r>
              <a:rPr lang="en-US" altLang="en-US" sz="1200" dirty="0">
                <a:latin typeface="Arial" panose="020B0604020202020204" pitchFamily="34" charset="0"/>
              </a:rPr>
              <a:t> und </a:t>
            </a:r>
            <a:r>
              <a:rPr lang="en-US" altLang="en-US" sz="1200" dirty="0" err="1">
                <a:latin typeface="Arial" panose="020B0604020202020204" pitchFamily="34" charset="0"/>
              </a:rPr>
              <a:t>Chemie</a:t>
            </a:r>
            <a:r>
              <a:rPr lang="en-US" altLang="en-US" sz="1200" dirty="0">
                <a:latin typeface="Arial" panose="020B0604020202020204" pitchFamily="34" charset="0"/>
              </a:rPr>
              <a:t>. 109 (2): 275–301. Bibcode:1860AnP...185..275K. doi:10.1002/andp.18601850205. Translated by Guthrie, F. as Kirchhoff, G. (1860). "On the relation between the radiating and absorbing powers of different bodies for light and heat". Philosophical Magazine. Series 4, volume 20: 1–21.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latin typeface="Arial" panose="020B0604020202020204" pitchFamily="34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Arial" panose="020B0604020202020204" pitchFamily="34" charset="0"/>
              </a:rPr>
              <a:t>Kirchhoff, G. (1882) [1862], "</a:t>
            </a:r>
            <a:r>
              <a:rPr lang="en-US" altLang="en-US" sz="1200" dirty="0" err="1">
                <a:latin typeface="Arial" panose="020B0604020202020204" pitchFamily="34" charset="0"/>
              </a:rPr>
              <a:t>Ueber</a:t>
            </a:r>
            <a:r>
              <a:rPr lang="en-US" altLang="en-US" sz="1200" dirty="0">
                <a:latin typeface="Arial" panose="020B0604020202020204" pitchFamily="34" charset="0"/>
              </a:rPr>
              <a:t> das </a:t>
            </a:r>
            <a:r>
              <a:rPr lang="en-US" altLang="en-US" sz="1200" dirty="0" err="1">
                <a:latin typeface="Arial" panose="020B0604020202020204" pitchFamily="34" charset="0"/>
              </a:rPr>
              <a:t>Verhältniss</a:t>
            </a:r>
            <a:r>
              <a:rPr lang="en-US" altLang="en-US" sz="1200" dirty="0">
                <a:latin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</a:rPr>
              <a:t>zwischen</a:t>
            </a:r>
            <a:r>
              <a:rPr lang="en-US" altLang="en-US" sz="1200" dirty="0">
                <a:latin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</a:rPr>
              <a:t>dem</a:t>
            </a:r>
            <a:r>
              <a:rPr lang="en-US" altLang="en-US" sz="1200" dirty="0">
                <a:latin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</a:rPr>
              <a:t>Emissionsvermögen</a:t>
            </a:r>
            <a:r>
              <a:rPr lang="en-US" altLang="en-US" sz="1200" dirty="0">
                <a:latin typeface="Arial" panose="020B0604020202020204" pitchFamily="34" charset="0"/>
              </a:rPr>
              <a:t> und </a:t>
            </a:r>
            <a:r>
              <a:rPr lang="en-US" altLang="en-US" sz="1200" dirty="0" err="1">
                <a:latin typeface="Arial" panose="020B0604020202020204" pitchFamily="34" charset="0"/>
              </a:rPr>
              <a:t>dem</a:t>
            </a:r>
            <a:r>
              <a:rPr lang="en-US" altLang="en-US" sz="1200" dirty="0">
                <a:latin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</a:rPr>
              <a:t>Absorptionsvermögen</a:t>
            </a:r>
            <a:r>
              <a:rPr lang="en-US" altLang="en-US" sz="1200" dirty="0">
                <a:latin typeface="Arial" panose="020B0604020202020204" pitchFamily="34" charset="0"/>
              </a:rPr>
              <a:t> der </a:t>
            </a:r>
            <a:r>
              <a:rPr lang="en-US" altLang="en-US" sz="1200" dirty="0" err="1">
                <a:latin typeface="Arial" panose="020B0604020202020204" pitchFamily="34" charset="0"/>
              </a:rPr>
              <a:t>Körper</a:t>
            </a:r>
            <a:r>
              <a:rPr lang="en-US" altLang="en-US" sz="1200" dirty="0">
                <a:latin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</a:rPr>
              <a:t>für</a:t>
            </a:r>
            <a:r>
              <a:rPr lang="en-US" altLang="en-US" sz="1200" dirty="0">
                <a:latin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</a:rPr>
              <a:t>Wärme</a:t>
            </a:r>
            <a:r>
              <a:rPr lang="en-US" altLang="en-US" sz="1200" dirty="0">
                <a:latin typeface="Arial" panose="020B0604020202020204" pitchFamily="34" charset="0"/>
              </a:rPr>
              <a:t> und Licht", </a:t>
            </a:r>
            <a:r>
              <a:rPr lang="en-US" altLang="en-US" sz="1200" dirty="0" err="1">
                <a:latin typeface="Arial" panose="020B0604020202020204" pitchFamily="34" charset="0"/>
              </a:rPr>
              <a:t>Gessamelte</a:t>
            </a:r>
            <a:r>
              <a:rPr lang="en-US" altLang="en-US" sz="1200" dirty="0">
                <a:latin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</a:rPr>
              <a:t>Abhandlungen</a:t>
            </a:r>
            <a:r>
              <a:rPr lang="en-US" altLang="en-US" sz="1200" dirty="0">
                <a:latin typeface="Arial" panose="020B0604020202020204" pitchFamily="34" charset="0"/>
              </a:rPr>
              <a:t>, Leipzig: Johann </a:t>
            </a:r>
            <a:r>
              <a:rPr lang="en-US" altLang="en-US" sz="1200" dirty="0" err="1">
                <a:latin typeface="Arial" panose="020B0604020202020204" pitchFamily="34" charset="0"/>
              </a:rPr>
              <a:t>Ambrosius</a:t>
            </a:r>
            <a:r>
              <a:rPr lang="en-US" altLang="en-US" sz="1200" dirty="0">
                <a:latin typeface="Arial" panose="020B0604020202020204" pitchFamily="34" charset="0"/>
              </a:rPr>
              <a:t> Barth, pp. 571–598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latin typeface="Arial" panose="020B0604020202020204" pitchFamily="34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err="1">
                <a:latin typeface="Arial" panose="020B0604020202020204" pitchFamily="34" charset="0"/>
              </a:rPr>
              <a:t>Kogure</a:t>
            </a:r>
            <a:r>
              <a:rPr lang="en-US" altLang="en-US" sz="1200" dirty="0">
                <a:latin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</a:rPr>
              <a:t>Tomokazu</a:t>
            </a:r>
            <a:r>
              <a:rPr lang="en-US" altLang="en-US" sz="1200" dirty="0">
                <a:latin typeface="Arial" panose="020B0604020202020204" pitchFamily="34" charset="0"/>
              </a:rPr>
              <a:t> (2007), The Astrophysics of Emission Line Stars, “Thermodynamic equilibrium and black body radiation”, pp: 41-49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1200" dirty="0"/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Arial" panose="020B0604020202020204" pitchFamily="34" charset="0"/>
              </a:rPr>
              <a:t>Stewart, B. (1858). "An account of some experiments on radiant heat". Transactions of the Royal Society of Edinburgh. 22: 1–20.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 err="1">
                <a:latin typeface="Arial" panose="020B0604020202020204" pitchFamily="34" charset="0"/>
              </a:rPr>
              <a:t>Weblinks</a:t>
            </a:r>
            <a:r>
              <a:rPr lang="en-US" altLang="en-US" sz="1200" dirty="0"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sng" strike="noStrike" cap="none" normalizeH="0" baseline="0" dirty="0">
                <a:ln>
                  <a:noFill/>
                </a:ln>
                <a:solidFill>
                  <a:srgbClr val="01AFD1"/>
                </a:solidFill>
                <a:effectLst/>
                <a:latin typeface="Playfair Display"/>
                <a:hlinkClick r:id="rId2"/>
              </a:rPr>
              <a:t>http://astronomy.swin.edu.au/cosmos/b/blackbody+radiation</a:t>
            </a:r>
            <a:endParaRPr kumimoji="0" lang="en-US" altLang="en-US" sz="1200" b="0" i="0" u="sng" strike="noStrike" cap="none" normalizeH="0" baseline="0" dirty="0">
              <a:ln>
                <a:noFill/>
              </a:ln>
              <a:solidFill>
                <a:srgbClr val="01AFD1"/>
              </a:solidFill>
              <a:effectLst/>
              <a:latin typeface="Playfair Display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Playfair Display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sng" strike="noStrike" cap="none" normalizeH="0" baseline="0" dirty="0">
                <a:ln>
                  <a:noFill/>
                </a:ln>
                <a:solidFill>
                  <a:srgbClr val="01AFD1"/>
                </a:solidFill>
                <a:effectLst/>
                <a:latin typeface="Playfair Display"/>
                <a:hlinkClick r:id="rId3"/>
              </a:rPr>
              <a:t>http://galileo.phys.virginia.edu/classes/252/black_body_radiation.html</a:t>
            </a:r>
            <a:endParaRPr kumimoji="0" lang="en-US" altLang="en-US" sz="1200" b="0" i="0" u="sng" strike="noStrike" cap="none" normalizeH="0" baseline="0" dirty="0">
              <a:ln>
                <a:noFill/>
              </a:ln>
              <a:solidFill>
                <a:srgbClr val="01AFD1"/>
              </a:solidFill>
              <a:effectLst/>
              <a:latin typeface="Playfair Display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Playfair Display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sng" strike="noStrike" cap="none" normalizeH="0" baseline="0" dirty="0">
                <a:ln>
                  <a:noFill/>
                </a:ln>
                <a:solidFill>
                  <a:srgbClr val="01AFD1"/>
                </a:solidFill>
                <a:effectLst/>
                <a:latin typeface="Playfair Display"/>
                <a:hlinkClick r:id="rId4"/>
              </a:rPr>
              <a:t>https://quantummechanics.ucsd.edu/ph130a/130_notes/node48.html</a:t>
            </a:r>
            <a:endParaRPr kumimoji="0" lang="en-US" altLang="en-US" sz="1200" b="0" i="0" u="sng" strike="noStrike" cap="none" normalizeH="0" baseline="0" dirty="0">
              <a:ln>
                <a:noFill/>
              </a:ln>
              <a:solidFill>
                <a:srgbClr val="01AFD1"/>
              </a:solidFill>
              <a:effectLst/>
              <a:latin typeface="Playfair Display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Playfair Display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sng" strike="noStrike" cap="none" normalizeH="0" baseline="0" dirty="0">
                <a:ln>
                  <a:noFill/>
                </a:ln>
                <a:solidFill>
                  <a:srgbClr val="01AFD1"/>
                </a:solidFill>
                <a:effectLst/>
                <a:latin typeface="Playfair Display"/>
                <a:hlinkClick r:id="rId5"/>
              </a:rPr>
              <a:t>https://www.pitt.edu/~jdnorton/teaching/HPS_0410/chapters/quantum_theory_origins/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471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796457"/>
            <a:ext cx="8610600" cy="1293028"/>
          </a:xfrm>
        </p:spPr>
        <p:txBody>
          <a:bodyPr/>
          <a:lstStyle/>
          <a:p>
            <a:pPr algn="ctr"/>
            <a:r>
              <a:rPr lang="en-US" dirty="0"/>
              <a:t>GOOD AFTERNOON!!</a:t>
            </a:r>
          </a:p>
        </p:txBody>
      </p:sp>
      <p:pic>
        <p:nvPicPr>
          <p:cNvPr id="1026" name="Picture 2" descr="Image result for big smile imag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420144"/>
            <a:ext cx="57150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9998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2861" y="653784"/>
            <a:ext cx="8610600" cy="1295400"/>
          </a:xfrm>
        </p:spPr>
        <p:txBody>
          <a:bodyPr/>
          <a:lstStyle/>
          <a:p>
            <a:pPr algn="ctr"/>
            <a:r>
              <a:rPr lang="en-US" dirty="0"/>
              <a:t>Q &amp; a?!?</a:t>
            </a:r>
          </a:p>
        </p:txBody>
      </p:sp>
      <p:pic>
        <p:nvPicPr>
          <p:cNvPr id="7170" name="Picture 2" descr="https://lh4.googleusercontent.com/kaO_RNfGVpjFME-n9Uy50XtLQqPZxaHO0Wj9oWGf_dIENtEr-_6dfKQmjJSxIysH6l1tZ5Cyb9FnHwb3xgzKkr4DrkRd5LFWYlSI2ZMDh4l4a4vwC8O-rM3ZglZ9oVaIyavvT-3Dpb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945" y="1949184"/>
            <a:ext cx="2952433" cy="385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643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7474" y="216568"/>
            <a:ext cx="8610600" cy="1295400"/>
          </a:xfrm>
        </p:spPr>
        <p:txBody>
          <a:bodyPr/>
          <a:lstStyle/>
          <a:p>
            <a:pPr algn="ctr"/>
            <a:r>
              <a:rPr lang="en-US" dirty="0" err="1"/>
              <a:t>INTROduction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98" y="1701926"/>
            <a:ext cx="6582130" cy="4348024"/>
          </a:xfrm>
        </p:spPr>
      </p:pic>
      <p:pic>
        <p:nvPicPr>
          <p:cNvPr id="5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486" y="1701926"/>
            <a:ext cx="4297341" cy="4268787"/>
          </a:xfrm>
        </p:spPr>
      </p:pic>
    </p:spTree>
    <p:extLst>
      <p:ext uri="{BB962C8B-B14F-4D97-AF65-F5344CB8AC3E}">
        <p14:creationId xmlns:p14="http://schemas.microsoft.com/office/powerpoint/2010/main" val="244293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1847" y="354112"/>
            <a:ext cx="8610600" cy="1295400"/>
          </a:xfrm>
        </p:spPr>
        <p:txBody>
          <a:bodyPr/>
          <a:lstStyle/>
          <a:p>
            <a:pPr algn="ctr"/>
            <a:r>
              <a:rPr lang="en-US" dirty="0"/>
              <a:t>INTRO(cont.)</a:t>
            </a:r>
          </a:p>
        </p:txBody>
      </p:sp>
      <p:pic>
        <p:nvPicPr>
          <p:cNvPr id="9" name="Picture 2" descr="https://lh6.googleusercontent.com/-kcmSuKvUk8smijS62HVottmWBth_foCJdmPDiO_in6cmJaODNwrTOkV0pVBp-iznRCpsDodsmXi-JETIhcd4TJcn1vxm71GG4e8f2LPvi6hKWjcpFkJVhLVVLh5iQhS7Bsvo0FJcMw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" t="9380" r="6202" b="4920"/>
          <a:stretch/>
        </p:blipFill>
        <p:spPr bwMode="auto">
          <a:xfrm>
            <a:off x="1222436" y="1379671"/>
            <a:ext cx="4355156" cy="51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4"/>
          <p:cNvSpPr txBox="1">
            <a:spLocks/>
          </p:cNvSpPr>
          <p:nvPr/>
        </p:nvSpPr>
        <p:spPr>
          <a:xfrm>
            <a:off x="7185250" y="1941094"/>
            <a:ext cx="3668571" cy="4451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Perfect absorber/emitter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Light-source in 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All objects above absolute zero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467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505326"/>
            <a:ext cx="8610600" cy="1295400"/>
          </a:xfrm>
        </p:spPr>
        <p:txBody>
          <a:bodyPr/>
          <a:lstStyle/>
          <a:p>
            <a:pPr algn="ctr"/>
            <a:r>
              <a:rPr lang="en-US" dirty="0"/>
              <a:t>INTRO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725" y="2057400"/>
            <a:ext cx="8506387" cy="4374084"/>
          </a:xfrm>
        </p:spPr>
      </p:pic>
    </p:spTree>
    <p:extLst>
      <p:ext uri="{BB962C8B-B14F-4D97-AF65-F5344CB8AC3E}">
        <p14:creationId xmlns:p14="http://schemas.microsoft.com/office/powerpoint/2010/main" val="3168191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48653"/>
            <a:ext cx="8610600" cy="1295400"/>
          </a:xfrm>
        </p:spPr>
        <p:txBody>
          <a:bodyPr/>
          <a:lstStyle/>
          <a:p>
            <a:pPr algn="ctr"/>
            <a:r>
              <a:rPr lang="en-US" dirty="0"/>
              <a:t>INTRO</a:t>
            </a:r>
          </a:p>
        </p:txBody>
      </p:sp>
      <p:pic>
        <p:nvPicPr>
          <p:cNvPr id="3074" name="Picture 2" descr="Fig.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63" y="1540803"/>
            <a:ext cx="10701216" cy="423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388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0" r="8920"/>
          <a:stretch>
            <a:fillRect/>
          </a:stretch>
        </p:blipFill>
        <p:spPr>
          <a:xfrm>
            <a:off x="6031832" y="750888"/>
            <a:ext cx="5983956" cy="5467350"/>
          </a:xfrm>
        </p:spPr>
      </p:pic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685800" y="1776663"/>
            <a:ext cx="5201653" cy="444202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Term used by Gustav </a:t>
            </a:r>
            <a:r>
              <a:rPr lang="en-US" sz="2400" dirty="0" err="1"/>
              <a:t>Kirchhof</a:t>
            </a:r>
            <a:r>
              <a:rPr lang="en-US" sz="2400" dirty="0"/>
              <a:t> first in 1860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Also called thermal, cavity, complete, or temperature radiation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Blackbodies are bodies “which, for infinitely small thickness, completely absorb all incident rays, and neither reflect nor transmit any”</a:t>
            </a:r>
          </a:p>
        </p:txBody>
      </p:sp>
    </p:spTree>
    <p:extLst>
      <p:ext uri="{BB962C8B-B14F-4D97-AF65-F5344CB8AC3E}">
        <p14:creationId xmlns:p14="http://schemas.microsoft.com/office/powerpoint/2010/main" val="372272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11181" y="5877841"/>
            <a:ext cx="5079991" cy="82391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Color depends on temperature only</a:t>
            </a:r>
          </a:p>
        </p:txBody>
      </p:sp>
      <p:pic>
        <p:nvPicPr>
          <p:cNvPr id="7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79674" y="888537"/>
            <a:ext cx="4434937" cy="4989304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312695" y="64625"/>
            <a:ext cx="8610600" cy="1295400"/>
          </a:xfrm>
        </p:spPr>
        <p:txBody>
          <a:bodyPr/>
          <a:lstStyle/>
          <a:p>
            <a:r>
              <a:rPr lang="en-US" dirty="0"/>
              <a:t>ORIGINAL THEORY/EXPERIMENT</a:t>
            </a:r>
          </a:p>
        </p:txBody>
      </p:sp>
    </p:spTree>
    <p:extLst>
      <p:ext uri="{BB962C8B-B14F-4D97-AF65-F5344CB8AC3E}">
        <p14:creationId xmlns:p14="http://schemas.microsoft.com/office/powerpoint/2010/main" val="3081006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3066"/>
            <a:ext cx="8610600" cy="1295400"/>
          </a:xfrm>
        </p:spPr>
        <p:txBody>
          <a:bodyPr/>
          <a:lstStyle/>
          <a:p>
            <a:r>
              <a:rPr lang="en-US" dirty="0"/>
              <a:t>ORIGINAL THEORY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0818" y="1194593"/>
            <a:ext cx="5079991" cy="82391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/>
              <a:t>1859 </a:t>
            </a:r>
            <a:r>
              <a:rPr lang="en-US" dirty="0" err="1"/>
              <a:t>Kichhoff</a:t>
            </a:r>
            <a:r>
              <a:rPr lang="en-US" dirty="0"/>
              <a:t>- </a:t>
            </a:r>
          </a:p>
          <a:p>
            <a:pPr algn="ctr"/>
            <a:r>
              <a:rPr lang="en-US" dirty="0"/>
              <a:t>“Large box with hole”</a:t>
            </a:r>
          </a:p>
        </p:txBody>
      </p:sp>
      <p:pic>
        <p:nvPicPr>
          <p:cNvPr id="7" name="Picture 2" descr="https://lh6.googleusercontent.com/UKQIVeC23tLnIWGM1V0du7KijjcSgYxQdyxNT3zjMQVv18T-_nwUAoPFPkcfefWEdzuZv1dRyieYDYDRWf4hykwCtLGt2GywUf_DzV3Kj4rgwmUbvq42zSgjjsUKGHcpJanLX2YsKc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7427" y="2018505"/>
            <a:ext cx="5043382" cy="458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574430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</TotalTime>
  <Words>608</Words>
  <Application>Microsoft Macintosh PowerPoint</Application>
  <PresentationFormat>Widescreen</PresentationFormat>
  <Paragraphs>75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Playfair Display</vt:lpstr>
      <vt:lpstr>Arial</vt:lpstr>
      <vt:lpstr>Century Gothic</vt:lpstr>
      <vt:lpstr>Vapor Trail</vt:lpstr>
      <vt:lpstr>BLACK BODY RADIATION </vt:lpstr>
      <vt:lpstr>GOOD AFTERNOON!!</vt:lpstr>
      <vt:lpstr>INTROduction</vt:lpstr>
      <vt:lpstr>INTRO(cont.)</vt:lpstr>
      <vt:lpstr>INTRO</vt:lpstr>
      <vt:lpstr>INTRO</vt:lpstr>
      <vt:lpstr>PowerPoint Presentation</vt:lpstr>
      <vt:lpstr>ORIGINAL THEORY/EXPERIMENT</vt:lpstr>
      <vt:lpstr>ORIGINAL THEORY</vt:lpstr>
      <vt:lpstr>ORIGINAL EXPERIMENT</vt:lpstr>
      <vt:lpstr>Theoretical predictions and experimental proofs</vt:lpstr>
      <vt:lpstr>THEORETICAL PREDICTIONS AND EXPERIMENTAL PROOFS</vt:lpstr>
      <vt:lpstr>Theoretical predictions and experimental proofs</vt:lpstr>
      <vt:lpstr>Theoretical predictions and experimental proofs</vt:lpstr>
      <vt:lpstr>IMPORTANCE AND IMPACT OF THE THEORY</vt:lpstr>
      <vt:lpstr>IMPORTANCE AND IMPACT OF THE THEORY</vt:lpstr>
      <vt:lpstr>IMPORTANCE AND IMPACT OF THE THEORY</vt:lpstr>
      <vt:lpstr>FUTURE WORK</vt:lpstr>
      <vt:lpstr>bibliography</vt:lpstr>
      <vt:lpstr>Q &amp; a?!?</vt:lpstr>
    </vt:vector>
  </TitlesOfParts>
  <Company>University of Texas at Arlington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BODY RADIATION</dc:title>
  <dc:creator>Burns, Zachary Thomas</dc:creator>
  <cp:lastModifiedBy>Yu, Jaehoon</cp:lastModifiedBy>
  <cp:revision>27</cp:revision>
  <dcterms:created xsi:type="dcterms:W3CDTF">2019-04-12T17:27:32Z</dcterms:created>
  <dcterms:modified xsi:type="dcterms:W3CDTF">2019-04-21T18:49:20Z</dcterms:modified>
</cp:coreProperties>
</file>