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9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29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2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30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7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2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0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5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1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2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8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7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3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7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5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697D-84C6-49AA-9C74-A01E68112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Brownian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2FB2D-7549-406A-94F5-276F47E23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Joshua Perez, Matthew Hail, Ian Busch, Prince Williams, and David Rademacher </a:t>
            </a:r>
          </a:p>
        </p:txBody>
      </p:sp>
    </p:spTree>
    <p:extLst>
      <p:ext uri="{BB962C8B-B14F-4D97-AF65-F5344CB8AC3E}">
        <p14:creationId xmlns:p14="http://schemas.microsoft.com/office/powerpoint/2010/main" val="388103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A0CB-77D5-41C5-B670-8A539832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Perrin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AA16B-4DA5-4D30-9008-8EB358C6A6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French physicist </a:t>
            </a:r>
          </a:p>
          <a:p>
            <a:r>
              <a:rPr lang="en-US" dirty="0"/>
              <a:t>Devised experiment with students to test Einstein’s theory</a:t>
            </a:r>
          </a:p>
          <a:p>
            <a:r>
              <a:rPr lang="en-US" dirty="0"/>
              <a:t>First time determination of N=7.05x10</a:t>
            </a:r>
            <a:r>
              <a:rPr lang="en-US" baseline="30000" dirty="0"/>
              <a:t>23</a:t>
            </a:r>
            <a:r>
              <a:rPr lang="en-US" dirty="0"/>
              <a:t> </a:t>
            </a:r>
          </a:p>
        </p:txBody>
      </p:sp>
      <p:pic>
        <p:nvPicPr>
          <p:cNvPr id="1030" name="Picture 6" descr="Image result for Perrin">
            <a:extLst>
              <a:ext uri="{FF2B5EF4-FFF2-40B4-BE49-F238E27FC236}">
                <a16:creationId xmlns:a16="http://schemas.microsoft.com/office/drawing/2014/main" id="{B5765683-DDD1-413D-83DD-D2712E50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66" y="1456883"/>
            <a:ext cx="22383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5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B237-BB70-401E-A2C6-2CB8BFA5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Perrin’s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8A6E5-CE76-417E-8822-21821EAE5C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Took 1000+ measurements </a:t>
            </a:r>
          </a:p>
          <a:p>
            <a:r>
              <a:rPr lang="en-US" dirty="0"/>
              <a:t>Performed 2 times</a:t>
            </a:r>
          </a:p>
          <a:p>
            <a:r>
              <a:rPr lang="en-US" dirty="0"/>
              <a:t>Average value of N=7.01x10</a:t>
            </a:r>
            <a:r>
              <a:rPr lang="en-US" baseline="30000" dirty="0"/>
              <a:t>23</a:t>
            </a:r>
            <a:endParaRPr lang="en-US" dirty="0"/>
          </a:p>
        </p:txBody>
      </p:sp>
      <p:pic>
        <p:nvPicPr>
          <p:cNvPr id="2052" name="Picture 4" descr="Image result for Perrin experiment">
            <a:extLst>
              <a:ext uri="{FF2B5EF4-FFF2-40B4-BE49-F238E27FC236}">
                <a16:creationId xmlns:a16="http://schemas.microsoft.com/office/drawing/2014/main" id="{18694CD3-2866-44EE-9798-864C29AA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40" y="1696823"/>
            <a:ext cx="5723332" cy="35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2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1851-F316-4957-93F0-11C583D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Perrin’s Observation</a:t>
            </a:r>
          </a:p>
        </p:txBody>
      </p:sp>
      <p:pic>
        <p:nvPicPr>
          <p:cNvPr id="3074" name="Picture 2" descr="Image result for Perrin experiment">
            <a:extLst>
              <a:ext uri="{FF2B5EF4-FFF2-40B4-BE49-F238E27FC236}">
                <a16:creationId xmlns:a16="http://schemas.microsoft.com/office/drawing/2014/main" id="{BA56093F-6004-41E8-8C39-72786F22B4A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85" y="1683871"/>
            <a:ext cx="6219102" cy="47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0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422D-3A2D-4E7A-96DB-9C74AEE1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p:pic>
        <p:nvPicPr>
          <p:cNvPr id="1026" name="Picture 2" descr="Image result for brownian motion stock market">
            <a:extLst>
              <a:ext uri="{FF2B5EF4-FFF2-40B4-BE49-F238E27FC236}">
                <a16:creationId xmlns:a16="http://schemas.microsoft.com/office/drawing/2014/main" id="{BCA4E934-F68D-4EE7-B03A-F1DA9095C01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2" y="1637554"/>
            <a:ext cx="4931958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EAA31-05B3-4C90-95D3-A624F25C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82" y="1637553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94A5-96B5-4AEF-BFA9-AA3A15D5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8CAE-7B90-4B66-A8D2-8B439A03B1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Einstein, A (1905) Investigations on the Theory of, The Brownian Movement</a:t>
            </a:r>
          </a:p>
          <a:p>
            <a:r>
              <a:rPr lang="en-US" dirty="0"/>
              <a:t>Perrin, J (1909) Brownian Movement and Molecular Reality</a:t>
            </a:r>
          </a:p>
          <a:p>
            <a:r>
              <a:rPr lang="en-US" dirty="0"/>
              <a:t>Brown R, (1827) A Brief Account of Microscopical Observations Made in the Months                    of June, July and August, 1827, on the Particles Contained in the Pollen of Plants;                      and on the General Existence of Active Molecules in Organic and Inorganic Bodies</a:t>
            </a:r>
          </a:p>
          <a:p>
            <a:r>
              <a:rPr lang="en-US" dirty="0"/>
              <a:t>Chowdhury, D (2008) 100 Years of Einstein’s Theory of Brownian Motion: From Pollen Grains to Protein Chains</a:t>
            </a:r>
          </a:p>
          <a:p>
            <a:r>
              <a:rPr lang="en-US" dirty="0"/>
              <a:t>Alamy.com</a:t>
            </a:r>
          </a:p>
        </p:txBody>
      </p:sp>
    </p:spTree>
    <p:extLst>
      <p:ext uri="{BB962C8B-B14F-4D97-AF65-F5344CB8AC3E}">
        <p14:creationId xmlns:p14="http://schemas.microsoft.com/office/powerpoint/2010/main" val="84747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768F-B354-4226-B50D-E473FFBF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Einstein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EB9E-0985-492C-B587-894A7F43CC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Greeks assumed discrete matter (Lucretius 50 BCE)</a:t>
            </a:r>
          </a:p>
          <a:p>
            <a:r>
              <a:rPr lang="en-US" dirty="0"/>
              <a:t>Daniel Bernoulli explained heat (1738)</a:t>
            </a:r>
          </a:p>
          <a:p>
            <a:r>
              <a:rPr lang="en-US" dirty="0"/>
              <a:t>Dalton’s law of multiple proportions (1808)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9FC9-6414-41E7-919E-656F950B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Robert brown</a:t>
            </a:r>
          </a:p>
        </p:txBody>
      </p:sp>
      <p:pic>
        <p:nvPicPr>
          <p:cNvPr id="1026" name="Picture 2" descr="Image result for robert brown">
            <a:extLst>
              <a:ext uri="{FF2B5EF4-FFF2-40B4-BE49-F238E27FC236}">
                <a16:creationId xmlns:a16="http://schemas.microsoft.com/office/drawing/2014/main" id="{72796ECF-EB39-4518-88E9-576983FDFB3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81" y="1692356"/>
            <a:ext cx="3473374" cy="41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AF27A-E76D-462E-A35C-66A600D327B9}"/>
              </a:ext>
            </a:extLst>
          </p:cNvPr>
          <p:cNvSpPr txBox="1"/>
          <p:nvPr/>
        </p:nvSpPr>
        <p:spPr>
          <a:xfrm>
            <a:off x="1474693" y="2214694"/>
            <a:ext cx="6544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Scottish botanist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Spent a lot of time classifying plant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Believed pollen properties could aid in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166096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AF1F-E7D7-4172-A653-002E6276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observation (1827)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0C4ABCC-BA76-482D-875A-2DF9E5C9BA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16422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5BB1-07E4-4579-91AD-CE03DBFC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A95BD-A461-4A63-A0EA-F90F3A575E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Animalcules </a:t>
            </a:r>
          </a:p>
          <a:p>
            <a:r>
              <a:rPr lang="en-US" dirty="0"/>
              <a:t>Microcurrents</a:t>
            </a:r>
          </a:p>
          <a:p>
            <a:r>
              <a:rPr lang="en-US" dirty="0"/>
              <a:t>Electrical affects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1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CBA4-B08F-443D-A3D0-40716A0B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attempt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2051-AE48-4D59-AA4A-642AFD4010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Kinetic energy calculations off by 10^6</a:t>
            </a:r>
          </a:p>
          <a:p>
            <a:r>
              <a:rPr lang="en-US" dirty="0"/>
              <a:t>Could not measure velocity of 1 particle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4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1D7C-DE36-4819-A43E-FDA15CB7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 knew by 1905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F244-7CD3-4CA0-820B-F90454D3F8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Trajectory has no tangent</a:t>
            </a:r>
          </a:p>
          <a:p>
            <a:r>
              <a:rPr lang="en-US" dirty="0"/>
              <a:t>Size matters</a:t>
            </a:r>
          </a:p>
          <a:p>
            <a:r>
              <a:rPr lang="en-US" dirty="0"/>
              <a:t>Particles independent of each other </a:t>
            </a:r>
          </a:p>
          <a:p>
            <a:r>
              <a:rPr lang="en-US" dirty="0"/>
              <a:t>Motion never stops</a:t>
            </a:r>
          </a:p>
        </p:txBody>
      </p:sp>
    </p:spTree>
    <p:extLst>
      <p:ext uri="{BB962C8B-B14F-4D97-AF65-F5344CB8AC3E}">
        <p14:creationId xmlns:p14="http://schemas.microsoft.com/office/powerpoint/2010/main" val="375141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3A6C-F1F7-481C-9E73-20B3AB6B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DD16-2EC8-496C-B9E8-88E4A5C9F1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Made some assumptions:</a:t>
            </a:r>
          </a:p>
          <a:p>
            <a:pPr>
              <a:buFontTx/>
              <a:buChar char="-"/>
            </a:pPr>
            <a:r>
              <a:rPr lang="en-US" dirty="0"/>
              <a:t>Osmotic pressure experiment</a:t>
            </a:r>
          </a:p>
          <a:p>
            <a:pPr>
              <a:buFontTx/>
              <a:buChar char="-"/>
            </a:pPr>
            <a:r>
              <a:rPr lang="en-US" dirty="0"/>
              <a:t>Dynamic equilibrium </a:t>
            </a:r>
          </a:p>
          <a:p>
            <a:pPr>
              <a:buFontTx/>
              <a:buChar char="-"/>
            </a:pPr>
            <a:r>
              <a:rPr lang="en-US" dirty="0"/>
              <a:t>Diffusion process</a:t>
            </a:r>
          </a:p>
          <a:p>
            <a:pPr>
              <a:buFontTx/>
              <a:buChar char="-"/>
            </a:pPr>
            <a:r>
              <a:rPr lang="en-US" dirty="0"/>
              <a:t>Stokes Law</a:t>
            </a:r>
          </a:p>
          <a:p>
            <a:r>
              <a:rPr lang="en-US" dirty="0"/>
              <a:t>Unaware of brown’s observations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4" name="Picture 6" descr="Image result for einstein">
            <a:extLst>
              <a:ext uri="{FF2B5EF4-FFF2-40B4-BE49-F238E27FC236}">
                <a16:creationId xmlns:a16="http://schemas.microsoft.com/office/drawing/2014/main" id="{48117F05-FCDB-4EC5-BCDF-C6C8CB5E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19" y="1825855"/>
            <a:ext cx="2085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9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B7E6-6539-410E-A35D-E5069748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69D0A-398A-46AC-9C45-4E8DD1309B9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Osmotic pressure forces balance action force</a:t>
                </a:r>
              </a:p>
              <a:p>
                <a:r>
                  <a:rPr lang="en-US" dirty="0"/>
                  <a:t>&lt;x</a:t>
                </a:r>
                <a:r>
                  <a:rPr lang="en-US" baseline="30000" dirty="0"/>
                  <a:t>2</a:t>
                </a:r>
                <a:r>
                  <a:rPr lang="en-US" dirty="0"/>
                  <a:t>&gt;=2Dt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Switch from “ensemble” and single particle </a:t>
                </a:r>
              </a:p>
              <a:p>
                <a:r>
                  <a:rPr lang="en-US" dirty="0"/>
                  <a:t>D=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	Diffusivity related to physical observables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69D0A-398A-46AC-9C45-4E8DD1309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29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5588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2403</TotalTime>
  <Words>286</Words>
  <Application>Microsoft Macintosh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Times New Roman</vt:lpstr>
      <vt:lpstr>Wingdings 3</vt:lpstr>
      <vt:lpstr>Facet</vt:lpstr>
      <vt:lpstr>Brownian Motion</vt:lpstr>
      <vt:lpstr>Before Einstein  </vt:lpstr>
      <vt:lpstr>Robert brown</vt:lpstr>
      <vt:lpstr>The observation (1827)</vt:lpstr>
      <vt:lpstr>Possible explanations</vt:lpstr>
      <vt:lpstr>Classical attempt </vt:lpstr>
      <vt:lpstr>What they knew by 1905</vt:lpstr>
      <vt:lpstr>Einstein</vt:lpstr>
      <vt:lpstr>Theory</vt:lpstr>
      <vt:lpstr>Perrin</vt:lpstr>
      <vt:lpstr>Perrin’s Experiment</vt:lpstr>
      <vt:lpstr>Perrin’s Observation</vt:lpstr>
      <vt:lpstr>Applications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Brownian Motion</dc:title>
  <dc:creator>Josh Perez</dc:creator>
  <cp:lastModifiedBy>Yu, Jaehoon</cp:lastModifiedBy>
  <cp:revision>31</cp:revision>
  <dcterms:created xsi:type="dcterms:W3CDTF">2019-04-17T17:46:25Z</dcterms:created>
  <dcterms:modified xsi:type="dcterms:W3CDTF">2019-04-21T22:58:19Z</dcterms:modified>
</cp:coreProperties>
</file>