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 varScale="1">
        <p:scale>
          <a:sx n="144" d="100"/>
          <a:sy n="144" d="100"/>
        </p:scale>
        <p:origin x="72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4-21T22:57:12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0 13824 0 0,'3'6'304'0'0,"1"3"64"0"0,-2 5 16 0 0,2-2 0 0 0,-4-3-312 0 0,-4-1-72 0 0,2-2 0 0 0,-5-2 0 0 0,1 1-776 0 0,-4 1-176 0 0,-3-3-32 0 0,-4-3-4168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n" sz="1800">
                <a:solidFill>
                  <a:schemeClr val="dk2"/>
                </a:solidFill>
              </a:rPr>
              <a:t>https://docs.google.com/presentation/d/14Y0h1c_BGOkj_2s6lEsmH8UF6hAgg4dJc8dxMA7Ip48/edit?usp=sharing</a:t>
            </a:r>
            <a:endParaRPr sz="280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7eb131e8d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7eb131e8d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7eb131e8d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7eb131e8d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7eb131e8d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7eb131e8d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1886 - In the original paper, the effect of the earth's motion on light moving at right angles was neglected. Lorentz's analysis pointed out that this can't be neglected.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7eb131e8d_6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7eb131e8d_6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the subsequent experimental proof of the theory or of the paper.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eb131e8d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eb131e8d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7eb131e8d_1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7eb131e8d_1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82132c19a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82132c19a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7eb131e8d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7eb131e8d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in detail the the importance and impact of the paper.  What did we do with the knowledge of the paper?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57eb131e8d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57eb131e8d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what your conclusions are on this paper and what can be done more.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QM puts light as a particle with wave-like properties. Since a particle doesn't need a medium in which to move, the idea of photons gets rid of the need for ether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8238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471875"/>
            <a:ext cx="8520600" cy="232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Michelson-Morley Experiment: </a:t>
            </a:r>
            <a:endParaRPr sz="4800">
              <a:solidFill>
                <a:srgbClr val="D9D9D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Ether a Failure or a Success</a:t>
            </a:r>
            <a:r>
              <a:rPr lang="en" sz="2400">
                <a:solidFill>
                  <a:srgbClr val="D9D9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rgbClr val="D9D9D9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410805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FFFFF"/>
                </a:solidFill>
              </a:rPr>
              <a:t>S. Boucher, J. Breen, A. Richey, G. Sabine, B. Taylor, </a:t>
            </a:r>
            <a:r>
              <a:rPr lang="en-US" dirty="0">
                <a:solidFill>
                  <a:srgbClr val="FFFFFF"/>
                </a:solidFill>
              </a:rPr>
              <a:t>R. Zachary</a:t>
            </a:r>
            <a:endParaRPr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63B976-229C-457C-A1C3-4B793C002CDF}"/>
                  </a:ext>
                </a:extLst>
              </p14:cNvPr>
              <p14:cNvContentPartPr/>
              <p14:nvPr/>
            </p14:nvContentPartPr>
            <p14:xfrm>
              <a:off x="370119" y="502142"/>
              <a:ext cx="21600" cy="29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63B976-229C-457C-A1C3-4B793C002C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1479" y="493142"/>
                <a:ext cx="39240" cy="4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References</a:t>
            </a:r>
            <a:endParaRPr>
              <a:solidFill>
                <a:srgbClr val="A40021"/>
              </a:solidFill>
            </a:endParaRPr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3333CC"/>
                </a:solidFill>
              </a:rPr>
              <a:t>[1] M. Romer, “A Demonstration Concerning the Motion of Light”, Philosophical Transaction, 1676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[2] A. Stewart, “The Discovery of Stellar Aberration”, Scientific American, 1964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[3] E. Whittaker, "A history of the theories of aether and electricity: from the age of Descartes to the close of the nineteenth century", 1910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[4] A. Michelson, "The Relative Motion of the Earth and the Luminiferous Ether", The American Journal of Science, 1881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[5] H. Lorentz, "De l'Influence du Mouvement de la Terre sur les Phen. Lum.", Archives Néerlandaises, 1886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[6] A. Michelson, E. Morley, “On the Relative Motion of the Earth and the Luminiferous Ether”, The American Journal of Science, 1887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3333CC"/>
                </a:solidFill>
              </a:rPr>
              <a:t>[7] H. P. Robertson, "Postulate versus Observation in the Special Theory of Relativity", Review of Modern Physics, 1949</a:t>
            </a:r>
            <a:endParaRPr sz="1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000">
              <a:solidFill>
                <a:srgbClr val="3333CC"/>
              </a:solidFill>
            </a:endParaRPr>
          </a:p>
        </p:txBody>
      </p:sp>
      <p:sp>
        <p:nvSpPr>
          <p:cNvPr id="154" name="Google Shape;15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56" name="Google Shape;15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2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179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Introduction</a:t>
            </a:r>
            <a:endParaRPr>
              <a:solidFill>
                <a:srgbClr val="A4002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Light was shown to have a finite velocity by Monsieur Romer in 1676</a:t>
            </a:r>
            <a:r>
              <a:rPr lang="en" baseline="30000">
                <a:solidFill>
                  <a:srgbClr val="3333CC"/>
                </a:solidFill>
              </a:rPr>
              <a:t>1</a:t>
            </a:r>
            <a:r>
              <a:rPr lang="en">
                <a:solidFill>
                  <a:srgbClr val="3333CC"/>
                </a:solidFill>
              </a:rPr>
              <a:t>.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Stellar aberration of light was discovered in 1727 by James Bradley</a:t>
            </a:r>
            <a:r>
              <a:rPr lang="en" baseline="30000">
                <a:solidFill>
                  <a:srgbClr val="3333CC"/>
                </a:solidFill>
              </a:rPr>
              <a:t>2</a:t>
            </a:r>
            <a:r>
              <a:rPr lang="en">
                <a:solidFill>
                  <a:srgbClr val="3333CC"/>
                </a:solidFill>
              </a:rPr>
              <a:t>.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Since the aberration of light is not constant through the year, Bradley theorized that the velocity of light would add to the velocity of moving objects.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Luminiferous Ether was the dominant theory for the propagation of light throughout the 18th and 19th centuries</a:t>
            </a:r>
            <a:r>
              <a:rPr lang="en" baseline="30000">
                <a:solidFill>
                  <a:srgbClr val="3333CC"/>
                </a:solidFill>
              </a:rPr>
              <a:t>3</a:t>
            </a:r>
            <a:endParaRPr baseline="30000">
              <a:solidFill>
                <a:srgbClr val="3333CC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3" y="946880"/>
            <a:ext cx="4337425" cy="32497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4311588" y="4196625"/>
            <a:ext cx="11220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Credit: Cronholm144</a:t>
            </a:r>
            <a:endParaRPr sz="800"/>
          </a:p>
        </p:txBody>
      </p:sp>
      <p:sp>
        <p:nvSpPr>
          <p:cNvPr id="65" name="Google Shape;65;p14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PHYS-3313-001,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311700" y="238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Previous Work</a:t>
            </a:r>
            <a:endParaRPr>
              <a:solidFill>
                <a:srgbClr val="A4002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167625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1881 - Michelson performs original experiment</a:t>
            </a:r>
            <a:r>
              <a:rPr lang="en" baseline="30000">
                <a:solidFill>
                  <a:srgbClr val="3333CC"/>
                </a:solidFill>
              </a:rPr>
              <a:t>4</a:t>
            </a:r>
            <a:endParaRPr baseline="30000"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Found stationary ether erroneous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1886 - Lorentz publishes critique</a:t>
            </a:r>
            <a:r>
              <a:rPr lang="en" baseline="30000">
                <a:solidFill>
                  <a:srgbClr val="3333CC"/>
                </a:solidFill>
              </a:rPr>
              <a:t>5</a:t>
            </a:r>
            <a:r>
              <a:rPr lang="en">
                <a:solidFill>
                  <a:srgbClr val="3333CC"/>
                </a:solidFill>
              </a:rPr>
              <a:t> stating that the apparatus had experimental errors, meaning the results were invalid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Although, the prototype demonstrated that the basic method was feasible (just need greater accuracy)</a:t>
            </a:r>
            <a:endParaRPr>
              <a:solidFill>
                <a:srgbClr val="3333CC"/>
              </a:solidFill>
            </a:endParaRPr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5825" y="1014000"/>
            <a:ext cx="4596475" cy="31155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 txBox="1"/>
          <p:nvPr/>
        </p:nvSpPr>
        <p:spPr>
          <a:xfrm>
            <a:off x="4749053" y="4212900"/>
            <a:ext cx="13542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Credit: Debbie Choo</a:t>
            </a:r>
            <a:endParaRPr sz="800"/>
          </a:p>
        </p:txBody>
      </p:sp>
      <p:sp>
        <p:nvSpPr>
          <p:cNvPr id="80" name="Google Shape;80;p15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3417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Theoretical Predictions</a:t>
            </a:r>
            <a:endParaRPr>
              <a:solidFill>
                <a:srgbClr val="A40021"/>
              </a:solidFill>
            </a:endParaRPr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Michelson was hoping that this experiment would prove the existence of ether in the universe.</a:t>
            </a:r>
            <a:endParaRPr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The experiment was designed to show the effect of motion through the ether on the motion of light</a:t>
            </a:r>
            <a:endParaRPr>
              <a:solidFill>
                <a:srgbClr val="3333CC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○"/>
            </a:pPr>
            <a:r>
              <a:rPr lang="en">
                <a:solidFill>
                  <a:srgbClr val="3333CC"/>
                </a:solidFill>
              </a:rPr>
              <a:t>e.g. Motion at right angles would cause light to move further</a:t>
            </a:r>
            <a:endParaRPr>
              <a:solidFill>
                <a:srgbClr val="3333CC"/>
              </a:solidFill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title"/>
          </p:nvPr>
        </p:nvSpPr>
        <p:spPr>
          <a:xfrm>
            <a:off x="514550" y="386225"/>
            <a:ext cx="8317800" cy="6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Experimental Predictions</a:t>
            </a:r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Set out to correct errors in Michelson’s 1881 paper</a:t>
            </a:r>
            <a:r>
              <a:rPr lang="en" baseline="30000">
                <a:solidFill>
                  <a:srgbClr val="3333CC"/>
                </a:solidFill>
              </a:rPr>
              <a:t>6</a:t>
            </a:r>
            <a:endParaRPr baseline="30000"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Interferometer mounted on a floating stone block atop mercury rather than an iron stand</a:t>
            </a:r>
            <a:endParaRPr>
              <a:solidFill>
                <a:srgbClr val="3333CC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■"/>
            </a:pPr>
            <a:r>
              <a:rPr lang="en">
                <a:solidFill>
                  <a:srgbClr val="3333CC"/>
                </a:solidFill>
              </a:rPr>
              <a:t>Made rotation easier</a:t>
            </a:r>
            <a:endParaRPr>
              <a:solidFill>
                <a:srgbClr val="3333CC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■"/>
            </a:pPr>
            <a:r>
              <a:rPr lang="en">
                <a:solidFill>
                  <a:srgbClr val="3333CC"/>
                </a:solidFill>
              </a:rPr>
              <a:t>Reduced effect of vibrations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Light reflected multiple times to give a longer path length</a:t>
            </a:r>
            <a:endParaRPr>
              <a:solidFill>
                <a:srgbClr val="3333CC"/>
              </a:solidFill>
            </a:endParaRPr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■"/>
            </a:pPr>
            <a:r>
              <a:rPr lang="en">
                <a:solidFill>
                  <a:srgbClr val="3333CC"/>
                </a:solidFill>
              </a:rPr>
              <a:t>Reduced experimental error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Effect of earth's motion on rays moving at right angles taken into account in deriving formulæ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Measurements were taken twice per day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Once at noon, once at 6 P.M.</a:t>
            </a:r>
            <a:endParaRPr>
              <a:solidFill>
                <a:srgbClr val="3333CC"/>
              </a:solidFill>
            </a:endParaRPr>
          </a:p>
        </p:txBody>
      </p:sp>
      <p:pic>
        <p:nvPicPr>
          <p:cNvPr id="97" name="Google Shape;9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7625" y="1017725"/>
            <a:ext cx="2666493" cy="331371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5397625" y="4250275"/>
            <a:ext cx="2304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Credit: Michelson and Morley</a:t>
            </a:r>
            <a:endParaRPr sz="900"/>
          </a:p>
        </p:txBody>
      </p:sp>
      <p:sp>
        <p:nvSpPr>
          <p:cNvPr id="102" name="Google Shape;102;p17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A40021"/>
                </a:solidFill>
              </a:rPr>
              <a:t>Experimental Setup</a:t>
            </a:r>
            <a:endParaRPr>
              <a:solidFill>
                <a:srgbClr val="A40021"/>
              </a:solidFill>
            </a:endParaRPr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The experiment consisted of a rotating apparatus on which a light source, multiple mirrors, and a detector would rest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The light source would be turned on, then they would start rotating the apparatus at a rate of one revolution per 6 minutes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At noon, the apparatus would be rotated anticlockwise</a:t>
            </a:r>
            <a:endParaRPr>
              <a:solidFill>
                <a:srgbClr val="3333CC"/>
              </a:solidFill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200"/>
              <a:buChar char="○"/>
            </a:pPr>
            <a:r>
              <a:rPr lang="en">
                <a:solidFill>
                  <a:srgbClr val="3333CC"/>
                </a:solidFill>
              </a:rPr>
              <a:t>At 6 P.M., the apparatus would be rotated clockwise</a:t>
            </a:r>
            <a:endParaRPr>
              <a:solidFill>
                <a:srgbClr val="3333CC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●"/>
            </a:pPr>
            <a:r>
              <a:rPr lang="en">
                <a:solidFill>
                  <a:srgbClr val="3333CC"/>
                </a:solidFill>
              </a:rPr>
              <a:t>Interference patterns would be observed through a telescope at the final destination of the light</a:t>
            </a:r>
            <a:endParaRPr>
              <a:solidFill>
                <a:srgbClr val="3333CC"/>
              </a:solidFill>
            </a:endParaRPr>
          </a:p>
        </p:txBody>
      </p:sp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l="7238" t="5687" r="4484"/>
          <a:stretch/>
        </p:blipFill>
        <p:spPr>
          <a:xfrm>
            <a:off x="4494450" y="1346700"/>
            <a:ext cx="3967037" cy="2888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12" name="Google Shape;11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 txBox="1"/>
          <p:nvPr/>
        </p:nvSpPr>
        <p:spPr>
          <a:xfrm>
            <a:off x="4572000" y="4235350"/>
            <a:ext cx="1716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Credit: Michelson and Morley</a:t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Experimental Results</a:t>
            </a:r>
            <a:endParaRPr>
              <a:solidFill>
                <a:srgbClr val="A40021"/>
              </a:solidFill>
            </a:endParaRPr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The theory expected a displacement of 0.4λ</a:t>
            </a:r>
            <a:endParaRPr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A displacement less than 0.01λ was found</a:t>
            </a:r>
            <a:endParaRPr>
              <a:solidFill>
                <a:srgbClr val="3333CC"/>
              </a:solidFill>
            </a:endParaRPr>
          </a:p>
        </p:txBody>
      </p:sp>
      <p:pic>
        <p:nvPicPr>
          <p:cNvPr id="121" name="Google Shape;12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350" y="2179850"/>
            <a:ext cx="4356075" cy="224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9"/>
          <p:cNvSpPr txBox="1"/>
          <p:nvPr/>
        </p:nvSpPr>
        <p:spPr>
          <a:xfrm>
            <a:off x="5476200" y="3996175"/>
            <a:ext cx="335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3333CC"/>
                </a:solidFill>
              </a:rPr>
              <a:t>NB: The dotted line represents </a:t>
            </a:r>
            <a:r>
              <a:rPr lang="en" sz="1100" i="1">
                <a:solidFill>
                  <a:srgbClr val="3333CC"/>
                </a:solidFill>
              </a:rPr>
              <a:t>one-eighth</a:t>
            </a:r>
            <a:r>
              <a:rPr lang="en" sz="1100">
                <a:solidFill>
                  <a:srgbClr val="3333CC"/>
                </a:solidFill>
              </a:rPr>
              <a:t> of the theoretical displacement</a:t>
            </a:r>
            <a:r>
              <a:rPr lang="en">
                <a:solidFill>
                  <a:srgbClr val="3333CC"/>
                </a:solidFill>
              </a:rPr>
              <a:t> </a:t>
            </a:r>
            <a:endParaRPr>
              <a:solidFill>
                <a:srgbClr val="3333CC"/>
              </a:solidFill>
            </a:endParaRPr>
          </a:p>
        </p:txBody>
      </p:sp>
      <p:sp>
        <p:nvSpPr>
          <p:cNvPr id="123" name="Google Shape;12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25" name="Google Shape;12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9"/>
          <p:cNvSpPr txBox="1"/>
          <p:nvPr/>
        </p:nvSpPr>
        <p:spPr>
          <a:xfrm>
            <a:off x="437350" y="4344625"/>
            <a:ext cx="18729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Credit: Michelson and Morley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Importance and Impact</a:t>
            </a:r>
            <a:endParaRPr>
              <a:solidFill>
                <a:srgbClr val="A40021"/>
              </a:solidFill>
            </a:endParaRPr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Firmly disproved notion of stationary ether and ether wind</a:t>
            </a:r>
            <a:endParaRPr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Forms the basis of the complete Lorentz transformation, along with the Kennedy-Thorndike and Ives-Stilwell experiments</a:t>
            </a:r>
            <a:r>
              <a:rPr lang="en" baseline="30000">
                <a:solidFill>
                  <a:srgbClr val="3333CC"/>
                </a:solidFill>
              </a:rPr>
              <a:t>7</a:t>
            </a:r>
            <a:endParaRPr baseline="30000"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Led to the development of the Special Theory of Relativity</a:t>
            </a:r>
            <a:endParaRPr>
              <a:solidFill>
                <a:srgbClr val="3333CC"/>
              </a:solidFill>
            </a:endParaRPr>
          </a:p>
        </p:txBody>
      </p:sp>
      <p:sp>
        <p:nvSpPr>
          <p:cNvPr id="134" name="Google Shape;13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35" name="Google Shape;135;p20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36" name="Google Shape;13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0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40021"/>
                </a:solidFill>
              </a:rPr>
              <a:t>Conclusions and Future Work</a:t>
            </a:r>
            <a:endParaRPr/>
          </a:p>
        </p:txBody>
      </p:sp>
      <p:sp>
        <p:nvSpPr>
          <p:cNvPr id="143" name="Google Shape;14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Morley, unconvinced of their results, went on to perform additional experiments in 1902 and 1904 with Dayton Miller. </a:t>
            </a:r>
            <a:endParaRPr>
              <a:solidFill>
                <a:srgbClr val="3333CC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○"/>
            </a:pPr>
            <a:r>
              <a:rPr lang="en">
                <a:solidFill>
                  <a:srgbClr val="3333CC"/>
                </a:solidFill>
              </a:rPr>
              <a:t>Results were negative</a:t>
            </a:r>
            <a:endParaRPr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Ether theories would be changed in future years, but in self-contradictory ways</a:t>
            </a:r>
            <a:endParaRPr>
              <a:solidFill>
                <a:srgbClr val="3333CC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○"/>
            </a:pPr>
            <a:r>
              <a:rPr lang="en">
                <a:solidFill>
                  <a:srgbClr val="3333CC"/>
                </a:solidFill>
              </a:rPr>
              <a:t>Special relativity and, later, quantum mechanics would obviate the need for ether altogether</a:t>
            </a:r>
            <a:endParaRPr>
              <a:solidFill>
                <a:srgbClr val="3333CC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800"/>
              <a:buChar char="●"/>
            </a:pPr>
            <a:r>
              <a:rPr lang="en">
                <a:solidFill>
                  <a:srgbClr val="3333CC"/>
                </a:solidFill>
              </a:rPr>
              <a:t>Multiple experiments were performed in years since, including as recently as 2009</a:t>
            </a:r>
            <a:endParaRPr>
              <a:solidFill>
                <a:srgbClr val="3333CC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400"/>
              <a:buChar char="○"/>
            </a:pPr>
            <a:r>
              <a:rPr lang="en">
                <a:solidFill>
                  <a:srgbClr val="3333CC"/>
                </a:solidFill>
              </a:rPr>
              <a:t>All either found a null result or were inconclusive</a:t>
            </a:r>
            <a:endParaRPr>
              <a:solidFill>
                <a:srgbClr val="3333CC"/>
              </a:solidFill>
            </a:endParaRPr>
          </a:p>
        </p:txBody>
      </p:sp>
      <p:sp>
        <p:nvSpPr>
          <p:cNvPr id="144" name="Google Shape;14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45" name="Google Shape;145;p21"/>
          <p:cNvSpPr txBox="1"/>
          <p:nvPr/>
        </p:nvSpPr>
        <p:spPr>
          <a:xfrm>
            <a:off x="3419850" y="4614900"/>
            <a:ext cx="23043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PHSY-3313-001, Spring 2019</a:t>
            </a:r>
            <a:endParaRPr sz="800">
              <a:solidFill>
                <a:srgbClr val="38761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8761D"/>
                </a:solidFill>
              </a:rPr>
              <a:t>Undergraduates </a:t>
            </a:r>
            <a:endParaRPr sz="800">
              <a:solidFill>
                <a:srgbClr val="38761D"/>
              </a:solidFill>
            </a:endParaRPr>
          </a:p>
        </p:txBody>
      </p:sp>
      <p:pic>
        <p:nvPicPr>
          <p:cNvPr id="146" name="Google Shape;14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7051" y="4703622"/>
            <a:ext cx="470974" cy="31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1"/>
          <p:cNvSpPr txBox="1"/>
          <p:nvPr/>
        </p:nvSpPr>
        <p:spPr>
          <a:xfrm>
            <a:off x="370775" y="4703625"/>
            <a:ext cx="1521300" cy="3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46B5"/>
                </a:solidFill>
              </a:rPr>
              <a:t>Wed. April 24, 2019</a:t>
            </a:r>
            <a:endParaRPr sz="800">
              <a:solidFill>
                <a:srgbClr val="FF46B5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954</Words>
  <Application>Microsoft Macintosh PowerPoint</Application>
  <PresentationFormat>On-screen Show (16:9)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Simple Light</vt:lpstr>
      <vt:lpstr>The Michelson-Morley Experiment:  Ether a Failure or a Success </vt:lpstr>
      <vt:lpstr>Introduction   </vt:lpstr>
      <vt:lpstr>Previous Work </vt:lpstr>
      <vt:lpstr>Theoretical Predictions</vt:lpstr>
      <vt:lpstr>Experimental Predictions</vt:lpstr>
      <vt:lpstr>Experimental Setup</vt:lpstr>
      <vt:lpstr>Experimental Results</vt:lpstr>
      <vt:lpstr>Importance and Impact</vt:lpstr>
      <vt:lpstr>Conclusions and Future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Michelson-Morley Experiment:  Ether a Failure or a Success </dc:title>
  <cp:lastModifiedBy>Yu, Jaehoon</cp:lastModifiedBy>
  <cp:revision>1</cp:revision>
  <dcterms:modified xsi:type="dcterms:W3CDTF">2019-04-21T23:25:14Z</dcterms:modified>
</cp:coreProperties>
</file>