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6"/>
  </p:normalViewPr>
  <p:slideViewPr>
    <p:cSldViewPr snapToGrid="0">
      <p:cViewPr varScale="1">
        <p:scale>
          <a:sx n="144" d="100"/>
          <a:sy n="144" d="100"/>
        </p:scale>
        <p:origin x="720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9-04-21T22:57:12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 0 13824 0 0,'3'6'304'0'0,"1"3"64"0"0,-2 5 16 0 0,2-2 0 0 0,-4-3-312 0 0,-4-1-72 0 0,2-2 0 0 0,-5-2 0 0 0,1 1-776 0 0,-4 1-176 0 0,-3-3-32 0 0,-4-3-4168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https://docs.google.com/presentation/d/14Y0h1c_BGOkj_2s6lEsmH8UF6hAgg4dJc8dxMA7Ip48/edit?usp=sharing</a:t>
            </a:r>
            <a:endParaRPr sz="2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7eb131e8d_0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57eb131e8d_0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7eb131e8d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7eb131e8d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57eb131e8d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57eb131e8d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1886 - In the original paper, the effect of the earth's motion on light moving at right angles was neglected. Lorentz's analysis pointed out that this can't be neglected.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7eb131e8d_6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7eb131e8d_6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Describe the subsequent experimental proof of the theory or of the paper.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7eb131e8d_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57eb131e8d_6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57eb131e8d_15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57eb131e8d_15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82132c19a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82132c19a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7eb131e8d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7eb131e8d_0_1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Describe in detail the the importance and impact of the paper.  What did we do with the knowledge of the paper?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57eb131e8d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57eb131e8d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Describe what your conclusions are on this paper and what can be done more.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QM puts light as a particle with wave-like properties. Since a particle doesn't need a medium in which to move, the idea of photons gets rid of the need for ether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8238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ctrTitle"/>
          </p:nvPr>
        </p:nvSpPr>
        <p:spPr>
          <a:xfrm>
            <a:off x="311700" y="471875"/>
            <a:ext cx="8520600" cy="2325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D9D9D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Michelson-Morley Experiment: </a:t>
            </a:r>
            <a:endParaRPr sz="4800">
              <a:solidFill>
                <a:srgbClr val="D9D9D9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4800">
                <a:solidFill>
                  <a:srgbClr val="D9D9D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Ether a Failure or a Success</a:t>
            </a:r>
            <a:r>
              <a:rPr lang="en" sz="2400">
                <a:solidFill>
                  <a:srgbClr val="D9D9D9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>
              <a:solidFill>
                <a:srgbClr val="D9D9D9"/>
              </a:solidFill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>
            <a:off x="311700" y="4108058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FFFF"/>
                </a:solidFill>
              </a:rPr>
              <a:t>S. Boucher, J. Breen, A. Richey, G. Sabine, B. Taylor, </a:t>
            </a:r>
            <a:r>
              <a:rPr lang="en-US" dirty="0">
                <a:solidFill>
                  <a:srgbClr val="FFFFFF"/>
                </a:solidFill>
              </a:rPr>
              <a:t>R. Zachary</a:t>
            </a:r>
            <a:endParaRPr dirty="0">
              <a:solidFill>
                <a:srgbClr val="FFFFFF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63B976-229C-457C-A1C3-4B793C002CDF}"/>
                  </a:ext>
                </a:extLst>
              </p14:cNvPr>
              <p14:cNvContentPartPr/>
              <p14:nvPr/>
            </p14:nvContentPartPr>
            <p14:xfrm>
              <a:off x="370119" y="502142"/>
              <a:ext cx="21600" cy="29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63B976-229C-457C-A1C3-4B793C002CD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1479" y="493142"/>
                <a:ext cx="39240" cy="47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40021"/>
                </a:solidFill>
              </a:rPr>
              <a:t>References</a:t>
            </a:r>
            <a:endParaRPr>
              <a:solidFill>
                <a:srgbClr val="A40021"/>
              </a:solidFill>
            </a:endParaRPr>
          </a:p>
        </p:txBody>
      </p:sp>
      <p:sp>
        <p:nvSpPr>
          <p:cNvPr id="153" name="Google Shape;153;p22"/>
          <p:cNvSpPr txBox="1">
            <a:spLocks noGrp="1"/>
          </p:cNvSpPr>
          <p:nvPr>
            <p:ph type="body" idx="1"/>
          </p:nvPr>
        </p:nvSpPr>
        <p:spPr>
          <a:xfrm>
            <a:off x="311700" y="101772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3333CC"/>
                </a:solidFill>
              </a:rPr>
              <a:t>[1] M. Romer, “A Demonstration Concerning the Motion of Light”, Philosophical Transaction, 1676</a:t>
            </a:r>
            <a:endParaRPr sz="1000">
              <a:solidFill>
                <a:srgbClr val="3333C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333CC"/>
                </a:solidFill>
              </a:rPr>
              <a:t>[2] A. Stewart, “The Discovery of Stellar Aberration”, Scientific American, 1964</a:t>
            </a:r>
            <a:endParaRPr sz="1000">
              <a:solidFill>
                <a:srgbClr val="3333C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333CC"/>
                </a:solidFill>
              </a:rPr>
              <a:t>[3] E. Whittaker, "A history of the theories of aether and electricity: from the age of Descartes to the close of the nineteenth century", 1910</a:t>
            </a:r>
            <a:endParaRPr sz="1000">
              <a:solidFill>
                <a:srgbClr val="3333C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333CC"/>
                </a:solidFill>
              </a:rPr>
              <a:t>[4] A. Michelson, "The Relative Motion of the Earth and the Luminiferous Ether", The American Journal of Science, 1881</a:t>
            </a:r>
            <a:endParaRPr sz="1000">
              <a:solidFill>
                <a:srgbClr val="3333C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333CC"/>
                </a:solidFill>
              </a:rPr>
              <a:t>[5] H. Lorentz, "De l'Influence du Mouvement de la Terre sur les Phen. Lum.", Archives Néerlandaises, 1886</a:t>
            </a:r>
            <a:endParaRPr sz="1000">
              <a:solidFill>
                <a:srgbClr val="3333C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333CC"/>
                </a:solidFill>
              </a:rPr>
              <a:t>[6] A. Michelson, E. Morley, “On the Relative Motion of the Earth and the Luminiferous Ether”, The American Journal of Science, 1887</a:t>
            </a:r>
            <a:endParaRPr sz="1000">
              <a:solidFill>
                <a:srgbClr val="3333C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3333CC"/>
                </a:solidFill>
              </a:rPr>
              <a:t>[7] H. P. Robertson, "Postulate versus Observation in the Special Theory of Relativity", Review of Modern Physics, 1949</a:t>
            </a:r>
            <a:endParaRPr sz="1000">
              <a:solidFill>
                <a:srgbClr val="3333C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000">
              <a:solidFill>
                <a:srgbClr val="3333CC"/>
              </a:solidFill>
            </a:endParaRPr>
          </a:p>
        </p:txBody>
      </p:sp>
      <p:sp>
        <p:nvSpPr>
          <p:cNvPr id="154" name="Google Shape;154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155" name="Google Shape;155;p22"/>
          <p:cNvSpPr txBox="1"/>
          <p:nvPr/>
        </p:nvSpPr>
        <p:spPr>
          <a:xfrm>
            <a:off x="3419850" y="4614900"/>
            <a:ext cx="2304300" cy="5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PHSY-3313-001, Spring 2019</a:t>
            </a:r>
            <a:endParaRPr sz="800">
              <a:solidFill>
                <a:srgbClr val="38761D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Undergraduates </a:t>
            </a:r>
            <a:endParaRPr sz="800">
              <a:solidFill>
                <a:srgbClr val="38761D"/>
              </a:solidFill>
            </a:endParaRPr>
          </a:p>
        </p:txBody>
      </p:sp>
      <p:pic>
        <p:nvPicPr>
          <p:cNvPr id="156" name="Google Shape;15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87051" y="4703622"/>
            <a:ext cx="470974" cy="31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2"/>
          <p:cNvSpPr txBox="1"/>
          <p:nvPr/>
        </p:nvSpPr>
        <p:spPr>
          <a:xfrm>
            <a:off x="370775" y="4703625"/>
            <a:ext cx="15213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46B5"/>
                </a:solidFill>
              </a:rPr>
              <a:t>Wed. April 24, 2019</a:t>
            </a:r>
            <a:endParaRPr sz="800">
              <a:solidFill>
                <a:srgbClr val="FF46B5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179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40021"/>
                </a:solidFill>
              </a:rPr>
              <a:t>Introduction</a:t>
            </a:r>
            <a:endParaRPr>
              <a:solidFill>
                <a:srgbClr val="A4002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●"/>
            </a:pPr>
            <a:r>
              <a:rPr lang="en">
                <a:solidFill>
                  <a:srgbClr val="3333CC"/>
                </a:solidFill>
              </a:rPr>
              <a:t>Light was shown to have a finite velocity by Monsieur Romer in 1676</a:t>
            </a:r>
            <a:r>
              <a:rPr lang="en" baseline="30000">
                <a:solidFill>
                  <a:srgbClr val="3333CC"/>
                </a:solidFill>
              </a:rPr>
              <a:t>1</a:t>
            </a:r>
            <a:r>
              <a:rPr lang="en">
                <a:solidFill>
                  <a:srgbClr val="3333CC"/>
                </a:solidFill>
              </a:rPr>
              <a:t>.</a:t>
            </a:r>
            <a:endParaRPr>
              <a:solidFill>
                <a:srgbClr val="3333CC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●"/>
            </a:pPr>
            <a:r>
              <a:rPr lang="en">
                <a:solidFill>
                  <a:srgbClr val="3333CC"/>
                </a:solidFill>
              </a:rPr>
              <a:t>Stellar aberration of light was discovered in 1727 by James Bradley</a:t>
            </a:r>
            <a:r>
              <a:rPr lang="en" baseline="30000">
                <a:solidFill>
                  <a:srgbClr val="3333CC"/>
                </a:solidFill>
              </a:rPr>
              <a:t>2</a:t>
            </a:r>
            <a:r>
              <a:rPr lang="en">
                <a:solidFill>
                  <a:srgbClr val="3333CC"/>
                </a:solidFill>
              </a:rPr>
              <a:t>.</a:t>
            </a:r>
            <a:endParaRPr>
              <a:solidFill>
                <a:srgbClr val="3333CC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Char char="○"/>
            </a:pPr>
            <a:r>
              <a:rPr lang="en">
                <a:solidFill>
                  <a:srgbClr val="3333CC"/>
                </a:solidFill>
              </a:rPr>
              <a:t>Since the aberration of light is not constant through the year, Bradley theorized that the velocity of light would add to the velocity of moving objects.</a:t>
            </a:r>
            <a:endParaRPr>
              <a:solidFill>
                <a:srgbClr val="3333CC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●"/>
            </a:pPr>
            <a:r>
              <a:rPr lang="en">
                <a:solidFill>
                  <a:srgbClr val="3333CC"/>
                </a:solidFill>
              </a:rPr>
              <a:t>Luminiferous Ether was the dominant theory for the propagation of light throughout the 18th and 19th centuries</a:t>
            </a:r>
            <a:r>
              <a:rPr lang="en" baseline="30000">
                <a:solidFill>
                  <a:srgbClr val="3333CC"/>
                </a:solidFill>
              </a:rPr>
              <a:t>3</a:t>
            </a:r>
            <a:endParaRPr baseline="30000">
              <a:solidFill>
                <a:srgbClr val="3333CC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11603" y="946880"/>
            <a:ext cx="4337425" cy="324975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/>
        </p:nvSpPr>
        <p:spPr>
          <a:xfrm>
            <a:off x="4311588" y="4196625"/>
            <a:ext cx="11220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Credit: Cronholm144</a:t>
            </a:r>
            <a:endParaRPr sz="800"/>
          </a:p>
        </p:txBody>
      </p:sp>
      <p:sp>
        <p:nvSpPr>
          <p:cNvPr id="65" name="Google Shape;65;p14"/>
          <p:cNvSpPr txBox="1"/>
          <p:nvPr/>
        </p:nvSpPr>
        <p:spPr>
          <a:xfrm>
            <a:off x="3419850" y="4614900"/>
            <a:ext cx="2304300" cy="5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PHYS-3313-001, Spring 2019</a:t>
            </a:r>
            <a:endParaRPr sz="800">
              <a:solidFill>
                <a:srgbClr val="38761D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Undergraduates </a:t>
            </a:r>
            <a:endParaRPr sz="800">
              <a:solidFill>
                <a:srgbClr val="38761D"/>
              </a:solidFill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370775" y="4703625"/>
            <a:ext cx="15213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46B5"/>
                </a:solidFill>
              </a:rPr>
              <a:t>Wed. April 24, 2019</a:t>
            </a:r>
            <a:endParaRPr sz="800">
              <a:solidFill>
                <a:srgbClr val="FF46B5"/>
              </a:solidFill>
            </a:endParaRPr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87051" y="4703622"/>
            <a:ext cx="470974" cy="31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311700" y="2385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40021"/>
                </a:solidFill>
              </a:rPr>
              <a:t>Previous Work</a:t>
            </a:r>
            <a:endParaRPr>
              <a:solidFill>
                <a:srgbClr val="A4002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167625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●"/>
            </a:pPr>
            <a:r>
              <a:rPr lang="en">
                <a:solidFill>
                  <a:srgbClr val="3333CC"/>
                </a:solidFill>
              </a:rPr>
              <a:t>1881 - Michelson performs original experiment</a:t>
            </a:r>
            <a:r>
              <a:rPr lang="en" baseline="30000">
                <a:solidFill>
                  <a:srgbClr val="3333CC"/>
                </a:solidFill>
              </a:rPr>
              <a:t>4</a:t>
            </a:r>
            <a:endParaRPr baseline="30000">
              <a:solidFill>
                <a:srgbClr val="3333CC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Char char="○"/>
            </a:pPr>
            <a:r>
              <a:rPr lang="en">
                <a:solidFill>
                  <a:srgbClr val="3333CC"/>
                </a:solidFill>
              </a:rPr>
              <a:t>Found stationary ether erroneous</a:t>
            </a:r>
            <a:endParaRPr>
              <a:solidFill>
                <a:srgbClr val="3333CC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●"/>
            </a:pPr>
            <a:r>
              <a:rPr lang="en">
                <a:solidFill>
                  <a:srgbClr val="3333CC"/>
                </a:solidFill>
              </a:rPr>
              <a:t>1886 - Lorentz publishes critique</a:t>
            </a:r>
            <a:r>
              <a:rPr lang="en" baseline="30000">
                <a:solidFill>
                  <a:srgbClr val="3333CC"/>
                </a:solidFill>
              </a:rPr>
              <a:t>5</a:t>
            </a:r>
            <a:r>
              <a:rPr lang="en">
                <a:solidFill>
                  <a:srgbClr val="3333CC"/>
                </a:solidFill>
              </a:rPr>
              <a:t> stating that the apparatus had experimental errors, meaning the results were invalid</a:t>
            </a:r>
            <a:endParaRPr>
              <a:solidFill>
                <a:srgbClr val="3333CC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Char char="○"/>
            </a:pPr>
            <a:r>
              <a:rPr lang="en">
                <a:solidFill>
                  <a:srgbClr val="3333CC"/>
                </a:solidFill>
              </a:rPr>
              <a:t>Although, the prototype demonstrated that the basic method was feasible (just need greater accuracy)</a:t>
            </a:r>
            <a:endParaRPr>
              <a:solidFill>
                <a:srgbClr val="3333CC"/>
              </a:solidFill>
            </a:endParaRPr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5825" y="1014000"/>
            <a:ext cx="4596475" cy="31155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77" name="Google Shape;77;p15"/>
          <p:cNvSpPr txBox="1"/>
          <p:nvPr/>
        </p:nvSpPr>
        <p:spPr>
          <a:xfrm>
            <a:off x="3419850" y="4614900"/>
            <a:ext cx="2304300" cy="5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PHSY-3313-001, Spring 2019</a:t>
            </a:r>
            <a:endParaRPr sz="800">
              <a:solidFill>
                <a:srgbClr val="38761D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Undergraduates </a:t>
            </a:r>
            <a:endParaRPr sz="800">
              <a:solidFill>
                <a:srgbClr val="38761D"/>
              </a:solidFill>
            </a:endParaRPr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87051" y="4703622"/>
            <a:ext cx="470974" cy="3186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5"/>
          <p:cNvSpPr txBox="1"/>
          <p:nvPr/>
        </p:nvSpPr>
        <p:spPr>
          <a:xfrm>
            <a:off x="4749053" y="4212900"/>
            <a:ext cx="13542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Credit: Debbie Choo</a:t>
            </a:r>
            <a:endParaRPr sz="800"/>
          </a:p>
        </p:txBody>
      </p:sp>
      <p:sp>
        <p:nvSpPr>
          <p:cNvPr id="80" name="Google Shape;80;p15"/>
          <p:cNvSpPr txBox="1"/>
          <p:nvPr/>
        </p:nvSpPr>
        <p:spPr>
          <a:xfrm>
            <a:off x="370775" y="4703625"/>
            <a:ext cx="15213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46B5"/>
                </a:solidFill>
              </a:rPr>
              <a:t>Wed. April 24, 2019</a:t>
            </a:r>
            <a:endParaRPr sz="800">
              <a:solidFill>
                <a:srgbClr val="FF46B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311700" y="3417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40021"/>
                </a:solidFill>
              </a:rPr>
              <a:t>Theoretical Predictions</a:t>
            </a:r>
            <a:endParaRPr>
              <a:solidFill>
                <a:srgbClr val="A40021"/>
              </a:solidFill>
            </a:endParaRPr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800"/>
              <a:buChar char="●"/>
            </a:pPr>
            <a:r>
              <a:rPr lang="en">
                <a:solidFill>
                  <a:srgbClr val="3333CC"/>
                </a:solidFill>
              </a:rPr>
              <a:t>Michelson was hoping that this experiment would prove the existence of ether in the universe.</a:t>
            </a:r>
            <a:endParaRPr>
              <a:solidFill>
                <a:srgbClr val="3333CC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800"/>
              <a:buChar char="●"/>
            </a:pPr>
            <a:r>
              <a:rPr lang="en">
                <a:solidFill>
                  <a:srgbClr val="3333CC"/>
                </a:solidFill>
              </a:rPr>
              <a:t>The experiment was designed to show the effect of motion through the ether on the motion of light</a:t>
            </a:r>
            <a:endParaRPr>
              <a:solidFill>
                <a:srgbClr val="3333CC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○"/>
            </a:pPr>
            <a:r>
              <a:rPr lang="en">
                <a:solidFill>
                  <a:srgbClr val="3333CC"/>
                </a:solidFill>
              </a:rPr>
              <a:t>e.g. Motion at right angles would cause light to move further</a:t>
            </a:r>
            <a:endParaRPr>
              <a:solidFill>
                <a:srgbClr val="3333CC"/>
              </a:solidFill>
            </a:endParaRPr>
          </a:p>
        </p:txBody>
      </p:sp>
      <p:sp>
        <p:nvSpPr>
          <p:cNvPr id="87" name="Google Shape;87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88" name="Google Shape;88;p16"/>
          <p:cNvSpPr txBox="1"/>
          <p:nvPr/>
        </p:nvSpPr>
        <p:spPr>
          <a:xfrm>
            <a:off x="3419850" y="4614900"/>
            <a:ext cx="2304300" cy="5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PHSY-3313-001, Spring 2019</a:t>
            </a:r>
            <a:endParaRPr sz="800">
              <a:solidFill>
                <a:srgbClr val="38761D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Undergraduates </a:t>
            </a:r>
            <a:endParaRPr sz="800">
              <a:solidFill>
                <a:srgbClr val="38761D"/>
              </a:solidFill>
            </a:endParaRPr>
          </a:p>
        </p:txBody>
      </p:sp>
      <p:pic>
        <p:nvPicPr>
          <p:cNvPr id="89" name="Google Shape;8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87051" y="4703622"/>
            <a:ext cx="470974" cy="3186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6"/>
          <p:cNvSpPr txBox="1"/>
          <p:nvPr/>
        </p:nvSpPr>
        <p:spPr>
          <a:xfrm>
            <a:off x="370775" y="4703625"/>
            <a:ext cx="15213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46B5"/>
                </a:solidFill>
              </a:rPr>
              <a:t>Wed. April 24, 2019</a:t>
            </a:r>
            <a:endParaRPr sz="800">
              <a:solidFill>
                <a:srgbClr val="FF46B5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514550" y="386225"/>
            <a:ext cx="8317800" cy="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40021"/>
                </a:solidFill>
              </a:rPr>
              <a:t>Experimental Predictions</a:t>
            </a:r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●"/>
            </a:pPr>
            <a:r>
              <a:rPr lang="en">
                <a:solidFill>
                  <a:srgbClr val="3333CC"/>
                </a:solidFill>
              </a:rPr>
              <a:t>Set out to correct errors in Michelson’s 1881 paper</a:t>
            </a:r>
            <a:r>
              <a:rPr lang="en" baseline="30000">
                <a:solidFill>
                  <a:srgbClr val="3333CC"/>
                </a:solidFill>
              </a:rPr>
              <a:t>6</a:t>
            </a:r>
            <a:endParaRPr baseline="30000">
              <a:solidFill>
                <a:srgbClr val="3333CC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Char char="○"/>
            </a:pPr>
            <a:r>
              <a:rPr lang="en">
                <a:solidFill>
                  <a:srgbClr val="3333CC"/>
                </a:solidFill>
              </a:rPr>
              <a:t>Interferometer mounted on a floating stone block atop mercury rather than an iron stand</a:t>
            </a:r>
            <a:endParaRPr>
              <a:solidFill>
                <a:srgbClr val="3333CC"/>
              </a:solidFill>
            </a:endParaRPr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Char char="■"/>
            </a:pPr>
            <a:r>
              <a:rPr lang="en">
                <a:solidFill>
                  <a:srgbClr val="3333CC"/>
                </a:solidFill>
              </a:rPr>
              <a:t>Made rotation easier</a:t>
            </a:r>
            <a:endParaRPr>
              <a:solidFill>
                <a:srgbClr val="3333CC"/>
              </a:solidFill>
            </a:endParaRPr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Char char="■"/>
            </a:pPr>
            <a:r>
              <a:rPr lang="en">
                <a:solidFill>
                  <a:srgbClr val="3333CC"/>
                </a:solidFill>
              </a:rPr>
              <a:t>Reduced effect of vibrations</a:t>
            </a:r>
            <a:endParaRPr>
              <a:solidFill>
                <a:srgbClr val="3333CC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Char char="○"/>
            </a:pPr>
            <a:r>
              <a:rPr lang="en">
                <a:solidFill>
                  <a:srgbClr val="3333CC"/>
                </a:solidFill>
              </a:rPr>
              <a:t>Light reflected multiple times to give a longer path length</a:t>
            </a:r>
            <a:endParaRPr>
              <a:solidFill>
                <a:srgbClr val="3333CC"/>
              </a:solidFill>
            </a:endParaRPr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Char char="■"/>
            </a:pPr>
            <a:r>
              <a:rPr lang="en">
                <a:solidFill>
                  <a:srgbClr val="3333CC"/>
                </a:solidFill>
              </a:rPr>
              <a:t>Reduced experimental error</a:t>
            </a:r>
            <a:endParaRPr>
              <a:solidFill>
                <a:srgbClr val="3333CC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Char char="○"/>
            </a:pPr>
            <a:r>
              <a:rPr lang="en">
                <a:solidFill>
                  <a:srgbClr val="3333CC"/>
                </a:solidFill>
              </a:rPr>
              <a:t>Effect of earth's motion on rays moving at right angles taken into account in deriving formulæ</a:t>
            </a:r>
            <a:endParaRPr>
              <a:solidFill>
                <a:srgbClr val="3333CC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●"/>
            </a:pPr>
            <a:r>
              <a:rPr lang="en">
                <a:solidFill>
                  <a:srgbClr val="3333CC"/>
                </a:solidFill>
              </a:rPr>
              <a:t>Measurements were taken twice per day</a:t>
            </a:r>
            <a:endParaRPr>
              <a:solidFill>
                <a:srgbClr val="3333CC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Char char="○"/>
            </a:pPr>
            <a:r>
              <a:rPr lang="en">
                <a:solidFill>
                  <a:srgbClr val="3333CC"/>
                </a:solidFill>
              </a:rPr>
              <a:t>Once at noon, once at 6 P.M.</a:t>
            </a:r>
            <a:endParaRPr>
              <a:solidFill>
                <a:srgbClr val="3333CC"/>
              </a:solidFill>
            </a:endParaRPr>
          </a:p>
        </p:txBody>
      </p:sp>
      <p:pic>
        <p:nvPicPr>
          <p:cNvPr id="97" name="Google Shape;9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97625" y="1017725"/>
            <a:ext cx="2666493" cy="331371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99" name="Google Shape;99;p17"/>
          <p:cNvSpPr txBox="1"/>
          <p:nvPr/>
        </p:nvSpPr>
        <p:spPr>
          <a:xfrm>
            <a:off x="3419850" y="4614900"/>
            <a:ext cx="2304300" cy="5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PHSY-3313-001, Spring 2019</a:t>
            </a:r>
            <a:endParaRPr sz="800">
              <a:solidFill>
                <a:srgbClr val="38761D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Undergraduates </a:t>
            </a:r>
            <a:endParaRPr sz="800">
              <a:solidFill>
                <a:srgbClr val="38761D"/>
              </a:solidFill>
            </a:endParaRPr>
          </a:p>
        </p:txBody>
      </p:sp>
      <p:pic>
        <p:nvPicPr>
          <p:cNvPr id="100" name="Google Shape;10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87051" y="4703622"/>
            <a:ext cx="470974" cy="31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7"/>
          <p:cNvSpPr txBox="1"/>
          <p:nvPr/>
        </p:nvSpPr>
        <p:spPr>
          <a:xfrm>
            <a:off x="5397625" y="4250275"/>
            <a:ext cx="23043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Credit: Michelson and Morley</a:t>
            </a:r>
            <a:endParaRPr sz="900"/>
          </a:p>
        </p:txBody>
      </p:sp>
      <p:sp>
        <p:nvSpPr>
          <p:cNvPr id="102" name="Google Shape;102;p17"/>
          <p:cNvSpPr txBox="1"/>
          <p:nvPr/>
        </p:nvSpPr>
        <p:spPr>
          <a:xfrm>
            <a:off x="370775" y="4703625"/>
            <a:ext cx="15213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46B5"/>
                </a:solidFill>
              </a:rPr>
              <a:t>Wed. April 24, 2019</a:t>
            </a:r>
            <a:endParaRPr sz="800">
              <a:solidFill>
                <a:srgbClr val="FF46B5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A40021"/>
                </a:solidFill>
              </a:rPr>
              <a:t>Experimental Setup</a:t>
            </a:r>
            <a:endParaRPr>
              <a:solidFill>
                <a:srgbClr val="A40021"/>
              </a:solidFill>
            </a:endParaRPr>
          </a:p>
        </p:txBody>
      </p:sp>
      <p:sp>
        <p:nvSpPr>
          <p:cNvPr id="108" name="Google Shape;108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●"/>
            </a:pPr>
            <a:r>
              <a:rPr lang="en">
                <a:solidFill>
                  <a:srgbClr val="3333CC"/>
                </a:solidFill>
              </a:rPr>
              <a:t>The experiment consisted of a rotating apparatus on which a light source, multiple mirrors, and a detector would rest</a:t>
            </a:r>
            <a:endParaRPr>
              <a:solidFill>
                <a:srgbClr val="3333CC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●"/>
            </a:pPr>
            <a:r>
              <a:rPr lang="en">
                <a:solidFill>
                  <a:srgbClr val="3333CC"/>
                </a:solidFill>
              </a:rPr>
              <a:t>The light source would be turned on, then they would start rotating the apparatus at a rate of one revolution per 6 minutes</a:t>
            </a:r>
            <a:endParaRPr>
              <a:solidFill>
                <a:srgbClr val="3333CC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Char char="○"/>
            </a:pPr>
            <a:r>
              <a:rPr lang="en">
                <a:solidFill>
                  <a:srgbClr val="3333CC"/>
                </a:solidFill>
              </a:rPr>
              <a:t>At noon, the apparatus would be rotated anticlockwise</a:t>
            </a:r>
            <a:endParaRPr>
              <a:solidFill>
                <a:srgbClr val="3333CC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200"/>
              <a:buChar char="○"/>
            </a:pPr>
            <a:r>
              <a:rPr lang="en">
                <a:solidFill>
                  <a:srgbClr val="3333CC"/>
                </a:solidFill>
              </a:rPr>
              <a:t>At 6 P.M., the apparatus would be rotated clockwise</a:t>
            </a:r>
            <a:endParaRPr>
              <a:solidFill>
                <a:srgbClr val="3333CC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●"/>
            </a:pPr>
            <a:r>
              <a:rPr lang="en">
                <a:solidFill>
                  <a:srgbClr val="3333CC"/>
                </a:solidFill>
              </a:rPr>
              <a:t>Interference patterns would be observed through a telescope at the final destination of the light</a:t>
            </a:r>
            <a:endParaRPr>
              <a:solidFill>
                <a:srgbClr val="3333CC"/>
              </a:solidFill>
            </a:endParaRPr>
          </a:p>
        </p:txBody>
      </p:sp>
      <p:pic>
        <p:nvPicPr>
          <p:cNvPr id="109" name="Google Shape;109;p18"/>
          <p:cNvPicPr preferRelativeResize="0"/>
          <p:nvPr/>
        </p:nvPicPr>
        <p:blipFill rotWithShape="1">
          <a:blip r:embed="rId3">
            <a:alphaModFix/>
          </a:blip>
          <a:srcRect l="7238" t="5687" r="4484"/>
          <a:stretch/>
        </p:blipFill>
        <p:spPr>
          <a:xfrm>
            <a:off x="4494450" y="1346700"/>
            <a:ext cx="3967037" cy="2888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11" name="Google Shape;111;p18"/>
          <p:cNvSpPr txBox="1"/>
          <p:nvPr/>
        </p:nvSpPr>
        <p:spPr>
          <a:xfrm>
            <a:off x="3419850" y="4614900"/>
            <a:ext cx="2304300" cy="5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PHSY-3313-001, Spring 2019</a:t>
            </a:r>
            <a:endParaRPr sz="800">
              <a:solidFill>
                <a:srgbClr val="38761D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Undergraduates </a:t>
            </a:r>
            <a:endParaRPr sz="800">
              <a:solidFill>
                <a:srgbClr val="38761D"/>
              </a:solidFill>
            </a:endParaRPr>
          </a:p>
        </p:txBody>
      </p:sp>
      <p:pic>
        <p:nvPicPr>
          <p:cNvPr id="112" name="Google Shape;11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87051" y="4703622"/>
            <a:ext cx="470974" cy="31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8"/>
          <p:cNvSpPr txBox="1"/>
          <p:nvPr/>
        </p:nvSpPr>
        <p:spPr>
          <a:xfrm>
            <a:off x="4572000" y="4235350"/>
            <a:ext cx="17163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Credit: Michelson and Morley</a:t>
            </a:r>
            <a:endParaRPr/>
          </a:p>
        </p:txBody>
      </p:sp>
      <p:sp>
        <p:nvSpPr>
          <p:cNvPr id="114" name="Google Shape;114;p18"/>
          <p:cNvSpPr txBox="1"/>
          <p:nvPr/>
        </p:nvSpPr>
        <p:spPr>
          <a:xfrm>
            <a:off x="370775" y="4703625"/>
            <a:ext cx="15213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46B5"/>
                </a:solidFill>
              </a:rPr>
              <a:t>Wed. April 24, 2019</a:t>
            </a:r>
            <a:endParaRPr sz="800">
              <a:solidFill>
                <a:srgbClr val="FF46B5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40021"/>
                </a:solidFill>
              </a:rPr>
              <a:t>Experimental Results</a:t>
            </a:r>
            <a:endParaRPr>
              <a:solidFill>
                <a:srgbClr val="A40021"/>
              </a:solidFill>
            </a:endParaRPr>
          </a:p>
        </p:txBody>
      </p:sp>
      <p:sp>
        <p:nvSpPr>
          <p:cNvPr id="120" name="Google Shape;120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800"/>
              <a:buChar char="●"/>
            </a:pPr>
            <a:r>
              <a:rPr lang="en">
                <a:solidFill>
                  <a:srgbClr val="3333CC"/>
                </a:solidFill>
              </a:rPr>
              <a:t>The theory expected a displacement of 0.4λ</a:t>
            </a:r>
            <a:endParaRPr>
              <a:solidFill>
                <a:srgbClr val="3333CC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800"/>
              <a:buChar char="●"/>
            </a:pPr>
            <a:r>
              <a:rPr lang="en">
                <a:solidFill>
                  <a:srgbClr val="3333CC"/>
                </a:solidFill>
              </a:rPr>
              <a:t>A displacement less than 0.01λ was found</a:t>
            </a:r>
            <a:endParaRPr>
              <a:solidFill>
                <a:srgbClr val="3333CC"/>
              </a:solidFill>
            </a:endParaRPr>
          </a:p>
        </p:txBody>
      </p:sp>
      <p:pic>
        <p:nvPicPr>
          <p:cNvPr id="121" name="Google Shape;12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7350" y="2179850"/>
            <a:ext cx="4356075" cy="224027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9"/>
          <p:cNvSpPr txBox="1"/>
          <p:nvPr/>
        </p:nvSpPr>
        <p:spPr>
          <a:xfrm>
            <a:off x="5476200" y="3996175"/>
            <a:ext cx="33561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3333CC"/>
                </a:solidFill>
              </a:rPr>
              <a:t>NB: The dotted line represents </a:t>
            </a:r>
            <a:r>
              <a:rPr lang="en" sz="1100" i="1">
                <a:solidFill>
                  <a:srgbClr val="3333CC"/>
                </a:solidFill>
              </a:rPr>
              <a:t>one-eighth</a:t>
            </a:r>
            <a:r>
              <a:rPr lang="en" sz="1100">
                <a:solidFill>
                  <a:srgbClr val="3333CC"/>
                </a:solidFill>
              </a:rPr>
              <a:t> of the theoretical displacement</a:t>
            </a:r>
            <a:r>
              <a:rPr lang="en">
                <a:solidFill>
                  <a:srgbClr val="3333CC"/>
                </a:solidFill>
              </a:rPr>
              <a:t> </a:t>
            </a:r>
            <a:endParaRPr>
              <a:solidFill>
                <a:srgbClr val="3333CC"/>
              </a:solidFill>
            </a:endParaRPr>
          </a:p>
        </p:txBody>
      </p:sp>
      <p:sp>
        <p:nvSpPr>
          <p:cNvPr id="123" name="Google Shape;123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24" name="Google Shape;124;p19"/>
          <p:cNvSpPr txBox="1"/>
          <p:nvPr/>
        </p:nvSpPr>
        <p:spPr>
          <a:xfrm>
            <a:off x="3419850" y="4614900"/>
            <a:ext cx="2304300" cy="5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PHSY-3313-001, Spring 2019</a:t>
            </a:r>
            <a:endParaRPr sz="800">
              <a:solidFill>
                <a:srgbClr val="38761D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Undergraduates </a:t>
            </a:r>
            <a:endParaRPr sz="800">
              <a:solidFill>
                <a:srgbClr val="38761D"/>
              </a:solidFill>
            </a:endParaRPr>
          </a:p>
        </p:txBody>
      </p:sp>
      <p:pic>
        <p:nvPicPr>
          <p:cNvPr id="125" name="Google Shape;12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87051" y="4703622"/>
            <a:ext cx="470974" cy="31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19"/>
          <p:cNvSpPr txBox="1"/>
          <p:nvPr/>
        </p:nvSpPr>
        <p:spPr>
          <a:xfrm>
            <a:off x="437350" y="4344625"/>
            <a:ext cx="18729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chemeClr val="dk1"/>
                </a:solidFill>
              </a:rPr>
              <a:t>Credit: Michelson and Morley</a:t>
            </a:r>
            <a:endParaRPr/>
          </a:p>
        </p:txBody>
      </p:sp>
      <p:sp>
        <p:nvSpPr>
          <p:cNvPr id="127" name="Google Shape;127;p19"/>
          <p:cNvSpPr txBox="1"/>
          <p:nvPr/>
        </p:nvSpPr>
        <p:spPr>
          <a:xfrm>
            <a:off x="370775" y="4703625"/>
            <a:ext cx="15213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46B5"/>
                </a:solidFill>
              </a:rPr>
              <a:t>Wed. April 24, 2019</a:t>
            </a:r>
            <a:endParaRPr sz="800">
              <a:solidFill>
                <a:srgbClr val="FF46B5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40021"/>
                </a:solidFill>
              </a:rPr>
              <a:t>Importance and Impact</a:t>
            </a:r>
            <a:endParaRPr>
              <a:solidFill>
                <a:srgbClr val="A40021"/>
              </a:solidFill>
            </a:endParaRPr>
          </a:p>
        </p:txBody>
      </p:sp>
      <p:sp>
        <p:nvSpPr>
          <p:cNvPr id="133" name="Google Shape;133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800"/>
              <a:buChar char="●"/>
            </a:pPr>
            <a:r>
              <a:rPr lang="en">
                <a:solidFill>
                  <a:srgbClr val="3333CC"/>
                </a:solidFill>
              </a:rPr>
              <a:t>Firmly disproved notion of stationary ether and ether wind</a:t>
            </a:r>
            <a:endParaRPr>
              <a:solidFill>
                <a:srgbClr val="3333CC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800"/>
              <a:buChar char="●"/>
            </a:pPr>
            <a:r>
              <a:rPr lang="en">
                <a:solidFill>
                  <a:srgbClr val="3333CC"/>
                </a:solidFill>
              </a:rPr>
              <a:t>Forms the basis of the complete Lorentz transformation, along with the Kennedy-Thorndike and Ives-Stilwell experiments</a:t>
            </a:r>
            <a:r>
              <a:rPr lang="en" baseline="30000">
                <a:solidFill>
                  <a:srgbClr val="3333CC"/>
                </a:solidFill>
              </a:rPr>
              <a:t>7</a:t>
            </a:r>
            <a:endParaRPr baseline="30000">
              <a:solidFill>
                <a:srgbClr val="3333CC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800"/>
              <a:buChar char="●"/>
            </a:pPr>
            <a:r>
              <a:rPr lang="en">
                <a:solidFill>
                  <a:srgbClr val="3333CC"/>
                </a:solidFill>
              </a:rPr>
              <a:t>Led to the development of the Special Theory of Relativity</a:t>
            </a:r>
            <a:endParaRPr>
              <a:solidFill>
                <a:srgbClr val="3333CC"/>
              </a:solidFill>
            </a:endParaRPr>
          </a:p>
        </p:txBody>
      </p:sp>
      <p:sp>
        <p:nvSpPr>
          <p:cNvPr id="134" name="Google Shape;134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135" name="Google Shape;135;p20"/>
          <p:cNvSpPr txBox="1"/>
          <p:nvPr/>
        </p:nvSpPr>
        <p:spPr>
          <a:xfrm>
            <a:off x="3419850" y="4614900"/>
            <a:ext cx="2304300" cy="5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PHSY-3313-001, Spring 2019</a:t>
            </a:r>
            <a:endParaRPr sz="800">
              <a:solidFill>
                <a:srgbClr val="38761D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Undergraduates </a:t>
            </a:r>
            <a:endParaRPr sz="800">
              <a:solidFill>
                <a:srgbClr val="38761D"/>
              </a:solidFill>
            </a:endParaRPr>
          </a:p>
        </p:txBody>
      </p:sp>
      <p:pic>
        <p:nvPicPr>
          <p:cNvPr id="136" name="Google Shape;13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87051" y="4703622"/>
            <a:ext cx="470974" cy="31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20"/>
          <p:cNvSpPr txBox="1"/>
          <p:nvPr/>
        </p:nvSpPr>
        <p:spPr>
          <a:xfrm>
            <a:off x="370775" y="4703625"/>
            <a:ext cx="15213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46B5"/>
                </a:solidFill>
              </a:rPr>
              <a:t>Wed. April 24, 2019</a:t>
            </a:r>
            <a:endParaRPr sz="800">
              <a:solidFill>
                <a:srgbClr val="FF46B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40021"/>
                </a:solidFill>
              </a:rPr>
              <a:t>Conclusions and Future Work</a:t>
            </a:r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800"/>
              <a:buChar char="●"/>
            </a:pPr>
            <a:r>
              <a:rPr lang="en">
                <a:solidFill>
                  <a:srgbClr val="3333CC"/>
                </a:solidFill>
              </a:rPr>
              <a:t>Morley, unconvinced of their results, went on to perform additional experiments in 1902 and 1904 with Dayton Miller. </a:t>
            </a:r>
            <a:endParaRPr>
              <a:solidFill>
                <a:srgbClr val="3333CC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○"/>
            </a:pPr>
            <a:r>
              <a:rPr lang="en">
                <a:solidFill>
                  <a:srgbClr val="3333CC"/>
                </a:solidFill>
              </a:rPr>
              <a:t>Results were negative</a:t>
            </a:r>
            <a:endParaRPr>
              <a:solidFill>
                <a:srgbClr val="3333CC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800"/>
              <a:buChar char="●"/>
            </a:pPr>
            <a:r>
              <a:rPr lang="en">
                <a:solidFill>
                  <a:srgbClr val="3333CC"/>
                </a:solidFill>
              </a:rPr>
              <a:t>Ether theories would be changed in future years, but in self-contradictory ways</a:t>
            </a:r>
            <a:endParaRPr>
              <a:solidFill>
                <a:srgbClr val="3333CC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○"/>
            </a:pPr>
            <a:r>
              <a:rPr lang="en">
                <a:solidFill>
                  <a:srgbClr val="3333CC"/>
                </a:solidFill>
              </a:rPr>
              <a:t>Special relativity and, later, quantum mechanics would obviate the need for ether altogether</a:t>
            </a:r>
            <a:endParaRPr>
              <a:solidFill>
                <a:srgbClr val="3333CC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800"/>
              <a:buChar char="●"/>
            </a:pPr>
            <a:r>
              <a:rPr lang="en">
                <a:solidFill>
                  <a:srgbClr val="3333CC"/>
                </a:solidFill>
              </a:rPr>
              <a:t>Multiple experiments were performed in years since, including as recently as 2009</a:t>
            </a:r>
            <a:endParaRPr>
              <a:solidFill>
                <a:srgbClr val="3333CC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rgbClr val="3333CC"/>
              </a:buClr>
              <a:buSzPts val="1400"/>
              <a:buChar char="○"/>
            </a:pPr>
            <a:r>
              <a:rPr lang="en">
                <a:solidFill>
                  <a:srgbClr val="3333CC"/>
                </a:solidFill>
              </a:rPr>
              <a:t>All either found a null result or were inconclusive</a:t>
            </a:r>
            <a:endParaRPr>
              <a:solidFill>
                <a:srgbClr val="3333CC"/>
              </a:solidFill>
            </a:endParaRPr>
          </a:p>
        </p:txBody>
      </p:sp>
      <p:sp>
        <p:nvSpPr>
          <p:cNvPr id="144" name="Google Shape;144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145" name="Google Shape;145;p21"/>
          <p:cNvSpPr txBox="1"/>
          <p:nvPr/>
        </p:nvSpPr>
        <p:spPr>
          <a:xfrm>
            <a:off x="3419850" y="4614900"/>
            <a:ext cx="2304300" cy="5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PHSY-3313-001, Spring 2019</a:t>
            </a:r>
            <a:endParaRPr sz="800">
              <a:solidFill>
                <a:srgbClr val="38761D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38761D"/>
                </a:solidFill>
              </a:rPr>
              <a:t>Undergraduates </a:t>
            </a:r>
            <a:endParaRPr sz="800">
              <a:solidFill>
                <a:srgbClr val="38761D"/>
              </a:solidFill>
            </a:endParaRPr>
          </a:p>
        </p:txBody>
      </p:sp>
      <p:pic>
        <p:nvPicPr>
          <p:cNvPr id="146" name="Google Shape;14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87051" y="4703622"/>
            <a:ext cx="470974" cy="31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1"/>
          <p:cNvSpPr txBox="1"/>
          <p:nvPr/>
        </p:nvSpPr>
        <p:spPr>
          <a:xfrm>
            <a:off x="370775" y="4703625"/>
            <a:ext cx="1521300" cy="3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FF46B5"/>
                </a:solidFill>
              </a:rPr>
              <a:t>Wed. April 24, 2019</a:t>
            </a:r>
            <a:endParaRPr sz="800">
              <a:solidFill>
                <a:srgbClr val="FF46B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954</Words>
  <Application>Microsoft Macintosh PowerPoint</Application>
  <PresentationFormat>On-screen Show (16:9)</PresentationFormat>
  <Paragraphs>105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Simple Light</vt:lpstr>
      <vt:lpstr>The Michelson-Morley Experiment:  Ether a Failure or a Success </vt:lpstr>
      <vt:lpstr>Introduction   </vt:lpstr>
      <vt:lpstr>Previous Work </vt:lpstr>
      <vt:lpstr>Theoretical Predictions</vt:lpstr>
      <vt:lpstr>Experimental Predictions</vt:lpstr>
      <vt:lpstr>Experimental Setup</vt:lpstr>
      <vt:lpstr>Experimental Results</vt:lpstr>
      <vt:lpstr>Importance and Impact</vt:lpstr>
      <vt:lpstr>Conclusions and Future Work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Michelson-Morley Experiment:  Ether a Failure or a Success </dc:title>
  <cp:lastModifiedBy>Yu, Jaehoon</cp:lastModifiedBy>
  <cp:revision>1</cp:revision>
  <dcterms:modified xsi:type="dcterms:W3CDTF">2019-04-21T23:25:14Z</dcterms:modified>
</cp:coreProperties>
</file>