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391" r:id="rId2"/>
    <p:sldId id="778" r:id="rId3"/>
    <p:sldId id="514" r:id="rId4"/>
    <p:sldId id="515" r:id="rId5"/>
    <p:sldId id="516" r:id="rId6"/>
    <p:sldId id="517" r:id="rId7"/>
    <p:sldId id="518" r:id="rId8"/>
    <p:sldId id="743" r:id="rId9"/>
    <p:sldId id="779" r:id="rId10"/>
    <p:sldId id="744" r:id="rId11"/>
    <p:sldId id="745" r:id="rId12"/>
    <p:sldId id="746" r:id="rId13"/>
    <p:sldId id="747" r:id="rId14"/>
    <p:sldId id="748" r:id="rId15"/>
    <p:sldId id="749" r:id="rId16"/>
    <p:sldId id="750" r:id="rId17"/>
    <p:sldId id="592" r:id="rId18"/>
    <p:sldId id="336" r:id="rId19"/>
    <p:sldId id="768" r:id="rId20"/>
    <p:sldId id="322" r:id="rId21"/>
    <p:sldId id="759" r:id="rId22"/>
    <p:sldId id="769" r:id="rId23"/>
    <p:sldId id="328" r:id="rId24"/>
    <p:sldId id="780" r:id="rId25"/>
    <p:sldId id="773" r:id="rId26"/>
    <p:sldId id="775" r:id="rId27"/>
    <p:sldId id="774" r:id="rId28"/>
    <p:sldId id="619" r:id="rId29"/>
    <p:sldId id="414" r:id="rId30"/>
    <p:sldId id="413" r:id="rId31"/>
    <p:sldId id="777" r:id="rId32"/>
    <p:sldId id="331" r:id="rId33"/>
    <p:sldId id="761" r:id="rId34"/>
    <p:sldId id="762" r:id="rId35"/>
    <p:sldId id="763" r:id="rId36"/>
    <p:sldId id="764" r:id="rId37"/>
    <p:sldId id="765" r:id="rId38"/>
    <p:sldId id="766" r:id="rId39"/>
    <p:sldId id="781" r:id="rId40"/>
    <p:sldId id="425" r:id="rId41"/>
    <p:sldId id="426" r:id="rId42"/>
    <p:sldId id="480" r:id="rId43"/>
    <p:sldId id="428" r:id="rId44"/>
  </p:sldIdLst>
  <p:sldSz cx="9144000" cy="6858000" type="screen4x3"/>
  <p:notesSz cx="6877050" cy="916305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0033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99FFCC"/>
    <a:srgbClr val="FFFFCC"/>
    <a:srgbClr val="CC6600"/>
    <a:srgbClr val="FF0066"/>
    <a:srgbClr val="CC00CC"/>
    <a:srgbClr val="003300"/>
    <a:srgbClr val="6600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08"/>
    <p:restoredTop sz="94660"/>
  </p:normalViewPr>
  <p:slideViewPr>
    <p:cSldViewPr>
      <p:cViewPr varScale="1">
        <p:scale>
          <a:sx n="128" d="100"/>
          <a:sy n="128" d="100"/>
        </p:scale>
        <p:origin x="720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45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973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7313" y="0"/>
            <a:ext cx="297973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04263"/>
            <a:ext cx="297973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7313" y="8704263"/>
            <a:ext cx="2979737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fld id="{EBEBBD9D-2B36-914F-A6CA-7434B00079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2236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973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7313" y="0"/>
            <a:ext cx="297973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87388"/>
            <a:ext cx="4579938" cy="34353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7575" y="4352925"/>
            <a:ext cx="5041900" cy="412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04263"/>
            <a:ext cx="297973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7313" y="8704263"/>
            <a:ext cx="2979737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fld id="{118042F0-41D0-5340-90E3-DBE3BE5AF9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049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5416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4607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7666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5679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0437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4558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7567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2385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895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510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(2/12/14 10:16) -----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1079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(2/12/14 10:16) -----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2138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(2/12/14 10:16) -----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4654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(2/12/14 10:16) -----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5246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342091-446C-5242-B41A-6F59E9F02BF0}" type="slidenum">
              <a:rPr lang="en-US"/>
              <a:pPr/>
              <a:t>14</a:t>
            </a:fld>
            <a:endParaRPr lang="en-US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9472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8EEDF4-C621-304E-96CF-E0F1698A32D9}" type="slidenum">
              <a:rPr lang="en-US"/>
              <a:pPr/>
              <a:t>15</a:t>
            </a:fld>
            <a:endParaRPr lang="en-US"/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7548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0A593B-25BF-524C-9325-CE03B02965B3}" type="slidenum">
              <a:rPr lang="en-US"/>
              <a:pPr/>
              <a:t>16</a:t>
            </a:fld>
            <a:endParaRPr 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687388"/>
            <a:ext cx="4578350" cy="3433762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85882" tIns="42941" rIns="85882" bIns="42941"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7829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3C5462-5493-B048-ACD9-15F947C39534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340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71800"/>
            <a:ext cx="6400800" cy="25908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Jan. 22, 2020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PHYS 1444-002, Spring 2020                    Dr. Jaehoon Yu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C2E354-380E-2541-86AC-273DB71358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6248400"/>
            <a:ext cx="588696" cy="51968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Jan. 22,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PHYS 1444-002, Spring 2020                    Dr. Jaehoon Yu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1AF11F0-DDFA-B44C-AACA-04940859FE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Jan. 22,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PHYS 1444-002, Spring 2020                    Dr. Jaehoon Yu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60B4D4B-3DEF-AE4B-B9BB-BFC0E5F213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Jan. 22, 2020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PHYS 1444-002, Spring 2020                    Dr. Jaehoon Yu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8378816-F0BE-954B-ACE6-3B377C21A1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Jan. 22,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PHYS 1444-002, Spring 2020                    Dr. Jaehoon Yu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EF3D8A4-74EF-534D-976E-1FB9C4B728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Jan. 22,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PHYS 1444-002, Spring 2020                    Dr. Jaehoon Yu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1BF8B38-6A2B-A24F-8E1A-CFFE728496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Jan. 22,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PHYS 1444-002, Spring 2020                    Dr. Jaehoon Yu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A743A56-7F86-D14E-A381-3C37627AF2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Jan. 22, 2020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PHYS 1444-002, Spring 2020                    Dr. Jaehoon Yu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D4FE25A-1989-A448-A1B9-194EB93C7C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Jan. 22, 2020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PHYS 1444-002, Spring 2020                    Dr. Jaehoon Yu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EAF47E9-2323-F64D-AFF2-9AFE5BE481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Jan. 22, 2020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PHYS 1444-002, Spring 2020                    Dr. Jaehoon Yu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690B60E-95F4-9C41-AEA5-2E2E6ABCCA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Jan. 22,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PHYS 1444-002, Spring 2020                    Dr. Jaehoon Yu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B327105-656C-8345-B353-0B5F787303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Jan. 22,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PHYS 1444-002, Spring 2020                    Dr. Jaehoon Yu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3F747FB-9F93-7A4A-823E-4285093B0C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rgbClr val="FF00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Wednesday, Jan. 22, 2020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rgbClr val="0033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PHYS 1444-002, Spring 2020                    Dr. Jaehoon Yu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A50021"/>
                </a:solidFill>
                <a:latin typeface="+mn-lt"/>
              </a:defRPr>
            </a:lvl1pPr>
          </a:lstStyle>
          <a:p>
            <a:pPr>
              <a:defRPr/>
            </a:pPr>
            <a:fld id="{48A22D27-E16E-9440-8890-E1A3510F77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6248400"/>
            <a:ext cx="588696" cy="51968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2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660066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300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CC00CC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file:////var/folders/kf/7w56wv9j72sbd7w75hl0rb200000gn/T/com.microsoft.Powerpoint/converted_emf.emf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mailto:jaehoonyu@uta.edu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-hep.uta.edu/~yu/teaching/fall19-1444-002/spring20-1444-002.html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quest.cns.utexas.edu/student/courses/list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idmanager.its.utexas.edu/eid_self_help/?createEID&amp;qwicap-page-id=EA027EFF7E2DA39E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ta.edu/physics/labs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ta.edu/planetarium/fieldtrips/showBook.php" TargetMode="External"/><Relationship Id="rId2" Type="http://schemas.openxmlformats.org/officeDocument/2006/relationships/hyperlink" Target="https://www.uta.edu/planetarium/shows/schedule.php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Jan. 22, 2020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1444-002, Spring 2020                    Dr. Jaehoon Yu</a:t>
            </a:r>
          </a:p>
        </p:txBody>
      </p:sp>
      <p:sp>
        <p:nvSpPr>
          <p:cNvPr id="18436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95A3770-54C9-3149-A664-D038CC3CB949}" type="slidenum">
              <a:rPr lang="en-US">
                <a:latin typeface="Arial Narrow" pitchFamily="-84" charset="0"/>
              </a:rPr>
              <a:pPr/>
              <a:t>1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1843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49263"/>
            <a:ext cx="7772400" cy="838200"/>
          </a:xfrm>
        </p:spPr>
        <p:txBody>
          <a:bodyPr/>
          <a:lstStyle/>
          <a:p>
            <a:pPr eaLnBrk="1" hangingPunct="1"/>
            <a:r>
              <a:rPr lang="en-US">
                <a:ea typeface="ＭＳ Ｐゴシック" pitchFamily="-84" charset="-128"/>
                <a:cs typeface="ＭＳ Ｐゴシック" pitchFamily="-84" charset="-128"/>
              </a:rPr>
              <a:t>PHYS 1444 </a:t>
            </a: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– </a:t>
            </a:r>
            <a:r>
              <a:rPr lang="en-US">
                <a:ea typeface="ＭＳ Ｐゴシック" pitchFamily="-84" charset="-128"/>
                <a:cs typeface="ＭＳ Ｐゴシック" pitchFamily="-84" charset="-128"/>
              </a:rPr>
              <a:t>Section 002</a:t>
            </a:r>
            <a:br>
              <a:rPr lang="en-US" dirty="0">
                <a:ea typeface="ＭＳ Ｐゴシック" pitchFamily="-84" charset="-128"/>
                <a:cs typeface="ＭＳ Ｐゴシック" pitchFamily="-84" charset="-128"/>
              </a:rPr>
            </a:b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Lecture #1</a:t>
            </a:r>
          </a:p>
        </p:txBody>
      </p:sp>
      <p:sp>
        <p:nvSpPr>
          <p:cNvPr id="18438" name="Text Box 4"/>
          <p:cNvSpPr txBox="1">
            <a:spLocks noChangeArrowheads="1"/>
          </p:cNvSpPr>
          <p:nvPr/>
        </p:nvSpPr>
        <p:spPr bwMode="auto">
          <a:xfrm>
            <a:off x="2902214" y="1447800"/>
            <a:ext cx="3031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Monotype Corsiva" pitchFamily="-84" charset="0"/>
              </a:rPr>
              <a:t>Wednesday, Jan. 22, 2020</a:t>
            </a:r>
          </a:p>
          <a:p>
            <a:pPr algn="ctr"/>
            <a:r>
              <a:rPr lang="en-US" dirty="0">
                <a:solidFill>
                  <a:schemeClr val="accent2"/>
                </a:solidFill>
                <a:latin typeface="Monotype Corsiva" pitchFamily="-84" charset="0"/>
              </a:rPr>
              <a:t>Dr. </a:t>
            </a:r>
            <a:r>
              <a:rPr lang="en-US" b="1" dirty="0">
                <a:solidFill>
                  <a:srgbClr val="FF0066"/>
                </a:solidFill>
                <a:latin typeface="Monotype Corsiva" pitchFamily="-84" charset="0"/>
              </a:rPr>
              <a:t>Jae</a:t>
            </a:r>
            <a:r>
              <a:rPr lang="en-US" dirty="0">
                <a:solidFill>
                  <a:schemeClr val="accent2"/>
                </a:solidFill>
                <a:latin typeface="Monotype Corsiva" pitchFamily="-84" charset="0"/>
              </a:rPr>
              <a:t>hoon </a:t>
            </a:r>
            <a:r>
              <a:rPr lang="en-US" b="1" dirty="0">
                <a:solidFill>
                  <a:srgbClr val="FF0066"/>
                </a:solidFill>
                <a:latin typeface="Monotype Corsiva" pitchFamily="-84" charset="0"/>
              </a:rPr>
              <a:t>Yu</a:t>
            </a:r>
          </a:p>
        </p:txBody>
      </p: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617747" y="5558135"/>
            <a:ext cx="7506863" cy="461665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3300"/>
                </a:solidFill>
                <a:latin typeface="Arial Narrow" pitchFamily="-84" charset="0"/>
              </a:rPr>
              <a:t>Today’s homework is homework #1, due 11pm, Monday, Jan. 27!!</a:t>
            </a:r>
          </a:p>
        </p:txBody>
      </p:sp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1752600" y="2209800"/>
            <a:ext cx="57150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Who am I?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How is this class organized?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What is Physics?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What do we want from this class?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Brief history of physics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Standards and units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D1D6A9-D988-8545-83DC-799C524FD505}"/>
              </a:ext>
            </a:extLst>
          </p:cNvPr>
          <p:cNvPicPr>
            <a:picLocks noChangeAspect="1"/>
          </p:cNvPicPr>
          <p:nvPr/>
        </p:nvPicPr>
        <p:blipFill>
          <a:blip r:link="rId2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9757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76200"/>
            <a:ext cx="8305800" cy="914400"/>
          </a:xfrm>
        </p:spPr>
        <p:txBody>
          <a:bodyPr/>
          <a:lstStyle/>
          <a:p>
            <a:r>
              <a:rPr lang="en-US" dirty="0"/>
              <a:t>How does a nuclear power plant work?</a:t>
            </a:r>
          </a:p>
        </p:txBody>
      </p:sp>
      <p:pic>
        <p:nvPicPr>
          <p:cNvPr id="7" name="Picture 6" descr="student-pw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85800"/>
            <a:ext cx="8382000" cy="4953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0000" y="4648200"/>
            <a:ext cx="14703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+mn-lt"/>
              </a:rPr>
              <a:t>Duke Energy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19400" y="5562600"/>
            <a:ext cx="4427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+mn-lt"/>
              </a:rPr>
              <a:t>My 1000 year dream: Skip the whole thing!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19400" y="5943600"/>
            <a:ext cx="45330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+mn-lt"/>
              </a:rPr>
              <a:t>Make electricity directly from nuclear force!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304800" y="1600200"/>
            <a:ext cx="1524000" cy="3810000"/>
          </a:xfrm>
          <a:prstGeom prst="rect">
            <a:avLst/>
          </a:prstGeom>
          <a:solidFill>
            <a:schemeClr val="accent5">
              <a:lumMod val="40000"/>
              <a:lumOff val="60000"/>
              <a:alpha val="45000"/>
            </a:schemeClr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905000" y="1600200"/>
            <a:ext cx="1219200" cy="3810000"/>
          </a:xfrm>
          <a:prstGeom prst="rect">
            <a:avLst/>
          </a:prstGeom>
          <a:solidFill>
            <a:schemeClr val="accent5">
              <a:lumMod val="40000"/>
              <a:lumOff val="60000"/>
              <a:alpha val="45000"/>
            </a:schemeClr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3200400" y="1600200"/>
            <a:ext cx="3657600" cy="2286000"/>
          </a:xfrm>
          <a:prstGeom prst="rect">
            <a:avLst/>
          </a:prstGeom>
          <a:solidFill>
            <a:schemeClr val="accent5">
              <a:lumMod val="40000"/>
              <a:lumOff val="60000"/>
              <a:alpha val="45000"/>
            </a:schemeClr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Jan. 22, 2020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1444-002, Spring 2020                    Dr. Jaehoon Yu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5771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762000"/>
            <a:ext cx="8915400" cy="6096000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Why is the mass range so large (0.1m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 – 175 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)?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Is the particle we discovered really the Higgs particle?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Why is the matter in the universe made only of particles?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Neutrinos have mass!! What are the mixing parameters, particle-anti particle asymmetry and mass ordering?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Why are there only four apparent forces?</a:t>
            </a:r>
          </a:p>
          <a:p>
            <a:pPr lvl="1">
              <a:lnSpc>
                <a:spcPct val="90000"/>
              </a:lnSpc>
              <a:spcBef>
                <a:spcPts val="300"/>
              </a:spcBef>
            </a:pPr>
            <a:r>
              <a:rPr lang="en-US" sz="2400" dirty="0">
                <a:solidFill>
                  <a:srgbClr val="660066"/>
                </a:solidFill>
                <a:latin typeface="Arial Narrow" charset="0"/>
              </a:rPr>
              <a:t>Were they all unified at the Big Bang?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Is the picture we present the real thing?</a:t>
            </a:r>
          </a:p>
        </p:txBody>
      </p:sp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sz="4800" dirty="0"/>
              <a:t>So what’s the problem?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Jan. 22,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1444-002, Spring 2020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7258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nergy-matter-proportions-in-univers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219200"/>
            <a:ext cx="6511765" cy="5498260"/>
          </a:xfrm>
          <a:prstGeom prst="rect">
            <a:avLst/>
          </a:prstGeom>
        </p:spPr>
      </p:pic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sz="4800" dirty="0"/>
              <a:t>What makes up the universe?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00200" y="4114800"/>
            <a:ext cx="41815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00FF"/>
                </a:solidFill>
                <a:latin typeface="+mn-lt"/>
              </a:rPr>
              <a:t>~95</a:t>
            </a:r>
            <a:r>
              <a:rPr lang="en-US" sz="4800" b="1" dirty="0">
                <a:solidFill>
                  <a:srgbClr val="FFFFFF"/>
                </a:solidFill>
                <a:latin typeface="+mn-lt"/>
              </a:rPr>
              <a:t>%</a:t>
            </a:r>
            <a:r>
              <a:rPr lang="en-US" sz="4800" b="1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4800" b="1" dirty="0">
                <a:solidFill>
                  <a:schemeClr val="bg1"/>
                </a:solidFill>
                <a:latin typeface="+mn-lt"/>
              </a:rPr>
              <a:t>unknown!!</a:t>
            </a:r>
            <a:r>
              <a:rPr lang="en-US" sz="4800" b="1" dirty="0">
                <a:solidFill>
                  <a:srgbClr val="0000FF"/>
                </a:solidFill>
                <a:latin typeface="+mn-lt"/>
              </a:rPr>
              <a:t>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Jan. 22,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1444-002, Spring 2020                    Dr. Jaehoon Yu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0448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762000"/>
            <a:ext cx="8915400" cy="6096000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Why is the mass range so large (0.1m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 – 175 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)?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Is the particle we discovered really the Higgs particle?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Why is the matter in the universe made only of particles?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Neutrinos have mass!! What are the mixing parameters, particle-anti particle asymmetry and mass ordering?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Why are there only four apparent forces?</a:t>
            </a:r>
          </a:p>
          <a:p>
            <a:pPr lvl="1">
              <a:lnSpc>
                <a:spcPct val="90000"/>
              </a:lnSpc>
              <a:spcBef>
                <a:spcPts val="300"/>
              </a:spcBef>
            </a:pPr>
            <a:r>
              <a:rPr lang="en-US" sz="2400" dirty="0">
                <a:solidFill>
                  <a:srgbClr val="660066"/>
                </a:solidFill>
                <a:latin typeface="Arial Narrow" charset="0"/>
              </a:rPr>
              <a:t>Were they all unified at the Big Bang?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Is the picture we present the real thing?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400" dirty="0">
                <a:latin typeface="Arial Narrow" charset="0"/>
                <a:cs typeface="ＭＳ Ｐゴシック" charset="-128"/>
              </a:rPr>
              <a:t>What makes up the remaining ~95% of the universe?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Are there any other particles we don’t know of? </a:t>
            </a:r>
          </a:p>
          <a:p>
            <a:pPr lvl="1">
              <a:lnSpc>
                <a:spcPct val="90000"/>
              </a:lnSpc>
              <a:spcBef>
                <a:spcPts val="300"/>
              </a:spcBef>
            </a:pPr>
            <a:r>
              <a:rPr lang="en-US" sz="2400" dirty="0">
                <a:latin typeface="Arial Narrow" charset="0"/>
              </a:rPr>
              <a:t>Big deal for the new LHC Run!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Where do we all come from?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How can we live well in the universe as an integral partner?</a:t>
            </a:r>
          </a:p>
        </p:txBody>
      </p:sp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sz="4800" dirty="0"/>
              <a:t>So what’s the problem?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Jan. 22,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1444-002, Spring 2020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1806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Oval 2"/>
          <p:cNvSpPr>
            <a:spLocks noChangeArrowheads="1"/>
          </p:cNvSpPr>
          <p:nvPr/>
        </p:nvSpPr>
        <p:spPr bwMode="auto">
          <a:xfrm>
            <a:off x="2286000" y="3200400"/>
            <a:ext cx="914400" cy="914400"/>
          </a:xfrm>
          <a:prstGeom prst="ellipse">
            <a:avLst/>
          </a:prstGeom>
          <a:solidFill>
            <a:srgbClr val="FF0000"/>
          </a:solidFill>
          <a:ln w="38100" cmpd="sng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943600" y="3276600"/>
            <a:ext cx="914400" cy="838200"/>
            <a:chOff x="4128" y="2064"/>
            <a:chExt cx="576" cy="528"/>
          </a:xfrm>
        </p:grpSpPr>
        <p:sp>
          <p:nvSpPr>
            <p:cNvPr id="97284" name="Oval 4"/>
            <p:cNvSpPr>
              <a:spLocks noChangeArrowheads="1"/>
            </p:cNvSpPr>
            <p:nvPr/>
          </p:nvSpPr>
          <p:spPr bwMode="auto">
            <a:xfrm>
              <a:off x="4128" y="2208"/>
              <a:ext cx="240" cy="240"/>
            </a:xfrm>
            <a:prstGeom prst="ellipse">
              <a:avLst/>
            </a:prstGeom>
            <a:solidFill>
              <a:srgbClr val="4EFF1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5" name="Oval 5"/>
            <p:cNvSpPr>
              <a:spLocks noChangeArrowheads="1"/>
            </p:cNvSpPr>
            <p:nvPr/>
          </p:nvSpPr>
          <p:spPr bwMode="auto">
            <a:xfrm>
              <a:off x="4224" y="2064"/>
              <a:ext cx="240" cy="240"/>
            </a:xfrm>
            <a:prstGeom prst="ellipse">
              <a:avLst/>
            </a:prstGeom>
            <a:solidFill>
              <a:srgbClr val="F23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6" name="Oval 6"/>
            <p:cNvSpPr>
              <a:spLocks noChangeArrowheads="1"/>
            </p:cNvSpPr>
            <p:nvPr/>
          </p:nvSpPr>
          <p:spPr bwMode="auto">
            <a:xfrm>
              <a:off x="4272" y="2352"/>
              <a:ext cx="240" cy="240"/>
            </a:xfrm>
            <a:prstGeom prst="ellipse">
              <a:avLst/>
            </a:prstGeom>
            <a:solidFill>
              <a:srgbClr val="F23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7" name="Oval 7"/>
            <p:cNvSpPr>
              <a:spLocks noChangeArrowheads="1"/>
            </p:cNvSpPr>
            <p:nvPr/>
          </p:nvSpPr>
          <p:spPr bwMode="auto">
            <a:xfrm>
              <a:off x="4416" y="2064"/>
              <a:ext cx="240" cy="240"/>
            </a:xfrm>
            <a:prstGeom prst="ellipse">
              <a:avLst/>
            </a:prstGeom>
            <a:solidFill>
              <a:srgbClr val="4EFF1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8" name="Oval 8"/>
            <p:cNvSpPr>
              <a:spLocks noChangeArrowheads="1"/>
            </p:cNvSpPr>
            <p:nvPr/>
          </p:nvSpPr>
          <p:spPr bwMode="auto">
            <a:xfrm>
              <a:off x="4320" y="2208"/>
              <a:ext cx="240" cy="240"/>
            </a:xfrm>
            <a:prstGeom prst="ellipse">
              <a:avLst/>
            </a:prstGeom>
            <a:solidFill>
              <a:srgbClr val="4EFF1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9" name="Oval 9"/>
            <p:cNvSpPr>
              <a:spLocks noChangeArrowheads="1"/>
            </p:cNvSpPr>
            <p:nvPr/>
          </p:nvSpPr>
          <p:spPr bwMode="auto">
            <a:xfrm>
              <a:off x="4464" y="2256"/>
              <a:ext cx="240" cy="240"/>
            </a:xfrm>
            <a:prstGeom prst="ellipse">
              <a:avLst/>
            </a:prstGeom>
            <a:solidFill>
              <a:srgbClr val="F23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7290" name="Text Box 10"/>
          <p:cNvSpPr txBox="1">
            <a:spLocks noChangeArrowheads="1"/>
          </p:cNvSpPr>
          <p:nvPr/>
        </p:nvSpPr>
        <p:spPr bwMode="auto">
          <a:xfrm>
            <a:off x="0" y="45720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+mj-lt"/>
              </a:rPr>
              <a:t>Accelerators are </a:t>
            </a:r>
            <a:r>
              <a:rPr lang="en-US" sz="4000" b="1" dirty="0">
                <a:solidFill>
                  <a:srgbClr val="00FF00"/>
                </a:solidFill>
                <a:latin typeface="+mj-lt"/>
              </a:rPr>
              <a:t>Powerful Microscopes.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7291" name="Text Box 11"/>
          <p:cNvSpPr txBox="1">
            <a:spLocks noChangeArrowheads="1"/>
          </p:cNvSpPr>
          <p:nvPr/>
        </p:nvSpPr>
        <p:spPr bwMode="auto">
          <a:xfrm>
            <a:off x="0" y="1524000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They make high energy particle beams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that allow us to see small things.</a:t>
            </a:r>
          </a:p>
        </p:txBody>
      </p:sp>
      <p:sp>
        <p:nvSpPr>
          <p:cNvPr id="97292" name="Text Box 12"/>
          <p:cNvSpPr txBox="1">
            <a:spLocks noChangeArrowheads="1"/>
          </p:cNvSpPr>
          <p:nvPr/>
        </p:nvSpPr>
        <p:spPr bwMode="auto">
          <a:xfrm>
            <a:off x="4724400" y="4437063"/>
            <a:ext cx="3352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seen by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high energy beam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(better resolution)</a:t>
            </a:r>
          </a:p>
        </p:txBody>
      </p:sp>
      <p:sp>
        <p:nvSpPr>
          <p:cNvPr id="97293" name="Text Box 13"/>
          <p:cNvSpPr txBox="1">
            <a:spLocks noChangeArrowheads="1"/>
          </p:cNvSpPr>
          <p:nvPr/>
        </p:nvSpPr>
        <p:spPr bwMode="auto">
          <a:xfrm>
            <a:off x="1066800" y="4459288"/>
            <a:ext cx="3352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seen by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low energy beam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(poorer resolution)</a:t>
            </a:r>
          </a:p>
        </p:txBody>
      </p:sp>
    </p:spTree>
    <p:extLst>
      <p:ext uri="{BB962C8B-B14F-4D97-AF65-F5344CB8AC3E}">
        <p14:creationId xmlns:p14="http://schemas.microsoft.com/office/powerpoint/2010/main" val="42167034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2"/>
          <p:cNvSpPr txBox="1">
            <a:spLocks noChangeArrowheads="1"/>
          </p:cNvSpPr>
          <p:nvPr/>
        </p:nvSpPr>
        <p:spPr bwMode="auto">
          <a:xfrm>
            <a:off x="0" y="38100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+mj-lt"/>
              </a:rPr>
              <a:t>Accelerators are also </a:t>
            </a:r>
            <a:r>
              <a:rPr lang="en-US" sz="4000" b="1" dirty="0">
                <a:solidFill>
                  <a:srgbClr val="00FF00"/>
                </a:solidFill>
                <a:latin typeface="+mj-lt"/>
              </a:rPr>
              <a:t>Time Machines.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9331" name="Text Box 3"/>
          <p:cNvSpPr txBox="1">
            <a:spLocks noChangeArrowheads="1"/>
          </p:cNvSpPr>
          <p:nvPr/>
        </p:nvSpPr>
        <p:spPr bwMode="auto">
          <a:xfrm>
            <a:off x="0" y="5106988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i="1" dirty="0">
                <a:solidFill>
                  <a:srgbClr val="FFFF00"/>
                </a:solidFill>
                <a:latin typeface="+mj-lt"/>
              </a:rPr>
              <a:t>E = mc</a:t>
            </a:r>
            <a:r>
              <a:rPr lang="en-US" sz="4800" b="1" i="1" baseline="30000" dirty="0">
                <a:solidFill>
                  <a:srgbClr val="FFFF00"/>
                </a:solidFill>
                <a:latin typeface="+mj-lt"/>
              </a:rPr>
              <a:t>2</a:t>
            </a:r>
            <a:r>
              <a:rPr lang="en-US" sz="3600" b="1" dirty="0">
                <a:latin typeface="+mj-lt"/>
              </a:rPr>
              <a:t>                                                  </a:t>
            </a:r>
          </a:p>
        </p:txBody>
      </p:sp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0" y="1285875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+mj-lt"/>
              </a:rPr>
              <a:t>They make particles last seen </a:t>
            </a:r>
          </a:p>
          <a:p>
            <a:pPr algn="ctr"/>
            <a:r>
              <a:rPr lang="en-US" sz="3200">
                <a:solidFill>
                  <a:schemeClr val="bg1"/>
                </a:solidFill>
                <a:latin typeface="+mj-lt"/>
              </a:rPr>
              <a:t>in the earliest moments of the universe.</a:t>
            </a:r>
          </a:p>
        </p:txBody>
      </p:sp>
      <p:sp>
        <p:nvSpPr>
          <p:cNvPr id="99333" name="Rectangle 5"/>
          <p:cNvSpPr>
            <a:spLocks noChangeArrowheads="1"/>
          </p:cNvSpPr>
          <p:nvPr/>
        </p:nvSpPr>
        <p:spPr bwMode="auto">
          <a:xfrm>
            <a:off x="0" y="2636838"/>
            <a:ext cx="9144000" cy="221773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800">
              <a:latin typeface="+mj-lt"/>
            </a:endParaRPr>
          </a:p>
        </p:txBody>
      </p:sp>
      <p:sp>
        <p:nvSpPr>
          <p:cNvPr id="99336" name="AutoShape 8"/>
          <p:cNvSpPr>
            <a:spLocks noChangeArrowheads="1"/>
          </p:cNvSpPr>
          <p:nvPr/>
        </p:nvSpPr>
        <p:spPr bwMode="auto">
          <a:xfrm>
            <a:off x="3810000" y="2838450"/>
            <a:ext cx="1524000" cy="1600200"/>
          </a:xfrm>
          <a:prstGeom prst="irregularSeal1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+mj-lt"/>
              </a:rPr>
              <a:t>Energy</a:t>
            </a:r>
          </a:p>
        </p:txBody>
      </p:sp>
      <p:sp>
        <p:nvSpPr>
          <p:cNvPr id="99337" name="Text Box 9"/>
          <p:cNvSpPr txBox="1">
            <a:spLocks noChangeArrowheads="1"/>
          </p:cNvSpPr>
          <p:nvPr/>
        </p:nvSpPr>
        <p:spPr bwMode="auto">
          <a:xfrm>
            <a:off x="0" y="4383088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+mj-lt"/>
              </a:rPr>
              <a:t>Particle and anti-particle annihilate.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568325" y="3078163"/>
            <a:ext cx="3375025" cy="1200150"/>
            <a:chOff x="358" y="1939"/>
            <a:chExt cx="2126" cy="756"/>
          </a:xfrm>
        </p:grpSpPr>
        <p:sp>
          <p:nvSpPr>
            <p:cNvPr id="99335" name="Line 7"/>
            <p:cNvSpPr>
              <a:spLocks noChangeShapeType="1"/>
            </p:cNvSpPr>
            <p:nvPr/>
          </p:nvSpPr>
          <p:spPr bwMode="auto">
            <a:xfrm>
              <a:off x="416" y="2268"/>
              <a:ext cx="2068" cy="11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prstDash val="sysDot"/>
              <a:round/>
              <a:headEnd type="none" w="sm" len="med"/>
              <a:tailEnd type="triangle" w="sm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800">
                <a:latin typeface="+mj-lt"/>
              </a:endParaRPr>
            </a:p>
          </p:txBody>
        </p:sp>
        <p:sp>
          <p:nvSpPr>
            <p:cNvPr id="99338" name="Text Box 10"/>
            <p:cNvSpPr txBox="1">
              <a:spLocks noChangeArrowheads="1"/>
            </p:cNvSpPr>
            <p:nvPr/>
          </p:nvSpPr>
          <p:spPr bwMode="auto">
            <a:xfrm>
              <a:off x="358" y="1939"/>
              <a:ext cx="1141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+mj-lt"/>
                </a:rPr>
                <a:t>particle beam</a:t>
              </a:r>
            </a:p>
            <a:p>
              <a:endParaRPr lang="en-US" b="1">
                <a:solidFill>
                  <a:schemeClr val="bg1"/>
                </a:solidFill>
                <a:latin typeface="+mj-lt"/>
              </a:endParaRPr>
            </a:p>
            <a:p>
              <a:r>
                <a:rPr lang="en-US" b="1">
                  <a:solidFill>
                    <a:schemeClr val="bg1"/>
                  </a:solidFill>
                  <a:latin typeface="+mj-lt"/>
                </a:rPr>
                <a:t>energy</a:t>
              </a: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5089525" y="3067050"/>
            <a:ext cx="3411538" cy="1200150"/>
            <a:chOff x="3206" y="1932"/>
            <a:chExt cx="2149" cy="756"/>
          </a:xfrm>
        </p:grpSpPr>
        <p:sp>
          <p:nvSpPr>
            <p:cNvPr id="99334" name="Line 6"/>
            <p:cNvSpPr>
              <a:spLocks noChangeShapeType="1"/>
            </p:cNvSpPr>
            <p:nvPr/>
          </p:nvSpPr>
          <p:spPr bwMode="auto">
            <a:xfrm flipH="1" flipV="1">
              <a:off x="3206" y="2268"/>
              <a:ext cx="2090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prstDash val="sysDot"/>
              <a:round/>
              <a:headEnd type="none" w="sm" len="med"/>
              <a:tailEnd type="triangle" w="sm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800">
                <a:latin typeface="+mj-lt"/>
              </a:endParaRPr>
            </a:p>
          </p:txBody>
        </p:sp>
        <p:sp>
          <p:nvSpPr>
            <p:cNvPr id="99339" name="Text Box 11"/>
            <p:cNvSpPr txBox="1">
              <a:spLocks noChangeArrowheads="1"/>
            </p:cNvSpPr>
            <p:nvPr/>
          </p:nvSpPr>
          <p:spPr bwMode="auto">
            <a:xfrm>
              <a:off x="3837" y="1932"/>
              <a:ext cx="1518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b="1" dirty="0">
                  <a:solidFill>
                    <a:schemeClr val="bg1"/>
                  </a:solidFill>
                  <a:latin typeface="+mj-lt"/>
                </a:rPr>
                <a:t>anti-particle beam</a:t>
              </a:r>
            </a:p>
            <a:p>
              <a:pPr algn="r"/>
              <a:endParaRPr lang="en-US" b="1" dirty="0">
                <a:solidFill>
                  <a:schemeClr val="bg1"/>
                </a:solidFill>
                <a:latin typeface="+mj-lt"/>
              </a:endParaRPr>
            </a:p>
            <a:p>
              <a:pPr algn="r"/>
              <a:r>
                <a:rPr lang="en-US" b="1" dirty="0">
                  <a:solidFill>
                    <a:schemeClr val="bg1"/>
                  </a:solidFill>
                  <a:latin typeface="+mj-lt"/>
                </a:rPr>
                <a:t>energy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445524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4" name="Picture 20" descr="LHCUnderA"/>
          <p:cNvPicPr>
            <a:picLocks noChangeAspect="1" noChangeArrowheads="1"/>
          </p:cNvPicPr>
          <p:nvPr/>
        </p:nvPicPr>
        <p:blipFill>
          <a:blip r:embed="rId3"/>
          <a:srcRect r="4276"/>
          <a:stretch>
            <a:fillRect/>
          </a:stretch>
        </p:blipFill>
        <p:spPr bwMode="auto">
          <a:xfrm>
            <a:off x="4690874" y="3124201"/>
            <a:ext cx="4681726" cy="3657599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sp>
        <p:nvSpPr>
          <p:cNvPr id="26629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-76200"/>
            <a:ext cx="89154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 err="1">
                <a:solidFill>
                  <a:srgbClr val="CC0000"/>
                </a:solidFill>
              </a:rPr>
              <a:t>Fermilab</a:t>
            </a:r>
            <a:r>
              <a:rPr lang="en-US" sz="4000" dirty="0">
                <a:solidFill>
                  <a:srgbClr val="CC0000"/>
                </a:solidFill>
              </a:rPr>
              <a:t> </a:t>
            </a:r>
            <a:r>
              <a:rPr lang="en-US" sz="4000" dirty="0" err="1">
                <a:solidFill>
                  <a:srgbClr val="CC0000"/>
                </a:solidFill>
              </a:rPr>
              <a:t>Tevatron</a:t>
            </a:r>
            <a:r>
              <a:rPr lang="en-US" sz="4000" dirty="0">
                <a:solidFill>
                  <a:srgbClr val="CC0000"/>
                </a:solidFill>
              </a:rPr>
              <a:t> and LHC at CERN</a:t>
            </a:r>
          </a:p>
        </p:txBody>
      </p:sp>
      <p:sp>
        <p:nvSpPr>
          <p:cNvPr id="266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33400"/>
            <a:ext cx="4724400" cy="23622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1800" dirty="0"/>
              <a:t>World’s Highest Energy proton-anti-proton collider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4km (2.5mi) circumference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 err="1"/>
              <a:t>E</a:t>
            </a:r>
            <a:r>
              <a:rPr lang="en-US" sz="1600" baseline="-25000" dirty="0" err="1"/>
              <a:t>cm</a:t>
            </a:r>
            <a:r>
              <a:rPr lang="en-US" sz="1600" dirty="0"/>
              <a:t>=1.96 </a:t>
            </a:r>
            <a:r>
              <a:rPr lang="en-US" sz="1600" dirty="0" err="1"/>
              <a:t>TeV</a:t>
            </a:r>
            <a:r>
              <a:rPr lang="en-US" sz="1600" dirty="0"/>
              <a:t> (=6.3x10</a:t>
            </a:r>
            <a:r>
              <a:rPr lang="en-US" sz="1600" baseline="30000" dirty="0"/>
              <a:t>-7</a:t>
            </a:r>
            <a:r>
              <a:rPr lang="en-US" sz="1600" dirty="0"/>
              <a:t>J/p</a:t>
            </a:r>
            <a:r>
              <a:rPr lang="en-US" sz="1600" dirty="0">
                <a:sym typeface="Wingdings" charset="2"/>
              </a:rPr>
              <a:t> 13M Joules on the area smaller than 10</a:t>
            </a:r>
            <a:r>
              <a:rPr lang="en-US" sz="1600" baseline="30000" dirty="0">
                <a:sym typeface="Wingdings" charset="2"/>
              </a:rPr>
              <a:t>-4</a:t>
            </a:r>
            <a:r>
              <a:rPr lang="en-US" sz="1600" dirty="0">
                <a:sym typeface="Wingdings" charset="2"/>
              </a:rPr>
              <a:t>m</a:t>
            </a:r>
            <a:r>
              <a:rPr lang="en-US" sz="1600" baseline="30000" dirty="0">
                <a:sym typeface="Wingdings" charset="2"/>
              </a:rPr>
              <a:t>2</a:t>
            </a:r>
            <a:r>
              <a:rPr lang="en-US" sz="1600" dirty="0">
                <a:sym typeface="Wingdings" charset="2"/>
              </a:rPr>
              <a:t>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>
                <a:solidFill>
                  <a:srgbClr val="FF0000"/>
                </a:solidFill>
                <a:sym typeface="Wingdings" charset="2"/>
              </a:rPr>
              <a:t>Equivalent to the kinetic energy of a 20t truck at the speed 130km/</a:t>
            </a:r>
            <a:r>
              <a:rPr lang="en-US" sz="1600" dirty="0" err="1">
                <a:solidFill>
                  <a:srgbClr val="FF0000"/>
                </a:solidFill>
                <a:sym typeface="Wingdings" charset="2"/>
              </a:rPr>
              <a:t>hr</a:t>
            </a:r>
            <a:endParaRPr lang="en-US" sz="1600" dirty="0">
              <a:solidFill>
                <a:srgbClr val="FF0000"/>
              </a:solidFill>
              <a:sym typeface="Wingdings" charset="2"/>
            </a:endParaRPr>
          </a:p>
          <a:p>
            <a:pPr lvl="2" eaLnBrk="1" hangingPunct="1">
              <a:lnSpc>
                <a:spcPct val="80000"/>
              </a:lnSpc>
            </a:pPr>
            <a:r>
              <a:rPr lang="en-US" sz="1200" dirty="0">
                <a:solidFill>
                  <a:srgbClr val="000090"/>
                </a:solidFill>
                <a:sym typeface="Wingdings" charset="2"/>
              </a:rPr>
              <a:t>~100,000 times the energy density at the ground 0 of the Hiroshima atom bomb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b="1" u="sng" dirty="0" err="1">
                <a:solidFill>
                  <a:srgbClr val="A50021"/>
                </a:solidFill>
                <a:sym typeface="Wingdings" charset="2"/>
              </a:rPr>
              <a:t>Tevatron</a:t>
            </a:r>
            <a:r>
              <a:rPr lang="en-US" sz="1600" b="1" u="sng" dirty="0">
                <a:solidFill>
                  <a:srgbClr val="A50021"/>
                </a:solidFill>
                <a:sym typeface="Wingdings" charset="2"/>
              </a:rPr>
              <a:t> was shut down in 2011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b="1" dirty="0">
                <a:solidFill>
                  <a:srgbClr val="008000"/>
                </a:solidFill>
                <a:sym typeface="Wingdings" charset="2"/>
              </a:rPr>
              <a:t>New frontiers with high intensity proton beams including the search for dark matter with beams!!</a:t>
            </a:r>
            <a:endParaRPr lang="en-US" sz="1600" b="1" dirty="0">
              <a:solidFill>
                <a:srgbClr val="008000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28600" y="2895600"/>
            <a:ext cx="4419600" cy="3810000"/>
            <a:chOff x="144" y="1152"/>
            <a:chExt cx="5472" cy="3072"/>
          </a:xfrm>
        </p:grpSpPr>
        <p:pic>
          <p:nvPicPr>
            <p:cNvPr id="26636" name="Picture 5" descr="99-901-10"/>
            <p:cNvPicPr>
              <a:picLocks noChangeAspect="1" noChangeArrowheads="1"/>
            </p:cNvPicPr>
            <p:nvPr/>
          </p:nvPicPr>
          <p:blipFill>
            <a:blip r:embed="rId4"/>
            <a:srcRect b="3030"/>
            <a:stretch>
              <a:fillRect/>
            </a:stretch>
          </p:blipFill>
          <p:spPr bwMode="auto">
            <a:xfrm>
              <a:off x="144" y="1152"/>
              <a:ext cx="5472" cy="3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37" name="Text Box 6"/>
            <p:cNvSpPr txBox="1">
              <a:spLocks noChangeArrowheads="1"/>
            </p:cNvSpPr>
            <p:nvPr/>
          </p:nvSpPr>
          <p:spPr bwMode="auto">
            <a:xfrm>
              <a:off x="3226" y="1152"/>
              <a:ext cx="1240" cy="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sz="1600" b="1">
                  <a:solidFill>
                    <a:srgbClr val="FFFF66"/>
                  </a:solidFill>
                  <a:latin typeface="Tahoma" charset="0"/>
                </a:rPr>
                <a:t>Chicago</a:t>
              </a:r>
            </a:p>
          </p:txBody>
        </p:sp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1104" y="2352"/>
              <a:ext cx="3597" cy="816"/>
              <a:chOff x="3211" y="1948"/>
              <a:chExt cx="1993" cy="828"/>
            </a:xfrm>
          </p:grpSpPr>
          <p:sp>
            <p:nvSpPr>
              <p:cNvPr id="26645" name="Text Box 8"/>
              <p:cNvSpPr txBox="1">
                <a:spLocks noChangeArrowheads="1"/>
              </p:cNvSpPr>
              <p:nvPr/>
            </p:nvSpPr>
            <p:spPr bwMode="auto">
              <a:xfrm>
                <a:off x="3822" y="2334"/>
                <a:ext cx="752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1600" b="1">
                    <a:solidFill>
                      <a:srgbClr val="FFFF66"/>
                    </a:solidFill>
                    <a:latin typeface="Tahoma" charset="0"/>
                  </a:rPr>
                  <a:t>Tevatron</a:t>
                </a:r>
              </a:p>
            </p:txBody>
          </p:sp>
          <p:sp>
            <p:nvSpPr>
              <p:cNvPr id="26646" name="Text Box 9"/>
              <p:cNvSpPr txBox="1">
                <a:spLocks noChangeArrowheads="1"/>
              </p:cNvSpPr>
              <p:nvPr/>
            </p:nvSpPr>
            <p:spPr bwMode="auto">
              <a:xfrm>
                <a:off x="4989" y="2380"/>
                <a:ext cx="215" cy="2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1600" b="1">
                    <a:solidFill>
                      <a:srgbClr val="FF0000"/>
                    </a:solidFill>
                    <a:latin typeface="Tahoma" charset="0"/>
                    <a:sym typeface="Symbol" charset="2"/>
                  </a:rPr>
                  <a:t>p</a:t>
                </a:r>
                <a:r>
                  <a:rPr lang="en-US" sz="1600" b="1">
                    <a:solidFill>
                      <a:schemeClr val="hlink"/>
                    </a:solidFill>
                    <a:latin typeface="Tahoma" charset="0"/>
                    <a:sym typeface="Symbol" charset="2"/>
                  </a:rPr>
                  <a:t> </a:t>
                </a:r>
                <a:endParaRPr lang="en-US" sz="1600" b="1">
                  <a:solidFill>
                    <a:schemeClr val="hlink"/>
                  </a:solidFill>
                  <a:latin typeface="Tahoma" charset="0"/>
                </a:endParaRPr>
              </a:p>
            </p:txBody>
          </p:sp>
          <p:sp>
            <p:nvSpPr>
              <p:cNvPr id="26647" name="Text Box 10"/>
              <p:cNvSpPr txBox="1">
                <a:spLocks noChangeArrowheads="1"/>
              </p:cNvSpPr>
              <p:nvPr/>
            </p:nvSpPr>
            <p:spPr bwMode="auto">
              <a:xfrm>
                <a:off x="4218" y="1948"/>
                <a:ext cx="256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1600" b="1">
                    <a:solidFill>
                      <a:srgbClr val="FF0000"/>
                    </a:solidFill>
                    <a:latin typeface="Tahoma" charset="0"/>
                    <a:sym typeface="Symbol" charset="2"/>
                  </a:rPr>
                  <a:t>p </a:t>
                </a:r>
                <a:endParaRPr lang="en-US" sz="1600" b="1">
                  <a:solidFill>
                    <a:srgbClr val="FF0000"/>
                  </a:solidFill>
                  <a:latin typeface="Tahoma" charset="0"/>
                </a:endParaRPr>
              </a:p>
            </p:txBody>
          </p:sp>
          <p:grpSp>
            <p:nvGrpSpPr>
              <p:cNvPr id="4" name="Group 11"/>
              <p:cNvGrpSpPr>
                <a:grpSpLocks/>
              </p:cNvGrpSpPr>
              <p:nvPr/>
            </p:nvGrpSpPr>
            <p:grpSpPr bwMode="auto">
              <a:xfrm rot="-181403">
                <a:off x="3211" y="2160"/>
                <a:ext cx="1778" cy="616"/>
                <a:chOff x="926" y="2428"/>
                <a:chExt cx="2832" cy="805"/>
              </a:xfrm>
            </p:grpSpPr>
            <p:sp>
              <p:nvSpPr>
                <p:cNvPr id="26649" name="Freeform 12"/>
                <p:cNvSpPr>
                  <a:spLocks/>
                </p:cNvSpPr>
                <p:nvPr/>
              </p:nvSpPr>
              <p:spPr bwMode="auto">
                <a:xfrm>
                  <a:off x="1197" y="2428"/>
                  <a:ext cx="2561" cy="805"/>
                </a:xfrm>
                <a:custGeom>
                  <a:avLst/>
                  <a:gdLst>
                    <a:gd name="T0" fmla="*/ 2261 w 2561"/>
                    <a:gd name="T1" fmla="*/ 146 h 805"/>
                    <a:gd name="T2" fmla="*/ 2217 w 2561"/>
                    <a:gd name="T3" fmla="*/ 73 h 805"/>
                    <a:gd name="T4" fmla="*/ 2173 w 2561"/>
                    <a:gd name="T5" fmla="*/ 183 h 805"/>
                    <a:gd name="T6" fmla="*/ 2247 w 2561"/>
                    <a:gd name="T7" fmla="*/ 146 h 805"/>
                    <a:gd name="T8" fmla="*/ 1961 w 2561"/>
                    <a:gd name="T9" fmla="*/ 88 h 805"/>
                    <a:gd name="T10" fmla="*/ 1727 w 2561"/>
                    <a:gd name="T11" fmla="*/ 44 h 805"/>
                    <a:gd name="T12" fmla="*/ 1449 w 2561"/>
                    <a:gd name="T13" fmla="*/ 7 h 805"/>
                    <a:gd name="T14" fmla="*/ 1054 w 2561"/>
                    <a:gd name="T15" fmla="*/ 0 h 805"/>
                    <a:gd name="T16" fmla="*/ 820 w 2561"/>
                    <a:gd name="T17" fmla="*/ 7 h 805"/>
                    <a:gd name="T18" fmla="*/ 490 w 2561"/>
                    <a:gd name="T19" fmla="*/ 51 h 805"/>
                    <a:gd name="T20" fmla="*/ 219 w 2561"/>
                    <a:gd name="T21" fmla="*/ 117 h 805"/>
                    <a:gd name="T22" fmla="*/ 66 w 2561"/>
                    <a:gd name="T23" fmla="*/ 205 h 805"/>
                    <a:gd name="T24" fmla="*/ 0 w 2561"/>
                    <a:gd name="T25" fmla="*/ 286 h 805"/>
                    <a:gd name="T26" fmla="*/ 7 w 2561"/>
                    <a:gd name="T27" fmla="*/ 403 h 805"/>
                    <a:gd name="T28" fmla="*/ 95 w 2561"/>
                    <a:gd name="T29" fmla="*/ 512 h 805"/>
                    <a:gd name="T30" fmla="*/ 249 w 2561"/>
                    <a:gd name="T31" fmla="*/ 615 h 805"/>
                    <a:gd name="T32" fmla="*/ 432 w 2561"/>
                    <a:gd name="T33" fmla="*/ 673 h 805"/>
                    <a:gd name="T34" fmla="*/ 688 w 2561"/>
                    <a:gd name="T35" fmla="*/ 732 h 805"/>
                    <a:gd name="T36" fmla="*/ 973 w 2561"/>
                    <a:gd name="T37" fmla="*/ 768 h 805"/>
                    <a:gd name="T38" fmla="*/ 1273 w 2561"/>
                    <a:gd name="T39" fmla="*/ 798 h 805"/>
                    <a:gd name="T40" fmla="*/ 1566 w 2561"/>
                    <a:gd name="T41" fmla="*/ 805 h 805"/>
                    <a:gd name="T42" fmla="*/ 1837 w 2561"/>
                    <a:gd name="T43" fmla="*/ 776 h 805"/>
                    <a:gd name="T44" fmla="*/ 2086 w 2561"/>
                    <a:gd name="T45" fmla="*/ 732 h 805"/>
                    <a:gd name="T46" fmla="*/ 2356 w 2561"/>
                    <a:gd name="T47" fmla="*/ 651 h 805"/>
                    <a:gd name="T48" fmla="*/ 2481 w 2561"/>
                    <a:gd name="T49" fmla="*/ 571 h 805"/>
                    <a:gd name="T50" fmla="*/ 2554 w 2561"/>
                    <a:gd name="T51" fmla="*/ 498 h 805"/>
                    <a:gd name="T52" fmla="*/ 2561 w 2561"/>
                    <a:gd name="T53" fmla="*/ 410 h 805"/>
                    <a:gd name="T54" fmla="*/ 2510 w 2561"/>
                    <a:gd name="T55" fmla="*/ 322 h 805"/>
                    <a:gd name="T56" fmla="*/ 2408 w 2561"/>
                    <a:gd name="T57" fmla="*/ 234 h 805"/>
                    <a:gd name="T58" fmla="*/ 2320 w 2561"/>
                    <a:gd name="T59" fmla="*/ 161 h 805"/>
                    <a:gd name="T60" fmla="*/ 2342 w 2561"/>
                    <a:gd name="T61" fmla="*/ 264 h 805"/>
                    <a:gd name="T62" fmla="*/ 2378 w 2561"/>
                    <a:gd name="T63" fmla="*/ 139 h 805"/>
                    <a:gd name="T64" fmla="*/ 2327 w 2561"/>
                    <a:gd name="T65" fmla="*/ 161 h 80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2561"/>
                    <a:gd name="T100" fmla="*/ 0 h 805"/>
                    <a:gd name="T101" fmla="*/ 2561 w 2561"/>
                    <a:gd name="T102" fmla="*/ 805 h 80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2561" h="805">
                      <a:moveTo>
                        <a:pt x="2261" y="146"/>
                      </a:moveTo>
                      <a:lnTo>
                        <a:pt x="2217" y="73"/>
                      </a:lnTo>
                      <a:lnTo>
                        <a:pt x="2173" y="183"/>
                      </a:lnTo>
                      <a:lnTo>
                        <a:pt x="2247" y="146"/>
                      </a:lnTo>
                      <a:lnTo>
                        <a:pt x="1961" y="88"/>
                      </a:lnTo>
                      <a:lnTo>
                        <a:pt x="1727" y="44"/>
                      </a:lnTo>
                      <a:lnTo>
                        <a:pt x="1449" y="7"/>
                      </a:lnTo>
                      <a:lnTo>
                        <a:pt x="1054" y="0"/>
                      </a:lnTo>
                      <a:lnTo>
                        <a:pt x="820" y="7"/>
                      </a:lnTo>
                      <a:lnTo>
                        <a:pt x="490" y="51"/>
                      </a:lnTo>
                      <a:lnTo>
                        <a:pt x="219" y="117"/>
                      </a:lnTo>
                      <a:lnTo>
                        <a:pt x="66" y="205"/>
                      </a:lnTo>
                      <a:lnTo>
                        <a:pt x="0" y="286"/>
                      </a:lnTo>
                      <a:lnTo>
                        <a:pt x="7" y="403"/>
                      </a:lnTo>
                      <a:lnTo>
                        <a:pt x="95" y="512"/>
                      </a:lnTo>
                      <a:lnTo>
                        <a:pt x="249" y="615"/>
                      </a:lnTo>
                      <a:lnTo>
                        <a:pt x="432" y="673"/>
                      </a:lnTo>
                      <a:lnTo>
                        <a:pt x="688" y="732"/>
                      </a:lnTo>
                      <a:lnTo>
                        <a:pt x="973" y="768"/>
                      </a:lnTo>
                      <a:lnTo>
                        <a:pt x="1273" y="798"/>
                      </a:lnTo>
                      <a:lnTo>
                        <a:pt x="1566" y="805"/>
                      </a:lnTo>
                      <a:lnTo>
                        <a:pt x="1837" y="776"/>
                      </a:lnTo>
                      <a:lnTo>
                        <a:pt x="2086" y="732"/>
                      </a:lnTo>
                      <a:lnTo>
                        <a:pt x="2356" y="651"/>
                      </a:lnTo>
                      <a:lnTo>
                        <a:pt x="2481" y="571"/>
                      </a:lnTo>
                      <a:lnTo>
                        <a:pt x="2554" y="498"/>
                      </a:lnTo>
                      <a:lnTo>
                        <a:pt x="2561" y="410"/>
                      </a:lnTo>
                      <a:lnTo>
                        <a:pt x="2510" y="322"/>
                      </a:lnTo>
                      <a:lnTo>
                        <a:pt x="2408" y="234"/>
                      </a:lnTo>
                      <a:lnTo>
                        <a:pt x="2320" y="161"/>
                      </a:lnTo>
                      <a:lnTo>
                        <a:pt x="2342" y="264"/>
                      </a:lnTo>
                      <a:lnTo>
                        <a:pt x="2378" y="139"/>
                      </a:lnTo>
                      <a:lnTo>
                        <a:pt x="2327" y="161"/>
                      </a:lnTo>
                    </a:path>
                  </a:pathLst>
                </a:custGeom>
                <a:noFill/>
                <a:ln w="381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650" name="Freeform 13"/>
                <p:cNvSpPr>
                  <a:spLocks/>
                </p:cNvSpPr>
                <p:nvPr/>
              </p:nvSpPr>
              <p:spPr bwMode="auto">
                <a:xfrm>
                  <a:off x="926" y="2853"/>
                  <a:ext cx="970" cy="313"/>
                </a:xfrm>
                <a:custGeom>
                  <a:avLst/>
                  <a:gdLst>
                    <a:gd name="T0" fmla="*/ 0 w 970"/>
                    <a:gd name="T1" fmla="*/ 0 h 313"/>
                    <a:gd name="T2" fmla="*/ 88 w 970"/>
                    <a:gd name="T3" fmla="*/ 125 h 313"/>
                    <a:gd name="T4" fmla="*/ 125 w 970"/>
                    <a:gd name="T5" fmla="*/ 148 h 313"/>
                    <a:gd name="T6" fmla="*/ 215 w 970"/>
                    <a:gd name="T7" fmla="*/ 148 h 313"/>
                    <a:gd name="T8" fmla="*/ 265 w 970"/>
                    <a:gd name="T9" fmla="*/ 130 h 313"/>
                    <a:gd name="T10" fmla="*/ 257 w 970"/>
                    <a:gd name="T11" fmla="*/ 94 h 313"/>
                    <a:gd name="T12" fmla="*/ 218 w 970"/>
                    <a:gd name="T13" fmla="*/ 74 h 313"/>
                    <a:gd name="T14" fmla="*/ 154 w 970"/>
                    <a:gd name="T15" fmla="*/ 76 h 313"/>
                    <a:gd name="T16" fmla="*/ 101 w 970"/>
                    <a:gd name="T17" fmla="*/ 89 h 313"/>
                    <a:gd name="T18" fmla="*/ 82 w 970"/>
                    <a:gd name="T19" fmla="*/ 109 h 313"/>
                    <a:gd name="T20" fmla="*/ 101 w 970"/>
                    <a:gd name="T21" fmla="*/ 137 h 313"/>
                    <a:gd name="T22" fmla="*/ 970 w 970"/>
                    <a:gd name="T23" fmla="*/ 313 h 313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970"/>
                    <a:gd name="T37" fmla="*/ 0 h 313"/>
                    <a:gd name="T38" fmla="*/ 970 w 970"/>
                    <a:gd name="T39" fmla="*/ 313 h 313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970" h="313">
                      <a:moveTo>
                        <a:pt x="0" y="0"/>
                      </a:moveTo>
                      <a:cubicBezTo>
                        <a:pt x="15" y="21"/>
                        <a:pt x="67" y="100"/>
                        <a:pt x="88" y="125"/>
                      </a:cubicBezTo>
                      <a:cubicBezTo>
                        <a:pt x="109" y="150"/>
                        <a:pt x="104" y="144"/>
                        <a:pt x="125" y="148"/>
                      </a:cubicBezTo>
                      <a:cubicBezTo>
                        <a:pt x="125" y="148"/>
                        <a:pt x="215" y="148"/>
                        <a:pt x="215" y="148"/>
                      </a:cubicBezTo>
                      <a:cubicBezTo>
                        <a:pt x="215" y="148"/>
                        <a:pt x="265" y="130"/>
                        <a:pt x="265" y="130"/>
                      </a:cubicBezTo>
                      <a:cubicBezTo>
                        <a:pt x="265" y="130"/>
                        <a:pt x="265" y="103"/>
                        <a:pt x="257" y="94"/>
                      </a:cubicBezTo>
                      <a:cubicBezTo>
                        <a:pt x="249" y="85"/>
                        <a:pt x="235" y="77"/>
                        <a:pt x="218" y="74"/>
                      </a:cubicBezTo>
                      <a:cubicBezTo>
                        <a:pt x="201" y="71"/>
                        <a:pt x="173" y="74"/>
                        <a:pt x="154" y="76"/>
                      </a:cubicBezTo>
                      <a:cubicBezTo>
                        <a:pt x="135" y="78"/>
                        <a:pt x="113" y="83"/>
                        <a:pt x="101" y="89"/>
                      </a:cubicBezTo>
                      <a:cubicBezTo>
                        <a:pt x="87" y="98"/>
                        <a:pt x="87" y="104"/>
                        <a:pt x="82" y="109"/>
                      </a:cubicBezTo>
                      <a:lnTo>
                        <a:pt x="101" y="137"/>
                      </a:lnTo>
                      <a:lnTo>
                        <a:pt x="970" y="313"/>
                      </a:lnTo>
                    </a:path>
                  </a:pathLst>
                </a:custGeom>
                <a:noFill/>
                <a:ln w="381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>
              <a:off x="1680" y="2256"/>
              <a:ext cx="528" cy="432"/>
              <a:chOff x="3379" y="1920"/>
              <a:chExt cx="365" cy="432"/>
            </a:xfrm>
          </p:grpSpPr>
          <p:sp>
            <p:nvSpPr>
              <p:cNvPr id="26643" name="AutoShape 15"/>
              <p:cNvSpPr>
                <a:spLocks noChangeArrowheads="1"/>
              </p:cNvSpPr>
              <p:nvPr/>
            </p:nvSpPr>
            <p:spPr bwMode="auto">
              <a:xfrm>
                <a:off x="3408" y="1920"/>
                <a:ext cx="336" cy="192"/>
              </a:xfrm>
              <a:prstGeom prst="wedgeRectCallout">
                <a:avLst>
                  <a:gd name="adj1" fmla="val -48514"/>
                  <a:gd name="adj2" fmla="val 125000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 b="1">
                    <a:solidFill>
                      <a:schemeClr val="tx2"/>
                    </a:solidFill>
                    <a:latin typeface="Tahoma" charset="0"/>
                  </a:rPr>
                  <a:t>CDF</a:t>
                </a:r>
                <a:endParaRPr lang="en-US" sz="1600" b="1">
                  <a:solidFill>
                    <a:srgbClr val="FFFF66"/>
                  </a:solidFill>
                  <a:latin typeface="Tahoma" charset="0"/>
                </a:endParaRPr>
              </a:p>
            </p:txBody>
          </p:sp>
          <p:sp>
            <p:nvSpPr>
              <p:cNvPr id="26644" name="Oval 16"/>
              <p:cNvSpPr>
                <a:spLocks noChangeArrowheads="1"/>
              </p:cNvSpPr>
              <p:nvPr/>
            </p:nvSpPr>
            <p:spPr bwMode="auto">
              <a:xfrm>
                <a:off x="3379" y="2293"/>
                <a:ext cx="77" cy="5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" name="Group 17"/>
            <p:cNvGrpSpPr>
              <a:grpSpLocks/>
            </p:cNvGrpSpPr>
            <p:nvPr/>
          </p:nvGrpSpPr>
          <p:grpSpPr bwMode="auto">
            <a:xfrm>
              <a:off x="3936" y="2348"/>
              <a:ext cx="960" cy="292"/>
              <a:chOff x="4752" y="1968"/>
              <a:chExt cx="672" cy="292"/>
            </a:xfrm>
          </p:grpSpPr>
          <p:sp>
            <p:nvSpPr>
              <p:cNvPr id="26641" name="AutoShape 18"/>
              <p:cNvSpPr>
                <a:spLocks noChangeArrowheads="1"/>
              </p:cNvSpPr>
              <p:nvPr/>
            </p:nvSpPr>
            <p:spPr bwMode="auto">
              <a:xfrm>
                <a:off x="4992" y="1968"/>
                <a:ext cx="432" cy="240"/>
              </a:xfrm>
              <a:prstGeom prst="wedgeRectCallout">
                <a:avLst>
                  <a:gd name="adj1" fmla="val -96528"/>
                  <a:gd name="adj2" fmla="val 61250"/>
                </a:avLst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 b="1">
                    <a:solidFill>
                      <a:schemeClr val="accent2"/>
                    </a:solidFill>
                    <a:latin typeface="Tahoma" charset="0"/>
                  </a:rPr>
                  <a:t>DØ</a:t>
                </a:r>
                <a:endParaRPr lang="en-US" sz="1600" b="1">
                  <a:solidFill>
                    <a:srgbClr val="FFFF66"/>
                  </a:solidFill>
                  <a:latin typeface="Tahoma" charset="0"/>
                </a:endParaRPr>
              </a:p>
            </p:txBody>
          </p:sp>
          <p:sp>
            <p:nvSpPr>
              <p:cNvPr id="26642" name="Oval 19"/>
              <p:cNvSpPr>
                <a:spLocks noChangeArrowheads="1"/>
              </p:cNvSpPr>
              <p:nvPr/>
            </p:nvSpPr>
            <p:spPr bwMode="auto">
              <a:xfrm>
                <a:off x="4752" y="2208"/>
                <a:ext cx="50" cy="52"/>
              </a:xfrm>
              <a:prstGeom prst="ellipse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26632" name="Oval 22"/>
          <p:cNvSpPr>
            <a:spLocks noChangeArrowheads="1"/>
          </p:cNvSpPr>
          <p:nvPr/>
        </p:nvSpPr>
        <p:spPr bwMode="auto">
          <a:xfrm>
            <a:off x="6019800" y="5334000"/>
            <a:ext cx="1447800" cy="1143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3" name="Oval 23"/>
          <p:cNvSpPr>
            <a:spLocks noChangeArrowheads="1"/>
          </p:cNvSpPr>
          <p:nvPr/>
        </p:nvSpPr>
        <p:spPr bwMode="auto">
          <a:xfrm>
            <a:off x="2971800" y="4191000"/>
            <a:ext cx="1447800" cy="1143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4572000" y="457200"/>
            <a:ext cx="4572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800" dirty="0">
                <a:solidFill>
                  <a:schemeClr val="accent2"/>
                </a:solidFill>
                <a:latin typeface="Arial Narrow" charset="0"/>
              </a:rPr>
              <a:t>World’s Highest Energy </a:t>
            </a:r>
            <a:r>
              <a:rPr lang="en-US" sz="1800" dirty="0" err="1">
                <a:solidFill>
                  <a:schemeClr val="accent2"/>
                </a:solidFill>
                <a:latin typeface="Arial Narrow" charset="0"/>
              </a:rPr>
              <a:t>p-p</a:t>
            </a:r>
            <a:r>
              <a:rPr lang="en-US" sz="1800" dirty="0">
                <a:solidFill>
                  <a:schemeClr val="accent2"/>
                </a:solidFill>
                <a:latin typeface="Arial Narrow" charset="0"/>
              </a:rPr>
              <a:t> collider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600" dirty="0">
                <a:solidFill>
                  <a:srgbClr val="660066"/>
                </a:solidFill>
                <a:latin typeface="Arial Narrow" charset="0"/>
              </a:rPr>
              <a:t>27km (17mi) circumference, 100m (300ft) underground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600" dirty="0">
                <a:solidFill>
                  <a:srgbClr val="660066"/>
                </a:solidFill>
                <a:latin typeface="Arial Narrow" charset="0"/>
              </a:rPr>
              <a:t>Design </a:t>
            </a:r>
            <a:r>
              <a:rPr lang="en-US" sz="1600" dirty="0" err="1">
                <a:solidFill>
                  <a:srgbClr val="660066"/>
                </a:solidFill>
                <a:latin typeface="Arial Narrow" charset="0"/>
              </a:rPr>
              <a:t>E</a:t>
            </a:r>
            <a:r>
              <a:rPr lang="en-US" sz="1600" baseline="-25000" dirty="0" err="1">
                <a:solidFill>
                  <a:srgbClr val="660066"/>
                </a:solidFill>
                <a:latin typeface="Arial Narrow" charset="0"/>
              </a:rPr>
              <a:t>cm</a:t>
            </a:r>
            <a:r>
              <a:rPr lang="en-US" sz="1600" dirty="0">
                <a:solidFill>
                  <a:srgbClr val="660066"/>
                </a:solidFill>
                <a:latin typeface="Arial Narrow" charset="0"/>
              </a:rPr>
              <a:t>=14 </a:t>
            </a:r>
            <a:r>
              <a:rPr lang="en-US" sz="1600" dirty="0" err="1">
                <a:solidFill>
                  <a:srgbClr val="660066"/>
                </a:solidFill>
                <a:latin typeface="Arial Narrow" charset="0"/>
              </a:rPr>
              <a:t>TeV</a:t>
            </a:r>
            <a:r>
              <a:rPr lang="en-US" sz="1600" dirty="0">
                <a:solidFill>
                  <a:srgbClr val="660066"/>
                </a:solidFill>
                <a:latin typeface="Arial Narrow" charset="0"/>
              </a:rPr>
              <a:t> (=44x10</a:t>
            </a:r>
            <a:r>
              <a:rPr lang="en-US" sz="1600" baseline="30000" dirty="0">
                <a:solidFill>
                  <a:srgbClr val="660066"/>
                </a:solidFill>
                <a:latin typeface="Arial Narrow" charset="0"/>
              </a:rPr>
              <a:t>-7</a:t>
            </a:r>
            <a:r>
              <a:rPr lang="en-US" sz="1600" dirty="0">
                <a:solidFill>
                  <a:srgbClr val="660066"/>
                </a:solidFill>
                <a:latin typeface="Arial Narrow" charset="0"/>
              </a:rPr>
              <a:t>J/p</a:t>
            </a:r>
            <a:r>
              <a:rPr lang="en-US" sz="1600" dirty="0">
                <a:solidFill>
                  <a:srgbClr val="660066"/>
                </a:solidFill>
                <a:latin typeface="Arial Narrow" charset="0"/>
                <a:sym typeface="Wingdings" charset="2"/>
              </a:rPr>
              <a:t> 362M Joules on the area smaller than 10</a:t>
            </a:r>
            <a:r>
              <a:rPr lang="en-US" sz="1600" baseline="30000" dirty="0">
                <a:solidFill>
                  <a:srgbClr val="660066"/>
                </a:solidFill>
                <a:latin typeface="Arial Narrow" charset="0"/>
                <a:sym typeface="Wingdings" charset="2"/>
              </a:rPr>
              <a:t>-4</a:t>
            </a:r>
            <a:r>
              <a:rPr lang="en-US" sz="1600" dirty="0">
                <a:solidFill>
                  <a:srgbClr val="660066"/>
                </a:solidFill>
                <a:latin typeface="Arial Narrow" charset="0"/>
                <a:sym typeface="Wingdings" charset="2"/>
              </a:rPr>
              <a:t>m</a:t>
            </a:r>
            <a:r>
              <a:rPr lang="en-US" sz="1600" baseline="30000" dirty="0">
                <a:solidFill>
                  <a:srgbClr val="660066"/>
                </a:solidFill>
                <a:latin typeface="Arial Narrow" charset="0"/>
                <a:sym typeface="Wingdings" charset="2"/>
              </a:rPr>
              <a:t>2</a:t>
            </a:r>
            <a:r>
              <a:rPr lang="en-US" sz="1600" dirty="0">
                <a:solidFill>
                  <a:srgbClr val="660066"/>
                </a:solidFill>
                <a:latin typeface="Arial Narrow" charset="0"/>
                <a:sym typeface="Wingdings" charset="2"/>
              </a:rPr>
              <a:t>)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Wingdings" charset="2"/>
              <a:buChar char="Ø"/>
            </a:pPr>
            <a:r>
              <a:rPr lang="en-US" sz="1600" dirty="0">
                <a:solidFill>
                  <a:srgbClr val="FF0000"/>
                </a:solidFill>
                <a:latin typeface="Arial Narrow" charset="0"/>
                <a:sym typeface="Wingdings" charset="2"/>
              </a:rPr>
              <a:t>Equivalent to the kinetic energy of a B727 (80tons) at the speed 310km/</a:t>
            </a:r>
            <a:r>
              <a:rPr lang="en-US" sz="1600" dirty="0" err="1">
                <a:solidFill>
                  <a:srgbClr val="FF0000"/>
                </a:solidFill>
                <a:latin typeface="Arial Narrow" charset="0"/>
                <a:sym typeface="Wingdings" charset="2"/>
              </a:rPr>
              <a:t>hr</a:t>
            </a:r>
            <a:endParaRPr lang="en-US" sz="1600" dirty="0">
              <a:solidFill>
                <a:srgbClr val="FF0000"/>
              </a:solidFill>
              <a:latin typeface="Arial Narrow" charset="0"/>
              <a:sym typeface="Wingdings" charset="2"/>
            </a:endParaRP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Font typeface="Wingdings" charset="2"/>
              <a:buChar char="Ø"/>
            </a:pPr>
            <a:r>
              <a:rPr lang="en-US" sz="1200" dirty="0">
                <a:solidFill>
                  <a:srgbClr val="000090"/>
                </a:solidFill>
                <a:latin typeface="Arial Narrow" charset="0"/>
                <a:sym typeface="Wingdings" charset="2"/>
              </a:rPr>
              <a:t>~3M times the energy density at the ground 0 of the Hiroshima atom bomb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Font typeface="Arial" charset="0"/>
              <a:buChar char="•"/>
            </a:pPr>
            <a:r>
              <a:rPr lang="en-US" sz="1400" b="1" dirty="0">
                <a:solidFill>
                  <a:srgbClr val="A50021"/>
                </a:solidFill>
                <a:latin typeface="Arial Narrow" charset="0"/>
                <a:sym typeface="Wingdings" charset="2"/>
              </a:rPr>
              <a:t>Discovered a new heavy particle that looks Higgs in 2012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Font typeface="Arial" charset="0"/>
              <a:buChar char="•"/>
            </a:pPr>
            <a:r>
              <a:rPr lang="en-US" sz="1400" b="1" dirty="0">
                <a:solidFill>
                  <a:srgbClr val="A50021"/>
                </a:solidFill>
                <a:latin typeface="Arial Narrow" charset="0"/>
                <a:sym typeface="Wingdings" charset="2"/>
              </a:rPr>
              <a:t>Search for new particles has been ongoing!!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Font typeface="Arial" charset="0"/>
              <a:buChar char="•"/>
            </a:pPr>
            <a:r>
              <a:rPr lang="en-US" sz="1400" b="1" dirty="0">
                <a:solidFill>
                  <a:srgbClr val="A50021"/>
                </a:solidFill>
                <a:latin typeface="Arial Narrow" charset="0"/>
                <a:sym typeface="Wingdings" charset="2"/>
              </a:rPr>
              <a:t>Shut down for two years begun for high stat. upgrade!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0" lang="en-US" sz="1600" b="1" i="0" u="sng" strike="noStrike" kern="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07850582"/>
      </p:ext>
    </p:extLst>
  </p:cSld>
  <p:clrMapOvr>
    <a:masterClrMapping/>
  </p:clrMapOvr>
  <p:transition advClick="0" advTm="20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7" name="Picture 2" descr="lhc-aerial-vie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8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9906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</a:rPr>
              <a:t>LHC @ CERN Aerial View</a:t>
            </a:r>
          </a:p>
        </p:txBody>
      </p:sp>
      <p:sp>
        <p:nvSpPr>
          <p:cNvPr id="28679" name="Text Box 4"/>
          <p:cNvSpPr txBox="1">
            <a:spLocks noChangeArrowheads="1"/>
          </p:cNvSpPr>
          <p:nvPr/>
        </p:nvSpPr>
        <p:spPr bwMode="auto">
          <a:xfrm>
            <a:off x="8061325" y="3092450"/>
            <a:ext cx="10826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+mj-lt"/>
              </a:rPr>
              <a:t>Geneva Airport</a:t>
            </a:r>
          </a:p>
        </p:txBody>
      </p:sp>
      <p:sp>
        <p:nvSpPr>
          <p:cNvPr id="28680" name="Text Box 5"/>
          <p:cNvSpPr txBox="1">
            <a:spLocks noChangeArrowheads="1"/>
          </p:cNvSpPr>
          <p:nvPr/>
        </p:nvSpPr>
        <p:spPr bwMode="auto">
          <a:xfrm>
            <a:off x="5013325" y="4814888"/>
            <a:ext cx="10826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+mj-lt"/>
              </a:rPr>
              <a:t>ATLAS</a:t>
            </a:r>
          </a:p>
        </p:txBody>
      </p:sp>
      <p:sp>
        <p:nvSpPr>
          <p:cNvPr id="28681" name="Text Box 6"/>
          <p:cNvSpPr txBox="1">
            <a:spLocks noChangeArrowheads="1"/>
          </p:cNvSpPr>
          <p:nvPr/>
        </p:nvSpPr>
        <p:spPr bwMode="auto">
          <a:xfrm>
            <a:off x="4953000" y="1905000"/>
            <a:ext cx="7016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+mj-lt"/>
              </a:rPr>
              <a:t>CMS</a:t>
            </a:r>
          </a:p>
        </p:txBody>
      </p:sp>
      <p:sp>
        <p:nvSpPr>
          <p:cNvPr id="28682" name="Text Box 7"/>
          <p:cNvSpPr txBox="1">
            <a:spLocks noChangeArrowheads="1"/>
          </p:cNvSpPr>
          <p:nvPr/>
        </p:nvSpPr>
        <p:spPr bwMode="auto">
          <a:xfrm>
            <a:off x="3048000" y="2895600"/>
            <a:ext cx="914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+mj-lt"/>
              </a:rPr>
              <a:t>France</a:t>
            </a:r>
          </a:p>
        </p:txBody>
      </p:sp>
      <p:sp>
        <p:nvSpPr>
          <p:cNvPr id="28683" name="Text Box 8"/>
          <p:cNvSpPr txBox="1">
            <a:spLocks noChangeArrowheads="1"/>
          </p:cNvSpPr>
          <p:nvPr/>
        </p:nvSpPr>
        <p:spPr bwMode="auto">
          <a:xfrm>
            <a:off x="6629400" y="4738688"/>
            <a:ext cx="1371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+mj-lt"/>
              </a:rPr>
              <a:t>Swizerland</a:t>
            </a:r>
          </a:p>
        </p:txBody>
      </p:sp>
    </p:spTree>
    <p:extLst>
      <p:ext uri="{BB962C8B-B14F-4D97-AF65-F5344CB8AC3E}">
        <p14:creationId xmlns:p14="http://schemas.microsoft.com/office/powerpoint/2010/main" val="9793161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4" y="1200541"/>
            <a:ext cx="4266176" cy="5520934"/>
          </a:xfrm>
          <a:prstGeom prst="rect">
            <a:avLst/>
          </a:prstGeom>
        </p:spPr>
      </p:pic>
      <p:sp>
        <p:nvSpPr>
          <p:cNvPr id="13" name="Oval 22"/>
          <p:cNvSpPr>
            <a:spLocks noChangeArrowheads="1"/>
          </p:cNvSpPr>
          <p:nvPr/>
        </p:nvSpPr>
        <p:spPr bwMode="auto">
          <a:xfrm>
            <a:off x="239302" y="5410482"/>
            <a:ext cx="1284698" cy="106746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Wednesday, Jan. 22,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PHYS 1444-002, Spring 2020                    Dr. Jaehoon Yu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69974-ED95-954F-954F-B1994C5122D1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4202" y="-3670"/>
            <a:ext cx="4443322" cy="11430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D</a:t>
            </a:r>
            <a:r>
              <a:rPr lang="en-US" dirty="0" err="1">
                <a:latin typeface="Arial Narrow" charset="0"/>
                <a:ea typeface="Arial Narrow" charset="0"/>
                <a:cs typeface="Arial Narrow" charset="0"/>
              </a:rPr>
              <a:t>Zero</a:t>
            </a:r>
            <a:r>
              <a:rPr lang="en-US" dirty="0"/>
              <a:t> Detector at </a:t>
            </a:r>
            <a:r>
              <a:rPr lang="en-US" dirty="0" err="1"/>
              <a:t>Fermilab</a:t>
            </a:r>
            <a:r>
              <a:rPr lang="en-US" dirty="0"/>
              <a:t> near Chicago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0" y="894576"/>
            <a:ext cx="4572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800000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r>
              <a:rPr lang="en-US" dirty="0"/>
              <a:t>ATLAS Detector in </a:t>
            </a:r>
            <a:r>
              <a:rPr lang="en-US"/>
              <a:t>Geneva Switzerland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75" y="2098787"/>
            <a:ext cx="8222925" cy="4665546"/>
          </a:xfrm>
          <a:prstGeom prst="rect">
            <a:avLst/>
          </a:prstGeom>
        </p:spPr>
      </p:pic>
      <p:sp>
        <p:nvSpPr>
          <p:cNvPr id="12" name="Oval 22"/>
          <p:cNvSpPr>
            <a:spLocks noChangeArrowheads="1"/>
          </p:cNvSpPr>
          <p:nvPr/>
        </p:nvSpPr>
        <p:spPr bwMode="auto">
          <a:xfrm rot="16200000">
            <a:off x="4466527" y="5823520"/>
            <a:ext cx="991235" cy="78028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7981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gg-FixedScale-Short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6248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721" y="-244572"/>
            <a:ext cx="8229600" cy="1143000"/>
          </a:xfrm>
        </p:spPr>
        <p:txBody>
          <a:bodyPr/>
          <a:lstStyle/>
          <a:p>
            <a:r>
              <a:rPr lang="en-US" dirty="0"/>
              <a:t>What did statistics do for Higgs</a:t>
            </a:r>
            <a:r>
              <a:rPr lang="en-US" dirty="0">
                <a:sym typeface="Wingdings"/>
              </a:rPr>
              <a:t> </a:t>
            </a:r>
            <a:r>
              <a:rPr lang="en-US" dirty="0">
                <a:latin typeface="Symbol" charset="2"/>
                <a:ea typeface="Symbol" charset="2"/>
                <a:cs typeface="Symbol" charset="2"/>
                <a:sym typeface="Wingdings"/>
              </a:rPr>
              <a:t>gg</a:t>
            </a:r>
            <a:r>
              <a:rPr lang="en-US" dirty="0"/>
              <a:t>?</a:t>
            </a:r>
          </a:p>
        </p:txBody>
      </p:sp>
      <p:sp>
        <p:nvSpPr>
          <p:cNvPr id="8" name="ZoneTexte 13"/>
          <p:cNvSpPr txBox="1">
            <a:spLocks noChangeArrowheads="1"/>
          </p:cNvSpPr>
          <p:nvPr/>
        </p:nvSpPr>
        <p:spPr bwMode="auto">
          <a:xfrm>
            <a:off x="2590800" y="6238061"/>
            <a:ext cx="4572000" cy="543739"/>
          </a:xfrm>
          <a:prstGeom prst="rect">
            <a:avLst/>
          </a:prstGeom>
          <a:solidFill>
            <a:srgbClr val="FFFF00"/>
          </a:solidFill>
          <a:ln w="38100" cmpd="sng">
            <a:solidFill>
              <a:srgbClr val="800000"/>
            </a:solidFill>
          </a:ln>
        </p:spPr>
        <p:txBody>
          <a:bodyPr wrap="square"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fr-FR" u="none" dirty="0" err="1">
                <a:latin typeface="+mn-lt"/>
                <a:cs typeface="Calibri" charset="0"/>
              </a:rPr>
              <a:t>Excess</a:t>
            </a:r>
            <a:r>
              <a:rPr lang="fr-FR" u="none" dirty="0">
                <a:latin typeface="+mn-lt"/>
                <a:cs typeface="Calibri" charset="0"/>
              </a:rPr>
              <a:t> of </a:t>
            </a:r>
            <a:r>
              <a:rPr lang="fr-FR" sz="3200" b="1" u="none" dirty="0">
                <a:solidFill>
                  <a:srgbClr val="800000"/>
                </a:solidFill>
                <a:latin typeface="+mn-lt"/>
                <a:cs typeface="Calibri" charset="0"/>
              </a:rPr>
              <a:t>7.4 </a:t>
            </a:r>
            <a:r>
              <a:rPr lang="fr-FR" sz="3200" b="1" u="none" dirty="0" err="1">
                <a:solidFill>
                  <a:srgbClr val="800000"/>
                </a:solidFill>
                <a:latin typeface="Symbol" charset="2"/>
                <a:cs typeface="Symbol" charset="2"/>
              </a:rPr>
              <a:t>σ</a:t>
            </a:r>
            <a:r>
              <a:rPr lang="fr-FR" sz="3200" b="1" u="none" dirty="0">
                <a:solidFill>
                  <a:srgbClr val="800000"/>
                </a:solidFill>
                <a:latin typeface="Symbol" charset="2"/>
                <a:cs typeface="Symbol" charset="2"/>
              </a:rPr>
              <a:t> </a:t>
            </a:r>
            <a:r>
              <a:rPr lang="fr-FR" u="none" dirty="0" err="1">
                <a:latin typeface="+mn-lt"/>
                <a:cs typeface="Calibri" charset="0"/>
              </a:rPr>
              <a:t>at</a:t>
            </a:r>
            <a:r>
              <a:rPr lang="fr-FR" u="none" dirty="0">
                <a:latin typeface="+mn-lt"/>
                <a:cs typeface="Calibri" charset="0"/>
              </a:rPr>
              <a:t> M</a:t>
            </a:r>
            <a:r>
              <a:rPr lang="fr-FR" u="none" baseline="-25000" dirty="0">
                <a:latin typeface="+mn-lt"/>
                <a:cs typeface="Calibri" charset="0"/>
              </a:rPr>
              <a:t>H</a:t>
            </a:r>
            <a:r>
              <a:rPr lang="fr-FR" u="none" dirty="0">
                <a:latin typeface="+mn-lt"/>
                <a:cs typeface="Calibri" charset="0"/>
              </a:rPr>
              <a:t>=126.5GeV </a:t>
            </a:r>
            <a:endParaRPr lang="fr-FR" sz="3200" b="1" u="none" dirty="0">
              <a:solidFill>
                <a:srgbClr val="800000"/>
              </a:solidFill>
              <a:latin typeface="+mn-lt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7585468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D5DD54-13ED-424C-9C70-88C6E2DB3F49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18437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685800"/>
          </a:xfrm>
        </p:spPr>
        <p:txBody>
          <a:bodyPr/>
          <a:lstStyle/>
          <a:p>
            <a:pPr eaLnBrk="1" hangingPunct="1"/>
            <a:r>
              <a:rPr lang="en-US" dirty="0"/>
              <a:t>Announcements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762000"/>
            <a:ext cx="8877300" cy="5257800"/>
          </a:xfrm>
        </p:spPr>
        <p:txBody>
          <a:bodyPr/>
          <a:lstStyle/>
          <a:p>
            <a:pPr eaLnBrk="1" hangingPunct="1"/>
            <a:r>
              <a:rPr lang="en-US" sz="3600" dirty="0"/>
              <a:t>Plea to you:  Please turn off all your electronic devices, including cell-phones and all types of computers before the start of each class!</a:t>
            </a:r>
          </a:p>
          <a:p>
            <a:pPr eaLnBrk="1" hangingPunct="1"/>
            <a:r>
              <a:rPr lang="en-US" sz="3600" dirty="0"/>
              <a:t>Reading assignment #1: Read and follow through all sections in appendix A by Wednesday, Jan. 29 </a:t>
            </a:r>
          </a:p>
          <a:p>
            <a:pPr lvl="1" eaLnBrk="1" hangingPunct="1"/>
            <a:r>
              <a:rPr lang="en-US" sz="3200" dirty="0"/>
              <a:t>A-1 through A-8</a:t>
            </a:r>
          </a:p>
          <a:p>
            <a:pPr eaLnBrk="1" hangingPunct="1"/>
            <a:r>
              <a:rPr lang="en-US" sz="3600" dirty="0"/>
              <a:t>There will be a quiz on this and what we’ve learned in CH21 and 22 on Monday, Feb. 3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17A0D9-FA78-6042-B720-DCD3F4795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Jan. 22, 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3902B3-73C4-6746-8D37-24C1C420B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1444-002, Spring 2020                    Dr. Jaehoon Yu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1297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9009" y="1878979"/>
            <a:ext cx="5498791" cy="2139737"/>
          </a:xfrm>
          <a:prstGeom prst="rect">
            <a:avLst/>
          </a:prstGeom>
          <a:ln w="12700">
            <a:miter lim="400000"/>
          </a:ln>
        </p:spPr>
      </p:pic>
      <p:sp>
        <p:nvSpPr>
          <p:cNvPr id="43110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85494" y="609600"/>
            <a:ext cx="8915400" cy="5791200"/>
          </a:xfrm>
          <a:noFill/>
          <a:ln/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latin typeface="Arial Narrow"/>
                <a:cs typeface="Arial Narrow"/>
              </a:rPr>
              <a:t>Stands for Deep Under Ground Neutrino Experiment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atin typeface="Arial Narrow"/>
                <a:cs typeface="Arial Narrow"/>
              </a:rPr>
              <a:t>The $1.5B flagship long baseline (1300km) </a:t>
            </a:r>
            <a:r>
              <a:rPr lang="en-US" sz="2800" dirty="0" err="1">
                <a:latin typeface="Symbol" charset="2"/>
                <a:cs typeface="Symbol" charset="2"/>
              </a:rPr>
              <a:t>ν</a:t>
            </a:r>
            <a:r>
              <a:rPr lang="en-US" sz="2800" dirty="0">
                <a:latin typeface="Arial Narrow"/>
                <a:cs typeface="Arial Narrow"/>
              </a:rPr>
              <a:t> experiment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Arial Narrow"/>
                <a:cs typeface="Arial Narrow"/>
              </a:rPr>
              <a:t>1500m underground in South Dakota 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0" y="-762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sz="4000" b="1" dirty="0">
                <a:latin typeface="Arial Narrow" charset="0"/>
                <a:ea typeface="Arial Narrow" charset="0"/>
                <a:cs typeface="Arial Narrow" charset="0"/>
              </a:rPr>
              <a:t>The Next Big Thing - DUNE Experiment</a:t>
            </a:r>
          </a:p>
        </p:txBody>
      </p:sp>
      <p:pic>
        <p:nvPicPr>
          <p:cNvPr id="28" name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047" y="609600"/>
            <a:ext cx="1292255" cy="817755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Jan. 22, 2020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14" name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0151" y="3475461"/>
            <a:ext cx="4038600" cy="2365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pasted-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8951" y="4847061"/>
            <a:ext cx="3749047" cy="1956920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TextBox 12"/>
          <p:cNvSpPr txBox="1">
            <a:spLocks noChangeArrowheads="1"/>
          </p:cNvSpPr>
          <p:nvPr/>
        </p:nvSpPr>
        <p:spPr bwMode="auto">
          <a:xfrm>
            <a:off x="3405689" y="3530388"/>
            <a:ext cx="2895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4 caverns with ~80,000t of Liquid Argon total</a:t>
            </a:r>
          </a:p>
        </p:txBody>
      </p:sp>
      <p:sp>
        <p:nvSpPr>
          <p:cNvPr id="17" name="TextBox 12"/>
          <p:cNvSpPr txBox="1">
            <a:spLocks noChangeArrowheads="1"/>
          </p:cNvSpPr>
          <p:nvPr/>
        </p:nvSpPr>
        <p:spPr bwMode="auto">
          <a:xfrm>
            <a:off x="7173951" y="6371061"/>
            <a:ext cx="685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66m</a:t>
            </a:r>
          </a:p>
        </p:txBody>
      </p:sp>
      <p:cxnSp>
        <p:nvCxnSpPr>
          <p:cNvPr id="18" name="Straight Arrow Connector 17"/>
          <p:cNvCxnSpPr/>
          <p:nvPr/>
        </p:nvCxnSpPr>
        <p:spPr bwMode="auto">
          <a:xfrm flipV="1">
            <a:off x="5649951" y="6218661"/>
            <a:ext cx="3276600" cy="533400"/>
          </a:xfrm>
          <a:prstGeom prst="straightConnector1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flipH="1" flipV="1">
            <a:off x="5649951" y="5837661"/>
            <a:ext cx="76200" cy="914400"/>
          </a:xfrm>
          <a:prstGeom prst="straightConnector1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0" name="TextBox 12"/>
          <p:cNvSpPr txBox="1">
            <a:spLocks noChangeArrowheads="1"/>
          </p:cNvSpPr>
          <p:nvPr/>
        </p:nvSpPr>
        <p:spPr bwMode="auto">
          <a:xfrm>
            <a:off x="5726151" y="6142461"/>
            <a:ext cx="685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15m</a:t>
            </a:r>
          </a:p>
        </p:txBody>
      </p:sp>
      <p:cxnSp>
        <p:nvCxnSpPr>
          <p:cNvPr id="21" name="Straight Arrow Connector 20"/>
          <p:cNvCxnSpPr/>
          <p:nvPr/>
        </p:nvCxnSpPr>
        <p:spPr bwMode="auto">
          <a:xfrm>
            <a:off x="5268951" y="6523461"/>
            <a:ext cx="304800" cy="228600"/>
          </a:xfrm>
          <a:prstGeom prst="straightConnector1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2" name="TextBox 12"/>
          <p:cNvSpPr txBox="1">
            <a:spLocks noChangeArrowheads="1"/>
          </p:cNvSpPr>
          <p:nvPr/>
        </p:nvSpPr>
        <p:spPr bwMode="auto">
          <a:xfrm>
            <a:off x="4583151" y="6523461"/>
            <a:ext cx="685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15m</a:t>
            </a:r>
          </a:p>
        </p:txBody>
      </p:sp>
      <p:sp>
        <p:nvSpPr>
          <p:cNvPr id="23" name="Shape 127"/>
          <p:cNvSpPr/>
          <p:nvPr/>
        </p:nvSpPr>
        <p:spPr>
          <a:xfrm flipH="1" flipV="1">
            <a:off x="5040351" y="4694661"/>
            <a:ext cx="609600" cy="381000"/>
          </a:xfrm>
          <a:prstGeom prst="line">
            <a:avLst/>
          </a:prstGeom>
          <a:ln w="88900">
            <a:solidFill>
              <a:srgbClr val="A50021"/>
            </a:solidFill>
            <a:miter lim="400000"/>
            <a:headEnd type="triangle"/>
            <a:tailEnd type="non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24" name="pasted-image.pdf"/>
          <p:cNvPicPr>
            <a:picLocks noChangeAspect="1"/>
          </p:cNvPicPr>
          <p:nvPr/>
        </p:nvPicPr>
        <p:blipFill>
          <a:blip r:embed="rId6"/>
          <a:srcRect r="10298" b="8116"/>
          <a:stretch>
            <a:fillRect/>
          </a:stretch>
        </p:blipFill>
        <p:spPr>
          <a:xfrm>
            <a:off x="0" y="4568283"/>
            <a:ext cx="3278756" cy="2057091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Shape 127"/>
          <p:cNvSpPr/>
          <p:nvPr/>
        </p:nvSpPr>
        <p:spPr>
          <a:xfrm flipH="1">
            <a:off x="2362200" y="5635083"/>
            <a:ext cx="1447800" cy="457200"/>
          </a:xfrm>
          <a:prstGeom prst="line">
            <a:avLst/>
          </a:prstGeom>
          <a:ln w="88900">
            <a:solidFill>
              <a:srgbClr val="A50021"/>
            </a:solidFill>
            <a:miter lim="400000"/>
            <a:headEnd type="triangle"/>
            <a:tailEnd type="non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>
              <a:latin typeface="Arial Narrow" charset="0"/>
              <a:ea typeface="Arial Narrow" charset="0"/>
              <a:cs typeface="Arial Narrow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423747" y="1979331"/>
            <a:ext cx="2872131" cy="2629285"/>
            <a:chOff x="5943600" y="685800"/>
            <a:chExt cx="2872131" cy="2629285"/>
          </a:xfrm>
        </p:grpSpPr>
        <p:pic>
          <p:nvPicPr>
            <p:cNvPr id="27" name="image14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43600" y="685800"/>
              <a:ext cx="2872131" cy="262928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0" name="Shape 185"/>
            <p:cNvSpPr/>
            <p:nvPr/>
          </p:nvSpPr>
          <p:spPr>
            <a:xfrm rot="499911">
              <a:off x="6375239" y="2068764"/>
              <a:ext cx="1989323" cy="37990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7" tIns="35717" rIns="35717" bIns="35717" anchor="ctr">
              <a:spAutoFit/>
            </a:bodyPr>
            <a:lstStyle/>
            <a:p>
              <a:r>
                <a:rPr sz="2000" b="1">
                  <a:solidFill>
                    <a:srgbClr val="A50021"/>
                  </a:solidFill>
                  <a:latin typeface="Arial Narrow" charset="0"/>
                  <a:ea typeface="Arial Narrow" charset="0"/>
                  <a:cs typeface="Arial Narrow" charset="0"/>
                </a:rPr>
                <a:t>1300km</a:t>
              </a:r>
              <a:r>
                <a:rPr lang="en-US" sz="2000" b="1">
                  <a:solidFill>
                    <a:srgbClr val="A50021"/>
                  </a:solidFill>
                  <a:latin typeface="Arial Narrow" charset="0"/>
                  <a:ea typeface="Arial Narrow" charset="0"/>
                  <a:cs typeface="Arial Narrow" charset="0"/>
                </a:rPr>
                <a:t> (800 miles)</a:t>
              </a:r>
              <a:endParaRPr sz="2000" b="1" dirty="0">
                <a:solidFill>
                  <a:srgbClr val="A50021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</p:grpSp>
      <p:sp>
        <p:nvSpPr>
          <p:cNvPr id="31" name="Shape 127"/>
          <p:cNvSpPr/>
          <p:nvPr/>
        </p:nvSpPr>
        <p:spPr>
          <a:xfrm>
            <a:off x="728547" y="3274731"/>
            <a:ext cx="152400" cy="1600200"/>
          </a:xfrm>
          <a:prstGeom prst="line">
            <a:avLst/>
          </a:prstGeom>
          <a:ln w="88900">
            <a:solidFill>
              <a:srgbClr val="A50021"/>
            </a:solidFill>
            <a:miter lim="400000"/>
            <a:tailEnd type="triangl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33" name="Shape 127"/>
          <p:cNvSpPr/>
          <p:nvPr/>
        </p:nvSpPr>
        <p:spPr>
          <a:xfrm flipH="1">
            <a:off x="2895600" y="3174379"/>
            <a:ext cx="1066800" cy="228600"/>
          </a:xfrm>
          <a:prstGeom prst="line">
            <a:avLst/>
          </a:prstGeom>
          <a:ln w="88900">
            <a:solidFill>
              <a:srgbClr val="A50021"/>
            </a:solidFill>
            <a:miter lim="400000"/>
            <a:tailEnd type="triangl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2412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6576"/>
            <a:ext cx="9144000" cy="5567024"/>
          </a:xfrm>
          <a:prstGeom prst="rect">
            <a:avLst/>
          </a:prstGeom>
        </p:spPr>
      </p:pic>
      <p:pic>
        <p:nvPicPr>
          <p:cNvPr id="28" name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9672" y="524553"/>
            <a:ext cx="1218128" cy="770847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Rectangle 1"/>
          <p:cNvSpPr txBox="1">
            <a:spLocks noChangeArrowheads="1"/>
          </p:cNvSpPr>
          <p:nvPr/>
        </p:nvSpPr>
        <p:spPr bwMode="auto">
          <a:xfrm>
            <a:off x="76200" y="3561187"/>
            <a:ext cx="2667000" cy="1221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600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pPr algn="l"/>
            <a:r>
              <a:rPr lang="en-US" b="1" dirty="0">
                <a:solidFill>
                  <a:srgbClr val="800000"/>
                </a:solidFill>
              </a:rPr>
              <a:t>1106 collaborators</a:t>
            </a:r>
          </a:p>
          <a:p>
            <a:pPr algn="l"/>
            <a:r>
              <a:rPr lang="en-US" b="1" dirty="0">
                <a:solidFill>
                  <a:srgbClr val="800000"/>
                </a:solidFill>
              </a:rPr>
              <a:t>184 institutions</a:t>
            </a:r>
          </a:p>
          <a:p>
            <a:pPr algn="l"/>
            <a:r>
              <a:rPr lang="en-US" b="1" dirty="0">
                <a:solidFill>
                  <a:srgbClr val="800000"/>
                </a:solidFill>
              </a:rPr>
              <a:t>31 countries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0" y="-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b="1" dirty="0"/>
              <a:t>The Map of the DUNE Experiment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16ACF3-4072-984B-9914-DAA33D10917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/>
            <a:alphaModFix/>
          </a:blip>
          <a:srcRect t="37781" b="20068"/>
          <a:stretch/>
        </p:blipFill>
        <p:spPr>
          <a:xfrm>
            <a:off x="0" y="4686300"/>
            <a:ext cx="9144000" cy="21717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658503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17876" cy="6903720"/>
          </a:xfrm>
          <a:prstGeom prst="rect">
            <a:avLst/>
          </a:prstGeom>
        </p:spPr>
      </p:pic>
      <p:sp>
        <p:nvSpPr>
          <p:cNvPr id="8" name="ZoneTexte 1"/>
          <p:cNvSpPr txBox="1">
            <a:spLocks noChangeArrowheads="1"/>
          </p:cNvSpPr>
          <p:nvPr/>
        </p:nvSpPr>
        <p:spPr bwMode="auto">
          <a:xfrm>
            <a:off x="132588" y="-76200"/>
            <a:ext cx="891540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4400" b="1" dirty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The UTA Field Cage Team</a:t>
            </a:r>
            <a:endParaRPr lang="en-US" altLang="en-US" sz="4400" b="1" dirty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 rot="15949479">
            <a:off x="2739436" y="1791629"/>
            <a:ext cx="1483475" cy="910342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07" y="1"/>
            <a:ext cx="9149807" cy="6903721"/>
          </a:xfrm>
          <a:prstGeom prst="rect">
            <a:avLst/>
          </a:prstGeom>
        </p:spPr>
      </p:pic>
      <p:pic>
        <p:nvPicPr>
          <p:cNvPr id="10" name="Picture 9" descr="A picture containing indoor, metal, engine, filled&#10;&#10;Description automatically generated">
            <a:extLst>
              <a:ext uri="{FF2B5EF4-FFF2-40B4-BE49-F238E27FC236}">
                <a16:creationId xmlns:a16="http://schemas.microsoft.com/office/drawing/2014/main" id="{E7BD65C9-8427-2D4C-86F4-633489225D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6E6CC3B-75A4-EE45-936C-CD8209FC7641}"/>
              </a:ext>
            </a:extLst>
          </p:cNvPr>
          <p:cNvSpPr txBox="1"/>
          <p:nvPr/>
        </p:nvSpPr>
        <p:spPr>
          <a:xfrm>
            <a:off x="2010447" y="-48901"/>
            <a:ext cx="40110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Hector Carranza @ CERN</a:t>
            </a:r>
          </a:p>
        </p:txBody>
      </p:sp>
    </p:spTree>
    <p:extLst>
      <p:ext uri="{BB962C8B-B14F-4D97-AF65-F5344CB8AC3E}">
        <p14:creationId xmlns:p14="http://schemas.microsoft.com/office/powerpoint/2010/main" val="1557535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46" y="23715"/>
            <a:ext cx="9186507" cy="6878894"/>
          </a:xfrm>
          <a:prstGeom prst="rect">
            <a:avLst/>
          </a:prstGeom>
        </p:spPr>
      </p:pic>
      <p:sp>
        <p:nvSpPr>
          <p:cNvPr id="8" name="ZoneTexte 1"/>
          <p:cNvSpPr txBox="1">
            <a:spLocks noChangeArrowheads="1"/>
          </p:cNvSpPr>
          <p:nvPr/>
        </p:nvSpPr>
        <p:spPr bwMode="auto">
          <a:xfrm>
            <a:off x="114299" y="250824"/>
            <a:ext cx="89154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48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DUNE Prototype Detector @ CERN</a:t>
            </a:r>
            <a:endParaRPr lang="en-US" altLang="en-US" sz="4800" b="1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 rot="16200000">
            <a:off x="6533682" y="1100241"/>
            <a:ext cx="511812" cy="4660632"/>
            <a:chOff x="1898408" y="2879620"/>
            <a:chExt cx="511812" cy="3505200"/>
          </a:xfrm>
        </p:grpSpPr>
        <p:cxnSp>
          <p:nvCxnSpPr>
            <p:cNvPr id="10" name="Straight Arrow Connector 9"/>
            <p:cNvCxnSpPr/>
            <p:nvPr/>
          </p:nvCxnSpPr>
          <p:spPr bwMode="auto">
            <a:xfrm>
              <a:off x="1898408" y="2879620"/>
              <a:ext cx="152400" cy="3505200"/>
            </a:xfrm>
            <a:prstGeom prst="straightConnector1">
              <a:avLst/>
            </a:prstGeom>
            <a:noFill/>
            <a:ln w="57150" cap="flat" cmpd="sng" algn="ctr">
              <a:solidFill>
                <a:schemeClr val="bg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13" name="TextBox 12"/>
            <p:cNvSpPr txBox="1"/>
            <p:nvPr/>
          </p:nvSpPr>
          <p:spPr>
            <a:xfrm rot="5072025">
              <a:off x="1992161" y="4802340"/>
              <a:ext cx="345042" cy="4910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6m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 rot="21058588">
            <a:off x="6060327" y="802166"/>
            <a:ext cx="4110545" cy="3705635"/>
            <a:chOff x="1676400" y="2895600"/>
            <a:chExt cx="484402" cy="3505200"/>
          </a:xfrm>
        </p:grpSpPr>
        <p:cxnSp>
          <p:nvCxnSpPr>
            <p:cNvPr id="18" name="Straight Arrow Connector 17"/>
            <p:cNvCxnSpPr/>
            <p:nvPr/>
          </p:nvCxnSpPr>
          <p:spPr bwMode="auto">
            <a:xfrm>
              <a:off x="1676400" y="2895600"/>
              <a:ext cx="49306" cy="3505200"/>
            </a:xfrm>
            <a:prstGeom prst="straightConnector1">
              <a:avLst/>
            </a:prstGeom>
            <a:noFill/>
            <a:ln w="57150" cap="flat" cmpd="sng" algn="ctr">
              <a:solidFill>
                <a:schemeClr val="bg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19" name="TextBox 18"/>
            <p:cNvSpPr txBox="1"/>
            <p:nvPr/>
          </p:nvSpPr>
          <p:spPr>
            <a:xfrm rot="21211741">
              <a:off x="1702022" y="3930164"/>
              <a:ext cx="458780" cy="5289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6m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18763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protodune_collection_plane.png"/>
          <p:cNvPicPr/>
          <p:nvPr/>
        </p:nvPicPr>
        <p:blipFill>
          <a:blip r:embed="rId2"/>
          <a:srcRect t="58792" b="7289"/>
          <a:stretch/>
        </p:blipFill>
        <p:spPr>
          <a:xfrm>
            <a:off x="-20037" y="23190"/>
            <a:ext cx="9164037" cy="3253409"/>
          </a:xfrm>
          <a:prstGeom prst="rect">
            <a:avLst/>
          </a:prstGeom>
          <a:ln w="12600">
            <a:noFill/>
          </a:ln>
        </p:spPr>
      </p:pic>
      <p:sp>
        <p:nvSpPr>
          <p:cNvPr id="390" name="TextShape 2"/>
          <p:cNvSpPr txBox="1"/>
          <p:nvPr/>
        </p:nvSpPr>
        <p:spPr>
          <a:xfrm>
            <a:off x="54135" y="1141559"/>
            <a:ext cx="9038049" cy="381000"/>
          </a:xfrm>
          <a:prstGeom prst="rect">
            <a:avLst/>
          </a:prstGeom>
          <a:noFill/>
          <a:ln>
            <a:noFill/>
          </a:ln>
        </p:spPr>
        <p:txBody>
          <a:bodyPr lIns="81612" tIns="40806" rIns="81612" bIns="40806"/>
          <a:lstStyle/>
          <a:p>
            <a:pPr algn="ctr">
              <a:lnSpc>
                <a:spcPct val="100000"/>
              </a:lnSpc>
            </a:pPr>
            <a:r>
              <a:rPr lang="en-US" sz="1451" b="1" i="1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Arial"/>
              </a:rPr>
              <a:t>Beam halo (high energy) muon with bremsstrahlung initiated E.M. shower</a:t>
            </a:r>
            <a:endParaRPr lang="en-US" sz="1632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1" name="TextShape 3"/>
          <p:cNvSpPr txBox="1"/>
          <p:nvPr/>
        </p:nvSpPr>
        <p:spPr>
          <a:xfrm>
            <a:off x="85797" y="5140909"/>
            <a:ext cx="2271428" cy="335262"/>
          </a:xfrm>
          <a:prstGeom prst="rect">
            <a:avLst/>
          </a:prstGeom>
          <a:noFill/>
          <a:ln>
            <a:noFill/>
          </a:ln>
        </p:spPr>
        <p:txBody>
          <a:bodyPr lIns="81612" tIns="40806" rIns="81612" bIns="40806"/>
          <a:lstStyle/>
          <a:p>
            <a:pPr algn="ctr">
              <a:lnSpc>
                <a:spcPct val="100000"/>
              </a:lnSpc>
            </a:pPr>
            <a:r>
              <a:rPr lang="en-US" sz="1451" b="1" i="1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Arial"/>
              </a:rPr>
              <a:t>Collection plane view</a:t>
            </a:r>
            <a:endParaRPr lang="en-US" sz="1632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ZoneTexte 1"/>
          <p:cNvSpPr txBox="1">
            <a:spLocks noChangeArrowheads="1"/>
          </p:cNvSpPr>
          <p:nvPr/>
        </p:nvSpPr>
        <p:spPr bwMode="auto">
          <a:xfrm>
            <a:off x="152399" y="0"/>
            <a:ext cx="891540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5400" b="1" dirty="0" err="1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ProtoDUNE</a:t>
            </a:r>
            <a:r>
              <a:rPr lang="fr-FR" altLang="en-US" sz="54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 Event</a:t>
            </a:r>
            <a:endParaRPr lang="en-US" altLang="en-US" sz="5400" b="1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299C45-9CC9-3344-9DE1-AEDC1A42F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15" name="Image 8">
            <a:extLst>
              <a:ext uri="{FF2B5EF4-FFF2-40B4-BE49-F238E27FC236}">
                <a16:creationId xmlns:a16="http://schemas.microsoft.com/office/drawing/2014/main" id="{7EA39EE5-30D6-5A43-A7E3-42CB674ED0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76600"/>
            <a:ext cx="9906000" cy="358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844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47" y="685800"/>
            <a:ext cx="8820553" cy="6172200"/>
          </a:xfrm>
          <a:prstGeom prst="rect">
            <a:avLst/>
          </a:prstGeom>
        </p:spPr>
      </p:pic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734511"/>
          </a:xfrm>
          <a:ln/>
        </p:spPr>
        <p:txBody>
          <a:bodyPr/>
          <a:lstStyle/>
          <a:p>
            <a:r>
              <a:rPr lang="en-US" b="1" dirty="0"/>
              <a:t>Let’s Look for Dark Matter!!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1219200" y="1219200"/>
            <a:ext cx="2338606" cy="4876800"/>
          </a:xfrm>
          <a:prstGeom prst="rect">
            <a:avLst/>
          </a:prstGeom>
          <a:solidFill>
            <a:srgbClr val="FFC000">
              <a:alpha val="66000"/>
            </a:srgbClr>
          </a:solidFill>
          <a:ln w="952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3184668-493C-564E-92A5-AC3DD688FB6F}"/>
              </a:ext>
            </a:extLst>
          </p:cNvPr>
          <p:cNvGrpSpPr/>
          <p:nvPr/>
        </p:nvGrpSpPr>
        <p:grpSpPr>
          <a:xfrm>
            <a:off x="1224619" y="3412576"/>
            <a:ext cx="2333187" cy="461665"/>
            <a:chOff x="1224619" y="3412576"/>
            <a:chExt cx="2333187" cy="461665"/>
          </a:xfrm>
        </p:grpSpPr>
        <p:cxnSp>
          <p:nvCxnSpPr>
            <p:cNvPr id="9" name="Straight Connector 8"/>
            <p:cNvCxnSpPr/>
            <p:nvPr/>
          </p:nvCxnSpPr>
          <p:spPr bwMode="auto">
            <a:xfrm>
              <a:off x="1224619" y="3429000"/>
              <a:ext cx="2333187" cy="0"/>
            </a:xfrm>
            <a:prstGeom prst="line">
              <a:avLst/>
            </a:prstGeom>
            <a:noFill/>
            <a:ln w="38100" cap="flat" cmpd="sng" algn="ctr">
              <a:solidFill>
                <a:srgbClr val="80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1" name="TextBox 10"/>
            <p:cNvSpPr txBox="1"/>
            <p:nvPr/>
          </p:nvSpPr>
          <p:spPr>
            <a:xfrm>
              <a:off x="1366180" y="3412576"/>
              <a:ext cx="21916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800000"/>
                  </a:solidFill>
                </a:rPr>
                <a:t>DUNE </a:t>
              </a:r>
              <a:r>
                <a:rPr lang="en-US" dirty="0">
                  <a:solidFill>
                    <a:srgbClr val="800000"/>
                  </a:solidFill>
                </a:rPr>
                <a:t>potential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B7825E6-7A91-DD48-AA95-761108D9F154}"/>
              </a:ext>
            </a:extLst>
          </p:cNvPr>
          <p:cNvGrpSpPr/>
          <p:nvPr/>
        </p:nvGrpSpPr>
        <p:grpSpPr>
          <a:xfrm>
            <a:off x="1248213" y="2570734"/>
            <a:ext cx="2286000" cy="611833"/>
            <a:chOff x="1248213" y="2570734"/>
            <a:chExt cx="2286000" cy="611833"/>
          </a:xfrm>
        </p:grpSpPr>
        <p:cxnSp>
          <p:nvCxnSpPr>
            <p:cNvPr id="13" name="Straight Connector 12"/>
            <p:cNvCxnSpPr/>
            <p:nvPr/>
          </p:nvCxnSpPr>
          <p:spPr bwMode="auto">
            <a:xfrm>
              <a:off x="1248213" y="2570734"/>
              <a:ext cx="2286000" cy="0"/>
            </a:xfrm>
            <a:prstGeom prst="line">
              <a:avLst/>
            </a:prstGeom>
            <a:noFill/>
            <a:ln w="38100" cap="flat" cmpd="sng" algn="ctr">
              <a:solidFill>
                <a:srgbClr val="80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4" name="TextBox 13"/>
            <p:cNvSpPr txBox="1"/>
            <p:nvPr/>
          </p:nvSpPr>
          <p:spPr>
            <a:xfrm>
              <a:off x="1866900" y="2720902"/>
              <a:ext cx="838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800000"/>
                  </a:solidFill>
                </a:rPr>
                <a:t>LHC</a:t>
              </a:r>
            </a:p>
          </p:txBody>
        </p:sp>
      </p:grpSp>
      <p:sp>
        <p:nvSpPr>
          <p:cNvPr id="6" name="Notched Right Arrow 5"/>
          <p:cNvSpPr/>
          <p:nvPr/>
        </p:nvSpPr>
        <p:spPr bwMode="auto">
          <a:xfrm rot="-3300000">
            <a:off x="3775567" y="2509249"/>
            <a:ext cx="1600200" cy="917079"/>
          </a:xfrm>
          <a:prstGeom prst="notchedRightArrow">
            <a:avLst/>
          </a:prstGeom>
          <a:solidFill>
            <a:schemeClr val="accent2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>
                <a:solidFill>
                  <a:schemeClr val="bg1"/>
                </a:solidFill>
                <a:latin typeface="+mj-lt"/>
              </a:rPr>
              <a:t>No DM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D9A5CC19-1CF7-6E49-8DFC-829F53604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Jan. 22, 2020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CD1AEFBD-A5D0-D540-BB02-1D30D7359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1444-002, Spring 2020                    Dr. Jaehoon Yu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D15E0E8-3163-BF46-BB6F-74CC6BFC4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7889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763000" cy="762000"/>
          </a:xfrm>
        </p:spPr>
        <p:txBody>
          <a:bodyPr/>
          <a:lstStyle/>
          <a:p>
            <a:r>
              <a:rPr lang="en-US" altLang="ko-KR" sz="5400" b="1" dirty="0">
                <a:ea typeface="굴림" charset="-127"/>
                <a:cs typeface="굴림" charset="-127"/>
              </a:rPr>
              <a:t>So why is HEP relevant to me?</a:t>
            </a:r>
            <a:endParaRPr lang="en-US" sz="6000" b="1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8839200" cy="5715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>
                <a:latin typeface="Arial Narrow" charset="0"/>
              </a:rPr>
              <a:t>HEP explores the most fundamentals of the Universe!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>
                <a:latin typeface="Arial Narrow" charset="0"/>
              </a:rPr>
              <a:t>Discoveries will realize our 1000 year dreams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/>
              <a:t>The discovery of the dark matter and making of dark matter beams will take us to the next Quantum level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/>
              <a:t>Outcome and bi-products of HEP research improves our daily lives directly and indirectly</a:t>
            </a:r>
          </a:p>
          <a:p>
            <a:pPr lvl="1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dirty="0"/>
              <a:t>WWW came from HEP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Jan. 22, 2020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1444-002, Spring 2020                    Dr. Jaehoon Yu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1470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standing in front of 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6861B678-9334-584D-99EB-B92EE75C12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BEEF75-AF9E-B14E-9C25-CED3CD521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Jan. 22, 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20CEA6-9715-2C41-821D-9A00D6E48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1444-002, Spring 2020                    Dr. Jaehoon Yu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E021E0-65AD-CB4B-B6F8-16F535084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F2CB046-2584-6E4C-AF5E-13FAB18C8467}"/>
              </a:ext>
            </a:extLst>
          </p:cNvPr>
          <p:cNvSpPr/>
          <p:nvPr/>
        </p:nvSpPr>
        <p:spPr bwMode="auto">
          <a:xfrm>
            <a:off x="3124200" y="1981200"/>
            <a:ext cx="2971800" cy="2133600"/>
          </a:xfrm>
          <a:prstGeom prst="ellipse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7158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763000" cy="762000"/>
          </a:xfrm>
        </p:spPr>
        <p:txBody>
          <a:bodyPr/>
          <a:lstStyle/>
          <a:p>
            <a:r>
              <a:rPr lang="en-US" altLang="ko-KR" sz="5400" b="1" dirty="0">
                <a:ea typeface="굴림" charset="-127"/>
                <a:cs typeface="굴림" charset="-127"/>
              </a:rPr>
              <a:t>So why is HEP relevant to me?</a:t>
            </a:r>
            <a:endParaRPr lang="en-US" sz="6000" b="1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8839200" cy="5715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>
                <a:latin typeface="Arial Narrow" charset="0"/>
              </a:rPr>
              <a:t>HEP explores the most fundamentals of the Universe!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>
                <a:latin typeface="Arial Narrow" charset="0"/>
              </a:rPr>
              <a:t>Discoveries will realize our 1000 year dreams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/>
              <a:t>The discovery of the dark matter and making of dark matter beams will take us to the next Quantum level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/>
              <a:t>Outcome and bi-products of HEP research improves our daily lives directly and indirectly</a:t>
            </a:r>
          </a:p>
          <a:p>
            <a:pPr lvl="1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dirty="0"/>
              <a:t>WWW came from HEP</a:t>
            </a:r>
          </a:p>
          <a:p>
            <a:pPr lvl="1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dirty="0"/>
              <a:t>Advanced detector technologies like GEM will make a large screen low dosage X-ray imaging possible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Jan. 22, 2020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1444-002, Spring 2020                    Dr. Jaehoon Yu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3819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159112"/>
            <a:ext cx="4495800" cy="3546488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Bi-product of High Energy Physics Research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Jan. 22, 2020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590A33-9DDF-D041-A6E4-2FCA1E7639A1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1444-002, Spring 2020                    Dr. Jaehoon Yu</a:t>
            </a:r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8" y="838428"/>
            <a:ext cx="4443412" cy="3581172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 bwMode="auto">
          <a:xfrm>
            <a:off x="0" y="4572000"/>
            <a:ext cx="4800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>
                <a:solidFill>
                  <a:srgbClr val="0000FF"/>
                </a:solidFill>
                <a:latin typeface="+mj-lt"/>
                <a:ea typeface="ＭＳ Ｐゴシック" charset="-128"/>
                <a:cs typeface="ＭＳ Ｐゴシック" charset="-128"/>
              </a:rPr>
              <a:t>Can you see what the object is?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(GEM Detector X-ray Image)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4800600" y="666750"/>
            <a:ext cx="3886200" cy="291465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678309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Jan. 22,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1444-002, Spring 2020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2D3417-C930-9D47-AE84-DE7F00FABEA6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533400"/>
          </a:xfrm>
        </p:spPr>
        <p:txBody>
          <a:bodyPr/>
          <a:lstStyle/>
          <a:p>
            <a:pPr eaLnBrk="1" hangingPunct="1"/>
            <a:r>
              <a:rPr lang="en-US"/>
              <a:t>Who am I?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762000"/>
            <a:ext cx="8077200" cy="5562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Name: Dr. </a:t>
            </a:r>
            <a:r>
              <a:rPr lang="en-US" sz="2400" dirty="0">
                <a:solidFill>
                  <a:srgbClr val="FF0066"/>
                </a:solidFill>
              </a:rPr>
              <a:t>Jae</a:t>
            </a:r>
            <a:r>
              <a:rPr lang="en-US" sz="2400" dirty="0"/>
              <a:t>hoon </a:t>
            </a:r>
            <a:r>
              <a:rPr lang="en-US" sz="2400" dirty="0">
                <a:solidFill>
                  <a:srgbClr val="FF0066"/>
                </a:solidFill>
              </a:rPr>
              <a:t>Yu </a:t>
            </a:r>
            <a:r>
              <a:rPr lang="en-US" sz="2400" dirty="0"/>
              <a:t>(You can call me</a:t>
            </a:r>
            <a:r>
              <a:rPr lang="en-US" sz="2400" dirty="0">
                <a:solidFill>
                  <a:srgbClr val="FF0066"/>
                </a:solidFill>
              </a:rPr>
              <a:t> </a:t>
            </a:r>
            <a:r>
              <a:rPr lang="en-US" sz="2400" b="1" u="sng" dirty="0">
                <a:solidFill>
                  <a:srgbClr val="FF0066"/>
                </a:solidFill>
              </a:rPr>
              <a:t>Dr. Yu</a:t>
            </a:r>
            <a:r>
              <a:rPr lang="en-US" sz="2400" dirty="0"/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Office: </a:t>
            </a:r>
            <a:r>
              <a:rPr lang="en-US" sz="2400" dirty="0" err="1"/>
              <a:t>Rm</a:t>
            </a:r>
            <a:r>
              <a:rPr lang="en-US" sz="2400" dirty="0"/>
              <a:t> 342, Chemistry and Physics Building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Extension: x22814, E-mail: </a:t>
            </a:r>
            <a:r>
              <a:rPr lang="en-US" sz="2400" i="1" dirty="0">
                <a:hlinkClick r:id="rId2"/>
              </a:rPr>
              <a:t>jaehoonyu@uta.edu</a:t>
            </a:r>
            <a:r>
              <a:rPr lang="en-US" sz="2400" i="1" dirty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My profession: High Energy Particle Physics (HEP)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Collide particles (protons on anti-protons or electrons on anti-electrons, positrons) at the energies equivalent to 10,000 Trillion degrees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To understand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Fundamental constituents of matter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Fundamental forces between the constituents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Origin of Mass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Search for Dark Matter and Making of Dark Matter Beams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Creation of Universe (</a:t>
            </a:r>
            <a:r>
              <a:rPr lang="en-US" sz="1800" b="1" dirty="0"/>
              <a:t>Big Bang</a:t>
            </a:r>
            <a:r>
              <a:rPr lang="en-US" sz="1800" dirty="0"/>
              <a:t> Theory)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A pure scientific research endeavor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Direct use of the fundamental laws we find may take longer than we want but 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Indirect product of research contribute to every day lives; </a:t>
            </a:r>
            <a:r>
              <a:rPr lang="en-US" sz="1800" dirty="0" err="1"/>
              <a:t>eg</a:t>
            </a:r>
            <a:r>
              <a:rPr lang="en-US" sz="1800" dirty="0"/>
              <a:t>. WWW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Why do we do with this in the first place?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Make everyday lives better to help the whole humanity live well as an integral part of the universe</a:t>
            </a:r>
          </a:p>
        </p:txBody>
      </p:sp>
    </p:spTree>
    <p:extLst>
      <p:ext uri="{BB962C8B-B14F-4D97-AF65-F5344CB8AC3E}">
        <p14:creationId xmlns:p14="http://schemas.microsoft.com/office/powerpoint/2010/main" val="20262604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Jan. 22, 2020</a:t>
            </a: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1444-002, Spring 2020                    Dr. Jaehoon Yu</a:t>
            </a:r>
            <a:endParaRPr lang="en-US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7E77EA-6C25-7B49-ACAD-7F94141B7CF5}" type="slidenum">
              <a:rPr lang="en-US"/>
              <a:pPr>
                <a:defRPr/>
              </a:pPr>
              <a:t>30</a:t>
            </a:fld>
            <a:endParaRPr lang="en-US"/>
          </a:p>
        </p:txBody>
      </p:sp>
      <p:sp>
        <p:nvSpPr>
          <p:cNvPr id="3584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3886200" cy="533400"/>
          </a:xfrm>
        </p:spPr>
        <p:txBody>
          <a:bodyPr/>
          <a:lstStyle/>
          <a:p>
            <a:pPr eaLnBrk="1" hangingPunct="1"/>
            <a:r>
              <a:rPr lang="en-US" altLang="ko-KR" sz="2400" b="1">
                <a:ea typeface="굴림" charset="-127"/>
                <a:cs typeface="굴림" charset="-127"/>
              </a:rPr>
              <a:t>GEM Application Potential</a:t>
            </a:r>
          </a:p>
        </p:txBody>
      </p:sp>
      <p:sp>
        <p:nvSpPr>
          <p:cNvPr id="199683" name="Rectangle 3"/>
          <p:cNvSpPr>
            <a:spLocks noChangeArrowheads="1"/>
          </p:cNvSpPr>
          <p:nvPr/>
        </p:nvSpPr>
        <p:spPr bwMode="auto">
          <a:xfrm>
            <a:off x="5334000" y="228600"/>
            <a:ext cx="3276600" cy="304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altLang="ko-KR" sz="2000" b="1" i="1">
                <a:solidFill>
                  <a:srgbClr val="009900"/>
                </a:solidFill>
                <a:latin typeface="Arial Narrow" charset="0"/>
                <a:ea typeface="굴림" charset="-127"/>
                <a:cs typeface="굴림" charset="-127"/>
              </a:rPr>
              <a:t>FAST X-RAY IMAGING</a:t>
            </a:r>
          </a:p>
        </p:txBody>
      </p:sp>
      <p:pic>
        <p:nvPicPr>
          <p:cNvPr id="19968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857375"/>
            <a:ext cx="4114800" cy="343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968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609600"/>
            <a:ext cx="2362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9686" name="Text Box 6"/>
          <p:cNvSpPr txBox="1">
            <a:spLocks noChangeArrowheads="1"/>
          </p:cNvSpPr>
          <p:nvPr/>
        </p:nvSpPr>
        <p:spPr bwMode="auto">
          <a:xfrm>
            <a:off x="533400" y="685800"/>
            <a:ext cx="44196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ko-KR" sz="1800" b="1">
                <a:solidFill>
                  <a:srgbClr val="3019FF"/>
                </a:solidFill>
                <a:latin typeface="Arial" charset="0"/>
                <a:ea typeface="굴림" charset="-127"/>
                <a:cs typeface="굴림" charset="-127"/>
              </a:rPr>
              <a:t>Using the lower GEM signal, the readout can be self-triggered with energy discrimination:</a:t>
            </a:r>
          </a:p>
        </p:txBody>
      </p:sp>
      <p:sp>
        <p:nvSpPr>
          <p:cNvPr id="199687" name="Text Box 7"/>
          <p:cNvSpPr txBox="1">
            <a:spLocks noChangeArrowheads="1"/>
          </p:cNvSpPr>
          <p:nvPr/>
        </p:nvSpPr>
        <p:spPr bwMode="auto">
          <a:xfrm>
            <a:off x="304800" y="5518150"/>
            <a:ext cx="393382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ko-KR" sz="1400" b="1" i="1">
                <a:latin typeface="Arial" charset="0"/>
                <a:ea typeface="굴림" charset="-127"/>
                <a:cs typeface="굴림" charset="-127"/>
              </a:rPr>
              <a:t>A. Bressan et al, </a:t>
            </a:r>
          </a:p>
          <a:p>
            <a:pPr eaLnBrk="0" hangingPunct="0"/>
            <a:r>
              <a:rPr lang="en-US" altLang="ko-KR" sz="1400" b="1" i="1">
                <a:latin typeface="Arial" charset="0"/>
                <a:ea typeface="굴림" charset="-127"/>
                <a:cs typeface="굴림" charset="-127"/>
              </a:rPr>
              <a:t>Nucl. Instr. and Meth. A 425(1999)254</a:t>
            </a:r>
          </a:p>
          <a:p>
            <a:pPr eaLnBrk="0" hangingPunct="0"/>
            <a:r>
              <a:rPr lang="en-US" altLang="ko-KR" sz="1400" b="1" i="1">
                <a:latin typeface="Arial" charset="0"/>
                <a:ea typeface="굴림" charset="-127"/>
                <a:cs typeface="굴림" charset="-127"/>
              </a:rPr>
              <a:t>F. Sauli,  Nucl. Instr. and Meth.A 461(2001)47</a:t>
            </a:r>
          </a:p>
        </p:txBody>
      </p:sp>
      <p:sp>
        <p:nvSpPr>
          <p:cNvPr id="199688" name="Text Box 8"/>
          <p:cNvSpPr txBox="1">
            <a:spLocks noChangeArrowheads="1"/>
          </p:cNvSpPr>
          <p:nvPr/>
        </p:nvSpPr>
        <p:spPr bwMode="auto">
          <a:xfrm>
            <a:off x="6934200" y="2514600"/>
            <a:ext cx="22098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ko-KR" sz="1400" b="1">
                <a:latin typeface="Arial" charset="0"/>
                <a:ea typeface="굴림" charset="-127"/>
                <a:cs typeface="굴림" charset="-127"/>
              </a:rPr>
              <a:t>9 keV absorption radiography of a small mammal (image size ~ 60 x 30 mm</a:t>
            </a:r>
            <a:r>
              <a:rPr lang="en-US" altLang="ko-KR" sz="1400" b="1" baseline="30000">
                <a:latin typeface="Arial" charset="0"/>
                <a:ea typeface="굴림" charset="-127"/>
                <a:cs typeface="굴림" charset="-127"/>
              </a:rPr>
              <a:t>2</a:t>
            </a:r>
            <a:r>
              <a:rPr lang="en-US" altLang="ko-KR" sz="1400" b="1">
                <a:latin typeface="Arial" charset="0"/>
                <a:ea typeface="굴림" charset="-127"/>
                <a:cs typeface="굴림" charset="-127"/>
              </a:rPr>
              <a:t>)</a:t>
            </a:r>
          </a:p>
        </p:txBody>
      </p:sp>
      <p:pic>
        <p:nvPicPr>
          <p:cNvPr id="199689" name="Picture 9" descr="machine-gun-in-a-violin-box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24400" y="3962400"/>
            <a:ext cx="4343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622249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15346" y="1547283"/>
            <a:ext cx="9048750" cy="1073150"/>
          </a:xfrm>
        </p:spPr>
        <p:txBody>
          <a:bodyPr/>
          <a:lstStyle/>
          <a:p>
            <a:r>
              <a:rPr lang="en-US" altLang="ko-KR" sz="6000" b="1" dirty="0">
                <a:ea typeface="굴림" charset="-127"/>
                <a:cs typeface="굴림" charset="-127"/>
              </a:rPr>
              <a:t>not just for tomorrow,</a:t>
            </a:r>
            <a:endParaRPr lang="en-US" sz="6600" b="1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z="1200"/>
              <a:t>Wednesday, Jan. 22, 2020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200"/>
              <a:t>PHYS 1444-002, Spring 2020                    Dr. Jaehoon Yu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z="1200" smtClean="0"/>
              <a:pPr>
                <a:defRPr/>
              </a:pPr>
              <a:t>31</a:t>
            </a:fld>
            <a:endParaRPr lang="en-US" sz="120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9967AA0-D625-1C49-9C3C-60C2A842D3B1}"/>
              </a:ext>
            </a:extLst>
          </p:cNvPr>
          <p:cNvSpPr txBox="1">
            <a:spLocks/>
          </p:cNvSpPr>
          <p:nvPr/>
        </p:nvSpPr>
        <p:spPr bwMode="auto">
          <a:xfrm>
            <a:off x="15346" y="225425"/>
            <a:ext cx="9048750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altLang="ko-KR" sz="6000" b="1" kern="0" dirty="0">
                <a:ea typeface="굴림" charset="-127"/>
                <a:cs typeface="굴림" charset="-127"/>
              </a:rPr>
              <a:t>Let’s all dream, </a:t>
            </a:r>
            <a:endParaRPr lang="en-US" sz="6600" b="1" kern="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F402FD8-69C1-2A4C-970A-A9ACE411A41A}"/>
              </a:ext>
            </a:extLst>
          </p:cNvPr>
          <p:cNvSpPr txBox="1">
            <a:spLocks/>
          </p:cNvSpPr>
          <p:nvPr/>
        </p:nvSpPr>
        <p:spPr bwMode="auto">
          <a:xfrm>
            <a:off x="15346" y="2869141"/>
            <a:ext cx="9048750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altLang="ko-KR" sz="6000" b="1" kern="0" dirty="0">
                <a:ea typeface="굴림" charset="-127"/>
                <a:cs typeface="굴림" charset="-127"/>
              </a:rPr>
              <a:t>not just for the next year,</a:t>
            </a:r>
            <a:endParaRPr lang="en-US" sz="6600" b="1" kern="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BAE4F7B-542A-D943-8C60-32582AEE82A7}"/>
              </a:ext>
            </a:extLst>
          </p:cNvPr>
          <p:cNvSpPr txBox="1">
            <a:spLocks/>
          </p:cNvSpPr>
          <p:nvPr/>
        </p:nvSpPr>
        <p:spPr bwMode="auto">
          <a:xfrm>
            <a:off x="113242" y="4191000"/>
            <a:ext cx="8852958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altLang="ko-KR" sz="5400" b="1" kern="0" dirty="0">
                <a:ea typeface="굴림" charset="-127"/>
                <a:cs typeface="굴림" charset="-127"/>
              </a:rPr>
              <a:t>but for 1000 years into the future for the whole humanity!!</a:t>
            </a:r>
            <a:endParaRPr lang="en-US" sz="6000" b="1" kern="0" dirty="0"/>
          </a:p>
        </p:txBody>
      </p:sp>
    </p:spTree>
    <p:extLst>
      <p:ext uri="{BB962C8B-B14F-4D97-AF65-F5344CB8AC3E}">
        <p14:creationId xmlns:p14="http://schemas.microsoft.com/office/powerpoint/2010/main" val="40924786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Jan. 22,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1444-002, Spring 2020                    Dr. Jaehoon Yu</a:t>
            </a:r>
          </a:p>
        </p:txBody>
      </p:sp>
      <p:sp>
        <p:nvSpPr>
          <p:cNvPr id="4301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15D9F57-A737-A840-8C4B-2C7CC2124182}" type="slidenum">
              <a:rPr lang="en-US">
                <a:latin typeface="Arial Narrow" pitchFamily="-84" charset="0"/>
              </a:rPr>
              <a:pPr/>
              <a:t>32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4301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3252"/>
            <a:ext cx="7772400" cy="685800"/>
          </a:xfrm>
        </p:spPr>
        <p:txBody>
          <a:bodyPr/>
          <a:lstStyle/>
          <a:p>
            <a:pPr eaLnBrk="1" hangingPunct="1"/>
            <a:r>
              <a:rPr lang="en-US" sz="4000" b="1" dirty="0">
                <a:ea typeface="ＭＳ Ｐゴシック" pitchFamily="-84" charset="-128"/>
                <a:cs typeface="ＭＳ Ｐゴシック" pitchFamily="-84" charset="-128"/>
              </a:rPr>
              <a:t>Textbook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" y="533400"/>
            <a:ext cx="8763000" cy="19778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Title: Physics for Scientists and Engineers with Modern Physics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4</a:t>
            </a:r>
            <a:r>
              <a:rPr lang="en-US" sz="2400" baseline="30000" dirty="0">
                <a:ea typeface="ＭＳ Ｐゴシック" pitchFamily="-84" charset="-128"/>
                <a:cs typeface="ＭＳ Ｐゴシック" pitchFamily="-84" charset="-128"/>
              </a:rPr>
              <a:t>th</a:t>
            </a:r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 edition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Authors: D.C. </a:t>
            </a:r>
            <a:r>
              <a:rPr lang="en-US" sz="2800" dirty="0" err="1">
                <a:ea typeface="ＭＳ Ｐゴシック" pitchFamily="-84" charset="-128"/>
                <a:cs typeface="ＭＳ Ｐゴシック" pitchFamily="-84" charset="-128"/>
              </a:rPr>
              <a:t>Giancoli</a:t>
            </a:r>
            <a:endParaRPr lang="en-US" sz="2800" dirty="0">
              <a:ea typeface="ＭＳ Ｐゴシック" pitchFamily="-84" charset="-128"/>
              <a:cs typeface="ＭＳ Ｐゴシック" pitchFamily="-8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ISBN13: </a:t>
            </a:r>
            <a:r>
              <a:rPr lang="en-US" sz="2800" dirty="0"/>
              <a:t>978-0132273596</a:t>
            </a:r>
            <a:endParaRPr lang="en-US" sz="2800" dirty="0">
              <a:ea typeface="ＭＳ Ｐゴシック" pitchFamily="-84" charset="-128"/>
              <a:cs typeface="ＭＳ Ｐゴシック" pitchFamily="-8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ISBN10: </a:t>
            </a:r>
            <a:r>
              <a:rPr lang="en-US" sz="2800" dirty="0"/>
              <a:t>9780132273596</a:t>
            </a:r>
            <a:endParaRPr lang="en-US" sz="2800" dirty="0">
              <a:ea typeface="ＭＳ Ｐゴシック" pitchFamily="-84" charset="-128"/>
              <a:cs typeface="ＭＳ Ｐゴシック" pitchFamily="-84" charset="-12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0697EC-A108-1149-A987-5ADD2445C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819400"/>
            <a:ext cx="77724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519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pPr eaLnBrk="1" hangingPunct="1"/>
            <a:r>
              <a:rPr lang="en-US" sz="4000" dirty="0">
                <a:ea typeface="ＭＳ Ｐゴシック" pitchFamily="-84" charset="-128"/>
                <a:cs typeface="ＭＳ Ｐゴシック" pitchFamily="-84" charset="-128"/>
              </a:rPr>
              <a:t>Information &amp; Communication Source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85800"/>
            <a:ext cx="9144000" cy="5715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Course web page: </a:t>
            </a:r>
            <a:r>
              <a:rPr lang="en-US" sz="2800" dirty="0">
                <a:ea typeface="ＭＳ Ｐゴシック" pitchFamily="-84" charset="-128"/>
                <a:cs typeface="ＭＳ Ｐゴシック" pitchFamily="-84" charset="-128"/>
                <a:hlinkClick r:id="rId3"/>
              </a:rPr>
              <a:t>http://www-hep.uta.edu/~yu/teaching/spring20-1444-002/spring20-1444-002.html</a:t>
            </a: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Contact information &amp; Class Schedule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Syllabus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Homework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Holidays and Exam days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Evaluation Policy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Class Style &amp; Communication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Other information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Primary communication tool is e-mail: Make sure that your e-mail at the time of course registration is the one you most often read!! </a:t>
            </a:r>
            <a:r>
              <a:rPr lang="en-US" sz="2800" dirty="0">
                <a:ea typeface="ＭＳ Ｐゴシック" pitchFamily="-84" charset="-128"/>
                <a:cs typeface="ＭＳ Ｐゴシック" pitchFamily="-84" charset="-128"/>
                <a:sym typeface="Wingdings" pitchFamily="-84" charset="2"/>
              </a:rPr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Office Hours for Dr. Yu: 2:30 – 3:30pm, MW or by appointments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Jan. 22, 2020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1444-002, Spring 2020                    Dr. Jaehoon Yu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3D45CD-16A2-224C-B70A-0D1B04896262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7128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Jan. 22, 2020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1444-002, Spring 2020                    Dr. Jaehoon Yu</a:t>
            </a:r>
            <a:endParaRPr lang="en-US"/>
          </a:p>
        </p:txBody>
      </p:sp>
      <p:sp>
        <p:nvSpPr>
          <p:cNvPr id="3891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C293E1-DDA2-4944-B029-05297B3D35FB}" type="slidenum">
              <a:rPr lang="en-US"/>
              <a:pPr>
                <a:defRPr/>
              </a:pPr>
              <a:t>34</a:t>
            </a:fld>
            <a:endParaRPr lang="en-US"/>
          </a:p>
        </p:txBody>
      </p:sp>
      <p:sp>
        <p:nvSpPr>
          <p:cNvPr id="37893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76200"/>
            <a:ext cx="7772400" cy="685800"/>
          </a:xfrm>
        </p:spPr>
        <p:txBody>
          <a:bodyPr/>
          <a:lstStyle/>
          <a:p>
            <a:pPr eaLnBrk="1" hangingPunct="1"/>
            <a:r>
              <a:rPr lang="en-US" sz="4000" dirty="0"/>
              <a:t>Evaluation Policy</a:t>
            </a:r>
          </a:p>
        </p:txBody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762000"/>
            <a:ext cx="8229600" cy="5410200"/>
          </a:xfrm>
          <a:solidFill>
            <a:srgbClr val="FFFFFF"/>
          </a:solidFill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Homework: </a:t>
            </a:r>
            <a:r>
              <a:rPr lang="en-US" altLang="ko-KR" sz="2400" dirty="0">
                <a:ea typeface="굴림" charset="-127"/>
                <a:cs typeface="굴림" charset="-127"/>
              </a:rPr>
              <a:t>25</a:t>
            </a:r>
            <a:r>
              <a:rPr lang="en-US" sz="2400" dirty="0"/>
              <a:t>%!!!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Exams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Final Comprehensive Exam (</a:t>
            </a:r>
            <a:r>
              <a:rPr lang="en-US" sz="2000" dirty="0">
                <a:ea typeface="굴림" charset="-127"/>
              </a:rPr>
              <a:t>5</a:t>
            </a:r>
            <a:r>
              <a:rPr lang="en-US" sz="2000" dirty="0">
                <a:ea typeface="굴림" charset="-127"/>
                <a:cs typeface="굴림" charset="-127"/>
              </a:rPr>
              <a:t>/6/20</a:t>
            </a:r>
            <a:r>
              <a:rPr lang="en-US" sz="2000" dirty="0"/>
              <a:t>): 23%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Mid-term Comprehensive Exam (3/18/20): 20%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One better of the two term Exams (2/19/20 and 4/15/20): </a:t>
            </a:r>
            <a:r>
              <a:rPr lang="en-US" altLang="ko-KR" sz="2000" dirty="0">
                <a:ea typeface="굴림" charset="-127"/>
                <a:cs typeface="굴림" charset="-127"/>
              </a:rPr>
              <a:t>12</a:t>
            </a:r>
            <a:r>
              <a:rPr lang="en-US" sz="2000" dirty="0"/>
              <a:t>%</a:t>
            </a:r>
            <a:endParaRPr lang="en-US" sz="18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Missing an exam is not permissible unless pre-approved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No makeup test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u="sng" dirty="0">
                <a:solidFill>
                  <a:srgbClr val="A50021"/>
                </a:solidFill>
              </a:rPr>
              <a:t>You will get an F if you miss any of the exams without a prior approval no matter how well you’ve been doing in class!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Lab score: 10%</a:t>
            </a:r>
            <a:endParaRPr lang="en-US" sz="2400" dirty="0">
              <a:solidFill>
                <a:srgbClr val="FF0066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Pop-quizzes: 10%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Extra credits: 10% of the total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Random attendances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Colloquium attendances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Special projects (BIGGGGG!!!)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Planetarium shows and many other opportunities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Grading will be done on a sliding scale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-107950" y="3962400"/>
            <a:ext cx="8947150" cy="396875"/>
            <a:chOff x="28" y="2551"/>
            <a:chExt cx="4964" cy="250"/>
          </a:xfrm>
        </p:grpSpPr>
        <p:sp>
          <p:nvSpPr>
            <p:cNvPr id="37896" name="Line 5"/>
            <p:cNvSpPr>
              <a:spLocks noChangeShapeType="1"/>
            </p:cNvSpPr>
            <p:nvPr/>
          </p:nvSpPr>
          <p:spPr bwMode="auto">
            <a:xfrm>
              <a:off x="480" y="2676"/>
              <a:ext cx="4512" cy="0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897" name="Text Box 6"/>
            <p:cNvSpPr txBox="1">
              <a:spLocks noChangeArrowheads="1"/>
            </p:cNvSpPr>
            <p:nvPr/>
          </p:nvSpPr>
          <p:spPr bwMode="auto">
            <a:xfrm>
              <a:off x="28" y="2551"/>
              <a:ext cx="45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solidFill>
                    <a:srgbClr val="FF0066"/>
                  </a:solidFill>
                  <a:latin typeface="Arial Narrow" charset="0"/>
                </a:rPr>
                <a:t>100%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7650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Jan. 22, 2020</a:t>
            </a: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1444-002, Spring 2020                    Dr. Jaehoon Yu</a:t>
            </a:r>
            <a:endParaRPr lang="en-US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E3BCED-6AD3-074F-9922-7EB389254E80}" type="slidenum">
              <a:rPr lang="en-US"/>
              <a:pPr>
                <a:defRPr/>
              </a:pPr>
              <a:t>35</a:t>
            </a:fld>
            <a:endParaRPr lang="en-US"/>
          </a:p>
        </p:txBody>
      </p:sp>
      <p:sp>
        <p:nvSpPr>
          <p:cNvPr id="389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76200"/>
            <a:ext cx="7772400" cy="533400"/>
          </a:xfrm>
        </p:spPr>
        <p:txBody>
          <a:bodyPr/>
          <a:lstStyle/>
          <a:p>
            <a:pPr eaLnBrk="1" hangingPunct="1"/>
            <a:r>
              <a:rPr lang="en-US"/>
              <a:t>Homework</a:t>
            </a:r>
          </a:p>
        </p:txBody>
      </p:sp>
      <p:sp>
        <p:nvSpPr>
          <p:cNvPr id="2027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533400"/>
            <a:ext cx="8534400" cy="5943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Solving homework problems is the only way to comprehend class material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An electronic homework system has been setup for you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solidFill>
                  <a:srgbClr val="A50021"/>
                </a:solidFill>
              </a:rPr>
              <a:t>Details are in the material distributed today and on the web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hlinkClick r:id="rId3"/>
              </a:rPr>
              <a:t>https://quest.cns.utexas.edu/student/courses/list</a:t>
            </a:r>
            <a:r>
              <a:rPr lang="en-US" sz="2000" dirty="0"/>
              <a:t> </a:t>
            </a:r>
            <a:endParaRPr lang="en-US" sz="24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solidFill>
                  <a:schemeClr val="accent2"/>
                </a:solidFill>
              </a:rPr>
              <a:t>Choose the course </a:t>
            </a:r>
            <a:r>
              <a:rPr lang="en-US" sz="2000" b="1" u="sng" dirty="0">
                <a:solidFill>
                  <a:srgbClr val="FF0000"/>
                </a:solidFill>
              </a:rPr>
              <a:t>PHYS1444-Spring20</a:t>
            </a:r>
            <a:r>
              <a:rPr lang="en-US" sz="2000" dirty="0">
                <a:solidFill>
                  <a:schemeClr val="accent2"/>
                </a:solidFill>
              </a:rPr>
              <a:t>, unique number </a:t>
            </a:r>
            <a:r>
              <a:rPr lang="en-US" sz="2000" b="1" u="sng" dirty="0">
                <a:solidFill>
                  <a:srgbClr val="FF0000"/>
                </a:solidFill>
              </a:rPr>
              <a:t>44120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u="sng" dirty="0">
                <a:solidFill>
                  <a:schemeClr val="accent2"/>
                </a:solidFill>
              </a:rPr>
              <a:t>Download </a:t>
            </a:r>
            <a:r>
              <a:rPr lang="en-US" sz="2000" u="sng" dirty="0" err="1">
                <a:solidFill>
                  <a:schemeClr val="accent2"/>
                </a:solidFill>
              </a:rPr>
              <a:t>homeworks</a:t>
            </a:r>
            <a:r>
              <a:rPr lang="en-US" altLang="ko-KR" sz="2000" u="sng" dirty="0">
                <a:solidFill>
                  <a:schemeClr val="accent2"/>
                </a:solidFill>
                <a:ea typeface="굴림" charset="-127"/>
                <a:cs typeface="굴림" charset="-127"/>
              </a:rPr>
              <a:t>, solve the problems and submit them online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ko-KR" sz="2000" u="sng" dirty="0">
                <a:solidFill>
                  <a:schemeClr val="accent2"/>
                </a:solidFill>
                <a:ea typeface="굴림" charset="-127"/>
                <a:cs typeface="굴림" charset="-127"/>
              </a:rPr>
              <a:t>Multiple unsuccessful tries will deduct points</a:t>
            </a:r>
            <a:endParaRPr lang="en-US" sz="2000" u="sng" dirty="0">
              <a:solidFill>
                <a:schemeClr val="accent2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solidFill>
                  <a:srgbClr val="A50021"/>
                </a:solidFill>
              </a:rPr>
              <a:t>Roster will close at 11pm next Monday, Jan. 27</a:t>
            </a:r>
            <a:endParaRPr lang="en-US" altLang="ko-KR" sz="2000" dirty="0">
              <a:solidFill>
                <a:srgbClr val="A50021"/>
              </a:solidFill>
              <a:ea typeface="굴림" charset="-127"/>
              <a:cs typeface="굴림" charset="-127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solidFill>
                  <a:srgbClr val="A50021"/>
                </a:solidFill>
                <a:ea typeface="굴림" charset="-127"/>
                <a:cs typeface="굴림" charset="-127"/>
              </a:rPr>
              <a:t>You need a UT e-ID (NOT the UTA NetID): Go and apply at the URL </a:t>
            </a:r>
            <a:r>
              <a:rPr lang="en-US" sz="2000" dirty="0">
                <a:solidFill>
                  <a:srgbClr val="A50021"/>
                </a:solidFill>
                <a:ea typeface="굴림" charset="-127"/>
                <a:cs typeface="굴림" charset="-127"/>
                <a:hlinkClick r:id="rId4"/>
              </a:rPr>
              <a:t>https://idmanager.its.utexas.edu/eid_self_help/?createEID&amp;qwicap-page-id=EA027EFF7E2DA39E</a:t>
            </a:r>
            <a:r>
              <a:rPr lang="en-US" sz="2000" dirty="0">
                <a:solidFill>
                  <a:srgbClr val="A50021"/>
                </a:solidFill>
                <a:ea typeface="굴림" charset="-127"/>
                <a:cs typeface="굴림" charset="-127"/>
              </a:rPr>
              <a:t> if you don’t have one.</a:t>
            </a:r>
            <a:endParaRPr lang="en-US" sz="2000" dirty="0">
              <a:solidFill>
                <a:srgbClr val="A50021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Each homework carries the same weight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Home work problems will be slightly ahead of the class and tough!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 u="sng" dirty="0">
                <a:solidFill>
                  <a:srgbClr val="A50021"/>
                </a:solidFill>
              </a:rPr>
              <a:t>No</a:t>
            </a:r>
            <a:r>
              <a:rPr lang="en-US" sz="2400" dirty="0"/>
              <a:t> homework will be dropped from the final grade!!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Home work will constitute </a:t>
            </a:r>
            <a:r>
              <a:rPr lang="en-US" altLang="ko-KR" sz="2400" b="1" u="sng" dirty="0">
                <a:solidFill>
                  <a:srgbClr val="A50021"/>
                </a:solidFill>
                <a:ea typeface="굴림" charset="-127"/>
                <a:cs typeface="굴림" charset="-127"/>
              </a:rPr>
              <a:t>25%</a:t>
            </a:r>
            <a:r>
              <a:rPr lang="en-US" sz="2400" b="1" u="sng" dirty="0">
                <a:solidFill>
                  <a:srgbClr val="A50021"/>
                </a:solidFill>
              </a:rPr>
              <a:t> of the total</a:t>
            </a:r>
            <a:r>
              <a:rPr lang="en-US" sz="2400" dirty="0"/>
              <a:t> </a:t>
            </a:r>
            <a:r>
              <a:rPr lang="en-US" sz="2400" dirty="0">
                <a:sym typeface="Wingdings" charset="2"/>
              </a:rPr>
              <a:t> A good way of keeping your grades high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Strongly encouraged to collaborate </a:t>
            </a:r>
            <a:r>
              <a:rPr lang="en-US" sz="2400" dirty="0" err="1">
                <a:sym typeface="Wingdings" charset="2"/>
              </a:rPr>
              <a:t></a:t>
            </a:r>
            <a:r>
              <a:rPr lang="en-US" sz="2400" dirty="0">
                <a:sym typeface="Wingdings" charset="2"/>
              </a:rPr>
              <a:t> Does not mean you can copy</a:t>
            </a:r>
          </a:p>
        </p:txBody>
      </p:sp>
    </p:spTree>
    <p:extLst>
      <p:ext uri="{BB962C8B-B14F-4D97-AF65-F5344CB8AC3E}">
        <p14:creationId xmlns:p14="http://schemas.microsoft.com/office/powerpoint/2010/main" val="4177188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Jan. 22,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1444-002, Spring 2020                    Dr. Jaehoon Yu</a:t>
            </a:r>
            <a:endParaRPr lang="en-US"/>
          </a:p>
        </p:txBody>
      </p:sp>
      <p:sp>
        <p:nvSpPr>
          <p:cNvPr id="4608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6DDFA2E-DC40-C340-BB90-95012A4DAC1F}" type="slidenum">
              <a:rPr lang="en-US">
                <a:latin typeface="Arial Narrow" pitchFamily="-84" charset="0"/>
              </a:rPr>
              <a:pPr/>
              <a:t>36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4608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533400"/>
          </a:xfrm>
        </p:spPr>
        <p:txBody>
          <a:bodyPr/>
          <a:lstStyle/>
          <a:p>
            <a:pPr eaLnBrk="1" hangingPunct="1"/>
            <a:r>
              <a:rPr lang="en-US" sz="4000">
                <a:ea typeface="ＭＳ Ｐゴシック" pitchFamily="-84" charset="-128"/>
                <a:cs typeface="ＭＳ Ｐゴシック" pitchFamily="-84" charset="-128"/>
              </a:rPr>
              <a:t>Attendances and Class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38200"/>
            <a:ext cx="8534400" cy="5715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dirty="0">
                <a:ea typeface="+mn-ea"/>
                <a:cs typeface="+mn-cs"/>
              </a:rPr>
              <a:t>Attendances: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/>
              <a:t>Will be taken randomly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/>
              <a:t>Will be used for extra credits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>
                <a:ea typeface="+mn-ea"/>
                <a:cs typeface="+mn-cs"/>
              </a:rPr>
              <a:t>Class style: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/>
              <a:t>Lectures will be on electronic media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dirty="0"/>
              <a:t>The lecture notes will be posted on the web </a:t>
            </a:r>
            <a:r>
              <a:rPr lang="en-US" sz="2000" b="1" u="sng" dirty="0">
                <a:solidFill>
                  <a:srgbClr val="A50021"/>
                </a:solidFill>
              </a:rPr>
              <a:t>AFTER</a:t>
            </a:r>
            <a:r>
              <a:rPr lang="en-US" sz="2000" dirty="0"/>
              <a:t> each class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/>
              <a:t>Will be mixed with traditional methods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/>
              <a:t>Active participation through example problem work and discussions are </a:t>
            </a:r>
            <a:r>
              <a:rPr lang="en-US" sz="2400" b="1" u="sng" dirty="0">
                <a:solidFill>
                  <a:srgbClr val="A5002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required!</a:t>
            </a:r>
            <a:endParaRPr lang="en-US" sz="2400" dirty="0">
              <a:sym typeface="Wingdings" charset="2"/>
            </a:endParaRP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dirty="0">
                <a:sym typeface="Wingdings" charset="2"/>
              </a:rPr>
              <a:t>You take your own studies in your hands!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dirty="0">
                <a:sym typeface="Wingdings" charset="2"/>
              </a:rPr>
              <a:t>Your will be called out to give answers to examples and questions!!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>
                <a:sym typeface="Wingdings" charset="2"/>
              </a:rPr>
              <a:t>Communication between you and me is extremely important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dirty="0">
                <a:sym typeface="Wingdings" charset="2"/>
              </a:rPr>
              <a:t>If you have problems, please do not hesitate talking to me</a:t>
            </a:r>
          </a:p>
        </p:txBody>
      </p:sp>
    </p:spTree>
    <p:extLst>
      <p:ext uri="{BB962C8B-B14F-4D97-AF65-F5344CB8AC3E}">
        <p14:creationId xmlns:p14="http://schemas.microsoft.com/office/powerpoint/2010/main" val="20136818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Jan. 22,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1444-002, Spring 2020                    Dr. Jaehoon Yu</a:t>
            </a:r>
            <a:endParaRPr lang="en-US"/>
          </a:p>
        </p:txBody>
      </p:sp>
      <p:sp>
        <p:nvSpPr>
          <p:cNvPr id="4198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7F15C3-4849-B24E-B0DE-48090D7A5563}" type="slidenum">
              <a:rPr lang="en-US"/>
              <a:pPr>
                <a:defRPr/>
              </a:pPr>
              <a:t>37</a:t>
            </a:fld>
            <a:endParaRPr lang="en-US"/>
          </a:p>
        </p:txBody>
      </p:sp>
      <p:sp>
        <p:nvSpPr>
          <p:cNvPr id="4096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533400"/>
          </a:xfrm>
        </p:spPr>
        <p:txBody>
          <a:bodyPr/>
          <a:lstStyle/>
          <a:p>
            <a:pPr eaLnBrk="1" hangingPunct="1"/>
            <a:r>
              <a:rPr lang="en-US" sz="4000" dirty="0"/>
              <a:t>Lab and Physics Clinic</a:t>
            </a:r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685800"/>
            <a:ext cx="8534400" cy="5638800"/>
          </a:xfrm>
        </p:spPr>
        <p:txBody>
          <a:bodyPr/>
          <a:lstStyle/>
          <a:p>
            <a:pPr eaLnBrk="1" hangingPunct="1"/>
            <a:r>
              <a:rPr lang="en-US" sz="2400" dirty="0"/>
              <a:t>Physics Labs:</a:t>
            </a:r>
            <a:r>
              <a:rPr lang="en-US" sz="2000" dirty="0"/>
              <a:t> Begins in the week of Feb. 3</a:t>
            </a:r>
          </a:p>
          <a:p>
            <a:pPr lvl="1" eaLnBrk="1" hangingPunct="1"/>
            <a:r>
              <a:rPr lang="en-US" sz="2000" dirty="0"/>
              <a:t>Important to understand physical principles through experiments</a:t>
            </a:r>
          </a:p>
          <a:p>
            <a:pPr lvl="1" eaLnBrk="1" hangingPunct="1"/>
            <a:r>
              <a:rPr lang="en-US" sz="2000" dirty="0"/>
              <a:t>10% of the grade</a:t>
            </a:r>
          </a:p>
          <a:p>
            <a:pPr lvl="1" eaLnBrk="1" hangingPunct="1"/>
            <a:r>
              <a:rPr lang="en-US" sz="2000" dirty="0" err="1"/>
              <a:t>Prelab</a:t>
            </a:r>
            <a:r>
              <a:rPr lang="en-US" sz="2000" dirty="0"/>
              <a:t> questions can be obtained at </a:t>
            </a:r>
            <a:r>
              <a:rPr lang="en-US" sz="2000" dirty="0">
                <a:hlinkClick r:id="rId2"/>
              </a:rPr>
              <a:t>www.uta.edu/physics/labs</a:t>
            </a:r>
            <a:r>
              <a:rPr lang="en-US" sz="2000" dirty="0"/>
              <a:t> </a:t>
            </a:r>
          </a:p>
          <a:p>
            <a:pPr lvl="1" eaLnBrk="1" hangingPunct="1"/>
            <a:r>
              <a:rPr lang="en-US" sz="2000" dirty="0"/>
              <a:t>Lab syllabus is available in your assigned lab rooms.  </a:t>
            </a:r>
          </a:p>
          <a:p>
            <a:pPr eaLnBrk="1" hangingPunct="1"/>
            <a:r>
              <a:rPr lang="en-US" sz="2400" dirty="0"/>
              <a:t>Physics Clinic:</a:t>
            </a:r>
          </a:p>
          <a:p>
            <a:pPr lvl="1" eaLnBrk="1" hangingPunct="1"/>
            <a:r>
              <a:rPr lang="en-US" sz="2000" dirty="0"/>
              <a:t>Free service</a:t>
            </a:r>
          </a:p>
          <a:p>
            <a:pPr lvl="1" eaLnBrk="1" hangingPunct="1"/>
            <a:r>
              <a:rPr lang="en-US" sz="2000" dirty="0"/>
              <a:t>They provide general help on physics, including help solving homework problems</a:t>
            </a:r>
          </a:p>
          <a:p>
            <a:pPr lvl="2" eaLnBrk="1" hangingPunct="1"/>
            <a:r>
              <a:rPr lang="en-US" sz="1800" dirty="0"/>
              <a:t>Do not expect solutions of the problem from them!</a:t>
            </a:r>
          </a:p>
          <a:p>
            <a:pPr lvl="2" eaLnBrk="1" hangingPunct="1"/>
            <a:r>
              <a:rPr lang="en-US" sz="1800" dirty="0"/>
              <a:t>Do not expect them to tell you whether your answers are correct!</a:t>
            </a:r>
          </a:p>
          <a:p>
            <a:pPr lvl="2" eaLnBrk="1" hangingPunct="1"/>
            <a:r>
              <a:rPr lang="en-US" sz="1800" dirty="0"/>
              <a:t>It is your responsibility to make sure that you have done everything correctly!</a:t>
            </a:r>
            <a:endParaRPr lang="en-US" sz="2000" dirty="0">
              <a:sym typeface="Wingdings" charset="2"/>
            </a:endParaRPr>
          </a:p>
          <a:p>
            <a:pPr lvl="1" eaLnBrk="1" hangingPunct="1"/>
            <a:r>
              <a:rPr lang="en-US" sz="2000" dirty="0">
                <a:sym typeface="Wingdings" charset="2"/>
              </a:rPr>
              <a:t>11am – 6pm, Mon – Thu in SH 007</a:t>
            </a:r>
          </a:p>
          <a:p>
            <a:pPr lvl="1" eaLnBrk="1" hangingPunct="1"/>
            <a:r>
              <a:rPr lang="en-US" sz="2000" dirty="0">
                <a:sym typeface="Wingdings" charset="2"/>
              </a:rPr>
              <a:t>This service begins today!</a:t>
            </a:r>
          </a:p>
          <a:p>
            <a:pPr lvl="1" eaLnBrk="1" hangingPunct="1"/>
            <a:r>
              <a:rPr lang="en-US" sz="2000" dirty="0">
                <a:sym typeface="Wingdings" charset="2"/>
              </a:rPr>
              <a:t>Please take full advantage of this service!!</a:t>
            </a:r>
          </a:p>
        </p:txBody>
      </p:sp>
    </p:spTree>
    <p:extLst>
      <p:ext uri="{BB962C8B-B14F-4D97-AF65-F5344CB8AC3E}">
        <p14:creationId xmlns:p14="http://schemas.microsoft.com/office/powerpoint/2010/main" val="813771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683394" y="27272"/>
            <a:ext cx="7772400" cy="457200"/>
          </a:xfrm>
        </p:spPr>
        <p:txBody>
          <a:bodyPr/>
          <a:lstStyle/>
          <a:p>
            <a:pPr eaLnBrk="1" hangingPunct="1"/>
            <a:r>
              <a:rPr lang="en-US" dirty="0"/>
              <a:t>Extra credit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683394" y="484472"/>
            <a:ext cx="7772400" cy="5763928"/>
          </a:xfrm>
        </p:spPr>
        <p:txBody>
          <a:bodyPr/>
          <a:lstStyle/>
          <a:p>
            <a:pPr eaLnBrk="1" hangingPunct="1"/>
            <a:r>
              <a:rPr lang="en-US" dirty="0"/>
              <a:t>10% addition to the total</a:t>
            </a:r>
          </a:p>
          <a:p>
            <a:pPr lvl="1" eaLnBrk="1" hangingPunct="1"/>
            <a:r>
              <a:rPr lang="en-US" dirty="0"/>
              <a:t>Could boost a B to A, C to B or D to C</a:t>
            </a:r>
          </a:p>
          <a:p>
            <a:pPr eaLnBrk="1" hangingPunct="1"/>
            <a:r>
              <a:rPr lang="en-US" dirty="0"/>
              <a:t>What constitute for extra credit?</a:t>
            </a:r>
          </a:p>
          <a:p>
            <a:pPr lvl="1" eaLnBrk="1" hangingPunct="1">
              <a:lnSpc>
                <a:spcPct val="80000"/>
              </a:lnSpc>
            </a:pPr>
            <a:r>
              <a:rPr lang="en-US" dirty="0"/>
              <a:t>Special projects (biggest!!)</a:t>
            </a:r>
          </a:p>
          <a:p>
            <a:pPr lvl="1" eaLnBrk="1" hangingPunct="1">
              <a:lnSpc>
                <a:spcPct val="80000"/>
              </a:lnSpc>
            </a:pPr>
            <a:r>
              <a:rPr lang="en-US" dirty="0"/>
              <a:t>Random attendances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dirty="0"/>
              <a:t>Participating in the physics department colloquium</a:t>
            </a:r>
          </a:p>
          <a:p>
            <a:pPr lvl="2" eaLnBrk="1" hangingPunct="1">
              <a:lnSpc>
                <a:spcPct val="80000"/>
              </a:lnSpc>
            </a:pPr>
            <a:r>
              <a:rPr lang="en-US" dirty="0"/>
              <a:t>4pm Wednesdays</a:t>
            </a:r>
          </a:p>
          <a:p>
            <a:pPr lvl="2" eaLnBrk="1" hangingPunct="1">
              <a:lnSpc>
                <a:spcPct val="80000"/>
              </a:lnSpc>
            </a:pPr>
            <a:r>
              <a:rPr lang="en-US" dirty="0"/>
              <a:t>Special colloquia already scheduled – </a:t>
            </a:r>
            <a:r>
              <a:rPr lang="en-US" b="1" u="sng" dirty="0"/>
              <a:t>triple extra credit!!</a:t>
            </a:r>
          </a:p>
          <a:p>
            <a:pPr lvl="3" eaLnBrk="1" hangingPunct="1">
              <a:lnSpc>
                <a:spcPct val="80000"/>
              </a:lnSpc>
            </a:pPr>
            <a:r>
              <a:rPr lang="en-US" dirty="0"/>
              <a:t>March 18: Dr. Pedro </a:t>
            </a:r>
            <a:r>
              <a:rPr lang="en-US" dirty="0" err="1"/>
              <a:t>Machardo</a:t>
            </a:r>
            <a:r>
              <a:rPr lang="en-US" dirty="0"/>
              <a:t> of Fermilab</a:t>
            </a:r>
          </a:p>
          <a:p>
            <a:pPr lvl="1" eaLnBrk="1" hangingPunct="1">
              <a:lnSpc>
                <a:spcPct val="80000"/>
              </a:lnSpc>
            </a:pPr>
            <a:r>
              <a:rPr lang="en-US" dirty="0"/>
              <a:t>Strong participation in the class discussions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dirty="0"/>
              <a:t>Watching the valid planetarium shows</a:t>
            </a:r>
          </a:p>
          <a:p>
            <a:pPr lvl="1" eaLnBrk="1" hangingPunct="1">
              <a:lnSpc>
                <a:spcPct val="80000"/>
              </a:lnSpc>
            </a:pPr>
            <a:r>
              <a:rPr lang="en-US" dirty="0"/>
              <a:t>Many other opportunities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Jan. 22,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1444-002, Spring 2020                    Dr. Jaehoon Yu</a:t>
            </a:r>
            <a:endParaRPr lang="en-US" dirty="0"/>
          </a:p>
        </p:txBody>
      </p:sp>
      <p:sp>
        <p:nvSpPr>
          <p:cNvPr id="430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BEFFF0-8774-1042-994A-C32C17B54255}" type="slidenum">
              <a:rPr lang="en-US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7071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630EF1E-AFE0-DE4D-AFB1-9733BEE277B8}" type="slidenum">
              <a:rPr lang="en-US">
                <a:latin typeface="Arial Narrow" pitchFamily="-84" charset="0"/>
              </a:rPr>
              <a:pPr/>
              <a:t>39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689758-D937-2144-98C6-6EA1BAA88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Jan. 22,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73AADB-F6D4-8E44-8C67-7247212F0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1444-002, Spring 2020                    Dr. Jaehoon Yu</a:t>
            </a:r>
            <a:endParaRPr lang="en-US" dirty="0"/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>
          <a:xfrm>
            <a:off x="114300" y="419100"/>
            <a:ext cx="8877300" cy="63627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sz="2400" dirty="0">
                <a:ea typeface="ＭＳ Ｐゴシック" pitchFamily="-84" charset="-128"/>
              </a:rPr>
              <a:t>Regular running show schedule: </a:t>
            </a:r>
            <a:r>
              <a:rPr lang="en-US" sz="2400" dirty="0">
                <a:ea typeface="ＭＳ Ｐゴシック" pitchFamily="-84" charset="-128"/>
                <a:hlinkClick r:id="rId2"/>
              </a:rPr>
              <a:t>https://www.uta.edu/planetarium/shows/schedule.php</a:t>
            </a:r>
            <a:r>
              <a:rPr lang="en-US" sz="2400" dirty="0">
                <a:ea typeface="ＭＳ Ｐゴシック" pitchFamily="-84" charset="-128"/>
              </a:rPr>
              <a:t> </a:t>
            </a:r>
            <a:r>
              <a:rPr lang="en-US" sz="2000" dirty="0">
                <a:ea typeface="ＭＳ Ｐゴシック" pitchFamily="-84" charset="-128"/>
                <a:cs typeface="ＭＳ Ｐゴシック" pitchFamily="-84" charset="-128"/>
              </a:rPr>
              <a:t> </a:t>
            </a:r>
          </a:p>
          <a:p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Valid shows ( some need special arrangements)</a:t>
            </a:r>
            <a:endParaRPr lang="en-US" sz="2400" dirty="0"/>
          </a:p>
          <a:p>
            <a:pPr lvl="1"/>
            <a:r>
              <a:rPr lang="en-US" sz="2000" b="1" dirty="0">
                <a:solidFill>
                  <a:srgbClr val="C00000"/>
                </a:solidFill>
              </a:rPr>
              <a:t>Black Holes and Phantom of the Universe (Count up to 2 times!!)</a:t>
            </a:r>
          </a:p>
          <a:p>
            <a:pPr lvl="1"/>
            <a:r>
              <a:rPr lang="en-US" sz="2000" dirty="0"/>
              <a:t>Astronaut;  Bad Astronomy; Back to the Moon for Good; Cosmic Origins Spectrograph, Dark, Dynamic Earth, Europe to the Stars, From Earth to the Universe; Experience the Aurora; Ice Worlds;</a:t>
            </a:r>
            <a:endParaRPr lang="en-US" sz="1600" dirty="0"/>
          </a:p>
          <a:p>
            <a:pPr lvl="1"/>
            <a:r>
              <a:rPr lang="en-US" sz="2000" dirty="0"/>
              <a:t>Mayan Prophecies; Nano Cam; Stars of the Pharaohs; </a:t>
            </a:r>
            <a:r>
              <a:rPr lang="en-US" sz="2000" dirty="0" err="1"/>
              <a:t>TimeSpace</a:t>
            </a:r>
            <a:r>
              <a:rPr lang="en-US" sz="2000" dirty="0"/>
              <a:t>, Two Small Pieces of Glass; Unseen Universe; Violent Universe; Out there, Our Violent Planet; Rosetta; The Hot and Energetic Universe; The Sun: Our Living Star; Unseen Universe: Vision of SOFIA; We Are Astronomers</a:t>
            </a:r>
          </a:p>
          <a:p>
            <a:pPr lvl="1"/>
            <a:r>
              <a:rPr lang="en-US" sz="2000" dirty="0"/>
              <a:t>See </a:t>
            </a:r>
            <a:r>
              <a:rPr lang="en-US" sz="2000" u="sng" dirty="0">
                <a:hlinkClick r:id="rId3"/>
              </a:rPr>
              <a:t>https://www.uta.edu/planetarium/fieldtrips/showBook.php</a:t>
            </a:r>
            <a:r>
              <a:rPr lang="en-US" sz="2000" u="sng" dirty="0"/>
              <a:t> </a:t>
            </a:r>
            <a:r>
              <a:rPr lang="en-US" sz="2000" dirty="0"/>
              <a:t>for more info</a:t>
            </a:r>
            <a:endParaRPr lang="en-US" sz="1600" dirty="0"/>
          </a:p>
          <a:p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How to submit for extra credit?</a:t>
            </a:r>
          </a:p>
          <a:p>
            <a:pPr lvl="1" eaLnBrk="1" hangingPunct="1"/>
            <a:r>
              <a:rPr lang="en-US" sz="2000" dirty="0"/>
              <a:t>Obtain the ticket stub signed and dated by the planetarium star lecturer at the show</a:t>
            </a:r>
          </a:p>
          <a:p>
            <a:pPr lvl="1" eaLnBrk="1" hangingPunct="1"/>
            <a:r>
              <a:rPr lang="en-US" sz="2000" dirty="0"/>
              <a:t>Collect the ticket stubs throughout the semester</a:t>
            </a:r>
          </a:p>
          <a:p>
            <a:pPr lvl="1" eaLnBrk="1" hangingPunct="1"/>
            <a:r>
              <a:rPr lang="en-US" sz="2000" dirty="0"/>
              <a:t>Tape one edge of all of the ticket stubs on a sheet of paper with your name and ID on</a:t>
            </a:r>
          </a:p>
          <a:p>
            <a:pPr lvl="1" eaLnBrk="1" hangingPunct="1"/>
            <a:r>
              <a:rPr lang="en-US" sz="2000" dirty="0"/>
              <a:t>Submit the sheet at the end of the semester on the day of the final </a:t>
            </a:r>
            <a:r>
              <a:rPr lang="en-US" sz="2000" dirty="0" err="1"/>
              <a:t>examå</a:t>
            </a:r>
            <a:endParaRPr lang="en-US" sz="2000" dirty="0"/>
          </a:p>
        </p:txBody>
      </p:sp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457200"/>
          </a:xfrm>
        </p:spPr>
        <p:txBody>
          <a:bodyPr/>
          <a:lstStyle/>
          <a:p>
            <a:pPr eaLnBrk="1" hangingPunct="1"/>
            <a:r>
              <a:rPr lang="en-US" sz="4000" dirty="0">
                <a:ea typeface="ＭＳ Ｐゴシック" pitchFamily="-84" charset="-128"/>
                <a:cs typeface="ＭＳ Ｐゴシック" pitchFamily="-84" charset="-128"/>
              </a:rPr>
              <a:t>Valid Planetarium Shows</a:t>
            </a:r>
          </a:p>
        </p:txBody>
      </p:sp>
    </p:spTree>
    <p:extLst>
      <p:ext uri="{BB962C8B-B14F-4D97-AF65-F5344CB8AC3E}">
        <p14:creationId xmlns:p14="http://schemas.microsoft.com/office/powerpoint/2010/main" val="38543913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tarryNig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9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868363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  <a:latin typeface="Arial Narrow" charset="0"/>
              </a:rPr>
              <a:t>We always wonder…</a:t>
            </a:r>
          </a:p>
        </p:txBody>
      </p:sp>
      <p:sp>
        <p:nvSpPr>
          <p:cNvPr id="2" name="Cloud Callout 1"/>
          <p:cNvSpPr/>
          <p:nvPr/>
        </p:nvSpPr>
        <p:spPr bwMode="auto">
          <a:xfrm>
            <a:off x="685800" y="762000"/>
            <a:ext cx="7772400" cy="3429000"/>
          </a:xfrm>
          <a:prstGeom prst="cloudCallout">
            <a:avLst>
              <a:gd name="adj1" fmla="val -42196"/>
              <a:gd name="adj2" fmla="val 34100"/>
            </a:avLst>
          </a:prstGeom>
          <a:solidFill>
            <a:schemeClr val="accent6">
              <a:lumMod val="75000"/>
            </a:schemeClr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2600" y="1295400"/>
            <a:ext cx="5715000" cy="2590800"/>
          </a:xfrm>
        </p:spPr>
        <p:txBody>
          <a:bodyPr/>
          <a:lstStyle/>
          <a:p>
            <a:pPr marL="347472">
              <a:spcBef>
                <a:spcPts val="0"/>
              </a:spcBef>
            </a:pP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What makes up the universe?</a:t>
            </a:r>
          </a:p>
          <a:p>
            <a:pPr marL="347472">
              <a:spcBef>
                <a:spcPts val="0"/>
              </a:spcBef>
            </a:pP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How does the universe work?</a:t>
            </a:r>
          </a:p>
          <a:p>
            <a:pPr marL="347472">
              <a:spcBef>
                <a:spcPts val="0"/>
              </a:spcBef>
            </a:pP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What holds the universe together?</a:t>
            </a:r>
          </a:p>
          <a:p>
            <a:pPr marL="347472">
              <a:spcBef>
                <a:spcPts val="0"/>
              </a:spcBef>
            </a:pP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How can we live in the universe well?</a:t>
            </a:r>
          </a:p>
          <a:p>
            <a:pPr marL="347472">
              <a:spcBef>
                <a:spcPts val="0"/>
              </a:spcBef>
            </a:pP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Where do we all come from?</a:t>
            </a:r>
          </a:p>
        </p:txBody>
      </p:sp>
      <p:pic>
        <p:nvPicPr>
          <p:cNvPr id="10" name="Picture 8" descr="thinker-femal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" t="433" r="6992" b="9245"/>
          <a:stretch>
            <a:fillRect/>
          </a:stretch>
        </p:blipFill>
        <p:spPr bwMode="auto">
          <a:xfrm>
            <a:off x="157323" y="3581400"/>
            <a:ext cx="1976277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72075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Jan. 22,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1444-002, Spring 2020                    Dr. Jaehoon Yu</a:t>
            </a:r>
            <a:endParaRPr lang="en-US"/>
          </a:p>
        </p:txBody>
      </p:sp>
      <p:sp>
        <p:nvSpPr>
          <p:cNvPr id="4506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956704-E20E-9248-A268-467CBC5B306F}" type="slidenum">
              <a:rPr lang="en-US"/>
              <a:pPr>
                <a:defRPr/>
              </a:pPr>
              <a:t>40</a:t>
            </a:fld>
            <a:endParaRPr lang="en-US"/>
          </a:p>
        </p:txBody>
      </p:sp>
      <p:sp>
        <p:nvSpPr>
          <p:cNvPr id="4403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762000"/>
          </a:xfrm>
        </p:spPr>
        <p:txBody>
          <a:bodyPr/>
          <a:lstStyle/>
          <a:p>
            <a:pPr eaLnBrk="1" hangingPunct="1"/>
            <a:r>
              <a:rPr lang="en-US" sz="4000"/>
              <a:t>What can you expect from this class?</a:t>
            </a:r>
          </a:p>
        </p:txBody>
      </p:sp>
      <p:sp>
        <p:nvSpPr>
          <p:cNvPr id="450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609600"/>
            <a:ext cx="8229600" cy="5715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dirty="0"/>
              <a:t>All A’s?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This would be really nice, wouldn’t it?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But if it is too easy it is not fulfilling</a:t>
            </a:r>
            <a:r>
              <a:rPr lang="en-US" altLang="ko-KR" sz="1800" dirty="0">
                <a:ea typeface="굴림" charset="-127"/>
                <a:cs typeface="굴림" charset="-127"/>
              </a:rPr>
              <a:t> or meaningful</a:t>
            </a:r>
            <a:r>
              <a:rPr lang="en-US" sz="1800" dirty="0"/>
              <a:t>….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This class is not going to be a stroll in the park!!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You will earn your grade in this class.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You will need to put in sufficient time and sincere efforts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Exams</a:t>
            </a:r>
            <a:r>
              <a:rPr lang="en-US" altLang="ko-KR" sz="1800" dirty="0">
                <a:ea typeface="굴림" charset="-127"/>
                <a:cs typeface="굴림" charset="-127"/>
              </a:rPr>
              <a:t> and quizzes</a:t>
            </a:r>
            <a:r>
              <a:rPr lang="en-US" sz="1800" dirty="0"/>
              <a:t> will be tough!!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/>
              <a:t>Sometimes problems might not look exactly like what you learned in the class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/>
              <a:t>Show your work! Just putting the right answer for free response problems does not work!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But you have a great control (up to 45%) of your grade </a:t>
            </a:r>
            <a:r>
              <a:rPr lang="en-US" sz="2000" b="1" u="sng" dirty="0">
                <a:solidFill>
                  <a:srgbClr val="C00000"/>
                </a:solidFill>
              </a:rPr>
              <a:t>in your hands!!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Homework</a:t>
            </a:r>
            <a:r>
              <a:rPr lang="en-US" altLang="ko-KR" sz="1800" dirty="0">
                <a:ea typeface="굴림" charset="-127"/>
                <a:cs typeface="굴림" charset="-127"/>
              </a:rPr>
              <a:t> is 25</a:t>
            </a:r>
            <a:r>
              <a:rPr lang="en-US" sz="1800" dirty="0"/>
              <a:t>%</a:t>
            </a:r>
            <a:r>
              <a:rPr lang="en-US" altLang="ko-KR" sz="1800" dirty="0">
                <a:ea typeface="굴림" charset="-127"/>
                <a:cs typeface="굴림" charset="-127"/>
              </a:rPr>
              <a:t> of the total grade</a:t>
            </a:r>
            <a:r>
              <a:rPr lang="en-US" sz="1800" dirty="0"/>
              <a:t>!!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/>
              <a:t>Means you will have many homework problems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400" dirty="0"/>
              <a:t>Sometimes much more than </a:t>
            </a:r>
            <a:r>
              <a:rPr lang="en-US" altLang="ko-KR" sz="1400" dirty="0">
                <a:ea typeface="굴림" charset="-127"/>
                <a:cs typeface="굴림" charset="-127"/>
              </a:rPr>
              <a:t>any </a:t>
            </a:r>
            <a:r>
              <a:rPr lang="en-US" sz="1400" dirty="0"/>
              <a:t>other classes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400" dirty="0"/>
              <a:t>Some homework problems will be something that you have yet to learn in class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400" dirty="0"/>
              <a:t>Exam problems will be easier than homework problems but the same principles!!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Lab 10%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Extra credit 10%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Play a proactive role in your own study and grades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I will work with you so that your efforts are properly rewarded</a:t>
            </a:r>
          </a:p>
        </p:txBody>
      </p:sp>
    </p:spTree>
    <p:extLst>
      <p:ext uri="{BB962C8B-B14F-4D97-AF65-F5344CB8AC3E}">
        <p14:creationId xmlns:p14="http://schemas.microsoft.com/office/powerpoint/2010/main" val="31443239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Jan. 22, 2020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1444-002, Spring 2020                    Dr. Jaehoon Yu</a:t>
            </a:r>
            <a:endParaRPr lang="en-US"/>
          </a:p>
        </p:txBody>
      </p:sp>
      <p:sp>
        <p:nvSpPr>
          <p:cNvPr id="5120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0DFF576-8530-2E46-B54A-5D3FBF3503D0}" type="slidenum">
              <a:rPr lang="en-US">
                <a:latin typeface="Arial Narrow" pitchFamily="-84" charset="0"/>
              </a:rPr>
              <a:pPr/>
              <a:t>41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5120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153400" cy="609600"/>
          </a:xfrm>
        </p:spPr>
        <p:txBody>
          <a:bodyPr/>
          <a:lstStyle/>
          <a:p>
            <a:pPr eaLnBrk="1" hangingPunct="1"/>
            <a:r>
              <a:rPr lang="en-US">
                <a:ea typeface="ＭＳ Ｐゴシック" pitchFamily="-84" charset="-128"/>
                <a:cs typeface="ＭＳ Ｐゴシック" pitchFamily="-84" charset="-128"/>
              </a:rPr>
              <a:t>What do we want </a:t>
            </a:r>
            <a:r>
              <a:rPr lang="en-US" altLang="ko-KR">
                <a:ea typeface="굴림" pitchFamily="-84" charset="-127"/>
                <a:cs typeface="굴림" pitchFamily="-84" charset="-127"/>
              </a:rPr>
              <a:t>to learn</a:t>
            </a:r>
            <a:r>
              <a:rPr lang="en-US">
                <a:ea typeface="ＭＳ Ｐゴシック" pitchFamily="-84" charset="-128"/>
                <a:cs typeface="ＭＳ Ｐゴシック" pitchFamily="-84" charset="-128"/>
              </a:rPr>
              <a:t> in this class?</a:t>
            </a:r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38200"/>
            <a:ext cx="85344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Physics is everywhere around you.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>
                <a:solidFill>
                  <a:srgbClr val="CC00CC"/>
                </a:solidFill>
                <a:ea typeface="ＭＳ Ｐゴシック" pitchFamily="-84" charset="-128"/>
                <a:cs typeface="ＭＳ Ｐゴシック" pitchFamily="-84" charset="-128"/>
              </a:rPr>
              <a:t>Skills to understand the fundamental principles that surrounds you in everyday lives…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Skills to identify what law</a:t>
            </a:r>
            <a:r>
              <a:rPr lang="en-US" altLang="ko-KR" sz="2800" dirty="0">
                <a:ea typeface="굴림" pitchFamily="-84" charset="-127"/>
                <a:cs typeface="굴림" pitchFamily="-84" charset="-127"/>
              </a:rPr>
              <a:t>s</a:t>
            </a: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 of physics applies to what phenomena and use them appropriately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>
                <a:solidFill>
                  <a:srgbClr val="CC00CC"/>
                </a:solidFill>
                <a:ea typeface="ＭＳ Ｐゴシック" pitchFamily="-84" charset="-128"/>
                <a:cs typeface="ＭＳ Ｐゴシック" pitchFamily="-84" charset="-128"/>
              </a:rPr>
              <a:t>Understand the impact of physical laws and apply them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Learn skills to think, research and analyze observations.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>
                <a:solidFill>
                  <a:srgbClr val="CC00CC"/>
                </a:solidFill>
                <a:ea typeface="ＭＳ Ｐゴシック" pitchFamily="-84" charset="-128"/>
                <a:cs typeface="ＭＳ Ｐゴシック" pitchFamily="-84" charset="-128"/>
              </a:rPr>
              <a:t>Learn skills to express observations and measurements in mathematical language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Learn skills to express your research in a systematic manner in writing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>
                <a:solidFill>
                  <a:srgbClr val="FF0066"/>
                </a:solidFill>
                <a:ea typeface="ＭＳ Ｐゴシック" pitchFamily="-84" charset="-128"/>
                <a:cs typeface="ＭＳ Ｐゴシック" pitchFamily="-84" charset="-128"/>
              </a:rPr>
              <a:t>But most importantly the confidence in your physics ability and to take on any challenges laid in front of you!!</a:t>
            </a:r>
          </a:p>
        </p:txBody>
      </p:sp>
      <p:sp>
        <p:nvSpPr>
          <p:cNvPr id="206852" name="Text Box 4"/>
          <p:cNvSpPr txBox="1">
            <a:spLocks noChangeArrowheads="1"/>
          </p:cNvSpPr>
          <p:nvPr/>
        </p:nvSpPr>
        <p:spPr bwMode="auto">
          <a:xfrm>
            <a:off x="948168" y="6014185"/>
            <a:ext cx="7418441" cy="584775"/>
          </a:xfrm>
          <a:prstGeom prst="rect">
            <a:avLst/>
          </a:prstGeom>
          <a:solidFill>
            <a:srgbClr val="FFFF99"/>
          </a:solidFill>
          <a:ln w="38100">
            <a:solidFill>
              <a:srgbClr val="A5002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A50021"/>
                </a:solidFill>
                <a:latin typeface="Arial Narrow" pitchFamily="-84" charset="0"/>
              </a:rPr>
              <a:t>Even more importantly, let us have a lot of FUN!!</a:t>
            </a:r>
          </a:p>
        </p:txBody>
      </p:sp>
    </p:spTree>
    <p:extLst>
      <p:ext uri="{BB962C8B-B14F-4D97-AF65-F5344CB8AC3E}">
        <p14:creationId xmlns:p14="http://schemas.microsoft.com/office/powerpoint/2010/main" val="16765237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Jan. 22, 2020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1444-002, Spring 2020                    Dr. Jaehoon Yu</a:t>
            </a:r>
            <a:endParaRPr lang="en-US"/>
          </a:p>
        </p:txBody>
      </p:sp>
      <p:sp>
        <p:nvSpPr>
          <p:cNvPr id="4608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9C22BE-10A7-894E-B454-BDF75A16054F}" type="slidenum">
              <a:rPr lang="en-US"/>
              <a:pPr>
                <a:defRPr/>
              </a:pPr>
              <a:t>42</a:t>
            </a:fld>
            <a:endParaRPr lang="en-US"/>
          </a:p>
        </p:txBody>
      </p:sp>
      <p:sp>
        <p:nvSpPr>
          <p:cNvPr id="46085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915400" cy="609600"/>
          </a:xfrm>
        </p:spPr>
        <p:txBody>
          <a:bodyPr/>
          <a:lstStyle/>
          <a:p>
            <a:pPr eaLnBrk="1" hangingPunct="1"/>
            <a:r>
              <a:rPr lang="en-US" dirty="0"/>
              <a:t>Specifically, in this course, you will </a:t>
            </a:r>
            <a:r>
              <a:rPr lang="en-US" altLang="ko-KR" dirty="0">
                <a:ea typeface="굴림" charset="-127"/>
                <a:cs typeface="굴림" charset="-127"/>
              </a:rPr>
              <a:t>learn</a:t>
            </a:r>
            <a:r>
              <a:rPr lang="en-US" altLang="ko-KR" dirty="0"/>
              <a:t>…</a:t>
            </a:r>
            <a:endParaRPr lang="en-US" dirty="0"/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14400"/>
            <a:ext cx="8534400" cy="4800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3600" dirty="0"/>
              <a:t>Concept of Electricity and Magnetism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/>
              <a:t>Electric charge and magnetic poles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/>
              <a:t>Electric and Magnetic Forces and fields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/>
              <a:t>Electric and magnetic potential and energies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/>
              <a:t>Propagation of electric and magnetic fields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/>
              <a:t>Relationship between electro-magnetic forces and light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/>
              <a:t>Behaviors of light and optics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/>
              <a:t>Special relativity and quantum theories</a:t>
            </a:r>
          </a:p>
          <a:p>
            <a:pPr eaLnBrk="1" hangingPunct="1">
              <a:lnSpc>
                <a:spcPct val="80000"/>
              </a:lnSpc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062186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FF0066"/>
                </a:solidFill>
                <a:latin typeface="Arial Narrow" charset="0"/>
              </a:rPr>
              <a:t>Wednesday, Jan. 22, 2020</a:t>
            </a:r>
          </a:p>
        </p:txBody>
      </p:sp>
      <p:sp>
        <p:nvSpPr>
          <p:cNvPr id="2150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400">
                <a:solidFill>
                  <a:srgbClr val="003300"/>
                </a:solidFill>
                <a:latin typeface="Arial Narrow" charset="0"/>
              </a:rPr>
              <a:t>PHYS 1444-002, Spring 2020                    Dr. Jaehoon Yu</a:t>
            </a:r>
            <a:endParaRPr lang="en-US" sz="1400">
              <a:solidFill>
                <a:srgbClr val="003300"/>
              </a:solidFill>
              <a:latin typeface="Arial Narrow" charset="0"/>
            </a:endParaRPr>
          </a:p>
        </p:txBody>
      </p:sp>
      <p:sp>
        <p:nvSpPr>
          <p:cNvPr id="2150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9662C0DF-DAE1-E344-B623-7DC2CE6EF011}" type="slidenum">
              <a:rPr lang="en-US" sz="1400">
                <a:solidFill>
                  <a:srgbClr val="A50021"/>
                </a:solidFill>
                <a:latin typeface="Arial Narrow" charset="0"/>
              </a:rPr>
              <a:pPr eaLnBrk="1" hangingPunct="1"/>
              <a:t>43</a:t>
            </a:fld>
            <a:endParaRPr lang="en-US" sz="1400">
              <a:solidFill>
                <a:srgbClr val="A50021"/>
              </a:solidFill>
              <a:latin typeface="Arial Narrow" charset="0"/>
            </a:endParaRPr>
          </a:p>
        </p:txBody>
      </p:sp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-76200"/>
            <a:ext cx="8915400" cy="685800"/>
          </a:xfrm>
        </p:spPr>
        <p:txBody>
          <a:bodyPr/>
          <a:lstStyle/>
          <a:p>
            <a:r>
              <a:rPr lang="en-US" sz="4000">
                <a:latin typeface="Arial Narrow" charset="0"/>
                <a:ea typeface="ＭＳ Ｐゴシック" charset="0"/>
                <a:cs typeface="ＭＳ Ｐゴシック" charset="0"/>
              </a:rPr>
              <a:t>How to study for this course?</a:t>
            </a:r>
          </a:p>
        </p:txBody>
      </p:sp>
      <p:sp>
        <p:nvSpPr>
          <p:cNvPr id="321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533400"/>
            <a:ext cx="8534400" cy="5867400"/>
          </a:xfrm>
        </p:spPr>
        <p:txBody>
          <a:bodyPr/>
          <a:lstStyle/>
          <a:p>
            <a:r>
              <a:rPr lang="en-US" sz="2400" dirty="0">
                <a:latin typeface="Arial Narrow" charset="0"/>
                <a:ea typeface="ＭＳ Ｐゴシック" charset="0"/>
                <a:cs typeface="ＭＳ Ｐゴシック" charset="0"/>
              </a:rPr>
              <a:t>Keep up with the class for comprehensive understanding of materials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Come to the class and participate in discussions and in solving example problems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Follow through lecture notes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Work out other example problems in the book yourself without the solutions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Have many tons of fun in the class, asking lots of questions!!!!!</a:t>
            </a:r>
          </a:p>
          <a:p>
            <a:r>
              <a:rPr lang="en-US" sz="2400" dirty="0">
                <a:latin typeface="Arial Narrow" charset="0"/>
                <a:ea typeface="ＭＳ Ｐゴシック" charset="0"/>
                <a:cs typeface="ＭＳ Ｐゴシック" charset="0"/>
              </a:rPr>
              <a:t> Keep up with the homework to put the last nail on the coffin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Do NOT wait till you are done with all the problems. One can always input the answers as you solve problems. 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Form a study group and discuss how to solve problems with your friends, then work the problems out yourselves! </a:t>
            </a:r>
            <a:r>
              <a:rPr lang="en-US" sz="2000" dirty="0">
                <a:latin typeface="Arial Narrow" charset="0"/>
                <a:ea typeface="ＭＳ Ｐゴシック" charset="0"/>
                <a:sym typeface="Wingdings" pitchFamily="2" charset="2"/>
              </a:rPr>
              <a:t> Use physics clinic!!</a:t>
            </a:r>
            <a:endParaRPr lang="en-US" sz="2000" dirty="0">
              <a:latin typeface="Arial Narrow" charset="0"/>
              <a:ea typeface="ＭＳ Ｐゴシック" charset="0"/>
            </a:endParaRPr>
          </a:p>
          <a:p>
            <a:r>
              <a:rPr lang="en-US" sz="2400" dirty="0">
                <a:latin typeface="Arial Narrow" charset="0"/>
                <a:ea typeface="ＭＳ Ｐゴシック" charset="0"/>
                <a:cs typeface="ＭＳ Ｐゴシック" charset="0"/>
              </a:rPr>
              <a:t>Prepare for upcoming classes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Read the textbook for the material to be covered in the next class</a:t>
            </a:r>
          </a:p>
          <a:p>
            <a:r>
              <a:rPr lang="en-US" sz="2400" dirty="0">
                <a:latin typeface="Arial Narrow" charset="0"/>
                <a:ea typeface="ＭＳ Ｐゴシック" charset="0"/>
                <a:cs typeface="ＭＳ Ｐゴシック" charset="0"/>
              </a:rPr>
              <a:t>The extra mile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Work out additional problems in the back of the book starting the easiest problems to harder ones </a:t>
            </a:r>
          </a:p>
        </p:txBody>
      </p:sp>
    </p:spTree>
    <p:extLst>
      <p:ext uri="{BB962C8B-B14F-4D97-AF65-F5344CB8AC3E}">
        <p14:creationId xmlns:p14="http://schemas.microsoft.com/office/powerpoint/2010/main" val="12509322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609600"/>
          </a:xfrm>
        </p:spPr>
        <p:txBody>
          <a:bodyPr/>
          <a:lstStyle/>
          <a:p>
            <a:pPr eaLnBrk="1" hangingPunct="1"/>
            <a:r>
              <a:rPr lang="en-US" dirty="0">
                <a:latin typeface="Arial Narrow" charset="0"/>
                <a:ea typeface="ＭＳ Ｐゴシック" charset="-128"/>
                <a:cs typeface="ＭＳ Ｐゴシック" charset="-128"/>
              </a:rPr>
              <a:t>High Energy Physics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  <a:cs typeface="ＭＳ Ｐゴシック" charset="-128"/>
              </a:rPr>
              <a:t>Definition: A field of physics that pursues understanding the fundamental constituents of matter and basic principles of interactions between them.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  <a:cs typeface="ＭＳ Ｐゴシック" charset="-128"/>
              </a:rPr>
              <a:t>Known interactions (forces):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</a:rPr>
              <a:t>Gravitational Force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</a:rPr>
              <a:t>Electro</a:t>
            </a:r>
            <a:r>
              <a:rPr lang="en-US" dirty="0">
                <a:latin typeface="Arial Narrow" charset="0"/>
              </a:rPr>
              <a:t>magnetic Force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</a:rPr>
              <a:t>Weak Nuclear Force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</a:rPr>
              <a:t>Strong Nuclear Force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  <a:cs typeface="ＭＳ Ｐゴシック" charset="-128"/>
              </a:rPr>
              <a:t>Current theory: The Standard Model of Particle Physics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Jan. 22,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1444-002, Spring 2020       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824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 descr="Forces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082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262168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685800"/>
            <a:ext cx="8839199" cy="47244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203747" y="1219200"/>
            <a:ext cx="2568654" cy="1792043"/>
            <a:chOff x="5148964" y="457200"/>
            <a:chExt cx="2488178" cy="2067742"/>
          </a:xfrm>
        </p:grpSpPr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5148964" y="457200"/>
              <a:ext cx="947036" cy="685800"/>
            </a:xfrm>
            <a:prstGeom prst="ellipse">
              <a:avLst/>
            </a:prstGeom>
            <a:noFill/>
            <a:ln w="57150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Text Box 12"/>
            <p:cNvSpPr txBox="1">
              <a:spLocks noChangeArrowheads="1"/>
            </p:cNvSpPr>
            <p:nvPr/>
          </p:nvSpPr>
          <p:spPr bwMode="auto">
            <a:xfrm>
              <a:off x="6172200" y="1708151"/>
              <a:ext cx="1464942" cy="816791"/>
            </a:xfrm>
            <a:prstGeom prst="rect">
              <a:avLst/>
            </a:prstGeom>
            <a:solidFill>
              <a:srgbClr val="FFFF99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Arial Narrow" charset="0"/>
                </a:rPr>
                <a:t>Discovered in 1995, ~175m</a:t>
              </a:r>
              <a:r>
                <a:rPr lang="en-US" sz="2000" baseline="-25000" dirty="0">
                  <a:solidFill>
                    <a:srgbClr val="FF0000"/>
                  </a:solidFill>
                  <a:latin typeface="Arial Narrow" charset="0"/>
                </a:rPr>
                <a:t>p</a:t>
              </a:r>
            </a:p>
          </p:txBody>
        </p:sp>
        <p:cxnSp>
          <p:nvCxnSpPr>
            <p:cNvPr id="10" name="AutoShape 13"/>
            <p:cNvCxnSpPr>
              <a:cxnSpLocks noChangeShapeType="1"/>
              <a:stCxn id="8" idx="5"/>
              <a:endCxn id="9" idx="0"/>
            </p:cNvCxnSpPr>
            <p:nvPr/>
          </p:nvCxnSpPr>
          <p:spPr bwMode="auto">
            <a:xfrm>
              <a:off x="5957309" y="1042567"/>
              <a:ext cx="947362" cy="665583"/>
            </a:xfrm>
            <a:prstGeom prst="straightConnector1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  <a:tailEnd type="none" w="sm" len="sm"/>
            </a:ln>
          </p:spPr>
        </p:cxnSp>
      </p:grp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457200" y="5410200"/>
            <a:ext cx="8305800" cy="1219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kern="0" dirty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Total of 16 particles (12+4 force mediators) make up all the visible matter in the universe! </a:t>
            </a:r>
            <a:r>
              <a:rPr lang="en-US" kern="0" dirty="0" err="1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/>
              </a:rPr>
              <a:t></a:t>
            </a:r>
            <a:r>
              <a:rPr lang="en-US" kern="0" dirty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/>
              </a:rPr>
              <a:t>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Simple and elegant!!!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Tested to a precision of 1 part per million!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752600" y="2971800"/>
            <a:ext cx="3657601" cy="1168063"/>
            <a:chOff x="1600200" y="3200400"/>
            <a:chExt cx="2963918" cy="1168063"/>
          </a:xfrm>
        </p:grpSpPr>
        <p:sp>
          <p:nvSpPr>
            <p:cNvPr id="16" name="Oval 19"/>
            <p:cNvSpPr>
              <a:spLocks noChangeArrowheads="1"/>
            </p:cNvSpPr>
            <p:nvPr/>
          </p:nvSpPr>
          <p:spPr bwMode="auto">
            <a:xfrm>
              <a:off x="1600200" y="3200400"/>
              <a:ext cx="838200" cy="1143000"/>
            </a:xfrm>
            <a:prstGeom prst="ellipse">
              <a:avLst/>
            </a:prstGeom>
            <a:solidFill>
              <a:srgbClr val="00FF00">
                <a:alpha val="20000"/>
              </a:srgbClr>
            </a:solidFill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Text Box 12"/>
            <p:cNvSpPr txBox="1">
              <a:spLocks noChangeArrowheads="1"/>
            </p:cNvSpPr>
            <p:nvPr/>
          </p:nvSpPr>
          <p:spPr bwMode="auto">
            <a:xfrm>
              <a:off x="3200400" y="3352800"/>
              <a:ext cx="1363718" cy="1015663"/>
            </a:xfrm>
            <a:prstGeom prst="rect">
              <a:avLst/>
            </a:prstGeom>
            <a:solidFill>
              <a:srgbClr val="FFFF99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Arial Narrow" charset="0"/>
                </a:rPr>
                <a:t>Make up most ordinary matters ~0.1m</a:t>
              </a:r>
              <a:r>
                <a:rPr lang="en-US" sz="2000" baseline="-25000" dirty="0">
                  <a:solidFill>
                    <a:srgbClr val="FF0000"/>
                  </a:solidFill>
                  <a:latin typeface="Arial Narrow" charset="0"/>
                </a:rPr>
                <a:t>p</a:t>
              </a:r>
            </a:p>
          </p:txBody>
        </p:sp>
        <p:cxnSp>
          <p:nvCxnSpPr>
            <p:cNvPr id="18" name="AutoShape 13"/>
            <p:cNvCxnSpPr>
              <a:cxnSpLocks noChangeShapeType="1"/>
              <a:stCxn id="16" idx="6"/>
              <a:endCxn id="17" idx="1"/>
            </p:cNvCxnSpPr>
            <p:nvPr/>
          </p:nvCxnSpPr>
          <p:spPr bwMode="auto">
            <a:xfrm>
              <a:off x="2438400" y="3771900"/>
              <a:ext cx="762000" cy="88732"/>
            </a:xfrm>
            <a:prstGeom prst="straightConnector1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  <a:tailEnd type="none" w="sm" len="sm"/>
            </a:ln>
          </p:spPr>
        </p:cxnSp>
      </p:grpSp>
      <p:sp>
        <p:nvSpPr>
          <p:cNvPr id="22" name="Oval 11"/>
          <p:cNvSpPr>
            <a:spLocks noChangeArrowheads="1"/>
          </p:cNvSpPr>
          <p:nvPr/>
        </p:nvSpPr>
        <p:spPr bwMode="auto">
          <a:xfrm>
            <a:off x="7594317" y="1143000"/>
            <a:ext cx="1168683" cy="685800"/>
          </a:xfrm>
          <a:prstGeom prst="ellipse">
            <a:avLst/>
          </a:prstGeom>
          <a:solidFill>
            <a:srgbClr val="CC00CC">
              <a:alpha val="18000"/>
            </a:srgbClr>
          </a:solidFill>
          <a:ln w="57150">
            <a:solidFill>
              <a:srgbClr val="FF33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762000"/>
          </a:xfrm>
        </p:spPr>
        <p:txBody>
          <a:bodyPr/>
          <a:lstStyle/>
          <a:p>
            <a:r>
              <a:rPr lang="en-US" dirty="0"/>
              <a:t>HEP and the Standard Model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201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omputer&#13;&#10;&#13;&#10;Description automatically generated">
            <a:extLst>
              <a:ext uri="{FF2B5EF4-FFF2-40B4-BE49-F238E27FC236}">
                <a16:creationId xmlns:a16="http://schemas.microsoft.com/office/drawing/2014/main" id="{C42D4F44-ACC6-F440-8E17-F6DED3EA4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62E16C6-1BA5-AC41-A588-F7A9BBC9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0638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762000"/>
            <a:ext cx="8915400" cy="6096000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Why is the mass range so large (0.1m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 – 175 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)?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Is the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particle discovered at the LHC really the Higgs particle?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Why is the matter in the universe made only of particles?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Neutrinos have mass!! (</a:t>
            </a:r>
            <a:r>
              <a:rPr lang="en-US" sz="2800" b="1" dirty="0">
                <a:solidFill>
                  <a:srgbClr val="A50021"/>
                </a:solidFill>
                <a:latin typeface="Arial Narrow" charset="0"/>
              </a:rPr>
              <a:t>OMG!! The SM is broken!!!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) 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400" dirty="0">
                <a:latin typeface="Arial Narrow" charset="0"/>
              </a:rPr>
              <a:t>What are the mixing parameters, particle-anti particle asymmetry and the neutrino mass ordering?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Why are there only four apparent forces?</a:t>
            </a:r>
          </a:p>
          <a:p>
            <a:pPr lvl="1">
              <a:lnSpc>
                <a:spcPct val="90000"/>
              </a:lnSpc>
              <a:spcBef>
                <a:spcPts val="300"/>
              </a:spcBef>
            </a:pPr>
            <a:r>
              <a:rPr lang="en-US" sz="2400" dirty="0">
                <a:solidFill>
                  <a:srgbClr val="660066"/>
                </a:solidFill>
                <a:latin typeface="Arial Narrow" charset="0"/>
              </a:rPr>
              <a:t>Were they all unified at the Big Bang?</a:t>
            </a:r>
          </a:p>
        </p:txBody>
      </p:sp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sz="4800" dirty="0"/>
              <a:t>What are some issues in HEP?</a:t>
            </a:r>
          </a:p>
        </p:txBody>
      </p:sp>
      <p:pic>
        <p:nvPicPr>
          <p:cNvPr id="4" name="Picture 3" descr="Screen Shot 2015-07-24 at 7.20.1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0" y="3251200"/>
            <a:ext cx="3238500" cy="36068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DE5F4C4-92A8-2B40-A1CA-B874A94CDEE1}"/>
              </a:ext>
            </a:extLst>
          </p:cNvPr>
          <p:cNvGrpSpPr/>
          <p:nvPr/>
        </p:nvGrpSpPr>
        <p:grpSpPr>
          <a:xfrm>
            <a:off x="4495800" y="4565989"/>
            <a:ext cx="4146493" cy="1534476"/>
            <a:chOff x="4495800" y="4565989"/>
            <a:chExt cx="4146493" cy="1534476"/>
          </a:xfrm>
        </p:grpSpPr>
        <p:cxnSp>
          <p:nvCxnSpPr>
            <p:cNvPr id="10" name="Straight Arrow Connector 9"/>
            <p:cNvCxnSpPr>
              <a:cxnSpLocks/>
              <a:endCxn id="9" idx="2"/>
            </p:cNvCxnSpPr>
            <p:nvPr/>
          </p:nvCxnSpPr>
          <p:spPr bwMode="auto">
            <a:xfrm flipV="1">
              <a:off x="5076427" y="5696328"/>
              <a:ext cx="1939466" cy="240320"/>
            </a:xfrm>
            <a:prstGeom prst="straightConnector1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1" name="TextBox 10"/>
            <p:cNvSpPr txBox="1"/>
            <p:nvPr/>
          </p:nvSpPr>
          <p:spPr>
            <a:xfrm>
              <a:off x="4495800" y="5638800"/>
              <a:ext cx="606256" cy="461665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A50021"/>
                  </a:solidFill>
                  <a:latin typeface="+mj-lt"/>
                </a:rPr>
                <a:t>Me!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12E47B4-7985-4A43-884B-BA413B4BD2A0}"/>
                </a:ext>
              </a:extLst>
            </p:cNvPr>
            <p:cNvSpPr/>
            <p:nvPr/>
          </p:nvSpPr>
          <p:spPr bwMode="auto">
            <a:xfrm rot="18901942">
              <a:off x="6737293" y="4565989"/>
              <a:ext cx="1905000" cy="914400"/>
            </a:xfrm>
            <a:prstGeom prst="ellips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11B73055-939C-D940-815F-45DC4A49C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Jan. 22, 2020</a:t>
            </a:r>
            <a:endParaRPr lang="en-US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E0CCBB43-F165-F041-A30C-0937D6AFF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1444-002, Spring 2020                    Dr. Jaehoon Yu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788220"/>
      </p:ext>
    </p:extLst>
  </p:cSld>
  <p:clrMapOvr>
    <a:masterClrMapping/>
  </p:clrMapOvr>
</p:sld>
</file>

<file path=ppt/theme/theme1.xml><?xml version="1.0" encoding="utf-8"?>
<a:theme xmlns:a="http://schemas.openxmlformats.org/drawingml/2006/main" name="phys1443-spring02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6600"/>
      </a:hlink>
      <a:folHlink>
        <a:srgbClr val="B2B2B2"/>
      </a:folHlink>
    </a:clrScheme>
    <a:fontScheme name="phys1443-spring02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phys1443-spring02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hys1443-spring02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D:\UTA\Classes\1443 Spring 2002\phys1443-spring02.pot</Template>
  <TotalTime>11502</TotalTime>
  <Words>3461</Words>
  <Application>Microsoft Macintosh PowerPoint</Application>
  <PresentationFormat>On-screen Show (4:3)</PresentationFormat>
  <Paragraphs>473</Paragraphs>
  <Slides>43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2" baseType="lpstr">
      <vt:lpstr>Century Schoolbook L</vt:lpstr>
      <vt:lpstr>Arial</vt:lpstr>
      <vt:lpstr>Arial Narrow</vt:lpstr>
      <vt:lpstr>Monotype Corsiva</vt:lpstr>
      <vt:lpstr>Symbol</vt:lpstr>
      <vt:lpstr>Tahoma</vt:lpstr>
      <vt:lpstr>Times New Roman</vt:lpstr>
      <vt:lpstr>Wingdings</vt:lpstr>
      <vt:lpstr>phys1443-spring02</vt:lpstr>
      <vt:lpstr>PHYS 1444 – Section 002 Lecture #1</vt:lpstr>
      <vt:lpstr>Announcements</vt:lpstr>
      <vt:lpstr>Who am I?</vt:lpstr>
      <vt:lpstr>We always wonder…</vt:lpstr>
      <vt:lpstr>High Energy Physics</vt:lpstr>
      <vt:lpstr>PowerPoint Presentation</vt:lpstr>
      <vt:lpstr>HEP and the Standard Model</vt:lpstr>
      <vt:lpstr>PowerPoint Presentation</vt:lpstr>
      <vt:lpstr>What are some issues in HEP?</vt:lpstr>
      <vt:lpstr>How does a nuclear power plant work?</vt:lpstr>
      <vt:lpstr>So what’s the problem?</vt:lpstr>
      <vt:lpstr>What makes up the universe?</vt:lpstr>
      <vt:lpstr>So what’s the problem?</vt:lpstr>
      <vt:lpstr>PowerPoint Presentation</vt:lpstr>
      <vt:lpstr>PowerPoint Presentation</vt:lpstr>
      <vt:lpstr>Fermilab Tevatron and LHC at CERN</vt:lpstr>
      <vt:lpstr>LHC @ CERN Aerial View</vt:lpstr>
      <vt:lpstr>DZero Detector at Fermilab near Chicago</vt:lpstr>
      <vt:lpstr>What did statistics do for Higgs gg?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Look for Dark Matter!!</vt:lpstr>
      <vt:lpstr>So why is HEP relevant to me?</vt:lpstr>
      <vt:lpstr>PowerPoint Presentation</vt:lpstr>
      <vt:lpstr>So why is HEP relevant to me?</vt:lpstr>
      <vt:lpstr>Bi-product of High Energy Physics Research</vt:lpstr>
      <vt:lpstr>GEM Application Potential</vt:lpstr>
      <vt:lpstr>not just for tomorrow,</vt:lpstr>
      <vt:lpstr>Textbook</vt:lpstr>
      <vt:lpstr>Information &amp; Communication Source</vt:lpstr>
      <vt:lpstr>Evaluation Policy</vt:lpstr>
      <vt:lpstr>Homework</vt:lpstr>
      <vt:lpstr>Attendances and Class Style</vt:lpstr>
      <vt:lpstr>Lab and Physics Clinic</vt:lpstr>
      <vt:lpstr>Extra credit</vt:lpstr>
      <vt:lpstr>Valid Planetarium Shows</vt:lpstr>
      <vt:lpstr>What can you expect from this class?</vt:lpstr>
      <vt:lpstr>What do we want to learn in this class?</vt:lpstr>
      <vt:lpstr>Specifically, in this course, you will learn…</vt:lpstr>
      <vt:lpstr>How to study for this course?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 1443 – Section 501 Lecture #1</dc:title>
  <dc:creator>Jae Yu</dc:creator>
  <cp:lastModifiedBy>Yu, Jaehoon</cp:lastModifiedBy>
  <cp:revision>474</cp:revision>
  <dcterms:created xsi:type="dcterms:W3CDTF">2012-01-19T04:21:20Z</dcterms:created>
  <dcterms:modified xsi:type="dcterms:W3CDTF">2020-01-22T21:00:20Z</dcterms:modified>
</cp:coreProperties>
</file>