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91" r:id="rId2"/>
    <p:sldId id="335" r:id="rId3"/>
    <p:sldId id="514" r:id="rId4"/>
    <p:sldId id="515" r:id="rId5"/>
    <p:sldId id="516" r:id="rId6"/>
    <p:sldId id="517" r:id="rId7"/>
    <p:sldId id="518" r:id="rId8"/>
    <p:sldId id="743" r:id="rId9"/>
    <p:sldId id="632" r:id="rId10"/>
    <p:sldId id="744" r:id="rId11"/>
    <p:sldId id="745" r:id="rId12"/>
    <p:sldId id="746" r:id="rId13"/>
    <p:sldId id="747" r:id="rId14"/>
    <p:sldId id="748" r:id="rId15"/>
    <p:sldId id="749" r:id="rId16"/>
    <p:sldId id="750" r:id="rId17"/>
    <p:sldId id="592" r:id="rId18"/>
    <p:sldId id="336" r:id="rId19"/>
    <p:sldId id="768" r:id="rId20"/>
    <p:sldId id="322" r:id="rId21"/>
    <p:sldId id="759" r:id="rId22"/>
    <p:sldId id="769" r:id="rId23"/>
    <p:sldId id="328" r:id="rId24"/>
    <p:sldId id="771" r:id="rId25"/>
    <p:sldId id="773" r:id="rId26"/>
    <p:sldId id="775" r:id="rId27"/>
    <p:sldId id="774" r:id="rId28"/>
    <p:sldId id="619" r:id="rId29"/>
    <p:sldId id="414" r:id="rId30"/>
    <p:sldId id="413" r:id="rId31"/>
    <p:sldId id="777" r:id="rId32"/>
    <p:sldId id="331" r:id="rId33"/>
    <p:sldId id="761" r:id="rId34"/>
    <p:sldId id="762" r:id="rId35"/>
    <p:sldId id="763" r:id="rId36"/>
    <p:sldId id="764" r:id="rId37"/>
    <p:sldId id="765" r:id="rId38"/>
    <p:sldId id="766" r:id="rId39"/>
    <p:sldId id="767" r:id="rId40"/>
    <p:sldId id="425" r:id="rId41"/>
    <p:sldId id="426" r:id="rId42"/>
    <p:sldId id="480" r:id="rId43"/>
    <p:sldId id="428" r:id="rId44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24"/>
    <p:restoredTop sz="96054"/>
  </p:normalViewPr>
  <p:slideViewPr>
    <p:cSldViewPr>
      <p:cViewPr varScale="1">
        <p:scale>
          <a:sx n="130" d="100"/>
          <a:sy n="130" d="100"/>
        </p:scale>
        <p:origin x="3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4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63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6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4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5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6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38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1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2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4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5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8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057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057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2057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81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PHYS 1444-002, Spring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Jan. 22, 2020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1444-002, Spring 2020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kf/7w56wv9j72sbd7w75hl0rb20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spring20-1444-002/spring20-1444-002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a.edu/planetarium/fieldtrips/showBook.php" TargetMode="External"/><Relationship Id="rId2" Type="http://schemas.openxmlformats.org/officeDocument/2006/relationships/hyperlink" Target="https://www.uta.edu/planetarium/shows/schedule.ph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PHYS 1444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002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02214" y="1531203"/>
            <a:ext cx="303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Jan. 22,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17747" y="5558135"/>
            <a:ext cx="7506863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Jan. 27!!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860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1D6A9-D988-8545-83DC-799C524FD505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145FFA-D618-B643-8DE1-A806C0D9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6794C-6EFB-8E4A-89A9-DC73DB8A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CAFCE-7BC2-6B4B-94F3-B2871990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A187B-1A18-A547-95B7-45D47498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A9680-1C50-1C4E-8450-E01BCF4F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5DCFBD-21B0-D946-A4F1-299FAB5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9370C-CE86-9A4E-A232-FEFE6348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D6836-0021-7A4E-B2B5-0AFFC23F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4216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5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begun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7850582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4A9CC0-2E0F-B643-8D3D-D5BCA674439D}"/>
              </a:ext>
            </a:extLst>
          </p:cNvPr>
          <p:cNvSpPr/>
          <p:nvPr/>
        </p:nvSpPr>
        <p:spPr bwMode="auto">
          <a:xfrm>
            <a:off x="3962400" y="5029200"/>
            <a:ext cx="152400" cy="152400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8824A9-C233-7D4F-ADCF-6A568B5363A8}"/>
              </a:ext>
            </a:extLst>
          </p:cNvPr>
          <p:cNvSpPr/>
          <p:nvPr/>
        </p:nvSpPr>
        <p:spPr bwMode="auto">
          <a:xfrm>
            <a:off x="2590800" y="6248400"/>
            <a:ext cx="152400" cy="152400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0B35D-6876-F344-B632-47A393467D74}"/>
              </a:ext>
            </a:extLst>
          </p:cNvPr>
          <p:cNvSpPr/>
          <p:nvPr/>
        </p:nvSpPr>
        <p:spPr bwMode="auto">
          <a:xfrm>
            <a:off x="533400" y="5715000"/>
            <a:ext cx="152400" cy="152400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744274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2590800" y="6238061"/>
            <a:ext cx="45720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u="none" dirty="0" err="1">
                <a:latin typeface="+mn-lt"/>
                <a:cs typeface="Calibri" charset="0"/>
              </a:rPr>
              <a:t>Excess</a:t>
            </a:r>
            <a:r>
              <a:rPr lang="fr-FR" u="none" dirty="0">
                <a:latin typeface="+mn-lt"/>
                <a:cs typeface="Calibri" charset="0"/>
              </a:rPr>
              <a:t> of </a:t>
            </a:r>
            <a:r>
              <a:rPr lang="fr-FR" sz="3200" b="1" u="none" dirty="0">
                <a:solidFill>
                  <a:srgbClr val="800000"/>
                </a:solidFill>
                <a:latin typeface="+mn-lt"/>
                <a:cs typeface="Calibri" charset="0"/>
              </a:rPr>
              <a:t>7.4 </a:t>
            </a:r>
            <a:r>
              <a:rPr lang="fr-FR" sz="3200" b="1" u="none" dirty="0" err="1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u="none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fr-FR" u="none" dirty="0" err="1">
                <a:latin typeface="+mn-lt"/>
                <a:cs typeface="Calibri" charset="0"/>
              </a:rPr>
              <a:t>at</a:t>
            </a:r>
            <a:r>
              <a:rPr lang="fr-FR" u="none" dirty="0">
                <a:latin typeface="+mn-lt"/>
                <a:cs typeface="Calibri" charset="0"/>
              </a:rPr>
              <a:t> M</a:t>
            </a:r>
            <a:r>
              <a:rPr lang="fr-FR" u="none" baseline="-25000" dirty="0">
                <a:latin typeface="+mn-lt"/>
                <a:cs typeface="Calibri" charset="0"/>
              </a:rPr>
              <a:t>H</a:t>
            </a:r>
            <a:r>
              <a:rPr lang="fr-FR" u="none" dirty="0">
                <a:latin typeface="+mn-lt"/>
                <a:cs typeface="Calibri" charset="0"/>
              </a:rPr>
              <a:t>=126.5GeV </a:t>
            </a:r>
            <a:endParaRPr lang="fr-FR" sz="3200" b="1" u="none" dirty="0">
              <a:solidFill>
                <a:srgbClr val="800000"/>
              </a:solidFill>
              <a:latin typeface="+mn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585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77300" cy="5257800"/>
          </a:xfrm>
        </p:spPr>
        <p:txBody>
          <a:bodyPr/>
          <a:lstStyle/>
          <a:p>
            <a:pPr eaLnBrk="1" hangingPunct="1"/>
            <a:r>
              <a:rPr lang="en-US" sz="3600" dirty="0"/>
              <a:t>Plea to you:  Please turn off all your electronic devices, including cell-phones and all types of computers before the start of each class!</a:t>
            </a:r>
          </a:p>
          <a:p>
            <a:pPr eaLnBrk="1" hangingPunct="1"/>
            <a:r>
              <a:rPr lang="en-US" sz="3600" dirty="0"/>
              <a:t>Reading assignment #1: Read and follow through all sections in appendix A by Wednesday, Jan. 29 </a:t>
            </a:r>
          </a:p>
          <a:p>
            <a:pPr lvl="1" eaLnBrk="1" hangingPunct="1"/>
            <a:r>
              <a:rPr lang="en-US" sz="3200" dirty="0"/>
              <a:t>A-1 through A-8</a:t>
            </a:r>
          </a:p>
          <a:p>
            <a:pPr eaLnBrk="1" hangingPunct="1"/>
            <a:r>
              <a:rPr lang="en-US" sz="3600" dirty="0"/>
              <a:t>There will be a quiz on this and what we’ve learned in CH21 and 22 on Monday, Feb. 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7A0D9-FA78-6042-B720-DCD3F479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902B3-73C4-6746-8D37-24C1C420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127"/>
          <p:cNvSpPr/>
          <p:nvPr/>
        </p:nvSpPr>
        <p:spPr>
          <a:xfrm flipH="1">
            <a:off x="2362200" y="5635083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uiExpand="1" build="p" autoUpdateAnimBg="0"/>
      <p:bldP spid="16" grpId="0"/>
      <p:bldP spid="17" grpId="0"/>
      <p:bldP spid="20" grpId="0"/>
      <p:bldP spid="22" grpId="0"/>
      <p:bldP spid="23" grpId="0" animBg="1"/>
      <p:bldP spid="25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00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010447" y="-48901"/>
            <a:ext cx="401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Hector Carranza @ CERN</a:t>
            </a:r>
          </a:p>
        </p:txBody>
      </p:sp>
    </p:spTree>
    <p:extLst>
      <p:ext uri="{BB962C8B-B14F-4D97-AF65-F5344CB8AC3E}">
        <p14:creationId xmlns:p14="http://schemas.microsoft.com/office/powerpoint/2010/main" val="24978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8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9C45-9CC9-3344-9DE1-AEDC1A42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15E0E8-3163-BF46-BB6F-74CC6BF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93597-A7F9-B348-B8F3-11615CBC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7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B49F-2A73-A54E-B9F3-0207516B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514F-6762-064F-85B3-18516A10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21E0-65AD-CB4B-B6F8-16F53508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E1FCCB-E10A-4943-9C77-65C060F8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FA8277-C18C-AD48-8C08-5C2DC5F0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1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346C4-B540-6B42-A8B8-2A8ABD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2E7E-7166-6C49-BD3B-21E1D6A7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B6FB3-4E9F-6B44-A14C-90DF9928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DE79C-2EB2-3C41-A3DC-C1643DF2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to help the whole humanity live well as an integral part of the universe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F6818-EFF3-2A4F-BDDE-7FC5F842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479E-1721-B941-A560-8314782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8C062-2063-5F42-B620-0FA97AC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FB830-8946-474A-8DC4-35B13EA2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31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5650-3FC5-7148-9AB1-135B53BB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8448-6F97-E44E-A634-114BF44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D17BB-8C61-1442-BC4B-7C2D0559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5C339-B997-D549-A269-FC768AD55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915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Class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http://www-hep.uta.edu/~yu/teaching/spring20-1444-002/spring20-1444-002.html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 for Dr. Yu: 2:30 – 3:30pm, MW or by appointments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7FEB4-44FE-104C-ADE6-819266F5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55F07-A0FB-7540-B559-486DB522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</a:rPr>
              <a:t>5</a:t>
            </a:r>
            <a:r>
              <a:rPr lang="en-US" sz="2000" dirty="0">
                <a:ea typeface="굴림" charset="-127"/>
                <a:cs typeface="굴림" charset="-127"/>
              </a:rPr>
              <a:t>/6/20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(3/18/20):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(2/19/20 and 4/15/20):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tests!!!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Colloquium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many other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B2852-668D-BA4F-8BD4-A9F33409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76ADC-1D2E-0C41-B099-8D88EE11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PHYS1444-Spring20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44120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Monday, Jan. 27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D6C9D-BA59-9345-8716-053A34896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6C705-9B3E-0C47-9F37-E564DC79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The lecture notes will be posted on the web </a:t>
            </a:r>
            <a:r>
              <a:rPr lang="en-US" sz="2000" b="1" u="sng" dirty="0">
                <a:solidFill>
                  <a:srgbClr val="A50021"/>
                </a:solidFill>
              </a:rPr>
              <a:t>AFTER</a:t>
            </a:r>
            <a:r>
              <a:rPr lang="en-US" sz="2000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Active participation through example problem work and discussions are </a:t>
            </a:r>
            <a:r>
              <a:rPr lang="en-US" sz="24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required!</a:t>
            </a:r>
            <a:endParaRPr lang="en-US" sz="2400" dirty="0">
              <a:sym typeface="Wingdings" charset="2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 take your own studies in your hands!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Your will be called out to give answers to examples and questions!!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If you have problems, please do not hesitate talking to 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92C78-1BFD-8044-818C-D4C83DEF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E045AF-1B2A-494D-8377-17066E16A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37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/>
              <a:t>Physics Labs:</a:t>
            </a:r>
            <a:r>
              <a:rPr lang="en-US" sz="2000" dirty="0"/>
              <a:t> Begins in the week of Feb. 3</a:t>
            </a: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10% of the grade</a:t>
            </a:r>
          </a:p>
          <a:p>
            <a:pPr lvl="1" eaLnBrk="1" hangingPunct="1"/>
            <a:r>
              <a:rPr lang="en-US" sz="2000" dirty="0" err="1"/>
              <a:t>Prelab</a:t>
            </a:r>
            <a:r>
              <a:rPr lang="en-US" sz="2000" dirty="0"/>
              <a:t> questions can be obtained at </a:t>
            </a:r>
            <a:r>
              <a:rPr lang="en-US" sz="2000" dirty="0">
                <a:hlinkClick r:id="rId2"/>
              </a:rPr>
              <a:t>www.uta.edu/physics/labs</a:t>
            </a:r>
            <a:r>
              <a:rPr lang="en-US" sz="2000" dirty="0"/>
              <a:t> </a:t>
            </a:r>
          </a:p>
          <a:p>
            <a:pPr lvl="1" eaLnBrk="1" hangingPunct="1"/>
            <a:r>
              <a:rPr lang="en-US" sz="2000" dirty="0"/>
              <a:t>Lab syllabus is available in your assigned lab rooms.  </a:t>
            </a:r>
          </a:p>
          <a:p>
            <a:pPr eaLnBrk="1" hangingPunct="1"/>
            <a:r>
              <a:rPr lang="en-US" sz="2400" dirty="0"/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/>
              <a:t>Do not expect solutions of the problem from them!</a:t>
            </a:r>
          </a:p>
          <a:p>
            <a:pPr lvl="2" eaLnBrk="1" hangingPunct="1"/>
            <a:r>
              <a:rPr lang="en-US" sz="1800" dirty="0"/>
              <a:t>Do not expect them to tell you whether your answers are correct!</a:t>
            </a:r>
          </a:p>
          <a:p>
            <a:pPr lvl="2" eaLnBrk="1" hangingPunct="1"/>
            <a:r>
              <a:rPr lang="en-US" sz="1800" dirty="0"/>
              <a:t>It is your responsibility to make sure that you have done everything correctly!</a:t>
            </a:r>
            <a:endParaRPr lang="en-US" sz="2000" dirty="0">
              <a:sym typeface="Wingdings" charset="2"/>
            </a:endParaRPr>
          </a:p>
          <a:p>
            <a:pPr lvl="1" eaLnBrk="1" hangingPunct="1"/>
            <a:r>
              <a:rPr lang="en-US" sz="2000" dirty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Please take full advantage of this service!!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3F397-D721-7245-B957-9BD02015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3B4B2-A998-D647-83A8-D36B0817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3394" y="27272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3394" y="484472"/>
            <a:ext cx="7772400" cy="5763928"/>
          </a:xfrm>
        </p:spPr>
        <p:txBody>
          <a:bodyPr/>
          <a:lstStyle/>
          <a:p>
            <a:pPr eaLnBrk="1" hangingPunct="1"/>
            <a:r>
              <a:rPr lang="en-US" dirty="0"/>
              <a:t>10% addition to the total</a:t>
            </a:r>
          </a:p>
          <a:p>
            <a:pPr lvl="1" eaLnBrk="1" hangingPunct="1"/>
            <a:r>
              <a:rPr lang="en-US" dirty="0"/>
              <a:t>Could boost a B to A, C to B or D to C</a:t>
            </a:r>
          </a:p>
          <a:p>
            <a:pPr eaLnBrk="1" hangingPunct="1"/>
            <a:r>
              <a:rPr lang="en-US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Participating in the special physics department colloquium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4pm Wednesday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Two special colloquia already scheduled – </a:t>
            </a:r>
            <a:r>
              <a:rPr lang="en-US" b="1" u="sng" dirty="0"/>
              <a:t>triple extra credit!!</a:t>
            </a:r>
          </a:p>
          <a:p>
            <a:pPr lvl="3" eaLnBrk="1" hangingPunct="1">
              <a:lnSpc>
                <a:spcPct val="80000"/>
              </a:lnSpc>
            </a:pPr>
            <a:r>
              <a:rPr lang="en-US" dirty="0"/>
              <a:t>March 18: Dr. Pedro </a:t>
            </a:r>
            <a:r>
              <a:rPr lang="en-US" dirty="0" err="1"/>
              <a:t>Machardo</a:t>
            </a:r>
            <a:r>
              <a:rPr lang="en-US" dirty="0"/>
              <a:t> of Fermilab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Watching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Many other opportunities</a:t>
            </a:r>
            <a:endParaRPr lang="en-US" sz="3200" dirty="0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6AFC6-BBE4-7948-BA25-9D31BC403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A4AA4-6BFD-F24C-9AA8-72F48788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7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89758-D937-2144-98C6-6EA1BAA8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3AADB-F6D4-8E44-8C67-7247212F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114300" y="419100"/>
            <a:ext cx="8877300" cy="63627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pitchFamily="-84" charset="-128"/>
              </a:rPr>
              <a:t>Regular running show schedule: </a:t>
            </a:r>
            <a:r>
              <a:rPr lang="en-US" sz="2400" dirty="0">
                <a:ea typeface="ＭＳ Ｐゴシック" pitchFamily="-84" charset="-128"/>
                <a:hlinkClick r:id="rId2"/>
              </a:rPr>
              <a:t>https://www.uta.edu/planetarium/shows/schedule.php</a:t>
            </a:r>
            <a:r>
              <a:rPr lang="en-US" sz="2400" dirty="0">
                <a:ea typeface="ＭＳ Ｐゴシック" pitchFamily="-84" charset="-128"/>
              </a:rPr>
              <a:t> </a:t>
            </a: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Valid shows ( some need special arrangements)</a:t>
            </a:r>
            <a:endParaRPr lang="en-US" sz="2400" dirty="0"/>
          </a:p>
          <a:p>
            <a:pPr lvl="1"/>
            <a:r>
              <a:rPr lang="en-US" sz="2000" b="1" dirty="0">
                <a:solidFill>
                  <a:srgbClr val="C00000"/>
                </a:solidFill>
              </a:rPr>
              <a:t>Black Holes and Phantom of the Universe (Count up to 2 times!!)</a:t>
            </a:r>
          </a:p>
          <a:p>
            <a:pPr lvl="1"/>
            <a:r>
              <a:rPr lang="en-US" sz="2000" dirty="0"/>
              <a:t>Astronaut;  Bad Astronomy; Back to the Moon for Good; Cosmic Origins Spectrograph, Dark, Dynamic Earth, Europe to the Stars, From Earth to the Universe; Experience the Aurora; Ice Worlds;</a:t>
            </a:r>
            <a:endParaRPr lang="en-US" sz="1600" dirty="0"/>
          </a:p>
          <a:p>
            <a:pPr lvl="1"/>
            <a:r>
              <a:rPr lang="en-US" sz="2000" dirty="0"/>
              <a:t>Mayan Prophecies; Nano Cam; Stars of the Pharaohs; </a:t>
            </a:r>
            <a:r>
              <a:rPr lang="en-US" sz="2000" dirty="0" err="1"/>
              <a:t>TimeSpace</a:t>
            </a:r>
            <a:r>
              <a:rPr lang="en-US" sz="2000" dirty="0"/>
              <a:t>, Two Small Pieces of Glass; Unseen Universe; Violent Universe; Out there, Our Violent Planet; Rosetta; The Hot and Energetic Universe; The Sun: Our Living Star; Unseen Universe: Vision of SOFIA; We Are Astronomers</a:t>
            </a:r>
          </a:p>
          <a:p>
            <a:pPr lvl="1"/>
            <a:r>
              <a:rPr lang="en-US" sz="2000" dirty="0"/>
              <a:t>See </a:t>
            </a:r>
            <a:r>
              <a:rPr lang="en-US" sz="2000" u="sng" dirty="0">
                <a:hlinkClick r:id="rId3"/>
              </a:rPr>
              <a:t>https://www.uta.edu/planetarium/fieldtrips/showBook.php</a:t>
            </a:r>
            <a:r>
              <a:rPr lang="en-US" sz="2000" u="sng" dirty="0"/>
              <a:t> </a:t>
            </a:r>
            <a:r>
              <a:rPr lang="en-US" sz="2000" dirty="0"/>
              <a:t>for more info</a:t>
            </a:r>
            <a:endParaRPr lang="en-US" sz="1600" dirty="0"/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/>
              <a:t>Obtain the ticket stub signed and dated by the planetarium star lecturer at the show</a:t>
            </a:r>
          </a:p>
          <a:p>
            <a:pPr lvl="1" eaLnBrk="1" hangingPunct="1"/>
            <a:r>
              <a:rPr lang="en-US" sz="2000" dirty="0"/>
              <a:t>Collect the ticket stubs throughout the semester</a:t>
            </a:r>
          </a:p>
          <a:p>
            <a:pPr lvl="1" eaLnBrk="1" hangingPunct="1"/>
            <a:r>
              <a:rPr lang="en-US" sz="2000" dirty="0"/>
              <a:t>Tape one edge of all of the ticket stubs on a sheet of paper with your name and ID on</a:t>
            </a:r>
          </a:p>
          <a:p>
            <a:pPr lvl="1" eaLnBrk="1" hangingPunct="1"/>
            <a:r>
              <a:rPr lang="en-US" sz="2000" dirty="0"/>
              <a:t>Submit the sheet at the end of the semester on the day of the final </a:t>
            </a:r>
            <a:r>
              <a:rPr lang="en-US" sz="2000" dirty="0" err="1"/>
              <a:t>examå</a:t>
            </a:r>
            <a:endParaRPr lang="en-US" sz="2000" dirty="0"/>
          </a:p>
        </p:txBody>
      </p:sp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</p:spTree>
    <p:extLst>
      <p:ext uri="{BB962C8B-B14F-4D97-AF65-F5344CB8AC3E}">
        <p14:creationId xmlns:p14="http://schemas.microsoft.com/office/powerpoint/2010/main" val="1532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E3CBA2-4BAA-6842-85B9-14729D71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0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</a:t>
            </a:r>
            <a:r>
              <a:rPr lang="en-US" sz="2000" b="1" u="sng" dirty="0">
                <a:solidFill>
                  <a:srgbClr val="C00000"/>
                </a:solidFill>
              </a:rPr>
              <a:t>in your hands!!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Play a proactive role in your own study and grades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 are properly rewarded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6D4A8-7C74-A14A-9971-2E56D1E7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EE21F-1296-AB42-8472-2933CC8B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2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06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Even </a:t>
            </a:r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16765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The concepts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C7DC7-3056-E245-8B58-FF1AA4F3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6C5B6-9B36-574F-B94E-C7F9815A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2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43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685800"/>
          </a:xfrm>
        </p:spPr>
        <p:txBody>
          <a:bodyPr/>
          <a:lstStyle/>
          <a:p>
            <a:r>
              <a:rPr lang="en-US" sz="4000" dirty="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534400" cy="57912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discussions and in solving example problems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other example problems in the book yourself without the solutions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Do NOT wait till you are done with all the problems. One can always input the answers as you solve problems. 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 </a:t>
            </a:r>
            <a:r>
              <a:rPr lang="en-US" sz="2000" dirty="0">
                <a:latin typeface="Arial Narrow" charset="0"/>
                <a:ea typeface="ＭＳ Ｐゴシック" charset="0"/>
                <a:sym typeface="Wingdings" pitchFamily="2" charset="2"/>
              </a:rPr>
              <a:t> Use physics clinic!!</a:t>
            </a:r>
            <a:endParaRPr lang="en-US" sz="2000" dirty="0">
              <a:latin typeface="Arial Narrow" charset="0"/>
              <a:ea typeface="ＭＳ Ｐゴシック" charset="0"/>
            </a:endParaRP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C2FE02-4FDA-0C48-933F-92349689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07711-D8A9-B844-85A3-47887CAE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30088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2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4057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E5F4C4-92A8-2B40-A1CA-B874A94CDEE1}"/>
              </a:ext>
            </a:extLst>
          </p:cNvPr>
          <p:cNvGrpSpPr/>
          <p:nvPr/>
        </p:nvGrpSpPr>
        <p:grpSpPr>
          <a:xfrm>
            <a:off x="4495800" y="4565989"/>
            <a:ext cx="4146493" cy="1534476"/>
            <a:chOff x="4495800" y="4565989"/>
            <a:chExt cx="4146493" cy="1534476"/>
          </a:xfrm>
        </p:grpSpPr>
        <p:cxnSp>
          <p:nvCxnSpPr>
            <p:cNvPr id="10" name="Straight Arrow Connector 9"/>
            <p:cNvCxnSpPr>
              <a:cxnSpLocks/>
              <a:endCxn id="9" idx="2"/>
            </p:cNvCxnSpPr>
            <p:nvPr/>
          </p:nvCxnSpPr>
          <p:spPr bwMode="auto">
            <a:xfrm flipV="1">
              <a:off x="5076427" y="5696328"/>
              <a:ext cx="1939466" cy="24032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2E47B4-7985-4A43-884B-BA413B4BD2A0}"/>
                </a:ext>
              </a:extLst>
            </p:cNvPr>
            <p:cNvSpPr/>
            <p:nvPr/>
          </p:nvSpPr>
          <p:spPr bwMode="auto">
            <a:xfrm rot="18901942">
              <a:off x="6737293" y="4565989"/>
              <a:ext cx="19050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1B73055-939C-D940-815F-45DC4A49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22, 2020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0CCBB43-F165-F041-A30C-0937D6AF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Spring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9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11813</TotalTime>
  <Words>3385</Words>
  <Application>Microsoft Macintosh PowerPoint</Application>
  <PresentationFormat>On-screen Show (4:3)</PresentationFormat>
  <Paragraphs>459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1444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508</cp:revision>
  <dcterms:created xsi:type="dcterms:W3CDTF">2012-01-19T04:21:20Z</dcterms:created>
  <dcterms:modified xsi:type="dcterms:W3CDTF">2020-01-22T20:51:11Z</dcterms:modified>
</cp:coreProperties>
</file>