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391" r:id="rId2"/>
    <p:sldId id="481" r:id="rId3"/>
    <p:sldId id="495" r:id="rId4"/>
    <p:sldId id="483" r:id="rId5"/>
    <p:sldId id="484" r:id="rId6"/>
    <p:sldId id="485" r:id="rId7"/>
    <p:sldId id="486" r:id="rId8"/>
    <p:sldId id="487" r:id="rId9"/>
    <p:sldId id="488" r:id="rId10"/>
    <p:sldId id="489" r:id="rId11"/>
    <p:sldId id="490" r:id="rId12"/>
    <p:sldId id="491" r:id="rId13"/>
    <p:sldId id="492" r:id="rId14"/>
    <p:sldId id="493" r:id="rId15"/>
    <p:sldId id="494" r:id="rId16"/>
    <p:sldId id="496" r:id="rId17"/>
    <p:sldId id="497" r:id="rId18"/>
    <p:sldId id="498" r:id="rId19"/>
    <p:sldId id="499" r:id="rId20"/>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536"/>
    <p:restoredTop sz="94660"/>
  </p:normalViewPr>
  <p:slideViewPr>
    <p:cSldViewPr>
      <p:cViewPr varScale="1">
        <p:scale>
          <a:sx n="108" d="100"/>
          <a:sy n="108" d="100"/>
        </p:scale>
        <p:origin x="24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2135685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3</a:t>
            </a:fld>
            <a:endParaRPr lang="en-US"/>
          </a:p>
        </p:txBody>
      </p:sp>
    </p:spTree>
    <p:extLst>
      <p:ext uri="{BB962C8B-B14F-4D97-AF65-F5344CB8AC3E}">
        <p14:creationId xmlns:p14="http://schemas.microsoft.com/office/powerpoint/2010/main" val="2852550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10</a:t>
            </a:fld>
            <a:endParaRPr lang="en-US"/>
          </a:p>
        </p:txBody>
      </p:sp>
    </p:spTree>
    <p:extLst>
      <p:ext uri="{BB962C8B-B14F-4D97-AF65-F5344CB8AC3E}">
        <p14:creationId xmlns:p14="http://schemas.microsoft.com/office/powerpoint/2010/main" val="629502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16</a:t>
            </a:fld>
            <a:endParaRPr lang="en-US"/>
          </a:p>
        </p:txBody>
      </p:sp>
    </p:spTree>
    <p:extLst>
      <p:ext uri="{BB962C8B-B14F-4D97-AF65-F5344CB8AC3E}">
        <p14:creationId xmlns:p14="http://schemas.microsoft.com/office/powerpoint/2010/main" val="1885898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Monday, Jan. 27, 2020</a:t>
            </a:r>
          </a:p>
        </p:txBody>
      </p:sp>
      <p:sp>
        <p:nvSpPr>
          <p:cNvPr id="6" name="Rectangle 5"/>
          <p:cNvSpPr>
            <a:spLocks noGrp="1" noChangeArrowheads="1"/>
          </p:cNvSpPr>
          <p:nvPr>
            <p:ph type="ftr" sz="quarter" idx="11"/>
          </p:nvPr>
        </p:nvSpPr>
        <p:spPr/>
        <p:txBody>
          <a:bodyPr/>
          <a:lstStyle>
            <a:lvl1pPr>
              <a:defRPr smtClean="0"/>
            </a:lvl1pPr>
          </a:lstStyle>
          <a:p>
            <a:pPr>
              <a:defRPr/>
            </a:pPr>
            <a:r>
              <a:rPr lang="en-US"/>
              <a:t>PHYS 1444-002, Spring 2020                    Dr. Jonathan Asaadi</a:t>
            </a:r>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Jan. 27,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Jonathan Asaadi</a:t>
            </a:r>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Jan. 27,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Jonathan Asaadi</a:t>
            </a:r>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Jan. 27, 2020</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Spring 2020                    Dr. Jonathan Asaadi</a:t>
            </a:r>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2133600" cy="457200"/>
          </a:xfrm>
        </p:spPr>
        <p:txBody>
          <a:bodyPr/>
          <a:lstStyle>
            <a:lvl1pPr>
              <a:defRPr/>
            </a:lvl1pPr>
          </a:lstStyle>
          <a:p>
            <a:r>
              <a:rPr lang="en-US"/>
              <a:t>Monday, Jan. 27, 2020</a:t>
            </a:r>
          </a:p>
        </p:txBody>
      </p:sp>
      <p:sp>
        <p:nvSpPr>
          <p:cNvPr id="5" name="Footer Placeholder 4"/>
          <p:cNvSpPr>
            <a:spLocks noGrp="1"/>
          </p:cNvSpPr>
          <p:nvPr>
            <p:ph type="ftr" sz="quarter" idx="11"/>
          </p:nvPr>
        </p:nvSpPr>
        <p:spPr>
          <a:xfrm>
            <a:off x="3124200" y="6248400"/>
            <a:ext cx="2895600" cy="457200"/>
          </a:xfrm>
        </p:spPr>
        <p:txBody>
          <a:bodyPr/>
          <a:lstStyle>
            <a:lvl1pPr>
              <a:defRPr smtClean="0"/>
            </a:lvl1pPr>
          </a:lstStyle>
          <a:p>
            <a:r>
              <a:rPr lang="en-US"/>
              <a:t>PHYS 1444-002, Spring 2020                    Dr. Jonathan Asaadi</a:t>
            </a:r>
          </a:p>
        </p:txBody>
      </p:sp>
      <p:sp>
        <p:nvSpPr>
          <p:cNvPr id="6" name="Slide Number Placeholder 5"/>
          <p:cNvSpPr>
            <a:spLocks noGrp="1"/>
          </p:cNvSpPr>
          <p:nvPr>
            <p:ph type="sldNum" sz="quarter" idx="12"/>
          </p:nvPr>
        </p:nvSpPr>
        <p:spPr>
          <a:xfrm>
            <a:off x="6553200" y="6248400"/>
            <a:ext cx="1905000" cy="457200"/>
          </a:xfrm>
        </p:spPr>
        <p:txBody>
          <a:bodyPr/>
          <a:lstStyle>
            <a:lvl1pPr>
              <a:defRPr smtClean="0"/>
            </a:lvl1pPr>
          </a:lstStyle>
          <a:p>
            <a:fld id="{FD8D0F5F-F1D8-284C-9689-E99D0DEE078F}" type="slidenum">
              <a:rPr lang="en-US"/>
              <a:pPr/>
              <a:t>‹#›</a:t>
            </a:fld>
            <a:endParaRPr lang="en-US"/>
          </a:p>
        </p:txBody>
      </p:sp>
    </p:spTree>
    <p:extLst>
      <p:ext uri="{BB962C8B-B14F-4D97-AF65-F5344CB8AC3E}">
        <p14:creationId xmlns:p14="http://schemas.microsoft.com/office/powerpoint/2010/main" val="2842484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Jan. 27,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Jonathan Asaadi</a:t>
            </a:r>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Monday, Jan. 27,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Jonathan Asaadi</a:t>
            </a:r>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Monday, Jan. 27, 2020</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Spring 2020                    Dr. Jonathan Asaadi</a:t>
            </a:r>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Jan. 27, 2020</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Spring 2020                    Dr. Jonathan Asaadi</a:t>
            </a:r>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Monday, Jan. 27, 2020</a:t>
            </a:r>
          </a:p>
        </p:txBody>
      </p:sp>
      <p:sp>
        <p:nvSpPr>
          <p:cNvPr id="4" name="Footer Placeholder 3"/>
          <p:cNvSpPr>
            <a:spLocks noGrp="1"/>
          </p:cNvSpPr>
          <p:nvPr>
            <p:ph type="ftr" sz="quarter" idx="11"/>
          </p:nvPr>
        </p:nvSpPr>
        <p:spPr/>
        <p:txBody>
          <a:bodyPr/>
          <a:lstStyle>
            <a:lvl1pPr>
              <a:defRPr smtClean="0"/>
            </a:lvl1pPr>
          </a:lstStyle>
          <a:p>
            <a:pPr>
              <a:defRPr/>
            </a:pPr>
            <a:r>
              <a:rPr lang="en-US"/>
              <a:t>PHYS 1444-002, Spring 2020                    Dr. Jonathan Asaadi</a:t>
            </a:r>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Monday, Jan. 27, 2020</a:t>
            </a:r>
          </a:p>
        </p:txBody>
      </p:sp>
      <p:sp>
        <p:nvSpPr>
          <p:cNvPr id="3" name="Footer Placeholder 2"/>
          <p:cNvSpPr>
            <a:spLocks noGrp="1"/>
          </p:cNvSpPr>
          <p:nvPr>
            <p:ph type="ftr" sz="quarter" idx="11"/>
          </p:nvPr>
        </p:nvSpPr>
        <p:spPr/>
        <p:txBody>
          <a:bodyPr/>
          <a:lstStyle>
            <a:lvl1pPr>
              <a:defRPr smtClean="0"/>
            </a:lvl1pPr>
          </a:lstStyle>
          <a:p>
            <a:pPr>
              <a:defRPr/>
            </a:pPr>
            <a:r>
              <a:rPr lang="en-US"/>
              <a:t>PHYS 1444-002, Spring 2020                    Dr. Jonathan Asaadi</a:t>
            </a:r>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Jan. 27, 2020</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Spring 2020                    Dr. Jonathan Asaadi</a:t>
            </a:r>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Jan. 27, 2020</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Spring 2020                    Dr. Jonathan Asaadi</a:t>
            </a:r>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Monday, Jan. 27,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en-US"/>
              <a:t>PHYS 1444-002, Spring 2020                    Dr. Jonathan Asaadi</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file:////var/folders/kf/7w56wv9j72sbd7w75hl0rb200000gn/T/com.microsoft.Powerpoint/converted_emf.em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Monday, Jan. 27, 2020</a:t>
            </a:r>
          </a:p>
        </p:txBody>
      </p:sp>
      <p:sp>
        <p:nvSpPr>
          <p:cNvPr id="7" name="Rectangle 5"/>
          <p:cNvSpPr>
            <a:spLocks noGrp="1" noChangeArrowheads="1"/>
          </p:cNvSpPr>
          <p:nvPr>
            <p:ph type="ftr" sz="quarter" idx="11"/>
          </p:nvPr>
        </p:nvSpPr>
        <p:spPr/>
        <p:txBody>
          <a:bodyPr/>
          <a:lstStyle/>
          <a:p>
            <a:pPr>
              <a:defRPr/>
            </a:pPr>
            <a:r>
              <a:rPr lang="en-US"/>
              <a:t>PHYS 1444-002, Spring 2020                    Dr. Jonathan Asaadi</a:t>
            </a:r>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1444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#2</a:t>
            </a:r>
          </a:p>
        </p:txBody>
      </p:sp>
      <p:sp>
        <p:nvSpPr>
          <p:cNvPr id="18438" name="Text Box 4"/>
          <p:cNvSpPr txBox="1">
            <a:spLocks noChangeArrowheads="1"/>
          </p:cNvSpPr>
          <p:nvPr/>
        </p:nvSpPr>
        <p:spPr bwMode="auto">
          <a:xfrm>
            <a:off x="3067323" y="1447800"/>
            <a:ext cx="2701381"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 Jan. 27, 2020</a:t>
            </a:r>
          </a:p>
          <a:p>
            <a:pPr algn="ctr"/>
            <a:r>
              <a:rPr lang="en-US" dirty="0">
                <a:solidFill>
                  <a:schemeClr val="accent2"/>
                </a:solidFill>
                <a:latin typeface="Monotype Corsiva" pitchFamily="-84" charset="0"/>
              </a:rPr>
              <a:t>Dr. Jonathan </a:t>
            </a:r>
            <a:r>
              <a:rPr lang="en-US" dirty="0" err="1">
                <a:solidFill>
                  <a:schemeClr val="accent2"/>
                </a:solidFill>
                <a:latin typeface="Monotype Corsiva" pitchFamily="-84" charset="0"/>
              </a:rPr>
              <a:t>Asaadi</a:t>
            </a:r>
            <a:endParaRPr lang="en-US" b="1" dirty="0">
              <a:solidFill>
                <a:srgbClr val="FF0066"/>
              </a:solidFill>
              <a:latin typeface="Monotype Corsiva" pitchFamily="-84" charset="0"/>
            </a:endParaRPr>
          </a:p>
        </p:txBody>
      </p:sp>
      <p:sp>
        <p:nvSpPr>
          <p:cNvPr id="2057" name="Text Box 9"/>
          <p:cNvSpPr txBox="1">
            <a:spLocks noChangeArrowheads="1"/>
          </p:cNvSpPr>
          <p:nvPr/>
        </p:nvSpPr>
        <p:spPr bwMode="auto">
          <a:xfrm>
            <a:off x="990600" y="6262296"/>
            <a:ext cx="7393050"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pitchFamily="-84" charset="0"/>
              </a:rPr>
              <a:t>Today’s homework is homework #2, due 11pm, Monday, Feb. 3!!</a:t>
            </a:r>
          </a:p>
        </p:txBody>
      </p:sp>
      <p:sp>
        <p:nvSpPr>
          <p:cNvPr id="2058" name="Rectangle 10"/>
          <p:cNvSpPr>
            <a:spLocks noChangeArrowheads="1"/>
          </p:cNvSpPr>
          <p:nvPr/>
        </p:nvSpPr>
        <p:spPr bwMode="auto">
          <a:xfrm>
            <a:off x="1524000" y="2209800"/>
            <a:ext cx="7162800" cy="32766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2800" dirty="0">
                <a:solidFill>
                  <a:schemeClr val="accent2"/>
                </a:solidFill>
                <a:latin typeface="Arial Narrow" pitchFamily="-84" charset="0"/>
              </a:rPr>
              <a:t>Brief history of physics</a:t>
            </a:r>
          </a:p>
          <a:p>
            <a:pPr marL="609600" indent="-609600">
              <a:spcBef>
                <a:spcPct val="20000"/>
              </a:spcBef>
              <a:buFontTx/>
              <a:buChar char="•"/>
            </a:pPr>
            <a:r>
              <a:rPr lang="en-US" sz="2800" dirty="0">
                <a:solidFill>
                  <a:schemeClr val="accent2"/>
                </a:solidFill>
                <a:latin typeface="Arial Narrow" pitchFamily="-84" charset="0"/>
              </a:rPr>
              <a:t>Some basics</a:t>
            </a:r>
          </a:p>
          <a:p>
            <a:pPr marL="609600" indent="-609600">
              <a:spcBef>
                <a:spcPct val="20000"/>
              </a:spcBef>
              <a:buFontTx/>
              <a:buChar char="•"/>
            </a:pPr>
            <a:r>
              <a:rPr lang="en-US" sz="2800" dirty="0">
                <a:solidFill>
                  <a:schemeClr val="accent2"/>
                </a:solidFill>
                <a:latin typeface="Arial Narrow" pitchFamily="-84" charset="0"/>
              </a:rPr>
              <a:t>Ch 21</a:t>
            </a:r>
          </a:p>
          <a:p>
            <a:pPr marL="1066800" lvl="1" indent="-609600">
              <a:spcBef>
                <a:spcPct val="20000"/>
              </a:spcBef>
              <a:buFontTx/>
              <a:buChar char="•"/>
            </a:pPr>
            <a:r>
              <a:rPr lang="en-US" kern="0" dirty="0">
                <a:solidFill>
                  <a:srgbClr val="003300"/>
                </a:solidFill>
                <a:latin typeface="Arial Narrow" charset="0"/>
              </a:rPr>
              <a:t>Static Electricity and Charge Conservation</a:t>
            </a:r>
          </a:p>
          <a:p>
            <a:pPr marL="1066800" lvl="1" indent="-609600">
              <a:spcBef>
                <a:spcPct val="20000"/>
              </a:spcBef>
              <a:buFontTx/>
              <a:buChar char="•"/>
            </a:pPr>
            <a:r>
              <a:rPr lang="en-US" kern="0" dirty="0">
                <a:solidFill>
                  <a:srgbClr val="003300"/>
                </a:solidFill>
                <a:latin typeface="Arial Narrow" charset="0"/>
              </a:rPr>
              <a:t>Charges in Atom, Insulators and Conductors &amp; Induced Charge</a:t>
            </a:r>
          </a:p>
          <a:p>
            <a:pPr marL="1066800" lvl="1" indent="-609600">
              <a:spcBef>
                <a:spcPct val="20000"/>
              </a:spcBef>
              <a:buFontTx/>
              <a:buChar char="•"/>
            </a:pPr>
            <a:r>
              <a:rPr lang="en-US" kern="0" dirty="0">
                <a:solidFill>
                  <a:srgbClr val="003300"/>
                </a:solidFill>
                <a:latin typeface="Arial Narrow" charset="0"/>
              </a:rPr>
              <a:t>Coulomb’s Law</a:t>
            </a:r>
          </a:p>
          <a:p>
            <a:pPr marL="1066800" lvl="1" indent="-609600">
              <a:spcBef>
                <a:spcPct val="20000"/>
              </a:spcBef>
              <a:buFontTx/>
              <a:buChar char="•"/>
            </a:pPr>
            <a:r>
              <a:rPr lang="en-US" dirty="0">
                <a:solidFill>
                  <a:srgbClr val="003300"/>
                </a:solidFill>
                <a:latin typeface="Arial Narrow" charset="0"/>
              </a:rPr>
              <a:t>The Electric Field &amp; Field Lines</a:t>
            </a:r>
          </a:p>
          <a:p>
            <a:pPr marL="1066800" lvl="1" indent="-609600">
              <a:spcBef>
                <a:spcPct val="20000"/>
              </a:spcBef>
              <a:buFontTx/>
              <a:buChar char="•"/>
            </a:pPr>
            <a:r>
              <a:rPr lang="en-US" dirty="0">
                <a:solidFill>
                  <a:srgbClr val="003300"/>
                </a:solidFill>
                <a:latin typeface="Arial Narrow" charset="0"/>
              </a:rPr>
              <a:t>Electric Fields and Conductors</a:t>
            </a:r>
          </a:p>
        </p:txBody>
      </p:sp>
      <p:pic>
        <p:nvPicPr>
          <p:cNvPr id="3" name="Picture 2">
            <a:extLst>
              <a:ext uri="{FF2B5EF4-FFF2-40B4-BE49-F238E27FC236}">
                <a16:creationId xmlns:a16="http://schemas.microsoft.com/office/drawing/2014/main" id="{B8D1D6A9-D988-8545-83DC-799C524FD505}"/>
              </a:ext>
            </a:extLst>
          </p:cNvPr>
          <p:cNvPicPr>
            <a:picLocks noChangeAspect="1"/>
          </p:cNvPicPr>
          <p:nvPr/>
        </p:nvPicPr>
        <p:blipFill>
          <a:blip r:link="rId2"/>
          <a:stretch>
            <a:fillRect/>
          </a:stretch>
        </p:blipFill>
        <p:spPr>
          <a:xfrm>
            <a:off x="1270000" y="1270000"/>
            <a:ext cx="63500" cy="76200"/>
          </a:xfrm>
          <a:prstGeom prst="rect">
            <a:avLst/>
          </a:prstGeom>
        </p:spPr>
      </p:pic>
      <p:pic>
        <p:nvPicPr>
          <p:cNvPr id="4" name="Picture 3">
            <a:extLst>
              <a:ext uri="{FF2B5EF4-FFF2-40B4-BE49-F238E27FC236}">
                <a16:creationId xmlns:a16="http://schemas.microsoft.com/office/drawing/2014/main" id="{ED43BB59-818D-3A4A-A439-989A5927BAE2}"/>
              </a:ext>
            </a:extLst>
          </p:cNvPr>
          <p:cNvPicPr>
            <a:picLocks noChangeAspect="1"/>
          </p:cNvPicPr>
          <p:nvPr/>
        </p:nvPicPr>
        <p:blipFill>
          <a:blip r:link="rId2"/>
          <a:stretch>
            <a:fillRect/>
          </a:stretch>
        </p:blipFill>
        <p:spPr>
          <a:xfrm>
            <a:off x="1270000" y="1270000"/>
            <a:ext cx="63500" cy="76200"/>
          </a:xfrm>
          <a:prstGeom prst="rect">
            <a:avLst/>
          </a:prstGeom>
        </p:spPr>
      </p:pic>
    </p:spTree>
    <p:extLst>
      <p:ext uri="{BB962C8B-B14F-4D97-AF65-F5344CB8AC3E}">
        <p14:creationId xmlns:p14="http://schemas.microsoft.com/office/powerpoint/2010/main" val="260497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57"/>
                                        </p:tgtEl>
                                        <p:attrNameLst>
                                          <p:attrName>style.visibility</p:attrName>
                                        </p:attrNameLst>
                                      </p:cBhvr>
                                      <p:to>
                                        <p:strVal val="visible"/>
                                      </p:to>
                                    </p:set>
                                    <p:animEffect transition="in" filter="wipe(left)">
                                      <p:cBhvr>
                                        <p:cTn id="22" dur="5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 grpId="0" animBg="1" autoUpdateAnimBg="0"/>
      <p:bldP spid="2058"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Date Placeholder 3"/>
          <p:cNvSpPr>
            <a:spLocks noGrp="1"/>
          </p:cNvSpPr>
          <p:nvPr>
            <p:ph type="dt" sz="half" idx="10"/>
          </p:nvPr>
        </p:nvSpPr>
        <p:spPr/>
        <p:txBody>
          <a:bodyPr/>
          <a:lstStyle/>
          <a:p>
            <a:r>
              <a:rPr lang="en-US"/>
              <a:t>Monday, Jan. 27, 2020</a:t>
            </a:r>
          </a:p>
        </p:txBody>
      </p:sp>
      <p:sp>
        <p:nvSpPr>
          <p:cNvPr id="43" name="Footer Placeholder 4"/>
          <p:cNvSpPr>
            <a:spLocks noGrp="1"/>
          </p:cNvSpPr>
          <p:nvPr>
            <p:ph type="ftr" sz="quarter" idx="11"/>
          </p:nvPr>
        </p:nvSpPr>
        <p:spPr/>
        <p:txBody>
          <a:bodyPr/>
          <a:lstStyle/>
          <a:p>
            <a:r>
              <a:rPr lang="en-US"/>
              <a:t>PHYS 1444-002, Spring 2020                    Dr. Jonathan Asaadi</a:t>
            </a:r>
          </a:p>
        </p:txBody>
      </p:sp>
      <p:sp>
        <p:nvSpPr>
          <p:cNvPr id="44" name="Slide Number Placeholder 5"/>
          <p:cNvSpPr>
            <a:spLocks noGrp="1"/>
          </p:cNvSpPr>
          <p:nvPr>
            <p:ph type="sldNum" sz="quarter" idx="12"/>
          </p:nvPr>
        </p:nvSpPr>
        <p:spPr/>
        <p:txBody>
          <a:bodyPr/>
          <a:lstStyle/>
          <a:p>
            <a:fld id="{60A7EE77-F4F0-6B4B-8EF9-32A28C5FF026}" type="slidenum">
              <a:rPr lang="en-US"/>
              <a:pPr/>
              <a:t>10</a:t>
            </a:fld>
            <a:endParaRPr lang="en-US"/>
          </a:p>
        </p:txBody>
      </p:sp>
      <p:sp>
        <p:nvSpPr>
          <p:cNvPr id="176130" name="Rectangle 2"/>
          <p:cNvSpPr>
            <a:spLocks noGrp="1" noChangeArrowheads="1"/>
          </p:cNvSpPr>
          <p:nvPr>
            <p:ph type="title"/>
          </p:nvPr>
        </p:nvSpPr>
        <p:spPr>
          <a:xfrm>
            <a:off x="381000" y="152400"/>
            <a:ext cx="8077200" cy="762000"/>
          </a:xfrm>
        </p:spPr>
        <p:txBody>
          <a:bodyPr/>
          <a:lstStyle/>
          <a:p>
            <a:r>
              <a:rPr lang="en-US"/>
              <a:t>SI Base Quantities and Units</a:t>
            </a:r>
          </a:p>
        </p:txBody>
      </p:sp>
      <p:sp>
        <p:nvSpPr>
          <p:cNvPr id="176148" name="Text Box 20"/>
          <p:cNvSpPr txBox="1">
            <a:spLocks noChangeArrowheads="1"/>
          </p:cNvSpPr>
          <p:nvPr/>
        </p:nvSpPr>
        <p:spPr bwMode="auto">
          <a:xfrm>
            <a:off x="517525" y="5562600"/>
            <a:ext cx="7986713" cy="396875"/>
          </a:xfrm>
          <a:prstGeom prst="rect">
            <a:avLst/>
          </a:prstGeom>
          <a:solidFill>
            <a:srgbClr val="FFFFCC"/>
          </a:solidFill>
          <a:ln w="9525">
            <a:noFill/>
            <a:miter lim="800000"/>
            <a:headEnd/>
            <a:tailEnd/>
          </a:ln>
          <a:effectLst/>
        </p:spPr>
        <p:txBody>
          <a:bodyPr wrap="none">
            <a:prstTxWarp prst="textNoShape">
              <a:avLst/>
            </a:prstTxWarp>
            <a:spAutoFit/>
          </a:bodyPr>
          <a:lstStyle/>
          <a:p>
            <a:pPr>
              <a:buFontTx/>
              <a:buChar char="•"/>
            </a:pPr>
            <a:r>
              <a:rPr lang="en-US" sz="2000" i="1" dirty="0">
                <a:solidFill>
                  <a:srgbClr val="A50021"/>
                </a:solidFill>
                <a:latin typeface="Arial Narrow" charset="0"/>
              </a:rPr>
              <a:t>There are prefixes that scales the units larger or smaller for convenience (see pg. 7)</a:t>
            </a:r>
          </a:p>
        </p:txBody>
      </p:sp>
      <p:graphicFrame>
        <p:nvGraphicFramePr>
          <p:cNvPr id="176194" name="Group 66"/>
          <p:cNvGraphicFramePr>
            <a:graphicFrameLocks noGrp="1"/>
          </p:cNvGraphicFramePr>
          <p:nvPr>
            <p:ph idx="1"/>
          </p:nvPr>
        </p:nvGraphicFramePr>
        <p:xfrm>
          <a:off x="609600" y="1066800"/>
          <a:ext cx="7772400" cy="4163695"/>
        </p:xfrm>
        <a:graphic>
          <a:graphicData uri="http://schemas.openxmlformats.org/drawingml/2006/table">
            <a:tbl>
              <a:tblPr/>
              <a:tblGrid>
                <a:gridCol w="30480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A50021"/>
                          </a:solidFill>
                          <a:effectLst/>
                          <a:latin typeface="Arial Narrow" charset="0"/>
                        </a:rPr>
                        <a:t>Quantity</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A50021"/>
                          </a:solidFill>
                          <a:effectLst/>
                          <a:latin typeface="Arial Narrow" charset="0"/>
                        </a:rPr>
                        <a:t>Unit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A50021"/>
                          </a:solidFill>
                          <a:effectLst/>
                          <a:latin typeface="Arial Narrow" charset="0"/>
                        </a:rPr>
                        <a:t>Unit Abbrevation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Arial Narrow" charset="0"/>
                        </a:rPr>
                        <a:t>Length</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CC00CC"/>
                          </a:solidFill>
                          <a:effectLst/>
                          <a:latin typeface="Arial Narrow" charset="0"/>
                        </a:rPr>
                        <a:t>Meter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3300"/>
                          </a:solidFill>
                          <a:effectLst/>
                          <a:latin typeface="Arial Narrow" charset="0"/>
                        </a:rPr>
                        <a:t>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Arial Narrow" charset="0"/>
                        </a:rPr>
                        <a:t>Time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CC00CC"/>
                          </a:solidFill>
                          <a:effectLst/>
                          <a:latin typeface="Arial Narrow" charset="0"/>
                        </a:rPr>
                        <a:t>Second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3300"/>
                          </a:solidFill>
                          <a:effectLst/>
                          <a:latin typeface="Arial Narrow" charset="0"/>
                        </a:rPr>
                        <a:t>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Arial Narrow" charset="0"/>
                        </a:rPr>
                        <a:t>Mass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CC00CC"/>
                          </a:solidFill>
                          <a:effectLst/>
                          <a:latin typeface="Arial Narrow" charset="0"/>
                        </a:rPr>
                        <a:t>Kilogram</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3300"/>
                          </a:solidFill>
                          <a:effectLst/>
                          <a:latin typeface="Arial Narrow" charset="0"/>
                        </a:rPr>
                        <a:t>kg</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Arial Narrow" charset="0"/>
                        </a:rPr>
                        <a:t>Electric current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CC00CC"/>
                          </a:solidFill>
                          <a:effectLst/>
                          <a:latin typeface="Arial Narrow" charset="0"/>
                        </a:rPr>
                        <a:t>Ampere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3300"/>
                          </a:solidFill>
                          <a:effectLst/>
                          <a:latin typeface="Arial Narrow" charset="0"/>
                        </a:rPr>
                        <a:t>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6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Arial Narrow" charset="0"/>
                        </a:rPr>
                        <a:t>Temperature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CC00CC"/>
                          </a:solidFill>
                          <a:effectLst/>
                          <a:latin typeface="Arial Narrow" charset="0"/>
                        </a:rPr>
                        <a:t>Kelvin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3300"/>
                          </a:solidFill>
                          <a:effectLst/>
                          <a:latin typeface="Arial Narrow" charset="0"/>
                        </a:rPr>
                        <a:t>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Arial Narrow" charset="0"/>
                        </a:rPr>
                        <a:t>Amount of substance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CC00CC"/>
                          </a:solidFill>
                          <a:effectLst/>
                          <a:latin typeface="Arial Narrow" charset="0"/>
                        </a:rPr>
                        <a:t>Mole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3300"/>
                          </a:solidFill>
                          <a:effectLst/>
                          <a:latin typeface="Arial Narrow" charset="0"/>
                        </a:rPr>
                        <a:t>mol</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Arial Narrow" charset="0"/>
                        </a:rPr>
                        <a:t>Luminous Intensity</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CC00CC"/>
                          </a:solidFill>
                          <a:effectLst/>
                          <a:latin typeface="Arial Narrow" charset="0"/>
                        </a:rPr>
                        <a:t>Candela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3300"/>
                          </a:solidFill>
                          <a:effectLst/>
                          <a:latin typeface="Arial Narrow" charset="0"/>
                        </a:rPr>
                        <a:t>cd</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71529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6194"/>
                                        </p:tgtEl>
                                        <p:attrNameLst>
                                          <p:attrName>style.visibility</p:attrName>
                                        </p:attrNameLst>
                                      </p:cBhvr>
                                      <p:to>
                                        <p:strVal val="visible"/>
                                      </p:to>
                                    </p:set>
                                    <p:anim calcmode="lin" valueType="num">
                                      <p:cBhvr>
                                        <p:cTn id="7" dur="500" fill="hold"/>
                                        <p:tgtEl>
                                          <p:spTgt spid="176194"/>
                                        </p:tgtEl>
                                        <p:attrNameLst>
                                          <p:attrName>ppt_w</p:attrName>
                                        </p:attrNameLst>
                                      </p:cBhvr>
                                      <p:tavLst>
                                        <p:tav tm="0">
                                          <p:val>
                                            <p:fltVal val="0"/>
                                          </p:val>
                                        </p:tav>
                                        <p:tav tm="100000">
                                          <p:val>
                                            <p:strVal val="#ppt_w"/>
                                          </p:val>
                                        </p:tav>
                                      </p:tavLst>
                                    </p:anim>
                                    <p:anim calcmode="lin" valueType="num">
                                      <p:cBhvr>
                                        <p:cTn id="8" dur="500" fill="hold"/>
                                        <p:tgtEl>
                                          <p:spTgt spid="176194"/>
                                        </p:tgtEl>
                                        <p:attrNameLst>
                                          <p:attrName>ppt_h</p:attrName>
                                        </p:attrNameLst>
                                      </p:cBhvr>
                                      <p:tavLst>
                                        <p:tav tm="0">
                                          <p:val>
                                            <p:fltVal val="0"/>
                                          </p:val>
                                        </p:tav>
                                        <p:tav tm="100000">
                                          <p:val>
                                            <p:strVal val="#ppt_h"/>
                                          </p:val>
                                        </p:tav>
                                      </p:tavLst>
                                    </p:anim>
                                    <p:animEffect transition="in" filter="fade">
                                      <p:cBhvr>
                                        <p:cTn id="9" dur="500"/>
                                        <p:tgtEl>
                                          <p:spTgt spid="17619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176148"/>
                                        </p:tgtEl>
                                        <p:attrNameLst>
                                          <p:attrName>style.visibility</p:attrName>
                                        </p:attrNameLst>
                                      </p:cBhvr>
                                      <p:to>
                                        <p:strVal val="visible"/>
                                      </p:to>
                                    </p:set>
                                    <p:animEffect transition="in" filter="wipe(left)">
                                      <p:cBhvr>
                                        <p:cTn id="14" dur="500"/>
                                        <p:tgtEl>
                                          <p:spTgt spid="17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dt" sz="quarter" idx="10"/>
          </p:nvPr>
        </p:nvSpPr>
        <p:spPr/>
        <p:txBody>
          <a:bodyPr/>
          <a:lstStyle/>
          <a:p>
            <a:pPr>
              <a:defRPr/>
            </a:pPr>
            <a:r>
              <a:rPr lang="en-US"/>
              <a:t>Monday, Jan. 27, 2020</a:t>
            </a:r>
          </a:p>
        </p:txBody>
      </p:sp>
      <p:sp>
        <p:nvSpPr>
          <p:cNvPr id="62467" name="Rectangle 6"/>
          <p:cNvSpPr>
            <a:spLocks noGrp="1" noChangeArrowheads="1"/>
          </p:cNvSpPr>
          <p:nvPr>
            <p:ph type="sldNum" sz="quarter" idx="12"/>
          </p:nvPr>
        </p:nvSpPr>
        <p:spPr>
          <a:noFill/>
        </p:spPr>
        <p:txBody>
          <a:bodyPr/>
          <a:lstStyle/>
          <a:p>
            <a:fld id="{6827C3A9-213E-1F48-9B8B-B0FEAB62E734}" type="slidenum">
              <a:rPr lang="en-US">
                <a:latin typeface="Arial Narrow" pitchFamily="-84" charset="0"/>
              </a:rPr>
              <a:pPr/>
              <a:t>11</a:t>
            </a:fld>
            <a:endParaRPr lang="en-US">
              <a:latin typeface="Arial Narrow" pitchFamily="-84" charset="0"/>
            </a:endParaRPr>
          </a:p>
        </p:txBody>
      </p:sp>
      <p:sp>
        <p:nvSpPr>
          <p:cNvPr id="8" name="Footer Placeholder 5"/>
          <p:cNvSpPr>
            <a:spLocks noGrp="1"/>
          </p:cNvSpPr>
          <p:nvPr>
            <p:ph type="ftr" sz="quarter" idx="11"/>
          </p:nvPr>
        </p:nvSpPr>
        <p:spPr/>
        <p:txBody>
          <a:bodyPr/>
          <a:lstStyle/>
          <a:p>
            <a:pPr>
              <a:defRPr/>
            </a:pPr>
            <a:r>
              <a:rPr lang="en-US"/>
              <a:t>PHYS 1444-002, Spring 2020                    Dr. Jonathan Asaadi</a:t>
            </a:r>
          </a:p>
        </p:txBody>
      </p:sp>
      <p:sp>
        <p:nvSpPr>
          <p:cNvPr id="62469" name="Slide Number Placeholder 6"/>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F0935F9B-E8D7-EC40-A68A-2280E57E69BA}" type="slidenum">
              <a:rPr lang="en-US" sz="1400" b="1">
                <a:solidFill>
                  <a:srgbClr val="A50021"/>
                </a:solidFill>
                <a:latin typeface="Arial Narrow" pitchFamily="-84" charset="0"/>
              </a:rPr>
              <a:pPr algn="r"/>
              <a:t>11</a:t>
            </a:fld>
            <a:endParaRPr lang="en-US" sz="1400" b="1">
              <a:solidFill>
                <a:srgbClr val="A50021"/>
              </a:solidFill>
              <a:latin typeface="Arial Narrow" pitchFamily="-84" charset="0"/>
            </a:endParaRPr>
          </a:p>
        </p:txBody>
      </p:sp>
      <p:sp>
        <p:nvSpPr>
          <p:cNvPr id="62470" name="Rectangle 2"/>
          <p:cNvSpPr>
            <a:spLocks noGrp="1" noChangeArrowheads="1"/>
          </p:cNvSpPr>
          <p:nvPr>
            <p:ph type="title"/>
          </p:nvPr>
        </p:nvSpPr>
        <p:spPr>
          <a:xfrm>
            <a:off x="609600" y="-76200"/>
            <a:ext cx="8077200" cy="838200"/>
          </a:xfrm>
        </p:spPr>
        <p:txBody>
          <a:bodyPr/>
          <a:lstStyle/>
          <a:p>
            <a:pPr eaLnBrk="1" hangingPunct="1"/>
            <a:r>
              <a:rPr lang="en-US" sz="4000">
                <a:ea typeface="ＭＳ Ｐゴシック" pitchFamily="-84" charset="-128"/>
                <a:cs typeface="ＭＳ Ｐゴシック" pitchFamily="-84" charset="-128"/>
              </a:rPr>
              <a:t>Prefixes, expressions and their meanings</a:t>
            </a:r>
          </a:p>
        </p:txBody>
      </p:sp>
      <p:sp>
        <p:nvSpPr>
          <p:cNvPr id="153603" name="Rectangle 3"/>
          <p:cNvSpPr>
            <a:spLocks noGrp="1" noChangeArrowheads="1"/>
          </p:cNvSpPr>
          <p:nvPr>
            <p:ph type="body" sz="half" idx="1"/>
          </p:nvPr>
        </p:nvSpPr>
        <p:spPr>
          <a:xfrm>
            <a:off x="4876800" y="1138238"/>
            <a:ext cx="3810000" cy="5110162"/>
          </a:xfrm>
        </p:spPr>
        <p:txBody>
          <a:bodyPr/>
          <a:lstStyle/>
          <a:p>
            <a:pPr eaLnBrk="1" hangingPunct="1"/>
            <a:r>
              <a:rPr lang="en-US">
                <a:ea typeface="ＭＳ Ｐゴシック" pitchFamily="-84" charset="-128"/>
                <a:cs typeface="ＭＳ Ｐゴシック" pitchFamily="-84" charset="-128"/>
              </a:rPr>
              <a:t>deci (</a:t>
            </a:r>
            <a:r>
              <a:rPr lang="en-US">
                <a:solidFill>
                  <a:srgbClr val="CC00CC"/>
                </a:solidFill>
                <a:ea typeface="ＭＳ Ｐゴシック" pitchFamily="-84" charset="-128"/>
                <a:cs typeface="ＭＳ Ｐゴシック" pitchFamily="-84" charset="-128"/>
              </a:rPr>
              <a:t>d</a:t>
            </a:r>
            <a:r>
              <a:rPr lang="en-US">
                <a:ea typeface="ＭＳ Ｐゴシック" pitchFamily="-84" charset="-128"/>
                <a:cs typeface="ＭＳ Ｐゴシック" pitchFamily="-84" charset="-128"/>
              </a:rPr>
              <a:t>): 10</a:t>
            </a:r>
            <a:r>
              <a:rPr lang="en-US" baseline="30000">
                <a:ea typeface="ＭＳ Ｐゴシック" pitchFamily="-84" charset="-128"/>
                <a:cs typeface="ＭＳ Ｐゴシック" pitchFamily="-84" charset="-128"/>
              </a:rPr>
              <a:t>-1</a:t>
            </a:r>
            <a:endParaRPr lang="en-US">
              <a:ea typeface="ＭＳ Ｐゴシック" pitchFamily="-84" charset="-128"/>
              <a:cs typeface="ＭＳ Ｐゴシック" pitchFamily="-84" charset="-128"/>
            </a:endParaRPr>
          </a:p>
          <a:p>
            <a:pPr eaLnBrk="1" hangingPunct="1"/>
            <a:r>
              <a:rPr lang="en-US">
                <a:ea typeface="ＭＳ Ｐゴシック" pitchFamily="-84" charset="-128"/>
                <a:cs typeface="ＭＳ Ｐゴシック" pitchFamily="-84" charset="-128"/>
              </a:rPr>
              <a:t>centi (</a:t>
            </a:r>
            <a:r>
              <a:rPr lang="en-US">
                <a:solidFill>
                  <a:srgbClr val="CC00CC"/>
                </a:solidFill>
                <a:ea typeface="ＭＳ Ｐゴシック" pitchFamily="-84" charset="-128"/>
                <a:cs typeface="ＭＳ Ｐゴシック" pitchFamily="-84" charset="-128"/>
              </a:rPr>
              <a:t>c</a:t>
            </a:r>
            <a:r>
              <a:rPr lang="en-US">
                <a:ea typeface="ＭＳ Ｐゴシック" pitchFamily="-84" charset="-128"/>
                <a:cs typeface="ＭＳ Ｐゴシック" pitchFamily="-84" charset="-128"/>
              </a:rPr>
              <a:t>): 10</a:t>
            </a:r>
            <a:r>
              <a:rPr lang="en-US" baseline="30000">
                <a:ea typeface="ＭＳ Ｐゴシック" pitchFamily="-84" charset="-128"/>
                <a:cs typeface="ＭＳ Ｐゴシック" pitchFamily="-84" charset="-128"/>
              </a:rPr>
              <a:t>-2</a:t>
            </a:r>
            <a:endParaRPr lang="en-US">
              <a:ea typeface="ＭＳ Ｐゴシック" pitchFamily="-84" charset="-128"/>
              <a:cs typeface="ＭＳ Ｐゴシック" pitchFamily="-84" charset="-128"/>
            </a:endParaRPr>
          </a:p>
          <a:p>
            <a:pPr eaLnBrk="1" hangingPunct="1"/>
            <a:r>
              <a:rPr lang="en-US">
                <a:ea typeface="ＭＳ Ｐゴシック" pitchFamily="-84" charset="-128"/>
                <a:cs typeface="ＭＳ Ｐゴシック" pitchFamily="-84" charset="-128"/>
              </a:rPr>
              <a:t>milli (</a:t>
            </a:r>
            <a:r>
              <a:rPr lang="en-US">
                <a:solidFill>
                  <a:srgbClr val="CC00CC"/>
                </a:solidFill>
                <a:ea typeface="ＭＳ Ｐゴシック" pitchFamily="-84" charset="-128"/>
                <a:cs typeface="ＭＳ Ｐゴシック" pitchFamily="-84" charset="-128"/>
              </a:rPr>
              <a:t>m</a:t>
            </a:r>
            <a:r>
              <a:rPr lang="en-US">
                <a:ea typeface="ＭＳ Ｐゴシック" pitchFamily="-84" charset="-128"/>
                <a:cs typeface="ＭＳ Ｐゴシック" pitchFamily="-84" charset="-128"/>
              </a:rPr>
              <a:t>): 10</a:t>
            </a:r>
            <a:r>
              <a:rPr lang="en-US" baseline="30000">
                <a:ea typeface="ＭＳ Ｐゴシック" pitchFamily="-84" charset="-128"/>
                <a:cs typeface="ＭＳ Ｐゴシック" pitchFamily="-84" charset="-128"/>
              </a:rPr>
              <a:t>-3</a:t>
            </a:r>
            <a:endParaRPr lang="en-US">
              <a:ea typeface="ＭＳ Ｐゴシック" pitchFamily="-84" charset="-128"/>
              <a:cs typeface="ＭＳ Ｐゴシック" pitchFamily="-84" charset="-128"/>
            </a:endParaRPr>
          </a:p>
          <a:p>
            <a:pPr eaLnBrk="1" hangingPunct="1"/>
            <a:r>
              <a:rPr lang="en-US">
                <a:ea typeface="ＭＳ Ｐゴシック" pitchFamily="-84" charset="-128"/>
                <a:cs typeface="ＭＳ Ｐゴシック" pitchFamily="-84" charset="-128"/>
              </a:rPr>
              <a:t>micro (</a:t>
            </a:r>
            <a:r>
              <a:rPr lang="en-US">
                <a:solidFill>
                  <a:srgbClr val="CC00CC"/>
                </a:solidFill>
                <a:ea typeface="ＭＳ Ｐゴシック" pitchFamily="-84" charset="-128"/>
                <a:cs typeface="ＭＳ Ｐゴシック" pitchFamily="-84" charset="-128"/>
              </a:rPr>
              <a:t>μ</a:t>
            </a:r>
            <a:r>
              <a:rPr lang="en-US">
                <a:ea typeface="ＭＳ Ｐゴシック" pitchFamily="-84" charset="-128"/>
                <a:cs typeface="ＭＳ Ｐゴシック" pitchFamily="-84" charset="-128"/>
              </a:rPr>
              <a:t>): 10</a:t>
            </a:r>
            <a:r>
              <a:rPr lang="en-US" baseline="30000">
                <a:ea typeface="ＭＳ Ｐゴシック" pitchFamily="-84" charset="-128"/>
                <a:cs typeface="ＭＳ Ｐゴシック" pitchFamily="-84" charset="-128"/>
              </a:rPr>
              <a:t>-6</a:t>
            </a:r>
            <a:endParaRPr lang="en-US">
              <a:ea typeface="ＭＳ Ｐゴシック" pitchFamily="-84" charset="-128"/>
              <a:cs typeface="ＭＳ Ｐゴシック" pitchFamily="-84" charset="-128"/>
            </a:endParaRPr>
          </a:p>
          <a:p>
            <a:pPr eaLnBrk="1" hangingPunct="1"/>
            <a:r>
              <a:rPr lang="en-US">
                <a:ea typeface="ＭＳ Ｐゴシック" pitchFamily="-84" charset="-128"/>
                <a:cs typeface="ＭＳ Ｐゴシック" pitchFamily="-84" charset="-128"/>
              </a:rPr>
              <a:t>nano (</a:t>
            </a:r>
            <a:r>
              <a:rPr lang="en-US">
                <a:solidFill>
                  <a:srgbClr val="CC00CC"/>
                </a:solidFill>
                <a:ea typeface="ＭＳ Ｐゴシック" pitchFamily="-84" charset="-128"/>
                <a:cs typeface="ＭＳ Ｐゴシック" pitchFamily="-84" charset="-128"/>
              </a:rPr>
              <a:t>n</a:t>
            </a:r>
            <a:r>
              <a:rPr lang="en-US">
                <a:ea typeface="ＭＳ Ｐゴシック" pitchFamily="-84" charset="-128"/>
                <a:cs typeface="ＭＳ Ｐゴシック" pitchFamily="-84" charset="-128"/>
              </a:rPr>
              <a:t>): 10</a:t>
            </a:r>
            <a:r>
              <a:rPr lang="en-US" baseline="30000">
                <a:ea typeface="ＭＳ Ｐゴシック" pitchFamily="-84" charset="-128"/>
                <a:cs typeface="ＭＳ Ｐゴシック" pitchFamily="-84" charset="-128"/>
              </a:rPr>
              <a:t>-9</a:t>
            </a:r>
            <a:endParaRPr lang="en-US">
              <a:ea typeface="ＭＳ Ｐゴシック" pitchFamily="-84" charset="-128"/>
              <a:cs typeface="ＭＳ Ｐゴシック" pitchFamily="-84" charset="-128"/>
            </a:endParaRPr>
          </a:p>
          <a:p>
            <a:pPr eaLnBrk="1" hangingPunct="1"/>
            <a:r>
              <a:rPr lang="en-US">
                <a:ea typeface="ＭＳ Ｐゴシック" pitchFamily="-84" charset="-128"/>
                <a:cs typeface="ＭＳ Ｐゴシック" pitchFamily="-84" charset="-128"/>
              </a:rPr>
              <a:t>pico (</a:t>
            </a:r>
            <a:r>
              <a:rPr lang="en-US">
                <a:solidFill>
                  <a:srgbClr val="CC00CC"/>
                </a:solidFill>
                <a:ea typeface="ＭＳ Ｐゴシック" pitchFamily="-84" charset="-128"/>
                <a:cs typeface="ＭＳ Ｐゴシック" pitchFamily="-84" charset="-128"/>
              </a:rPr>
              <a:t>p</a:t>
            </a:r>
            <a:r>
              <a:rPr lang="en-US">
                <a:ea typeface="ＭＳ Ｐゴシック" pitchFamily="-84" charset="-128"/>
                <a:cs typeface="ＭＳ Ｐゴシック" pitchFamily="-84" charset="-128"/>
              </a:rPr>
              <a:t>): 10</a:t>
            </a:r>
            <a:r>
              <a:rPr lang="en-US" baseline="30000">
                <a:ea typeface="ＭＳ Ｐゴシック" pitchFamily="-84" charset="-128"/>
                <a:cs typeface="ＭＳ Ｐゴシック" pitchFamily="-84" charset="-128"/>
              </a:rPr>
              <a:t>-12</a:t>
            </a:r>
            <a:endParaRPr lang="en-US">
              <a:ea typeface="ＭＳ Ｐゴシック" pitchFamily="-84" charset="-128"/>
              <a:cs typeface="ＭＳ Ｐゴシック" pitchFamily="-84" charset="-128"/>
            </a:endParaRPr>
          </a:p>
          <a:p>
            <a:pPr eaLnBrk="1" hangingPunct="1"/>
            <a:r>
              <a:rPr lang="en-US">
                <a:ea typeface="ＭＳ Ｐゴシック" pitchFamily="-84" charset="-128"/>
                <a:cs typeface="ＭＳ Ｐゴシック" pitchFamily="-84" charset="-128"/>
              </a:rPr>
              <a:t>femto (</a:t>
            </a:r>
            <a:r>
              <a:rPr lang="en-US">
                <a:solidFill>
                  <a:srgbClr val="CC00CC"/>
                </a:solidFill>
                <a:ea typeface="ＭＳ Ｐゴシック" pitchFamily="-84" charset="-128"/>
                <a:cs typeface="ＭＳ Ｐゴシック" pitchFamily="-84" charset="-128"/>
              </a:rPr>
              <a:t>f</a:t>
            </a:r>
            <a:r>
              <a:rPr lang="en-US">
                <a:ea typeface="ＭＳ Ｐゴシック" pitchFamily="-84" charset="-128"/>
                <a:cs typeface="ＭＳ Ｐゴシック" pitchFamily="-84" charset="-128"/>
              </a:rPr>
              <a:t>): 10</a:t>
            </a:r>
            <a:r>
              <a:rPr lang="en-US" baseline="30000">
                <a:ea typeface="ＭＳ Ｐゴシック" pitchFamily="-84" charset="-128"/>
                <a:cs typeface="ＭＳ Ｐゴシック" pitchFamily="-84" charset="-128"/>
              </a:rPr>
              <a:t>-15</a:t>
            </a:r>
            <a:endParaRPr lang="en-US">
              <a:ea typeface="ＭＳ Ｐゴシック" pitchFamily="-84" charset="-128"/>
              <a:cs typeface="ＭＳ Ｐゴシック" pitchFamily="-84" charset="-128"/>
            </a:endParaRPr>
          </a:p>
          <a:p>
            <a:pPr eaLnBrk="1" hangingPunct="1"/>
            <a:r>
              <a:rPr lang="en-US">
                <a:ea typeface="ＭＳ Ｐゴシック" pitchFamily="-84" charset="-128"/>
                <a:cs typeface="ＭＳ Ｐゴシック" pitchFamily="-84" charset="-128"/>
              </a:rPr>
              <a:t>atto (</a:t>
            </a:r>
            <a:r>
              <a:rPr lang="en-US">
                <a:solidFill>
                  <a:srgbClr val="CC00CC"/>
                </a:solidFill>
                <a:ea typeface="ＭＳ Ｐゴシック" pitchFamily="-84" charset="-128"/>
                <a:cs typeface="ＭＳ Ｐゴシック" pitchFamily="-84" charset="-128"/>
              </a:rPr>
              <a:t>a</a:t>
            </a:r>
            <a:r>
              <a:rPr lang="en-US">
                <a:ea typeface="ＭＳ Ｐゴシック" pitchFamily="-84" charset="-128"/>
                <a:cs typeface="ＭＳ Ｐゴシック" pitchFamily="-84" charset="-128"/>
              </a:rPr>
              <a:t>): 10</a:t>
            </a:r>
            <a:r>
              <a:rPr lang="en-US" baseline="30000">
                <a:ea typeface="ＭＳ Ｐゴシック" pitchFamily="-84" charset="-128"/>
                <a:cs typeface="ＭＳ Ｐゴシック" pitchFamily="-84" charset="-128"/>
              </a:rPr>
              <a:t>-18 </a:t>
            </a:r>
          </a:p>
          <a:p>
            <a:pPr eaLnBrk="1" hangingPunct="1"/>
            <a:r>
              <a:rPr lang="en-US">
                <a:ea typeface="ＭＳ Ｐゴシック" pitchFamily="-84" charset="-128"/>
                <a:cs typeface="ＭＳ Ｐゴシック" pitchFamily="-84" charset="-128"/>
              </a:rPr>
              <a:t>zepto (</a:t>
            </a:r>
            <a:r>
              <a:rPr lang="en-US">
                <a:solidFill>
                  <a:srgbClr val="CC00CC"/>
                </a:solidFill>
                <a:ea typeface="ＭＳ Ｐゴシック" pitchFamily="-84" charset="-128"/>
                <a:cs typeface="ＭＳ Ｐゴシック" pitchFamily="-84" charset="-128"/>
              </a:rPr>
              <a:t>z</a:t>
            </a:r>
            <a:r>
              <a:rPr lang="en-US">
                <a:ea typeface="ＭＳ Ｐゴシック" pitchFamily="-84" charset="-128"/>
                <a:cs typeface="ＭＳ Ｐゴシック" pitchFamily="-84" charset="-128"/>
              </a:rPr>
              <a:t>): 10</a:t>
            </a:r>
            <a:r>
              <a:rPr lang="en-US" baseline="30000">
                <a:ea typeface="ＭＳ Ｐゴシック" pitchFamily="-84" charset="-128"/>
                <a:cs typeface="ＭＳ Ｐゴシック" pitchFamily="-84" charset="-128"/>
              </a:rPr>
              <a:t>-21</a:t>
            </a:r>
            <a:endParaRPr lang="en-US">
              <a:ea typeface="ＭＳ Ｐゴシック" pitchFamily="-84" charset="-128"/>
              <a:cs typeface="ＭＳ Ｐゴシック" pitchFamily="-84" charset="-128"/>
            </a:endParaRPr>
          </a:p>
          <a:p>
            <a:pPr eaLnBrk="1" hangingPunct="1"/>
            <a:r>
              <a:rPr lang="en-US">
                <a:ea typeface="ＭＳ Ｐゴシック" pitchFamily="-84" charset="-128"/>
                <a:cs typeface="ＭＳ Ｐゴシック" pitchFamily="-84" charset="-128"/>
              </a:rPr>
              <a:t>yocto (</a:t>
            </a:r>
            <a:r>
              <a:rPr lang="en-US">
                <a:solidFill>
                  <a:srgbClr val="CC00CC"/>
                </a:solidFill>
                <a:ea typeface="ＭＳ Ｐゴシック" pitchFamily="-84" charset="-128"/>
                <a:cs typeface="ＭＳ Ｐゴシック" pitchFamily="-84" charset="-128"/>
              </a:rPr>
              <a:t>y</a:t>
            </a:r>
            <a:r>
              <a:rPr lang="en-US">
                <a:ea typeface="ＭＳ Ｐゴシック" pitchFamily="-84" charset="-128"/>
                <a:cs typeface="ＭＳ Ｐゴシック" pitchFamily="-84" charset="-128"/>
              </a:rPr>
              <a:t>): 10</a:t>
            </a:r>
            <a:r>
              <a:rPr lang="en-US" baseline="30000">
                <a:ea typeface="ＭＳ Ｐゴシック" pitchFamily="-84" charset="-128"/>
                <a:cs typeface="ＭＳ Ｐゴシック" pitchFamily="-84" charset="-128"/>
              </a:rPr>
              <a:t>-24</a:t>
            </a:r>
          </a:p>
        </p:txBody>
      </p:sp>
      <p:sp>
        <p:nvSpPr>
          <p:cNvPr id="153604" name="Rectangle 4"/>
          <p:cNvSpPr>
            <a:spLocks noChangeArrowheads="1"/>
          </p:cNvSpPr>
          <p:nvPr/>
        </p:nvSpPr>
        <p:spPr bwMode="auto">
          <a:xfrm>
            <a:off x="990600" y="1138238"/>
            <a:ext cx="3657600" cy="49530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sz="2800">
                <a:solidFill>
                  <a:schemeClr val="accent2"/>
                </a:solidFill>
                <a:latin typeface="Arial Narrow" pitchFamily="-84" charset="0"/>
              </a:rPr>
              <a:t>deca (</a:t>
            </a:r>
            <a:r>
              <a:rPr lang="en-US" sz="2800">
                <a:solidFill>
                  <a:srgbClr val="CC00CC"/>
                </a:solidFill>
                <a:latin typeface="Arial Narrow" pitchFamily="-84" charset="0"/>
              </a:rPr>
              <a:t>da</a:t>
            </a:r>
            <a:r>
              <a:rPr lang="en-US" sz="2800">
                <a:solidFill>
                  <a:schemeClr val="accent2"/>
                </a:solidFill>
                <a:latin typeface="Arial Narrow" pitchFamily="-84" charset="0"/>
              </a:rPr>
              <a:t>): 10</a:t>
            </a:r>
            <a:r>
              <a:rPr lang="en-US" sz="2800" baseline="30000">
                <a:solidFill>
                  <a:schemeClr val="accent2"/>
                </a:solidFill>
                <a:latin typeface="Arial Narrow" pitchFamily="-84" charset="0"/>
              </a:rPr>
              <a:t>1</a:t>
            </a:r>
            <a:endParaRPr lang="en-US" sz="2800">
              <a:solidFill>
                <a:schemeClr val="accent2"/>
              </a:solidFill>
              <a:latin typeface="Arial Narrow" pitchFamily="-84" charset="0"/>
            </a:endParaRPr>
          </a:p>
          <a:p>
            <a:pPr marL="342900" indent="-342900">
              <a:spcBef>
                <a:spcPct val="20000"/>
              </a:spcBef>
              <a:buFontTx/>
              <a:buChar char="•"/>
            </a:pPr>
            <a:r>
              <a:rPr lang="en-US" sz="2800">
                <a:solidFill>
                  <a:schemeClr val="accent2"/>
                </a:solidFill>
                <a:latin typeface="Arial Narrow" pitchFamily="-84" charset="0"/>
              </a:rPr>
              <a:t>hecto (</a:t>
            </a:r>
            <a:r>
              <a:rPr lang="en-US" sz="2800">
                <a:solidFill>
                  <a:srgbClr val="CC00CC"/>
                </a:solidFill>
                <a:latin typeface="Arial Narrow" pitchFamily="-84" charset="0"/>
              </a:rPr>
              <a:t>h</a:t>
            </a:r>
            <a:r>
              <a:rPr lang="en-US" sz="2800">
                <a:solidFill>
                  <a:schemeClr val="accent2"/>
                </a:solidFill>
                <a:latin typeface="Arial Narrow" pitchFamily="-84" charset="0"/>
              </a:rPr>
              <a:t>): 10</a:t>
            </a:r>
            <a:r>
              <a:rPr lang="en-US" sz="2800" baseline="30000">
                <a:solidFill>
                  <a:schemeClr val="accent2"/>
                </a:solidFill>
                <a:latin typeface="Arial Narrow" pitchFamily="-84" charset="0"/>
              </a:rPr>
              <a:t>2</a:t>
            </a:r>
            <a:endParaRPr lang="en-US" sz="2800">
              <a:solidFill>
                <a:schemeClr val="accent2"/>
              </a:solidFill>
              <a:latin typeface="Arial Narrow" pitchFamily="-84" charset="0"/>
            </a:endParaRPr>
          </a:p>
          <a:p>
            <a:pPr marL="342900" indent="-342900">
              <a:spcBef>
                <a:spcPct val="20000"/>
              </a:spcBef>
              <a:buFontTx/>
              <a:buChar char="•"/>
            </a:pPr>
            <a:r>
              <a:rPr lang="en-US" sz="2800">
                <a:solidFill>
                  <a:schemeClr val="accent2"/>
                </a:solidFill>
                <a:latin typeface="Arial Narrow" pitchFamily="-84" charset="0"/>
              </a:rPr>
              <a:t>kilo (</a:t>
            </a:r>
            <a:r>
              <a:rPr lang="en-US" sz="2800">
                <a:solidFill>
                  <a:srgbClr val="CC00CC"/>
                </a:solidFill>
                <a:latin typeface="Arial Narrow" pitchFamily="-84" charset="0"/>
              </a:rPr>
              <a:t>k</a:t>
            </a:r>
            <a:r>
              <a:rPr lang="en-US" sz="2800">
                <a:solidFill>
                  <a:schemeClr val="accent2"/>
                </a:solidFill>
                <a:latin typeface="Arial Narrow" pitchFamily="-84" charset="0"/>
              </a:rPr>
              <a:t>): 10</a:t>
            </a:r>
            <a:r>
              <a:rPr lang="en-US" sz="2800" baseline="30000">
                <a:solidFill>
                  <a:schemeClr val="accent2"/>
                </a:solidFill>
                <a:latin typeface="Arial Narrow" pitchFamily="-84" charset="0"/>
              </a:rPr>
              <a:t>3</a:t>
            </a:r>
            <a:endParaRPr lang="en-US" sz="2800">
              <a:solidFill>
                <a:schemeClr val="accent2"/>
              </a:solidFill>
              <a:latin typeface="Arial Narrow" pitchFamily="-84" charset="0"/>
            </a:endParaRPr>
          </a:p>
          <a:p>
            <a:pPr marL="342900" indent="-342900">
              <a:spcBef>
                <a:spcPct val="20000"/>
              </a:spcBef>
              <a:buFontTx/>
              <a:buChar char="•"/>
            </a:pPr>
            <a:r>
              <a:rPr lang="en-US" sz="2800">
                <a:solidFill>
                  <a:schemeClr val="accent2"/>
                </a:solidFill>
                <a:latin typeface="Arial Narrow" pitchFamily="-84" charset="0"/>
              </a:rPr>
              <a:t>mega (</a:t>
            </a:r>
            <a:r>
              <a:rPr lang="en-US" sz="2800">
                <a:solidFill>
                  <a:srgbClr val="CC00CC"/>
                </a:solidFill>
                <a:latin typeface="Arial Narrow" pitchFamily="-84" charset="0"/>
              </a:rPr>
              <a:t>M</a:t>
            </a:r>
            <a:r>
              <a:rPr lang="en-US" sz="2800">
                <a:solidFill>
                  <a:schemeClr val="accent2"/>
                </a:solidFill>
                <a:latin typeface="Arial Narrow" pitchFamily="-84" charset="0"/>
              </a:rPr>
              <a:t>): 10</a:t>
            </a:r>
            <a:r>
              <a:rPr lang="en-US" sz="2800" baseline="30000">
                <a:solidFill>
                  <a:schemeClr val="accent2"/>
                </a:solidFill>
                <a:latin typeface="Arial Narrow" pitchFamily="-84" charset="0"/>
              </a:rPr>
              <a:t>6</a:t>
            </a:r>
            <a:endParaRPr lang="en-US" sz="2800">
              <a:solidFill>
                <a:schemeClr val="accent2"/>
              </a:solidFill>
              <a:latin typeface="Arial Narrow" pitchFamily="-84" charset="0"/>
            </a:endParaRPr>
          </a:p>
          <a:p>
            <a:pPr marL="342900" indent="-342900">
              <a:spcBef>
                <a:spcPct val="20000"/>
              </a:spcBef>
              <a:buFontTx/>
              <a:buChar char="•"/>
            </a:pPr>
            <a:r>
              <a:rPr lang="en-US" sz="2800">
                <a:solidFill>
                  <a:schemeClr val="accent2"/>
                </a:solidFill>
                <a:latin typeface="Arial Narrow" pitchFamily="-84" charset="0"/>
              </a:rPr>
              <a:t>giga (</a:t>
            </a:r>
            <a:r>
              <a:rPr lang="en-US" sz="2800">
                <a:solidFill>
                  <a:srgbClr val="CC00CC"/>
                </a:solidFill>
                <a:latin typeface="Arial Narrow" pitchFamily="-84" charset="0"/>
              </a:rPr>
              <a:t>G</a:t>
            </a:r>
            <a:r>
              <a:rPr lang="en-US" sz="2800">
                <a:solidFill>
                  <a:schemeClr val="accent2"/>
                </a:solidFill>
                <a:latin typeface="Arial Narrow" pitchFamily="-84" charset="0"/>
              </a:rPr>
              <a:t>): 10</a:t>
            </a:r>
            <a:r>
              <a:rPr lang="en-US" sz="2800" baseline="30000">
                <a:solidFill>
                  <a:schemeClr val="accent2"/>
                </a:solidFill>
                <a:latin typeface="Arial Narrow" pitchFamily="-84" charset="0"/>
              </a:rPr>
              <a:t>9</a:t>
            </a:r>
            <a:endParaRPr lang="en-US" sz="2800">
              <a:solidFill>
                <a:schemeClr val="accent2"/>
              </a:solidFill>
              <a:latin typeface="Arial Narrow" pitchFamily="-84" charset="0"/>
            </a:endParaRPr>
          </a:p>
          <a:p>
            <a:pPr marL="342900" indent="-342900">
              <a:spcBef>
                <a:spcPct val="20000"/>
              </a:spcBef>
              <a:buFontTx/>
              <a:buChar char="•"/>
            </a:pPr>
            <a:r>
              <a:rPr lang="en-US" sz="2800">
                <a:solidFill>
                  <a:schemeClr val="accent2"/>
                </a:solidFill>
                <a:latin typeface="Arial Narrow" pitchFamily="-84" charset="0"/>
              </a:rPr>
              <a:t>tera (</a:t>
            </a:r>
            <a:r>
              <a:rPr lang="en-US" sz="2800">
                <a:solidFill>
                  <a:srgbClr val="CC00CC"/>
                </a:solidFill>
                <a:latin typeface="Arial Narrow" pitchFamily="-84" charset="0"/>
              </a:rPr>
              <a:t>T</a:t>
            </a:r>
            <a:r>
              <a:rPr lang="en-US" sz="2800">
                <a:solidFill>
                  <a:schemeClr val="accent2"/>
                </a:solidFill>
                <a:latin typeface="Arial Narrow" pitchFamily="-84" charset="0"/>
              </a:rPr>
              <a:t>): 10</a:t>
            </a:r>
            <a:r>
              <a:rPr lang="en-US" sz="2800" baseline="30000">
                <a:solidFill>
                  <a:schemeClr val="accent2"/>
                </a:solidFill>
                <a:latin typeface="Arial Narrow" pitchFamily="-84" charset="0"/>
              </a:rPr>
              <a:t>12</a:t>
            </a:r>
            <a:endParaRPr lang="en-US" sz="2800">
              <a:solidFill>
                <a:schemeClr val="accent2"/>
              </a:solidFill>
              <a:latin typeface="Arial Narrow" pitchFamily="-84" charset="0"/>
            </a:endParaRPr>
          </a:p>
          <a:p>
            <a:pPr marL="342900" indent="-342900">
              <a:spcBef>
                <a:spcPct val="20000"/>
              </a:spcBef>
              <a:buFontTx/>
              <a:buChar char="•"/>
            </a:pPr>
            <a:r>
              <a:rPr lang="en-US" sz="2800">
                <a:solidFill>
                  <a:schemeClr val="accent2"/>
                </a:solidFill>
                <a:latin typeface="Arial Narrow" pitchFamily="-84" charset="0"/>
              </a:rPr>
              <a:t>peta (</a:t>
            </a:r>
            <a:r>
              <a:rPr lang="en-US" sz="2800">
                <a:solidFill>
                  <a:srgbClr val="CC00CC"/>
                </a:solidFill>
                <a:latin typeface="Arial Narrow" pitchFamily="-84" charset="0"/>
              </a:rPr>
              <a:t>P</a:t>
            </a:r>
            <a:r>
              <a:rPr lang="en-US" sz="2800">
                <a:solidFill>
                  <a:schemeClr val="accent2"/>
                </a:solidFill>
                <a:latin typeface="Arial Narrow" pitchFamily="-84" charset="0"/>
              </a:rPr>
              <a:t>): 10</a:t>
            </a:r>
            <a:r>
              <a:rPr lang="en-US" sz="2800" baseline="30000">
                <a:solidFill>
                  <a:schemeClr val="accent2"/>
                </a:solidFill>
                <a:latin typeface="Arial Narrow" pitchFamily="-84" charset="0"/>
              </a:rPr>
              <a:t>15</a:t>
            </a:r>
            <a:endParaRPr lang="en-US" sz="2800">
              <a:solidFill>
                <a:schemeClr val="accent2"/>
              </a:solidFill>
              <a:latin typeface="Arial Narrow" pitchFamily="-84" charset="0"/>
            </a:endParaRPr>
          </a:p>
          <a:p>
            <a:pPr marL="342900" indent="-342900">
              <a:spcBef>
                <a:spcPct val="20000"/>
              </a:spcBef>
              <a:buFontTx/>
              <a:buChar char="•"/>
            </a:pPr>
            <a:r>
              <a:rPr lang="en-US" sz="2800">
                <a:solidFill>
                  <a:schemeClr val="accent2"/>
                </a:solidFill>
                <a:latin typeface="Arial Narrow" pitchFamily="-84" charset="0"/>
              </a:rPr>
              <a:t>exa (</a:t>
            </a:r>
            <a:r>
              <a:rPr lang="en-US" sz="2800">
                <a:solidFill>
                  <a:srgbClr val="CC00CC"/>
                </a:solidFill>
                <a:latin typeface="Arial Narrow" pitchFamily="-84" charset="0"/>
              </a:rPr>
              <a:t>E</a:t>
            </a:r>
            <a:r>
              <a:rPr lang="en-US" sz="2800">
                <a:solidFill>
                  <a:schemeClr val="accent2"/>
                </a:solidFill>
                <a:latin typeface="Arial Narrow" pitchFamily="-84" charset="0"/>
              </a:rPr>
              <a:t>): 10</a:t>
            </a:r>
            <a:r>
              <a:rPr lang="en-US" sz="2800" baseline="30000">
                <a:solidFill>
                  <a:schemeClr val="accent2"/>
                </a:solidFill>
                <a:latin typeface="Arial Narrow" pitchFamily="-84" charset="0"/>
              </a:rPr>
              <a:t>18</a:t>
            </a:r>
          </a:p>
          <a:p>
            <a:pPr marL="342900" indent="-342900">
              <a:spcBef>
                <a:spcPct val="20000"/>
              </a:spcBef>
              <a:buFontTx/>
              <a:buChar char="•"/>
            </a:pPr>
            <a:r>
              <a:rPr lang="en-US" sz="2800">
                <a:solidFill>
                  <a:schemeClr val="accent2"/>
                </a:solidFill>
                <a:latin typeface="Arial Narrow" pitchFamily="-84" charset="0"/>
              </a:rPr>
              <a:t>zetta (</a:t>
            </a:r>
            <a:r>
              <a:rPr lang="en-US" sz="2800">
                <a:solidFill>
                  <a:srgbClr val="CC00CC"/>
                </a:solidFill>
                <a:latin typeface="Arial Narrow" pitchFamily="-84" charset="0"/>
              </a:rPr>
              <a:t>Z</a:t>
            </a:r>
            <a:r>
              <a:rPr lang="en-US" sz="2800">
                <a:solidFill>
                  <a:schemeClr val="accent2"/>
                </a:solidFill>
                <a:latin typeface="Arial Narrow" pitchFamily="-84" charset="0"/>
              </a:rPr>
              <a:t>): 10</a:t>
            </a:r>
            <a:r>
              <a:rPr lang="en-US" sz="2800" baseline="30000">
                <a:solidFill>
                  <a:schemeClr val="accent2"/>
                </a:solidFill>
                <a:latin typeface="Arial Narrow" pitchFamily="-84" charset="0"/>
              </a:rPr>
              <a:t>21</a:t>
            </a:r>
          </a:p>
          <a:p>
            <a:pPr marL="342900" indent="-342900">
              <a:spcBef>
                <a:spcPct val="20000"/>
              </a:spcBef>
              <a:buFontTx/>
              <a:buChar char="•"/>
            </a:pPr>
            <a:r>
              <a:rPr lang="en-US" sz="2800">
                <a:solidFill>
                  <a:schemeClr val="accent2"/>
                </a:solidFill>
                <a:latin typeface="Arial Narrow" pitchFamily="-84" charset="0"/>
              </a:rPr>
              <a:t>yotta (</a:t>
            </a:r>
            <a:r>
              <a:rPr lang="en-US" sz="2800">
                <a:solidFill>
                  <a:srgbClr val="CC00CC"/>
                </a:solidFill>
                <a:latin typeface="Arial Narrow" pitchFamily="-84" charset="0"/>
              </a:rPr>
              <a:t>Y</a:t>
            </a:r>
            <a:r>
              <a:rPr lang="en-US" sz="2800">
                <a:solidFill>
                  <a:schemeClr val="accent2"/>
                </a:solidFill>
                <a:latin typeface="Arial Narrow" pitchFamily="-84" charset="0"/>
              </a:rPr>
              <a:t>): 10</a:t>
            </a:r>
            <a:r>
              <a:rPr lang="en-US" sz="2800" baseline="30000">
                <a:solidFill>
                  <a:schemeClr val="accent2"/>
                </a:solidFill>
                <a:latin typeface="Arial Narrow" pitchFamily="-84" charset="0"/>
              </a:rPr>
              <a:t>24</a:t>
            </a:r>
          </a:p>
        </p:txBody>
      </p:sp>
      <p:sp>
        <p:nvSpPr>
          <p:cNvPr id="153605" name="Text Box 5"/>
          <p:cNvSpPr txBox="1">
            <a:spLocks noChangeArrowheads="1"/>
          </p:cNvSpPr>
          <p:nvPr/>
        </p:nvSpPr>
        <p:spPr bwMode="auto">
          <a:xfrm>
            <a:off x="1584325" y="609600"/>
            <a:ext cx="1222375" cy="579438"/>
          </a:xfrm>
          <a:prstGeom prst="rect">
            <a:avLst/>
          </a:prstGeom>
          <a:noFill/>
          <a:ln w="9525">
            <a:noFill/>
            <a:miter lim="800000"/>
            <a:headEnd/>
            <a:tailEnd/>
          </a:ln>
        </p:spPr>
        <p:txBody>
          <a:bodyPr wrap="none">
            <a:prstTxWarp prst="textNoShape">
              <a:avLst/>
            </a:prstTxWarp>
            <a:spAutoFit/>
          </a:bodyPr>
          <a:lstStyle/>
          <a:p>
            <a:r>
              <a:rPr lang="en-US" sz="3200" b="1">
                <a:solidFill>
                  <a:srgbClr val="A50021"/>
                </a:solidFill>
                <a:latin typeface="Arial Narrow" pitchFamily="-84" charset="0"/>
              </a:rPr>
              <a:t>Larger</a:t>
            </a:r>
          </a:p>
        </p:txBody>
      </p:sp>
      <p:sp>
        <p:nvSpPr>
          <p:cNvPr id="153606" name="Text Box 6"/>
          <p:cNvSpPr txBox="1">
            <a:spLocks noChangeArrowheads="1"/>
          </p:cNvSpPr>
          <p:nvPr/>
        </p:nvSpPr>
        <p:spPr bwMode="auto">
          <a:xfrm>
            <a:off x="5316538" y="609600"/>
            <a:ext cx="1389062" cy="579438"/>
          </a:xfrm>
          <a:prstGeom prst="rect">
            <a:avLst/>
          </a:prstGeom>
          <a:noFill/>
          <a:ln w="9525">
            <a:noFill/>
            <a:miter lim="800000"/>
            <a:headEnd/>
            <a:tailEnd/>
          </a:ln>
        </p:spPr>
        <p:txBody>
          <a:bodyPr wrap="none">
            <a:prstTxWarp prst="textNoShape">
              <a:avLst/>
            </a:prstTxWarp>
            <a:spAutoFit/>
          </a:bodyPr>
          <a:lstStyle/>
          <a:p>
            <a:r>
              <a:rPr lang="en-US" sz="3200" b="1">
                <a:solidFill>
                  <a:srgbClr val="A50021"/>
                </a:solidFill>
                <a:latin typeface="Arial Narrow" pitchFamily="-84" charset="0"/>
              </a:rPr>
              <a:t>Smaller</a:t>
            </a:r>
          </a:p>
        </p:txBody>
      </p:sp>
    </p:spTree>
    <p:extLst>
      <p:ext uri="{BB962C8B-B14F-4D97-AF65-F5344CB8AC3E}">
        <p14:creationId xmlns:p14="http://schemas.microsoft.com/office/powerpoint/2010/main" val="215423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05"/>
                                        </p:tgtEl>
                                        <p:attrNameLst>
                                          <p:attrName>style.visibility</p:attrName>
                                        </p:attrNameLst>
                                      </p:cBhvr>
                                      <p:to>
                                        <p:strVal val="visible"/>
                                      </p:to>
                                    </p:set>
                                    <p:animEffect transition="in" filter="wipe(left)">
                                      <p:cBhvr>
                                        <p:cTn id="7" dur="500"/>
                                        <p:tgtEl>
                                          <p:spTgt spid="15360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3606"/>
                                        </p:tgtEl>
                                        <p:attrNameLst>
                                          <p:attrName>style.visibility</p:attrName>
                                        </p:attrNameLst>
                                      </p:cBhvr>
                                      <p:to>
                                        <p:strVal val="visible"/>
                                      </p:to>
                                    </p:set>
                                    <p:animEffect transition="in" filter="wipe(left)">
                                      <p:cBhvr>
                                        <p:cTn id="12" dur="500"/>
                                        <p:tgtEl>
                                          <p:spTgt spid="15360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3604">
                                            <p:txEl>
                                              <p:pRg st="0" end="0"/>
                                            </p:txEl>
                                          </p:spTgt>
                                        </p:tgtEl>
                                        <p:attrNameLst>
                                          <p:attrName>style.visibility</p:attrName>
                                        </p:attrNameLst>
                                      </p:cBhvr>
                                      <p:to>
                                        <p:strVal val="visible"/>
                                      </p:to>
                                    </p:set>
                                    <p:animEffect transition="in" filter="wipe(left)">
                                      <p:cBhvr>
                                        <p:cTn id="17" dur="500"/>
                                        <p:tgtEl>
                                          <p:spTgt spid="153604">
                                            <p:txEl>
                                              <p:pRg st="0" end="0"/>
                                            </p:txEl>
                                          </p:spTgt>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53603">
                                            <p:txEl>
                                              <p:pRg st="0" end="0"/>
                                            </p:txEl>
                                          </p:spTgt>
                                        </p:tgtEl>
                                        <p:attrNameLst>
                                          <p:attrName>style.visibility</p:attrName>
                                        </p:attrNameLst>
                                      </p:cBhvr>
                                      <p:to>
                                        <p:strVal val="visible"/>
                                      </p:to>
                                    </p:set>
                                    <p:animEffect transition="in" filter="wipe(left)">
                                      <p:cBhvr>
                                        <p:cTn id="21" dur="1000"/>
                                        <p:tgtEl>
                                          <p:spTgt spid="15360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3604">
                                            <p:txEl>
                                              <p:pRg st="1" end="1"/>
                                            </p:txEl>
                                          </p:spTgt>
                                        </p:tgtEl>
                                        <p:attrNameLst>
                                          <p:attrName>style.visibility</p:attrName>
                                        </p:attrNameLst>
                                      </p:cBhvr>
                                      <p:to>
                                        <p:strVal val="visible"/>
                                      </p:to>
                                    </p:set>
                                    <p:animEffect transition="in" filter="wipe(left)">
                                      <p:cBhvr>
                                        <p:cTn id="26" dur="500"/>
                                        <p:tgtEl>
                                          <p:spTgt spid="153604">
                                            <p:txEl>
                                              <p:pRg st="1" end="1"/>
                                            </p:txEl>
                                          </p:spTgt>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53603">
                                            <p:txEl>
                                              <p:pRg st="1" end="1"/>
                                            </p:txEl>
                                          </p:spTgt>
                                        </p:tgtEl>
                                        <p:attrNameLst>
                                          <p:attrName>style.visibility</p:attrName>
                                        </p:attrNameLst>
                                      </p:cBhvr>
                                      <p:to>
                                        <p:strVal val="visible"/>
                                      </p:to>
                                    </p:set>
                                    <p:animEffect transition="in" filter="wipe(left)">
                                      <p:cBhvr>
                                        <p:cTn id="30" dur="1000"/>
                                        <p:tgtEl>
                                          <p:spTgt spid="15360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53604">
                                            <p:txEl>
                                              <p:pRg st="2" end="2"/>
                                            </p:txEl>
                                          </p:spTgt>
                                        </p:tgtEl>
                                        <p:attrNameLst>
                                          <p:attrName>style.visibility</p:attrName>
                                        </p:attrNameLst>
                                      </p:cBhvr>
                                      <p:to>
                                        <p:strVal val="visible"/>
                                      </p:to>
                                    </p:set>
                                    <p:animEffect transition="in" filter="wipe(left)">
                                      <p:cBhvr>
                                        <p:cTn id="35" dur="500"/>
                                        <p:tgtEl>
                                          <p:spTgt spid="153604">
                                            <p:txEl>
                                              <p:pRg st="2" end="2"/>
                                            </p:txEl>
                                          </p:spTgt>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53603">
                                            <p:txEl>
                                              <p:pRg st="2" end="2"/>
                                            </p:txEl>
                                          </p:spTgt>
                                        </p:tgtEl>
                                        <p:attrNameLst>
                                          <p:attrName>style.visibility</p:attrName>
                                        </p:attrNameLst>
                                      </p:cBhvr>
                                      <p:to>
                                        <p:strVal val="visible"/>
                                      </p:to>
                                    </p:set>
                                    <p:animEffect transition="in" filter="wipe(left)">
                                      <p:cBhvr>
                                        <p:cTn id="39" dur="1000"/>
                                        <p:tgtEl>
                                          <p:spTgt spid="15360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53604">
                                            <p:txEl>
                                              <p:pRg st="3" end="3"/>
                                            </p:txEl>
                                          </p:spTgt>
                                        </p:tgtEl>
                                        <p:attrNameLst>
                                          <p:attrName>style.visibility</p:attrName>
                                        </p:attrNameLst>
                                      </p:cBhvr>
                                      <p:to>
                                        <p:strVal val="visible"/>
                                      </p:to>
                                    </p:set>
                                    <p:animEffect transition="in" filter="wipe(left)">
                                      <p:cBhvr>
                                        <p:cTn id="44" dur="500"/>
                                        <p:tgtEl>
                                          <p:spTgt spid="153604">
                                            <p:txEl>
                                              <p:pRg st="3" end="3"/>
                                            </p:txEl>
                                          </p:spTgt>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53603">
                                            <p:txEl>
                                              <p:pRg st="3" end="3"/>
                                            </p:txEl>
                                          </p:spTgt>
                                        </p:tgtEl>
                                        <p:attrNameLst>
                                          <p:attrName>style.visibility</p:attrName>
                                        </p:attrNameLst>
                                      </p:cBhvr>
                                      <p:to>
                                        <p:strVal val="visible"/>
                                      </p:to>
                                    </p:set>
                                    <p:animEffect transition="in" filter="wipe(left)">
                                      <p:cBhvr>
                                        <p:cTn id="48" dur="1000"/>
                                        <p:tgtEl>
                                          <p:spTgt spid="153603">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53604">
                                            <p:txEl>
                                              <p:pRg st="4" end="4"/>
                                            </p:txEl>
                                          </p:spTgt>
                                        </p:tgtEl>
                                        <p:attrNameLst>
                                          <p:attrName>style.visibility</p:attrName>
                                        </p:attrNameLst>
                                      </p:cBhvr>
                                      <p:to>
                                        <p:strVal val="visible"/>
                                      </p:to>
                                    </p:set>
                                    <p:animEffect transition="in" filter="wipe(left)">
                                      <p:cBhvr>
                                        <p:cTn id="53" dur="500"/>
                                        <p:tgtEl>
                                          <p:spTgt spid="153604">
                                            <p:txEl>
                                              <p:pRg st="4" end="4"/>
                                            </p:txEl>
                                          </p:spTgt>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53603">
                                            <p:txEl>
                                              <p:pRg st="4" end="4"/>
                                            </p:txEl>
                                          </p:spTgt>
                                        </p:tgtEl>
                                        <p:attrNameLst>
                                          <p:attrName>style.visibility</p:attrName>
                                        </p:attrNameLst>
                                      </p:cBhvr>
                                      <p:to>
                                        <p:strVal val="visible"/>
                                      </p:to>
                                    </p:set>
                                    <p:animEffect transition="in" filter="wipe(left)">
                                      <p:cBhvr>
                                        <p:cTn id="57" dur="1000"/>
                                        <p:tgtEl>
                                          <p:spTgt spid="153603">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53604">
                                            <p:txEl>
                                              <p:pRg st="5" end="5"/>
                                            </p:txEl>
                                          </p:spTgt>
                                        </p:tgtEl>
                                        <p:attrNameLst>
                                          <p:attrName>style.visibility</p:attrName>
                                        </p:attrNameLst>
                                      </p:cBhvr>
                                      <p:to>
                                        <p:strVal val="visible"/>
                                      </p:to>
                                    </p:set>
                                    <p:animEffect transition="in" filter="wipe(left)">
                                      <p:cBhvr>
                                        <p:cTn id="62" dur="500"/>
                                        <p:tgtEl>
                                          <p:spTgt spid="153604">
                                            <p:txEl>
                                              <p:pRg st="5" end="5"/>
                                            </p:txEl>
                                          </p:spTgt>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153603">
                                            <p:txEl>
                                              <p:pRg st="5" end="5"/>
                                            </p:txEl>
                                          </p:spTgt>
                                        </p:tgtEl>
                                        <p:attrNameLst>
                                          <p:attrName>style.visibility</p:attrName>
                                        </p:attrNameLst>
                                      </p:cBhvr>
                                      <p:to>
                                        <p:strVal val="visible"/>
                                      </p:to>
                                    </p:set>
                                    <p:animEffect transition="in" filter="wipe(left)">
                                      <p:cBhvr>
                                        <p:cTn id="66" dur="1000"/>
                                        <p:tgtEl>
                                          <p:spTgt spid="153603">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53604">
                                            <p:txEl>
                                              <p:pRg st="6" end="6"/>
                                            </p:txEl>
                                          </p:spTgt>
                                        </p:tgtEl>
                                        <p:attrNameLst>
                                          <p:attrName>style.visibility</p:attrName>
                                        </p:attrNameLst>
                                      </p:cBhvr>
                                      <p:to>
                                        <p:strVal val="visible"/>
                                      </p:to>
                                    </p:set>
                                    <p:animEffect transition="in" filter="wipe(left)">
                                      <p:cBhvr>
                                        <p:cTn id="71" dur="500"/>
                                        <p:tgtEl>
                                          <p:spTgt spid="153604">
                                            <p:txEl>
                                              <p:pRg st="6" end="6"/>
                                            </p:txEl>
                                          </p:spTgt>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153603">
                                            <p:txEl>
                                              <p:pRg st="6" end="6"/>
                                            </p:txEl>
                                          </p:spTgt>
                                        </p:tgtEl>
                                        <p:attrNameLst>
                                          <p:attrName>style.visibility</p:attrName>
                                        </p:attrNameLst>
                                      </p:cBhvr>
                                      <p:to>
                                        <p:strVal val="visible"/>
                                      </p:to>
                                    </p:set>
                                    <p:animEffect transition="in" filter="wipe(left)">
                                      <p:cBhvr>
                                        <p:cTn id="75" dur="1000"/>
                                        <p:tgtEl>
                                          <p:spTgt spid="153603">
                                            <p:txEl>
                                              <p:pRg st="6" end="6"/>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53604">
                                            <p:txEl>
                                              <p:pRg st="7" end="7"/>
                                            </p:txEl>
                                          </p:spTgt>
                                        </p:tgtEl>
                                        <p:attrNameLst>
                                          <p:attrName>style.visibility</p:attrName>
                                        </p:attrNameLst>
                                      </p:cBhvr>
                                      <p:to>
                                        <p:strVal val="visible"/>
                                      </p:to>
                                    </p:set>
                                    <p:animEffect transition="in" filter="wipe(left)">
                                      <p:cBhvr>
                                        <p:cTn id="80" dur="500"/>
                                        <p:tgtEl>
                                          <p:spTgt spid="153604">
                                            <p:txEl>
                                              <p:pRg st="7" end="7"/>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53604">
                                            <p:txEl>
                                              <p:pRg st="8" end="8"/>
                                            </p:txEl>
                                          </p:spTgt>
                                        </p:tgtEl>
                                        <p:attrNameLst>
                                          <p:attrName>style.visibility</p:attrName>
                                        </p:attrNameLst>
                                      </p:cBhvr>
                                      <p:to>
                                        <p:strVal val="visible"/>
                                      </p:to>
                                    </p:set>
                                    <p:animEffect transition="in" filter="wipe(left)">
                                      <p:cBhvr>
                                        <p:cTn id="85" dur="500"/>
                                        <p:tgtEl>
                                          <p:spTgt spid="153604">
                                            <p:txEl>
                                              <p:pRg st="8" end="8"/>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53604">
                                            <p:txEl>
                                              <p:pRg st="9" end="9"/>
                                            </p:txEl>
                                          </p:spTgt>
                                        </p:tgtEl>
                                        <p:attrNameLst>
                                          <p:attrName>style.visibility</p:attrName>
                                        </p:attrNameLst>
                                      </p:cBhvr>
                                      <p:to>
                                        <p:strVal val="visible"/>
                                      </p:to>
                                    </p:set>
                                    <p:animEffect transition="in" filter="wipe(left)">
                                      <p:cBhvr>
                                        <p:cTn id="90" dur="500"/>
                                        <p:tgtEl>
                                          <p:spTgt spid="153604">
                                            <p:txEl>
                                              <p:pRg st="9" end="9"/>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153603">
                                            <p:txEl>
                                              <p:pRg st="7" end="7"/>
                                            </p:txEl>
                                          </p:spTgt>
                                        </p:tgtEl>
                                        <p:attrNameLst>
                                          <p:attrName>style.visibility</p:attrName>
                                        </p:attrNameLst>
                                      </p:cBhvr>
                                      <p:to>
                                        <p:strVal val="visible"/>
                                      </p:to>
                                    </p:set>
                                    <p:animEffect transition="in" filter="wipe(left)">
                                      <p:cBhvr>
                                        <p:cTn id="95" dur="500"/>
                                        <p:tgtEl>
                                          <p:spTgt spid="153603">
                                            <p:txEl>
                                              <p:pRg st="7" end="7"/>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53603">
                                            <p:txEl>
                                              <p:pRg st="8" end="8"/>
                                            </p:txEl>
                                          </p:spTgt>
                                        </p:tgtEl>
                                        <p:attrNameLst>
                                          <p:attrName>style.visibility</p:attrName>
                                        </p:attrNameLst>
                                      </p:cBhvr>
                                      <p:to>
                                        <p:strVal val="visible"/>
                                      </p:to>
                                    </p:set>
                                    <p:animEffect transition="in" filter="wipe(left)">
                                      <p:cBhvr>
                                        <p:cTn id="100" dur="500"/>
                                        <p:tgtEl>
                                          <p:spTgt spid="153603">
                                            <p:txEl>
                                              <p:pRg st="8" end="8"/>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153603">
                                            <p:txEl>
                                              <p:pRg st="9" end="9"/>
                                            </p:txEl>
                                          </p:spTgt>
                                        </p:tgtEl>
                                        <p:attrNameLst>
                                          <p:attrName>style.visibility</p:attrName>
                                        </p:attrNameLst>
                                      </p:cBhvr>
                                      <p:to>
                                        <p:strVal val="visible"/>
                                      </p:to>
                                    </p:set>
                                    <p:animEffect transition="in" filter="wipe(left)">
                                      <p:cBhvr>
                                        <p:cTn id="105" dur="500"/>
                                        <p:tgtEl>
                                          <p:spTgt spid="15360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p:bldP spid="153604" grpId="0" build="p"/>
      <p:bldP spid="153605" grpId="0"/>
      <p:bldP spid="15360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dt" sz="quarter" idx="10"/>
          </p:nvPr>
        </p:nvSpPr>
        <p:spPr/>
        <p:txBody>
          <a:bodyPr/>
          <a:lstStyle/>
          <a:p>
            <a:pPr>
              <a:defRPr/>
            </a:pPr>
            <a:r>
              <a:rPr lang="en-US"/>
              <a:t>Monday, Jan. 27, 2020</a:t>
            </a:r>
          </a:p>
        </p:txBody>
      </p:sp>
      <p:sp>
        <p:nvSpPr>
          <p:cNvPr id="64515" name="Rectangle 6"/>
          <p:cNvSpPr>
            <a:spLocks noGrp="1" noChangeArrowheads="1"/>
          </p:cNvSpPr>
          <p:nvPr>
            <p:ph type="sldNum" sz="quarter" idx="12"/>
          </p:nvPr>
        </p:nvSpPr>
        <p:spPr>
          <a:noFill/>
        </p:spPr>
        <p:txBody>
          <a:bodyPr/>
          <a:lstStyle/>
          <a:p>
            <a:fld id="{57379E6C-F8ED-5547-90AD-120D7150A6AB}" type="slidenum">
              <a:rPr lang="en-US">
                <a:latin typeface="Arial Narrow" pitchFamily="-84" charset="0"/>
              </a:rPr>
              <a:pPr/>
              <a:t>12</a:t>
            </a:fld>
            <a:endParaRPr lang="en-US">
              <a:latin typeface="Arial Narrow" pitchFamily="-84" charset="0"/>
            </a:endParaRPr>
          </a:p>
        </p:txBody>
      </p:sp>
      <p:sp>
        <p:nvSpPr>
          <p:cNvPr id="49" name="Footer Placeholder 4"/>
          <p:cNvSpPr>
            <a:spLocks noGrp="1"/>
          </p:cNvSpPr>
          <p:nvPr>
            <p:ph type="ftr" sz="quarter" idx="11"/>
          </p:nvPr>
        </p:nvSpPr>
        <p:spPr/>
        <p:txBody>
          <a:bodyPr/>
          <a:lstStyle/>
          <a:p>
            <a:pPr>
              <a:defRPr/>
            </a:pPr>
            <a:r>
              <a:rPr lang="en-US"/>
              <a:t>PHYS 1444-002, Spring 2020                    Dr. Jonathan Asaadi</a:t>
            </a:r>
          </a:p>
        </p:txBody>
      </p:sp>
      <p:sp>
        <p:nvSpPr>
          <p:cNvPr id="64517"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B956A2CD-8923-6348-A10C-4BEA9391527B}" type="slidenum">
              <a:rPr lang="en-US" sz="1400" b="1">
                <a:solidFill>
                  <a:srgbClr val="A50021"/>
                </a:solidFill>
                <a:latin typeface="Arial Narrow" pitchFamily="-84" charset="0"/>
              </a:rPr>
              <a:pPr algn="r"/>
              <a:t>12</a:t>
            </a:fld>
            <a:endParaRPr lang="en-US" sz="1400" b="1">
              <a:solidFill>
                <a:srgbClr val="A50021"/>
              </a:solidFill>
              <a:latin typeface="Arial Narrow" pitchFamily="-84" charset="0"/>
            </a:endParaRPr>
          </a:p>
        </p:txBody>
      </p:sp>
      <p:sp>
        <p:nvSpPr>
          <p:cNvPr id="64518" name="Rectangle 2"/>
          <p:cNvSpPr>
            <a:spLocks noGrp="1" noChangeArrowheads="1"/>
          </p:cNvSpPr>
          <p:nvPr>
            <p:ph type="title"/>
          </p:nvPr>
        </p:nvSpPr>
        <p:spPr>
          <a:xfrm>
            <a:off x="685800" y="0"/>
            <a:ext cx="7543800" cy="1219200"/>
          </a:xfrm>
        </p:spPr>
        <p:txBody>
          <a:bodyPr/>
          <a:lstStyle/>
          <a:p>
            <a:pPr eaLnBrk="1" hangingPunct="1"/>
            <a:r>
              <a:rPr lang="en-US" sz="4000">
                <a:ea typeface="ＭＳ Ｐゴシック" pitchFamily="-84" charset="-128"/>
                <a:cs typeface="ＭＳ Ｐゴシック" pitchFamily="-84" charset="-128"/>
              </a:rPr>
              <a:t>How do we convert quantities from one unit to another?</a:t>
            </a:r>
          </a:p>
        </p:txBody>
      </p:sp>
      <p:sp>
        <p:nvSpPr>
          <p:cNvPr id="155651" name="Text Box 3"/>
          <p:cNvSpPr txBox="1">
            <a:spLocks noChangeArrowheads="1"/>
          </p:cNvSpPr>
          <p:nvPr/>
        </p:nvSpPr>
        <p:spPr bwMode="auto">
          <a:xfrm>
            <a:off x="914400" y="1219200"/>
            <a:ext cx="1698625" cy="701675"/>
          </a:xfrm>
          <a:prstGeom prst="rect">
            <a:avLst/>
          </a:prstGeom>
          <a:solidFill>
            <a:srgbClr val="FFFFCC"/>
          </a:solidFill>
          <a:ln w="9525">
            <a:noFill/>
            <a:miter lim="800000"/>
            <a:headEnd/>
            <a:tailEnd/>
          </a:ln>
        </p:spPr>
        <p:txBody>
          <a:bodyPr wrap="none">
            <a:prstTxWarp prst="textNoShape">
              <a:avLst/>
            </a:prstTxWarp>
            <a:spAutoFit/>
          </a:bodyPr>
          <a:lstStyle/>
          <a:p>
            <a:r>
              <a:rPr lang="en-US" sz="4000" b="1">
                <a:solidFill>
                  <a:srgbClr val="A50021"/>
                </a:solidFill>
                <a:latin typeface="Arial Narrow" pitchFamily="-84" charset="0"/>
              </a:rPr>
              <a:t>Unit 1 =</a:t>
            </a:r>
          </a:p>
        </p:txBody>
      </p:sp>
      <p:sp>
        <p:nvSpPr>
          <p:cNvPr id="155652" name="Text Box 4"/>
          <p:cNvSpPr txBox="1">
            <a:spLocks noChangeArrowheads="1"/>
          </p:cNvSpPr>
          <p:nvPr/>
        </p:nvSpPr>
        <p:spPr bwMode="auto">
          <a:xfrm>
            <a:off x="6889750" y="1219200"/>
            <a:ext cx="1339850" cy="701675"/>
          </a:xfrm>
          <a:prstGeom prst="rect">
            <a:avLst/>
          </a:prstGeom>
          <a:solidFill>
            <a:srgbClr val="FFFFCC"/>
          </a:solidFill>
          <a:ln w="9525">
            <a:noFill/>
            <a:miter lim="800000"/>
            <a:headEnd/>
            <a:tailEnd/>
          </a:ln>
        </p:spPr>
        <p:txBody>
          <a:bodyPr wrap="none">
            <a:prstTxWarp prst="textNoShape">
              <a:avLst/>
            </a:prstTxWarp>
            <a:spAutoFit/>
          </a:bodyPr>
          <a:lstStyle/>
          <a:p>
            <a:r>
              <a:rPr lang="en-US" sz="4000" b="1">
                <a:solidFill>
                  <a:srgbClr val="A50021"/>
                </a:solidFill>
                <a:latin typeface="Arial Narrow" pitchFamily="-84" charset="0"/>
              </a:rPr>
              <a:t>Unit 2</a:t>
            </a:r>
          </a:p>
        </p:txBody>
      </p:sp>
      <p:sp>
        <p:nvSpPr>
          <p:cNvPr id="155653" name="Text Box 5"/>
          <p:cNvSpPr txBox="1">
            <a:spLocks noChangeArrowheads="1"/>
          </p:cNvSpPr>
          <p:nvPr/>
        </p:nvSpPr>
        <p:spPr bwMode="auto">
          <a:xfrm>
            <a:off x="2719388" y="1219200"/>
            <a:ext cx="4138612" cy="701675"/>
          </a:xfrm>
          <a:prstGeom prst="rect">
            <a:avLst/>
          </a:prstGeom>
          <a:solidFill>
            <a:srgbClr val="99FFCC"/>
          </a:solidFill>
          <a:ln w="9525">
            <a:noFill/>
            <a:miter lim="800000"/>
            <a:headEnd/>
            <a:tailEnd/>
          </a:ln>
        </p:spPr>
        <p:txBody>
          <a:bodyPr wrap="none">
            <a:prstTxWarp prst="textNoShape">
              <a:avLst/>
            </a:prstTxWarp>
            <a:spAutoFit/>
          </a:bodyPr>
          <a:lstStyle/>
          <a:p>
            <a:r>
              <a:rPr lang="en-US" sz="4000" b="1">
                <a:solidFill>
                  <a:schemeClr val="accent2"/>
                </a:solidFill>
                <a:latin typeface="Arial Narrow" pitchFamily="-84" charset="0"/>
              </a:rPr>
              <a:t>Conversion factor X</a:t>
            </a:r>
          </a:p>
        </p:txBody>
      </p:sp>
      <p:graphicFrame>
        <p:nvGraphicFramePr>
          <p:cNvPr id="23604" name="Group 52"/>
          <p:cNvGraphicFramePr>
            <a:graphicFrameLocks noGrp="1"/>
          </p:cNvGraphicFramePr>
          <p:nvPr/>
        </p:nvGraphicFramePr>
        <p:xfrm>
          <a:off x="762000" y="2057400"/>
          <a:ext cx="7696200" cy="4114800"/>
        </p:xfrm>
        <a:graphic>
          <a:graphicData uri="http://schemas.openxmlformats.org/drawingml/2006/table">
            <a:tbl>
              <a:tblPr/>
              <a:tblGrid>
                <a:gridCol w="19812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tblGrid>
              <a:tr h="422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 inch</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2.54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cm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5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 inch</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0.0254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2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 inch</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2.54x10</a:t>
                      </a:r>
                      <a:r>
                        <a:rPr kumimoji="0" lang="en-US" sz="2400" b="0" i="0" u="none" strike="noStrike" cap="none" normalizeH="0" baseline="30000">
                          <a:ln>
                            <a:noFill/>
                          </a:ln>
                          <a:solidFill>
                            <a:schemeClr val="accent2"/>
                          </a:solidFill>
                          <a:effectLst/>
                          <a:latin typeface="Arial Narrow"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km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3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 ft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30.3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cm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2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 ft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0.303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5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 ft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3.03x10</a:t>
                      </a:r>
                      <a:r>
                        <a:rPr kumimoji="0" lang="en-US" sz="2400" b="0" i="0" u="none" strike="noStrike" cap="none" normalizeH="0" baseline="30000">
                          <a:ln>
                            <a:noFill/>
                          </a:ln>
                          <a:solidFill>
                            <a:schemeClr val="accent2"/>
                          </a:solidFill>
                          <a:effectLst/>
                          <a:latin typeface="Arial Narrow"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km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2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 hr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minutes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3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 hr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3600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seconds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2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And many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More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Here….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82902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5651"/>
                                        </p:tgtEl>
                                        <p:attrNameLst>
                                          <p:attrName>style.visibility</p:attrName>
                                        </p:attrNameLst>
                                      </p:cBhvr>
                                      <p:to>
                                        <p:strVal val="visible"/>
                                      </p:to>
                                    </p:set>
                                    <p:animEffect transition="in" filter="wipe(left)">
                                      <p:cBhvr>
                                        <p:cTn id="7" dur="500"/>
                                        <p:tgtEl>
                                          <p:spTgt spid="15565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5652"/>
                                        </p:tgtEl>
                                        <p:attrNameLst>
                                          <p:attrName>style.visibility</p:attrName>
                                        </p:attrNameLst>
                                      </p:cBhvr>
                                      <p:to>
                                        <p:strVal val="visible"/>
                                      </p:to>
                                    </p:set>
                                    <p:animEffect transition="in" filter="wipe(left)">
                                      <p:cBhvr>
                                        <p:cTn id="11" dur="500"/>
                                        <p:tgtEl>
                                          <p:spTgt spid="15565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5653"/>
                                        </p:tgtEl>
                                        <p:attrNameLst>
                                          <p:attrName>style.visibility</p:attrName>
                                        </p:attrNameLst>
                                      </p:cBhvr>
                                      <p:to>
                                        <p:strVal val="visible"/>
                                      </p:to>
                                    </p:set>
                                    <p:animEffect transition="in" filter="wipe(left)">
                                      <p:cBhvr>
                                        <p:cTn id="16" dur="500"/>
                                        <p:tgtEl>
                                          <p:spTgt spid="15565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23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animBg="1" autoUpdateAnimBg="0"/>
      <p:bldP spid="155652" grpId="0" animBg="1" autoUpdateAnimBg="0"/>
      <p:bldP spid="155653"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Monday, Jan. 27, 2020</a:t>
            </a:r>
          </a:p>
        </p:txBody>
      </p:sp>
      <p:sp>
        <p:nvSpPr>
          <p:cNvPr id="5" name="Footer Placeholder 4"/>
          <p:cNvSpPr>
            <a:spLocks noGrp="1"/>
          </p:cNvSpPr>
          <p:nvPr>
            <p:ph type="ftr" sz="quarter" idx="11"/>
          </p:nvPr>
        </p:nvSpPr>
        <p:spPr/>
        <p:txBody>
          <a:bodyPr/>
          <a:lstStyle/>
          <a:p>
            <a:r>
              <a:rPr lang="en-US"/>
              <a:t>PHYS 1444-002, Spring 2020                    Dr. Jonathan Asaadi</a:t>
            </a:r>
          </a:p>
        </p:txBody>
      </p:sp>
      <p:sp>
        <p:nvSpPr>
          <p:cNvPr id="6" name="Slide Number Placeholder 5"/>
          <p:cNvSpPr>
            <a:spLocks noGrp="1"/>
          </p:cNvSpPr>
          <p:nvPr>
            <p:ph type="sldNum" sz="quarter" idx="12"/>
          </p:nvPr>
        </p:nvSpPr>
        <p:spPr/>
        <p:txBody>
          <a:bodyPr/>
          <a:lstStyle/>
          <a:p>
            <a:fld id="{8CAC4E7F-230A-7840-B7EE-47874DABF809}" type="slidenum">
              <a:rPr lang="en-US"/>
              <a:pPr/>
              <a:t>13</a:t>
            </a:fld>
            <a:endParaRPr lang="en-US"/>
          </a:p>
        </p:txBody>
      </p:sp>
      <p:sp>
        <p:nvSpPr>
          <p:cNvPr id="180226" name="Rectangle 2"/>
          <p:cNvSpPr>
            <a:spLocks noGrp="1" noChangeArrowheads="1"/>
          </p:cNvSpPr>
          <p:nvPr>
            <p:ph type="title"/>
          </p:nvPr>
        </p:nvSpPr>
        <p:spPr>
          <a:xfrm>
            <a:off x="457200" y="76200"/>
            <a:ext cx="8077200" cy="990600"/>
          </a:xfrm>
        </p:spPr>
        <p:txBody>
          <a:bodyPr/>
          <a:lstStyle/>
          <a:p>
            <a:r>
              <a:rPr lang="en-US" dirty="0"/>
              <a:t>What does the Electric Force do?</a:t>
            </a:r>
          </a:p>
        </p:txBody>
      </p:sp>
      <p:sp>
        <p:nvSpPr>
          <p:cNvPr id="180227" name="Rectangle 3"/>
          <p:cNvSpPr>
            <a:spLocks noGrp="1" noChangeArrowheads="1"/>
          </p:cNvSpPr>
          <p:nvPr>
            <p:ph type="body" idx="1"/>
          </p:nvPr>
        </p:nvSpPr>
        <p:spPr>
          <a:xfrm>
            <a:off x="304800" y="990600"/>
            <a:ext cx="8686800" cy="5105400"/>
          </a:xfrm>
        </p:spPr>
        <p:txBody>
          <a:bodyPr/>
          <a:lstStyle/>
          <a:p>
            <a:pPr>
              <a:lnSpc>
                <a:spcPct val="90000"/>
              </a:lnSpc>
            </a:pPr>
            <a:r>
              <a:rPr lang="en-US" dirty="0"/>
              <a:t>Electric force is the bases of modern technology</a:t>
            </a:r>
          </a:p>
          <a:p>
            <a:pPr lvl="1">
              <a:lnSpc>
                <a:spcPct val="90000"/>
              </a:lnSpc>
            </a:pPr>
            <a:r>
              <a:rPr lang="en-US" dirty="0"/>
              <a:t>Virtually everything we use every day uses electric force</a:t>
            </a:r>
          </a:p>
          <a:p>
            <a:pPr lvl="2">
              <a:lnSpc>
                <a:spcPct val="90000"/>
              </a:lnSpc>
            </a:pPr>
            <a:r>
              <a:rPr lang="en-US" dirty="0"/>
              <a:t>Can you give a few examples?</a:t>
            </a:r>
          </a:p>
          <a:p>
            <a:pPr>
              <a:lnSpc>
                <a:spcPct val="90000"/>
              </a:lnSpc>
            </a:pPr>
            <a:r>
              <a:rPr lang="en-US" dirty="0"/>
              <a:t>But this force also affects many others</a:t>
            </a:r>
          </a:p>
          <a:p>
            <a:pPr lvl="1">
              <a:lnSpc>
                <a:spcPct val="90000"/>
              </a:lnSpc>
            </a:pPr>
            <a:r>
              <a:rPr lang="en-US" dirty="0"/>
              <a:t>Making up materials with atoms and molecules</a:t>
            </a:r>
          </a:p>
          <a:p>
            <a:pPr lvl="1">
              <a:lnSpc>
                <a:spcPct val="90000"/>
              </a:lnSpc>
            </a:pPr>
            <a:r>
              <a:rPr lang="en-US" dirty="0"/>
              <a:t>Biological metabolic processes</a:t>
            </a:r>
          </a:p>
          <a:p>
            <a:pPr lvl="2">
              <a:lnSpc>
                <a:spcPct val="90000"/>
              </a:lnSpc>
            </a:pPr>
            <a:r>
              <a:rPr lang="en-US" dirty="0"/>
              <a:t>Nerve signals, heart pumping, etc</a:t>
            </a:r>
          </a:p>
          <a:p>
            <a:pPr>
              <a:lnSpc>
                <a:spcPct val="90000"/>
              </a:lnSpc>
            </a:pPr>
            <a:r>
              <a:rPr lang="en-US" dirty="0"/>
              <a:t>Virtually all the forces we have learned in Physics I:</a:t>
            </a:r>
          </a:p>
          <a:p>
            <a:pPr lvl="1">
              <a:lnSpc>
                <a:spcPct val="90000"/>
              </a:lnSpc>
            </a:pPr>
            <a:r>
              <a:rPr lang="en-US" dirty="0"/>
              <a:t>Friction, normal force, elastic force and other contact forces are the results of electric forces acting at the atomic level</a:t>
            </a:r>
          </a:p>
        </p:txBody>
      </p:sp>
      <p:pic>
        <p:nvPicPr>
          <p:cNvPr id="2" name="Picture 1"/>
          <p:cNvPicPr>
            <a:picLocks noChangeAspect="1"/>
          </p:cNvPicPr>
          <p:nvPr/>
        </p:nvPicPr>
        <p:blipFill>
          <a:blip r:embed="rId2"/>
          <a:stretch>
            <a:fillRect/>
          </a:stretch>
        </p:blipFill>
        <p:spPr>
          <a:xfrm>
            <a:off x="6934200" y="1905000"/>
            <a:ext cx="1897624" cy="1159923"/>
          </a:xfrm>
          <a:prstGeom prst="rect">
            <a:avLst/>
          </a:prstGeom>
        </p:spPr>
      </p:pic>
    </p:spTree>
    <p:extLst>
      <p:ext uri="{BB962C8B-B14F-4D97-AF65-F5344CB8AC3E}">
        <p14:creationId xmlns:p14="http://schemas.microsoft.com/office/powerpoint/2010/main" val="4603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0227">
                                            <p:txEl>
                                              <p:pRg st="0" end="0"/>
                                            </p:txEl>
                                          </p:spTgt>
                                        </p:tgtEl>
                                        <p:attrNameLst>
                                          <p:attrName>style.visibility</p:attrName>
                                        </p:attrNameLst>
                                      </p:cBhvr>
                                      <p:to>
                                        <p:strVal val="visible"/>
                                      </p:to>
                                    </p:set>
                                    <p:animEffect transition="in" filter="wipe(left)">
                                      <p:cBhvr>
                                        <p:cTn id="7" dur="500"/>
                                        <p:tgtEl>
                                          <p:spTgt spid="180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80227">
                                            <p:txEl>
                                              <p:pRg st="1" end="1"/>
                                            </p:txEl>
                                          </p:spTgt>
                                        </p:tgtEl>
                                        <p:attrNameLst>
                                          <p:attrName>style.visibility</p:attrName>
                                        </p:attrNameLst>
                                      </p:cBhvr>
                                      <p:to>
                                        <p:strVal val="visible"/>
                                      </p:to>
                                    </p:set>
                                    <p:animEffect transition="in" filter="wipe(left)">
                                      <p:cBhvr>
                                        <p:cTn id="12" dur="500"/>
                                        <p:tgtEl>
                                          <p:spTgt spid="1802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80227">
                                            <p:txEl>
                                              <p:pRg st="2" end="2"/>
                                            </p:txEl>
                                          </p:spTgt>
                                        </p:tgtEl>
                                        <p:attrNameLst>
                                          <p:attrName>style.visibility</p:attrName>
                                        </p:attrNameLst>
                                      </p:cBhvr>
                                      <p:to>
                                        <p:strVal val="visible"/>
                                      </p:to>
                                    </p:set>
                                    <p:animEffect transition="in" filter="wipe(left)">
                                      <p:cBhvr>
                                        <p:cTn id="17" dur="500"/>
                                        <p:tgtEl>
                                          <p:spTgt spid="1802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1+#ppt_w/2"/>
                                          </p:val>
                                        </p:tav>
                                        <p:tav tm="100000">
                                          <p:val>
                                            <p:strVal val="#ppt_x"/>
                                          </p:val>
                                        </p:tav>
                                      </p:tavLst>
                                    </p:anim>
                                    <p:anim calcmode="lin" valueType="num">
                                      <p:cBhvr additive="base">
                                        <p:cTn id="2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xit" presetSubtype="2" fill="hold" nodeType="clickEffect">
                                  <p:stCondLst>
                                    <p:cond delay="0"/>
                                  </p:stCondLst>
                                  <p:childTnLst>
                                    <p:anim calcmode="lin" valueType="num">
                                      <p:cBhvr additive="base">
                                        <p:cTn id="27" dur="500"/>
                                        <p:tgtEl>
                                          <p:spTgt spid="2"/>
                                        </p:tgtEl>
                                        <p:attrNameLst>
                                          <p:attrName>ppt_x</p:attrName>
                                        </p:attrNameLst>
                                      </p:cBhvr>
                                      <p:tavLst>
                                        <p:tav tm="0">
                                          <p:val>
                                            <p:strVal val="ppt_x"/>
                                          </p:val>
                                        </p:tav>
                                        <p:tav tm="100000">
                                          <p:val>
                                            <p:strVal val="1+ppt_w/2"/>
                                          </p:val>
                                        </p:tav>
                                      </p:tavLst>
                                    </p:anim>
                                    <p:anim calcmode="lin" valueType="num">
                                      <p:cBhvr additive="base">
                                        <p:cTn id="28" dur="500"/>
                                        <p:tgtEl>
                                          <p:spTgt spid="2"/>
                                        </p:tgtEl>
                                        <p:attrNameLst>
                                          <p:attrName>ppt_y</p:attrName>
                                        </p:attrNameLst>
                                      </p:cBhvr>
                                      <p:tavLst>
                                        <p:tav tm="0">
                                          <p:val>
                                            <p:strVal val="ppt_y"/>
                                          </p:val>
                                        </p:tav>
                                        <p:tav tm="100000">
                                          <p:val>
                                            <p:strVal val="ppt_y"/>
                                          </p:val>
                                        </p:tav>
                                      </p:tavLst>
                                    </p:anim>
                                    <p:set>
                                      <p:cBhvr>
                                        <p:cTn id="29" dur="1" fill="hold">
                                          <p:stCondLst>
                                            <p:cond delay="499"/>
                                          </p:stCondLst>
                                        </p:cTn>
                                        <p:tgtEl>
                                          <p:spTgt spid="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180227">
                                            <p:txEl>
                                              <p:pRg st="3" end="3"/>
                                            </p:txEl>
                                          </p:spTgt>
                                        </p:tgtEl>
                                        <p:attrNameLst>
                                          <p:attrName>style.visibility</p:attrName>
                                        </p:attrNameLst>
                                      </p:cBhvr>
                                      <p:to>
                                        <p:strVal val="visible"/>
                                      </p:to>
                                    </p:set>
                                    <p:animEffect transition="in" filter="wipe(left)">
                                      <p:cBhvr>
                                        <p:cTn id="34" dur="500"/>
                                        <p:tgtEl>
                                          <p:spTgt spid="180227">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80227">
                                            <p:txEl>
                                              <p:pRg st="4" end="4"/>
                                            </p:txEl>
                                          </p:spTgt>
                                        </p:tgtEl>
                                        <p:attrNameLst>
                                          <p:attrName>style.visibility</p:attrName>
                                        </p:attrNameLst>
                                      </p:cBhvr>
                                      <p:to>
                                        <p:strVal val="visible"/>
                                      </p:to>
                                    </p:set>
                                    <p:animEffect transition="in" filter="wipe(left)">
                                      <p:cBhvr>
                                        <p:cTn id="39" dur="500"/>
                                        <p:tgtEl>
                                          <p:spTgt spid="180227">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180227">
                                            <p:txEl>
                                              <p:pRg st="5" end="5"/>
                                            </p:txEl>
                                          </p:spTgt>
                                        </p:tgtEl>
                                        <p:attrNameLst>
                                          <p:attrName>style.visibility</p:attrName>
                                        </p:attrNameLst>
                                      </p:cBhvr>
                                      <p:to>
                                        <p:strVal val="visible"/>
                                      </p:to>
                                    </p:set>
                                    <p:animEffect transition="in" filter="wipe(left)">
                                      <p:cBhvr>
                                        <p:cTn id="44" dur="500"/>
                                        <p:tgtEl>
                                          <p:spTgt spid="18022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80227">
                                            <p:txEl>
                                              <p:pRg st="6" end="6"/>
                                            </p:txEl>
                                          </p:spTgt>
                                        </p:tgtEl>
                                        <p:attrNameLst>
                                          <p:attrName>style.visibility</p:attrName>
                                        </p:attrNameLst>
                                      </p:cBhvr>
                                      <p:to>
                                        <p:strVal val="visible"/>
                                      </p:to>
                                    </p:set>
                                    <p:animEffect transition="in" filter="wipe(left)">
                                      <p:cBhvr>
                                        <p:cTn id="49" dur="500"/>
                                        <p:tgtEl>
                                          <p:spTgt spid="180227">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180227">
                                            <p:txEl>
                                              <p:pRg st="7" end="7"/>
                                            </p:txEl>
                                          </p:spTgt>
                                        </p:tgtEl>
                                        <p:attrNameLst>
                                          <p:attrName>style.visibility</p:attrName>
                                        </p:attrNameLst>
                                      </p:cBhvr>
                                      <p:to>
                                        <p:strVal val="visible"/>
                                      </p:to>
                                    </p:set>
                                    <p:animEffect transition="in" filter="wipe(left)">
                                      <p:cBhvr>
                                        <p:cTn id="54" dur="500"/>
                                        <p:tgtEl>
                                          <p:spTgt spid="180227">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180227">
                                            <p:txEl>
                                              <p:pRg st="8" end="8"/>
                                            </p:txEl>
                                          </p:spTgt>
                                        </p:tgtEl>
                                        <p:attrNameLst>
                                          <p:attrName>style.visibility</p:attrName>
                                        </p:attrNameLst>
                                      </p:cBhvr>
                                      <p:to>
                                        <p:strVal val="visible"/>
                                      </p:to>
                                    </p:set>
                                    <p:animEffect transition="in" filter="wipe(left)">
                                      <p:cBhvr>
                                        <p:cTn id="59" dur="500"/>
                                        <p:tgtEl>
                                          <p:spTgt spid="18022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Jan. 27, 2020</a:t>
            </a:r>
          </a:p>
        </p:txBody>
      </p:sp>
      <p:sp>
        <p:nvSpPr>
          <p:cNvPr id="8" name="Footer Placeholder 4"/>
          <p:cNvSpPr>
            <a:spLocks noGrp="1"/>
          </p:cNvSpPr>
          <p:nvPr>
            <p:ph type="ftr" sz="quarter" idx="11"/>
          </p:nvPr>
        </p:nvSpPr>
        <p:spPr/>
        <p:txBody>
          <a:bodyPr/>
          <a:lstStyle/>
          <a:p>
            <a:r>
              <a:rPr lang="en-US"/>
              <a:t>PHYS 1444-002, Spring 2020                    Dr. Jonathan Asaadi</a:t>
            </a:r>
          </a:p>
        </p:txBody>
      </p:sp>
      <p:sp>
        <p:nvSpPr>
          <p:cNvPr id="9" name="Slide Number Placeholder 5"/>
          <p:cNvSpPr>
            <a:spLocks noGrp="1"/>
          </p:cNvSpPr>
          <p:nvPr>
            <p:ph type="sldNum" sz="quarter" idx="12"/>
          </p:nvPr>
        </p:nvSpPr>
        <p:spPr/>
        <p:txBody>
          <a:bodyPr/>
          <a:lstStyle/>
          <a:p>
            <a:fld id="{0382B9A0-A52A-0748-B517-EAB80E5033FD}" type="slidenum">
              <a:rPr lang="en-US"/>
              <a:pPr/>
              <a:t>14</a:t>
            </a:fld>
            <a:endParaRPr lang="en-US"/>
          </a:p>
        </p:txBody>
      </p:sp>
      <p:pic>
        <p:nvPicPr>
          <p:cNvPr id="179202" name="Picture 2" descr="FG21_002"/>
          <p:cNvPicPr>
            <a:picLocks noChangeAspect="1" noChangeArrowheads="1"/>
          </p:cNvPicPr>
          <p:nvPr/>
        </p:nvPicPr>
        <p:blipFill>
          <a:blip r:embed="rId2"/>
          <a:srcRect/>
          <a:stretch>
            <a:fillRect/>
          </a:stretch>
        </p:blipFill>
        <p:spPr bwMode="auto">
          <a:xfrm>
            <a:off x="5715000" y="3295650"/>
            <a:ext cx="4343400" cy="3257550"/>
          </a:xfrm>
          <a:prstGeom prst="rect">
            <a:avLst/>
          </a:prstGeom>
          <a:noFill/>
        </p:spPr>
      </p:pic>
      <p:sp>
        <p:nvSpPr>
          <p:cNvPr id="179203" name="Rectangle 3"/>
          <p:cNvSpPr>
            <a:spLocks noGrp="1" noChangeArrowheads="1"/>
          </p:cNvSpPr>
          <p:nvPr>
            <p:ph type="title"/>
          </p:nvPr>
        </p:nvSpPr>
        <p:spPr>
          <a:xfrm>
            <a:off x="457200" y="76200"/>
            <a:ext cx="8077200" cy="990600"/>
          </a:xfrm>
        </p:spPr>
        <p:txBody>
          <a:bodyPr/>
          <a:lstStyle/>
          <a:p>
            <a:r>
              <a:rPr lang="en-US"/>
              <a:t>Static Electricity; Electric Charge and Its Conservation</a:t>
            </a:r>
          </a:p>
        </p:txBody>
      </p:sp>
      <p:sp>
        <p:nvSpPr>
          <p:cNvPr id="179204" name="Rectangle 4"/>
          <p:cNvSpPr>
            <a:spLocks noGrp="1" noChangeArrowheads="1"/>
          </p:cNvSpPr>
          <p:nvPr>
            <p:ph type="body" idx="1"/>
          </p:nvPr>
        </p:nvSpPr>
        <p:spPr>
          <a:xfrm>
            <a:off x="533400" y="1143000"/>
            <a:ext cx="8001000" cy="2819400"/>
          </a:xfrm>
        </p:spPr>
        <p:txBody>
          <a:bodyPr/>
          <a:lstStyle/>
          <a:p>
            <a:r>
              <a:rPr lang="en-US" sz="2800" dirty="0"/>
              <a:t>Electricity is from Greek word </a:t>
            </a:r>
            <a:r>
              <a:rPr lang="en-US" sz="2800" dirty="0" err="1">
                <a:latin typeface="Monotype Corsiva" charset="0"/>
              </a:rPr>
              <a:t>elecktron</a:t>
            </a:r>
            <a:r>
              <a:rPr lang="en-US" sz="2800" dirty="0">
                <a:latin typeface="Monotype Corsiva" charset="0"/>
              </a:rPr>
              <a:t>=</a:t>
            </a:r>
            <a:r>
              <a:rPr lang="en-US" sz="2800" dirty="0"/>
              <a:t>amber, a petrified tree resin that attracts matter if rubbed</a:t>
            </a:r>
          </a:p>
          <a:p>
            <a:r>
              <a:rPr lang="en-US" sz="2800" dirty="0"/>
              <a:t>Static Electricity: an amber effect</a:t>
            </a:r>
          </a:p>
          <a:p>
            <a:pPr lvl="1"/>
            <a:r>
              <a:rPr lang="en-US" sz="2400" dirty="0"/>
              <a:t>An object becomes charged or “posses a net electric charge” due to rubbing</a:t>
            </a:r>
          </a:p>
          <a:p>
            <a:pPr lvl="1"/>
            <a:r>
              <a:rPr lang="en-US" sz="2400" dirty="0"/>
              <a:t>Can you give some examples?</a:t>
            </a:r>
          </a:p>
        </p:txBody>
      </p:sp>
      <p:sp>
        <p:nvSpPr>
          <p:cNvPr id="179205" name="Rectangle 5"/>
          <p:cNvSpPr>
            <a:spLocks noChangeArrowheads="1"/>
          </p:cNvSpPr>
          <p:nvPr/>
        </p:nvSpPr>
        <p:spPr bwMode="auto">
          <a:xfrm>
            <a:off x="609600" y="3810000"/>
            <a:ext cx="6248400" cy="2514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Two types of electric charge</a:t>
            </a:r>
          </a:p>
          <a:p>
            <a:pPr marL="742950" lvl="1" indent="-285750">
              <a:spcBef>
                <a:spcPct val="20000"/>
              </a:spcBef>
              <a:buFontTx/>
              <a:buChar char="–"/>
            </a:pPr>
            <a:r>
              <a:rPr lang="en-US">
                <a:solidFill>
                  <a:srgbClr val="660066"/>
                </a:solidFill>
                <a:latin typeface="Arial Narrow" charset="0"/>
                <a:ea typeface="ＭＳ Ｐゴシック" charset="-128"/>
              </a:rPr>
              <a:t>Like charges repel while unlike charges attract</a:t>
            </a:r>
          </a:p>
          <a:p>
            <a:pPr marL="742950" lvl="1" indent="-285750">
              <a:spcBef>
                <a:spcPct val="20000"/>
              </a:spcBef>
              <a:buFontTx/>
              <a:buChar char="–"/>
            </a:pPr>
            <a:r>
              <a:rPr lang="en-US">
                <a:solidFill>
                  <a:srgbClr val="660066"/>
                </a:solidFill>
                <a:latin typeface="Arial Narrow" charset="0"/>
                <a:ea typeface="ＭＳ Ｐゴシック" charset="-128"/>
              </a:rPr>
              <a:t>Benjamin Franklin referred the charge on glass rod as the positive, arbitrarily.   Thus the charge that attracts glass rod is negative. </a:t>
            </a:r>
            <a:r>
              <a:rPr lang="en-US">
                <a:solidFill>
                  <a:srgbClr val="660066"/>
                </a:solidFill>
                <a:latin typeface="Arial Narrow" charset="0"/>
                <a:ea typeface="ＭＳ Ｐゴシック" charset="-128"/>
                <a:sym typeface="Wingdings" charset="2"/>
              </a:rPr>
              <a:t> This convention is still used.</a:t>
            </a:r>
            <a:endParaRPr lang="en-US">
              <a:solidFill>
                <a:srgbClr val="660066"/>
              </a:solidFill>
              <a:latin typeface="Arial Narrow" charset="0"/>
              <a:ea typeface="ＭＳ Ｐゴシック" charset="-128"/>
            </a:endParaRPr>
          </a:p>
        </p:txBody>
      </p:sp>
      <p:pic>
        <p:nvPicPr>
          <p:cNvPr id="179206" name="Picture 6" descr="amb-37"/>
          <p:cNvPicPr>
            <a:picLocks noChangeAspect="1" noChangeArrowheads="1"/>
          </p:cNvPicPr>
          <p:nvPr/>
        </p:nvPicPr>
        <p:blipFill>
          <a:blip r:embed="rId3"/>
          <a:srcRect/>
          <a:stretch>
            <a:fillRect/>
          </a:stretch>
        </p:blipFill>
        <p:spPr bwMode="auto">
          <a:xfrm>
            <a:off x="7162800" y="1600200"/>
            <a:ext cx="1676400" cy="1028700"/>
          </a:xfrm>
          <a:prstGeom prst="rect">
            <a:avLst/>
          </a:prstGeom>
          <a:noFill/>
        </p:spPr>
      </p:pic>
    </p:spTree>
    <p:extLst>
      <p:ext uri="{BB962C8B-B14F-4D97-AF65-F5344CB8AC3E}">
        <p14:creationId xmlns:p14="http://schemas.microsoft.com/office/powerpoint/2010/main" val="162045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79204">
                                            <p:txEl>
                                              <p:pRg st="0" end="0"/>
                                            </p:txEl>
                                          </p:spTgt>
                                        </p:tgtEl>
                                        <p:attrNameLst>
                                          <p:attrName>style.visibility</p:attrName>
                                        </p:attrNameLst>
                                      </p:cBhvr>
                                      <p:to>
                                        <p:strVal val="visible"/>
                                      </p:to>
                                    </p:set>
                                    <p:animEffect transition="in" filter="wipe(left)">
                                      <p:cBhvr>
                                        <p:cTn id="7" dur="500"/>
                                        <p:tgtEl>
                                          <p:spTgt spid="1792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79206"/>
                                        </p:tgtEl>
                                        <p:attrNameLst>
                                          <p:attrName>style.visibility</p:attrName>
                                        </p:attrNameLst>
                                      </p:cBhvr>
                                      <p:to>
                                        <p:strVal val="visible"/>
                                      </p:to>
                                    </p:set>
                                    <p:anim to="" calcmode="lin" valueType="num">
                                      <p:cBhvr>
                                        <p:cTn id="12" dur="1" fill="hold"/>
                                        <p:tgtEl>
                                          <p:spTgt spid="17920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79204">
                                            <p:txEl>
                                              <p:pRg st="1" end="1"/>
                                            </p:txEl>
                                          </p:spTgt>
                                        </p:tgtEl>
                                        <p:attrNameLst>
                                          <p:attrName>style.visibility</p:attrName>
                                        </p:attrNameLst>
                                      </p:cBhvr>
                                      <p:to>
                                        <p:strVal val="visible"/>
                                      </p:to>
                                    </p:set>
                                    <p:animEffect transition="in" filter="wipe(left)">
                                      <p:cBhvr>
                                        <p:cTn id="17" dur="500"/>
                                        <p:tgtEl>
                                          <p:spTgt spid="17920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79204">
                                            <p:txEl>
                                              <p:pRg st="2" end="2"/>
                                            </p:txEl>
                                          </p:spTgt>
                                        </p:tgtEl>
                                        <p:attrNameLst>
                                          <p:attrName>style.visibility</p:attrName>
                                        </p:attrNameLst>
                                      </p:cBhvr>
                                      <p:to>
                                        <p:strVal val="visible"/>
                                      </p:to>
                                    </p:set>
                                    <p:animEffect transition="in" filter="wipe(left)">
                                      <p:cBhvr>
                                        <p:cTn id="22" dur="500"/>
                                        <p:tgtEl>
                                          <p:spTgt spid="17920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79204">
                                            <p:txEl>
                                              <p:pRg st="3" end="3"/>
                                            </p:txEl>
                                          </p:spTgt>
                                        </p:tgtEl>
                                        <p:attrNameLst>
                                          <p:attrName>style.visibility</p:attrName>
                                        </p:attrNameLst>
                                      </p:cBhvr>
                                      <p:to>
                                        <p:strVal val="visible"/>
                                      </p:to>
                                    </p:set>
                                    <p:animEffect transition="in" filter="wipe(left)">
                                      <p:cBhvr>
                                        <p:cTn id="27" dur="500"/>
                                        <p:tgtEl>
                                          <p:spTgt spid="17920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79205">
                                            <p:txEl>
                                              <p:pRg st="0" end="0"/>
                                            </p:txEl>
                                          </p:spTgt>
                                        </p:tgtEl>
                                        <p:attrNameLst>
                                          <p:attrName>style.visibility</p:attrName>
                                        </p:attrNameLst>
                                      </p:cBhvr>
                                      <p:to>
                                        <p:strVal val="visible"/>
                                      </p:to>
                                    </p:set>
                                    <p:animEffect transition="in" filter="wipe(left)">
                                      <p:cBhvr>
                                        <p:cTn id="32" dur="500"/>
                                        <p:tgtEl>
                                          <p:spTgt spid="17920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79205">
                                            <p:txEl>
                                              <p:pRg st="1" end="1"/>
                                            </p:txEl>
                                          </p:spTgt>
                                        </p:tgtEl>
                                        <p:attrNameLst>
                                          <p:attrName>style.visibility</p:attrName>
                                        </p:attrNameLst>
                                      </p:cBhvr>
                                      <p:to>
                                        <p:strVal val="visible"/>
                                      </p:to>
                                    </p:set>
                                    <p:animEffect transition="in" filter="wipe(left)">
                                      <p:cBhvr>
                                        <p:cTn id="37" dur="500"/>
                                        <p:tgtEl>
                                          <p:spTgt spid="17920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iterate type="wd">
                                    <p:tmPct val="10000"/>
                                  </p:iterate>
                                  <p:childTnLst>
                                    <p:set>
                                      <p:cBhvr>
                                        <p:cTn id="41" dur="1" fill="hold">
                                          <p:stCondLst>
                                            <p:cond delay="0"/>
                                          </p:stCondLst>
                                        </p:cTn>
                                        <p:tgtEl>
                                          <p:spTgt spid="179202"/>
                                        </p:tgtEl>
                                        <p:attrNameLst>
                                          <p:attrName>style.visibility</p:attrName>
                                        </p:attrNameLst>
                                      </p:cBhvr>
                                      <p:to>
                                        <p:strVal val="visible"/>
                                      </p:to>
                                    </p:set>
                                    <p:anim calcmode="lin" valueType="num">
                                      <p:cBhvr>
                                        <p:cTn id="42" dur="500" fill="hold"/>
                                        <p:tgtEl>
                                          <p:spTgt spid="179202"/>
                                        </p:tgtEl>
                                        <p:attrNameLst>
                                          <p:attrName>ppt_w</p:attrName>
                                        </p:attrNameLst>
                                      </p:cBhvr>
                                      <p:tavLst>
                                        <p:tav tm="0">
                                          <p:val>
                                            <p:fltVal val="0"/>
                                          </p:val>
                                        </p:tav>
                                        <p:tav tm="100000">
                                          <p:val>
                                            <p:strVal val="#ppt_w"/>
                                          </p:val>
                                        </p:tav>
                                      </p:tavLst>
                                    </p:anim>
                                    <p:anim calcmode="lin" valueType="num">
                                      <p:cBhvr>
                                        <p:cTn id="43" dur="500" fill="hold"/>
                                        <p:tgtEl>
                                          <p:spTgt spid="179202"/>
                                        </p:tgtEl>
                                        <p:attrNameLst>
                                          <p:attrName>ppt_h</p:attrName>
                                        </p:attrNameLst>
                                      </p:cBhvr>
                                      <p:tavLst>
                                        <p:tav tm="0">
                                          <p:val>
                                            <p:fltVal val="0"/>
                                          </p:val>
                                        </p:tav>
                                        <p:tav tm="100000">
                                          <p:val>
                                            <p:strVal val="#ppt_h"/>
                                          </p:val>
                                        </p:tav>
                                      </p:tavLst>
                                    </p:anim>
                                    <p:animEffect transition="in" filter="fade">
                                      <p:cBhvr>
                                        <p:cTn id="44" dur="500"/>
                                        <p:tgtEl>
                                          <p:spTgt spid="17920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79205">
                                            <p:txEl>
                                              <p:pRg st="2" end="2"/>
                                            </p:txEl>
                                          </p:spTgt>
                                        </p:tgtEl>
                                        <p:attrNameLst>
                                          <p:attrName>style.visibility</p:attrName>
                                        </p:attrNameLst>
                                      </p:cBhvr>
                                      <p:to>
                                        <p:strVal val="visible"/>
                                      </p:to>
                                    </p:set>
                                    <p:animEffect transition="in" filter="wipe(left)">
                                      <p:cBhvr>
                                        <p:cTn id="49" dur="500"/>
                                        <p:tgtEl>
                                          <p:spTgt spid="1792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4" grpId="0" build="p"/>
      <p:bldP spid="17920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Monday, Jan. 27, 2020</a:t>
            </a:r>
          </a:p>
        </p:txBody>
      </p:sp>
      <p:sp>
        <p:nvSpPr>
          <p:cNvPr id="5" name="Footer Placeholder 4"/>
          <p:cNvSpPr>
            <a:spLocks noGrp="1"/>
          </p:cNvSpPr>
          <p:nvPr>
            <p:ph type="ftr" sz="quarter" idx="11"/>
          </p:nvPr>
        </p:nvSpPr>
        <p:spPr/>
        <p:txBody>
          <a:bodyPr/>
          <a:lstStyle/>
          <a:p>
            <a:r>
              <a:rPr lang="en-US"/>
              <a:t>PHYS 1444-002, Spring 2020                    Dr. Jonathan Asaadi</a:t>
            </a:r>
          </a:p>
        </p:txBody>
      </p:sp>
      <p:sp>
        <p:nvSpPr>
          <p:cNvPr id="6" name="Slide Number Placeholder 5"/>
          <p:cNvSpPr>
            <a:spLocks noGrp="1"/>
          </p:cNvSpPr>
          <p:nvPr>
            <p:ph type="sldNum" sz="quarter" idx="12"/>
          </p:nvPr>
        </p:nvSpPr>
        <p:spPr/>
        <p:txBody>
          <a:bodyPr/>
          <a:lstStyle/>
          <a:p>
            <a:fld id="{8CAC4E7F-230A-7840-B7EE-47874DABF809}" type="slidenum">
              <a:rPr lang="en-US"/>
              <a:pPr/>
              <a:t>15</a:t>
            </a:fld>
            <a:endParaRPr lang="en-US"/>
          </a:p>
        </p:txBody>
      </p:sp>
      <p:sp>
        <p:nvSpPr>
          <p:cNvPr id="180226" name="Rectangle 2"/>
          <p:cNvSpPr>
            <a:spLocks noGrp="1" noChangeArrowheads="1"/>
          </p:cNvSpPr>
          <p:nvPr>
            <p:ph type="title"/>
          </p:nvPr>
        </p:nvSpPr>
        <p:spPr>
          <a:xfrm>
            <a:off x="457200" y="76200"/>
            <a:ext cx="8077200" cy="990600"/>
          </a:xfrm>
        </p:spPr>
        <p:txBody>
          <a:bodyPr/>
          <a:lstStyle/>
          <a:p>
            <a:r>
              <a:rPr lang="en-US"/>
              <a:t>Static Electricity; Electric Charge and Its Conservation</a:t>
            </a:r>
          </a:p>
        </p:txBody>
      </p:sp>
      <p:sp>
        <p:nvSpPr>
          <p:cNvPr id="180227" name="Rectangle 3"/>
          <p:cNvSpPr>
            <a:spLocks noGrp="1" noChangeArrowheads="1"/>
          </p:cNvSpPr>
          <p:nvPr>
            <p:ph type="body" idx="1"/>
          </p:nvPr>
        </p:nvSpPr>
        <p:spPr>
          <a:xfrm>
            <a:off x="304800" y="1143000"/>
            <a:ext cx="8686800" cy="5105400"/>
          </a:xfrm>
        </p:spPr>
        <p:txBody>
          <a:bodyPr/>
          <a:lstStyle/>
          <a:p>
            <a:pPr>
              <a:lnSpc>
                <a:spcPct val="90000"/>
              </a:lnSpc>
            </a:pPr>
            <a:r>
              <a:rPr lang="en-US" sz="2800" dirty="0"/>
              <a:t>Franklin argued that when a certain amount of charge is produced on one body in a process, an equal amount of opposite type of charge is produced on another body.</a:t>
            </a:r>
          </a:p>
          <a:p>
            <a:pPr lvl="1">
              <a:lnSpc>
                <a:spcPct val="90000"/>
              </a:lnSpc>
            </a:pPr>
            <a:r>
              <a:rPr lang="en-US" sz="2400" dirty="0"/>
              <a:t>The positive and negative are treated algebraically so that during any process the net change in the amount of produced charge is    .</a:t>
            </a:r>
          </a:p>
          <a:p>
            <a:pPr lvl="2">
              <a:lnSpc>
                <a:spcPct val="90000"/>
              </a:lnSpc>
            </a:pPr>
            <a:r>
              <a:rPr lang="en-US" sz="2000" dirty="0"/>
              <a:t>When you comb your hair with a plastic comb, the comb acquires a negative charge and the hair an equal amount of positive charge.</a:t>
            </a:r>
          </a:p>
          <a:p>
            <a:pPr>
              <a:lnSpc>
                <a:spcPct val="90000"/>
              </a:lnSpc>
            </a:pPr>
            <a:r>
              <a:rPr lang="en-US" sz="2800" dirty="0"/>
              <a:t>This is the </a:t>
            </a:r>
            <a:r>
              <a:rPr lang="en-US" sz="2800" b="1" u="sng" dirty="0">
                <a:solidFill>
                  <a:srgbClr val="A50021"/>
                </a:solidFill>
              </a:rPr>
              <a:t>law of conservation of electric charge.</a:t>
            </a:r>
          </a:p>
          <a:p>
            <a:pPr lvl="1">
              <a:lnSpc>
                <a:spcPct val="90000"/>
              </a:lnSpc>
            </a:pPr>
            <a:r>
              <a:rPr lang="en-US" sz="2400" b="1" u="sng" dirty="0">
                <a:solidFill>
                  <a:srgbClr val="A50021"/>
                </a:solidFill>
                <a:sym typeface="Wingdings" charset="2"/>
              </a:rPr>
              <a:t>The net amount of electric charge produced in any process is ZERO!!</a:t>
            </a:r>
          </a:p>
          <a:p>
            <a:pPr lvl="2">
              <a:lnSpc>
                <a:spcPct val="90000"/>
              </a:lnSpc>
            </a:pPr>
            <a:r>
              <a:rPr lang="en-US" sz="2000" dirty="0"/>
              <a:t>If one object or one region of space acquires a positive charge, then an equal amount of negative charge will be found in neighboring areas or objects. </a:t>
            </a:r>
          </a:p>
          <a:p>
            <a:pPr lvl="2">
              <a:lnSpc>
                <a:spcPct val="90000"/>
              </a:lnSpc>
            </a:pPr>
            <a:r>
              <a:rPr lang="en-US" sz="2000" dirty="0"/>
              <a:t>No violations have ever been observed.</a:t>
            </a:r>
          </a:p>
          <a:p>
            <a:pPr lvl="2">
              <a:lnSpc>
                <a:spcPct val="90000"/>
              </a:lnSpc>
            </a:pPr>
            <a:r>
              <a:rPr lang="en-US" sz="2000" dirty="0"/>
              <a:t>This conservation law is as firmly established as that of energy or momentum.</a:t>
            </a:r>
          </a:p>
        </p:txBody>
      </p:sp>
      <p:sp>
        <p:nvSpPr>
          <p:cNvPr id="2" name="TextBox 1"/>
          <p:cNvSpPr txBox="1"/>
          <p:nvPr/>
        </p:nvSpPr>
        <p:spPr>
          <a:xfrm>
            <a:off x="7827670" y="2667000"/>
            <a:ext cx="325730" cy="461665"/>
          </a:xfrm>
          <a:prstGeom prst="rect">
            <a:avLst/>
          </a:prstGeom>
          <a:noFill/>
        </p:spPr>
        <p:txBody>
          <a:bodyPr wrap="none" rtlCol="0">
            <a:spAutoFit/>
          </a:bodyPr>
          <a:lstStyle/>
          <a:p>
            <a:r>
              <a:rPr lang="en-US" dirty="0">
                <a:solidFill>
                  <a:srgbClr val="660066"/>
                </a:solidFill>
                <a:latin typeface="+mj-lt"/>
              </a:rPr>
              <a:t>0</a:t>
            </a:r>
          </a:p>
        </p:txBody>
      </p:sp>
    </p:spTree>
    <p:extLst>
      <p:ext uri="{BB962C8B-B14F-4D97-AF65-F5344CB8AC3E}">
        <p14:creationId xmlns:p14="http://schemas.microsoft.com/office/powerpoint/2010/main" val="237368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0227">
                                            <p:txEl>
                                              <p:pRg st="0" end="0"/>
                                            </p:txEl>
                                          </p:spTgt>
                                        </p:tgtEl>
                                        <p:attrNameLst>
                                          <p:attrName>style.visibility</p:attrName>
                                        </p:attrNameLst>
                                      </p:cBhvr>
                                      <p:to>
                                        <p:strVal val="visible"/>
                                      </p:to>
                                    </p:set>
                                    <p:animEffect transition="in" filter="wipe(left)">
                                      <p:cBhvr>
                                        <p:cTn id="7" dur="500"/>
                                        <p:tgtEl>
                                          <p:spTgt spid="180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80227">
                                            <p:txEl>
                                              <p:pRg st="1" end="1"/>
                                            </p:txEl>
                                          </p:spTgt>
                                        </p:tgtEl>
                                        <p:attrNameLst>
                                          <p:attrName>style.visibility</p:attrName>
                                        </p:attrNameLst>
                                      </p:cBhvr>
                                      <p:to>
                                        <p:strVal val="visible"/>
                                      </p:to>
                                    </p:set>
                                    <p:animEffect transition="in" filter="wipe(left)">
                                      <p:cBhvr>
                                        <p:cTn id="12" dur="500"/>
                                        <p:tgtEl>
                                          <p:spTgt spid="1802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80227">
                                            <p:txEl>
                                              <p:pRg st="2" end="2"/>
                                            </p:txEl>
                                          </p:spTgt>
                                        </p:tgtEl>
                                        <p:attrNameLst>
                                          <p:attrName>style.visibility</p:attrName>
                                        </p:attrNameLst>
                                      </p:cBhvr>
                                      <p:to>
                                        <p:strVal val="visible"/>
                                      </p:to>
                                    </p:set>
                                    <p:animEffect transition="in" filter="wipe(left)">
                                      <p:cBhvr>
                                        <p:cTn id="24" dur="500"/>
                                        <p:tgtEl>
                                          <p:spTgt spid="18022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180227">
                                            <p:txEl>
                                              <p:pRg st="3" end="3"/>
                                            </p:txEl>
                                          </p:spTgt>
                                        </p:tgtEl>
                                        <p:attrNameLst>
                                          <p:attrName>style.visibility</p:attrName>
                                        </p:attrNameLst>
                                      </p:cBhvr>
                                      <p:to>
                                        <p:strVal val="visible"/>
                                      </p:to>
                                    </p:set>
                                    <p:animEffect transition="in" filter="wipe(left)">
                                      <p:cBhvr>
                                        <p:cTn id="29" dur="500"/>
                                        <p:tgtEl>
                                          <p:spTgt spid="180227">
                                            <p:txEl>
                                              <p:pRg st="3" end="3"/>
                                            </p:txEl>
                                          </p:spTgt>
                                        </p:tgtEl>
                                      </p:cBhvr>
                                    </p:animEffect>
                                  </p:childTnLst>
                                </p:cTn>
                              </p:par>
                            </p:childTnLst>
                          </p:cTn>
                        </p:par>
                        <p:par>
                          <p:cTn id="30" fill="hold">
                            <p:stCondLst>
                              <p:cond delay="950"/>
                            </p:stCondLst>
                            <p:childTnLst>
                              <p:par>
                                <p:cTn id="31" presetID="8" presetClass="emph" presetSubtype="0" fill="hold" nodeType="afterEffect">
                                  <p:stCondLst>
                                    <p:cond delay="0"/>
                                  </p:stCondLst>
                                  <p:iterate type="wd">
                                    <p:tmPct val="0"/>
                                  </p:iterate>
                                  <p:childTnLst>
                                    <p:animRot by="21600000">
                                      <p:cBhvr>
                                        <p:cTn id="32" dur="2000" fill="hold"/>
                                        <p:tgtEl>
                                          <p:spTgt spid="180227">
                                            <p:txEl>
                                              <p:pRg st="3" end="3"/>
                                            </p:txEl>
                                          </p:spTgt>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80227">
                                            <p:txEl>
                                              <p:pRg st="4" end="4"/>
                                            </p:txEl>
                                          </p:spTgt>
                                        </p:tgtEl>
                                        <p:attrNameLst>
                                          <p:attrName>style.visibility</p:attrName>
                                        </p:attrNameLst>
                                      </p:cBhvr>
                                      <p:to>
                                        <p:strVal val="visible"/>
                                      </p:to>
                                    </p:set>
                                    <p:animEffect transition="in" filter="wipe(left)">
                                      <p:cBhvr>
                                        <p:cTn id="37" dur="500"/>
                                        <p:tgtEl>
                                          <p:spTgt spid="18022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80227">
                                            <p:txEl>
                                              <p:pRg st="5" end="5"/>
                                            </p:txEl>
                                          </p:spTgt>
                                        </p:tgtEl>
                                        <p:attrNameLst>
                                          <p:attrName>style.visibility</p:attrName>
                                        </p:attrNameLst>
                                      </p:cBhvr>
                                      <p:to>
                                        <p:strVal val="visible"/>
                                      </p:to>
                                    </p:set>
                                    <p:animEffect transition="in" filter="wipe(left)">
                                      <p:cBhvr>
                                        <p:cTn id="42" dur="500"/>
                                        <p:tgtEl>
                                          <p:spTgt spid="180227">
                                            <p:txEl>
                                              <p:pRg st="5" end="5"/>
                                            </p:txEl>
                                          </p:spTgt>
                                        </p:tgtEl>
                                      </p:cBhvr>
                                    </p:animEffect>
                                  </p:childTnLst>
                                </p:cTn>
                              </p:par>
                            </p:childTnLst>
                          </p:cTn>
                        </p:par>
                        <p:par>
                          <p:cTn id="43" fill="hold">
                            <p:stCondLst>
                              <p:cond delay="1900"/>
                            </p:stCondLst>
                            <p:childTnLst>
                              <p:par>
                                <p:cTn id="44" presetID="21" presetClass="emph" presetSubtype="0" fill="hold" nodeType="afterEffect">
                                  <p:stCondLst>
                                    <p:cond delay="0"/>
                                  </p:stCondLst>
                                  <p:iterate type="wd">
                                    <p:tmPct val="0"/>
                                  </p:iterate>
                                  <p:childTnLst>
                                    <p:animClr clrSpc="hsl" dir="cw">
                                      <p:cBhvr override="childStyle">
                                        <p:cTn id="45" dur="500" fill="hold"/>
                                        <p:tgtEl>
                                          <p:spTgt spid="180227">
                                            <p:txEl>
                                              <p:pRg st="4" end="4"/>
                                            </p:txEl>
                                          </p:spTgt>
                                        </p:tgtEl>
                                        <p:attrNameLst>
                                          <p:attrName>style.color</p:attrName>
                                        </p:attrNameLst>
                                      </p:cBhvr>
                                      <p:by>
                                        <p:hsl h="7200000" s="0" l="0"/>
                                      </p:by>
                                    </p:animClr>
                                    <p:animClr clrSpc="hsl" dir="cw">
                                      <p:cBhvr>
                                        <p:cTn id="46" dur="500" fill="hold"/>
                                        <p:tgtEl>
                                          <p:spTgt spid="180227">
                                            <p:txEl>
                                              <p:pRg st="4" end="4"/>
                                            </p:txEl>
                                          </p:spTgt>
                                        </p:tgtEl>
                                        <p:attrNameLst>
                                          <p:attrName>fillcolor</p:attrName>
                                        </p:attrNameLst>
                                      </p:cBhvr>
                                      <p:by>
                                        <p:hsl h="7200000" s="0" l="0"/>
                                      </p:by>
                                    </p:animClr>
                                    <p:animClr clrSpc="hsl" dir="cw">
                                      <p:cBhvr>
                                        <p:cTn id="47" dur="500" fill="hold"/>
                                        <p:tgtEl>
                                          <p:spTgt spid="180227">
                                            <p:txEl>
                                              <p:pRg st="4" end="4"/>
                                            </p:txEl>
                                          </p:spTgt>
                                        </p:tgtEl>
                                        <p:attrNameLst>
                                          <p:attrName>stroke.color</p:attrName>
                                        </p:attrNameLst>
                                      </p:cBhvr>
                                      <p:by>
                                        <p:hsl h="7200000" s="0" l="0"/>
                                      </p:by>
                                    </p:animClr>
                                    <p:set>
                                      <p:cBhvr>
                                        <p:cTn id="48" dur="500" fill="hold"/>
                                        <p:tgtEl>
                                          <p:spTgt spid="180227">
                                            <p:txEl>
                                              <p:pRg st="4" end="4"/>
                                            </p:txEl>
                                          </p:spTgt>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iterate type="wd">
                                    <p:tmPct val="10000"/>
                                  </p:iterate>
                                  <p:childTnLst>
                                    <p:set>
                                      <p:cBhvr>
                                        <p:cTn id="52" dur="1" fill="hold">
                                          <p:stCondLst>
                                            <p:cond delay="0"/>
                                          </p:stCondLst>
                                        </p:cTn>
                                        <p:tgtEl>
                                          <p:spTgt spid="180227">
                                            <p:txEl>
                                              <p:pRg st="6" end="6"/>
                                            </p:txEl>
                                          </p:spTgt>
                                        </p:tgtEl>
                                        <p:attrNameLst>
                                          <p:attrName>style.visibility</p:attrName>
                                        </p:attrNameLst>
                                      </p:cBhvr>
                                      <p:to>
                                        <p:strVal val="visible"/>
                                      </p:to>
                                    </p:set>
                                    <p:animEffect transition="in" filter="wipe(left)">
                                      <p:cBhvr>
                                        <p:cTn id="53" dur="500"/>
                                        <p:tgtEl>
                                          <p:spTgt spid="180227">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180227">
                                            <p:txEl>
                                              <p:pRg st="7" end="7"/>
                                            </p:txEl>
                                          </p:spTgt>
                                        </p:tgtEl>
                                        <p:attrNameLst>
                                          <p:attrName>style.visibility</p:attrName>
                                        </p:attrNameLst>
                                      </p:cBhvr>
                                      <p:to>
                                        <p:strVal val="visible"/>
                                      </p:to>
                                    </p:set>
                                    <p:animEffect transition="in" filter="wipe(left)">
                                      <p:cBhvr>
                                        <p:cTn id="58" dur="500"/>
                                        <p:tgtEl>
                                          <p:spTgt spid="1802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uiExpand="1" build="p"/>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G21_004.JPG"/>
          <p:cNvPicPr>
            <a:picLocks noChangeAspect="1"/>
          </p:cNvPicPr>
          <p:nvPr/>
        </p:nvPicPr>
        <p:blipFill>
          <a:blip r:embed="rId3"/>
          <a:stretch>
            <a:fillRect/>
          </a:stretch>
        </p:blipFill>
        <p:spPr>
          <a:xfrm>
            <a:off x="7696200" y="5486400"/>
            <a:ext cx="1447800" cy="1085850"/>
          </a:xfrm>
          <a:prstGeom prst="rect">
            <a:avLst/>
          </a:prstGeom>
        </p:spPr>
      </p:pic>
      <p:sp>
        <p:nvSpPr>
          <p:cNvPr id="5" name="Date Placeholder 3"/>
          <p:cNvSpPr>
            <a:spLocks noGrp="1"/>
          </p:cNvSpPr>
          <p:nvPr>
            <p:ph type="dt" sz="half" idx="10"/>
          </p:nvPr>
        </p:nvSpPr>
        <p:spPr/>
        <p:txBody>
          <a:bodyPr/>
          <a:lstStyle/>
          <a:p>
            <a:r>
              <a:rPr lang="en-US"/>
              <a:t>Monday, Jan. 27, 2020</a:t>
            </a:r>
          </a:p>
        </p:txBody>
      </p:sp>
      <p:sp>
        <p:nvSpPr>
          <p:cNvPr id="6" name="Footer Placeholder 4"/>
          <p:cNvSpPr>
            <a:spLocks noGrp="1"/>
          </p:cNvSpPr>
          <p:nvPr>
            <p:ph type="ftr" sz="quarter" idx="11"/>
          </p:nvPr>
        </p:nvSpPr>
        <p:spPr/>
        <p:txBody>
          <a:bodyPr/>
          <a:lstStyle/>
          <a:p>
            <a:r>
              <a:rPr lang="en-US"/>
              <a:t>PHYS 1444-002, Spring 2020                    Dr. Jonathan Asaadi</a:t>
            </a:r>
          </a:p>
        </p:txBody>
      </p:sp>
      <p:sp>
        <p:nvSpPr>
          <p:cNvPr id="7" name="Slide Number Placeholder 5"/>
          <p:cNvSpPr>
            <a:spLocks noGrp="1"/>
          </p:cNvSpPr>
          <p:nvPr>
            <p:ph type="sldNum" sz="quarter" idx="12"/>
          </p:nvPr>
        </p:nvSpPr>
        <p:spPr/>
        <p:txBody>
          <a:bodyPr/>
          <a:lstStyle/>
          <a:p>
            <a:fld id="{FBFB943E-F9A2-0E4F-99AF-5B9DA1D44CFB}" type="slidenum">
              <a:rPr lang="en-US"/>
              <a:pPr/>
              <a:t>16</a:t>
            </a:fld>
            <a:endParaRPr lang="en-US"/>
          </a:p>
        </p:txBody>
      </p:sp>
      <p:sp>
        <p:nvSpPr>
          <p:cNvPr id="181250" name="Rectangle 2"/>
          <p:cNvSpPr>
            <a:spLocks noGrp="1" noChangeArrowheads="1"/>
          </p:cNvSpPr>
          <p:nvPr>
            <p:ph type="title"/>
          </p:nvPr>
        </p:nvSpPr>
        <p:spPr>
          <a:xfrm>
            <a:off x="457200" y="0"/>
            <a:ext cx="8077200" cy="762000"/>
          </a:xfrm>
        </p:spPr>
        <p:txBody>
          <a:bodyPr/>
          <a:lstStyle/>
          <a:p>
            <a:r>
              <a:rPr lang="en-US" dirty="0"/>
              <a:t>Electric Charge in an Atom</a:t>
            </a:r>
          </a:p>
        </p:txBody>
      </p:sp>
      <p:sp>
        <p:nvSpPr>
          <p:cNvPr id="181251" name="Rectangle 3"/>
          <p:cNvSpPr>
            <a:spLocks noGrp="1" noChangeArrowheads="1"/>
          </p:cNvSpPr>
          <p:nvPr>
            <p:ph type="body" idx="1"/>
          </p:nvPr>
        </p:nvSpPr>
        <p:spPr>
          <a:xfrm>
            <a:off x="304800" y="685800"/>
            <a:ext cx="8534400" cy="5638800"/>
          </a:xfrm>
        </p:spPr>
        <p:txBody>
          <a:bodyPr/>
          <a:lstStyle/>
          <a:p>
            <a:pPr>
              <a:lnSpc>
                <a:spcPct val="80000"/>
              </a:lnSpc>
            </a:pPr>
            <a:r>
              <a:rPr lang="en-US" sz="2800" dirty="0"/>
              <a:t>It has been understood through the past century that an atom consists of </a:t>
            </a:r>
          </a:p>
          <a:p>
            <a:pPr lvl="1">
              <a:lnSpc>
                <a:spcPct val="80000"/>
              </a:lnSpc>
            </a:pPr>
            <a:r>
              <a:rPr lang="en-US" sz="2400" dirty="0"/>
              <a:t>A positively charged heavy core </a:t>
            </a:r>
            <a:r>
              <a:rPr lang="en-US" sz="2400" dirty="0" err="1">
                <a:sym typeface="Wingdings" charset="2"/>
              </a:rPr>
              <a:t></a:t>
            </a:r>
            <a:r>
              <a:rPr lang="en-US" sz="2400" dirty="0">
                <a:sym typeface="Wingdings" charset="2"/>
              </a:rPr>
              <a:t> What is the name?</a:t>
            </a:r>
          </a:p>
          <a:p>
            <a:pPr lvl="2">
              <a:lnSpc>
                <a:spcPct val="80000"/>
              </a:lnSpc>
            </a:pPr>
            <a:r>
              <a:rPr lang="en-US" sz="2000" dirty="0"/>
              <a:t>This core is the nucleus and consists of neutrons and protons.</a:t>
            </a:r>
          </a:p>
          <a:p>
            <a:pPr lvl="1">
              <a:lnSpc>
                <a:spcPct val="80000"/>
              </a:lnSpc>
            </a:pPr>
            <a:r>
              <a:rPr lang="en-US" sz="2400" dirty="0"/>
              <a:t>Many negatively charged light particles surround the core </a:t>
            </a:r>
            <a:r>
              <a:rPr lang="en-US" sz="2400" dirty="0" err="1">
                <a:sym typeface="Wingdings" charset="2"/>
              </a:rPr>
              <a:t></a:t>
            </a:r>
            <a:r>
              <a:rPr lang="en-US" sz="2400" dirty="0">
                <a:sym typeface="Wingdings" charset="2"/>
              </a:rPr>
              <a:t> What is the name of these light particles?</a:t>
            </a:r>
          </a:p>
          <a:p>
            <a:pPr lvl="2">
              <a:lnSpc>
                <a:spcPct val="80000"/>
              </a:lnSpc>
            </a:pPr>
            <a:r>
              <a:rPr lang="en-US" sz="2000" dirty="0"/>
              <a:t>These are called electrons</a:t>
            </a:r>
          </a:p>
          <a:p>
            <a:pPr lvl="2">
              <a:lnSpc>
                <a:spcPct val="80000"/>
              </a:lnSpc>
            </a:pPr>
            <a:r>
              <a:rPr lang="en-US" sz="2000" dirty="0"/>
              <a:t>How many of these in an atom? </a:t>
            </a:r>
          </a:p>
          <a:p>
            <a:pPr>
              <a:lnSpc>
                <a:spcPct val="80000"/>
              </a:lnSpc>
            </a:pPr>
            <a:r>
              <a:rPr lang="en-US" sz="2800" dirty="0"/>
              <a:t>So what is the net electrical charge of an atom?</a:t>
            </a:r>
          </a:p>
          <a:p>
            <a:pPr lvl="1">
              <a:lnSpc>
                <a:spcPct val="80000"/>
              </a:lnSpc>
            </a:pPr>
            <a:r>
              <a:rPr lang="en-US" sz="2400" dirty="0"/>
              <a:t>Zero!!!   Electrically neutral!!!</a:t>
            </a:r>
          </a:p>
          <a:p>
            <a:pPr>
              <a:lnSpc>
                <a:spcPct val="80000"/>
              </a:lnSpc>
            </a:pPr>
            <a:r>
              <a:rPr lang="en-US" sz="2800" dirty="0"/>
              <a:t>Can you explain what happens when a comb is rubbed on a towel?</a:t>
            </a:r>
          </a:p>
          <a:p>
            <a:pPr lvl="1">
              <a:lnSpc>
                <a:spcPct val="80000"/>
              </a:lnSpc>
            </a:pPr>
            <a:r>
              <a:rPr lang="en-US" sz="2400" dirty="0"/>
              <a:t>Electrons from the towel get transferred to the comb, making the comb negatively charged while leaving positive ions on the towel.</a:t>
            </a:r>
          </a:p>
          <a:p>
            <a:pPr lvl="1">
              <a:lnSpc>
                <a:spcPct val="80000"/>
              </a:lnSpc>
            </a:pPr>
            <a:r>
              <a:rPr lang="en-US" sz="2400" dirty="0"/>
              <a:t>These charges eventually get neutralized primarily by water molecules in the air. </a:t>
            </a:r>
          </a:p>
        </p:txBody>
      </p:sp>
      <p:sp>
        <p:nvSpPr>
          <p:cNvPr id="181253" name="Text Box 5"/>
          <p:cNvSpPr txBox="1">
            <a:spLocks noChangeArrowheads="1"/>
          </p:cNvSpPr>
          <p:nvPr/>
        </p:nvSpPr>
        <p:spPr bwMode="auto">
          <a:xfrm>
            <a:off x="4600539" y="3019425"/>
            <a:ext cx="4238661" cy="338554"/>
          </a:xfrm>
          <a:prstGeom prst="rect">
            <a:avLst/>
          </a:prstGeom>
          <a:solidFill>
            <a:srgbClr val="FFFFCC"/>
          </a:solidFill>
          <a:ln w="38100">
            <a:solidFill>
              <a:srgbClr val="A50021"/>
            </a:solidFill>
            <a:miter lim="800000"/>
            <a:headEnd/>
            <a:tailEnd/>
          </a:ln>
          <a:effectLst/>
        </p:spPr>
        <p:txBody>
          <a:bodyPr wrap="none">
            <a:prstTxWarp prst="textNoShape">
              <a:avLst/>
            </a:prstTxWarp>
            <a:spAutoFit/>
          </a:bodyPr>
          <a:lstStyle/>
          <a:p>
            <a:r>
              <a:rPr lang="en-US" sz="1600" b="1" dirty="0">
                <a:solidFill>
                  <a:srgbClr val="A50021"/>
                </a:solidFill>
                <a:latin typeface="Arial Narrow" charset="0"/>
              </a:rPr>
              <a:t>As many as the number of protons in the nucleus!!</a:t>
            </a:r>
          </a:p>
        </p:txBody>
      </p:sp>
    </p:spTree>
    <p:extLst>
      <p:ext uri="{BB962C8B-B14F-4D97-AF65-F5344CB8AC3E}">
        <p14:creationId xmlns:p14="http://schemas.microsoft.com/office/powerpoint/2010/main" val="157616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1251">
                                            <p:txEl>
                                              <p:pRg st="0" end="0"/>
                                            </p:txEl>
                                          </p:spTgt>
                                        </p:tgtEl>
                                        <p:attrNameLst>
                                          <p:attrName>style.visibility</p:attrName>
                                        </p:attrNameLst>
                                      </p:cBhvr>
                                      <p:to>
                                        <p:strVal val="visible"/>
                                      </p:to>
                                    </p:set>
                                    <p:animEffect transition="in" filter="wipe(left)">
                                      <p:cBhvr>
                                        <p:cTn id="7" dur="500"/>
                                        <p:tgtEl>
                                          <p:spTgt spid="181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81251">
                                            <p:txEl>
                                              <p:pRg st="1" end="1"/>
                                            </p:txEl>
                                          </p:spTgt>
                                        </p:tgtEl>
                                        <p:attrNameLst>
                                          <p:attrName>style.visibility</p:attrName>
                                        </p:attrNameLst>
                                      </p:cBhvr>
                                      <p:to>
                                        <p:strVal val="visible"/>
                                      </p:to>
                                    </p:set>
                                    <p:animEffect transition="in" filter="wipe(left)">
                                      <p:cBhvr>
                                        <p:cTn id="12" dur="500"/>
                                        <p:tgtEl>
                                          <p:spTgt spid="1812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81251">
                                            <p:txEl>
                                              <p:pRg st="2" end="2"/>
                                            </p:txEl>
                                          </p:spTgt>
                                        </p:tgtEl>
                                        <p:attrNameLst>
                                          <p:attrName>style.visibility</p:attrName>
                                        </p:attrNameLst>
                                      </p:cBhvr>
                                      <p:to>
                                        <p:strVal val="visible"/>
                                      </p:to>
                                    </p:set>
                                    <p:animEffect transition="in" filter="wipe(left)">
                                      <p:cBhvr>
                                        <p:cTn id="17" dur="500"/>
                                        <p:tgtEl>
                                          <p:spTgt spid="1812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1251">
                                            <p:txEl>
                                              <p:pRg st="3" end="3"/>
                                            </p:txEl>
                                          </p:spTgt>
                                        </p:tgtEl>
                                        <p:attrNameLst>
                                          <p:attrName>style.visibility</p:attrName>
                                        </p:attrNameLst>
                                      </p:cBhvr>
                                      <p:to>
                                        <p:strVal val="visible"/>
                                      </p:to>
                                    </p:set>
                                    <p:animEffect transition="in" filter="wipe(left)">
                                      <p:cBhvr>
                                        <p:cTn id="22" dur="500"/>
                                        <p:tgtEl>
                                          <p:spTgt spid="1812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81251">
                                            <p:txEl>
                                              <p:pRg st="4" end="4"/>
                                            </p:txEl>
                                          </p:spTgt>
                                        </p:tgtEl>
                                        <p:attrNameLst>
                                          <p:attrName>style.visibility</p:attrName>
                                        </p:attrNameLst>
                                      </p:cBhvr>
                                      <p:to>
                                        <p:strVal val="visible"/>
                                      </p:to>
                                    </p:set>
                                    <p:animEffect transition="in" filter="wipe(left)">
                                      <p:cBhvr>
                                        <p:cTn id="27" dur="500"/>
                                        <p:tgtEl>
                                          <p:spTgt spid="1812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81251">
                                            <p:txEl>
                                              <p:pRg st="5" end="5"/>
                                            </p:txEl>
                                          </p:spTgt>
                                        </p:tgtEl>
                                        <p:attrNameLst>
                                          <p:attrName>style.visibility</p:attrName>
                                        </p:attrNameLst>
                                      </p:cBhvr>
                                      <p:to>
                                        <p:strVal val="visible"/>
                                      </p:to>
                                    </p:set>
                                    <p:animEffect transition="in" filter="wipe(left)">
                                      <p:cBhvr>
                                        <p:cTn id="32" dur="500"/>
                                        <p:tgtEl>
                                          <p:spTgt spid="1812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lt">
                                    <p:tmPct val="10000"/>
                                  </p:iterate>
                                  <p:childTnLst>
                                    <p:set>
                                      <p:cBhvr>
                                        <p:cTn id="36" dur="1" fill="hold">
                                          <p:stCondLst>
                                            <p:cond delay="0"/>
                                          </p:stCondLst>
                                        </p:cTn>
                                        <p:tgtEl>
                                          <p:spTgt spid="181253"/>
                                        </p:tgtEl>
                                        <p:attrNameLst>
                                          <p:attrName>style.visibility</p:attrName>
                                        </p:attrNameLst>
                                      </p:cBhvr>
                                      <p:to>
                                        <p:strVal val="visible"/>
                                      </p:to>
                                    </p:set>
                                    <p:animEffect transition="in" filter="wipe(left)">
                                      <p:cBhvr>
                                        <p:cTn id="37" dur="500"/>
                                        <p:tgtEl>
                                          <p:spTgt spid="18125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81251">
                                            <p:txEl>
                                              <p:pRg st="6" end="6"/>
                                            </p:txEl>
                                          </p:spTgt>
                                        </p:tgtEl>
                                        <p:attrNameLst>
                                          <p:attrName>style.visibility</p:attrName>
                                        </p:attrNameLst>
                                      </p:cBhvr>
                                      <p:to>
                                        <p:strVal val="visible"/>
                                      </p:to>
                                    </p:set>
                                    <p:animEffect transition="in" filter="wipe(left)">
                                      <p:cBhvr>
                                        <p:cTn id="42" dur="500"/>
                                        <p:tgtEl>
                                          <p:spTgt spid="18125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81251">
                                            <p:txEl>
                                              <p:pRg st="7" end="7"/>
                                            </p:txEl>
                                          </p:spTgt>
                                        </p:tgtEl>
                                        <p:attrNameLst>
                                          <p:attrName>style.visibility</p:attrName>
                                        </p:attrNameLst>
                                      </p:cBhvr>
                                      <p:to>
                                        <p:strVal val="visible"/>
                                      </p:to>
                                    </p:set>
                                    <p:animEffect transition="in" filter="wipe(left)">
                                      <p:cBhvr>
                                        <p:cTn id="47" dur="500"/>
                                        <p:tgtEl>
                                          <p:spTgt spid="181251">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81251">
                                            <p:txEl>
                                              <p:pRg st="8" end="8"/>
                                            </p:txEl>
                                          </p:spTgt>
                                        </p:tgtEl>
                                        <p:attrNameLst>
                                          <p:attrName>style.visibility</p:attrName>
                                        </p:attrNameLst>
                                      </p:cBhvr>
                                      <p:to>
                                        <p:strVal val="visible"/>
                                      </p:to>
                                    </p:set>
                                    <p:animEffect transition="in" filter="wipe(left)">
                                      <p:cBhvr>
                                        <p:cTn id="52" dur="500"/>
                                        <p:tgtEl>
                                          <p:spTgt spid="181251">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81251">
                                            <p:txEl>
                                              <p:pRg st="9" end="9"/>
                                            </p:txEl>
                                          </p:spTgt>
                                        </p:tgtEl>
                                        <p:attrNameLst>
                                          <p:attrName>style.visibility</p:attrName>
                                        </p:attrNameLst>
                                      </p:cBhvr>
                                      <p:to>
                                        <p:strVal val="visible"/>
                                      </p:to>
                                    </p:set>
                                    <p:animEffect transition="in" filter="wipe(left)">
                                      <p:cBhvr>
                                        <p:cTn id="57" dur="500"/>
                                        <p:tgtEl>
                                          <p:spTgt spid="181251">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181251">
                                            <p:txEl>
                                              <p:pRg st="10" end="10"/>
                                            </p:txEl>
                                          </p:spTgt>
                                        </p:tgtEl>
                                        <p:attrNameLst>
                                          <p:attrName>style.visibility</p:attrName>
                                        </p:attrNameLst>
                                      </p:cBhvr>
                                      <p:to>
                                        <p:strVal val="visible"/>
                                      </p:to>
                                    </p:set>
                                    <p:animEffect transition="in" filter="wipe(left)">
                                      <p:cBhvr>
                                        <p:cTn id="62" dur="500"/>
                                        <p:tgtEl>
                                          <p:spTgt spid="181251">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0"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p:bldP spid="18125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Monday, Jan. 27, 2020</a:t>
            </a:r>
          </a:p>
        </p:txBody>
      </p:sp>
      <p:sp>
        <p:nvSpPr>
          <p:cNvPr id="10" name="Footer Placeholder 4"/>
          <p:cNvSpPr>
            <a:spLocks noGrp="1"/>
          </p:cNvSpPr>
          <p:nvPr>
            <p:ph type="ftr" sz="quarter" idx="11"/>
          </p:nvPr>
        </p:nvSpPr>
        <p:spPr/>
        <p:txBody>
          <a:bodyPr/>
          <a:lstStyle/>
          <a:p>
            <a:r>
              <a:rPr lang="en-US"/>
              <a:t>PHYS 1444-002, Spring 2020                    Dr. Jonathan Asaadi</a:t>
            </a:r>
          </a:p>
        </p:txBody>
      </p:sp>
      <p:sp>
        <p:nvSpPr>
          <p:cNvPr id="11" name="Slide Number Placeholder 5"/>
          <p:cNvSpPr>
            <a:spLocks noGrp="1"/>
          </p:cNvSpPr>
          <p:nvPr>
            <p:ph type="sldNum" sz="quarter" idx="12"/>
          </p:nvPr>
        </p:nvSpPr>
        <p:spPr/>
        <p:txBody>
          <a:bodyPr/>
          <a:lstStyle/>
          <a:p>
            <a:fld id="{C815EA76-5565-2E44-A5A5-0AFB68126CAD}" type="slidenum">
              <a:rPr lang="en-US"/>
              <a:pPr/>
              <a:t>17</a:t>
            </a:fld>
            <a:endParaRPr lang="en-US"/>
          </a:p>
        </p:txBody>
      </p:sp>
      <p:sp>
        <p:nvSpPr>
          <p:cNvPr id="182274" name="Rectangle 2"/>
          <p:cNvSpPr>
            <a:spLocks noGrp="1" noChangeArrowheads="1"/>
          </p:cNvSpPr>
          <p:nvPr>
            <p:ph type="title"/>
          </p:nvPr>
        </p:nvSpPr>
        <p:spPr>
          <a:xfrm>
            <a:off x="457200" y="0"/>
            <a:ext cx="8077200" cy="685800"/>
          </a:xfrm>
        </p:spPr>
        <p:txBody>
          <a:bodyPr/>
          <a:lstStyle/>
          <a:p>
            <a:r>
              <a:rPr lang="en-US"/>
              <a:t>Insulators and Conductors</a:t>
            </a:r>
          </a:p>
        </p:txBody>
      </p:sp>
      <p:sp>
        <p:nvSpPr>
          <p:cNvPr id="182275" name="Rectangle 3"/>
          <p:cNvSpPr>
            <a:spLocks noGrp="1" noChangeArrowheads="1"/>
          </p:cNvSpPr>
          <p:nvPr>
            <p:ph type="body" idx="1"/>
          </p:nvPr>
        </p:nvSpPr>
        <p:spPr>
          <a:xfrm>
            <a:off x="304800" y="762000"/>
            <a:ext cx="8534400" cy="5638800"/>
          </a:xfrm>
        </p:spPr>
        <p:txBody>
          <a:bodyPr/>
          <a:lstStyle/>
          <a:p>
            <a:pPr>
              <a:lnSpc>
                <a:spcPct val="90000"/>
              </a:lnSpc>
            </a:pPr>
            <a:r>
              <a:rPr lang="en-US" sz="2800" dirty="0"/>
              <a:t>Let’s imagine two metal balls of which one is charged</a:t>
            </a:r>
          </a:p>
          <a:p>
            <a:pPr>
              <a:lnSpc>
                <a:spcPct val="90000"/>
              </a:lnSpc>
            </a:pPr>
            <a:r>
              <a:rPr lang="en-US" sz="2800" dirty="0"/>
              <a:t>What will happen if they are connected by </a:t>
            </a:r>
          </a:p>
          <a:p>
            <a:pPr lvl="1">
              <a:lnSpc>
                <a:spcPct val="90000"/>
              </a:lnSpc>
            </a:pPr>
            <a:r>
              <a:rPr lang="en-US" sz="2400" dirty="0"/>
              <a:t>A metallic object?</a:t>
            </a:r>
          </a:p>
          <a:p>
            <a:pPr lvl="2">
              <a:lnSpc>
                <a:spcPct val="90000"/>
              </a:lnSpc>
            </a:pPr>
            <a:r>
              <a:rPr lang="en-US" sz="2000" dirty="0"/>
              <a:t>Some charge is transferred. </a:t>
            </a:r>
          </a:p>
          <a:p>
            <a:pPr lvl="2">
              <a:lnSpc>
                <a:spcPct val="90000"/>
              </a:lnSpc>
            </a:pPr>
            <a:r>
              <a:rPr lang="en-US" sz="2000" dirty="0"/>
              <a:t>These objects are called </a:t>
            </a:r>
            <a:r>
              <a:rPr lang="en-US" sz="2000" b="1" u="sng" dirty="0">
                <a:solidFill>
                  <a:srgbClr val="C00000"/>
                </a:solidFill>
              </a:rPr>
              <a:t>conductors of electricity</a:t>
            </a:r>
            <a:r>
              <a:rPr lang="en-US" sz="2000" dirty="0"/>
              <a:t>.</a:t>
            </a:r>
          </a:p>
          <a:p>
            <a:pPr lvl="1">
              <a:lnSpc>
                <a:spcPct val="90000"/>
              </a:lnSpc>
            </a:pPr>
            <a:r>
              <a:rPr lang="en-US" sz="2400" dirty="0"/>
              <a:t>An wooden object?</a:t>
            </a:r>
          </a:p>
          <a:p>
            <a:pPr lvl="2">
              <a:lnSpc>
                <a:spcPct val="90000"/>
              </a:lnSpc>
            </a:pPr>
            <a:r>
              <a:rPr lang="en-US" sz="2000" dirty="0"/>
              <a:t>No charge is transferred</a:t>
            </a:r>
          </a:p>
          <a:p>
            <a:pPr lvl="2">
              <a:lnSpc>
                <a:spcPct val="90000"/>
              </a:lnSpc>
            </a:pPr>
            <a:r>
              <a:rPr lang="en-US" sz="2000" dirty="0"/>
              <a:t>These objects are called </a:t>
            </a:r>
            <a:r>
              <a:rPr lang="en-US" sz="2000" b="1" u="sng" dirty="0">
                <a:solidFill>
                  <a:srgbClr val="C00000"/>
                </a:solidFill>
              </a:rPr>
              <a:t>nonconductors or insulators</a:t>
            </a:r>
            <a:r>
              <a:rPr lang="en-US" sz="2000" dirty="0"/>
              <a:t>.</a:t>
            </a:r>
          </a:p>
          <a:p>
            <a:pPr>
              <a:lnSpc>
                <a:spcPct val="90000"/>
              </a:lnSpc>
            </a:pPr>
            <a:r>
              <a:rPr lang="en-US" sz="2800" dirty="0"/>
              <a:t>Metals are generally good conductors whereas most other materials are insulators.</a:t>
            </a:r>
          </a:p>
          <a:p>
            <a:pPr lvl="1">
              <a:lnSpc>
                <a:spcPct val="90000"/>
              </a:lnSpc>
            </a:pPr>
            <a:r>
              <a:rPr lang="en-US" sz="2400" dirty="0"/>
              <a:t>There are third kind of materials called, semi-conductors, like silicon or germanium </a:t>
            </a:r>
            <a:r>
              <a:rPr lang="en-US" sz="2400" dirty="0">
                <a:sym typeface="Wingdings" charset="2"/>
              </a:rPr>
              <a:t> conduct only in certain conditions</a:t>
            </a:r>
          </a:p>
          <a:p>
            <a:pPr>
              <a:lnSpc>
                <a:spcPct val="90000"/>
              </a:lnSpc>
            </a:pPr>
            <a:r>
              <a:rPr lang="en-US" sz="2800" dirty="0"/>
              <a:t>Atomically, conductors have loosely bound electrons while insulators have them tightly bound!</a:t>
            </a:r>
          </a:p>
        </p:txBody>
      </p:sp>
      <p:grpSp>
        <p:nvGrpSpPr>
          <p:cNvPr id="2" name="Group 4"/>
          <p:cNvGrpSpPr>
            <a:grpSpLocks/>
          </p:cNvGrpSpPr>
          <p:nvPr/>
        </p:nvGrpSpPr>
        <p:grpSpPr bwMode="auto">
          <a:xfrm>
            <a:off x="7620000" y="533400"/>
            <a:ext cx="1371600" cy="1066800"/>
            <a:chOff x="4464" y="912"/>
            <a:chExt cx="1056" cy="864"/>
          </a:xfrm>
        </p:grpSpPr>
        <p:pic>
          <p:nvPicPr>
            <p:cNvPr id="182277" name="Picture 5" descr="FG21_005A"/>
            <p:cNvPicPr>
              <a:picLocks noChangeAspect="1" noChangeArrowheads="1"/>
            </p:cNvPicPr>
            <p:nvPr/>
          </p:nvPicPr>
          <p:blipFill>
            <a:blip r:embed="rId2"/>
            <a:srcRect/>
            <a:stretch>
              <a:fillRect/>
            </a:stretch>
          </p:blipFill>
          <p:spPr bwMode="auto">
            <a:xfrm>
              <a:off x="4464" y="912"/>
              <a:ext cx="1056" cy="792"/>
            </a:xfrm>
            <a:prstGeom prst="rect">
              <a:avLst/>
            </a:prstGeom>
            <a:noFill/>
          </p:spPr>
        </p:pic>
        <p:sp>
          <p:nvSpPr>
            <p:cNvPr id="182278" name="Rectangle 6"/>
            <p:cNvSpPr>
              <a:spLocks noChangeArrowheads="1"/>
            </p:cNvSpPr>
            <p:nvPr/>
          </p:nvSpPr>
          <p:spPr bwMode="auto">
            <a:xfrm>
              <a:off x="4464" y="1488"/>
              <a:ext cx="1056" cy="288"/>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pic>
        <p:nvPicPr>
          <p:cNvPr id="182279" name="Picture 7" descr="FG21_005B"/>
          <p:cNvPicPr>
            <a:picLocks noChangeAspect="1" noChangeArrowheads="1"/>
          </p:cNvPicPr>
          <p:nvPr/>
        </p:nvPicPr>
        <p:blipFill>
          <a:blip r:embed="rId3"/>
          <a:srcRect/>
          <a:stretch>
            <a:fillRect/>
          </a:stretch>
        </p:blipFill>
        <p:spPr bwMode="auto">
          <a:xfrm>
            <a:off x="6743700" y="1600200"/>
            <a:ext cx="1371600" cy="1028700"/>
          </a:xfrm>
          <a:prstGeom prst="rect">
            <a:avLst/>
          </a:prstGeom>
          <a:noFill/>
        </p:spPr>
      </p:pic>
      <p:pic>
        <p:nvPicPr>
          <p:cNvPr id="182280" name="Picture 8" descr="FG21_005C"/>
          <p:cNvPicPr>
            <a:picLocks noChangeAspect="1" noChangeArrowheads="1"/>
          </p:cNvPicPr>
          <p:nvPr/>
        </p:nvPicPr>
        <p:blipFill>
          <a:blip r:embed="rId4"/>
          <a:srcRect/>
          <a:stretch>
            <a:fillRect/>
          </a:stretch>
        </p:blipFill>
        <p:spPr bwMode="auto">
          <a:xfrm>
            <a:off x="6705600" y="2743200"/>
            <a:ext cx="1447800" cy="1085850"/>
          </a:xfrm>
          <a:prstGeom prst="rect">
            <a:avLst/>
          </a:prstGeom>
          <a:noFill/>
        </p:spPr>
      </p:pic>
    </p:spTree>
    <p:extLst>
      <p:ext uri="{BB962C8B-B14F-4D97-AF65-F5344CB8AC3E}">
        <p14:creationId xmlns:p14="http://schemas.microsoft.com/office/powerpoint/2010/main" val="129112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2275">
                                            <p:txEl>
                                              <p:pRg st="0" end="0"/>
                                            </p:txEl>
                                          </p:spTgt>
                                        </p:tgtEl>
                                        <p:attrNameLst>
                                          <p:attrName>style.visibility</p:attrName>
                                        </p:attrNameLst>
                                      </p:cBhvr>
                                      <p:to>
                                        <p:strVal val="visible"/>
                                      </p:to>
                                    </p:set>
                                    <p:animEffect transition="in" filter="wipe(left)">
                                      <p:cBhvr>
                                        <p:cTn id="7" dur="500"/>
                                        <p:tgtEl>
                                          <p:spTgt spid="182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82275">
                                            <p:txEl>
                                              <p:pRg st="1" end="1"/>
                                            </p:txEl>
                                          </p:spTgt>
                                        </p:tgtEl>
                                        <p:attrNameLst>
                                          <p:attrName>style.visibility</p:attrName>
                                        </p:attrNameLst>
                                      </p:cBhvr>
                                      <p:to>
                                        <p:strVal val="visible"/>
                                      </p:to>
                                    </p:set>
                                    <p:animEffect transition="in" filter="wipe(left)">
                                      <p:cBhvr>
                                        <p:cTn id="19" dur="500"/>
                                        <p:tgtEl>
                                          <p:spTgt spid="18227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82275">
                                            <p:txEl>
                                              <p:pRg st="2" end="2"/>
                                            </p:txEl>
                                          </p:spTgt>
                                        </p:tgtEl>
                                        <p:attrNameLst>
                                          <p:attrName>style.visibility</p:attrName>
                                        </p:attrNameLst>
                                      </p:cBhvr>
                                      <p:to>
                                        <p:strVal val="visible"/>
                                      </p:to>
                                    </p:set>
                                    <p:animEffect transition="in" filter="wipe(left)">
                                      <p:cBhvr>
                                        <p:cTn id="24" dur="500"/>
                                        <p:tgtEl>
                                          <p:spTgt spid="18227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182275">
                                            <p:txEl>
                                              <p:pRg st="3" end="3"/>
                                            </p:txEl>
                                          </p:spTgt>
                                        </p:tgtEl>
                                        <p:attrNameLst>
                                          <p:attrName>style.visibility</p:attrName>
                                        </p:attrNameLst>
                                      </p:cBhvr>
                                      <p:to>
                                        <p:strVal val="visible"/>
                                      </p:to>
                                    </p:set>
                                    <p:animEffect transition="in" filter="wipe(left)">
                                      <p:cBhvr>
                                        <p:cTn id="29" dur="500"/>
                                        <p:tgtEl>
                                          <p:spTgt spid="182275">
                                            <p:txEl>
                                              <p:pRg st="3" end="3"/>
                                            </p:txEl>
                                          </p:spTgt>
                                        </p:tgtEl>
                                      </p:cBhvr>
                                    </p:animEffect>
                                  </p:childTnLst>
                                </p:cTn>
                              </p:par>
                            </p:childTnLst>
                          </p:cTn>
                        </p:par>
                        <p:par>
                          <p:cTn id="30" fill="hold">
                            <p:stCondLst>
                              <p:cond delay="700"/>
                            </p:stCondLst>
                            <p:childTnLst>
                              <p:par>
                                <p:cTn id="31" presetID="53" presetClass="entr" presetSubtype="0" fill="hold" nodeType="afterEffect">
                                  <p:stCondLst>
                                    <p:cond delay="0"/>
                                  </p:stCondLst>
                                  <p:iterate type="wd">
                                    <p:tmPct val="10000"/>
                                  </p:iterate>
                                  <p:childTnLst>
                                    <p:set>
                                      <p:cBhvr>
                                        <p:cTn id="32" dur="1" fill="hold">
                                          <p:stCondLst>
                                            <p:cond delay="0"/>
                                          </p:stCondLst>
                                        </p:cTn>
                                        <p:tgtEl>
                                          <p:spTgt spid="182279"/>
                                        </p:tgtEl>
                                        <p:attrNameLst>
                                          <p:attrName>style.visibility</p:attrName>
                                        </p:attrNameLst>
                                      </p:cBhvr>
                                      <p:to>
                                        <p:strVal val="visible"/>
                                      </p:to>
                                    </p:set>
                                    <p:anim calcmode="lin" valueType="num">
                                      <p:cBhvr>
                                        <p:cTn id="33" dur="500" fill="hold"/>
                                        <p:tgtEl>
                                          <p:spTgt spid="182279"/>
                                        </p:tgtEl>
                                        <p:attrNameLst>
                                          <p:attrName>ppt_w</p:attrName>
                                        </p:attrNameLst>
                                      </p:cBhvr>
                                      <p:tavLst>
                                        <p:tav tm="0">
                                          <p:val>
                                            <p:fltVal val="0"/>
                                          </p:val>
                                        </p:tav>
                                        <p:tav tm="100000">
                                          <p:val>
                                            <p:strVal val="#ppt_w"/>
                                          </p:val>
                                        </p:tav>
                                      </p:tavLst>
                                    </p:anim>
                                    <p:anim calcmode="lin" valueType="num">
                                      <p:cBhvr>
                                        <p:cTn id="34" dur="500" fill="hold"/>
                                        <p:tgtEl>
                                          <p:spTgt spid="182279"/>
                                        </p:tgtEl>
                                        <p:attrNameLst>
                                          <p:attrName>ppt_h</p:attrName>
                                        </p:attrNameLst>
                                      </p:cBhvr>
                                      <p:tavLst>
                                        <p:tav tm="0">
                                          <p:val>
                                            <p:fltVal val="0"/>
                                          </p:val>
                                        </p:tav>
                                        <p:tav tm="100000">
                                          <p:val>
                                            <p:strVal val="#ppt_h"/>
                                          </p:val>
                                        </p:tav>
                                      </p:tavLst>
                                    </p:anim>
                                    <p:animEffect transition="in" filter="fade">
                                      <p:cBhvr>
                                        <p:cTn id="35" dur="500"/>
                                        <p:tgtEl>
                                          <p:spTgt spid="18227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182275">
                                            <p:txEl>
                                              <p:pRg st="4" end="4"/>
                                            </p:txEl>
                                          </p:spTgt>
                                        </p:tgtEl>
                                        <p:attrNameLst>
                                          <p:attrName>style.visibility</p:attrName>
                                        </p:attrNameLst>
                                      </p:cBhvr>
                                      <p:to>
                                        <p:strVal val="visible"/>
                                      </p:to>
                                    </p:set>
                                    <p:animEffect transition="in" filter="wipe(left)">
                                      <p:cBhvr>
                                        <p:cTn id="40" dur="500"/>
                                        <p:tgtEl>
                                          <p:spTgt spid="182275">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182275">
                                            <p:txEl>
                                              <p:pRg st="5" end="5"/>
                                            </p:txEl>
                                          </p:spTgt>
                                        </p:tgtEl>
                                        <p:attrNameLst>
                                          <p:attrName>style.visibility</p:attrName>
                                        </p:attrNameLst>
                                      </p:cBhvr>
                                      <p:to>
                                        <p:strVal val="visible"/>
                                      </p:to>
                                    </p:set>
                                    <p:animEffect transition="in" filter="wipe(left)">
                                      <p:cBhvr>
                                        <p:cTn id="45" dur="500"/>
                                        <p:tgtEl>
                                          <p:spTgt spid="182275">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182275">
                                            <p:txEl>
                                              <p:pRg st="6" end="6"/>
                                            </p:txEl>
                                          </p:spTgt>
                                        </p:tgtEl>
                                        <p:attrNameLst>
                                          <p:attrName>style.visibility</p:attrName>
                                        </p:attrNameLst>
                                      </p:cBhvr>
                                      <p:to>
                                        <p:strVal val="visible"/>
                                      </p:to>
                                    </p:set>
                                    <p:animEffect transition="in" filter="wipe(left)">
                                      <p:cBhvr>
                                        <p:cTn id="50" dur="500"/>
                                        <p:tgtEl>
                                          <p:spTgt spid="182275">
                                            <p:txEl>
                                              <p:pRg st="6" end="6"/>
                                            </p:txEl>
                                          </p:spTgt>
                                        </p:tgtEl>
                                      </p:cBhvr>
                                    </p:animEffect>
                                  </p:childTnLst>
                                </p:cTn>
                              </p:par>
                            </p:childTnLst>
                          </p:cTn>
                        </p:par>
                        <p:par>
                          <p:cTn id="51" fill="hold">
                            <p:stCondLst>
                              <p:cond delay="650"/>
                            </p:stCondLst>
                            <p:childTnLst>
                              <p:par>
                                <p:cTn id="52" presetID="53" presetClass="entr" presetSubtype="0" fill="hold" nodeType="afterEffect">
                                  <p:stCondLst>
                                    <p:cond delay="0"/>
                                  </p:stCondLst>
                                  <p:iterate type="wd">
                                    <p:tmPct val="10000"/>
                                  </p:iterate>
                                  <p:childTnLst>
                                    <p:set>
                                      <p:cBhvr>
                                        <p:cTn id="53" dur="1" fill="hold">
                                          <p:stCondLst>
                                            <p:cond delay="0"/>
                                          </p:stCondLst>
                                        </p:cTn>
                                        <p:tgtEl>
                                          <p:spTgt spid="182280"/>
                                        </p:tgtEl>
                                        <p:attrNameLst>
                                          <p:attrName>style.visibility</p:attrName>
                                        </p:attrNameLst>
                                      </p:cBhvr>
                                      <p:to>
                                        <p:strVal val="visible"/>
                                      </p:to>
                                    </p:set>
                                    <p:anim calcmode="lin" valueType="num">
                                      <p:cBhvr>
                                        <p:cTn id="54" dur="500" fill="hold"/>
                                        <p:tgtEl>
                                          <p:spTgt spid="182280"/>
                                        </p:tgtEl>
                                        <p:attrNameLst>
                                          <p:attrName>ppt_w</p:attrName>
                                        </p:attrNameLst>
                                      </p:cBhvr>
                                      <p:tavLst>
                                        <p:tav tm="0">
                                          <p:val>
                                            <p:fltVal val="0"/>
                                          </p:val>
                                        </p:tav>
                                        <p:tav tm="100000">
                                          <p:val>
                                            <p:strVal val="#ppt_w"/>
                                          </p:val>
                                        </p:tav>
                                      </p:tavLst>
                                    </p:anim>
                                    <p:anim calcmode="lin" valueType="num">
                                      <p:cBhvr>
                                        <p:cTn id="55" dur="500" fill="hold"/>
                                        <p:tgtEl>
                                          <p:spTgt spid="182280"/>
                                        </p:tgtEl>
                                        <p:attrNameLst>
                                          <p:attrName>ppt_h</p:attrName>
                                        </p:attrNameLst>
                                      </p:cBhvr>
                                      <p:tavLst>
                                        <p:tav tm="0">
                                          <p:val>
                                            <p:fltVal val="0"/>
                                          </p:val>
                                        </p:tav>
                                        <p:tav tm="100000">
                                          <p:val>
                                            <p:strVal val="#ppt_h"/>
                                          </p:val>
                                        </p:tav>
                                      </p:tavLst>
                                    </p:anim>
                                    <p:animEffect transition="in" filter="fade">
                                      <p:cBhvr>
                                        <p:cTn id="56" dur="500"/>
                                        <p:tgtEl>
                                          <p:spTgt spid="18228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182275">
                                            <p:txEl>
                                              <p:pRg st="7" end="7"/>
                                            </p:txEl>
                                          </p:spTgt>
                                        </p:tgtEl>
                                        <p:attrNameLst>
                                          <p:attrName>style.visibility</p:attrName>
                                        </p:attrNameLst>
                                      </p:cBhvr>
                                      <p:to>
                                        <p:strVal val="visible"/>
                                      </p:to>
                                    </p:set>
                                    <p:animEffect transition="in" filter="wipe(left)">
                                      <p:cBhvr>
                                        <p:cTn id="61" dur="500"/>
                                        <p:tgtEl>
                                          <p:spTgt spid="182275">
                                            <p:txEl>
                                              <p:pRg st="7" end="7"/>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iterate type="wd">
                                    <p:tmPct val="10000"/>
                                  </p:iterate>
                                  <p:childTnLst>
                                    <p:set>
                                      <p:cBhvr>
                                        <p:cTn id="65" dur="1" fill="hold">
                                          <p:stCondLst>
                                            <p:cond delay="0"/>
                                          </p:stCondLst>
                                        </p:cTn>
                                        <p:tgtEl>
                                          <p:spTgt spid="182275">
                                            <p:txEl>
                                              <p:pRg st="8" end="8"/>
                                            </p:txEl>
                                          </p:spTgt>
                                        </p:tgtEl>
                                        <p:attrNameLst>
                                          <p:attrName>style.visibility</p:attrName>
                                        </p:attrNameLst>
                                      </p:cBhvr>
                                      <p:to>
                                        <p:strVal val="visible"/>
                                      </p:to>
                                    </p:set>
                                    <p:animEffect transition="in" filter="wipe(left)">
                                      <p:cBhvr>
                                        <p:cTn id="66" dur="500"/>
                                        <p:tgtEl>
                                          <p:spTgt spid="182275">
                                            <p:txEl>
                                              <p:pRg st="8" end="8"/>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iterate type="wd">
                                    <p:tmPct val="10000"/>
                                  </p:iterate>
                                  <p:childTnLst>
                                    <p:set>
                                      <p:cBhvr>
                                        <p:cTn id="70" dur="1" fill="hold">
                                          <p:stCondLst>
                                            <p:cond delay="0"/>
                                          </p:stCondLst>
                                        </p:cTn>
                                        <p:tgtEl>
                                          <p:spTgt spid="182275">
                                            <p:txEl>
                                              <p:pRg st="9" end="9"/>
                                            </p:txEl>
                                          </p:spTgt>
                                        </p:tgtEl>
                                        <p:attrNameLst>
                                          <p:attrName>style.visibility</p:attrName>
                                        </p:attrNameLst>
                                      </p:cBhvr>
                                      <p:to>
                                        <p:strVal val="visible"/>
                                      </p:to>
                                    </p:set>
                                    <p:animEffect transition="in" filter="wipe(left)">
                                      <p:cBhvr>
                                        <p:cTn id="71" dur="500"/>
                                        <p:tgtEl>
                                          <p:spTgt spid="182275">
                                            <p:txEl>
                                              <p:pRg st="9" end="9"/>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182275">
                                            <p:txEl>
                                              <p:pRg st="10" end="10"/>
                                            </p:txEl>
                                          </p:spTgt>
                                        </p:tgtEl>
                                        <p:attrNameLst>
                                          <p:attrName>style.visibility</p:attrName>
                                        </p:attrNameLst>
                                      </p:cBhvr>
                                      <p:to>
                                        <p:strVal val="visible"/>
                                      </p:to>
                                    </p:set>
                                    <p:animEffect transition="in" filter="wipe(left)">
                                      <p:cBhvr>
                                        <p:cTn id="76" dur="500"/>
                                        <p:tgtEl>
                                          <p:spTgt spid="18227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Monday, Jan. 27, 2020</a:t>
            </a:r>
          </a:p>
        </p:txBody>
      </p:sp>
      <p:sp>
        <p:nvSpPr>
          <p:cNvPr id="7" name="Footer Placeholder 4"/>
          <p:cNvSpPr>
            <a:spLocks noGrp="1"/>
          </p:cNvSpPr>
          <p:nvPr>
            <p:ph type="ftr" sz="quarter" idx="11"/>
          </p:nvPr>
        </p:nvSpPr>
        <p:spPr/>
        <p:txBody>
          <a:bodyPr/>
          <a:lstStyle/>
          <a:p>
            <a:r>
              <a:rPr lang="en-US"/>
              <a:t>PHYS 1444-002, Spring 2020                    Dr. Jonathan Asaadi</a:t>
            </a:r>
          </a:p>
        </p:txBody>
      </p:sp>
      <p:sp>
        <p:nvSpPr>
          <p:cNvPr id="8" name="Slide Number Placeholder 5"/>
          <p:cNvSpPr>
            <a:spLocks noGrp="1"/>
          </p:cNvSpPr>
          <p:nvPr>
            <p:ph type="sldNum" sz="quarter" idx="12"/>
          </p:nvPr>
        </p:nvSpPr>
        <p:spPr/>
        <p:txBody>
          <a:bodyPr/>
          <a:lstStyle/>
          <a:p>
            <a:fld id="{85FB0E94-5568-DE4B-B3AB-2391833D20FE}" type="slidenum">
              <a:rPr lang="en-US"/>
              <a:pPr/>
              <a:t>18</a:t>
            </a:fld>
            <a:endParaRPr lang="en-US"/>
          </a:p>
        </p:txBody>
      </p:sp>
      <p:sp>
        <p:nvSpPr>
          <p:cNvPr id="183298" name="Rectangle 2"/>
          <p:cNvSpPr>
            <a:spLocks noGrp="1" noChangeArrowheads="1"/>
          </p:cNvSpPr>
          <p:nvPr>
            <p:ph type="title"/>
          </p:nvPr>
        </p:nvSpPr>
        <p:spPr>
          <a:xfrm>
            <a:off x="457200" y="0"/>
            <a:ext cx="8077200" cy="685800"/>
          </a:xfrm>
        </p:spPr>
        <p:txBody>
          <a:bodyPr/>
          <a:lstStyle/>
          <a:p>
            <a:r>
              <a:rPr lang="en-US"/>
              <a:t>Induced Charge</a:t>
            </a:r>
          </a:p>
        </p:txBody>
      </p:sp>
      <p:sp>
        <p:nvSpPr>
          <p:cNvPr id="183299" name="Rectangle 3"/>
          <p:cNvSpPr>
            <a:spLocks noGrp="1" noChangeArrowheads="1"/>
          </p:cNvSpPr>
          <p:nvPr>
            <p:ph type="body" idx="1"/>
          </p:nvPr>
        </p:nvSpPr>
        <p:spPr>
          <a:xfrm>
            <a:off x="82952" y="533400"/>
            <a:ext cx="7079848" cy="5486400"/>
          </a:xfrm>
        </p:spPr>
        <p:txBody>
          <a:bodyPr/>
          <a:lstStyle/>
          <a:p>
            <a:r>
              <a:rPr lang="en-US" dirty="0"/>
              <a:t>When a positively charged metal object is brought close to an uncharged metal object</a:t>
            </a:r>
          </a:p>
          <a:p>
            <a:pPr lvl="1"/>
            <a:r>
              <a:rPr lang="en-US" dirty="0"/>
              <a:t>If two objects touch each other, the free electrons in the neutral one are attracted to the positively charged object and some will pass over to it, leaving the neutral object positively charged</a:t>
            </a:r>
            <a:r>
              <a:rPr lang="en-US" dirty="0">
                <a:sym typeface="Wingdings"/>
              </a:rPr>
              <a:t>  Charging by conduction</a:t>
            </a:r>
            <a:endParaRPr lang="en-US" dirty="0"/>
          </a:p>
          <a:p>
            <a:pPr lvl="1"/>
            <a:r>
              <a:rPr lang="en-US" dirty="0"/>
              <a:t>If the objects get close, the free electrons in the neutral one still move within the metal toward the charged object leaving the opposite side of the object positively charged.   </a:t>
            </a:r>
          </a:p>
          <a:p>
            <a:pPr lvl="2"/>
            <a:r>
              <a:rPr lang="en-US" dirty="0"/>
              <a:t>The charges have been “induced” in the opposite ends of the object.</a:t>
            </a:r>
          </a:p>
        </p:txBody>
      </p:sp>
      <p:pic>
        <p:nvPicPr>
          <p:cNvPr id="183300" name="Picture 4" descr="FG21_007"/>
          <p:cNvPicPr>
            <a:picLocks noChangeAspect="1" noChangeArrowheads="1"/>
          </p:cNvPicPr>
          <p:nvPr/>
        </p:nvPicPr>
        <p:blipFill>
          <a:blip r:embed="rId2"/>
          <a:srcRect/>
          <a:stretch>
            <a:fillRect/>
          </a:stretch>
        </p:blipFill>
        <p:spPr bwMode="auto">
          <a:xfrm>
            <a:off x="7162800" y="3505200"/>
            <a:ext cx="1981200" cy="1905000"/>
          </a:xfrm>
          <a:prstGeom prst="rect">
            <a:avLst/>
          </a:prstGeom>
          <a:noFill/>
        </p:spPr>
      </p:pic>
      <p:pic>
        <p:nvPicPr>
          <p:cNvPr id="183301" name="Picture 5" descr="FG21_006"/>
          <p:cNvPicPr>
            <a:picLocks noChangeAspect="1" noChangeArrowheads="1"/>
          </p:cNvPicPr>
          <p:nvPr/>
        </p:nvPicPr>
        <p:blipFill>
          <a:blip r:embed="rId3"/>
          <a:srcRect/>
          <a:stretch>
            <a:fillRect/>
          </a:stretch>
        </p:blipFill>
        <p:spPr bwMode="auto">
          <a:xfrm>
            <a:off x="7086600" y="1676400"/>
            <a:ext cx="1828800" cy="1600200"/>
          </a:xfrm>
          <a:prstGeom prst="rect">
            <a:avLst/>
          </a:prstGeom>
          <a:noFill/>
        </p:spPr>
      </p:pic>
    </p:spTree>
    <p:extLst>
      <p:ext uri="{BB962C8B-B14F-4D97-AF65-F5344CB8AC3E}">
        <p14:creationId xmlns:p14="http://schemas.microsoft.com/office/powerpoint/2010/main" val="26258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3299">
                                            <p:txEl>
                                              <p:pRg st="0" end="0"/>
                                            </p:txEl>
                                          </p:spTgt>
                                        </p:tgtEl>
                                        <p:attrNameLst>
                                          <p:attrName>style.visibility</p:attrName>
                                        </p:attrNameLst>
                                      </p:cBhvr>
                                      <p:to>
                                        <p:strVal val="visible"/>
                                      </p:to>
                                    </p:set>
                                    <p:animEffect transition="in" filter="wipe(left)">
                                      <p:cBhvr>
                                        <p:cTn id="7" dur="500"/>
                                        <p:tgtEl>
                                          <p:spTgt spid="183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83299">
                                            <p:txEl>
                                              <p:pRg st="1" end="1"/>
                                            </p:txEl>
                                          </p:spTgt>
                                        </p:tgtEl>
                                        <p:attrNameLst>
                                          <p:attrName>style.visibility</p:attrName>
                                        </p:attrNameLst>
                                      </p:cBhvr>
                                      <p:to>
                                        <p:strVal val="visible"/>
                                      </p:to>
                                    </p:set>
                                    <p:animEffect transition="in" filter="wipe(left)">
                                      <p:cBhvr>
                                        <p:cTn id="12" dur="500"/>
                                        <p:tgtEl>
                                          <p:spTgt spid="1832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iterate type="wd">
                                    <p:tmPct val="10000"/>
                                  </p:iterate>
                                  <p:childTnLst>
                                    <p:set>
                                      <p:cBhvr>
                                        <p:cTn id="16" dur="1" fill="hold">
                                          <p:stCondLst>
                                            <p:cond delay="0"/>
                                          </p:stCondLst>
                                        </p:cTn>
                                        <p:tgtEl>
                                          <p:spTgt spid="183301"/>
                                        </p:tgtEl>
                                        <p:attrNameLst>
                                          <p:attrName>style.visibility</p:attrName>
                                        </p:attrNameLst>
                                      </p:cBhvr>
                                      <p:to>
                                        <p:strVal val="visible"/>
                                      </p:to>
                                    </p:set>
                                    <p:anim calcmode="lin" valueType="num">
                                      <p:cBhvr>
                                        <p:cTn id="17" dur="500" fill="hold"/>
                                        <p:tgtEl>
                                          <p:spTgt spid="183301"/>
                                        </p:tgtEl>
                                        <p:attrNameLst>
                                          <p:attrName>ppt_w</p:attrName>
                                        </p:attrNameLst>
                                      </p:cBhvr>
                                      <p:tavLst>
                                        <p:tav tm="0">
                                          <p:val>
                                            <p:fltVal val="0"/>
                                          </p:val>
                                        </p:tav>
                                        <p:tav tm="100000">
                                          <p:val>
                                            <p:strVal val="#ppt_w"/>
                                          </p:val>
                                        </p:tav>
                                      </p:tavLst>
                                    </p:anim>
                                    <p:anim calcmode="lin" valueType="num">
                                      <p:cBhvr>
                                        <p:cTn id="18" dur="500" fill="hold"/>
                                        <p:tgtEl>
                                          <p:spTgt spid="183301"/>
                                        </p:tgtEl>
                                        <p:attrNameLst>
                                          <p:attrName>ppt_h</p:attrName>
                                        </p:attrNameLst>
                                      </p:cBhvr>
                                      <p:tavLst>
                                        <p:tav tm="0">
                                          <p:val>
                                            <p:fltVal val="0"/>
                                          </p:val>
                                        </p:tav>
                                        <p:tav tm="100000">
                                          <p:val>
                                            <p:strVal val="#ppt_h"/>
                                          </p:val>
                                        </p:tav>
                                      </p:tavLst>
                                    </p:anim>
                                    <p:animEffect transition="in" filter="fade">
                                      <p:cBhvr>
                                        <p:cTn id="19" dur="500"/>
                                        <p:tgtEl>
                                          <p:spTgt spid="18330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83299">
                                            <p:txEl>
                                              <p:pRg st="2" end="2"/>
                                            </p:txEl>
                                          </p:spTgt>
                                        </p:tgtEl>
                                        <p:attrNameLst>
                                          <p:attrName>style.visibility</p:attrName>
                                        </p:attrNameLst>
                                      </p:cBhvr>
                                      <p:to>
                                        <p:strVal val="visible"/>
                                      </p:to>
                                    </p:set>
                                    <p:animEffect transition="in" filter="wipe(left)">
                                      <p:cBhvr>
                                        <p:cTn id="24" dur="500"/>
                                        <p:tgtEl>
                                          <p:spTgt spid="18329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iterate type="wd">
                                    <p:tmPct val="10000"/>
                                  </p:iterate>
                                  <p:childTnLst>
                                    <p:set>
                                      <p:cBhvr>
                                        <p:cTn id="28" dur="1" fill="hold">
                                          <p:stCondLst>
                                            <p:cond delay="0"/>
                                          </p:stCondLst>
                                        </p:cTn>
                                        <p:tgtEl>
                                          <p:spTgt spid="183300"/>
                                        </p:tgtEl>
                                        <p:attrNameLst>
                                          <p:attrName>style.visibility</p:attrName>
                                        </p:attrNameLst>
                                      </p:cBhvr>
                                      <p:to>
                                        <p:strVal val="visible"/>
                                      </p:to>
                                    </p:set>
                                    <p:anim calcmode="lin" valueType="num">
                                      <p:cBhvr>
                                        <p:cTn id="29" dur="500" fill="hold"/>
                                        <p:tgtEl>
                                          <p:spTgt spid="183300"/>
                                        </p:tgtEl>
                                        <p:attrNameLst>
                                          <p:attrName>ppt_w</p:attrName>
                                        </p:attrNameLst>
                                      </p:cBhvr>
                                      <p:tavLst>
                                        <p:tav tm="0">
                                          <p:val>
                                            <p:fltVal val="0"/>
                                          </p:val>
                                        </p:tav>
                                        <p:tav tm="100000">
                                          <p:val>
                                            <p:strVal val="#ppt_w"/>
                                          </p:val>
                                        </p:tav>
                                      </p:tavLst>
                                    </p:anim>
                                    <p:anim calcmode="lin" valueType="num">
                                      <p:cBhvr>
                                        <p:cTn id="30" dur="500" fill="hold"/>
                                        <p:tgtEl>
                                          <p:spTgt spid="183300"/>
                                        </p:tgtEl>
                                        <p:attrNameLst>
                                          <p:attrName>ppt_h</p:attrName>
                                        </p:attrNameLst>
                                      </p:cBhvr>
                                      <p:tavLst>
                                        <p:tav tm="0">
                                          <p:val>
                                            <p:fltVal val="0"/>
                                          </p:val>
                                        </p:tav>
                                        <p:tav tm="100000">
                                          <p:val>
                                            <p:strVal val="#ppt_h"/>
                                          </p:val>
                                        </p:tav>
                                      </p:tavLst>
                                    </p:anim>
                                    <p:animEffect transition="in" filter="fade">
                                      <p:cBhvr>
                                        <p:cTn id="31" dur="500"/>
                                        <p:tgtEl>
                                          <p:spTgt spid="18330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183299">
                                            <p:txEl>
                                              <p:pRg st="3" end="3"/>
                                            </p:txEl>
                                          </p:spTgt>
                                        </p:tgtEl>
                                        <p:attrNameLst>
                                          <p:attrName>style.visibility</p:attrName>
                                        </p:attrNameLst>
                                      </p:cBhvr>
                                      <p:to>
                                        <p:strVal val="visible"/>
                                      </p:to>
                                    </p:set>
                                    <p:animEffect transition="in" filter="wipe(left)">
                                      <p:cBhvr>
                                        <p:cTn id="36" dur="500"/>
                                        <p:tgtEl>
                                          <p:spTgt spid="1832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Monday, Jan. 27, 2020</a:t>
            </a:r>
          </a:p>
        </p:txBody>
      </p:sp>
      <p:sp>
        <p:nvSpPr>
          <p:cNvPr id="11" name="Footer Placeholder 4"/>
          <p:cNvSpPr>
            <a:spLocks noGrp="1"/>
          </p:cNvSpPr>
          <p:nvPr>
            <p:ph type="ftr" sz="quarter" idx="11"/>
          </p:nvPr>
        </p:nvSpPr>
        <p:spPr/>
        <p:txBody>
          <a:bodyPr/>
          <a:lstStyle/>
          <a:p>
            <a:r>
              <a:rPr lang="en-US"/>
              <a:t>PHYS 1444-002, Spring 2020                    Dr. Jonathan Asaadi</a:t>
            </a:r>
          </a:p>
        </p:txBody>
      </p:sp>
      <p:sp>
        <p:nvSpPr>
          <p:cNvPr id="12" name="Slide Number Placeholder 5"/>
          <p:cNvSpPr>
            <a:spLocks noGrp="1"/>
          </p:cNvSpPr>
          <p:nvPr>
            <p:ph type="sldNum" sz="quarter" idx="12"/>
          </p:nvPr>
        </p:nvSpPr>
        <p:spPr/>
        <p:txBody>
          <a:bodyPr/>
          <a:lstStyle/>
          <a:p>
            <a:fld id="{AAFBAD2F-6B50-AD48-AD5E-A2599AE5E798}" type="slidenum">
              <a:rPr lang="en-US"/>
              <a:pPr/>
              <a:t>19</a:t>
            </a:fld>
            <a:endParaRPr lang="en-US"/>
          </a:p>
        </p:txBody>
      </p:sp>
      <p:pic>
        <p:nvPicPr>
          <p:cNvPr id="184322" name="Picture 2" descr="FG21_009"/>
          <p:cNvPicPr>
            <a:picLocks noChangeAspect="1" noChangeArrowheads="1"/>
          </p:cNvPicPr>
          <p:nvPr/>
        </p:nvPicPr>
        <p:blipFill>
          <a:blip r:embed="rId2"/>
          <a:srcRect/>
          <a:stretch>
            <a:fillRect/>
          </a:stretch>
        </p:blipFill>
        <p:spPr bwMode="auto">
          <a:xfrm>
            <a:off x="6400800" y="3429000"/>
            <a:ext cx="3200400" cy="2400300"/>
          </a:xfrm>
          <a:prstGeom prst="rect">
            <a:avLst/>
          </a:prstGeom>
          <a:noFill/>
        </p:spPr>
      </p:pic>
      <p:pic>
        <p:nvPicPr>
          <p:cNvPr id="184323" name="Picture 3" descr="FG21_008"/>
          <p:cNvPicPr>
            <a:picLocks noChangeAspect="1" noChangeArrowheads="1"/>
          </p:cNvPicPr>
          <p:nvPr/>
        </p:nvPicPr>
        <p:blipFill>
          <a:blip r:embed="rId3"/>
          <a:srcRect/>
          <a:stretch>
            <a:fillRect/>
          </a:stretch>
        </p:blipFill>
        <p:spPr bwMode="auto">
          <a:xfrm>
            <a:off x="6248400" y="914400"/>
            <a:ext cx="3276600" cy="2457450"/>
          </a:xfrm>
          <a:prstGeom prst="rect">
            <a:avLst/>
          </a:prstGeom>
          <a:noFill/>
        </p:spPr>
      </p:pic>
      <p:sp>
        <p:nvSpPr>
          <p:cNvPr id="184324" name="Rectangle 4"/>
          <p:cNvSpPr>
            <a:spLocks noGrp="1" noChangeArrowheads="1"/>
          </p:cNvSpPr>
          <p:nvPr>
            <p:ph type="title"/>
          </p:nvPr>
        </p:nvSpPr>
        <p:spPr>
          <a:xfrm>
            <a:off x="457200" y="0"/>
            <a:ext cx="8077200" cy="685800"/>
          </a:xfrm>
        </p:spPr>
        <p:txBody>
          <a:bodyPr/>
          <a:lstStyle/>
          <a:p>
            <a:r>
              <a:rPr lang="en-US"/>
              <a:t>Induced Charge</a:t>
            </a:r>
          </a:p>
        </p:txBody>
      </p:sp>
      <p:sp>
        <p:nvSpPr>
          <p:cNvPr id="184325" name="Rectangle 5"/>
          <p:cNvSpPr>
            <a:spLocks noGrp="1" noChangeArrowheads="1"/>
          </p:cNvSpPr>
          <p:nvPr>
            <p:ph type="body" idx="1"/>
          </p:nvPr>
        </p:nvSpPr>
        <p:spPr>
          <a:xfrm>
            <a:off x="152400" y="838200"/>
            <a:ext cx="7010400" cy="5257800"/>
          </a:xfrm>
        </p:spPr>
        <p:txBody>
          <a:bodyPr/>
          <a:lstStyle/>
          <a:p>
            <a:pPr>
              <a:lnSpc>
                <a:spcPct val="90000"/>
              </a:lnSpc>
            </a:pPr>
            <a:r>
              <a:rPr lang="en-US" sz="2400" dirty="0"/>
              <a:t>We can induce a net charge on a metal object by connecting a wire to the ground.</a:t>
            </a:r>
          </a:p>
          <a:p>
            <a:pPr lvl="1">
              <a:lnSpc>
                <a:spcPct val="90000"/>
              </a:lnSpc>
            </a:pPr>
            <a:r>
              <a:rPr lang="en-US" sz="2000" dirty="0"/>
              <a:t>The object is “grounded” or “earthed”.</a:t>
            </a:r>
          </a:p>
          <a:p>
            <a:pPr>
              <a:lnSpc>
                <a:spcPct val="90000"/>
              </a:lnSpc>
            </a:pPr>
            <a:r>
              <a:rPr lang="en-US" sz="2400" dirty="0"/>
              <a:t>Since the Earth is so large and conducts, it can give or accept charge. </a:t>
            </a:r>
          </a:p>
          <a:p>
            <a:pPr lvl="1">
              <a:lnSpc>
                <a:spcPct val="90000"/>
              </a:lnSpc>
            </a:pPr>
            <a:r>
              <a:rPr lang="en-US" sz="2000" dirty="0"/>
              <a:t>The Earth acts as a reservoir of electric charge.</a:t>
            </a:r>
          </a:p>
          <a:p>
            <a:pPr>
              <a:lnSpc>
                <a:spcPct val="90000"/>
              </a:lnSpc>
            </a:pPr>
            <a:r>
              <a:rPr lang="en-US" sz="2400" dirty="0"/>
              <a:t>If negative charge is brought close to a neutral metal</a:t>
            </a:r>
          </a:p>
          <a:p>
            <a:pPr lvl="1">
              <a:lnSpc>
                <a:spcPct val="90000"/>
              </a:lnSpc>
            </a:pPr>
            <a:r>
              <a:rPr lang="en-US" sz="2000" dirty="0"/>
              <a:t>Positive charge will be induced toward the negatively charged metal.  </a:t>
            </a:r>
          </a:p>
          <a:p>
            <a:pPr lvl="1">
              <a:lnSpc>
                <a:spcPct val="90000"/>
              </a:lnSpc>
            </a:pPr>
            <a:r>
              <a:rPr lang="en-US" sz="2000" dirty="0"/>
              <a:t>The negative charges in the neutral metal will be gathered on the opposite side, transferring through the wire to the Earth.</a:t>
            </a:r>
          </a:p>
          <a:p>
            <a:pPr lvl="1">
              <a:lnSpc>
                <a:spcPct val="90000"/>
              </a:lnSpc>
            </a:pPr>
            <a:r>
              <a:rPr lang="en-US" sz="2000" dirty="0"/>
              <a:t>If the wire is cut, the metal bar has net positive charge.</a:t>
            </a:r>
          </a:p>
          <a:p>
            <a:pPr>
              <a:lnSpc>
                <a:spcPct val="90000"/>
              </a:lnSpc>
            </a:pPr>
            <a:r>
              <a:rPr lang="en-US" sz="2400" dirty="0"/>
              <a:t>An </a:t>
            </a:r>
            <a:r>
              <a:rPr lang="en-US" sz="2400" b="1" u="sng" dirty="0">
                <a:solidFill>
                  <a:srgbClr val="A50021"/>
                </a:solidFill>
              </a:rPr>
              <a:t>electroscope</a:t>
            </a:r>
            <a:r>
              <a:rPr lang="en-US" sz="2400" dirty="0"/>
              <a:t> is a device that can be used for detecting charge and signs.  </a:t>
            </a:r>
          </a:p>
          <a:p>
            <a:pPr lvl="1">
              <a:lnSpc>
                <a:spcPct val="90000"/>
              </a:lnSpc>
            </a:pPr>
            <a:r>
              <a:rPr lang="en-US" sz="2000" dirty="0"/>
              <a:t>How does this work?</a:t>
            </a:r>
          </a:p>
        </p:txBody>
      </p:sp>
      <p:grpSp>
        <p:nvGrpSpPr>
          <p:cNvPr id="2" name="Group 6"/>
          <p:cNvGrpSpPr>
            <a:grpSpLocks/>
          </p:cNvGrpSpPr>
          <p:nvPr/>
        </p:nvGrpSpPr>
        <p:grpSpPr bwMode="auto">
          <a:xfrm>
            <a:off x="7756525" y="263525"/>
            <a:ext cx="1158875" cy="1336675"/>
            <a:chOff x="4886" y="166"/>
            <a:chExt cx="730" cy="842"/>
          </a:xfrm>
        </p:grpSpPr>
        <p:sp>
          <p:nvSpPr>
            <p:cNvPr id="184327" name="Oval 7"/>
            <p:cNvSpPr>
              <a:spLocks noChangeArrowheads="1"/>
            </p:cNvSpPr>
            <p:nvPr/>
          </p:nvSpPr>
          <p:spPr bwMode="auto">
            <a:xfrm>
              <a:off x="5376" y="576"/>
              <a:ext cx="240" cy="432"/>
            </a:xfrm>
            <a:prstGeom prst="ellipse">
              <a:avLst/>
            </a:prstGeom>
            <a:noFill/>
            <a:ln w="28575">
              <a:solidFill>
                <a:srgbClr val="A50021"/>
              </a:solidFill>
              <a:round/>
              <a:headEnd/>
              <a:tailEnd/>
            </a:ln>
            <a:effectLst/>
          </p:spPr>
          <p:txBody>
            <a:bodyPr anchor="ctr">
              <a:prstTxWarp prst="textNoShape">
                <a:avLst/>
              </a:prstTxWarp>
              <a:spAutoFit/>
            </a:bodyPr>
            <a:lstStyle/>
            <a:p>
              <a:endParaRPr lang="en-US"/>
            </a:p>
          </p:txBody>
        </p:sp>
        <p:sp>
          <p:nvSpPr>
            <p:cNvPr id="184328" name="Text Box 8"/>
            <p:cNvSpPr txBox="1">
              <a:spLocks noChangeArrowheads="1"/>
            </p:cNvSpPr>
            <p:nvPr/>
          </p:nvSpPr>
          <p:spPr bwMode="auto">
            <a:xfrm>
              <a:off x="4886" y="166"/>
              <a:ext cx="540" cy="249"/>
            </a:xfrm>
            <a:prstGeom prst="rect">
              <a:avLst/>
            </a:prstGeom>
            <a:solidFill>
              <a:srgbClr val="FFFF99"/>
            </a:solidFill>
            <a:ln w="28575">
              <a:solidFill>
                <a:srgbClr val="A50021"/>
              </a:solidFill>
              <a:miter lim="800000"/>
              <a:headEnd/>
              <a:tailEnd/>
            </a:ln>
            <a:effectLst/>
          </p:spPr>
          <p:txBody>
            <a:bodyPr wrap="none">
              <a:prstTxWarp prst="textNoShape">
                <a:avLst/>
              </a:prstTxWarp>
              <a:spAutoFit/>
            </a:bodyPr>
            <a:lstStyle/>
            <a:p>
              <a:r>
                <a:rPr lang="en-US" sz="1800" b="1">
                  <a:solidFill>
                    <a:srgbClr val="A50021"/>
                  </a:solidFill>
                  <a:latin typeface="Arial Narrow" charset="0"/>
                </a:rPr>
                <a:t>ground</a:t>
              </a:r>
            </a:p>
          </p:txBody>
        </p:sp>
        <p:cxnSp>
          <p:nvCxnSpPr>
            <p:cNvPr id="184329" name="AutoShape 9"/>
            <p:cNvCxnSpPr>
              <a:cxnSpLocks noChangeShapeType="1"/>
              <a:stCxn id="184328" idx="2"/>
              <a:endCxn id="184327" idx="0"/>
            </p:cNvCxnSpPr>
            <p:nvPr/>
          </p:nvCxnSpPr>
          <p:spPr bwMode="auto">
            <a:xfrm>
              <a:off x="5156" y="424"/>
              <a:ext cx="340" cy="143"/>
            </a:xfrm>
            <a:prstGeom prst="straightConnector1">
              <a:avLst/>
            </a:prstGeom>
            <a:noFill/>
            <a:ln w="28575">
              <a:solidFill>
                <a:srgbClr val="A50021"/>
              </a:solidFill>
              <a:round/>
              <a:headEnd/>
              <a:tailEnd type="triangle" w="med" len="med"/>
            </a:ln>
            <a:effectLst/>
          </p:spPr>
        </p:cxnSp>
      </p:grpSp>
    </p:spTree>
    <p:extLst>
      <p:ext uri="{BB962C8B-B14F-4D97-AF65-F5344CB8AC3E}">
        <p14:creationId xmlns:p14="http://schemas.microsoft.com/office/powerpoint/2010/main" val="420707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4325">
                                            <p:txEl>
                                              <p:pRg st="0" end="0"/>
                                            </p:txEl>
                                          </p:spTgt>
                                        </p:tgtEl>
                                        <p:attrNameLst>
                                          <p:attrName>style.visibility</p:attrName>
                                        </p:attrNameLst>
                                      </p:cBhvr>
                                      <p:to>
                                        <p:strVal val="visible"/>
                                      </p:to>
                                    </p:set>
                                    <p:animEffect transition="in" filter="wipe(left)">
                                      <p:cBhvr>
                                        <p:cTn id="7" dur="500"/>
                                        <p:tgtEl>
                                          <p:spTgt spid="1843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84325">
                                            <p:txEl>
                                              <p:pRg st="1" end="1"/>
                                            </p:txEl>
                                          </p:spTgt>
                                        </p:tgtEl>
                                        <p:attrNameLst>
                                          <p:attrName>style.visibility</p:attrName>
                                        </p:attrNameLst>
                                      </p:cBhvr>
                                      <p:to>
                                        <p:strVal val="visible"/>
                                      </p:to>
                                    </p:set>
                                    <p:animEffect transition="in" filter="wipe(left)">
                                      <p:cBhvr>
                                        <p:cTn id="12" dur="500"/>
                                        <p:tgtEl>
                                          <p:spTgt spid="1843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84325">
                                            <p:txEl>
                                              <p:pRg st="2" end="2"/>
                                            </p:txEl>
                                          </p:spTgt>
                                        </p:tgtEl>
                                        <p:attrNameLst>
                                          <p:attrName>style.visibility</p:attrName>
                                        </p:attrNameLst>
                                      </p:cBhvr>
                                      <p:to>
                                        <p:strVal val="visible"/>
                                      </p:to>
                                    </p:set>
                                    <p:animEffect transition="in" filter="wipe(left)">
                                      <p:cBhvr>
                                        <p:cTn id="17" dur="500"/>
                                        <p:tgtEl>
                                          <p:spTgt spid="1843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iterate type="wd">
                                    <p:tmPct val="10000"/>
                                  </p:iterate>
                                  <p:childTnLst>
                                    <p:set>
                                      <p:cBhvr>
                                        <p:cTn id="21" dur="1" fill="hold">
                                          <p:stCondLst>
                                            <p:cond delay="0"/>
                                          </p:stCondLst>
                                        </p:cTn>
                                        <p:tgtEl>
                                          <p:spTgt spid="184323"/>
                                        </p:tgtEl>
                                        <p:attrNameLst>
                                          <p:attrName>style.visibility</p:attrName>
                                        </p:attrNameLst>
                                      </p:cBhvr>
                                      <p:to>
                                        <p:strVal val="visible"/>
                                      </p:to>
                                    </p:set>
                                    <p:anim calcmode="lin" valueType="num">
                                      <p:cBhvr>
                                        <p:cTn id="22" dur="500" fill="hold"/>
                                        <p:tgtEl>
                                          <p:spTgt spid="184323"/>
                                        </p:tgtEl>
                                        <p:attrNameLst>
                                          <p:attrName>ppt_w</p:attrName>
                                        </p:attrNameLst>
                                      </p:cBhvr>
                                      <p:tavLst>
                                        <p:tav tm="0">
                                          <p:val>
                                            <p:fltVal val="0"/>
                                          </p:val>
                                        </p:tav>
                                        <p:tav tm="100000">
                                          <p:val>
                                            <p:strVal val="#ppt_w"/>
                                          </p:val>
                                        </p:tav>
                                      </p:tavLst>
                                    </p:anim>
                                    <p:anim calcmode="lin" valueType="num">
                                      <p:cBhvr>
                                        <p:cTn id="23" dur="500" fill="hold"/>
                                        <p:tgtEl>
                                          <p:spTgt spid="184323"/>
                                        </p:tgtEl>
                                        <p:attrNameLst>
                                          <p:attrName>ppt_h</p:attrName>
                                        </p:attrNameLst>
                                      </p:cBhvr>
                                      <p:tavLst>
                                        <p:tav tm="0">
                                          <p:val>
                                            <p:fltVal val="0"/>
                                          </p:val>
                                        </p:tav>
                                        <p:tav tm="100000">
                                          <p:val>
                                            <p:strVal val="#ppt_h"/>
                                          </p:val>
                                        </p:tav>
                                      </p:tavLst>
                                    </p:anim>
                                    <p:animEffect transition="in" filter="fade">
                                      <p:cBhvr>
                                        <p:cTn id="24" dur="500"/>
                                        <p:tgtEl>
                                          <p:spTgt spid="1843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iterate type="wd">
                                    <p:tmPct val="10000"/>
                                  </p:iterate>
                                  <p:childTnLst>
                                    <p:set>
                                      <p:cBhvr>
                                        <p:cTn id="28" dur="1" fill="hold">
                                          <p:stCondLst>
                                            <p:cond delay="0"/>
                                          </p:stCondLst>
                                        </p:cTn>
                                        <p:tgtEl>
                                          <p:spTgt spid="2"/>
                                        </p:tgtEl>
                                        <p:attrNameLst>
                                          <p:attrName>style.visibility</p:attrName>
                                        </p:attrNameLst>
                                      </p:cBhvr>
                                      <p:to>
                                        <p:strVal val="visible"/>
                                      </p:to>
                                    </p:set>
                                    <p:animEffect transition="in" filter="wipe(up)">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184325">
                                            <p:txEl>
                                              <p:pRg st="3" end="3"/>
                                            </p:txEl>
                                          </p:spTgt>
                                        </p:tgtEl>
                                        <p:attrNameLst>
                                          <p:attrName>style.visibility</p:attrName>
                                        </p:attrNameLst>
                                      </p:cBhvr>
                                      <p:to>
                                        <p:strVal val="visible"/>
                                      </p:to>
                                    </p:set>
                                    <p:animEffect transition="in" filter="wipe(left)">
                                      <p:cBhvr>
                                        <p:cTn id="34" dur="500"/>
                                        <p:tgtEl>
                                          <p:spTgt spid="18432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84325">
                                            <p:txEl>
                                              <p:pRg st="4" end="4"/>
                                            </p:txEl>
                                          </p:spTgt>
                                        </p:tgtEl>
                                        <p:attrNameLst>
                                          <p:attrName>style.visibility</p:attrName>
                                        </p:attrNameLst>
                                      </p:cBhvr>
                                      <p:to>
                                        <p:strVal val="visible"/>
                                      </p:to>
                                    </p:set>
                                    <p:animEffect transition="in" filter="wipe(left)">
                                      <p:cBhvr>
                                        <p:cTn id="39" dur="500"/>
                                        <p:tgtEl>
                                          <p:spTgt spid="184325">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184325">
                                            <p:txEl>
                                              <p:pRg st="5" end="5"/>
                                            </p:txEl>
                                          </p:spTgt>
                                        </p:tgtEl>
                                        <p:attrNameLst>
                                          <p:attrName>style.visibility</p:attrName>
                                        </p:attrNameLst>
                                      </p:cBhvr>
                                      <p:to>
                                        <p:strVal val="visible"/>
                                      </p:to>
                                    </p:set>
                                    <p:animEffect transition="in" filter="wipe(left)">
                                      <p:cBhvr>
                                        <p:cTn id="44" dur="500"/>
                                        <p:tgtEl>
                                          <p:spTgt spid="18432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84325">
                                            <p:txEl>
                                              <p:pRg st="6" end="6"/>
                                            </p:txEl>
                                          </p:spTgt>
                                        </p:tgtEl>
                                        <p:attrNameLst>
                                          <p:attrName>style.visibility</p:attrName>
                                        </p:attrNameLst>
                                      </p:cBhvr>
                                      <p:to>
                                        <p:strVal val="visible"/>
                                      </p:to>
                                    </p:set>
                                    <p:animEffect transition="in" filter="wipe(left)">
                                      <p:cBhvr>
                                        <p:cTn id="49" dur="500"/>
                                        <p:tgtEl>
                                          <p:spTgt spid="184325">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184325">
                                            <p:txEl>
                                              <p:pRg st="7" end="7"/>
                                            </p:txEl>
                                          </p:spTgt>
                                        </p:tgtEl>
                                        <p:attrNameLst>
                                          <p:attrName>style.visibility</p:attrName>
                                        </p:attrNameLst>
                                      </p:cBhvr>
                                      <p:to>
                                        <p:strVal val="visible"/>
                                      </p:to>
                                    </p:set>
                                    <p:animEffect transition="in" filter="wipe(left)">
                                      <p:cBhvr>
                                        <p:cTn id="54" dur="500"/>
                                        <p:tgtEl>
                                          <p:spTgt spid="184325">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184325">
                                            <p:txEl>
                                              <p:pRg st="8" end="8"/>
                                            </p:txEl>
                                          </p:spTgt>
                                        </p:tgtEl>
                                        <p:attrNameLst>
                                          <p:attrName>style.visibility</p:attrName>
                                        </p:attrNameLst>
                                      </p:cBhvr>
                                      <p:to>
                                        <p:strVal val="visible"/>
                                      </p:to>
                                    </p:set>
                                    <p:animEffect transition="in" filter="wipe(left)">
                                      <p:cBhvr>
                                        <p:cTn id="59" dur="500"/>
                                        <p:tgtEl>
                                          <p:spTgt spid="184325">
                                            <p:txEl>
                                              <p:pRg st="8" end="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0" fill="hold" nodeType="clickEffect">
                                  <p:stCondLst>
                                    <p:cond delay="0"/>
                                  </p:stCondLst>
                                  <p:iterate type="wd">
                                    <p:tmPct val="10000"/>
                                  </p:iterate>
                                  <p:childTnLst>
                                    <p:set>
                                      <p:cBhvr>
                                        <p:cTn id="63" dur="1" fill="hold">
                                          <p:stCondLst>
                                            <p:cond delay="0"/>
                                          </p:stCondLst>
                                        </p:cTn>
                                        <p:tgtEl>
                                          <p:spTgt spid="184322"/>
                                        </p:tgtEl>
                                        <p:attrNameLst>
                                          <p:attrName>style.visibility</p:attrName>
                                        </p:attrNameLst>
                                      </p:cBhvr>
                                      <p:to>
                                        <p:strVal val="visible"/>
                                      </p:to>
                                    </p:set>
                                    <p:anim calcmode="lin" valueType="num">
                                      <p:cBhvr>
                                        <p:cTn id="64" dur="500" fill="hold"/>
                                        <p:tgtEl>
                                          <p:spTgt spid="184322"/>
                                        </p:tgtEl>
                                        <p:attrNameLst>
                                          <p:attrName>ppt_w</p:attrName>
                                        </p:attrNameLst>
                                      </p:cBhvr>
                                      <p:tavLst>
                                        <p:tav tm="0">
                                          <p:val>
                                            <p:fltVal val="0"/>
                                          </p:val>
                                        </p:tav>
                                        <p:tav tm="100000">
                                          <p:val>
                                            <p:strVal val="#ppt_w"/>
                                          </p:val>
                                        </p:tav>
                                      </p:tavLst>
                                    </p:anim>
                                    <p:anim calcmode="lin" valueType="num">
                                      <p:cBhvr>
                                        <p:cTn id="65" dur="500" fill="hold"/>
                                        <p:tgtEl>
                                          <p:spTgt spid="184322"/>
                                        </p:tgtEl>
                                        <p:attrNameLst>
                                          <p:attrName>ppt_h</p:attrName>
                                        </p:attrNameLst>
                                      </p:cBhvr>
                                      <p:tavLst>
                                        <p:tav tm="0">
                                          <p:val>
                                            <p:fltVal val="0"/>
                                          </p:val>
                                        </p:tav>
                                        <p:tav tm="100000">
                                          <p:val>
                                            <p:strVal val="#ppt_h"/>
                                          </p:val>
                                        </p:tav>
                                      </p:tavLst>
                                    </p:anim>
                                    <p:animEffect transition="in" filter="fade">
                                      <p:cBhvr>
                                        <p:cTn id="66" dur="500"/>
                                        <p:tgtEl>
                                          <p:spTgt spid="18432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iterate type="wd">
                                    <p:tmPct val="10000"/>
                                  </p:iterate>
                                  <p:childTnLst>
                                    <p:set>
                                      <p:cBhvr>
                                        <p:cTn id="70" dur="1" fill="hold">
                                          <p:stCondLst>
                                            <p:cond delay="0"/>
                                          </p:stCondLst>
                                        </p:cTn>
                                        <p:tgtEl>
                                          <p:spTgt spid="184325">
                                            <p:txEl>
                                              <p:pRg st="9" end="9"/>
                                            </p:txEl>
                                          </p:spTgt>
                                        </p:tgtEl>
                                        <p:attrNameLst>
                                          <p:attrName>style.visibility</p:attrName>
                                        </p:attrNameLst>
                                      </p:cBhvr>
                                      <p:to>
                                        <p:strVal val="visible"/>
                                      </p:to>
                                    </p:set>
                                    <p:animEffect transition="in" filter="wipe(left)">
                                      <p:cBhvr>
                                        <p:cTn id="71" dur="500"/>
                                        <p:tgtEl>
                                          <p:spTgt spid="18432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609600"/>
          </a:xfrm>
        </p:spPr>
        <p:txBody>
          <a:bodyPr/>
          <a:lstStyle/>
          <a:p>
            <a:r>
              <a:rPr lang="en-US" b="1"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558188"/>
            <a:ext cx="8839200" cy="5537812"/>
          </a:xfrm>
        </p:spPr>
        <p:txBody>
          <a:bodyPr/>
          <a:lstStyle/>
          <a:p>
            <a:pPr>
              <a:lnSpc>
                <a:spcPct val="90000"/>
              </a:lnSpc>
            </a:pPr>
            <a:r>
              <a:rPr lang="en-US" sz="2400" dirty="0">
                <a:latin typeface="Arial Narrow" charset="0"/>
                <a:ea typeface="ＭＳ Ｐゴシック" charset="0"/>
                <a:cs typeface="ＭＳ Ｐゴシック" charset="0"/>
              </a:rPr>
              <a:t>73/88 of you have registered in the homework system.</a:t>
            </a:r>
          </a:p>
          <a:p>
            <a:pPr lvl="1">
              <a:lnSpc>
                <a:spcPct val="90000"/>
              </a:lnSpc>
            </a:pPr>
            <a:r>
              <a:rPr lang="en-US" sz="2000" dirty="0">
                <a:latin typeface="Arial Narrow" charset="0"/>
                <a:ea typeface="ＭＳ Ｐゴシック" charset="0"/>
              </a:rPr>
              <a:t>63/73 submitted the homework!</a:t>
            </a:r>
          </a:p>
          <a:p>
            <a:pPr lvl="1">
              <a:lnSpc>
                <a:spcPct val="90000"/>
              </a:lnSpc>
            </a:pPr>
            <a:r>
              <a:rPr lang="en-US" sz="2000" dirty="0">
                <a:latin typeface="Arial Narrow" charset="0"/>
                <a:ea typeface="ＭＳ Ｐゴシック" charset="0"/>
              </a:rPr>
              <a:t>Fantastic job!!</a:t>
            </a:r>
          </a:p>
          <a:p>
            <a:pPr lvl="1">
              <a:lnSpc>
                <a:spcPct val="90000"/>
              </a:lnSpc>
            </a:pPr>
            <a:r>
              <a:rPr lang="en-US" sz="2000" dirty="0">
                <a:latin typeface="Arial Narrow" charset="0"/>
                <a:ea typeface="ＭＳ Ｐゴシック" charset="0"/>
              </a:rPr>
              <a:t>You need Dr. Yu’s enrollment approval… So move quickly…</a:t>
            </a:r>
          </a:p>
          <a:p>
            <a:pPr lvl="1">
              <a:lnSpc>
                <a:spcPct val="90000"/>
              </a:lnSpc>
            </a:pPr>
            <a:r>
              <a:rPr lang="en-US" sz="2000" dirty="0">
                <a:latin typeface="Arial Narrow" charset="0"/>
                <a:ea typeface="ＭＳ Ｐゴシック" charset="0"/>
              </a:rPr>
              <a:t>Remember, the deadline for the freebee homework is 11pm today, Monday, Jan. 27</a:t>
            </a:r>
          </a:p>
          <a:p>
            <a:pPr lvl="1">
              <a:lnSpc>
                <a:spcPct val="90000"/>
              </a:lnSpc>
            </a:pPr>
            <a:r>
              <a:rPr lang="en-US" sz="2000" dirty="0">
                <a:latin typeface="Arial Narrow" charset="0"/>
                <a:ea typeface="ＭＳ Ｐゴシック" charset="0"/>
              </a:rPr>
              <a:t>You </a:t>
            </a:r>
            <a:r>
              <a:rPr lang="en-US" sz="2000" b="1" u="sng" dirty="0">
                <a:solidFill>
                  <a:srgbClr val="C00000"/>
                </a:solidFill>
                <a:latin typeface="Arial Narrow" charset="0"/>
                <a:ea typeface="ＭＳ Ｐゴシック" charset="0"/>
              </a:rPr>
              <a:t>MUST</a:t>
            </a:r>
            <a:r>
              <a:rPr lang="en-US" sz="2000" dirty="0">
                <a:latin typeface="Arial Narrow" charset="0"/>
                <a:ea typeface="ＭＳ Ｐゴシック" charset="0"/>
              </a:rPr>
              <a:t> submit the homework to obtain 100% credit!</a:t>
            </a:r>
          </a:p>
          <a:p>
            <a:pPr>
              <a:lnSpc>
                <a:spcPct val="90000"/>
              </a:lnSpc>
            </a:pPr>
            <a:r>
              <a:rPr lang="en-US" sz="2400" dirty="0">
                <a:latin typeface="Arial Narrow" charset="0"/>
                <a:ea typeface="ＭＳ Ｐゴシック" charset="0"/>
                <a:cs typeface="ＭＳ Ｐゴシック" charset="0"/>
              </a:rPr>
              <a:t>Reading assignment: CH21 – 7  </a:t>
            </a:r>
          </a:p>
          <a:p>
            <a:pPr>
              <a:lnSpc>
                <a:spcPct val="90000"/>
              </a:lnSpc>
            </a:pPr>
            <a:r>
              <a:rPr lang="en-US" sz="2400" dirty="0">
                <a:latin typeface="Arial Narrow" charset="0"/>
                <a:ea typeface="ＭＳ Ｐゴシック" charset="0"/>
                <a:cs typeface="ＭＳ Ｐゴシック" charset="0"/>
              </a:rPr>
              <a:t>Quiz at the beginning of the class, Mon. Feb. 3</a:t>
            </a:r>
          </a:p>
          <a:p>
            <a:pPr lvl="1">
              <a:lnSpc>
                <a:spcPct val="90000"/>
              </a:lnSpc>
            </a:pPr>
            <a:r>
              <a:rPr lang="en-US" sz="2000" dirty="0">
                <a:latin typeface="Arial Narrow" charset="0"/>
                <a:ea typeface="ＭＳ Ｐゴシック" charset="0"/>
              </a:rPr>
              <a:t>Appendix A1 – A8 and what we’ve learned this Wednesday</a:t>
            </a:r>
          </a:p>
          <a:p>
            <a:pPr lvl="1">
              <a:lnSpc>
                <a:spcPct val="90000"/>
              </a:lnSpc>
            </a:pPr>
            <a:r>
              <a:rPr lang="en-US" sz="2000" dirty="0">
                <a:latin typeface="Arial Narrow" charset="0"/>
                <a:ea typeface="ＭＳ Ｐゴシック" charset="0"/>
                <a:cs typeface="ＭＳ Ｐゴシック" charset="0"/>
              </a:rPr>
              <a:t>In class, next Monday, Feb. 3</a:t>
            </a:r>
          </a:p>
          <a:p>
            <a:pPr lvl="1" eaLnBrk="1" hangingPunct="1"/>
            <a:r>
              <a:rPr lang="en-US" sz="2000" dirty="0"/>
              <a:t>You can bring your calculator but it must not have any relevant formula pre-input</a:t>
            </a:r>
          </a:p>
          <a:p>
            <a:pPr lvl="2" eaLnBrk="1" hangingPunct="1"/>
            <a:r>
              <a:rPr lang="en-US" sz="1600" dirty="0"/>
              <a:t>No phone or computers can be used as a calculator!</a:t>
            </a:r>
          </a:p>
          <a:p>
            <a:pPr lvl="1" eaLnBrk="1" hangingPunct="1"/>
            <a:r>
              <a:rPr lang="en-US" sz="2000" dirty="0"/>
              <a:t>BYOF: You may bring one 8.5x11.5 sheet (front and back) of </a:t>
            </a:r>
            <a:r>
              <a:rPr lang="en-US" sz="2000" b="1" u="sng" dirty="0">
                <a:solidFill>
                  <a:srgbClr val="C00000"/>
                </a:solidFill>
              </a:rPr>
              <a:t>handwritten formulae </a:t>
            </a:r>
            <a:r>
              <a:rPr lang="en-US" sz="2000" dirty="0"/>
              <a:t>and values of constants for the exam</a:t>
            </a:r>
          </a:p>
          <a:p>
            <a:pPr lvl="1" eaLnBrk="1" hangingPunct="1"/>
            <a:r>
              <a:rPr lang="en-US" sz="2000" dirty="0"/>
              <a:t>No derivations, word definitions, or solutions or setups of ANY problems!</a:t>
            </a:r>
          </a:p>
          <a:p>
            <a:pPr lvl="1" eaLnBrk="1" hangingPunct="1"/>
            <a:r>
              <a:rPr lang="en-US" sz="2000" dirty="0"/>
              <a:t>No additional formulae or values of constants will be provided!</a:t>
            </a:r>
            <a:endParaRPr lang="en-US" sz="2000" dirty="0">
              <a:latin typeface="Arial Narrow" charset="0"/>
              <a:ea typeface="ＭＳ Ｐゴシック" charset="0"/>
            </a:endParaRPr>
          </a:p>
        </p:txBody>
      </p:sp>
      <p:sp>
        <p:nvSpPr>
          <p:cNvPr id="2" name="Date Placeholder 1">
            <a:extLst>
              <a:ext uri="{FF2B5EF4-FFF2-40B4-BE49-F238E27FC236}">
                <a16:creationId xmlns:a16="http://schemas.microsoft.com/office/drawing/2014/main" id="{40014060-0DE9-7A46-8C37-0E6F25024612}"/>
              </a:ext>
            </a:extLst>
          </p:cNvPr>
          <p:cNvSpPr>
            <a:spLocks noGrp="1"/>
          </p:cNvSpPr>
          <p:nvPr>
            <p:ph type="dt" sz="half" idx="10"/>
          </p:nvPr>
        </p:nvSpPr>
        <p:spPr/>
        <p:txBody>
          <a:bodyPr/>
          <a:lstStyle/>
          <a:p>
            <a:pPr>
              <a:defRPr/>
            </a:pPr>
            <a:r>
              <a:rPr lang="en-US"/>
              <a:t>Monday, Jan. 27, 2020</a:t>
            </a:r>
          </a:p>
        </p:txBody>
      </p:sp>
      <p:sp>
        <p:nvSpPr>
          <p:cNvPr id="3" name="Footer Placeholder 2">
            <a:extLst>
              <a:ext uri="{FF2B5EF4-FFF2-40B4-BE49-F238E27FC236}">
                <a16:creationId xmlns:a16="http://schemas.microsoft.com/office/drawing/2014/main" id="{F43D8171-4F7F-0148-9354-196BB76D7B9B}"/>
              </a:ext>
            </a:extLst>
          </p:cNvPr>
          <p:cNvSpPr>
            <a:spLocks noGrp="1"/>
          </p:cNvSpPr>
          <p:nvPr>
            <p:ph type="ftr" sz="quarter" idx="11"/>
          </p:nvPr>
        </p:nvSpPr>
        <p:spPr/>
        <p:txBody>
          <a:bodyPr/>
          <a:lstStyle/>
          <a:p>
            <a:pPr>
              <a:defRPr/>
            </a:pPr>
            <a:r>
              <a:rPr lang="en-US" dirty="0"/>
              <a:t>PHYS 1444-002, Spring 2020                    Dr. Jonathan </a:t>
            </a:r>
            <a:r>
              <a:rPr lang="en-US" dirty="0" err="1"/>
              <a:t>Asaadi</a:t>
            </a:r>
            <a:endParaRPr lang="en-US" dirty="0"/>
          </a:p>
        </p:txBody>
      </p:sp>
    </p:spTree>
    <p:extLst>
      <p:ext uri="{BB962C8B-B14F-4D97-AF65-F5344CB8AC3E}">
        <p14:creationId xmlns:p14="http://schemas.microsoft.com/office/powerpoint/2010/main" val="150496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par>
                                <p:cTn id="48" presetID="22" presetClass="entr" presetSubtype="8" fill="hold" grpId="0" nodeType="withEffect">
                                  <p:stCondLst>
                                    <p:cond delay="0"/>
                                  </p:stCondLst>
                                  <p:iterate type="wd">
                                    <p:tmPct val="10000"/>
                                  </p:iterate>
                                  <p:childTnLst>
                                    <p:set>
                                      <p:cBhvr>
                                        <p:cTn id="49" dur="1" fill="hold">
                                          <p:stCondLst>
                                            <p:cond delay="0"/>
                                          </p:stCondLst>
                                        </p:cTn>
                                        <p:tgtEl>
                                          <p:spTgt spid="111619">
                                            <p:txEl>
                                              <p:pRg st="9" end="9"/>
                                            </p:txEl>
                                          </p:spTgt>
                                        </p:tgtEl>
                                        <p:attrNameLst>
                                          <p:attrName>style.visibility</p:attrName>
                                        </p:attrNameLst>
                                      </p:cBhvr>
                                      <p:to>
                                        <p:strVal val="visible"/>
                                      </p:to>
                                    </p:set>
                                    <p:animEffect transition="in" filter="wipe(left)">
                                      <p:cBhvr>
                                        <p:cTn id="50" dur="500"/>
                                        <p:tgtEl>
                                          <p:spTgt spid="111619">
                                            <p:txEl>
                                              <p:pRg st="9" end="9"/>
                                            </p:txEl>
                                          </p:spTgt>
                                        </p:tgtEl>
                                      </p:cBhvr>
                                    </p:animEffect>
                                  </p:childTnLst>
                                </p:cTn>
                              </p:par>
                              <p:par>
                                <p:cTn id="51" presetID="22" presetClass="entr" presetSubtype="8" fill="hold" grpId="0" nodeType="withEffect">
                                  <p:stCondLst>
                                    <p:cond delay="0"/>
                                  </p:stCondLst>
                                  <p:iterate type="wd">
                                    <p:tmPct val="10000"/>
                                  </p:iterate>
                                  <p:childTnLst>
                                    <p:set>
                                      <p:cBhvr>
                                        <p:cTn id="52" dur="1" fill="hold">
                                          <p:stCondLst>
                                            <p:cond delay="0"/>
                                          </p:stCondLst>
                                        </p:cTn>
                                        <p:tgtEl>
                                          <p:spTgt spid="111619">
                                            <p:txEl>
                                              <p:pRg st="10" end="10"/>
                                            </p:txEl>
                                          </p:spTgt>
                                        </p:tgtEl>
                                        <p:attrNameLst>
                                          <p:attrName>style.visibility</p:attrName>
                                        </p:attrNameLst>
                                      </p:cBhvr>
                                      <p:to>
                                        <p:strVal val="visible"/>
                                      </p:to>
                                    </p:set>
                                    <p:animEffect transition="in" filter="wipe(left)">
                                      <p:cBhvr>
                                        <p:cTn id="53" dur="500"/>
                                        <p:tgtEl>
                                          <p:spTgt spid="111619">
                                            <p:txEl>
                                              <p:pRg st="10" end="10"/>
                                            </p:txEl>
                                          </p:spTgt>
                                        </p:tgtEl>
                                      </p:cBhvr>
                                    </p:animEffect>
                                  </p:childTnLst>
                                </p:cTn>
                              </p:par>
                              <p:par>
                                <p:cTn id="54" presetID="22" presetClass="entr" presetSubtype="8" fill="hold" grpId="0" nodeType="withEffect">
                                  <p:stCondLst>
                                    <p:cond delay="0"/>
                                  </p:stCondLst>
                                  <p:iterate type="wd">
                                    <p:tmPct val="10000"/>
                                  </p:iterate>
                                  <p:childTnLst>
                                    <p:set>
                                      <p:cBhvr>
                                        <p:cTn id="55" dur="1" fill="hold">
                                          <p:stCondLst>
                                            <p:cond delay="0"/>
                                          </p:stCondLst>
                                        </p:cTn>
                                        <p:tgtEl>
                                          <p:spTgt spid="111619">
                                            <p:txEl>
                                              <p:pRg st="11" end="11"/>
                                            </p:txEl>
                                          </p:spTgt>
                                        </p:tgtEl>
                                        <p:attrNameLst>
                                          <p:attrName>style.visibility</p:attrName>
                                        </p:attrNameLst>
                                      </p:cBhvr>
                                      <p:to>
                                        <p:strVal val="visible"/>
                                      </p:to>
                                    </p:set>
                                    <p:animEffect transition="in" filter="wipe(left)">
                                      <p:cBhvr>
                                        <p:cTn id="56" dur="500"/>
                                        <p:tgtEl>
                                          <p:spTgt spid="111619">
                                            <p:txEl>
                                              <p:pRg st="11" end="11"/>
                                            </p:txEl>
                                          </p:spTgt>
                                        </p:tgtEl>
                                      </p:cBhvr>
                                    </p:animEffect>
                                  </p:childTnLst>
                                </p:cTn>
                              </p:par>
                              <p:par>
                                <p:cTn id="57" presetID="22" presetClass="entr" presetSubtype="8" fill="hold" grpId="0" nodeType="withEffect">
                                  <p:stCondLst>
                                    <p:cond delay="0"/>
                                  </p:stCondLst>
                                  <p:iterate type="wd">
                                    <p:tmPct val="10000"/>
                                  </p:iterate>
                                  <p:childTnLst>
                                    <p:set>
                                      <p:cBhvr>
                                        <p:cTn id="58" dur="1" fill="hold">
                                          <p:stCondLst>
                                            <p:cond delay="0"/>
                                          </p:stCondLst>
                                        </p:cTn>
                                        <p:tgtEl>
                                          <p:spTgt spid="111619">
                                            <p:txEl>
                                              <p:pRg st="12" end="12"/>
                                            </p:txEl>
                                          </p:spTgt>
                                        </p:tgtEl>
                                        <p:attrNameLst>
                                          <p:attrName>style.visibility</p:attrName>
                                        </p:attrNameLst>
                                      </p:cBhvr>
                                      <p:to>
                                        <p:strVal val="visible"/>
                                      </p:to>
                                    </p:set>
                                    <p:animEffect transition="in" filter="wipe(left)">
                                      <p:cBhvr>
                                        <p:cTn id="59" dur="500"/>
                                        <p:tgtEl>
                                          <p:spTgt spid="111619">
                                            <p:txEl>
                                              <p:pRg st="12" end="12"/>
                                            </p:txEl>
                                          </p:spTgt>
                                        </p:tgtEl>
                                      </p:cBhvr>
                                    </p:animEffect>
                                  </p:childTnLst>
                                </p:cTn>
                              </p:par>
                              <p:par>
                                <p:cTn id="60" presetID="22" presetClass="entr" presetSubtype="8" fill="hold" grpId="0" nodeType="withEffect">
                                  <p:stCondLst>
                                    <p:cond delay="0"/>
                                  </p:stCondLst>
                                  <p:iterate type="wd">
                                    <p:tmPct val="10000"/>
                                  </p:iterate>
                                  <p:childTnLst>
                                    <p:set>
                                      <p:cBhvr>
                                        <p:cTn id="61" dur="1" fill="hold">
                                          <p:stCondLst>
                                            <p:cond delay="0"/>
                                          </p:stCondLst>
                                        </p:cTn>
                                        <p:tgtEl>
                                          <p:spTgt spid="111619">
                                            <p:txEl>
                                              <p:pRg st="13" end="13"/>
                                            </p:txEl>
                                          </p:spTgt>
                                        </p:tgtEl>
                                        <p:attrNameLst>
                                          <p:attrName>style.visibility</p:attrName>
                                        </p:attrNameLst>
                                      </p:cBhvr>
                                      <p:to>
                                        <p:strVal val="visible"/>
                                      </p:to>
                                    </p:set>
                                    <p:animEffect transition="in" filter="wipe(left)">
                                      <p:cBhvr>
                                        <p:cTn id="62" dur="500"/>
                                        <p:tgtEl>
                                          <p:spTgt spid="111619">
                                            <p:txEl>
                                              <p:pRg st="13" end="1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111619">
                                            <p:txEl>
                                              <p:pRg st="14" end="14"/>
                                            </p:txEl>
                                          </p:spTgt>
                                        </p:tgtEl>
                                        <p:attrNameLst>
                                          <p:attrName>style.visibility</p:attrName>
                                        </p:attrNameLst>
                                      </p:cBhvr>
                                      <p:to>
                                        <p:strVal val="visible"/>
                                      </p:to>
                                    </p:set>
                                    <p:animEffect transition="in" filter="wipe(left)">
                                      <p:cBhvr>
                                        <p:cTn id="67" dur="500"/>
                                        <p:tgtEl>
                                          <p:spTgt spid="11161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Monday, Jan. 27, 2020</a:t>
            </a:r>
          </a:p>
        </p:txBody>
      </p:sp>
      <p:sp>
        <p:nvSpPr>
          <p:cNvPr id="5" name="Footer Placeholder 4"/>
          <p:cNvSpPr>
            <a:spLocks noGrp="1"/>
          </p:cNvSpPr>
          <p:nvPr>
            <p:ph type="ftr" sz="quarter" idx="11"/>
          </p:nvPr>
        </p:nvSpPr>
        <p:spPr/>
        <p:txBody>
          <a:bodyPr/>
          <a:lstStyle/>
          <a:p>
            <a:r>
              <a:rPr lang="en-US"/>
              <a:t>PHYS 1444-002, Spring 2020                    Dr. Jonathan Asaadi</a:t>
            </a:r>
          </a:p>
        </p:txBody>
      </p:sp>
      <p:sp>
        <p:nvSpPr>
          <p:cNvPr id="6" name="Slide Number Placeholder 5"/>
          <p:cNvSpPr>
            <a:spLocks noGrp="1"/>
          </p:cNvSpPr>
          <p:nvPr>
            <p:ph type="sldNum" sz="quarter" idx="12"/>
          </p:nvPr>
        </p:nvSpPr>
        <p:spPr/>
        <p:txBody>
          <a:bodyPr/>
          <a:lstStyle/>
          <a:p>
            <a:fld id="{3CAAF082-A4C6-FF4F-9EDB-A3A6DC4698BE}" type="slidenum">
              <a:rPr lang="en-US"/>
              <a:pPr/>
              <a:t>3</a:t>
            </a:fld>
            <a:endParaRPr lang="en-US"/>
          </a:p>
        </p:txBody>
      </p:sp>
      <p:sp>
        <p:nvSpPr>
          <p:cNvPr id="111618" name="Rectangle 2"/>
          <p:cNvSpPr>
            <a:spLocks noGrp="1" noChangeArrowheads="1"/>
          </p:cNvSpPr>
          <p:nvPr>
            <p:ph type="title"/>
          </p:nvPr>
        </p:nvSpPr>
        <p:spPr>
          <a:xfrm>
            <a:off x="762000" y="0"/>
            <a:ext cx="7772400" cy="762000"/>
          </a:xfrm>
        </p:spPr>
        <p:txBody>
          <a:bodyPr/>
          <a:lstStyle/>
          <a:p>
            <a:r>
              <a:rPr lang="en-US" dirty="0"/>
              <a:t>Extra Credit Special Project #1 </a:t>
            </a:r>
          </a:p>
        </p:txBody>
      </p:sp>
      <p:sp>
        <p:nvSpPr>
          <p:cNvPr id="111619" name="Rectangle 3"/>
          <p:cNvSpPr>
            <a:spLocks noGrp="1" noChangeArrowheads="1"/>
          </p:cNvSpPr>
          <p:nvPr>
            <p:ph type="body" idx="1"/>
          </p:nvPr>
        </p:nvSpPr>
        <p:spPr>
          <a:xfrm>
            <a:off x="457200" y="685800"/>
            <a:ext cx="8153400" cy="5562600"/>
          </a:xfrm>
        </p:spPr>
        <p:txBody>
          <a:bodyPr/>
          <a:lstStyle/>
          <a:p>
            <a:r>
              <a:rPr lang="en-US" sz="2800" dirty="0"/>
              <a:t>Compare the Coulomb force to the Gravitational force in the following cases by expressing Coulomb force (F</a:t>
            </a:r>
            <a:r>
              <a:rPr lang="en-US" sz="2800" baseline="-25000" dirty="0"/>
              <a:t>C</a:t>
            </a:r>
            <a:r>
              <a:rPr lang="en-US" sz="2800" dirty="0"/>
              <a:t>) in terms of the gravitational force (F</a:t>
            </a:r>
            <a:r>
              <a:rPr lang="en-US" sz="2800" baseline="-25000" dirty="0"/>
              <a:t>G</a:t>
            </a:r>
            <a:r>
              <a:rPr lang="en-US" sz="2800" dirty="0"/>
              <a:t>)</a:t>
            </a:r>
          </a:p>
          <a:p>
            <a:pPr lvl="1"/>
            <a:r>
              <a:rPr lang="en-US" sz="2400" dirty="0"/>
              <a:t>Between two protons separated by 1m</a:t>
            </a:r>
          </a:p>
          <a:p>
            <a:pPr lvl="1"/>
            <a:r>
              <a:rPr lang="en-US" sz="2400" dirty="0"/>
              <a:t>Between two protons separated by an arbitrary distance R</a:t>
            </a:r>
          </a:p>
          <a:p>
            <a:pPr lvl="1"/>
            <a:r>
              <a:rPr lang="en-US" sz="2400" dirty="0"/>
              <a:t>Between two electrons separated by 1m</a:t>
            </a:r>
          </a:p>
          <a:p>
            <a:pPr lvl="1"/>
            <a:r>
              <a:rPr lang="en-US" sz="2400" dirty="0"/>
              <a:t>Between two electrons separated by an arbitrary distance R </a:t>
            </a:r>
          </a:p>
          <a:p>
            <a:r>
              <a:rPr lang="en-US" sz="2800" dirty="0"/>
              <a:t>Five points each, totaling 20 points</a:t>
            </a:r>
          </a:p>
          <a:p>
            <a:r>
              <a:rPr lang="en-US" sz="2800" dirty="0"/>
              <a:t>BE SURE to show all the details of your work, including all formulae, proper references to them and explanations</a:t>
            </a:r>
          </a:p>
          <a:p>
            <a:r>
              <a:rPr lang="en-US" sz="2800" dirty="0"/>
              <a:t>Please staple them before the submission</a:t>
            </a:r>
          </a:p>
          <a:p>
            <a:r>
              <a:rPr lang="en-US" sz="2800" dirty="0"/>
              <a:t>Due at the beginning of the class Wednesday, Feb. 5</a:t>
            </a:r>
          </a:p>
        </p:txBody>
      </p:sp>
    </p:spTree>
    <p:extLst>
      <p:ext uri="{BB962C8B-B14F-4D97-AF65-F5344CB8AC3E}">
        <p14:creationId xmlns:p14="http://schemas.microsoft.com/office/powerpoint/2010/main" val="202709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4"/>
          <p:cNvSpPr>
            <a:spLocks noGrp="1" noChangeArrowheads="1"/>
          </p:cNvSpPr>
          <p:nvPr>
            <p:ph type="dt" sz="quarter" idx="10"/>
          </p:nvPr>
        </p:nvSpPr>
        <p:spPr/>
        <p:txBody>
          <a:bodyPr/>
          <a:lstStyle/>
          <a:p>
            <a:pPr>
              <a:defRPr/>
            </a:pPr>
            <a:r>
              <a:rPr lang="en-US"/>
              <a:t>Monday, Jan. 27, 2020</a:t>
            </a:r>
          </a:p>
        </p:txBody>
      </p:sp>
      <p:sp>
        <p:nvSpPr>
          <p:cNvPr id="53251" name="Rectangle 6"/>
          <p:cNvSpPr>
            <a:spLocks noGrp="1" noChangeArrowheads="1"/>
          </p:cNvSpPr>
          <p:nvPr>
            <p:ph type="sldNum" sz="quarter" idx="12"/>
          </p:nvPr>
        </p:nvSpPr>
        <p:spPr>
          <a:noFill/>
        </p:spPr>
        <p:txBody>
          <a:bodyPr/>
          <a:lstStyle/>
          <a:p>
            <a:fld id="{678CA85B-B30E-0D41-87DE-7BB3FA64BD0D}" type="slidenum">
              <a:rPr lang="en-US">
                <a:latin typeface="Arial Narrow" pitchFamily="-84" charset="0"/>
              </a:rPr>
              <a:pPr/>
              <a:t>4</a:t>
            </a:fld>
            <a:endParaRPr lang="en-US">
              <a:latin typeface="Arial Narrow" pitchFamily="-84" charset="0"/>
            </a:endParaRPr>
          </a:p>
        </p:txBody>
      </p:sp>
      <p:sp>
        <p:nvSpPr>
          <p:cNvPr id="7" name="Footer Placeholder 4"/>
          <p:cNvSpPr>
            <a:spLocks noGrp="1"/>
          </p:cNvSpPr>
          <p:nvPr>
            <p:ph type="ftr" sz="quarter" idx="11"/>
          </p:nvPr>
        </p:nvSpPr>
        <p:spPr/>
        <p:txBody>
          <a:bodyPr/>
          <a:lstStyle/>
          <a:p>
            <a:pPr>
              <a:defRPr/>
            </a:pPr>
            <a:r>
              <a:rPr lang="en-US"/>
              <a:t>PHYS 1444-002, Spring 2020                    Dr. Jonathan Asaadi</a:t>
            </a:r>
          </a:p>
        </p:txBody>
      </p:sp>
      <p:sp>
        <p:nvSpPr>
          <p:cNvPr id="53253"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53F01506-6911-2F41-9B13-E3A4BB1C3644}" type="slidenum">
              <a:rPr lang="en-US" sz="1400" b="1">
                <a:solidFill>
                  <a:srgbClr val="A50021"/>
                </a:solidFill>
                <a:latin typeface="Arial Narrow" pitchFamily="-84" charset="0"/>
              </a:rPr>
              <a:pPr algn="r"/>
              <a:t>4</a:t>
            </a:fld>
            <a:endParaRPr lang="en-US" sz="1400" b="1">
              <a:solidFill>
                <a:srgbClr val="A50021"/>
              </a:solidFill>
              <a:latin typeface="Arial Narrow" pitchFamily="-84" charset="0"/>
            </a:endParaRPr>
          </a:p>
        </p:txBody>
      </p:sp>
      <p:sp>
        <p:nvSpPr>
          <p:cNvPr id="53254" name="Rectangle 2"/>
          <p:cNvSpPr>
            <a:spLocks noGrp="1" noChangeArrowheads="1"/>
          </p:cNvSpPr>
          <p:nvPr>
            <p:ph type="title"/>
          </p:nvPr>
        </p:nvSpPr>
        <p:spPr>
          <a:xfrm>
            <a:off x="685800" y="228600"/>
            <a:ext cx="7772400" cy="685800"/>
          </a:xfrm>
        </p:spPr>
        <p:txBody>
          <a:bodyPr/>
          <a:lstStyle/>
          <a:p>
            <a:pPr eaLnBrk="1" hangingPunct="1"/>
            <a:r>
              <a:rPr lang="en-US" b="1">
                <a:ea typeface="ＭＳ Ｐゴシック" pitchFamily="-84" charset="-128"/>
                <a:cs typeface="ＭＳ Ｐゴシック" pitchFamily="-84" charset="-128"/>
              </a:rPr>
              <a:t>Why do Physics?</a:t>
            </a:r>
          </a:p>
        </p:txBody>
      </p:sp>
      <p:sp>
        <p:nvSpPr>
          <p:cNvPr id="207875" name="Rectangle 3"/>
          <p:cNvSpPr>
            <a:spLocks noGrp="1" noChangeArrowheads="1"/>
          </p:cNvSpPr>
          <p:nvPr>
            <p:ph type="body" idx="1"/>
          </p:nvPr>
        </p:nvSpPr>
        <p:spPr>
          <a:xfrm>
            <a:off x="1066800" y="1143000"/>
            <a:ext cx="7772400" cy="4800600"/>
          </a:xfrm>
        </p:spPr>
        <p:txBody>
          <a:bodyPr/>
          <a:lstStyle/>
          <a:p>
            <a:pPr eaLnBrk="1" hangingPunct="1">
              <a:lnSpc>
                <a:spcPct val="90000"/>
              </a:lnSpc>
            </a:pPr>
            <a:r>
              <a:rPr lang="en-US" sz="2800" dirty="0">
                <a:solidFill>
                  <a:srgbClr val="003300"/>
                </a:solidFill>
                <a:ea typeface="ＭＳ Ｐゴシック" pitchFamily="-84" charset="-128"/>
                <a:cs typeface="ＭＳ Ｐゴシック" pitchFamily="-84" charset="-128"/>
              </a:rPr>
              <a:t>To understand nature through experimental observations and measurements (</a:t>
            </a:r>
            <a:r>
              <a:rPr lang="en-US" sz="2800" b="1" dirty="0">
                <a:solidFill>
                  <a:srgbClr val="A50021"/>
                </a:solidFill>
                <a:ea typeface="ＭＳ Ｐゴシック" pitchFamily="-84" charset="-128"/>
                <a:cs typeface="ＭＳ Ｐゴシック" pitchFamily="-84" charset="-128"/>
              </a:rPr>
              <a:t>Research</a:t>
            </a:r>
            <a:r>
              <a:rPr lang="en-US" sz="2800" dirty="0">
                <a:solidFill>
                  <a:srgbClr val="003300"/>
                </a:solidFill>
                <a:ea typeface="ＭＳ Ｐゴシック" pitchFamily="-84" charset="-128"/>
                <a:cs typeface="ＭＳ Ｐゴシック" pitchFamily="-84" charset="-128"/>
              </a:rPr>
              <a:t>)</a:t>
            </a:r>
          </a:p>
          <a:p>
            <a:pPr eaLnBrk="1" hangingPunct="1">
              <a:lnSpc>
                <a:spcPct val="90000"/>
              </a:lnSpc>
            </a:pPr>
            <a:r>
              <a:rPr lang="en-US" sz="2800" dirty="0">
                <a:solidFill>
                  <a:srgbClr val="003300"/>
                </a:solidFill>
                <a:ea typeface="ＭＳ Ｐゴシック" pitchFamily="-84" charset="-128"/>
                <a:cs typeface="ＭＳ Ｐゴシック" pitchFamily="-84" charset="-128"/>
              </a:rPr>
              <a:t>Establish limited number of fundamental laws, usually with mathematical expressions</a:t>
            </a:r>
          </a:p>
          <a:p>
            <a:pPr eaLnBrk="1" hangingPunct="1">
              <a:lnSpc>
                <a:spcPct val="90000"/>
              </a:lnSpc>
            </a:pPr>
            <a:r>
              <a:rPr lang="en-US" sz="2800" dirty="0">
                <a:solidFill>
                  <a:srgbClr val="003300"/>
                </a:solidFill>
                <a:ea typeface="ＭＳ Ｐゴシック" pitchFamily="-84" charset="-128"/>
                <a:cs typeface="ＭＳ Ｐゴシック" pitchFamily="-84" charset="-128"/>
              </a:rPr>
              <a:t>Predict the nature’s course</a:t>
            </a:r>
          </a:p>
          <a:p>
            <a:pPr eaLnBrk="1" hangingPunct="1">
              <a:lnSpc>
                <a:spcPct val="90000"/>
              </a:lnSpc>
              <a:buFont typeface="MS Mincho" pitchFamily="49" charset="-128"/>
              <a:buChar char="⇒"/>
            </a:pPr>
            <a:r>
              <a:rPr lang="en-US" sz="2800" dirty="0">
                <a:solidFill>
                  <a:srgbClr val="CC6600"/>
                </a:solidFill>
                <a:ea typeface="ＭＳ Ｐゴシック" pitchFamily="-84" charset="-128"/>
                <a:cs typeface="ＭＳ Ｐゴシック" pitchFamily="-84" charset="-128"/>
              </a:rPr>
              <a:t>Theory and Experiment work hand-in-hand</a:t>
            </a:r>
          </a:p>
          <a:p>
            <a:pPr eaLnBrk="1" hangingPunct="1">
              <a:lnSpc>
                <a:spcPct val="90000"/>
              </a:lnSpc>
              <a:buFont typeface="MS Mincho" pitchFamily="49" charset="-128"/>
              <a:buChar char="⇒"/>
            </a:pPr>
            <a:r>
              <a:rPr lang="en-US" sz="2800" dirty="0">
                <a:solidFill>
                  <a:srgbClr val="CC6600"/>
                </a:solidFill>
                <a:ea typeface="ＭＳ Ｐゴシック" pitchFamily="-84" charset="-128"/>
                <a:cs typeface="ＭＳ Ｐゴシック" pitchFamily="-84" charset="-128"/>
              </a:rPr>
              <a:t>Discrepancies between experimental measurements and theory are good for improvements</a:t>
            </a:r>
          </a:p>
          <a:p>
            <a:pPr eaLnBrk="1" hangingPunct="1">
              <a:lnSpc>
                <a:spcPct val="90000"/>
              </a:lnSpc>
              <a:buFont typeface="MS Mincho" pitchFamily="49" charset="-128"/>
              <a:buChar char="⇒"/>
            </a:pPr>
            <a:r>
              <a:rPr lang="en-US" sz="2800" dirty="0">
                <a:solidFill>
                  <a:srgbClr val="CC6600"/>
                </a:solidFill>
                <a:ea typeface="ＭＳ Ｐゴシック" pitchFamily="-84" charset="-128"/>
                <a:cs typeface="ＭＳ Ｐゴシック" pitchFamily="-84" charset="-128"/>
              </a:rPr>
              <a:t>The general principles formulated through theory is used to </a:t>
            </a:r>
            <a:r>
              <a:rPr lang="en-US" sz="2800" dirty="0">
                <a:ea typeface="ＭＳ Ｐゴシック" pitchFamily="-84" charset="-128"/>
                <a:cs typeface="ＭＳ Ｐゴシック" pitchFamily="-84" charset="-128"/>
              </a:rPr>
              <a:t>improve our everyday lives, even though some laws can take a while till we see them amongst us</a:t>
            </a:r>
          </a:p>
        </p:txBody>
      </p:sp>
      <p:sp>
        <p:nvSpPr>
          <p:cNvPr id="207876" name="Text Box 4"/>
          <p:cNvSpPr txBox="1">
            <a:spLocks noChangeArrowheads="1"/>
          </p:cNvSpPr>
          <p:nvPr/>
        </p:nvSpPr>
        <p:spPr bwMode="auto">
          <a:xfrm>
            <a:off x="228600" y="990600"/>
            <a:ext cx="1058863" cy="1006475"/>
          </a:xfrm>
          <a:prstGeom prst="rect">
            <a:avLst/>
          </a:prstGeom>
          <a:noFill/>
          <a:ln w="9525">
            <a:noFill/>
            <a:miter lim="800000"/>
            <a:headEnd/>
            <a:tailEnd/>
          </a:ln>
        </p:spPr>
        <p:txBody>
          <a:bodyPr wrap="none">
            <a:prstTxWarp prst="textNoShape">
              <a:avLst/>
            </a:prstTxWarp>
            <a:spAutoFit/>
          </a:bodyPr>
          <a:lstStyle/>
          <a:p>
            <a:r>
              <a:rPr lang="en-US" sz="3200" dirty="0">
                <a:solidFill>
                  <a:srgbClr val="FF0066"/>
                </a:solidFill>
                <a:latin typeface="Arial Narrow" pitchFamily="-84" charset="0"/>
              </a:rPr>
              <a:t>Exp.</a:t>
            </a:r>
            <a:r>
              <a:rPr lang="en-US" sz="6000" dirty="0">
                <a:solidFill>
                  <a:srgbClr val="FF0066"/>
                </a:solidFill>
                <a:latin typeface="Arial Narrow" pitchFamily="-84" charset="0"/>
              </a:rPr>
              <a:t>{</a:t>
            </a:r>
          </a:p>
        </p:txBody>
      </p:sp>
      <p:sp>
        <p:nvSpPr>
          <p:cNvPr id="207877" name="Text Box 5"/>
          <p:cNvSpPr txBox="1">
            <a:spLocks noChangeArrowheads="1"/>
          </p:cNvSpPr>
          <p:nvPr/>
        </p:nvSpPr>
        <p:spPr bwMode="auto">
          <a:xfrm>
            <a:off x="-76200" y="1752600"/>
            <a:ext cx="1620838" cy="1433513"/>
          </a:xfrm>
          <a:prstGeom prst="rect">
            <a:avLst/>
          </a:prstGeom>
          <a:noFill/>
          <a:ln w="9525">
            <a:noFill/>
            <a:miter lim="800000"/>
            <a:headEnd/>
            <a:tailEnd/>
          </a:ln>
        </p:spPr>
        <p:txBody>
          <a:bodyPr wrap="none">
            <a:prstTxWarp prst="textNoShape">
              <a:avLst/>
            </a:prstTxWarp>
            <a:spAutoFit/>
          </a:bodyPr>
          <a:lstStyle/>
          <a:p>
            <a:r>
              <a:rPr lang="en-US" sz="3200">
                <a:solidFill>
                  <a:srgbClr val="FF0066"/>
                </a:solidFill>
                <a:latin typeface="Arial Narrow" pitchFamily="-84" charset="0"/>
              </a:rPr>
              <a:t>Theory </a:t>
            </a:r>
            <a:r>
              <a:rPr lang="en-US" sz="8800">
                <a:solidFill>
                  <a:srgbClr val="FF0066"/>
                </a:solidFill>
                <a:latin typeface="Arial Narrow" pitchFamily="-84" charset="0"/>
              </a:rPr>
              <a:t>{</a:t>
            </a:r>
          </a:p>
        </p:txBody>
      </p:sp>
    </p:spTree>
    <p:extLst>
      <p:ext uri="{BB962C8B-B14F-4D97-AF65-F5344CB8AC3E}">
        <p14:creationId xmlns:p14="http://schemas.microsoft.com/office/powerpoint/2010/main" val="59603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7875">
                                            <p:txEl>
                                              <p:pRg st="0" end="0"/>
                                            </p:txEl>
                                          </p:spTgt>
                                        </p:tgtEl>
                                        <p:attrNameLst>
                                          <p:attrName>style.visibility</p:attrName>
                                        </p:attrNameLst>
                                      </p:cBhvr>
                                      <p:to>
                                        <p:strVal val="visible"/>
                                      </p:to>
                                    </p:set>
                                    <p:animEffect transition="in" filter="wipe(left)">
                                      <p:cBhvr>
                                        <p:cTn id="7" dur="500"/>
                                        <p:tgtEl>
                                          <p:spTgt spid="2078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7875">
                                            <p:txEl>
                                              <p:pRg st="1" end="1"/>
                                            </p:txEl>
                                          </p:spTgt>
                                        </p:tgtEl>
                                        <p:attrNameLst>
                                          <p:attrName>style.visibility</p:attrName>
                                        </p:attrNameLst>
                                      </p:cBhvr>
                                      <p:to>
                                        <p:strVal val="visible"/>
                                      </p:to>
                                    </p:set>
                                    <p:animEffect transition="in" filter="wipe(left)">
                                      <p:cBhvr>
                                        <p:cTn id="12" dur="500"/>
                                        <p:tgtEl>
                                          <p:spTgt spid="2078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7875">
                                            <p:txEl>
                                              <p:pRg st="2" end="2"/>
                                            </p:txEl>
                                          </p:spTgt>
                                        </p:tgtEl>
                                        <p:attrNameLst>
                                          <p:attrName>style.visibility</p:attrName>
                                        </p:attrNameLst>
                                      </p:cBhvr>
                                      <p:to>
                                        <p:strVal val="visible"/>
                                      </p:to>
                                    </p:set>
                                    <p:animEffect transition="in" filter="wipe(left)">
                                      <p:cBhvr>
                                        <p:cTn id="17" dur="500"/>
                                        <p:tgtEl>
                                          <p:spTgt spid="2078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7876"/>
                                        </p:tgtEl>
                                        <p:attrNameLst>
                                          <p:attrName>style.visibility</p:attrName>
                                        </p:attrNameLst>
                                      </p:cBhvr>
                                      <p:to>
                                        <p:strVal val="visible"/>
                                      </p:to>
                                    </p:set>
                                    <p:animEffect transition="in" filter="wipe(left)">
                                      <p:cBhvr>
                                        <p:cTn id="22" dur="500"/>
                                        <p:tgtEl>
                                          <p:spTgt spid="20787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7877"/>
                                        </p:tgtEl>
                                        <p:attrNameLst>
                                          <p:attrName>style.visibility</p:attrName>
                                        </p:attrNameLst>
                                      </p:cBhvr>
                                      <p:to>
                                        <p:strVal val="visible"/>
                                      </p:to>
                                    </p:set>
                                    <p:animEffect transition="in" filter="wipe(left)">
                                      <p:cBhvr>
                                        <p:cTn id="27" dur="500"/>
                                        <p:tgtEl>
                                          <p:spTgt spid="20787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7875">
                                            <p:txEl>
                                              <p:pRg st="3" end="3"/>
                                            </p:txEl>
                                          </p:spTgt>
                                        </p:tgtEl>
                                        <p:attrNameLst>
                                          <p:attrName>style.visibility</p:attrName>
                                        </p:attrNameLst>
                                      </p:cBhvr>
                                      <p:to>
                                        <p:strVal val="visible"/>
                                      </p:to>
                                    </p:set>
                                    <p:animEffect transition="in" filter="wipe(left)">
                                      <p:cBhvr>
                                        <p:cTn id="32" dur="500"/>
                                        <p:tgtEl>
                                          <p:spTgt spid="20787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07875">
                                            <p:txEl>
                                              <p:pRg st="4" end="4"/>
                                            </p:txEl>
                                          </p:spTgt>
                                        </p:tgtEl>
                                        <p:attrNameLst>
                                          <p:attrName>style.visibility</p:attrName>
                                        </p:attrNameLst>
                                      </p:cBhvr>
                                      <p:to>
                                        <p:strVal val="visible"/>
                                      </p:to>
                                    </p:set>
                                    <p:animEffect transition="in" filter="wipe(left)">
                                      <p:cBhvr>
                                        <p:cTn id="37" dur="500"/>
                                        <p:tgtEl>
                                          <p:spTgt spid="20787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07875">
                                            <p:txEl>
                                              <p:pRg st="5" end="5"/>
                                            </p:txEl>
                                          </p:spTgt>
                                        </p:tgtEl>
                                        <p:attrNameLst>
                                          <p:attrName>style.visibility</p:attrName>
                                        </p:attrNameLst>
                                      </p:cBhvr>
                                      <p:to>
                                        <p:strVal val="visible"/>
                                      </p:to>
                                    </p:set>
                                    <p:animEffect transition="in" filter="wipe(left)">
                                      <p:cBhvr>
                                        <p:cTn id="42" dur="500"/>
                                        <p:tgtEl>
                                          <p:spTgt spid="2078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build="p"/>
      <p:bldP spid="207876" grpId="0"/>
      <p:bldP spid="2078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dt" sz="quarter" idx="10"/>
          </p:nvPr>
        </p:nvSpPr>
        <p:spPr/>
        <p:txBody>
          <a:bodyPr/>
          <a:lstStyle/>
          <a:p>
            <a:pPr>
              <a:defRPr/>
            </a:pPr>
            <a:r>
              <a:rPr lang="en-US"/>
              <a:t>Monday, Jan. 27, 2020</a:t>
            </a:r>
          </a:p>
        </p:txBody>
      </p:sp>
      <p:sp>
        <p:nvSpPr>
          <p:cNvPr id="54275" name="Rectangle 6"/>
          <p:cNvSpPr>
            <a:spLocks noGrp="1" noChangeArrowheads="1"/>
          </p:cNvSpPr>
          <p:nvPr>
            <p:ph type="sldNum" sz="quarter" idx="12"/>
          </p:nvPr>
        </p:nvSpPr>
        <p:spPr>
          <a:noFill/>
        </p:spPr>
        <p:txBody>
          <a:bodyPr/>
          <a:lstStyle/>
          <a:p>
            <a:fld id="{98CC9227-5877-134E-99CC-F1153F04D645}" type="slidenum">
              <a:rPr lang="en-US">
                <a:latin typeface="Arial Narrow" pitchFamily="-84" charset="0"/>
              </a:rPr>
              <a:pPr/>
              <a:t>5</a:t>
            </a:fld>
            <a:endParaRPr lang="en-US">
              <a:latin typeface="Arial Narrow" pitchFamily="-84" charset="0"/>
            </a:endParaRPr>
          </a:p>
        </p:txBody>
      </p:sp>
      <p:sp>
        <p:nvSpPr>
          <p:cNvPr id="5" name="Footer Placeholder 4"/>
          <p:cNvSpPr>
            <a:spLocks noGrp="1"/>
          </p:cNvSpPr>
          <p:nvPr>
            <p:ph type="ftr" sz="quarter" idx="11"/>
          </p:nvPr>
        </p:nvSpPr>
        <p:spPr/>
        <p:txBody>
          <a:bodyPr/>
          <a:lstStyle/>
          <a:p>
            <a:pPr>
              <a:defRPr/>
            </a:pPr>
            <a:r>
              <a:rPr lang="en-US"/>
              <a:t>PHYS 1444-002, Spring 2020                    Dr. Jonathan Asaadi</a:t>
            </a:r>
          </a:p>
        </p:txBody>
      </p:sp>
      <p:sp>
        <p:nvSpPr>
          <p:cNvPr id="54277"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1969EC02-B465-1F46-95EF-CE1AC1643C7B}" type="slidenum">
              <a:rPr lang="en-US" sz="1400" b="1">
                <a:solidFill>
                  <a:srgbClr val="A50021"/>
                </a:solidFill>
                <a:latin typeface="Arial Narrow" pitchFamily="-84" charset="0"/>
              </a:rPr>
              <a:pPr algn="r"/>
              <a:t>5</a:t>
            </a:fld>
            <a:endParaRPr lang="en-US" sz="1400" b="1">
              <a:solidFill>
                <a:srgbClr val="A50021"/>
              </a:solidFill>
              <a:latin typeface="Arial Narrow" pitchFamily="-84" charset="0"/>
            </a:endParaRPr>
          </a:p>
        </p:txBody>
      </p:sp>
      <p:sp>
        <p:nvSpPr>
          <p:cNvPr id="54278" name="Rectangle 2"/>
          <p:cNvSpPr>
            <a:spLocks noGrp="1" noChangeArrowheads="1"/>
          </p:cNvSpPr>
          <p:nvPr>
            <p:ph type="title"/>
          </p:nvPr>
        </p:nvSpPr>
        <p:spPr>
          <a:xfrm>
            <a:off x="685800" y="76200"/>
            <a:ext cx="7772400" cy="685800"/>
          </a:xfrm>
        </p:spPr>
        <p:txBody>
          <a:bodyPr/>
          <a:lstStyle/>
          <a:p>
            <a:pPr eaLnBrk="1" hangingPunct="1"/>
            <a:r>
              <a:rPr lang="en-US" dirty="0">
                <a:ea typeface="ＭＳ Ｐゴシック" pitchFamily="-84" charset="-128"/>
                <a:cs typeface="ＭＳ Ｐゴシック" pitchFamily="-84" charset="-128"/>
              </a:rPr>
              <a:t>Brief History of Physics</a:t>
            </a:r>
          </a:p>
        </p:txBody>
      </p:sp>
      <p:sp>
        <p:nvSpPr>
          <p:cNvPr id="150531" name="Rectangle 3"/>
          <p:cNvSpPr>
            <a:spLocks noGrp="1" noChangeArrowheads="1"/>
          </p:cNvSpPr>
          <p:nvPr>
            <p:ph type="body" idx="1"/>
          </p:nvPr>
        </p:nvSpPr>
        <p:spPr>
          <a:xfrm>
            <a:off x="685800" y="838200"/>
            <a:ext cx="8001000" cy="5181600"/>
          </a:xfrm>
        </p:spPr>
        <p:txBody>
          <a:bodyPr/>
          <a:lstStyle/>
          <a:p>
            <a:pPr eaLnBrk="1" hangingPunct="1">
              <a:lnSpc>
                <a:spcPct val="90000"/>
              </a:lnSpc>
            </a:pPr>
            <a:r>
              <a:rPr lang="en-US" sz="2400" dirty="0">
                <a:ea typeface="ＭＳ Ｐゴシック" pitchFamily="-84" charset="-128"/>
                <a:cs typeface="ＭＳ Ｐゴシック" pitchFamily="-84" charset="-128"/>
              </a:rPr>
              <a:t>AD 18</a:t>
            </a:r>
            <a:r>
              <a:rPr lang="en-US" sz="2400" baseline="30000" dirty="0">
                <a:ea typeface="ＭＳ Ｐゴシック" pitchFamily="-84" charset="-128"/>
                <a:cs typeface="ＭＳ Ｐゴシック" pitchFamily="-84" charset="-128"/>
              </a:rPr>
              <a:t>th</a:t>
            </a:r>
            <a:r>
              <a:rPr lang="en-US" sz="2400" dirty="0">
                <a:ea typeface="ＭＳ Ｐゴシック" pitchFamily="-84" charset="-128"/>
                <a:cs typeface="ＭＳ Ｐゴシック" pitchFamily="-84" charset="-128"/>
              </a:rPr>
              <a:t> century:</a:t>
            </a:r>
          </a:p>
          <a:p>
            <a:pPr lvl="1" eaLnBrk="1" hangingPunct="1">
              <a:lnSpc>
                <a:spcPct val="90000"/>
              </a:lnSpc>
            </a:pPr>
            <a:r>
              <a:rPr lang="en-US" sz="2000" dirty="0"/>
              <a:t>Newton’s Classical Mechanics: A theory of mechanics based on observations and measurements</a:t>
            </a:r>
          </a:p>
          <a:p>
            <a:pPr eaLnBrk="1" hangingPunct="1">
              <a:lnSpc>
                <a:spcPct val="90000"/>
              </a:lnSpc>
            </a:pPr>
            <a:r>
              <a:rPr lang="en-US" sz="2400" dirty="0">
                <a:ea typeface="ＭＳ Ｐゴシック" pitchFamily="-84" charset="-128"/>
                <a:cs typeface="ＭＳ Ｐゴシック" pitchFamily="-84" charset="-128"/>
              </a:rPr>
              <a:t>AD 19</a:t>
            </a:r>
            <a:r>
              <a:rPr lang="en-US" sz="2400" baseline="30000" dirty="0">
                <a:ea typeface="ＭＳ Ｐゴシック" pitchFamily="-84" charset="-128"/>
                <a:cs typeface="ＭＳ Ｐゴシック" pitchFamily="-84" charset="-128"/>
              </a:rPr>
              <a:t>th</a:t>
            </a:r>
            <a:r>
              <a:rPr lang="en-US" sz="2400" dirty="0">
                <a:ea typeface="ＭＳ Ｐゴシック" pitchFamily="-84" charset="-128"/>
                <a:cs typeface="ＭＳ Ｐゴシック" pitchFamily="-84" charset="-128"/>
              </a:rPr>
              <a:t> Century:</a:t>
            </a:r>
          </a:p>
          <a:p>
            <a:pPr lvl="1" eaLnBrk="1" hangingPunct="1">
              <a:lnSpc>
                <a:spcPct val="90000"/>
              </a:lnSpc>
            </a:pPr>
            <a:r>
              <a:rPr lang="en-US" sz="2000" dirty="0"/>
              <a:t>Electricity, Magnetism, and Thermodynamics</a:t>
            </a:r>
          </a:p>
          <a:p>
            <a:pPr eaLnBrk="1" hangingPunct="1">
              <a:lnSpc>
                <a:spcPct val="90000"/>
              </a:lnSpc>
            </a:pPr>
            <a:r>
              <a:rPr lang="en-US" sz="2400" dirty="0">
                <a:ea typeface="ＭＳ Ｐゴシック" pitchFamily="-84" charset="-128"/>
                <a:cs typeface="ＭＳ Ｐゴシック" pitchFamily="-84" charset="-128"/>
              </a:rPr>
              <a:t>Late AD 19</a:t>
            </a:r>
            <a:r>
              <a:rPr lang="en-US" sz="2400" baseline="30000" dirty="0">
                <a:ea typeface="ＭＳ Ｐゴシック" pitchFamily="-84" charset="-128"/>
                <a:cs typeface="ＭＳ Ｐゴシック" pitchFamily="-84" charset="-128"/>
              </a:rPr>
              <a:t>th</a:t>
            </a:r>
            <a:r>
              <a:rPr lang="en-US" sz="2400" dirty="0">
                <a:ea typeface="ＭＳ Ｐゴシック" pitchFamily="-84" charset="-128"/>
                <a:cs typeface="ＭＳ Ｐゴシック" pitchFamily="-84" charset="-128"/>
              </a:rPr>
              <a:t> and early 20</a:t>
            </a:r>
            <a:r>
              <a:rPr lang="en-US" sz="2400" baseline="30000" dirty="0">
                <a:ea typeface="ＭＳ Ｐゴシック" pitchFamily="-84" charset="-128"/>
                <a:cs typeface="ＭＳ Ｐゴシック" pitchFamily="-84" charset="-128"/>
              </a:rPr>
              <a:t>th</a:t>
            </a:r>
            <a:r>
              <a:rPr lang="en-US" sz="2400" dirty="0">
                <a:ea typeface="ＭＳ Ｐゴシック" pitchFamily="-84" charset="-128"/>
                <a:cs typeface="ＭＳ Ｐゴシック" pitchFamily="-84" charset="-128"/>
              </a:rPr>
              <a:t> century</a:t>
            </a:r>
            <a:r>
              <a:rPr lang="en-US" sz="2800" dirty="0">
                <a:ea typeface="ＭＳ Ｐゴシック" pitchFamily="-84" charset="-128"/>
                <a:cs typeface="ＭＳ Ｐゴシック" pitchFamily="-84" charset="-128"/>
              </a:rPr>
              <a:t> (</a:t>
            </a:r>
            <a:r>
              <a:rPr lang="en-US" sz="2400" dirty="0">
                <a:solidFill>
                  <a:srgbClr val="A50021"/>
                </a:solidFill>
                <a:ea typeface="ＭＳ Ｐゴシック" pitchFamily="-84" charset="-128"/>
                <a:cs typeface="ＭＳ Ｐゴシック" pitchFamily="-84" charset="-128"/>
              </a:rPr>
              <a:t>Modern Physics Era</a:t>
            </a:r>
            <a:r>
              <a:rPr lang="en-US" sz="2800" dirty="0">
                <a:ea typeface="ＭＳ Ｐゴシック" pitchFamily="-84" charset="-128"/>
                <a:cs typeface="ＭＳ Ｐゴシック" pitchFamily="-84" charset="-128"/>
              </a:rPr>
              <a:t>)</a:t>
            </a:r>
          </a:p>
          <a:p>
            <a:pPr lvl="1" eaLnBrk="1" hangingPunct="1">
              <a:lnSpc>
                <a:spcPct val="90000"/>
              </a:lnSpc>
            </a:pPr>
            <a:r>
              <a:rPr lang="en-US" sz="2000" dirty="0"/>
              <a:t>Einstein’s theory of relativity: Generalized theory of space, time, and energy (mechanics)</a:t>
            </a:r>
          </a:p>
          <a:p>
            <a:pPr lvl="1" eaLnBrk="1" hangingPunct="1">
              <a:lnSpc>
                <a:spcPct val="90000"/>
              </a:lnSpc>
            </a:pPr>
            <a:r>
              <a:rPr lang="en-US" sz="2000" dirty="0"/>
              <a:t>Quantum Mechanics: Theory of atomic phenomena</a:t>
            </a:r>
          </a:p>
          <a:p>
            <a:pPr eaLnBrk="1" hangingPunct="1">
              <a:lnSpc>
                <a:spcPct val="90000"/>
              </a:lnSpc>
            </a:pPr>
            <a:r>
              <a:rPr lang="en-US" sz="2400" dirty="0">
                <a:ea typeface="ＭＳ Ｐゴシック" pitchFamily="-84" charset="-128"/>
                <a:cs typeface="ＭＳ Ｐゴシック" pitchFamily="-84" charset="-128"/>
              </a:rPr>
              <a:t>Physics has come very far, very fast, and is still progressing, yet we’ve got a long way to go </a:t>
            </a:r>
          </a:p>
          <a:p>
            <a:pPr lvl="1" eaLnBrk="1" hangingPunct="1">
              <a:lnSpc>
                <a:spcPct val="90000"/>
              </a:lnSpc>
            </a:pPr>
            <a:r>
              <a:rPr lang="en-US" sz="2000" dirty="0"/>
              <a:t>What is matter made of?</a:t>
            </a:r>
          </a:p>
          <a:p>
            <a:pPr lvl="1" eaLnBrk="1" hangingPunct="1">
              <a:lnSpc>
                <a:spcPct val="90000"/>
              </a:lnSpc>
            </a:pPr>
            <a:r>
              <a:rPr lang="en-US" sz="2000" dirty="0"/>
              <a:t>How do matters get mass?</a:t>
            </a:r>
          </a:p>
          <a:p>
            <a:pPr lvl="1" eaLnBrk="1" hangingPunct="1">
              <a:lnSpc>
                <a:spcPct val="90000"/>
              </a:lnSpc>
            </a:pPr>
            <a:r>
              <a:rPr lang="en-US" sz="2000" dirty="0"/>
              <a:t>How and why do matters interact with each other?</a:t>
            </a:r>
          </a:p>
          <a:p>
            <a:pPr lvl="1" eaLnBrk="1" hangingPunct="1">
              <a:lnSpc>
                <a:spcPct val="90000"/>
              </a:lnSpc>
            </a:pPr>
            <a:r>
              <a:rPr lang="en-US" sz="2000" dirty="0"/>
              <a:t>How is universe created?</a:t>
            </a:r>
          </a:p>
        </p:txBody>
      </p:sp>
    </p:spTree>
    <p:extLst>
      <p:ext uri="{BB962C8B-B14F-4D97-AF65-F5344CB8AC3E}">
        <p14:creationId xmlns:p14="http://schemas.microsoft.com/office/powerpoint/2010/main" val="353710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50531">
                                            <p:txEl>
                                              <p:pRg st="0" end="0"/>
                                            </p:txEl>
                                          </p:spTgt>
                                        </p:tgtEl>
                                        <p:attrNameLst>
                                          <p:attrName>style.visibility</p:attrName>
                                        </p:attrNameLst>
                                      </p:cBhvr>
                                      <p:to>
                                        <p:strVal val="visible"/>
                                      </p:to>
                                    </p:set>
                                    <p:animEffect transition="in" filter="wipe(left)">
                                      <p:cBhvr>
                                        <p:cTn id="7" dur="500"/>
                                        <p:tgtEl>
                                          <p:spTgt spid="150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50531">
                                            <p:txEl>
                                              <p:pRg st="1" end="1"/>
                                            </p:txEl>
                                          </p:spTgt>
                                        </p:tgtEl>
                                        <p:attrNameLst>
                                          <p:attrName>style.visibility</p:attrName>
                                        </p:attrNameLst>
                                      </p:cBhvr>
                                      <p:to>
                                        <p:strVal val="visible"/>
                                      </p:to>
                                    </p:set>
                                    <p:animEffect transition="in" filter="wipe(left)">
                                      <p:cBhvr>
                                        <p:cTn id="12" dur="500"/>
                                        <p:tgtEl>
                                          <p:spTgt spid="150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50531">
                                            <p:txEl>
                                              <p:pRg st="2" end="2"/>
                                            </p:txEl>
                                          </p:spTgt>
                                        </p:tgtEl>
                                        <p:attrNameLst>
                                          <p:attrName>style.visibility</p:attrName>
                                        </p:attrNameLst>
                                      </p:cBhvr>
                                      <p:to>
                                        <p:strVal val="visible"/>
                                      </p:to>
                                    </p:set>
                                    <p:animEffect transition="in" filter="wipe(left)">
                                      <p:cBhvr>
                                        <p:cTn id="17" dur="500"/>
                                        <p:tgtEl>
                                          <p:spTgt spid="150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50531">
                                            <p:txEl>
                                              <p:pRg st="3" end="3"/>
                                            </p:txEl>
                                          </p:spTgt>
                                        </p:tgtEl>
                                        <p:attrNameLst>
                                          <p:attrName>style.visibility</p:attrName>
                                        </p:attrNameLst>
                                      </p:cBhvr>
                                      <p:to>
                                        <p:strVal val="visible"/>
                                      </p:to>
                                    </p:set>
                                    <p:animEffect transition="in" filter="wipe(left)">
                                      <p:cBhvr>
                                        <p:cTn id="22" dur="500"/>
                                        <p:tgtEl>
                                          <p:spTgt spid="1505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50531">
                                            <p:txEl>
                                              <p:pRg st="4" end="4"/>
                                            </p:txEl>
                                          </p:spTgt>
                                        </p:tgtEl>
                                        <p:attrNameLst>
                                          <p:attrName>style.visibility</p:attrName>
                                        </p:attrNameLst>
                                      </p:cBhvr>
                                      <p:to>
                                        <p:strVal val="visible"/>
                                      </p:to>
                                    </p:set>
                                    <p:animEffect transition="in" filter="wipe(left)">
                                      <p:cBhvr>
                                        <p:cTn id="27" dur="500"/>
                                        <p:tgtEl>
                                          <p:spTgt spid="1505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50531">
                                            <p:txEl>
                                              <p:pRg st="5" end="5"/>
                                            </p:txEl>
                                          </p:spTgt>
                                        </p:tgtEl>
                                        <p:attrNameLst>
                                          <p:attrName>style.visibility</p:attrName>
                                        </p:attrNameLst>
                                      </p:cBhvr>
                                      <p:to>
                                        <p:strVal val="visible"/>
                                      </p:to>
                                    </p:set>
                                    <p:animEffect transition="in" filter="wipe(left)">
                                      <p:cBhvr>
                                        <p:cTn id="32" dur="500"/>
                                        <p:tgtEl>
                                          <p:spTgt spid="1505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50531">
                                            <p:txEl>
                                              <p:pRg st="6" end="6"/>
                                            </p:txEl>
                                          </p:spTgt>
                                        </p:tgtEl>
                                        <p:attrNameLst>
                                          <p:attrName>style.visibility</p:attrName>
                                        </p:attrNameLst>
                                      </p:cBhvr>
                                      <p:to>
                                        <p:strVal val="visible"/>
                                      </p:to>
                                    </p:set>
                                    <p:animEffect transition="in" filter="wipe(left)">
                                      <p:cBhvr>
                                        <p:cTn id="37" dur="500"/>
                                        <p:tgtEl>
                                          <p:spTgt spid="15053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50531">
                                            <p:txEl>
                                              <p:pRg st="7" end="7"/>
                                            </p:txEl>
                                          </p:spTgt>
                                        </p:tgtEl>
                                        <p:attrNameLst>
                                          <p:attrName>style.visibility</p:attrName>
                                        </p:attrNameLst>
                                      </p:cBhvr>
                                      <p:to>
                                        <p:strVal val="visible"/>
                                      </p:to>
                                    </p:set>
                                    <p:animEffect transition="in" filter="wipe(left)">
                                      <p:cBhvr>
                                        <p:cTn id="42" dur="500"/>
                                        <p:tgtEl>
                                          <p:spTgt spid="15053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50531">
                                            <p:txEl>
                                              <p:pRg st="8" end="8"/>
                                            </p:txEl>
                                          </p:spTgt>
                                        </p:tgtEl>
                                        <p:attrNameLst>
                                          <p:attrName>style.visibility</p:attrName>
                                        </p:attrNameLst>
                                      </p:cBhvr>
                                      <p:to>
                                        <p:strVal val="visible"/>
                                      </p:to>
                                    </p:set>
                                    <p:animEffect transition="in" filter="wipe(left)">
                                      <p:cBhvr>
                                        <p:cTn id="47" dur="500"/>
                                        <p:tgtEl>
                                          <p:spTgt spid="15053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50531">
                                            <p:txEl>
                                              <p:pRg st="9" end="9"/>
                                            </p:txEl>
                                          </p:spTgt>
                                        </p:tgtEl>
                                        <p:attrNameLst>
                                          <p:attrName>style.visibility</p:attrName>
                                        </p:attrNameLst>
                                      </p:cBhvr>
                                      <p:to>
                                        <p:strVal val="visible"/>
                                      </p:to>
                                    </p:set>
                                    <p:animEffect transition="in" filter="wipe(left)">
                                      <p:cBhvr>
                                        <p:cTn id="52" dur="500"/>
                                        <p:tgtEl>
                                          <p:spTgt spid="15053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50531">
                                            <p:txEl>
                                              <p:pRg st="10" end="10"/>
                                            </p:txEl>
                                          </p:spTgt>
                                        </p:tgtEl>
                                        <p:attrNameLst>
                                          <p:attrName>style.visibility</p:attrName>
                                        </p:attrNameLst>
                                      </p:cBhvr>
                                      <p:to>
                                        <p:strVal val="visible"/>
                                      </p:to>
                                    </p:set>
                                    <p:animEffect transition="in" filter="wipe(left)">
                                      <p:cBhvr>
                                        <p:cTn id="57" dur="500"/>
                                        <p:tgtEl>
                                          <p:spTgt spid="15053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150531">
                                            <p:txEl>
                                              <p:pRg st="11" end="11"/>
                                            </p:txEl>
                                          </p:spTgt>
                                        </p:tgtEl>
                                        <p:attrNameLst>
                                          <p:attrName>style.visibility</p:attrName>
                                        </p:attrNameLst>
                                      </p:cBhvr>
                                      <p:to>
                                        <p:strVal val="visible"/>
                                      </p:to>
                                    </p:set>
                                    <p:animEffect transition="in" filter="wipe(left)">
                                      <p:cBhvr>
                                        <p:cTn id="62" dur="500"/>
                                        <p:tgtEl>
                                          <p:spTgt spid="15053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dt" sz="quarter" idx="10"/>
          </p:nvPr>
        </p:nvSpPr>
        <p:spPr/>
        <p:txBody>
          <a:bodyPr/>
          <a:lstStyle/>
          <a:p>
            <a:pPr>
              <a:defRPr/>
            </a:pPr>
            <a:r>
              <a:rPr lang="en-US"/>
              <a:t>Monday, Jan. 27, 2020</a:t>
            </a:r>
          </a:p>
        </p:txBody>
      </p:sp>
      <p:sp>
        <p:nvSpPr>
          <p:cNvPr id="55299" name="Rectangle 6"/>
          <p:cNvSpPr>
            <a:spLocks noGrp="1" noChangeArrowheads="1"/>
          </p:cNvSpPr>
          <p:nvPr>
            <p:ph type="sldNum" sz="quarter" idx="12"/>
          </p:nvPr>
        </p:nvSpPr>
        <p:spPr>
          <a:noFill/>
        </p:spPr>
        <p:txBody>
          <a:bodyPr/>
          <a:lstStyle/>
          <a:p>
            <a:fld id="{0A70E4F3-5A7A-6E40-8D6E-155C2781E57E}" type="slidenum">
              <a:rPr lang="en-US">
                <a:latin typeface="Arial Narrow" pitchFamily="-84" charset="0"/>
              </a:rPr>
              <a:pPr/>
              <a:t>6</a:t>
            </a:fld>
            <a:endParaRPr lang="en-US">
              <a:latin typeface="Arial Narrow" pitchFamily="-84" charset="0"/>
            </a:endParaRPr>
          </a:p>
        </p:txBody>
      </p:sp>
      <p:sp>
        <p:nvSpPr>
          <p:cNvPr id="5" name="Footer Placeholder 4"/>
          <p:cNvSpPr>
            <a:spLocks noGrp="1"/>
          </p:cNvSpPr>
          <p:nvPr>
            <p:ph type="ftr" sz="quarter" idx="11"/>
          </p:nvPr>
        </p:nvSpPr>
        <p:spPr/>
        <p:txBody>
          <a:bodyPr/>
          <a:lstStyle/>
          <a:p>
            <a:pPr>
              <a:defRPr/>
            </a:pPr>
            <a:r>
              <a:rPr lang="en-US"/>
              <a:t>PHYS 1444-002, Spring 2020                    Dr. Jonathan Asaadi</a:t>
            </a:r>
          </a:p>
        </p:txBody>
      </p:sp>
      <p:sp>
        <p:nvSpPr>
          <p:cNvPr id="55301"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B2B7437F-471F-5744-A69F-7381C54885A0}" type="slidenum">
              <a:rPr lang="en-US" sz="1400" b="1">
                <a:solidFill>
                  <a:srgbClr val="A50021"/>
                </a:solidFill>
                <a:latin typeface="Arial Narrow" pitchFamily="-84" charset="0"/>
              </a:rPr>
              <a:pPr algn="r"/>
              <a:t>6</a:t>
            </a:fld>
            <a:endParaRPr lang="en-US" sz="1400" b="1">
              <a:solidFill>
                <a:srgbClr val="A50021"/>
              </a:solidFill>
              <a:latin typeface="Arial Narrow" pitchFamily="-84" charset="0"/>
            </a:endParaRPr>
          </a:p>
        </p:txBody>
      </p:sp>
      <p:sp>
        <p:nvSpPr>
          <p:cNvPr id="55302" name="Rectangle 2"/>
          <p:cNvSpPr>
            <a:spLocks noGrp="1" noChangeArrowheads="1"/>
          </p:cNvSpPr>
          <p:nvPr>
            <p:ph type="title"/>
          </p:nvPr>
        </p:nvSpPr>
        <p:spPr>
          <a:xfrm>
            <a:off x="685800" y="0"/>
            <a:ext cx="7772400" cy="838200"/>
          </a:xfrm>
        </p:spPr>
        <p:txBody>
          <a:bodyPr/>
          <a:lstStyle/>
          <a:p>
            <a:pPr eaLnBrk="1" hangingPunct="1"/>
            <a:r>
              <a:rPr lang="en-US">
                <a:ea typeface="ＭＳ Ｐゴシック" pitchFamily="-84" charset="-128"/>
                <a:cs typeface="ＭＳ Ｐゴシック" pitchFamily="-84" charset="-128"/>
              </a:rPr>
              <a:t>Models, Theories and Laws</a:t>
            </a:r>
          </a:p>
        </p:txBody>
      </p:sp>
      <p:sp>
        <p:nvSpPr>
          <p:cNvPr id="208899" name="Rectangle 3"/>
          <p:cNvSpPr>
            <a:spLocks noGrp="1" noChangeArrowheads="1"/>
          </p:cNvSpPr>
          <p:nvPr>
            <p:ph type="body" idx="1"/>
          </p:nvPr>
        </p:nvSpPr>
        <p:spPr>
          <a:xfrm>
            <a:off x="304800" y="914400"/>
            <a:ext cx="8534400" cy="5181600"/>
          </a:xfrm>
        </p:spPr>
        <p:txBody>
          <a:bodyPr/>
          <a:lstStyle/>
          <a:p>
            <a:pPr eaLnBrk="1" hangingPunct="1">
              <a:lnSpc>
                <a:spcPct val="80000"/>
              </a:lnSpc>
            </a:pPr>
            <a:r>
              <a:rPr lang="en-US" sz="2800" dirty="0">
                <a:solidFill>
                  <a:srgbClr val="CC00CC"/>
                </a:solidFill>
                <a:ea typeface="ＭＳ Ｐゴシック" pitchFamily="-84" charset="-128"/>
                <a:cs typeface="ＭＳ Ｐゴシック" pitchFamily="-84" charset="-128"/>
              </a:rPr>
              <a:t>Models</a:t>
            </a:r>
            <a:r>
              <a:rPr lang="en-US" sz="2800" dirty="0">
                <a:ea typeface="ＭＳ Ｐゴシック" pitchFamily="-84" charset="-128"/>
                <a:cs typeface="ＭＳ Ｐゴシック" pitchFamily="-84" charset="-128"/>
              </a:rPr>
              <a:t>: An analogy or a mental image of a phenomena in terms of something we are familiar with</a:t>
            </a:r>
          </a:p>
          <a:p>
            <a:pPr lvl="1" eaLnBrk="1" hangingPunct="1">
              <a:lnSpc>
                <a:spcPct val="80000"/>
              </a:lnSpc>
            </a:pPr>
            <a:r>
              <a:rPr lang="en-US" sz="2400" dirty="0"/>
              <a:t>Thinking light as waves, behaving just like water waves</a:t>
            </a:r>
          </a:p>
          <a:p>
            <a:pPr lvl="1" eaLnBrk="1" hangingPunct="1">
              <a:lnSpc>
                <a:spcPct val="80000"/>
              </a:lnSpc>
            </a:pPr>
            <a:r>
              <a:rPr lang="en-US" sz="2400" dirty="0"/>
              <a:t>Often provide insights for new experiments and ideas</a:t>
            </a:r>
          </a:p>
          <a:p>
            <a:pPr eaLnBrk="1" hangingPunct="1">
              <a:lnSpc>
                <a:spcPct val="80000"/>
              </a:lnSpc>
            </a:pPr>
            <a:r>
              <a:rPr lang="en-US" sz="2800" dirty="0">
                <a:solidFill>
                  <a:srgbClr val="CC00CC"/>
                </a:solidFill>
                <a:ea typeface="ＭＳ Ｐゴシック" pitchFamily="-84" charset="-128"/>
                <a:cs typeface="ＭＳ Ｐゴシック" pitchFamily="-84" charset="-128"/>
              </a:rPr>
              <a:t>Theories</a:t>
            </a:r>
            <a:r>
              <a:rPr lang="en-US" sz="2800" dirty="0">
                <a:ea typeface="ＭＳ Ｐゴシック" pitchFamily="-84" charset="-128"/>
                <a:cs typeface="ＭＳ Ｐゴシック" pitchFamily="-84" charset="-128"/>
              </a:rPr>
              <a:t>: More systematically improved version of models</a:t>
            </a:r>
          </a:p>
          <a:p>
            <a:pPr lvl="1" eaLnBrk="1" hangingPunct="1">
              <a:lnSpc>
                <a:spcPct val="80000"/>
              </a:lnSpc>
            </a:pPr>
            <a:r>
              <a:rPr lang="en-US" dirty="0"/>
              <a:t>Can provide quantitative predictions that are testable and more precise</a:t>
            </a:r>
          </a:p>
          <a:p>
            <a:pPr eaLnBrk="1" hangingPunct="1">
              <a:lnSpc>
                <a:spcPct val="80000"/>
              </a:lnSpc>
            </a:pPr>
            <a:r>
              <a:rPr lang="en-US" sz="2800" dirty="0">
                <a:solidFill>
                  <a:srgbClr val="CC00CC"/>
                </a:solidFill>
                <a:ea typeface="ＭＳ Ｐゴシック" pitchFamily="-84" charset="-128"/>
                <a:cs typeface="ＭＳ Ｐゴシック" pitchFamily="-84" charset="-128"/>
              </a:rPr>
              <a:t>Laws</a:t>
            </a:r>
            <a:r>
              <a:rPr lang="en-US" sz="2800" dirty="0">
                <a:ea typeface="ＭＳ Ｐゴシック" pitchFamily="-84" charset="-128"/>
                <a:cs typeface="ＭＳ Ｐゴシック" pitchFamily="-84" charset="-128"/>
              </a:rPr>
              <a:t>: Certain concise but general statements about how nature behaves </a:t>
            </a:r>
            <a:endParaRPr lang="en-US" sz="2800" dirty="0">
              <a:ea typeface="ＭＳ Ｐゴシック" pitchFamily="-84" charset="-128"/>
              <a:cs typeface="ＭＳ Ｐゴシック" pitchFamily="-84" charset="-128"/>
              <a:sym typeface="Wingdings" pitchFamily="-84" charset="2"/>
            </a:endParaRPr>
          </a:p>
          <a:p>
            <a:pPr lvl="1" eaLnBrk="1" hangingPunct="1">
              <a:lnSpc>
                <a:spcPct val="80000"/>
              </a:lnSpc>
            </a:pPr>
            <a:r>
              <a:rPr lang="en-US" sz="2400" dirty="0"/>
              <a:t>Energy conservation law</a:t>
            </a:r>
          </a:p>
          <a:p>
            <a:pPr lvl="1" eaLnBrk="1" hangingPunct="1">
              <a:lnSpc>
                <a:spcPct val="80000"/>
              </a:lnSpc>
            </a:pPr>
            <a:r>
              <a:rPr lang="en-US" sz="2400" dirty="0">
                <a:sym typeface="Wingdings" pitchFamily="-84" charset="2"/>
              </a:rPr>
              <a:t>The statement must be found experimentally valid to become a law</a:t>
            </a:r>
            <a:endParaRPr lang="en-US" sz="2400" dirty="0"/>
          </a:p>
          <a:p>
            <a:pPr eaLnBrk="1" hangingPunct="1">
              <a:lnSpc>
                <a:spcPct val="80000"/>
              </a:lnSpc>
            </a:pPr>
            <a:r>
              <a:rPr lang="en-US" sz="2800" dirty="0">
                <a:solidFill>
                  <a:srgbClr val="CC00CC"/>
                </a:solidFill>
                <a:ea typeface="ＭＳ Ｐゴシック" pitchFamily="-84" charset="-128"/>
                <a:cs typeface="ＭＳ Ｐゴシック" pitchFamily="-84" charset="-128"/>
              </a:rPr>
              <a:t>Principles</a:t>
            </a:r>
            <a:r>
              <a:rPr lang="en-US" sz="2800" dirty="0">
                <a:ea typeface="ＭＳ Ｐゴシック" pitchFamily="-84" charset="-128"/>
                <a:cs typeface="ＭＳ Ｐゴシック" pitchFamily="-84" charset="-128"/>
              </a:rPr>
              <a:t>: Less general statements of how nature behaves</a:t>
            </a:r>
          </a:p>
          <a:p>
            <a:pPr lvl="1" eaLnBrk="1" hangingPunct="1">
              <a:lnSpc>
                <a:spcPct val="80000"/>
              </a:lnSpc>
            </a:pPr>
            <a:r>
              <a:rPr lang="en-US" dirty="0"/>
              <a:t>Has some level of arbitrariness</a:t>
            </a:r>
          </a:p>
        </p:txBody>
      </p:sp>
    </p:spTree>
    <p:extLst>
      <p:ext uri="{BB962C8B-B14F-4D97-AF65-F5344CB8AC3E}">
        <p14:creationId xmlns:p14="http://schemas.microsoft.com/office/powerpoint/2010/main" val="273636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8899">
                                            <p:txEl>
                                              <p:pRg st="0" end="0"/>
                                            </p:txEl>
                                          </p:spTgt>
                                        </p:tgtEl>
                                        <p:attrNameLst>
                                          <p:attrName>style.visibility</p:attrName>
                                        </p:attrNameLst>
                                      </p:cBhvr>
                                      <p:to>
                                        <p:strVal val="visible"/>
                                      </p:to>
                                    </p:set>
                                    <p:animEffect transition="in" filter="wipe(left)">
                                      <p:cBhvr>
                                        <p:cTn id="7" dur="500"/>
                                        <p:tgtEl>
                                          <p:spTgt spid="2088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8899">
                                            <p:txEl>
                                              <p:pRg st="1" end="1"/>
                                            </p:txEl>
                                          </p:spTgt>
                                        </p:tgtEl>
                                        <p:attrNameLst>
                                          <p:attrName>style.visibility</p:attrName>
                                        </p:attrNameLst>
                                      </p:cBhvr>
                                      <p:to>
                                        <p:strVal val="visible"/>
                                      </p:to>
                                    </p:set>
                                    <p:animEffect transition="in" filter="wipe(left)">
                                      <p:cBhvr>
                                        <p:cTn id="12" dur="500"/>
                                        <p:tgtEl>
                                          <p:spTgt spid="2088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8899">
                                            <p:txEl>
                                              <p:pRg st="2" end="2"/>
                                            </p:txEl>
                                          </p:spTgt>
                                        </p:tgtEl>
                                        <p:attrNameLst>
                                          <p:attrName>style.visibility</p:attrName>
                                        </p:attrNameLst>
                                      </p:cBhvr>
                                      <p:to>
                                        <p:strVal val="visible"/>
                                      </p:to>
                                    </p:set>
                                    <p:animEffect transition="in" filter="wipe(left)">
                                      <p:cBhvr>
                                        <p:cTn id="17" dur="500"/>
                                        <p:tgtEl>
                                          <p:spTgt spid="2088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8899">
                                            <p:txEl>
                                              <p:pRg st="3" end="3"/>
                                            </p:txEl>
                                          </p:spTgt>
                                        </p:tgtEl>
                                        <p:attrNameLst>
                                          <p:attrName>style.visibility</p:attrName>
                                        </p:attrNameLst>
                                      </p:cBhvr>
                                      <p:to>
                                        <p:strVal val="visible"/>
                                      </p:to>
                                    </p:set>
                                    <p:animEffect transition="in" filter="wipe(left)">
                                      <p:cBhvr>
                                        <p:cTn id="22" dur="500"/>
                                        <p:tgtEl>
                                          <p:spTgt spid="2088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8899">
                                            <p:txEl>
                                              <p:pRg st="4" end="4"/>
                                            </p:txEl>
                                          </p:spTgt>
                                        </p:tgtEl>
                                        <p:attrNameLst>
                                          <p:attrName>style.visibility</p:attrName>
                                        </p:attrNameLst>
                                      </p:cBhvr>
                                      <p:to>
                                        <p:strVal val="visible"/>
                                      </p:to>
                                    </p:set>
                                    <p:animEffect transition="in" filter="wipe(left)">
                                      <p:cBhvr>
                                        <p:cTn id="27" dur="500"/>
                                        <p:tgtEl>
                                          <p:spTgt spid="2088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8899">
                                            <p:txEl>
                                              <p:pRg st="5" end="5"/>
                                            </p:txEl>
                                          </p:spTgt>
                                        </p:tgtEl>
                                        <p:attrNameLst>
                                          <p:attrName>style.visibility</p:attrName>
                                        </p:attrNameLst>
                                      </p:cBhvr>
                                      <p:to>
                                        <p:strVal val="visible"/>
                                      </p:to>
                                    </p:set>
                                    <p:animEffect transition="in" filter="wipe(left)">
                                      <p:cBhvr>
                                        <p:cTn id="32" dur="500"/>
                                        <p:tgtEl>
                                          <p:spTgt spid="2088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08899">
                                            <p:txEl>
                                              <p:pRg st="6" end="6"/>
                                            </p:txEl>
                                          </p:spTgt>
                                        </p:tgtEl>
                                        <p:attrNameLst>
                                          <p:attrName>style.visibility</p:attrName>
                                        </p:attrNameLst>
                                      </p:cBhvr>
                                      <p:to>
                                        <p:strVal val="visible"/>
                                      </p:to>
                                    </p:set>
                                    <p:animEffect transition="in" filter="wipe(left)">
                                      <p:cBhvr>
                                        <p:cTn id="37" dur="500"/>
                                        <p:tgtEl>
                                          <p:spTgt spid="20889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08899">
                                            <p:txEl>
                                              <p:pRg st="7" end="7"/>
                                            </p:txEl>
                                          </p:spTgt>
                                        </p:tgtEl>
                                        <p:attrNameLst>
                                          <p:attrName>style.visibility</p:attrName>
                                        </p:attrNameLst>
                                      </p:cBhvr>
                                      <p:to>
                                        <p:strVal val="visible"/>
                                      </p:to>
                                    </p:set>
                                    <p:animEffect transition="in" filter="wipe(left)">
                                      <p:cBhvr>
                                        <p:cTn id="42" dur="500"/>
                                        <p:tgtEl>
                                          <p:spTgt spid="20889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08899">
                                            <p:txEl>
                                              <p:pRg st="8" end="8"/>
                                            </p:txEl>
                                          </p:spTgt>
                                        </p:tgtEl>
                                        <p:attrNameLst>
                                          <p:attrName>style.visibility</p:attrName>
                                        </p:attrNameLst>
                                      </p:cBhvr>
                                      <p:to>
                                        <p:strVal val="visible"/>
                                      </p:to>
                                    </p:set>
                                    <p:animEffect transition="in" filter="wipe(left)">
                                      <p:cBhvr>
                                        <p:cTn id="47" dur="500"/>
                                        <p:tgtEl>
                                          <p:spTgt spid="20889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08899">
                                            <p:txEl>
                                              <p:pRg st="9" end="9"/>
                                            </p:txEl>
                                          </p:spTgt>
                                        </p:tgtEl>
                                        <p:attrNameLst>
                                          <p:attrName>style.visibility</p:attrName>
                                        </p:attrNameLst>
                                      </p:cBhvr>
                                      <p:to>
                                        <p:strVal val="visible"/>
                                      </p:to>
                                    </p:set>
                                    <p:animEffect transition="in" filter="wipe(left)">
                                      <p:cBhvr>
                                        <p:cTn id="52" dur="500"/>
                                        <p:tgtEl>
                                          <p:spTgt spid="2088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4"/>
          <p:cNvSpPr>
            <a:spLocks noGrp="1" noChangeArrowheads="1"/>
          </p:cNvSpPr>
          <p:nvPr>
            <p:ph type="dt" sz="quarter" idx="10"/>
          </p:nvPr>
        </p:nvSpPr>
        <p:spPr/>
        <p:txBody>
          <a:bodyPr/>
          <a:lstStyle/>
          <a:p>
            <a:pPr>
              <a:defRPr/>
            </a:pPr>
            <a:r>
              <a:rPr lang="en-US"/>
              <a:t>Monday, Jan. 27, 2020</a:t>
            </a:r>
          </a:p>
        </p:txBody>
      </p:sp>
      <p:sp>
        <p:nvSpPr>
          <p:cNvPr id="56323" name="Rectangle 6"/>
          <p:cNvSpPr>
            <a:spLocks noGrp="1" noChangeArrowheads="1"/>
          </p:cNvSpPr>
          <p:nvPr>
            <p:ph type="sldNum" sz="quarter" idx="12"/>
          </p:nvPr>
        </p:nvSpPr>
        <p:spPr>
          <a:noFill/>
        </p:spPr>
        <p:txBody>
          <a:bodyPr/>
          <a:lstStyle/>
          <a:p>
            <a:fld id="{B5F4C5E4-A20A-D34A-94BA-12452F65537C}" type="slidenum">
              <a:rPr lang="en-US">
                <a:latin typeface="Arial Narrow" pitchFamily="-84" charset="0"/>
              </a:rPr>
              <a:pPr/>
              <a:t>7</a:t>
            </a:fld>
            <a:endParaRPr lang="en-US">
              <a:latin typeface="Arial Narrow" pitchFamily="-84" charset="0"/>
            </a:endParaRPr>
          </a:p>
        </p:txBody>
      </p:sp>
      <p:sp>
        <p:nvSpPr>
          <p:cNvPr id="56324"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AB566C1F-BBF6-6242-A5A3-31BE5DA5B18D}" type="slidenum">
              <a:rPr lang="en-US" sz="1400" b="1">
                <a:solidFill>
                  <a:srgbClr val="A50021"/>
                </a:solidFill>
                <a:latin typeface="Arial Narrow" pitchFamily="-84" charset="0"/>
              </a:rPr>
              <a:pPr algn="r"/>
              <a:t>7</a:t>
            </a:fld>
            <a:endParaRPr lang="en-US" sz="1400" b="1">
              <a:solidFill>
                <a:srgbClr val="A50021"/>
              </a:solidFill>
              <a:latin typeface="Arial Narrow" pitchFamily="-84" charset="0"/>
            </a:endParaRPr>
          </a:p>
        </p:txBody>
      </p:sp>
      <p:sp>
        <p:nvSpPr>
          <p:cNvPr id="56325" name="Rectangle 2"/>
          <p:cNvSpPr>
            <a:spLocks noGrp="1" noChangeArrowheads="1"/>
          </p:cNvSpPr>
          <p:nvPr>
            <p:ph type="title" idx="4294967295"/>
          </p:nvPr>
        </p:nvSpPr>
        <p:spPr>
          <a:xfrm>
            <a:off x="685800" y="152400"/>
            <a:ext cx="7772400" cy="762000"/>
          </a:xfrm>
        </p:spPr>
        <p:txBody>
          <a:bodyPr/>
          <a:lstStyle/>
          <a:p>
            <a:pPr eaLnBrk="1" hangingPunct="1"/>
            <a:r>
              <a:rPr lang="en-US">
                <a:ea typeface="ＭＳ Ｐゴシック" pitchFamily="-84" charset="-128"/>
                <a:cs typeface="ＭＳ Ｐゴシック" pitchFamily="-84" charset="-128"/>
              </a:rPr>
              <a:t>Uncertainties</a:t>
            </a:r>
          </a:p>
        </p:txBody>
      </p:sp>
      <p:sp>
        <p:nvSpPr>
          <p:cNvPr id="169987" name="Rectangle 3"/>
          <p:cNvSpPr>
            <a:spLocks noGrp="1" noChangeArrowheads="1"/>
          </p:cNvSpPr>
          <p:nvPr>
            <p:ph type="body" idx="4294967295"/>
          </p:nvPr>
        </p:nvSpPr>
        <p:spPr>
          <a:xfrm>
            <a:off x="685800" y="990600"/>
            <a:ext cx="8153400" cy="5486400"/>
          </a:xfrm>
        </p:spPr>
        <p:txBody>
          <a:bodyPr/>
          <a:lstStyle/>
          <a:p>
            <a:pPr eaLnBrk="1" hangingPunct="1"/>
            <a:r>
              <a:rPr lang="en-US" sz="3500">
                <a:ea typeface="ＭＳ Ｐゴシック" pitchFamily="-84" charset="-128"/>
                <a:cs typeface="ＭＳ Ｐゴシック" pitchFamily="-84" charset="-128"/>
              </a:rPr>
              <a:t>Physical measurements have limited precision, however good they are, due to:</a:t>
            </a:r>
          </a:p>
          <a:p>
            <a:pPr lvl="1" eaLnBrk="1" hangingPunct="1"/>
            <a:r>
              <a:rPr lang="en-US"/>
              <a:t>Number of measurements </a:t>
            </a:r>
          </a:p>
          <a:p>
            <a:pPr lvl="1" eaLnBrk="1" hangingPunct="1"/>
            <a:r>
              <a:rPr lang="en-US"/>
              <a:t>Quality of instruments (meter stick vs micro-meter)</a:t>
            </a:r>
          </a:p>
          <a:p>
            <a:pPr lvl="1" eaLnBrk="1" hangingPunct="1"/>
            <a:r>
              <a:rPr lang="en-US"/>
              <a:t>Experience of the person doing measurements</a:t>
            </a:r>
          </a:p>
          <a:p>
            <a:pPr lvl="1" eaLnBrk="1" hangingPunct="1"/>
            <a:r>
              <a:rPr lang="en-US"/>
              <a:t>Etc</a:t>
            </a:r>
          </a:p>
          <a:p>
            <a:pPr eaLnBrk="1" hangingPunct="1"/>
            <a:r>
              <a:rPr lang="en-US">
                <a:ea typeface="ＭＳ Ｐゴシック" pitchFamily="-84" charset="-128"/>
                <a:cs typeface="ＭＳ Ｐゴシック" pitchFamily="-84" charset="-128"/>
              </a:rPr>
              <a:t>In many cases, uncertainties are more important and difficult to estimate than the central (or mean) values</a:t>
            </a:r>
          </a:p>
        </p:txBody>
      </p:sp>
      <p:sp>
        <p:nvSpPr>
          <p:cNvPr id="169988" name="Text Box 4"/>
          <p:cNvSpPr txBox="1">
            <a:spLocks noChangeArrowheads="1"/>
          </p:cNvSpPr>
          <p:nvPr/>
        </p:nvSpPr>
        <p:spPr bwMode="auto">
          <a:xfrm>
            <a:off x="338138" y="2160588"/>
            <a:ext cx="881062" cy="519112"/>
          </a:xfrm>
          <a:prstGeom prst="rect">
            <a:avLst/>
          </a:prstGeom>
          <a:noFill/>
          <a:ln w="9525">
            <a:noFill/>
            <a:miter lim="800000"/>
            <a:headEnd/>
            <a:tailEnd/>
          </a:ln>
        </p:spPr>
        <p:txBody>
          <a:bodyPr wrap="none">
            <a:prstTxWarp prst="textNoShape">
              <a:avLst/>
            </a:prstTxWarp>
            <a:spAutoFit/>
          </a:bodyPr>
          <a:lstStyle/>
          <a:p>
            <a:r>
              <a:rPr lang="en-US" sz="2800">
                <a:solidFill>
                  <a:srgbClr val="A50021"/>
                </a:solidFill>
                <a:latin typeface="Arial Narrow" pitchFamily="-84" charset="0"/>
              </a:rPr>
              <a:t>Stat.{</a:t>
            </a:r>
          </a:p>
        </p:txBody>
      </p:sp>
      <p:grpSp>
        <p:nvGrpSpPr>
          <p:cNvPr id="2" name="Group 5"/>
          <p:cNvGrpSpPr>
            <a:grpSpLocks/>
          </p:cNvGrpSpPr>
          <p:nvPr/>
        </p:nvGrpSpPr>
        <p:grpSpPr bwMode="auto">
          <a:xfrm>
            <a:off x="228600" y="2590800"/>
            <a:ext cx="914400" cy="1555750"/>
            <a:chOff x="144" y="1632"/>
            <a:chExt cx="576" cy="980"/>
          </a:xfrm>
        </p:grpSpPr>
        <p:sp>
          <p:nvSpPr>
            <p:cNvPr id="56330" name="Text Box 6"/>
            <p:cNvSpPr txBox="1">
              <a:spLocks noChangeArrowheads="1"/>
            </p:cNvSpPr>
            <p:nvPr/>
          </p:nvSpPr>
          <p:spPr bwMode="auto">
            <a:xfrm>
              <a:off x="528" y="1632"/>
              <a:ext cx="192" cy="980"/>
            </a:xfrm>
            <a:prstGeom prst="rect">
              <a:avLst/>
            </a:prstGeom>
            <a:noFill/>
            <a:ln w="9525">
              <a:noFill/>
              <a:miter lim="800000"/>
              <a:headEnd/>
              <a:tailEnd/>
            </a:ln>
          </p:spPr>
          <p:txBody>
            <a:bodyPr>
              <a:prstTxWarp prst="textNoShape">
                <a:avLst/>
              </a:prstTxWarp>
              <a:spAutoFit/>
            </a:bodyPr>
            <a:lstStyle/>
            <a:p>
              <a:r>
                <a:rPr lang="en-US" sz="9600">
                  <a:solidFill>
                    <a:srgbClr val="A50021"/>
                  </a:solidFill>
                  <a:latin typeface="Arial Narrow" pitchFamily="-84" charset="0"/>
                </a:rPr>
                <a:t>{</a:t>
              </a:r>
            </a:p>
          </p:txBody>
        </p:sp>
        <p:sp>
          <p:nvSpPr>
            <p:cNvPr id="56331" name="Text Box 7"/>
            <p:cNvSpPr txBox="1">
              <a:spLocks noChangeArrowheads="1"/>
            </p:cNvSpPr>
            <p:nvPr/>
          </p:nvSpPr>
          <p:spPr bwMode="auto">
            <a:xfrm>
              <a:off x="144" y="1959"/>
              <a:ext cx="528" cy="327"/>
            </a:xfrm>
            <a:prstGeom prst="rect">
              <a:avLst/>
            </a:prstGeom>
            <a:noFill/>
            <a:ln w="9525">
              <a:noFill/>
              <a:miter lim="800000"/>
              <a:headEnd/>
              <a:tailEnd/>
            </a:ln>
          </p:spPr>
          <p:txBody>
            <a:bodyPr>
              <a:prstTxWarp prst="textNoShape">
                <a:avLst/>
              </a:prstTxWarp>
              <a:spAutoFit/>
            </a:bodyPr>
            <a:lstStyle/>
            <a:p>
              <a:r>
                <a:rPr lang="en-US" sz="2800">
                  <a:solidFill>
                    <a:srgbClr val="A50021"/>
                  </a:solidFill>
                  <a:latin typeface="Arial Narrow" pitchFamily="-84" charset="0"/>
                </a:rPr>
                <a:t>Syst.</a:t>
              </a:r>
            </a:p>
          </p:txBody>
        </p:sp>
      </p:grpSp>
      <p:sp>
        <p:nvSpPr>
          <p:cNvPr id="56329" name="Footer Placeholder 12"/>
          <p:cNvSpPr>
            <a:spLocks noGrp="1"/>
          </p:cNvSpPr>
          <p:nvPr>
            <p:ph type="ftr" sz="quarter" idx="11"/>
          </p:nvPr>
        </p:nvSpPr>
        <p:spPr>
          <a:xfrm>
            <a:off x="3124200" y="6172200"/>
            <a:ext cx="2895600" cy="457200"/>
          </a:xfrm>
        </p:spPr>
        <p:txBody>
          <a:bodyPr/>
          <a:lstStyle/>
          <a:p>
            <a:pPr>
              <a:defRPr/>
            </a:pPr>
            <a:r>
              <a:rPr lang="en-US"/>
              <a:t>PHYS 1444-002, Spring 2020                    Dr. Jonathan Asaadi</a:t>
            </a:r>
          </a:p>
        </p:txBody>
      </p:sp>
    </p:spTree>
    <p:extLst>
      <p:ext uri="{BB962C8B-B14F-4D97-AF65-F5344CB8AC3E}">
        <p14:creationId xmlns:p14="http://schemas.microsoft.com/office/powerpoint/2010/main" val="299198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9987">
                                            <p:txEl>
                                              <p:pRg st="0" end="0"/>
                                            </p:txEl>
                                          </p:spTgt>
                                        </p:tgtEl>
                                        <p:attrNameLst>
                                          <p:attrName>style.visibility</p:attrName>
                                        </p:attrNameLst>
                                      </p:cBhvr>
                                      <p:to>
                                        <p:strVal val="visible"/>
                                      </p:to>
                                    </p:set>
                                    <p:animEffect transition="in" filter="wipe(left)">
                                      <p:cBhvr>
                                        <p:cTn id="7" dur="500"/>
                                        <p:tgtEl>
                                          <p:spTgt spid="169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9987">
                                            <p:txEl>
                                              <p:pRg st="1" end="1"/>
                                            </p:txEl>
                                          </p:spTgt>
                                        </p:tgtEl>
                                        <p:attrNameLst>
                                          <p:attrName>style.visibility</p:attrName>
                                        </p:attrNameLst>
                                      </p:cBhvr>
                                      <p:to>
                                        <p:strVal val="visible"/>
                                      </p:to>
                                    </p:set>
                                    <p:animEffect transition="in" filter="wipe(left)">
                                      <p:cBhvr>
                                        <p:cTn id="12" dur="500"/>
                                        <p:tgtEl>
                                          <p:spTgt spid="1699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9987">
                                            <p:txEl>
                                              <p:pRg st="2" end="2"/>
                                            </p:txEl>
                                          </p:spTgt>
                                        </p:tgtEl>
                                        <p:attrNameLst>
                                          <p:attrName>style.visibility</p:attrName>
                                        </p:attrNameLst>
                                      </p:cBhvr>
                                      <p:to>
                                        <p:strVal val="visible"/>
                                      </p:to>
                                    </p:set>
                                    <p:animEffect transition="in" filter="wipe(left)">
                                      <p:cBhvr>
                                        <p:cTn id="17" dur="500"/>
                                        <p:tgtEl>
                                          <p:spTgt spid="1699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9987">
                                            <p:txEl>
                                              <p:pRg st="3" end="3"/>
                                            </p:txEl>
                                          </p:spTgt>
                                        </p:tgtEl>
                                        <p:attrNameLst>
                                          <p:attrName>style.visibility</p:attrName>
                                        </p:attrNameLst>
                                      </p:cBhvr>
                                      <p:to>
                                        <p:strVal val="visible"/>
                                      </p:to>
                                    </p:set>
                                    <p:animEffect transition="in" filter="wipe(left)">
                                      <p:cBhvr>
                                        <p:cTn id="22" dur="500"/>
                                        <p:tgtEl>
                                          <p:spTgt spid="1699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9987">
                                            <p:txEl>
                                              <p:pRg st="4" end="4"/>
                                            </p:txEl>
                                          </p:spTgt>
                                        </p:tgtEl>
                                        <p:attrNameLst>
                                          <p:attrName>style.visibility</p:attrName>
                                        </p:attrNameLst>
                                      </p:cBhvr>
                                      <p:to>
                                        <p:strVal val="visible"/>
                                      </p:to>
                                    </p:set>
                                    <p:animEffect transition="in" filter="wipe(left)">
                                      <p:cBhvr>
                                        <p:cTn id="27" dur="500"/>
                                        <p:tgtEl>
                                          <p:spTgt spid="1699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69988"/>
                                        </p:tgtEl>
                                        <p:attrNameLst>
                                          <p:attrName>style.visibility</p:attrName>
                                        </p:attrNameLst>
                                      </p:cBhvr>
                                      <p:to>
                                        <p:strVal val="visible"/>
                                      </p:to>
                                    </p:set>
                                    <p:animEffect transition="in" filter="wipe(right)">
                                      <p:cBhvr>
                                        <p:cTn id="32" dur="500"/>
                                        <p:tgtEl>
                                          <p:spTgt spid="16998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right)">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9987">
                                            <p:txEl>
                                              <p:pRg st="5" end="5"/>
                                            </p:txEl>
                                          </p:spTgt>
                                        </p:tgtEl>
                                        <p:attrNameLst>
                                          <p:attrName>style.visibility</p:attrName>
                                        </p:attrNameLst>
                                      </p:cBhvr>
                                      <p:to>
                                        <p:strVal val="visible"/>
                                      </p:to>
                                    </p:set>
                                    <p:animEffect transition="in" filter="wipe(left)">
                                      <p:cBhvr>
                                        <p:cTn id="42" dur="500"/>
                                        <p:tgtEl>
                                          <p:spTgt spid="1699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build="p"/>
      <p:bldP spid="169988"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4"/>
          <p:cNvSpPr>
            <a:spLocks noGrp="1" noChangeArrowheads="1"/>
          </p:cNvSpPr>
          <p:nvPr>
            <p:ph type="dt" sz="quarter" idx="10"/>
          </p:nvPr>
        </p:nvSpPr>
        <p:spPr/>
        <p:txBody>
          <a:bodyPr/>
          <a:lstStyle/>
          <a:p>
            <a:pPr>
              <a:defRPr/>
            </a:pPr>
            <a:r>
              <a:rPr lang="en-US"/>
              <a:t>Monday, Jan. 27, 2020</a:t>
            </a:r>
          </a:p>
        </p:txBody>
      </p:sp>
      <p:sp>
        <p:nvSpPr>
          <p:cNvPr id="57347" name="Rectangle 6"/>
          <p:cNvSpPr>
            <a:spLocks noGrp="1" noChangeArrowheads="1"/>
          </p:cNvSpPr>
          <p:nvPr>
            <p:ph type="sldNum" sz="quarter" idx="12"/>
          </p:nvPr>
        </p:nvSpPr>
        <p:spPr>
          <a:noFill/>
        </p:spPr>
        <p:txBody>
          <a:bodyPr/>
          <a:lstStyle/>
          <a:p>
            <a:fld id="{43DA9EC3-498A-5149-865F-1AB9EFEAF230}" type="slidenum">
              <a:rPr lang="en-US">
                <a:latin typeface="Arial Narrow" pitchFamily="-84" charset="0"/>
              </a:rPr>
              <a:pPr/>
              <a:t>8</a:t>
            </a:fld>
            <a:endParaRPr lang="en-US">
              <a:latin typeface="Arial Narrow" pitchFamily="-84" charset="0"/>
            </a:endParaRPr>
          </a:p>
        </p:txBody>
      </p:sp>
      <p:sp>
        <p:nvSpPr>
          <p:cNvPr id="57348"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03923EB7-681D-CF4C-AC8C-B50A6C1752F8}" type="slidenum">
              <a:rPr lang="en-US" sz="1400" b="1">
                <a:solidFill>
                  <a:srgbClr val="A50021"/>
                </a:solidFill>
                <a:latin typeface="Arial Narrow" pitchFamily="-84" charset="0"/>
              </a:rPr>
              <a:pPr algn="r"/>
              <a:t>8</a:t>
            </a:fld>
            <a:endParaRPr lang="en-US" sz="1400" b="1">
              <a:solidFill>
                <a:srgbClr val="A50021"/>
              </a:solidFill>
              <a:latin typeface="Arial Narrow" pitchFamily="-84" charset="0"/>
            </a:endParaRPr>
          </a:p>
        </p:txBody>
      </p:sp>
      <p:sp>
        <p:nvSpPr>
          <p:cNvPr id="57349" name="Rectangle 2"/>
          <p:cNvSpPr>
            <a:spLocks noGrp="1" noChangeArrowheads="1"/>
          </p:cNvSpPr>
          <p:nvPr>
            <p:ph type="title" idx="4294967295"/>
          </p:nvPr>
        </p:nvSpPr>
        <p:spPr>
          <a:xfrm>
            <a:off x="685800" y="-152400"/>
            <a:ext cx="7772400" cy="762000"/>
          </a:xfrm>
        </p:spPr>
        <p:txBody>
          <a:bodyPr/>
          <a:lstStyle/>
          <a:p>
            <a:pPr eaLnBrk="1" hangingPunct="1"/>
            <a:r>
              <a:rPr lang="en-US" dirty="0">
                <a:ea typeface="ＭＳ Ｐゴシック" pitchFamily="-84" charset="-128"/>
                <a:cs typeface="ＭＳ Ｐゴシック" pitchFamily="-84" charset="-128"/>
              </a:rPr>
              <a:t>Significant Figures</a:t>
            </a:r>
          </a:p>
        </p:txBody>
      </p:sp>
      <p:sp>
        <p:nvSpPr>
          <p:cNvPr id="171011" name="Rectangle 3"/>
          <p:cNvSpPr>
            <a:spLocks noGrp="1" noChangeArrowheads="1"/>
          </p:cNvSpPr>
          <p:nvPr>
            <p:ph type="body" idx="4294967295"/>
          </p:nvPr>
        </p:nvSpPr>
        <p:spPr>
          <a:xfrm>
            <a:off x="228600" y="457200"/>
            <a:ext cx="8382000" cy="5715000"/>
          </a:xfrm>
        </p:spPr>
        <p:txBody>
          <a:bodyPr/>
          <a:lstStyle/>
          <a:p>
            <a:pPr eaLnBrk="1" hangingPunct="1"/>
            <a:r>
              <a:rPr lang="en-US" dirty="0">
                <a:ea typeface="ＭＳ Ｐゴシック" pitchFamily="-84" charset="-128"/>
                <a:cs typeface="ＭＳ Ｐゴシック" pitchFamily="-84" charset="-128"/>
              </a:rPr>
              <a:t>Denote the precision of the measured values</a:t>
            </a:r>
          </a:p>
          <a:p>
            <a:pPr lvl="1" eaLnBrk="1" hangingPunct="1"/>
            <a:r>
              <a:rPr lang="en-US" sz="2400" dirty="0"/>
              <a:t>The number 80 implies precision of +/- 1, between 79 and 81</a:t>
            </a:r>
          </a:p>
          <a:p>
            <a:pPr lvl="2" eaLnBrk="1" hangingPunct="1"/>
            <a:r>
              <a:rPr lang="en-US" sz="2000" dirty="0">
                <a:ea typeface="ＭＳ Ｐゴシック" pitchFamily="-84" charset="-128"/>
              </a:rPr>
              <a:t>If you are sure to +/-0.1, the number should be written 80.0</a:t>
            </a:r>
          </a:p>
          <a:p>
            <a:pPr lvl="1" eaLnBrk="1" hangingPunct="1"/>
            <a:r>
              <a:rPr lang="en-US" sz="2400" dirty="0"/>
              <a:t>Significant figures: non-zero numbers or zeros that are not place-holders</a:t>
            </a:r>
          </a:p>
          <a:p>
            <a:pPr lvl="2" eaLnBrk="1" hangingPunct="1"/>
            <a:r>
              <a:rPr lang="en-US" sz="2000" dirty="0">
                <a:ea typeface="ＭＳ Ｐゴシック" pitchFamily="-84" charset="-128"/>
              </a:rPr>
              <a:t>34, 34.2, 0.001, 34.100</a:t>
            </a:r>
          </a:p>
          <a:p>
            <a:pPr lvl="3" eaLnBrk="1" hangingPunct="1"/>
            <a:r>
              <a:rPr lang="en-US" sz="1800" dirty="0">
                <a:ea typeface="ＭＳ Ｐゴシック" pitchFamily="-84" charset="-128"/>
              </a:rPr>
              <a:t>34 has two significant digits</a:t>
            </a:r>
          </a:p>
          <a:p>
            <a:pPr lvl="3" eaLnBrk="1" hangingPunct="1"/>
            <a:r>
              <a:rPr lang="en-US" sz="1800" dirty="0">
                <a:ea typeface="ＭＳ Ｐゴシック" pitchFamily="-84" charset="-128"/>
              </a:rPr>
              <a:t>34.2 has 3</a:t>
            </a:r>
          </a:p>
          <a:p>
            <a:pPr lvl="3" eaLnBrk="1" hangingPunct="1"/>
            <a:r>
              <a:rPr lang="en-US" sz="1800" dirty="0">
                <a:ea typeface="ＭＳ Ｐゴシック" pitchFamily="-84" charset="-128"/>
              </a:rPr>
              <a:t>0.001 has one because the 0’s before 1 are place holders to position “.”</a:t>
            </a:r>
          </a:p>
          <a:p>
            <a:pPr lvl="3" eaLnBrk="1" hangingPunct="1"/>
            <a:r>
              <a:rPr lang="en-US" sz="1800" dirty="0">
                <a:ea typeface="ＭＳ Ｐゴシック" pitchFamily="-84" charset="-128"/>
              </a:rPr>
              <a:t>34.100 has 5, because the 0’s after 1 indicates that the numbers in these digits are indeed 0’s.</a:t>
            </a:r>
          </a:p>
          <a:p>
            <a:pPr lvl="2" eaLnBrk="1" hangingPunct="1"/>
            <a:r>
              <a:rPr lang="en-US" sz="2000" dirty="0">
                <a:ea typeface="ＭＳ Ｐゴシック" pitchFamily="-84" charset="-128"/>
              </a:rPr>
              <a:t>When there are many 0’s, use scientific notation for simplicity: </a:t>
            </a:r>
          </a:p>
          <a:p>
            <a:pPr lvl="3" eaLnBrk="1" hangingPunct="1"/>
            <a:r>
              <a:rPr lang="en-US" sz="1800" dirty="0">
                <a:ea typeface="ＭＳ Ｐゴシック" pitchFamily="-84" charset="-128"/>
              </a:rPr>
              <a:t>31400000=3.14x10</a:t>
            </a:r>
            <a:r>
              <a:rPr lang="en-US" sz="1800" baseline="30000" dirty="0">
                <a:ea typeface="ＭＳ Ｐゴシック" pitchFamily="-84" charset="-128"/>
              </a:rPr>
              <a:t>7</a:t>
            </a:r>
          </a:p>
          <a:p>
            <a:pPr lvl="3" eaLnBrk="1" hangingPunct="1"/>
            <a:r>
              <a:rPr lang="en-US" sz="1800" dirty="0">
                <a:ea typeface="ＭＳ Ｐゴシック" pitchFamily="-84" charset="-128"/>
              </a:rPr>
              <a:t>0.00012=1.2x10</a:t>
            </a:r>
            <a:r>
              <a:rPr lang="en-US" sz="1800" baseline="30000" dirty="0">
                <a:ea typeface="ＭＳ Ｐゴシック" pitchFamily="-84" charset="-128"/>
              </a:rPr>
              <a:t>-4</a:t>
            </a:r>
          </a:p>
          <a:p>
            <a:pPr lvl="2" eaLnBrk="1" hangingPunct="1"/>
            <a:r>
              <a:rPr lang="en-US" sz="2200" dirty="0">
                <a:ea typeface="ＭＳ Ｐゴシック" pitchFamily="-84" charset="-128"/>
              </a:rPr>
              <a:t>How about 3000?</a:t>
            </a:r>
          </a:p>
          <a:p>
            <a:pPr lvl="3" eaLnBrk="1" hangingPunct="1"/>
            <a:r>
              <a:rPr lang="en-US" sz="1800" dirty="0">
                <a:ea typeface="ＭＳ Ｐゴシック" pitchFamily="-84" charset="-128"/>
              </a:rPr>
              <a:t>This book assumes all 0’s are significant but it could be different in other cases!</a:t>
            </a:r>
          </a:p>
        </p:txBody>
      </p:sp>
      <p:sp>
        <p:nvSpPr>
          <p:cNvPr id="57351" name="Footer Placeholder 8"/>
          <p:cNvSpPr>
            <a:spLocks noGrp="1"/>
          </p:cNvSpPr>
          <p:nvPr>
            <p:ph type="ftr" sz="quarter" idx="11"/>
          </p:nvPr>
        </p:nvSpPr>
        <p:spPr/>
        <p:txBody>
          <a:bodyPr/>
          <a:lstStyle/>
          <a:p>
            <a:pPr>
              <a:defRPr/>
            </a:pPr>
            <a:r>
              <a:rPr lang="en-US"/>
              <a:t>PHYS 1444-002, Spring 2020                    Dr. Jonathan Asaadi</a:t>
            </a:r>
          </a:p>
        </p:txBody>
      </p:sp>
    </p:spTree>
    <p:extLst>
      <p:ext uri="{BB962C8B-B14F-4D97-AF65-F5344CB8AC3E}">
        <p14:creationId xmlns:p14="http://schemas.microsoft.com/office/powerpoint/2010/main" val="125409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71011">
                                            <p:txEl>
                                              <p:pRg st="0" end="0"/>
                                            </p:txEl>
                                          </p:spTgt>
                                        </p:tgtEl>
                                        <p:attrNameLst>
                                          <p:attrName>style.visibility</p:attrName>
                                        </p:attrNameLst>
                                      </p:cBhvr>
                                      <p:to>
                                        <p:strVal val="visible"/>
                                      </p:to>
                                    </p:set>
                                    <p:animEffect transition="in" filter="wipe(left)">
                                      <p:cBhvr>
                                        <p:cTn id="7" dur="500"/>
                                        <p:tgtEl>
                                          <p:spTgt spid="171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71011">
                                            <p:txEl>
                                              <p:pRg st="1" end="1"/>
                                            </p:txEl>
                                          </p:spTgt>
                                        </p:tgtEl>
                                        <p:attrNameLst>
                                          <p:attrName>style.visibility</p:attrName>
                                        </p:attrNameLst>
                                      </p:cBhvr>
                                      <p:to>
                                        <p:strVal val="visible"/>
                                      </p:to>
                                    </p:set>
                                    <p:animEffect transition="in" filter="wipe(left)">
                                      <p:cBhvr>
                                        <p:cTn id="12" dur="500"/>
                                        <p:tgtEl>
                                          <p:spTgt spid="1710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71011">
                                            <p:txEl>
                                              <p:pRg st="2" end="2"/>
                                            </p:txEl>
                                          </p:spTgt>
                                        </p:tgtEl>
                                        <p:attrNameLst>
                                          <p:attrName>style.visibility</p:attrName>
                                        </p:attrNameLst>
                                      </p:cBhvr>
                                      <p:to>
                                        <p:strVal val="visible"/>
                                      </p:to>
                                    </p:set>
                                    <p:animEffect transition="in" filter="wipe(left)">
                                      <p:cBhvr>
                                        <p:cTn id="17" dur="500"/>
                                        <p:tgtEl>
                                          <p:spTgt spid="1710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71011">
                                            <p:txEl>
                                              <p:pRg st="3" end="3"/>
                                            </p:txEl>
                                          </p:spTgt>
                                        </p:tgtEl>
                                        <p:attrNameLst>
                                          <p:attrName>style.visibility</p:attrName>
                                        </p:attrNameLst>
                                      </p:cBhvr>
                                      <p:to>
                                        <p:strVal val="visible"/>
                                      </p:to>
                                    </p:set>
                                    <p:animEffect transition="in" filter="wipe(left)">
                                      <p:cBhvr>
                                        <p:cTn id="22" dur="500"/>
                                        <p:tgtEl>
                                          <p:spTgt spid="1710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71011">
                                            <p:txEl>
                                              <p:pRg st="4" end="4"/>
                                            </p:txEl>
                                          </p:spTgt>
                                        </p:tgtEl>
                                        <p:attrNameLst>
                                          <p:attrName>style.visibility</p:attrName>
                                        </p:attrNameLst>
                                      </p:cBhvr>
                                      <p:to>
                                        <p:strVal val="visible"/>
                                      </p:to>
                                    </p:set>
                                    <p:animEffect transition="in" filter="wipe(left)">
                                      <p:cBhvr>
                                        <p:cTn id="27" dur="500"/>
                                        <p:tgtEl>
                                          <p:spTgt spid="1710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71011">
                                            <p:txEl>
                                              <p:pRg st="5" end="5"/>
                                            </p:txEl>
                                          </p:spTgt>
                                        </p:tgtEl>
                                        <p:attrNameLst>
                                          <p:attrName>style.visibility</p:attrName>
                                        </p:attrNameLst>
                                      </p:cBhvr>
                                      <p:to>
                                        <p:strVal val="visible"/>
                                      </p:to>
                                    </p:set>
                                    <p:animEffect transition="in" filter="wipe(left)">
                                      <p:cBhvr>
                                        <p:cTn id="32" dur="500"/>
                                        <p:tgtEl>
                                          <p:spTgt spid="1710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71011">
                                            <p:txEl>
                                              <p:pRg st="6" end="6"/>
                                            </p:txEl>
                                          </p:spTgt>
                                        </p:tgtEl>
                                        <p:attrNameLst>
                                          <p:attrName>style.visibility</p:attrName>
                                        </p:attrNameLst>
                                      </p:cBhvr>
                                      <p:to>
                                        <p:strVal val="visible"/>
                                      </p:to>
                                    </p:set>
                                    <p:animEffect transition="in" filter="wipe(left)">
                                      <p:cBhvr>
                                        <p:cTn id="37" dur="500"/>
                                        <p:tgtEl>
                                          <p:spTgt spid="1710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71011">
                                            <p:txEl>
                                              <p:pRg st="7" end="7"/>
                                            </p:txEl>
                                          </p:spTgt>
                                        </p:tgtEl>
                                        <p:attrNameLst>
                                          <p:attrName>style.visibility</p:attrName>
                                        </p:attrNameLst>
                                      </p:cBhvr>
                                      <p:to>
                                        <p:strVal val="visible"/>
                                      </p:to>
                                    </p:set>
                                    <p:animEffect transition="in" filter="wipe(left)">
                                      <p:cBhvr>
                                        <p:cTn id="42" dur="500"/>
                                        <p:tgtEl>
                                          <p:spTgt spid="17101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71011">
                                            <p:txEl>
                                              <p:pRg st="8" end="8"/>
                                            </p:txEl>
                                          </p:spTgt>
                                        </p:tgtEl>
                                        <p:attrNameLst>
                                          <p:attrName>style.visibility</p:attrName>
                                        </p:attrNameLst>
                                      </p:cBhvr>
                                      <p:to>
                                        <p:strVal val="visible"/>
                                      </p:to>
                                    </p:set>
                                    <p:animEffect transition="in" filter="wipe(left)">
                                      <p:cBhvr>
                                        <p:cTn id="47" dur="500"/>
                                        <p:tgtEl>
                                          <p:spTgt spid="17101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71011">
                                            <p:txEl>
                                              <p:pRg st="9" end="9"/>
                                            </p:txEl>
                                          </p:spTgt>
                                        </p:tgtEl>
                                        <p:attrNameLst>
                                          <p:attrName>style.visibility</p:attrName>
                                        </p:attrNameLst>
                                      </p:cBhvr>
                                      <p:to>
                                        <p:strVal val="visible"/>
                                      </p:to>
                                    </p:set>
                                    <p:animEffect transition="in" filter="wipe(left)">
                                      <p:cBhvr>
                                        <p:cTn id="52" dur="500"/>
                                        <p:tgtEl>
                                          <p:spTgt spid="17101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71011">
                                            <p:txEl>
                                              <p:pRg st="10" end="10"/>
                                            </p:txEl>
                                          </p:spTgt>
                                        </p:tgtEl>
                                        <p:attrNameLst>
                                          <p:attrName>style.visibility</p:attrName>
                                        </p:attrNameLst>
                                      </p:cBhvr>
                                      <p:to>
                                        <p:strVal val="visible"/>
                                      </p:to>
                                    </p:set>
                                    <p:animEffect transition="in" filter="wipe(left)">
                                      <p:cBhvr>
                                        <p:cTn id="57" dur="500"/>
                                        <p:tgtEl>
                                          <p:spTgt spid="17101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171011">
                                            <p:txEl>
                                              <p:pRg st="11" end="11"/>
                                            </p:txEl>
                                          </p:spTgt>
                                        </p:tgtEl>
                                        <p:attrNameLst>
                                          <p:attrName>style.visibility</p:attrName>
                                        </p:attrNameLst>
                                      </p:cBhvr>
                                      <p:to>
                                        <p:strVal val="visible"/>
                                      </p:to>
                                    </p:set>
                                    <p:animEffect transition="in" filter="wipe(left)">
                                      <p:cBhvr>
                                        <p:cTn id="62" dur="500"/>
                                        <p:tgtEl>
                                          <p:spTgt spid="171011">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171011">
                                            <p:txEl>
                                              <p:pRg st="12" end="12"/>
                                            </p:txEl>
                                          </p:spTgt>
                                        </p:tgtEl>
                                        <p:attrNameLst>
                                          <p:attrName>style.visibility</p:attrName>
                                        </p:attrNameLst>
                                      </p:cBhvr>
                                      <p:to>
                                        <p:strVal val="visible"/>
                                      </p:to>
                                    </p:set>
                                    <p:animEffect transition="in" filter="wipe(left)">
                                      <p:cBhvr>
                                        <p:cTn id="67" dur="500"/>
                                        <p:tgtEl>
                                          <p:spTgt spid="171011">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171011">
                                            <p:txEl>
                                              <p:pRg st="13" end="13"/>
                                            </p:txEl>
                                          </p:spTgt>
                                        </p:tgtEl>
                                        <p:attrNameLst>
                                          <p:attrName>style.visibility</p:attrName>
                                        </p:attrNameLst>
                                      </p:cBhvr>
                                      <p:to>
                                        <p:strVal val="visible"/>
                                      </p:to>
                                    </p:set>
                                    <p:animEffect transition="in" filter="wipe(left)">
                                      <p:cBhvr>
                                        <p:cTn id="72" dur="500"/>
                                        <p:tgtEl>
                                          <p:spTgt spid="17101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4"/>
          <p:cNvSpPr>
            <a:spLocks noGrp="1" noChangeArrowheads="1"/>
          </p:cNvSpPr>
          <p:nvPr>
            <p:ph type="dt" sz="quarter" idx="10"/>
          </p:nvPr>
        </p:nvSpPr>
        <p:spPr/>
        <p:txBody>
          <a:bodyPr/>
          <a:lstStyle/>
          <a:p>
            <a:pPr>
              <a:defRPr/>
            </a:pPr>
            <a:r>
              <a:rPr lang="en-US"/>
              <a:t>Monday, Jan. 27, 2020</a:t>
            </a:r>
          </a:p>
        </p:txBody>
      </p:sp>
      <p:sp>
        <p:nvSpPr>
          <p:cNvPr id="58371" name="Rectangle 6"/>
          <p:cNvSpPr>
            <a:spLocks noGrp="1" noChangeArrowheads="1"/>
          </p:cNvSpPr>
          <p:nvPr>
            <p:ph type="sldNum" sz="quarter" idx="12"/>
          </p:nvPr>
        </p:nvSpPr>
        <p:spPr>
          <a:noFill/>
        </p:spPr>
        <p:txBody>
          <a:bodyPr/>
          <a:lstStyle/>
          <a:p>
            <a:fld id="{E4B8BF76-6258-CA40-8FC0-A7EB9F001A89}" type="slidenum">
              <a:rPr lang="en-US">
                <a:latin typeface="Arial Narrow" pitchFamily="-84" charset="0"/>
              </a:rPr>
              <a:pPr/>
              <a:t>9</a:t>
            </a:fld>
            <a:endParaRPr lang="en-US">
              <a:latin typeface="Arial Narrow" pitchFamily="-84" charset="0"/>
            </a:endParaRPr>
          </a:p>
        </p:txBody>
      </p:sp>
      <p:sp>
        <p:nvSpPr>
          <p:cNvPr id="58372"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FC30454C-6BA0-A14A-912E-43B5CFFA7E23}" type="slidenum">
              <a:rPr lang="en-US" sz="1400" b="1">
                <a:solidFill>
                  <a:srgbClr val="A50021"/>
                </a:solidFill>
                <a:latin typeface="Arial Narrow" pitchFamily="-84" charset="0"/>
              </a:rPr>
              <a:pPr algn="r"/>
              <a:t>9</a:t>
            </a:fld>
            <a:endParaRPr lang="en-US" sz="1400" b="1">
              <a:solidFill>
                <a:srgbClr val="A50021"/>
              </a:solidFill>
              <a:latin typeface="Arial Narrow" pitchFamily="-84" charset="0"/>
            </a:endParaRPr>
          </a:p>
        </p:txBody>
      </p:sp>
      <p:sp>
        <p:nvSpPr>
          <p:cNvPr id="58373" name="Rectangle 2"/>
          <p:cNvSpPr>
            <a:spLocks noGrp="1" noChangeArrowheads="1"/>
          </p:cNvSpPr>
          <p:nvPr>
            <p:ph type="title" idx="4294967295"/>
          </p:nvPr>
        </p:nvSpPr>
        <p:spPr>
          <a:xfrm>
            <a:off x="685800" y="0"/>
            <a:ext cx="7772400" cy="762000"/>
          </a:xfrm>
        </p:spPr>
        <p:txBody>
          <a:bodyPr/>
          <a:lstStyle/>
          <a:p>
            <a:pPr eaLnBrk="1" hangingPunct="1"/>
            <a:r>
              <a:rPr lang="en-US">
                <a:ea typeface="ＭＳ Ｐゴシック" pitchFamily="-84" charset="-128"/>
                <a:cs typeface="ＭＳ Ｐゴシック" pitchFamily="-84" charset="-128"/>
              </a:rPr>
              <a:t>Significant Figures</a:t>
            </a:r>
          </a:p>
        </p:txBody>
      </p:sp>
      <p:sp>
        <p:nvSpPr>
          <p:cNvPr id="172035" name="Rectangle 3"/>
          <p:cNvSpPr>
            <a:spLocks noGrp="1" noChangeArrowheads="1"/>
          </p:cNvSpPr>
          <p:nvPr>
            <p:ph type="body" idx="4294967295"/>
          </p:nvPr>
        </p:nvSpPr>
        <p:spPr>
          <a:xfrm>
            <a:off x="609600" y="990600"/>
            <a:ext cx="8153400" cy="3657600"/>
          </a:xfrm>
        </p:spPr>
        <p:txBody>
          <a:bodyPr/>
          <a:lstStyle/>
          <a:p>
            <a:pPr eaLnBrk="1" hangingPunct="1">
              <a:lnSpc>
                <a:spcPct val="90000"/>
              </a:lnSpc>
            </a:pPr>
            <a:r>
              <a:rPr lang="en-US" dirty="0">
                <a:ea typeface="ＭＳ Ｐゴシック" pitchFamily="-84" charset="-128"/>
                <a:cs typeface="ＭＳ Ｐゴシック" pitchFamily="-84" charset="-128"/>
              </a:rPr>
              <a:t>Operational rules:</a:t>
            </a:r>
          </a:p>
          <a:p>
            <a:pPr lvl="1" eaLnBrk="1" hangingPunct="1">
              <a:lnSpc>
                <a:spcPct val="90000"/>
              </a:lnSpc>
            </a:pPr>
            <a:r>
              <a:rPr lang="en-US" dirty="0">
                <a:solidFill>
                  <a:srgbClr val="A50021"/>
                </a:solidFill>
              </a:rPr>
              <a:t>Addition or subtraction:</a:t>
            </a:r>
            <a:r>
              <a:rPr lang="en-US" dirty="0"/>
              <a:t> Keep the </a:t>
            </a:r>
            <a:r>
              <a:rPr lang="en-US" b="1" u="sng" dirty="0">
                <a:solidFill>
                  <a:srgbClr val="A50021"/>
                </a:solidFill>
              </a:rPr>
              <a:t>smallest number of</a:t>
            </a:r>
            <a:r>
              <a:rPr lang="en-US" u="sng" dirty="0"/>
              <a:t> </a:t>
            </a:r>
            <a:r>
              <a:rPr lang="en-US" b="1" u="sng" dirty="0">
                <a:solidFill>
                  <a:srgbClr val="A50021"/>
                </a:solidFill>
              </a:rPr>
              <a:t>decimal place</a:t>
            </a:r>
            <a:r>
              <a:rPr lang="en-US" dirty="0"/>
              <a:t> in the result, independent of the number of significant digits: 12.001+ 3.1= </a:t>
            </a:r>
          </a:p>
          <a:p>
            <a:pPr lvl="1" eaLnBrk="1" hangingPunct="1">
              <a:lnSpc>
                <a:spcPct val="90000"/>
              </a:lnSpc>
              <a:buFontTx/>
              <a:buNone/>
            </a:pPr>
            <a:endParaRPr lang="en-US" dirty="0"/>
          </a:p>
          <a:p>
            <a:pPr lvl="1" eaLnBrk="1" hangingPunct="1">
              <a:lnSpc>
                <a:spcPct val="90000"/>
              </a:lnSpc>
            </a:pPr>
            <a:r>
              <a:rPr lang="en-US" dirty="0">
                <a:solidFill>
                  <a:srgbClr val="A50021"/>
                </a:solidFill>
              </a:rPr>
              <a:t>Multiplication or Division</a:t>
            </a:r>
            <a:r>
              <a:rPr lang="en-US" dirty="0"/>
              <a:t>: Keep the </a:t>
            </a:r>
            <a:r>
              <a:rPr lang="en-US" b="1" u="sng" dirty="0">
                <a:solidFill>
                  <a:srgbClr val="A50021"/>
                </a:solidFill>
              </a:rPr>
              <a:t>smallest number of significant digits</a:t>
            </a:r>
            <a:r>
              <a:rPr lang="en-US" dirty="0"/>
              <a:t> in the result: 12.001 x 3.1 =        , because the smallest significant figures is ? </a:t>
            </a:r>
          </a:p>
        </p:txBody>
      </p:sp>
      <p:sp>
        <p:nvSpPr>
          <p:cNvPr id="172036" name="Text Box 4"/>
          <p:cNvSpPr txBox="1">
            <a:spLocks noChangeArrowheads="1"/>
          </p:cNvSpPr>
          <p:nvPr/>
        </p:nvSpPr>
        <p:spPr bwMode="auto">
          <a:xfrm>
            <a:off x="5791200" y="2286000"/>
            <a:ext cx="711200" cy="495300"/>
          </a:xfrm>
          <a:prstGeom prst="rect">
            <a:avLst/>
          </a:prstGeom>
          <a:solidFill>
            <a:srgbClr val="FFFFCC"/>
          </a:solidFill>
          <a:ln w="38100">
            <a:solidFill>
              <a:srgbClr val="A50021"/>
            </a:solidFill>
            <a:miter lim="800000"/>
            <a:headEnd/>
            <a:tailEnd/>
          </a:ln>
        </p:spPr>
        <p:txBody>
          <a:bodyPr wrap="none">
            <a:prstTxWarp prst="textNoShape">
              <a:avLst/>
            </a:prstTxWarp>
            <a:spAutoFit/>
          </a:bodyPr>
          <a:lstStyle/>
          <a:p>
            <a:r>
              <a:rPr lang="en-US">
                <a:solidFill>
                  <a:srgbClr val="A50021"/>
                </a:solidFill>
                <a:latin typeface="Arial Narrow" pitchFamily="-84" charset="0"/>
              </a:rPr>
              <a:t>15.1</a:t>
            </a:r>
          </a:p>
        </p:txBody>
      </p:sp>
      <p:sp>
        <p:nvSpPr>
          <p:cNvPr id="172037" name="Text Box 5"/>
          <p:cNvSpPr txBox="1">
            <a:spLocks noChangeArrowheads="1"/>
          </p:cNvSpPr>
          <p:nvPr/>
        </p:nvSpPr>
        <p:spPr bwMode="auto">
          <a:xfrm>
            <a:off x="7467600" y="3657600"/>
            <a:ext cx="501650" cy="495300"/>
          </a:xfrm>
          <a:prstGeom prst="rect">
            <a:avLst/>
          </a:prstGeom>
          <a:solidFill>
            <a:srgbClr val="FFFFCC"/>
          </a:solidFill>
          <a:ln w="38100">
            <a:solidFill>
              <a:srgbClr val="A50021"/>
            </a:solidFill>
            <a:miter lim="800000"/>
            <a:headEnd/>
            <a:tailEnd/>
          </a:ln>
        </p:spPr>
        <p:txBody>
          <a:bodyPr wrap="none">
            <a:prstTxWarp prst="textNoShape">
              <a:avLst/>
            </a:prstTxWarp>
            <a:spAutoFit/>
          </a:bodyPr>
          <a:lstStyle/>
          <a:p>
            <a:r>
              <a:rPr lang="en-US">
                <a:solidFill>
                  <a:srgbClr val="A50021"/>
                </a:solidFill>
                <a:latin typeface="Arial Narrow" pitchFamily="-84" charset="0"/>
              </a:rPr>
              <a:t>37</a:t>
            </a:r>
          </a:p>
        </p:txBody>
      </p:sp>
      <p:sp>
        <p:nvSpPr>
          <p:cNvPr id="53256" name="Text Box 8"/>
          <p:cNvSpPr txBox="1">
            <a:spLocks noChangeArrowheads="1"/>
          </p:cNvSpPr>
          <p:nvPr/>
        </p:nvSpPr>
        <p:spPr bwMode="auto">
          <a:xfrm>
            <a:off x="685800" y="4724400"/>
            <a:ext cx="2840038" cy="457200"/>
          </a:xfrm>
          <a:prstGeom prst="rect">
            <a:avLst/>
          </a:prstGeom>
          <a:noFill/>
          <a:ln w="9525">
            <a:noFill/>
            <a:miter lim="800000"/>
            <a:headEnd/>
            <a:tailEnd/>
          </a:ln>
        </p:spPr>
        <p:txBody>
          <a:bodyPr wrap="none">
            <a:prstTxWarp prst="textNoShape">
              <a:avLst/>
            </a:prstTxWarp>
            <a:spAutoFit/>
          </a:bodyPr>
          <a:lstStyle/>
          <a:p>
            <a:r>
              <a:rPr lang="en-US" b="1">
                <a:solidFill>
                  <a:srgbClr val="A50021"/>
                </a:solidFill>
                <a:latin typeface="Arial Narrow" pitchFamily="-84" charset="0"/>
              </a:rPr>
              <a:t>What does this mean?</a:t>
            </a:r>
          </a:p>
        </p:txBody>
      </p:sp>
      <p:sp>
        <p:nvSpPr>
          <p:cNvPr id="53257" name="Text Box 9"/>
          <p:cNvSpPr txBox="1">
            <a:spLocks noChangeArrowheads="1"/>
          </p:cNvSpPr>
          <p:nvPr/>
        </p:nvSpPr>
        <p:spPr bwMode="auto">
          <a:xfrm>
            <a:off x="3713163" y="4724400"/>
            <a:ext cx="4592637" cy="830997"/>
          </a:xfrm>
          <a:prstGeom prst="rect">
            <a:avLst/>
          </a:prstGeom>
          <a:noFill/>
          <a:ln w="9525">
            <a:noFill/>
            <a:miter lim="800000"/>
            <a:headEnd/>
            <a:tailEnd/>
          </a:ln>
        </p:spPr>
        <p:txBody>
          <a:bodyPr>
            <a:prstTxWarp prst="textNoShape">
              <a:avLst/>
            </a:prstTxWarp>
            <a:spAutoFit/>
          </a:bodyPr>
          <a:lstStyle/>
          <a:p>
            <a:r>
              <a:rPr lang="en-US" b="1" dirty="0">
                <a:solidFill>
                  <a:srgbClr val="A50021"/>
                </a:solidFill>
                <a:latin typeface="Arial Narrow" pitchFamily="-84" charset="0"/>
              </a:rPr>
              <a:t>The worst precision determines the precision of the overall operation!!</a:t>
            </a:r>
          </a:p>
        </p:txBody>
      </p:sp>
      <p:sp>
        <p:nvSpPr>
          <p:cNvPr id="58379" name="Footer Placeholder 11"/>
          <p:cNvSpPr>
            <a:spLocks noGrp="1"/>
          </p:cNvSpPr>
          <p:nvPr>
            <p:ph type="ftr" sz="quarter" idx="11"/>
          </p:nvPr>
        </p:nvSpPr>
        <p:spPr/>
        <p:txBody>
          <a:bodyPr/>
          <a:lstStyle/>
          <a:p>
            <a:pPr>
              <a:defRPr/>
            </a:pPr>
            <a:r>
              <a:rPr lang="en-US"/>
              <a:t>PHYS 1444-002, Spring 2020                    Dr. Jonathan Asaadi</a:t>
            </a:r>
          </a:p>
        </p:txBody>
      </p:sp>
      <p:sp>
        <p:nvSpPr>
          <p:cNvPr id="13" name="Text Box 9"/>
          <p:cNvSpPr txBox="1">
            <a:spLocks noChangeArrowheads="1"/>
          </p:cNvSpPr>
          <p:nvPr/>
        </p:nvSpPr>
        <p:spPr bwMode="auto">
          <a:xfrm>
            <a:off x="3713162" y="5502275"/>
            <a:ext cx="4592638" cy="830263"/>
          </a:xfrm>
          <a:prstGeom prst="rect">
            <a:avLst/>
          </a:prstGeom>
          <a:noFill/>
          <a:ln w="9525">
            <a:noFill/>
            <a:miter lim="800000"/>
            <a:headEnd/>
            <a:tailEnd/>
          </a:ln>
        </p:spPr>
        <p:txBody>
          <a:bodyPr>
            <a:prstTxWarp prst="textNoShape">
              <a:avLst/>
            </a:prstTxWarp>
            <a:spAutoFit/>
          </a:bodyPr>
          <a:lstStyle/>
          <a:p>
            <a:r>
              <a:rPr lang="en-US" b="1" dirty="0">
                <a:solidFill>
                  <a:srgbClr val="A50021"/>
                </a:solidFill>
                <a:latin typeface="Arial Narrow" pitchFamily="-84" charset="0"/>
              </a:rPr>
              <a:t>Can’t get any better results than the worst measurement!</a:t>
            </a:r>
          </a:p>
        </p:txBody>
      </p:sp>
      <p:sp>
        <p:nvSpPr>
          <p:cNvPr id="14" name="Text Box 8"/>
          <p:cNvSpPr txBox="1">
            <a:spLocks noChangeArrowheads="1"/>
          </p:cNvSpPr>
          <p:nvPr/>
        </p:nvSpPr>
        <p:spPr bwMode="auto">
          <a:xfrm>
            <a:off x="762000" y="5557838"/>
            <a:ext cx="1544638" cy="461962"/>
          </a:xfrm>
          <a:prstGeom prst="rect">
            <a:avLst/>
          </a:prstGeom>
          <a:noFill/>
          <a:ln w="9525">
            <a:noFill/>
            <a:miter lim="800000"/>
            <a:headEnd/>
            <a:tailEnd/>
          </a:ln>
        </p:spPr>
        <p:txBody>
          <a:bodyPr wrap="none">
            <a:prstTxWarp prst="textNoShape">
              <a:avLst/>
            </a:prstTxWarp>
            <a:spAutoFit/>
          </a:bodyPr>
          <a:lstStyle/>
          <a:p>
            <a:r>
              <a:rPr lang="en-US" b="1">
                <a:solidFill>
                  <a:srgbClr val="A50021"/>
                </a:solidFill>
                <a:latin typeface="Arial Narrow" pitchFamily="-84" charset="0"/>
              </a:rPr>
              <a:t>In English?</a:t>
            </a:r>
          </a:p>
        </p:txBody>
      </p:sp>
    </p:spTree>
    <p:extLst>
      <p:ext uri="{BB962C8B-B14F-4D97-AF65-F5344CB8AC3E}">
        <p14:creationId xmlns:p14="http://schemas.microsoft.com/office/powerpoint/2010/main" val="111552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72035">
                                            <p:txEl>
                                              <p:pRg st="0" end="0"/>
                                            </p:txEl>
                                          </p:spTgt>
                                        </p:tgtEl>
                                        <p:attrNameLst>
                                          <p:attrName>style.visibility</p:attrName>
                                        </p:attrNameLst>
                                      </p:cBhvr>
                                      <p:to>
                                        <p:strVal val="visible"/>
                                      </p:to>
                                    </p:set>
                                    <p:animEffect transition="in" filter="wipe(left)">
                                      <p:cBhvr>
                                        <p:cTn id="7" dur="500"/>
                                        <p:tgtEl>
                                          <p:spTgt spid="172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72035">
                                            <p:txEl>
                                              <p:pRg st="1" end="1"/>
                                            </p:txEl>
                                          </p:spTgt>
                                        </p:tgtEl>
                                        <p:attrNameLst>
                                          <p:attrName>style.visibility</p:attrName>
                                        </p:attrNameLst>
                                      </p:cBhvr>
                                      <p:to>
                                        <p:strVal val="visible"/>
                                      </p:to>
                                    </p:set>
                                    <p:animEffect transition="in" filter="wipe(left)">
                                      <p:cBhvr>
                                        <p:cTn id="12" dur="500"/>
                                        <p:tgtEl>
                                          <p:spTgt spid="172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2036"/>
                                        </p:tgtEl>
                                        <p:attrNameLst>
                                          <p:attrName>style.visibility</p:attrName>
                                        </p:attrNameLst>
                                      </p:cBhvr>
                                      <p:to>
                                        <p:strVal val="visible"/>
                                      </p:to>
                                    </p:set>
                                    <p:animEffect transition="in" filter="wipe(left)">
                                      <p:cBhvr>
                                        <p:cTn id="17" dur="500"/>
                                        <p:tgtEl>
                                          <p:spTgt spid="1720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72035">
                                            <p:txEl>
                                              <p:pRg st="3" end="3"/>
                                            </p:txEl>
                                          </p:spTgt>
                                        </p:tgtEl>
                                        <p:attrNameLst>
                                          <p:attrName>style.visibility</p:attrName>
                                        </p:attrNameLst>
                                      </p:cBhvr>
                                      <p:to>
                                        <p:strVal val="visible"/>
                                      </p:to>
                                    </p:set>
                                    <p:animEffect transition="in" filter="wipe(left)">
                                      <p:cBhvr>
                                        <p:cTn id="22" dur="500"/>
                                        <p:tgtEl>
                                          <p:spTgt spid="1720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2037"/>
                                        </p:tgtEl>
                                        <p:attrNameLst>
                                          <p:attrName>style.visibility</p:attrName>
                                        </p:attrNameLst>
                                      </p:cBhvr>
                                      <p:to>
                                        <p:strVal val="visible"/>
                                      </p:to>
                                    </p:set>
                                    <p:animEffect transition="in" filter="wipe(left)">
                                      <p:cBhvr>
                                        <p:cTn id="27" dur="500"/>
                                        <p:tgtEl>
                                          <p:spTgt spid="17203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3256"/>
                                        </p:tgtEl>
                                        <p:attrNameLst>
                                          <p:attrName>style.visibility</p:attrName>
                                        </p:attrNameLst>
                                      </p:cBhvr>
                                      <p:to>
                                        <p:strVal val="visible"/>
                                      </p:to>
                                    </p:set>
                                    <p:animEffect transition="in" filter="wipe(left)">
                                      <p:cBhvr>
                                        <p:cTn id="32" dur="500"/>
                                        <p:tgtEl>
                                          <p:spTgt spid="5325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53257"/>
                                        </p:tgtEl>
                                        <p:attrNameLst>
                                          <p:attrName>style.visibility</p:attrName>
                                        </p:attrNameLst>
                                      </p:cBhvr>
                                      <p:to>
                                        <p:strVal val="visible"/>
                                      </p:to>
                                    </p:set>
                                    <p:animEffect transition="in" filter="wipe(left)">
                                      <p:cBhvr>
                                        <p:cTn id="37" dur="500"/>
                                        <p:tgtEl>
                                          <p:spTgt spid="5325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autoUpdateAnimBg="0"/>
      <p:bldP spid="172036" grpId="0" animBg="1"/>
      <p:bldP spid="172037" grpId="0" animBg="1"/>
      <p:bldP spid="53256" grpId="0"/>
      <p:bldP spid="53257" grpId="0"/>
      <p:bldP spid="13" grpId="0"/>
      <p:bldP spid="14" grpId="0"/>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13371</TotalTime>
  <Words>2305</Words>
  <Application>Microsoft Macintosh PowerPoint</Application>
  <PresentationFormat>On-screen Show (4:3)</PresentationFormat>
  <Paragraphs>326</Paragraphs>
  <Slides>19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MS Mincho</vt:lpstr>
      <vt:lpstr>Arial Narrow</vt:lpstr>
      <vt:lpstr>Monotype Corsiva</vt:lpstr>
      <vt:lpstr>Times New Roman</vt:lpstr>
      <vt:lpstr>phys1443-spring02</vt:lpstr>
      <vt:lpstr>PHYS 1444 – Section 002 Lecture #2</vt:lpstr>
      <vt:lpstr>Announcements</vt:lpstr>
      <vt:lpstr>Extra Credit Special Project #1 </vt:lpstr>
      <vt:lpstr>Why do Physics?</vt:lpstr>
      <vt:lpstr>Brief History of Physics</vt:lpstr>
      <vt:lpstr>Models, Theories and Laws</vt:lpstr>
      <vt:lpstr>Uncertainties</vt:lpstr>
      <vt:lpstr>Significant Figures</vt:lpstr>
      <vt:lpstr>Significant Figures</vt:lpstr>
      <vt:lpstr>SI Base Quantities and Units</vt:lpstr>
      <vt:lpstr>Prefixes, expressions and their meanings</vt:lpstr>
      <vt:lpstr>How do we convert quantities from one unit to another?</vt:lpstr>
      <vt:lpstr>What does the Electric Force do?</vt:lpstr>
      <vt:lpstr>Static Electricity; Electric Charge and Its Conservation</vt:lpstr>
      <vt:lpstr>Static Electricity; Electric Charge and Its Conservation</vt:lpstr>
      <vt:lpstr>Electric Charge in an Atom</vt:lpstr>
      <vt:lpstr>Insulators and Conductors</vt:lpstr>
      <vt:lpstr>Induced Charge</vt:lpstr>
      <vt:lpstr>Induced Charge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480</cp:revision>
  <dcterms:created xsi:type="dcterms:W3CDTF">2012-01-19T04:21:20Z</dcterms:created>
  <dcterms:modified xsi:type="dcterms:W3CDTF">2020-01-27T07:21:30Z</dcterms:modified>
</cp:coreProperties>
</file>