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563" r:id="rId2"/>
    <p:sldId id="564" r:id="rId3"/>
    <p:sldId id="481" r:id="rId4"/>
    <p:sldId id="565" r:id="rId5"/>
    <p:sldId id="495" r:id="rId6"/>
    <p:sldId id="498" r:id="rId7"/>
    <p:sldId id="499" r:id="rId8"/>
    <p:sldId id="500" r:id="rId9"/>
    <p:sldId id="501" r:id="rId10"/>
    <p:sldId id="502" r:id="rId11"/>
    <p:sldId id="503" r:id="rId12"/>
    <p:sldId id="504" r:id="rId13"/>
    <p:sldId id="530" r:id="rId14"/>
    <p:sldId id="531" r:id="rId15"/>
    <p:sldId id="507" r:id="rId16"/>
    <p:sldId id="508" r:id="rId17"/>
    <p:sldId id="509" r:id="rId18"/>
    <p:sldId id="510" r:id="rId19"/>
    <p:sldId id="511" r:id="rId20"/>
    <p:sldId id="512" r:id="rId21"/>
    <p:sldId id="566" r:id="rId22"/>
    <p:sldId id="567" r:id="rId23"/>
    <p:sldId id="568" r:id="rId24"/>
    <p:sldId id="532" r:id="rId25"/>
    <p:sldId id="514" r:id="rId26"/>
    <p:sldId id="515" r:id="rId27"/>
    <p:sldId id="516" r:id="rId2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50"/>
    <p:restoredTop sz="94660"/>
  </p:normalViewPr>
  <p:slideViewPr>
    <p:cSldViewPr>
      <p:cViewPr varScale="1">
        <p:scale>
          <a:sx n="116" d="100"/>
          <a:sy n="116" d="100"/>
        </p:scale>
        <p:origin x="4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emf"/><Relationship Id="rId7" Type="http://schemas.openxmlformats.org/officeDocument/2006/relationships/image" Target="../media/image54.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3.emf"/><Relationship Id="rId5" Type="http://schemas.openxmlformats.org/officeDocument/2006/relationships/image" Target="../media/image48.emf"/><Relationship Id="rId4" Type="http://schemas.openxmlformats.org/officeDocument/2006/relationships/image" Target="../media/image52.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image" Target="../media/image58.emf"/><Relationship Id="rId21" Type="http://schemas.openxmlformats.org/officeDocument/2006/relationships/image" Target="../media/image76.emf"/><Relationship Id="rId7" Type="http://schemas.openxmlformats.org/officeDocument/2006/relationships/image" Target="../media/image62.emf"/><Relationship Id="rId12" Type="http://schemas.openxmlformats.org/officeDocument/2006/relationships/image" Target="../media/image67.emf"/><Relationship Id="rId17" Type="http://schemas.openxmlformats.org/officeDocument/2006/relationships/image" Target="../media/image72.emf"/><Relationship Id="rId25" Type="http://schemas.openxmlformats.org/officeDocument/2006/relationships/image" Target="../media/image80.emf"/><Relationship Id="rId2" Type="http://schemas.openxmlformats.org/officeDocument/2006/relationships/image" Target="../media/image57.emf"/><Relationship Id="rId16" Type="http://schemas.openxmlformats.org/officeDocument/2006/relationships/image" Target="../media/image71.emf"/><Relationship Id="rId20" Type="http://schemas.openxmlformats.org/officeDocument/2006/relationships/image" Target="../media/image75.emf"/><Relationship Id="rId1" Type="http://schemas.openxmlformats.org/officeDocument/2006/relationships/image" Target="../media/image56.emf"/><Relationship Id="rId6" Type="http://schemas.openxmlformats.org/officeDocument/2006/relationships/image" Target="../media/image61.emf"/><Relationship Id="rId11" Type="http://schemas.openxmlformats.org/officeDocument/2006/relationships/image" Target="../media/image66.emf"/><Relationship Id="rId24" Type="http://schemas.openxmlformats.org/officeDocument/2006/relationships/image" Target="../media/image79.emf"/><Relationship Id="rId5" Type="http://schemas.openxmlformats.org/officeDocument/2006/relationships/image" Target="../media/image60.wmf"/><Relationship Id="rId15" Type="http://schemas.openxmlformats.org/officeDocument/2006/relationships/image" Target="../media/image70.emf"/><Relationship Id="rId23" Type="http://schemas.openxmlformats.org/officeDocument/2006/relationships/image" Target="../media/image78.emf"/><Relationship Id="rId10" Type="http://schemas.openxmlformats.org/officeDocument/2006/relationships/image" Target="../media/image65.emf"/><Relationship Id="rId19" Type="http://schemas.openxmlformats.org/officeDocument/2006/relationships/image" Target="../media/image74.emf"/><Relationship Id="rId4" Type="http://schemas.openxmlformats.org/officeDocument/2006/relationships/image" Target="../media/image59.emf"/><Relationship Id="rId9" Type="http://schemas.openxmlformats.org/officeDocument/2006/relationships/image" Target="../media/image64.wmf"/><Relationship Id="rId14" Type="http://schemas.openxmlformats.org/officeDocument/2006/relationships/image" Target="../media/image69.emf"/><Relationship Id="rId22" Type="http://schemas.openxmlformats.org/officeDocument/2006/relationships/image" Target="../media/image77.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6.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8.wmf"/><Relationship Id="rId5" Type="http://schemas.openxmlformats.org/officeDocument/2006/relationships/image" Target="../media/image10.wmf"/><Relationship Id="rId10" Type="http://schemas.openxmlformats.org/officeDocument/2006/relationships/image" Target="../media/image17.wmf"/><Relationship Id="rId4" Type="http://schemas.openxmlformats.org/officeDocument/2006/relationships/image" Target="../media/image9.wmf"/><Relationship Id="rId9"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 Id="rId9"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emf"/><Relationship Id="rId7" Type="http://schemas.openxmlformats.org/officeDocument/2006/relationships/image" Target="../media/image54.emf"/><Relationship Id="rId2" Type="http://schemas.openxmlformats.org/officeDocument/2006/relationships/image" Target="../media/image50.emf"/><Relationship Id="rId1" Type="http://schemas.openxmlformats.org/officeDocument/2006/relationships/image" Target="../media/image49.emf"/><Relationship Id="rId6" Type="http://schemas.openxmlformats.org/officeDocument/2006/relationships/image" Target="../media/image53.emf"/><Relationship Id="rId5" Type="http://schemas.openxmlformats.org/officeDocument/2006/relationships/image" Target="../media/image48.emf"/><Relationship Id="rId4" Type="http://schemas.openxmlformats.org/officeDocument/2006/relationships/image" Target="../media/image52.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image" Target="../media/image83.emf"/><Relationship Id="rId7" Type="http://schemas.openxmlformats.org/officeDocument/2006/relationships/image" Target="../media/image87.e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5" Type="http://schemas.openxmlformats.org/officeDocument/2006/relationships/image" Target="../media/image85.emf"/><Relationship Id="rId4" Type="http://schemas.openxmlformats.org/officeDocument/2006/relationships/image" Target="../media/image84.emf"/><Relationship Id="rId9" Type="http://schemas.openxmlformats.org/officeDocument/2006/relationships/image" Target="../media/image8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emf"/><Relationship Id="rId5" Type="http://schemas.openxmlformats.org/officeDocument/2006/relationships/image" Target="../media/image97.wmf"/><Relationship Id="rId4" Type="http://schemas.openxmlformats.org/officeDocument/2006/relationships/image" Target="../media/image9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6.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8.wmf"/><Relationship Id="rId5" Type="http://schemas.openxmlformats.org/officeDocument/2006/relationships/image" Target="../media/image10.wmf"/><Relationship Id="rId10" Type="http://schemas.openxmlformats.org/officeDocument/2006/relationships/image" Target="../media/image17.wmf"/><Relationship Id="rId4" Type="http://schemas.openxmlformats.org/officeDocument/2006/relationships/image" Target="../media/image9.wmf"/><Relationship Id="rId9"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emf"/><Relationship Id="rId7" Type="http://schemas.openxmlformats.org/officeDocument/2006/relationships/image" Target="../media/image37.wmf"/><Relationship Id="rId2" Type="http://schemas.openxmlformats.org/officeDocument/2006/relationships/image" Target="../media/image32.emf"/><Relationship Id="rId1" Type="http://schemas.openxmlformats.org/officeDocument/2006/relationships/image" Target="../media/image31.emf"/><Relationship Id="rId6" Type="http://schemas.openxmlformats.org/officeDocument/2006/relationships/image" Target="../media/image36.emf"/><Relationship Id="rId5" Type="http://schemas.openxmlformats.org/officeDocument/2006/relationships/image" Target="../media/image35.wmf"/><Relationship Id="rId4" Type="http://schemas.openxmlformats.org/officeDocument/2006/relationships/image" Target="../media/image34.emf"/><Relationship Id="rId9"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34740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27</a:t>
            </a:fld>
            <a:endParaRPr lang="en-US"/>
          </a:p>
        </p:txBody>
      </p:sp>
    </p:spTree>
    <p:extLst>
      <p:ext uri="{BB962C8B-B14F-4D97-AF65-F5344CB8AC3E}">
        <p14:creationId xmlns:p14="http://schemas.microsoft.com/office/powerpoint/2010/main" val="3089526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37238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13589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2852550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252060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10</a:t>
            </a:fld>
            <a:endParaRPr lang="en-US"/>
          </a:p>
        </p:txBody>
      </p:sp>
    </p:spTree>
    <p:extLst>
      <p:ext uri="{BB962C8B-B14F-4D97-AF65-F5344CB8AC3E}">
        <p14:creationId xmlns:p14="http://schemas.microsoft.com/office/powerpoint/2010/main" val="2231616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14</a:t>
            </a:fld>
            <a:endParaRPr lang="en-US"/>
          </a:p>
        </p:txBody>
      </p:sp>
    </p:spTree>
    <p:extLst>
      <p:ext uri="{BB962C8B-B14F-4D97-AF65-F5344CB8AC3E}">
        <p14:creationId xmlns:p14="http://schemas.microsoft.com/office/powerpoint/2010/main" val="1119231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16</a:t>
            </a:fld>
            <a:endParaRPr lang="en-US"/>
          </a:p>
        </p:txBody>
      </p:sp>
    </p:spTree>
    <p:extLst>
      <p:ext uri="{BB962C8B-B14F-4D97-AF65-F5344CB8AC3E}">
        <p14:creationId xmlns:p14="http://schemas.microsoft.com/office/powerpoint/2010/main" val="427076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Wewdnesday, Jan. 29,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Jonathan Asaadi</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Wewdnesday, Jan. 29,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Wewdnesday, Jan. 29, 2020</a:t>
            </a:r>
          </a:p>
        </p:txBody>
      </p:sp>
      <p:sp>
        <p:nvSpPr>
          <p:cNvPr id="7" name="Rectangle 5"/>
          <p:cNvSpPr>
            <a:spLocks noGrp="1" noChangeArrowheads="1"/>
          </p:cNvSpPr>
          <p:nvPr>
            <p:ph type="ftr" sz="quarter" idx="11"/>
          </p:nvPr>
        </p:nvSpPr>
        <p:spPr/>
        <p:txBody>
          <a:bodyPr/>
          <a:lstStyle>
            <a:lvl1pPr>
              <a:defRPr/>
            </a:lvl1pPr>
          </a:lstStyle>
          <a:p>
            <a:r>
              <a:rPr lang="en-US"/>
              <a:t>PHYS 1444-002, Fall 2019                    Dr. Jonathan Asaadi</a:t>
            </a:r>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33025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Wewdnesday, Jan. 29, 2020</a:t>
            </a:r>
          </a:p>
        </p:txBody>
      </p:sp>
      <p:sp>
        <p:nvSpPr>
          <p:cNvPr id="6" name="Footer Placeholder 5"/>
          <p:cNvSpPr>
            <a:spLocks noGrp="1"/>
          </p:cNvSpPr>
          <p:nvPr>
            <p:ph type="ftr" sz="quarter" idx="11"/>
          </p:nvPr>
        </p:nvSpPr>
        <p:spPr/>
        <p:txBody>
          <a:bodyPr/>
          <a:lstStyle>
            <a:lvl1pPr>
              <a:defRPr/>
            </a:lvl1pPr>
          </a:lstStyle>
          <a:p>
            <a:r>
              <a:rPr lang="en-US"/>
              <a:t>PHYS 1444-002, Fall 2019                    Dr. Jonathan Asaadi</a:t>
            </a:r>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141901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Wewdnesday, Jan. 29,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Wewdnesday, Jan. 29,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Wewdnesday, Jan. 29,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Wewdnesday, Jan. 29,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Wewdnesday, Jan. 29,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Wewdnesday, Jan. 29,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Wewdnesday, Jan. 29,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Jonathan Asaadi</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Wewdnesday, Jan. 29,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Jonathan Asaadi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4.wmf"/><Relationship Id="rId3" Type="http://schemas.openxmlformats.org/officeDocument/2006/relationships/image" Target="../media/image26.jpeg"/><Relationship Id="rId7" Type="http://schemas.openxmlformats.org/officeDocument/2006/relationships/image" Target="../media/image21.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2.wmf"/><Relationship Id="rId1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0.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image" Target="../media/image14.jpeg"/><Relationship Id="rId21" Type="http://schemas.openxmlformats.org/officeDocument/2006/relationships/image" Target="../media/image19.wmf"/><Relationship Id="rId7" Type="http://schemas.openxmlformats.org/officeDocument/2006/relationships/image" Target="../media/image7.wmf"/><Relationship Id="rId12" Type="http://schemas.openxmlformats.org/officeDocument/2006/relationships/oleObject" Target="../embeddings/oleObject25.bin"/><Relationship Id="rId17" Type="http://schemas.openxmlformats.org/officeDocument/2006/relationships/image" Target="../media/image12.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9.wmf"/><Relationship Id="rId24" Type="http://schemas.openxmlformats.org/officeDocument/2006/relationships/oleObject" Target="../embeddings/oleObject31.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7.wmf"/><Relationship Id="rId10" Type="http://schemas.openxmlformats.org/officeDocument/2006/relationships/oleObject" Target="../embeddings/oleObject24.bin"/><Relationship Id="rId19" Type="http://schemas.openxmlformats.org/officeDocument/2006/relationships/image" Target="../media/image13.wmf"/><Relationship Id="rId4" Type="http://schemas.openxmlformats.org/officeDocument/2006/relationships/oleObject" Target="../embeddings/oleObject21.bin"/><Relationship Id="rId9" Type="http://schemas.openxmlformats.org/officeDocument/2006/relationships/image" Target="../media/image8.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37.bin"/><Relationship Id="rId3" Type="http://schemas.openxmlformats.org/officeDocument/2006/relationships/notesSlide" Target="../notesSlides/notesSlide8.xml"/><Relationship Id="rId7" Type="http://schemas.openxmlformats.org/officeDocument/2006/relationships/oleObject" Target="../embeddings/oleObject34.bin"/><Relationship Id="rId12"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image" Target="../media/image25.wmf"/><Relationship Id="rId1" Type="http://schemas.openxmlformats.org/officeDocument/2006/relationships/vmlDrawing" Target="../drawings/vmlDrawing6.vml"/><Relationship Id="rId6" Type="http://schemas.openxmlformats.org/officeDocument/2006/relationships/image" Target="../media/image20.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22.wmf"/><Relationship Id="rId4" Type="http://schemas.openxmlformats.org/officeDocument/2006/relationships/image" Target="../media/image26.jpeg"/><Relationship Id="rId9" Type="http://schemas.openxmlformats.org/officeDocument/2006/relationships/oleObject" Target="../embeddings/oleObject35.bin"/><Relationship Id="rId1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0.bin"/><Relationship Id="rId5" Type="http://schemas.openxmlformats.org/officeDocument/2006/relationships/image" Target="../media/image27.w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oleObject" Target="../embeddings/oleObject47.bin"/><Relationship Id="rId18" Type="http://schemas.openxmlformats.org/officeDocument/2006/relationships/image" Target="../media/image38.w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35.w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image" Target="../media/image39.emf"/><Relationship Id="rId1" Type="http://schemas.openxmlformats.org/officeDocument/2006/relationships/vmlDrawing" Target="../drawings/vmlDrawing9.vml"/><Relationship Id="rId6" Type="http://schemas.openxmlformats.org/officeDocument/2006/relationships/image" Target="../media/image32.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34.emf"/><Relationship Id="rId19" Type="http://schemas.openxmlformats.org/officeDocument/2006/relationships/oleObject" Target="../embeddings/oleObject50.bin"/><Relationship Id="rId4" Type="http://schemas.openxmlformats.org/officeDocument/2006/relationships/image" Target="../media/image31.emf"/><Relationship Id="rId9" Type="http://schemas.openxmlformats.org/officeDocument/2006/relationships/oleObject" Target="../embeddings/oleObject45.bin"/><Relationship Id="rId14" Type="http://schemas.openxmlformats.org/officeDocument/2006/relationships/image" Target="../media/image36.emf"/></Relationships>
</file>

<file path=ppt/slides/_rels/slide18.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56.bin"/><Relationship Id="rId18" Type="http://schemas.openxmlformats.org/officeDocument/2006/relationships/image" Target="../media/image47.e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44.emf"/><Relationship Id="rId17" Type="http://schemas.openxmlformats.org/officeDocument/2006/relationships/oleObject" Target="../embeddings/oleObject58.bin"/><Relationship Id="rId2" Type="http://schemas.openxmlformats.org/officeDocument/2006/relationships/slideLayout" Target="../slideLayouts/slideLayout13.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10.vml"/><Relationship Id="rId6" Type="http://schemas.openxmlformats.org/officeDocument/2006/relationships/image" Target="../media/image41.e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43.emf"/><Relationship Id="rId19" Type="http://schemas.openxmlformats.org/officeDocument/2006/relationships/oleObject" Target="../embeddings/oleObject59.bin"/><Relationship Id="rId4" Type="http://schemas.openxmlformats.org/officeDocument/2006/relationships/image" Target="../media/image40.emf"/><Relationship Id="rId9" Type="http://schemas.openxmlformats.org/officeDocument/2006/relationships/oleObject" Target="../embeddings/oleObject54.bin"/><Relationship Id="rId14" Type="http://schemas.openxmlformats.org/officeDocument/2006/relationships/image" Target="../media/image45.emf"/></Relationships>
</file>

<file path=ppt/slides/_rels/slide19.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65.bin"/><Relationship Id="rId18" Type="http://schemas.openxmlformats.org/officeDocument/2006/relationships/oleObject" Target="../embeddings/oleObject68.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48.emf"/><Relationship Id="rId17" Type="http://schemas.openxmlformats.org/officeDocument/2006/relationships/oleObject" Target="../embeddings/oleObject67.bin"/><Relationship Id="rId2" Type="http://schemas.openxmlformats.org/officeDocument/2006/relationships/slideLayout" Target="../slideLayouts/slideLayout14.xml"/><Relationship Id="rId16" Type="http://schemas.openxmlformats.org/officeDocument/2006/relationships/image" Target="../media/image54.emf"/><Relationship Id="rId20" Type="http://schemas.openxmlformats.org/officeDocument/2006/relationships/oleObject" Target="../embeddings/oleObject69.bin"/><Relationship Id="rId1" Type="http://schemas.openxmlformats.org/officeDocument/2006/relationships/vmlDrawing" Target="../drawings/vmlDrawing11.vml"/><Relationship Id="rId6" Type="http://schemas.openxmlformats.org/officeDocument/2006/relationships/image" Target="../media/image50.emf"/><Relationship Id="rId11" Type="http://schemas.openxmlformats.org/officeDocument/2006/relationships/oleObject" Target="../embeddings/oleObject64.bin"/><Relationship Id="rId5" Type="http://schemas.openxmlformats.org/officeDocument/2006/relationships/oleObject" Target="../embeddings/oleObject61.bin"/><Relationship Id="rId15" Type="http://schemas.openxmlformats.org/officeDocument/2006/relationships/oleObject" Target="../embeddings/oleObject66.bin"/><Relationship Id="rId10" Type="http://schemas.openxmlformats.org/officeDocument/2006/relationships/image" Target="../media/image52.emf"/><Relationship Id="rId19"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oleObject" Target="../embeddings/oleObject63.bin"/><Relationship Id="rId14" Type="http://schemas.openxmlformats.org/officeDocument/2006/relationships/image" Target="../media/image5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75.bin"/><Relationship Id="rId18" Type="http://schemas.openxmlformats.org/officeDocument/2006/relationships/image" Target="../media/image63.emf"/><Relationship Id="rId26" Type="http://schemas.openxmlformats.org/officeDocument/2006/relationships/image" Target="../media/image67.emf"/><Relationship Id="rId39" Type="http://schemas.openxmlformats.org/officeDocument/2006/relationships/oleObject" Target="../embeddings/oleObject88.bin"/><Relationship Id="rId21" Type="http://schemas.openxmlformats.org/officeDocument/2006/relationships/oleObject" Target="../embeddings/oleObject79.bin"/><Relationship Id="rId34" Type="http://schemas.openxmlformats.org/officeDocument/2006/relationships/image" Target="../media/image71.emf"/><Relationship Id="rId42" Type="http://schemas.openxmlformats.org/officeDocument/2006/relationships/image" Target="../media/image75.emf"/><Relationship Id="rId47" Type="http://schemas.openxmlformats.org/officeDocument/2006/relationships/oleObject" Target="../embeddings/oleObject92.bin"/><Relationship Id="rId50" Type="http://schemas.openxmlformats.org/officeDocument/2006/relationships/image" Target="../media/image79.emf"/><Relationship Id="rId7" Type="http://schemas.openxmlformats.org/officeDocument/2006/relationships/oleObject" Target="../embeddings/oleObject72.bin"/><Relationship Id="rId2" Type="http://schemas.openxmlformats.org/officeDocument/2006/relationships/slideLayout" Target="../slideLayouts/slideLayout2.xml"/><Relationship Id="rId16" Type="http://schemas.openxmlformats.org/officeDocument/2006/relationships/image" Target="../media/image62.emf"/><Relationship Id="rId29" Type="http://schemas.openxmlformats.org/officeDocument/2006/relationships/oleObject" Target="../embeddings/oleObject83.bin"/><Relationship Id="rId11" Type="http://schemas.openxmlformats.org/officeDocument/2006/relationships/oleObject" Target="../embeddings/oleObject74.bin"/><Relationship Id="rId24" Type="http://schemas.openxmlformats.org/officeDocument/2006/relationships/image" Target="../media/image66.emf"/><Relationship Id="rId32" Type="http://schemas.openxmlformats.org/officeDocument/2006/relationships/image" Target="../media/image70.emf"/><Relationship Id="rId37" Type="http://schemas.openxmlformats.org/officeDocument/2006/relationships/oleObject" Target="../embeddings/oleObject87.bin"/><Relationship Id="rId40" Type="http://schemas.openxmlformats.org/officeDocument/2006/relationships/image" Target="../media/image74.emf"/><Relationship Id="rId45" Type="http://schemas.openxmlformats.org/officeDocument/2006/relationships/oleObject" Target="../embeddings/oleObject91.bin"/><Relationship Id="rId5" Type="http://schemas.openxmlformats.org/officeDocument/2006/relationships/oleObject" Target="../embeddings/oleObject71.bin"/><Relationship Id="rId15" Type="http://schemas.openxmlformats.org/officeDocument/2006/relationships/oleObject" Target="../embeddings/oleObject76.bin"/><Relationship Id="rId23" Type="http://schemas.openxmlformats.org/officeDocument/2006/relationships/oleObject" Target="../embeddings/oleObject80.bin"/><Relationship Id="rId28" Type="http://schemas.openxmlformats.org/officeDocument/2006/relationships/image" Target="../media/image68.emf"/><Relationship Id="rId36" Type="http://schemas.openxmlformats.org/officeDocument/2006/relationships/image" Target="../media/image72.emf"/><Relationship Id="rId49" Type="http://schemas.openxmlformats.org/officeDocument/2006/relationships/oleObject" Target="../embeddings/oleObject93.bin"/><Relationship Id="rId10" Type="http://schemas.openxmlformats.org/officeDocument/2006/relationships/image" Target="../media/image59.emf"/><Relationship Id="rId19" Type="http://schemas.openxmlformats.org/officeDocument/2006/relationships/oleObject" Target="../embeddings/oleObject78.bin"/><Relationship Id="rId31" Type="http://schemas.openxmlformats.org/officeDocument/2006/relationships/oleObject" Target="../embeddings/oleObject84.bin"/><Relationship Id="rId44" Type="http://schemas.openxmlformats.org/officeDocument/2006/relationships/image" Target="../media/image76.emf"/><Relationship Id="rId52" Type="http://schemas.openxmlformats.org/officeDocument/2006/relationships/image" Target="../media/image80.emf"/><Relationship Id="rId4" Type="http://schemas.openxmlformats.org/officeDocument/2006/relationships/image" Target="../media/image56.emf"/><Relationship Id="rId9" Type="http://schemas.openxmlformats.org/officeDocument/2006/relationships/oleObject" Target="../embeddings/oleObject73.bin"/><Relationship Id="rId14" Type="http://schemas.openxmlformats.org/officeDocument/2006/relationships/image" Target="../media/image61.emf"/><Relationship Id="rId22" Type="http://schemas.openxmlformats.org/officeDocument/2006/relationships/image" Target="../media/image65.emf"/><Relationship Id="rId27" Type="http://schemas.openxmlformats.org/officeDocument/2006/relationships/oleObject" Target="../embeddings/oleObject82.bin"/><Relationship Id="rId30" Type="http://schemas.openxmlformats.org/officeDocument/2006/relationships/image" Target="../media/image69.emf"/><Relationship Id="rId35" Type="http://schemas.openxmlformats.org/officeDocument/2006/relationships/oleObject" Target="../embeddings/oleObject86.bin"/><Relationship Id="rId43" Type="http://schemas.openxmlformats.org/officeDocument/2006/relationships/oleObject" Target="../embeddings/oleObject90.bin"/><Relationship Id="rId48" Type="http://schemas.openxmlformats.org/officeDocument/2006/relationships/image" Target="../media/image78.emf"/><Relationship Id="rId8" Type="http://schemas.openxmlformats.org/officeDocument/2006/relationships/image" Target="../media/image58.emf"/><Relationship Id="rId51" Type="http://schemas.openxmlformats.org/officeDocument/2006/relationships/oleObject" Target="../embeddings/oleObject94.bin"/><Relationship Id="rId3" Type="http://schemas.openxmlformats.org/officeDocument/2006/relationships/oleObject" Target="../embeddings/oleObject70.bin"/><Relationship Id="rId12" Type="http://schemas.openxmlformats.org/officeDocument/2006/relationships/image" Target="../media/image60.wmf"/><Relationship Id="rId17" Type="http://schemas.openxmlformats.org/officeDocument/2006/relationships/oleObject" Target="../embeddings/oleObject77.bin"/><Relationship Id="rId25" Type="http://schemas.openxmlformats.org/officeDocument/2006/relationships/oleObject" Target="../embeddings/oleObject81.bin"/><Relationship Id="rId33" Type="http://schemas.openxmlformats.org/officeDocument/2006/relationships/oleObject" Target="../embeddings/oleObject85.bin"/><Relationship Id="rId38" Type="http://schemas.openxmlformats.org/officeDocument/2006/relationships/image" Target="../media/image73.emf"/><Relationship Id="rId46" Type="http://schemas.openxmlformats.org/officeDocument/2006/relationships/image" Target="../media/image77.emf"/><Relationship Id="rId20" Type="http://schemas.openxmlformats.org/officeDocument/2006/relationships/image" Target="../media/image64.wmf"/><Relationship Id="rId41" Type="http://schemas.openxmlformats.org/officeDocument/2006/relationships/oleObject" Target="../embeddings/oleObject89.bin"/><Relationship Id="rId1" Type="http://schemas.openxmlformats.org/officeDocument/2006/relationships/vmlDrawing" Target="../drawings/vmlDrawing12.vml"/><Relationship Id="rId6" Type="http://schemas.openxmlformats.org/officeDocument/2006/relationships/image" Target="../media/image57.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0.wmf"/><Relationship Id="rId18" Type="http://schemas.openxmlformats.org/officeDocument/2006/relationships/oleObject" Target="../embeddings/oleObject102.bin"/><Relationship Id="rId26" Type="http://schemas.openxmlformats.org/officeDocument/2006/relationships/oleObject" Target="../embeddings/oleObject106.bin"/><Relationship Id="rId3" Type="http://schemas.openxmlformats.org/officeDocument/2006/relationships/image" Target="../media/image14.jpeg"/><Relationship Id="rId21" Type="http://schemas.openxmlformats.org/officeDocument/2006/relationships/image" Target="../media/image19.wmf"/><Relationship Id="rId7" Type="http://schemas.openxmlformats.org/officeDocument/2006/relationships/image" Target="../media/image7.wmf"/><Relationship Id="rId12" Type="http://schemas.openxmlformats.org/officeDocument/2006/relationships/oleObject" Target="../embeddings/oleObject99.bin"/><Relationship Id="rId17" Type="http://schemas.openxmlformats.org/officeDocument/2006/relationships/image" Target="../media/image12.wmf"/><Relationship Id="rId25"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vmlDrawing" Target="../drawings/vmlDrawing13.vml"/><Relationship Id="rId6" Type="http://schemas.openxmlformats.org/officeDocument/2006/relationships/oleObject" Target="../embeddings/oleObject96.bin"/><Relationship Id="rId11" Type="http://schemas.openxmlformats.org/officeDocument/2006/relationships/image" Target="../media/image9.wmf"/><Relationship Id="rId24" Type="http://schemas.openxmlformats.org/officeDocument/2006/relationships/oleObject" Target="../embeddings/oleObject105.bin"/><Relationship Id="rId5" Type="http://schemas.openxmlformats.org/officeDocument/2006/relationships/image" Target="../media/image6.wmf"/><Relationship Id="rId15" Type="http://schemas.openxmlformats.org/officeDocument/2006/relationships/image" Target="../media/image11.wmf"/><Relationship Id="rId23" Type="http://schemas.openxmlformats.org/officeDocument/2006/relationships/image" Target="../media/image17.wmf"/><Relationship Id="rId10" Type="http://schemas.openxmlformats.org/officeDocument/2006/relationships/oleObject" Target="../embeddings/oleObject98.bin"/><Relationship Id="rId19" Type="http://schemas.openxmlformats.org/officeDocument/2006/relationships/image" Target="../media/image13.wmf"/><Relationship Id="rId4" Type="http://schemas.openxmlformats.org/officeDocument/2006/relationships/oleObject" Target="../embeddings/oleObject95.bin"/><Relationship Id="rId9" Type="http://schemas.openxmlformats.org/officeDocument/2006/relationships/image" Target="../media/image8.w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16.wmf"/></Relationships>
</file>

<file path=ppt/slides/_rels/slide22.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112.bin"/><Relationship Id="rId18" Type="http://schemas.openxmlformats.org/officeDocument/2006/relationships/image" Target="../media/image47.emf"/><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44.emf"/><Relationship Id="rId17" Type="http://schemas.openxmlformats.org/officeDocument/2006/relationships/oleObject" Target="../embeddings/oleObject114.bin"/><Relationship Id="rId2" Type="http://schemas.openxmlformats.org/officeDocument/2006/relationships/slideLayout" Target="../slideLayouts/slideLayout13.xml"/><Relationship Id="rId16" Type="http://schemas.openxmlformats.org/officeDocument/2006/relationships/image" Target="../media/image46.emf"/><Relationship Id="rId20" Type="http://schemas.openxmlformats.org/officeDocument/2006/relationships/image" Target="../media/image48.emf"/><Relationship Id="rId1" Type="http://schemas.openxmlformats.org/officeDocument/2006/relationships/vmlDrawing" Target="../drawings/vmlDrawing14.vml"/><Relationship Id="rId6" Type="http://schemas.openxmlformats.org/officeDocument/2006/relationships/image" Target="../media/image41.emf"/><Relationship Id="rId11" Type="http://schemas.openxmlformats.org/officeDocument/2006/relationships/oleObject" Target="../embeddings/oleObject111.bin"/><Relationship Id="rId5" Type="http://schemas.openxmlformats.org/officeDocument/2006/relationships/oleObject" Target="../embeddings/oleObject108.bin"/><Relationship Id="rId15" Type="http://schemas.openxmlformats.org/officeDocument/2006/relationships/oleObject" Target="../embeddings/oleObject113.bin"/><Relationship Id="rId10" Type="http://schemas.openxmlformats.org/officeDocument/2006/relationships/image" Target="../media/image43.emf"/><Relationship Id="rId19" Type="http://schemas.openxmlformats.org/officeDocument/2006/relationships/oleObject" Target="../embeddings/oleObject115.bin"/><Relationship Id="rId4" Type="http://schemas.openxmlformats.org/officeDocument/2006/relationships/image" Target="../media/image40.emf"/><Relationship Id="rId9" Type="http://schemas.openxmlformats.org/officeDocument/2006/relationships/oleObject" Target="../embeddings/oleObject110.bin"/><Relationship Id="rId14" Type="http://schemas.openxmlformats.org/officeDocument/2006/relationships/image" Target="../media/image45.emf"/></Relationships>
</file>

<file path=ppt/slides/_rels/slide23.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121.bin"/><Relationship Id="rId18" Type="http://schemas.openxmlformats.org/officeDocument/2006/relationships/oleObject" Target="../embeddings/oleObject124.bin"/><Relationship Id="rId3" Type="http://schemas.openxmlformats.org/officeDocument/2006/relationships/oleObject" Target="../embeddings/oleObject116.bin"/><Relationship Id="rId7" Type="http://schemas.openxmlformats.org/officeDocument/2006/relationships/oleObject" Target="../embeddings/oleObject118.bin"/><Relationship Id="rId12" Type="http://schemas.openxmlformats.org/officeDocument/2006/relationships/image" Target="../media/image48.emf"/><Relationship Id="rId17" Type="http://schemas.openxmlformats.org/officeDocument/2006/relationships/oleObject" Target="../embeddings/oleObject123.bin"/><Relationship Id="rId2" Type="http://schemas.openxmlformats.org/officeDocument/2006/relationships/slideLayout" Target="../slideLayouts/slideLayout14.xml"/><Relationship Id="rId16" Type="http://schemas.openxmlformats.org/officeDocument/2006/relationships/image" Target="../media/image54.emf"/><Relationship Id="rId20" Type="http://schemas.openxmlformats.org/officeDocument/2006/relationships/oleObject" Target="../embeddings/oleObject125.bin"/><Relationship Id="rId1" Type="http://schemas.openxmlformats.org/officeDocument/2006/relationships/vmlDrawing" Target="../drawings/vmlDrawing15.vml"/><Relationship Id="rId6" Type="http://schemas.openxmlformats.org/officeDocument/2006/relationships/image" Target="../media/image50.emf"/><Relationship Id="rId11" Type="http://schemas.openxmlformats.org/officeDocument/2006/relationships/oleObject" Target="../embeddings/oleObject120.bin"/><Relationship Id="rId5" Type="http://schemas.openxmlformats.org/officeDocument/2006/relationships/oleObject" Target="../embeddings/oleObject117.bin"/><Relationship Id="rId15" Type="http://schemas.openxmlformats.org/officeDocument/2006/relationships/oleObject" Target="../embeddings/oleObject122.bin"/><Relationship Id="rId10" Type="http://schemas.openxmlformats.org/officeDocument/2006/relationships/image" Target="../media/image52.emf"/><Relationship Id="rId19"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oleObject" Target="../embeddings/oleObject119.bin"/><Relationship Id="rId14" Type="http://schemas.openxmlformats.org/officeDocument/2006/relationships/image" Target="../media/image53.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85.emf"/><Relationship Id="rId18" Type="http://schemas.openxmlformats.org/officeDocument/2006/relationships/oleObject" Target="../embeddings/oleObject133.bin"/><Relationship Id="rId3" Type="http://schemas.openxmlformats.org/officeDocument/2006/relationships/image" Target="../media/image90.jpeg"/><Relationship Id="rId21" Type="http://schemas.openxmlformats.org/officeDocument/2006/relationships/image" Target="../media/image89.emf"/><Relationship Id="rId7" Type="http://schemas.openxmlformats.org/officeDocument/2006/relationships/image" Target="../media/image82.emf"/><Relationship Id="rId12" Type="http://schemas.openxmlformats.org/officeDocument/2006/relationships/oleObject" Target="../embeddings/oleObject130.bin"/><Relationship Id="rId17" Type="http://schemas.openxmlformats.org/officeDocument/2006/relationships/image" Target="../media/image87.emf"/><Relationship Id="rId2" Type="http://schemas.openxmlformats.org/officeDocument/2006/relationships/slideLayout" Target="../slideLayouts/slideLayout2.xml"/><Relationship Id="rId16" Type="http://schemas.openxmlformats.org/officeDocument/2006/relationships/oleObject" Target="../embeddings/oleObject132.bin"/><Relationship Id="rId20" Type="http://schemas.openxmlformats.org/officeDocument/2006/relationships/oleObject" Target="../embeddings/oleObject134.bin"/><Relationship Id="rId1" Type="http://schemas.openxmlformats.org/officeDocument/2006/relationships/vmlDrawing" Target="../drawings/vmlDrawing16.vml"/><Relationship Id="rId6" Type="http://schemas.openxmlformats.org/officeDocument/2006/relationships/oleObject" Target="../embeddings/oleObject127.bin"/><Relationship Id="rId11" Type="http://schemas.openxmlformats.org/officeDocument/2006/relationships/image" Target="../media/image84.emf"/><Relationship Id="rId5" Type="http://schemas.openxmlformats.org/officeDocument/2006/relationships/image" Target="../media/image81.emf"/><Relationship Id="rId15" Type="http://schemas.openxmlformats.org/officeDocument/2006/relationships/image" Target="../media/image86.emf"/><Relationship Id="rId10" Type="http://schemas.openxmlformats.org/officeDocument/2006/relationships/oleObject" Target="../embeddings/oleObject129.bin"/><Relationship Id="rId19" Type="http://schemas.openxmlformats.org/officeDocument/2006/relationships/image" Target="../media/image88.emf"/><Relationship Id="rId4" Type="http://schemas.openxmlformats.org/officeDocument/2006/relationships/oleObject" Target="../embeddings/oleObject126.bin"/><Relationship Id="rId9" Type="http://schemas.openxmlformats.org/officeDocument/2006/relationships/image" Target="../media/image83.emf"/><Relationship Id="rId14" Type="http://schemas.openxmlformats.org/officeDocument/2006/relationships/oleObject" Target="../embeddings/oleObject131.bin"/></Relationships>
</file>

<file path=ppt/slides/_rels/slide2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oleObject" Target="../embeddings/oleObject135.bin"/><Relationship Id="rId7" Type="http://schemas.openxmlformats.org/officeDocument/2006/relationships/oleObject" Target="../embeddings/oleObject137.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4.wmf"/><Relationship Id="rId11" Type="http://schemas.openxmlformats.org/officeDocument/2006/relationships/oleObject" Target="../embeddings/oleObject139.bin"/><Relationship Id="rId5" Type="http://schemas.openxmlformats.org/officeDocument/2006/relationships/oleObject" Target="../embeddings/oleObject136.bin"/><Relationship Id="rId10" Type="http://schemas.openxmlformats.org/officeDocument/2006/relationships/image" Target="../media/image96.wmf"/><Relationship Id="rId4" Type="http://schemas.openxmlformats.org/officeDocument/2006/relationships/image" Target="../media/image93.emf"/><Relationship Id="rId9" Type="http://schemas.openxmlformats.org/officeDocument/2006/relationships/oleObject" Target="../embeddings/oleObject138.bin"/></Relationships>
</file>

<file path=ppt/slides/_rels/slide27.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44.bin"/><Relationship Id="rId18" Type="http://schemas.openxmlformats.org/officeDocument/2006/relationships/image" Target="../media/image104.wmf"/><Relationship Id="rId3" Type="http://schemas.openxmlformats.org/officeDocument/2006/relationships/notesSlide" Target="../notesSlides/notesSlide10.xml"/><Relationship Id="rId7" Type="http://schemas.openxmlformats.org/officeDocument/2006/relationships/oleObject" Target="../embeddings/oleObject141.bin"/><Relationship Id="rId12" Type="http://schemas.openxmlformats.org/officeDocument/2006/relationships/image" Target="../media/image101.wmf"/><Relationship Id="rId17" Type="http://schemas.openxmlformats.org/officeDocument/2006/relationships/oleObject" Target="../embeddings/oleObject146.bin"/><Relationship Id="rId2" Type="http://schemas.openxmlformats.org/officeDocument/2006/relationships/slideLayout" Target="../slideLayouts/slideLayout2.xml"/><Relationship Id="rId16" Type="http://schemas.openxmlformats.org/officeDocument/2006/relationships/image" Target="../media/image103.wmf"/><Relationship Id="rId1" Type="http://schemas.openxmlformats.org/officeDocument/2006/relationships/vmlDrawing" Target="../drawings/vmlDrawing18.vml"/><Relationship Id="rId6" Type="http://schemas.openxmlformats.org/officeDocument/2006/relationships/image" Target="../media/image98.wmf"/><Relationship Id="rId11" Type="http://schemas.openxmlformats.org/officeDocument/2006/relationships/oleObject" Target="../embeddings/oleObject143.bin"/><Relationship Id="rId5" Type="http://schemas.openxmlformats.org/officeDocument/2006/relationships/oleObject" Target="../embeddings/oleObject140.bin"/><Relationship Id="rId15" Type="http://schemas.openxmlformats.org/officeDocument/2006/relationships/oleObject" Target="../embeddings/oleObject145.bin"/><Relationship Id="rId10" Type="http://schemas.openxmlformats.org/officeDocument/2006/relationships/image" Target="../media/image100.wmf"/><Relationship Id="rId4" Type="http://schemas.openxmlformats.org/officeDocument/2006/relationships/image" Target="../media/image105.jpeg"/><Relationship Id="rId9" Type="http://schemas.openxmlformats.org/officeDocument/2006/relationships/oleObject" Target="../embeddings/oleObject142.bin"/><Relationship Id="rId14" Type="http://schemas.openxmlformats.org/officeDocument/2006/relationships/image" Target="../media/image10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oleObject" Target="../embeddings/oleObject8.bin"/><Relationship Id="rId3" Type="http://schemas.openxmlformats.org/officeDocument/2006/relationships/image" Target="../media/image14.jpeg"/><Relationship Id="rId7" Type="http://schemas.openxmlformats.org/officeDocument/2006/relationships/image" Target="../media/image7.wmf"/><Relationship Id="rId12" Type="http://schemas.openxmlformats.org/officeDocument/2006/relationships/oleObject" Target="../embeddings/oleObject5.bin"/><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5" Type="http://schemas.openxmlformats.org/officeDocument/2006/relationships/image" Target="../media/image11.wmf"/><Relationship Id="rId10" Type="http://schemas.openxmlformats.org/officeDocument/2006/relationships/oleObject" Target="../embeddings/oleObject4.bin"/><Relationship Id="rId19"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image" Target="../media/image8.wmf"/><Relationship Id="rId1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Wewdnesday, Jan. 29, 2020</a:t>
            </a:r>
          </a:p>
        </p:txBody>
      </p:sp>
      <p:sp>
        <p:nvSpPr>
          <p:cNvPr id="7" name="Rectangle 5"/>
          <p:cNvSpPr>
            <a:spLocks noGrp="1" noChangeArrowheads="1"/>
          </p:cNvSpPr>
          <p:nvPr>
            <p:ph type="ftr" sz="quarter" idx="11"/>
          </p:nvPr>
        </p:nvSpPr>
        <p:spPr/>
        <p:txBody>
          <a:bodyPr/>
          <a:lstStyle/>
          <a:p>
            <a:pPr>
              <a:defRPr/>
            </a:pPr>
            <a:r>
              <a:rPr lang="en-US"/>
              <a:t>PHYS 1444-002, Fall 2019                    Dr. Jonathan Asaadi</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a:ea typeface="ＭＳ Ｐゴシック" pitchFamily="-84" charset="-128"/>
                <a:cs typeface="ＭＳ Ｐゴシック" pitchFamily="-84" charset="-128"/>
              </a:rPr>
              <a:t>PHYS 1444 </a:t>
            </a:r>
            <a:r>
              <a:rPr lang="en-US" dirty="0">
                <a:ea typeface="ＭＳ Ｐゴシック" pitchFamily="-84" charset="-128"/>
                <a:cs typeface="ＭＳ Ｐゴシック" pitchFamily="-84" charset="-128"/>
              </a:rPr>
              <a:t>–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#3</a:t>
            </a:r>
          </a:p>
        </p:txBody>
      </p:sp>
      <p:sp>
        <p:nvSpPr>
          <p:cNvPr id="18438" name="Text Box 4"/>
          <p:cNvSpPr txBox="1">
            <a:spLocks noChangeArrowheads="1"/>
          </p:cNvSpPr>
          <p:nvPr/>
        </p:nvSpPr>
        <p:spPr bwMode="auto">
          <a:xfrm>
            <a:off x="2902214" y="1447800"/>
            <a:ext cx="3031600"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Jan. 29, 2020	</a:t>
            </a:r>
          </a:p>
          <a:p>
            <a:pPr algn="ctr"/>
            <a:r>
              <a:rPr lang="en-US" dirty="0">
                <a:solidFill>
                  <a:schemeClr val="accent2"/>
                </a:solidFill>
                <a:latin typeface="Monotype Corsiva" pitchFamily="-84" charset="0"/>
              </a:rPr>
              <a:t>Dr. Jonathan </a:t>
            </a:r>
            <a:r>
              <a:rPr lang="en-US" dirty="0" err="1">
                <a:solidFill>
                  <a:schemeClr val="accent2"/>
                </a:solidFill>
                <a:latin typeface="Monotype Corsiva" pitchFamily="-84" charset="0"/>
              </a:rPr>
              <a:t>Asaadi</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838200" y="2057400"/>
            <a:ext cx="79248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 21</a:t>
            </a:r>
          </a:p>
          <a:p>
            <a:pPr marL="1066800" lvl="1" indent="-609600">
              <a:spcBef>
                <a:spcPct val="20000"/>
              </a:spcBef>
              <a:buFontTx/>
              <a:buChar char="•"/>
            </a:pPr>
            <a:r>
              <a:rPr lang="en-US" sz="2800" kern="0" dirty="0">
                <a:solidFill>
                  <a:srgbClr val="003300"/>
                </a:solidFill>
                <a:latin typeface="Arial Narrow" charset="0"/>
              </a:rPr>
              <a:t>Charges in Atom, Insulators and Conductors &amp; Induced Charge</a:t>
            </a:r>
          </a:p>
          <a:p>
            <a:pPr marL="1066800" lvl="1" indent="-609600">
              <a:spcBef>
                <a:spcPct val="20000"/>
              </a:spcBef>
              <a:buFontTx/>
              <a:buChar char="•"/>
            </a:pPr>
            <a:r>
              <a:rPr lang="en-US" sz="2800" dirty="0">
                <a:solidFill>
                  <a:srgbClr val="003300"/>
                </a:solidFill>
                <a:latin typeface="Arial Narrow" charset="0"/>
              </a:rPr>
              <a:t>Coulomb’s Law</a:t>
            </a:r>
          </a:p>
          <a:p>
            <a:pPr marL="1066800" lvl="1" indent="-609600">
              <a:spcBef>
                <a:spcPct val="20000"/>
              </a:spcBef>
              <a:buFontTx/>
              <a:buChar char="•"/>
            </a:pPr>
            <a:r>
              <a:rPr lang="en-US" sz="2800" dirty="0">
                <a:solidFill>
                  <a:srgbClr val="003300"/>
                </a:solidFill>
                <a:latin typeface="Arial Narrow" charset="0"/>
              </a:rPr>
              <a:t>Electric Fields and Conductors</a:t>
            </a:r>
          </a:p>
          <a:p>
            <a:pPr marL="1066800" lvl="1" indent="-609600">
              <a:spcBef>
                <a:spcPct val="20000"/>
              </a:spcBef>
              <a:buFontTx/>
              <a:buChar char="•"/>
            </a:pPr>
            <a:r>
              <a:rPr lang="en-US" sz="2800" dirty="0">
                <a:solidFill>
                  <a:srgbClr val="003800"/>
                </a:solidFill>
                <a:latin typeface="Arial Narrow" charset="0"/>
              </a:rPr>
              <a:t>Motion of a Charged Particle in an Electric Field</a:t>
            </a:r>
          </a:p>
        </p:txBody>
      </p:sp>
    </p:spTree>
    <p:extLst>
      <p:ext uri="{BB962C8B-B14F-4D97-AF65-F5344CB8AC3E}">
        <p14:creationId xmlns:p14="http://schemas.microsoft.com/office/powerpoint/2010/main" val="195442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Wewdnesday, Jan. 29, 2020</a:t>
            </a:r>
          </a:p>
        </p:txBody>
      </p:sp>
      <p:sp>
        <p:nvSpPr>
          <p:cNvPr id="13" name="Footer Placeholder 4"/>
          <p:cNvSpPr>
            <a:spLocks noGrp="1"/>
          </p:cNvSpPr>
          <p:nvPr>
            <p:ph type="ftr" sz="quarter" idx="11"/>
          </p:nvPr>
        </p:nvSpPr>
        <p:spPr/>
        <p:txBody>
          <a:bodyPr/>
          <a:lstStyle/>
          <a:p>
            <a:r>
              <a:rPr lang="en-US"/>
              <a:t>PHYS 1444-002, Fall 2019                    Dr. Jonathan Asaadi</a:t>
            </a:r>
          </a:p>
        </p:txBody>
      </p:sp>
      <p:sp>
        <p:nvSpPr>
          <p:cNvPr id="14" name="Slide Number Placeholder 5"/>
          <p:cNvSpPr>
            <a:spLocks noGrp="1"/>
          </p:cNvSpPr>
          <p:nvPr>
            <p:ph type="sldNum" sz="quarter" idx="12"/>
          </p:nvPr>
        </p:nvSpPr>
        <p:spPr/>
        <p:txBody>
          <a:bodyPr/>
          <a:lstStyle/>
          <a:p>
            <a:fld id="{75FFAE9E-AEEB-8049-A2ED-76ED55C7DBD3}" type="slidenum">
              <a:rPr lang="en-US"/>
              <a:pPr/>
              <a:t>10</a:t>
            </a:fld>
            <a:endParaRPr lang="en-US"/>
          </a:p>
        </p:txBody>
      </p:sp>
      <p:sp>
        <p:nvSpPr>
          <p:cNvPr id="141315" name="Rectangle 3"/>
          <p:cNvSpPr>
            <a:spLocks noGrp="1" noChangeArrowheads="1"/>
          </p:cNvSpPr>
          <p:nvPr>
            <p:ph type="title"/>
          </p:nvPr>
        </p:nvSpPr>
        <p:spPr>
          <a:xfrm>
            <a:off x="609600" y="139700"/>
            <a:ext cx="3124200" cy="685800"/>
          </a:xfrm>
        </p:spPr>
        <p:txBody>
          <a:bodyPr/>
          <a:lstStyle/>
          <a:p>
            <a:r>
              <a:rPr lang="en-US"/>
              <a:t>Electric Force</a:t>
            </a:r>
          </a:p>
        </p:txBody>
      </p:sp>
      <p:sp>
        <p:nvSpPr>
          <p:cNvPr id="141316" name="Rectangle 4"/>
          <p:cNvSpPr>
            <a:spLocks noGrp="1" noChangeArrowheads="1"/>
          </p:cNvSpPr>
          <p:nvPr>
            <p:ph type="body" idx="1"/>
          </p:nvPr>
        </p:nvSpPr>
        <p:spPr>
          <a:xfrm>
            <a:off x="457200" y="2286000"/>
            <a:ext cx="8534400" cy="4114800"/>
          </a:xfrm>
        </p:spPr>
        <p:txBody>
          <a:bodyPr/>
          <a:lstStyle/>
          <a:p>
            <a:pPr>
              <a:lnSpc>
                <a:spcPct val="80000"/>
              </a:lnSpc>
            </a:pPr>
            <a:r>
              <a:rPr lang="en-US" sz="2400" dirty="0"/>
              <a:t>Does the electric force look similar to another force?  What is it?</a:t>
            </a:r>
          </a:p>
          <a:p>
            <a:pPr lvl="1">
              <a:lnSpc>
                <a:spcPct val="80000"/>
              </a:lnSpc>
            </a:pPr>
            <a:r>
              <a:rPr lang="en-US" sz="2000" b="1" u="sng" dirty="0">
                <a:solidFill>
                  <a:srgbClr val="A50021"/>
                </a:solidFill>
              </a:rPr>
              <a:t>Gravitational Force</a:t>
            </a:r>
          </a:p>
          <a:p>
            <a:pPr>
              <a:lnSpc>
                <a:spcPct val="80000"/>
              </a:lnSpc>
            </a:pPr>
            <a:r>
              <a:rPr lang="en-US" sz="2400" dirty="0"/>
              <a:t>What are the sources of the forces?</a:t>
            </a:r>
          </a:p>
          <a:p>
            <a:pPr lvl="1">
              <a:lnSpc>
                <a:spcPct val="80000"/>
              </a:lnSpc>
            </a:pPr>
            <a:r>
              <a:rPr lang="en-US" sz="2000" dirty="0"/>
              <a:t>Electric Force: Electric charges, fundamental properties of matter</a:t>
            </a:r>
          </a:p>
          <a:p>
            <a:pPr lvl="1">
              <a:lnSpc>
                <a:spcPct val="80000"/>
              </a:lnSpc>
            </a:pPr>
            <a:r>
              <a:rPr lang="en-US" sz="2000" dirty="0"/>
              <a:t>Gravitational Force: Masses, fundamental properties of matter</a:t>
            </a:r>
          </a:p>
          <a:p>
            <a:pPr>
              <a:lnSpc>
                <a:spcPct val="80000"/>
              </a:lnSpc>
            </a:pPr>
            <a:r>
              <a:rPr lang="en-US" sz="2400" dirty="0"/>
              <a:t>What else is similar?</a:t>
            </a:r>
          </a:p>
          <a:p>
            <a:pPr lvl="1">
              <a:lnSpc>
                <a:spcPct val="80000"/>
              </a:lnSpc>
            </a:pPr>
            <a:r>
              <a:rPr lang="en-US" sz="2000" dirty="0"/>
              <a:t>Inversely proportional to the square of the distance between the sources of the force </a:t>
            </a:r>
            <a:r>
              <a:rPr lang="en-US" sz="2000" dirty="0" err="1">
                <a:sym typeface="Wingdings" charset="2"/>
              </a:rPr>
              <a:t></a:t>
            </a:r>
            <a:r>
              <a:rPr lang="en-US" sz="2000" dirty="0">
                <a:sym typeface="Wingdings" charset="2"/>
              </a:rPr>
              <a:t> What is this kind law called?</a:t>
            </a:r>
          </a:p>
          <a:p>
            <a:pPr lvl="2">
              <a:lnSpc>
                <a:spcPct val="80000"/>
              </a:lnSpc>
            </a:pPr>
            <a:r>
              <a:rPr lang="en-US" sz="1800" dirty="0"/>
              <a:t>Inverse Square Law</a:t>
            </a:r>
          </a:p>
          <a:p>
            <a:pPr>
              <a:lnSpc>
                <a:spcPct val="80000"/>
              </a:lnSpc>
            </a:pPr>
            <a:r>
              <a:rPr lang="en-US" sz="2400" dirty="0"/>
              <a:t>What is the difference?</a:t>
            </a:r>
          </a:p>
          <a:p>
            <a:pPr lvl="1">
              <a:lnSpc>
                <a:spcPct val="80000"/>
              </a:lnSpc>
            </a:pPr>
            <a:r>
              <a:rPr lang="en-US" sz="2000" dirty="0"/>
              <a:t>Gravitational force is always attractive.</a:t>
            </a:r>
          </a:p>
          <a:p>
            <a:pPr lvl="1">
              <a:lnSpc>
                <a:spcPct val="80000"/>
              </a:lnSpc>
            </a:pPr>
            <a:r>
              <a:rPr lang="en-US" sz="2000" dirty="0"/>
              <a:t>Electric force depends on the type of the two charges. (must pay good attention to the signs due to the sign of the charge and the vector force directions!!)</a:t>
            </a:r>
          </a:p>
        </p:txBody>
      </p:sp>
      <p:graphicFrame>
        <p:nvGraphicFramePr>
          <p:cNvPr id="141319" name="Object 7"/>
          <p:cNvGraphicFramePr>
            <a:graphicFrameLocks noChangeAspect="1"/>
          </p:cNvGraphicFramePr>
          <p:nvPr/>
        </p:nvGraphicFramePr>
        <p:xfrm>
          <a:off x="609600" y="838200"/>
          <a:ext cx="3125788" cy="1395413"/>
        </p:xfrm>
        <a:graphic>
          <a:graphicData uri="http://schemas.openxmlformats.org/presentationml/2006/ole">
            <mc:AlternateContent xmlns:mc="http://schemas.openxmlformats.org/markup-compatibility/2006">
              <mc:Choice xmlns:v="urn:schemas-microsoft-com:vml" Requires="v">
                <p:oleObj spid="_x0000_s2097" name="Equation" r:id="rId4" imgW="685800" imgH="380880" progId="Equation.DSMT4">
                  <p:embed/>
                </p:oleObj>
              </mc:Choice>
              <mc:Fallback>
                <p:oleObj name="Equation" r:id="rId4" imgW="685800" imgH="380880" progId="Equation.DSMT4">
                  <p:embed/>
                  <p:pic>
                    <p:nvPicPr>
                      <p:cNvPr id="14131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38200"/>
                        <a:ext cx="3125788"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7" name="Rectangle 15"/>
          <p:cNvSpPr>
            <a:spLocks noChangeArrowheads="1"/>
          </p:cNvSpPr>
          <p:nvPr/>
        </p:nvSpPr>
        <p:spPr bwMode="auto">
          <a:xfrm>
            <a:off x="3124200" y="141288"/>
            <a:ext cx="5867400" cy="685800"/>
          </a:xfrm>
          <a:prstGeom prst="rect">
            <a:avLst/>
          </a:prstGeom>
          <a:noFill/>
          <a:ln w="9525">
            <a:noFill/>
            <a:miter lim="800000"/>
            <a:headEnd/>
            <a:tailEnd/>
          </a:ln>
          <a:effectLst/>
        </p:spPr>
        <p:txBody>
          <a:bodyPr anchor="ctr">
            <a:prstTxWarp prst="textNoShape">
              <a:avLst/>
            </a:prstTxWarp>
          </a:bodyPr>
          <a:lstStyle/>
          <a:p>
            <a:pPr algn="ctr"/>
            <a:r>
              <a:rPr lang="en-US" sz="4400" dirty="0">
                <a:solidFill>
                  <a:srgbClr val="A50021"/>
                </a:solidFill>
                <a:latin typeface="Arial Narrow" charset="0"/>
              </a:rPr>
              <a:t>and Gravitational Force</a:t>
            </a:r>
          </a:p>
        </p:txBody>
      </p:sp>
      <p:graphicFrame>
        <p:nvGraphicFramePr>
          <p:cNvPr id="141328" name="Object 16"/>
          <p:cNvGraphicFramePr>
            <a:graphicFrameLocks noChangeAspect="1"/>
          </p:cNvGraphicFramePr>
          <p:nvPr/>
        </p:nvGraphicFramePr>
        <p:xfrm>
          <a:off x="4964113" y="762000"/>
          <a:ext cx="3189287" cy="1395413"/>
        </p:xfrm>
        <a:graphic>
          <a:graphicData uri="http://schemas.openxmlformats.org/presentationml/2006/ole">
            <mc:AlternateContent xmlns:mc="http://schemas.openxmlformats.org/markup-compatibility/2006">
              <mc:Choice xmlns:v="urn:schemas-microsoft-com:vml" Requires="v">
                <p:oleObj spid="_x0000_s2098" name="Equation" r:id="rId6" imgW="799920" imgH="380880" progId="Equation.DSMT4">
                  <p:embed/>
                </p:oleObj>
              </mc:Choice>
              <mc:Fallback>
                <p:oleObj name="Equation" r:id="rId6" imgW="799920" imgH="380880" progId="Equation.DSMT4">
                  <p:embed/>
                  <p:pic>
                    <p:nvPicPr>
                      <p:cNvPr id="141328"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113" y="762000"/>
                        <a:ext cx="3189287" cy="139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29" name="AutoShape 17"/>
          <p:cNvSpPr>
            <a:spLocks noChangeArrowheads="1"/>
          </p:cNvSpPr>
          <p:nvPr/>
        </p:nvSpPr>
        <p:spPr bwMode="auto">
          <a:xfrm>
            <a:off x="3702050" y="969963"/>
            <a:ext cx="1216025" cy="1108075"/>
          </a:xfrm>
          <a:prstGeom prst="leftRightArrow">
            <a:avLst>
              <a:gd name="adj1" fmla="val 50000"/>
              <a:gd name="adj2" fmla="val 21948"/>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sz="1600" b="1">
                <a:solidFill>
                  <a:srgbClr val="A50021"/>
                </a:solidFill>
                <a:latin typeface="Arial Narrow" charset="0"/>
              </a:rPr>
              <a:t>Extremely</a:t>
            </a:r>
          </a:p>
          <a:p>
            <a:pPr algn="ctr"/>
            <a:r>
              <a:rPr lang="en-US" sz="1600" b="1">
                <a:solidFill>
                  <a:srgbClr val="A50021"/>
                </a:solidFill>
                <a:latin typeface="Arial Narrow" charset="0"/>
              </a:rPr>
              <a:t>Similar</a:t>
            </a:r>
          </a:p>
        </p:txBody>
      </p:sp>
      <p:sp>
        <p:nvSpPr>
          <p:cNvPr id="141330" name="Oval 18"/>
          <p:cNvSpPr>
            <a:spLocks noChangeArrowheads="1"/>
          </p:cNvSpPr>
          <p:nvPr/>
        </p:nvSpPr>
        <p:spPr bwMode="auto">
          <a:xfrm>
            <a:off x="2057400" y="914400"/>
            <a:ext cx="15240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1" name="Oval 19"/>
          <p:cNvSpPr>
            <a:spLocks noChangeArrowheads="1"/>
          </p:cNvSpPr>
          <p:nvPr/>
        </p:nvSpPr>
        <p:spPr bwMode="auto">
          <a:xfrm>
            <a:off x="6477000" y="762000"/>
            <a:ext cx="1600200" cy="7620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2" name="Oval 20"/>
          <p:cNvSpPr>
            <a:spLocks noChangeArrowheads="1"/>
          </p:cNvSpPr>
          <p:nvPr/>
        </p:nvSpPr>
        <p:spPr bwMode="auto">
          <a:xfrm>
            <a:off x="2438400" y="16002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
        <p:nvSpPr>
          <p:cNvPr id="141333" name="Oval 21"/>
          <p:cNvSpPr>
            <a:spLocks noChangeArrowheads="1"/>
          </p:cNvSpPr>
          <p:nvPr/>
        </p:nvSpPr>
        <p:spPr bwMode="auto">
          <a:xfrm>
            <a:off x="6781800" y="1447800"/>
            <a:ext cx="838200" cy="685800"/>
          </a:xfrm>
          <a:prstGeom prst="ellipse">
            <a:avLst/>
          </a:prstGeom>
          <a:noFill/>
          <a:ln w="38100">
            <a:solidFill>
              <a:srgbClr val="A50021"/>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8835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Wewdnesday, Jan. 29, 2020</a:t>
            </a:r>
          </a:p>
        </p:txBody>
      </p:sp>
      <p:sp>
        <p:nvSpPr>
          <p:cNvPr id="9" name="Footer Placeholder 4"/>
          <p:cNvSpPr>
            <a:spLocks noGrp="1"/>
          </p:cNvSpPr>
          <p:nvPr>
            <p:ph type="ftr" sz="quarter" idx="11"/>
          </p:nvPr>
        </p:nvSpPr>
        <p:spPr/>
        <p:txBody>
          <a:bodyPr/>
          <a:lstStyle/>
          <a:p>
            <a:r>
              <a:rPr lang="en-US"/>
              <a:t>PHYS 1444-002, Fall 2019                    Dr. Jonathan Asaadi</a:t>
            </a:r>
          </a:p>
        </p:txBody>
      </p:sp>
      <p:sp>
        <p:nvSpPr>
          <p:cNvPr id="10" name="Slide Number Placeholder 5"/>
          <p:cNvSpPr>
            <a:spLocks noGrp="1"/>
          </p:cNvSpPr>
          <p:nvPr>
            <p:ph type="sldNum" sz="quarter" idx="12"/>
          </p:nvPr>
        </p:nvSpPr>
        <p:spPr/>
        <p:txBody>
          <a:bodyPr/>
          <a:lstStyle/>
          <a:p>
            <a:fld id="{AC65A856-9DF0-FB48-A9B6-2B1181E15CFD}" type="slidenum">
              <a:rPr lang="en-US"/>
              <a:pPr/>
              <a:t>11</a:t>
            </a:fld>
            <a:endParaRPr lang="en-US"/>
          </a:p>
        </p:txBody>
      </p:sp>
      <p:sp>
        <p:nvSpPr>
          <p:cNvPr id="142338" name="Rectangle 2"/>
          <p:cNvSpPr>
            <a:spLocks noGrp="1" noChangeArrowheads="1"/>
          </p:cNvSpPr>
          <p:nvPr>
            <p:ph type="title"/>
          </p:nvPr>
        </p:nvSpPr>
        <p:spPr>
          <a:xfrm>
            <a:off x="304800" y="139700"/>
            <a:ext cx="8382000" cy="685800"/>
          </a:xfrm>
        </p:spPr>
        <p:txBody>
          <a:bodyPr/>
          <a:lstStyle/>
          <a:p>
            <a:r>
              <a:rPr lang="en-US"/>
              <a:t>The Elementary Charge and Permittivity</a:t>
            </a:r>
          </a:p>
        </p:txBody>
      </p:sp>
      <p:sp>
        <p:nvSpPr>
          <p:cNvPr id="142339" name="Rectangle 3"/>
          <p:cNvSpPr>
            <a:spLocks noGrp="1" noChangeArrowheads="1"/>
          </p:cNvSpPr>
          <p:nvPr>
            <p:ph type="body" idx="1"/>
          </p:nvPr>
        </p:nvSpPr>
        <p:spPr>
          <a:xfrm>
            <a:off x="457200" y="762000"/>
            <a:ext cx="8229600" cy="5181600"/>
          </a:xfrm>
        </p:spPr>
        <p:txBody>
          <a:bodyPr/>
          <a:lstStyle/>
          <a:p>
            <a:r>
              <a:rPr lang="en-US" sz="2800" dirty="0"/>
              <a:t>Elementary charge, the smallest charge, is that of an electron: </a:t>
            </a:r>
          </a:p>
          <a:p>
            <a:pPr lvl="1"/>
            <a:r>
              <a:rPr lang="en-US" sz="2400" dirty="0"/>
              <a:t>Since electron is a negatively charged particle, its charge is </a:t>
            </a:r>
            <a:r>
              <a:rPr lang="en-US" sz="2400" dirty="0">
                <a:solidFill>
                  <a:srgbClr val="A50021"/>
                </a:solidFill>
                <a:latin typeface="Monotype Corsiva" charset="0"/>
              </a:rPr>
              <a:t>–</a:t>
            </a:r>
            <a:r>
              <a:rPr lang="en-US" sz="2400" dirty="0" err="1">
                <a:solidFill>
                  <a:srgbClr val="A50021"/>
                </a:solidFill>
                <a:latin typeface="Monotype Corsiva" charset="0"/>
              </a:rPr>
              <a:t>e</a:t>
            </a:r>
            <a:r>
              <a:rPr lang="en-US" sz="2400" dirty="0"/>
              <a:t>.</a:t>
            </a:r>
          </a:p>
          <a:p>
            <a:r>
              <a:rPr lang="en-US" sz="2800" dirty="0"/>
              <a:t>Object cannot gain or lose fraction of an electron.</a:t>
            </a:r>
          </a:p>
          <a:p>
            <a:pPr lvl="1"/>
            <a:r>
              <a:rPr lang="en-US" sz="2400" dirty="0"/>
              <a:t>Electric charge is quantized.</a:t>
            </a:r>
          </a:p>
          <a:p>
            <a:pPr lvl="2"/>
            <a:r>
              <a:rPr lang="en-US" sz="2000" dirty="0"/>
              <a:t>It changes always in integer multiples of </a:t>
            </a:r>
            <a:r>
              <a:rPr lang="en-US" sz="2000" dirty="0" err="1">
                <a:latin typeface="Monotype Corsiva" charset="0"/>
              </a:rPr>
              <a:t>e</a:t>
            </a:r>
            <a:r>
              <a:rPr lang="en-US" sz="2000" dirty="0"/>
              <a:t>.</a:t>
            </a:r>
          </a:p>
          <a:p>
            <a:r>
              <a:rPr lang="en-US" sz="2800" dirty="0"/>
              <a:t>The proportionality constant </a:t>
            </a:r>
            <a:r>
              <a:rPr lang="en-US" sz="2800" dirty="0" err="1"/>
              <a:t>k</a:t>
            </a:r>
            <a:r>
              <a:rPr lang="en-US" sz="2800" dirty="0"/>
              <a:t> is often written in terms of another constant, </a:t>
            </a:r>
            <a:r>
              <a:rPr lang="en-US" sz="2800" dirty="0">
                <a:latin typeface="Symbol" charset="2"/>
              </a:rPr>
              <a:t>ε</a:t>
            </a:r>
            <a:r>
              <a:rPr lang="en-US" sz="2800" baseline="-25000" dirty="0"/>
              <a:t>0</a:t>
            </a:r>
            <a:r>
              <a:rPr lang="en-US" sz="2800" dirty="0"/>
              <a:t>, the permittivity* of free space.  They are related                 and                                                 . </a:t>
            </a:r>
          </a:p>
          <a:p>
            <a:r>
              <a:rPr lang="en-US" sz="2800" dirty="0"/>
              <a:t>Thus the electric force can also be written as:</a:t>
            </a:r>
          </a:p>
          <a:p>
            <a:r>
              <a:rPr lang="en-US" sz="2800" dirty="0"/>
              <a:t>Note that this force is for “point” charges at rest.</a:t>
            </a:r>
          </a:p>
        </p:txBody>
      </p:sp>
      <p:graphicFrame>
        <p:nvGraphicFramePr>
          <p:cNvPr id="142344" name="Object 8"/>
          <p:cNvGraphicFramePr>
            <a:graphicFrameLocks noChangeAspect="1"/>
          </p:cNvGraphicFramePr>
          <p:nvPr/>
        </p:nvGraphicFramePr>
        <p:xfrm>
          <a:off x="2286000" y="1200150"/>
          <a:ext cx="2438400" cy="476250"/>
        </p:xfrm>
        <a:graphic>
          <a:graphicData uri="http://schemas.openxmlformats.org/presentationml/2006/ole">
            <mc:AlternateContent xmlns:mc="http://schemas.openxmlformats.org/markup-compatibility/2006">
              <mc:Choice xmlns:v="urn:schemas-microsoft-com:vml" Requires="v">
                <p:oleObj spid="_x0000_s3169" name="Equation" r:id="rId3" imgW="1041120" imgH="203040" progId="Equation.DSMT4">
                  <p:embed/>
                </p:oleObj>
              </mc:Choice>
              <mc:Fallback>
                <p:oleObj name="Equation" r:id="rId3" imgW="1041120" imgH="203040" progId="Equation.DSMT4">
                  <p:embed/>
                  <p:pic>
                    <p:nvPicPr>
                      <p:cNvPr id="14234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00150"/>
                        <a:ext cx="2438400" cy="476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5" name="Object 9"/>
          <p:cNvGraphicFramePr>
            <a:graphicFrameLocks noChangeAspect="1"/>
          </p:cNvGraphicFramePr>
          <p:nvPr/>
        </p:nvGraphicFramePr>
        <p:xfrm>
          <a:off x="2286000" y="4343400"/>
          <a:ext cx="1371600" cy="447675"/>
        </p:xfrm>
        <a:graphic>
          <a:graphicData uri="http://schemas.openxmlformats.org/presentationml/2006/ole">
            <mc:AlternateContent xmlns:mc="http://schemas.openxmlformats.org/markup-compatibility/2006">
              <mc:Choice xmlns:v="urn:schemas-microsoft-com:vml" Requires="v">
                <p:oleObj spid="_x0000_s3170" name="Equation" r:id="rId5" imgW="622080" imgH="203040" progId="Equation.DSMT4">
                  <p:embed/>
                </p:oleObj>
              </mc:Choice>
              <mc:Fallback>
                <p:oleObj name="Equation" r:id="rId5" imgW="622080" imgH="203040" progId="Equation.DSMT4">
                  <p:embed/>
                  <p:pic>
                    <p:nvPicPr>
                      <p:cNvPr id="1423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343400"/>
                        <a:ext cx="13716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6" name="Object 10"/>
          <p:cNvGraphicFramePr>
            <a:graphicFrameLocks noChangeAspect="1"/>
          </p:cNvGraphicFramePr>
          <p:nvPr/>
        </p:nvGraphicFramePr>
        <p:xfrm>
          <a:off x="4191000" y="4343400"/>
          <a:ext cx="4038600" cy="458788"/>
        </p:xfrm>
        <a:graphic>
          <a:graphicData uri="http://schemas.openxmlformats.org/presentationml/2006/ole">
            <mc:AlternateContent xmlns:mc="http://schemas.openxmlformats.org/markup-compatibility/2006">
              <mc:Choice xmlns:v="urn:schemas-microsoft-com:vml" Requires="v">
                <p:oleObj spid="_x0000_s3171" name="Equation" r:id="rId7" imgW="2006280" imgH="228600" progId="Equation.DSMT4">
                  <p:embed/>
                </p:oleObj>
              </mc:Choice>
              <mc:Fallback>
                <p:oleObj name="Equation" r:id="rId7" imgW="2006280" imgH="228600" progId="Equation.DSMT4">
                  <p:embed/>
                  <p:pic>
                    <p:nvPicPr>
                      <p:cNvPr id="1423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343400"/>
                        <a:ext cx="4038600" cy="4587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2347" name="Object 11"/>
          <p:cNvGraphicFramePr>
            <a:graphicFrameLocks noChangeAspect="1"/>
          </p:cNvGraphicFramePr>
          <p:nvPr/>
        </p:nvGraphicFramePr>
        <p:xfrm>
          <a:off x="6781800" y="4691063"/>
          <a:ext cx="1981200" cy="795337"/>
        </p:xfrm>
        <a:graphic>
          <a:graphicData uri="http://schemas.openxmlformats.org/presentationml/2006/ole">
            <mc:AlternateContent xmlns:mc="http://schemas.openxmlformats.org/markup-compatibility/2006">
              <mc:Choice xmlns:v="urn:schemas-microsoft-com:vml" Requires="v">
                <p:oleObj spid="_x0000_s3172" name="Equation" r:id="rId9" imgW="901440" imgH="406080" progId="Equation.DSMT4">
                  <p:embed/>
                </p:oleObj>
              </mc:Choice>
              <mc:Fallback>
                <p:oleObj name="Equation" r:id="rId9" imgW="901440" imgH="406080" progId="Equation.DSMT4">
                  <p:embed/>
                  <p:pic>
                    <p:nvPicPr>
                      <p:cNvPr id="142347"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91063"/>
                        <a:ext cx="1981200" cy="7953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Box 10"/>
          <p:cNvSpPr txBox="1"/>
          <p:nvPr/>
        </p:nvSpPr>
        <p:spPr>
          <a:xfrm>
            <a:off x="76200" y="5940623"/>
            <a:ext cx="9145903" cy="307777"/>
          </a:xfrm>
          <a:prstGeom prst="rect">
            <a:avLst/>
          </a:prstGeom>
          <a:noFill/>
        </p:spPr>
        <p:txBody>
          <a:bodyPr wrap="none" rtlCol="0">
            <a:spAutoFit/>
          </a:bodyPr>
          <a:lstStyle/>
          <a:p>
            <a:r>
              <a:rPr lang="en-US" sz="1400" b="1" dirty="0">
                <a:solidFill>
                  <a:srgbClr val="800000"/>
                </a:solidFill>
                <a:latin typeface="Arial Narrow"/>
                <a:cs typeface="Arial Narrow"/>
              </a:rPr>
              <a:t>*</a:t>
            </a:r>
            <a:r>
              <a:rPr lang="en-US" sz="1400" b="1" dirty="0" err="1">
                <a:solidFill>
                  <a:srgbClr val="800000"/>
                </a:solidFill>
                <a:latin typeface="Arial Narrow"/>
                <a:cs typeface="Arial Narrow"/>
              </a:rPr>
              <a:t>Mirriam</a:t>
            </a:r>
            <a:r>
              <a:rPr lang="en-US" sz="1400" b="1" dirty="0">
                <a:solidFill>
                  <a:srgbClr val="800000"/>
                </a:solidFill>
                <a:latin typeface="Arial Narrow"/>
                <a:cs typeface="Arial Narrow"/>
              </a:rPr>
              <a:t>-Webster, Permittivity: The ability of a material to store electric potential energy under the influence of an electric field </a:t>
            </a:r>
          </a:p>
        </p:txBody>
      </p:sp>
    </p:spTree>
    <p:extLst>
      <p:ext uri="{BB962C8B-B14F-4D97-AF65-F5344CB8AC3E}">
        <p14:creationId xmlns:p14="http://schemas.microsoft.com/office/powerpoint/2010/main" val="112775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Wewdnesday, Jan. 29, 2020</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12</a:t>
            </a:fld>
            <a:endParaRPr lang="en-US"/>
          </a:p>
        </p:txBody>
      </p:sp>
      <p:pic>
        <p:nvPicPr>
          <p:cNvPr id="144386" name="Picture 2" descr="FG21_015"/>
          <p:cNvPicPr>
            <a:picLocks noChangeAspect="1" noChangeArrowheads="1"/>
          </p:cNvPicPr>
          <p:nvPr/>
        </p:nvPicPr>
        <p:blipFill>
          <a:blip r:embed="rId3"/>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4241" name="Equation" r:id="rId4" imgW="1485720" imgH="228600" progId="Equation.DSMT4">
                  <p:embed/>
                </p:oleObj>
              </mc:Choice>
              <mc:Fallback>
                <p:oleObj name="Equation" r:id="rId4" imgW="1485720" imgH="228600" progId="Equation.DSMT4">
                  <p:embed/>
                  <p:pic>
                    <p:nvPicPr>
                      <p:cNvPr id="1443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4242" name="Equation" r:id="rId6" imgW="1434960" imgH="406080" progId="Equation.DSMT4">
                  <p:embed/>
                </p:oleObj>
              </mc:Choice>
              <mc:Fallback>
                <p:oleObj name="Equation" r:id="rId6" imgW="1434960" imgH="406080" progId="Equation.DSMT4">
                  <p:embed/>
                  <p:pic>
                    <p:nvPicPr>
                      <p:cNvPr id="14439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4243" name="Equation" r:id="rId8" imgW="1409400" imgH="228600" progId="Equation.DSMT4">
                  <p:embed/>
                </p:oleObj>
              </mc:Choice>
              <mc:Fallback>
                <p:oleObj name="Equation" r:id="rId8" imgW="1409400" imgH="228600" progId="Equation.DSMT4">
                  <p:embed/>
                  <p:pic>
                    <p:nvPicPr>
                      <p:cNvPr id="14439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4244" name="Equation" r:id="rId10" imgW="736560" imgH="406080" progId="Equation.DSMT4">
                  <p:embed/>
                </p:oleObj>
              </mc:Choice>
              <mc:Fallback>
                <p:oleObj name="Equation" r:id="rId10" imgW="736560" imgH="406080" progId="Equation.DSMT4">
                  <p:embed/>
                  <p:pic>
                    <p:nvPicPr>
                      <p:cNvPr id="144396"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4245" name="Equation" r:id="rId12" imgW="2806560" imgH="571320" progId="Equation.DSMT4">
                  <p:embed/>
                </p:oleObj>
              </mc:Choice>
              <mc:Fallback>
                <p:oleObj name="Equation" r:id="rId12" imgW="2806560" imgH="571320" progId="Equation.DSMT4">
                  <p:embed/>
                  <p:pic>
                    <p:nvPicPr>
                      <p:cNvPr id="144397"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4246" name="Equation" r:id="rId14" imgW="787320" imgH="203040" progId="Equation.DSMT4">
                  <p:embed/>
                </p:oleObj>
              </mc:Choice>
              <mc:Fallback>
                <p:oleObj name="Equation" r:id="rId14" imgW="787320" imgH="203040" progId="Equation.DSMT4">
                  <p:embed/>
                  <p:pic>
                    <p:nvPicPr>
                      <p:cNvPr id="144398"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Tree>
    <p:extLst>
      <p:ext uri="{BB962C8B-B14F-4D97-AF65-F5344CB8AC3E}">
        <p14:creationId xmlns:p14="http://schemas.microsoft.com/office/powerpoint/2010/main" val="21589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13</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5409"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5410"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5411"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5412"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5413"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5414"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5415"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5416"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5417"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5418"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5419"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5420"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34150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Wewdnesday, Jan. 29, 2020</a:t>
            </a:r>
          </a:p>
        </p:txBody>
      </p:sp>
      <p:sp>
        <p:nvSpPr>
          <p:cNvPr id="18" name="Footer Placeholder 4"/>
          <p:cNvSpPr>
            <a:spLocks noGrp="1"/>
          </p:cNvSpPr>
          <p:nvPr>
            <p:ph type="ftr" sz="quarter" idx="11"/>
          </p:nvPr>
        </p:nvSpPr>
        <p:spPr/>
        <p:txBody>
          <a:bodyPr/>
          <a:lstStyle/>
          <a:p>
            <a:r>
              <a:rPr lang="en-US"/>
              <a:t>PHYS 1444-002, Fall 2019                    Dr. Jonathan Asaadi</a:t>
            </a:r>
          </a:p>
        </p:txBody>
      </p:sp>
      <p:sp>
        <p:nvSpPr>
          <p:cNvPr id="19" name="Slide Number Placeholder 5"/>
          <p:cNvSpPr>
            <a:spLocks noGrp="1"/>
          </p:cNvSpPr>
          <p:nvPr>
            <p:ph type="sldNum" sz="quarter" idx="12"/>
          </p:nvPr>
        </p:nvSpPr>
        <p:spPr/>
        <p:txBody>
          <a:bodyPr/>
          <a:lstStyle/>
          <a:p>
            <a:fld id="{BDB6796E-0686-9A4B-857C-67D60E3F3DCB}" type="slidenum">
              <a:rPr lang="en-US"/>
              <a:pPr/>
              <a:t>14</a:t>
            </a:fld>
            <a:endParaRPr lang="en-US"/>
          </a:p>
        </p:txBody>
      </p:sp>
      <p:pic>
        <p:nvPicPr>
          <p:cNvPr id="144386" name="Picture 2" descr="FG21_015"/>
          <p:cNvPicPr>
            <a:picLocks noChangeAspect="1" noChangeArrowheads="1"/>
          </p:cNvPicPr>
          <p:nvPr/>
        </p:nvPicPr>
        <p:blipFill>
          <a:blip r:embed="rId4"/>
          <a:srcRect/>
          <a:stretch>
            <a:fillRect/>
          </a:stretch>
        </p:blipFill>
        <p:spPr bwMode="auto">
          <a:xfrm>
            <a:off x="6629400" y="666750"/>
            <a:ext cx="2667000" cy="2000250"/>
          </a:xfrm>
          <a:prstGeom prst="rect">
            <a:avLst/>
          </a:prstGeom>
          <a:noFill/>
        </p:spPr>
      </p:pic>
      <p:sp>
        <p:nvSpPr>
          <p:cNvPr id="144387" name="Rectangle 3"/>
          <p:cNvSpPr>
            <a:spLocks noGrp="1" noChangeArrowheads="1"/>
          </p:cNvSpPr>
          <p:nvPr>
            <p:ph type="title"/>
          </p:nvPr>
        </p:nvSpPr>
        <p:spPr>
          <a:xfrm>
            <a:off x="304800" y="139700"/>
            <a:ext cx="8382000" cy="685800"/>
          </a:xfrm>
        </p:spPr>
        <p:txBody>
          <a:bodyPr/>
          <a:lstStyle/>
          <a:p>
            <a:r>
              <a:rPr lang="en-US" dirty="0"/>
              <a:t>Example on Coulomb Force </a:t>
            </a:r>
          </a:p>
        </p:txBody>
      </p:sp>
      <p:sp>
        <p:nvSpPr>
          <p:cNvPr id="144388" name="Rectangle 4"/>
          <p:cNvSpPr>
            <a:spLocks noGrp="1" noChangeArrowheads="1"/>
          </p:cNvSpPr>
          <p:nvPr>
            <p:ph type="body" idx="1"/>
          </p:nvPr>
        </p:nvSpPr>
        <p:spPr>
          <a:xfrm>
            <a:off x="76200" y="762000"/>
            <a:ext cx="6934200" cy="1752600"/>
          </a:xfrm>
        </p:spPr>
        <p:txBody>
          <a:bodyPr/>
          <a:lstStyle/>
          <a:p>
            <a:pPr>
              <a:lnSpc>
                <a:spcPct val="90000"/>
              </a:lnSpc>
            </a:pPr>
            <a:r>
              <a:rPr lang="en-US" sz="2400" b="1"/>
              <a:t>Electric force on electron by proton</a:t>
            </a:r>
            <a:r>
              <a:rPr lang="en-US" sz="2400"/>
              <a:t>.  Determine the magnitude of the electric force on the electron of a hydrogen atom exerted by the single proton (Q</a:t>
            </a:r>
            <a:r>
              <a:rPr lang="en-US" sz="2400" baseline="-25000"/>
              <a:t>2</a:t>
            </a:r>
            <a:r>
              <a:rPr lang="en-US" sz="2400"/>
              <a:t>=+e) that is its nucleus.  Assume the electron “orbits” the proton at its average distance of r=0.53x10</a:t>
            </a:r>
            <a:r>
              <a:rPr lang="en-US" sz="2400" baseline="30000"/>
              <a:t>-10</a:t>
            </a:r>
            <a:r>
              <a:rPr lang="en-US" sz="2400"/>
              <a:t>m. </a:t>
            </a:r>
          </a:p>
        </p:txBody>
      </p:sp>
      <p:graphicFrame>
        <p:nvGraphicFramePr>
          <p:cNvPr id="144389" name="Object 5"/>
          <p:cNvGraphicFramePr>
            <a:graphicFrameLocks noChangeAspect="1"/>
          </p:cNvGraphicFramePr>
          <p:nvPr/>
        </p:nvGraphicFramePr>
        <p:xfrm>
          <a:off x="2438400" y="3427413"/>
          <a:ext cx="2990850" cy="458787"/>
        </p:xfrm>
        <a:graphic>
          <a:graphicData uri="http://schemas.openxmlformats.org/presentationml/2006/ole">
            <mc:AlternateContent xmlns:mc="http://schemas.openxmlformats.org/markup-compatibility/2006">
              <mc:Choice xmlns:v="urn:schemas-microsoft-com:vml" Requires="v">
                <p:oleObj spid="_x0000_s6289" name="Equation" r:id="rId5" imgW="1485720" imgH="228600" progId="Equation.DSMT4">
                  <p:embed/>
                </p:oleObj>
              </mc:Choice>
              <mc:Fallback>
                <p:oleObj name="Equation" r:id="rId5" imgW="1485720" imgH="228600" progId="Equation.DSMT4">
                  <p:embed/>
                  <p:pic>
                    <p:nvPicPr>
                      <p:cNvPr id="14438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427413"/>
                        <a:ext cx="2990850" cy="458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0" name="Object 6"/>
          <p:cNvGraphicFramePr>
            <a:graphicFrameLocks noChangeAspect="1"/>
          </p:cNvGraphicFramePr>
          <p:nvPr/>
        </p:nvGraphicFramePr>
        <p:xfrm>
          <a:off x="3095625" y="2590800"/>
          <a:ext cx="3152775" cy="795338"/>
        </p:xfrm>
        <a:graphic>
          <a:graphicData uri="http://schemas.openxmlformats.org/presentationml/2006/ole">
            <mc:AlternateContent xmlns:mc="http://schemas.openxmlformats.org/markup-compatibility/2006">
              <mc:Choice xmlns:v="urn:schemas-microsoft-com:vml" Requires="v">
                <p:oleObj spid="_x0000_s6290" name="Equation" r:id="rId7" imgW="1434960" imgH="406080" progId="Equation.DSMT4">
                  <p:embed/>
                </p:oleObj>
              </mc:Choice>
              <mc:Fallback>
                <p:oleObj name="Equation" r:id="rId7" imgW="1434960" imgH="406080" progId="Equation.DSMT4">
                  <p:embed/>
                  <p:pic>
                    <p:nvPicPr>
                      <p:cNvPr id="14439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5625" y="2590800"/>
                        <a:ext cx="3152775" cy="795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1" name="Text Box 7"/>
          <p:cNvSpPr txBox="1">
            <a:spLocks noChangeArrowheads="1"/>
          </p:cNvSpPr>
          <p:nvPr/>
        </p:nvSpPr>
        <p:spPr bwMode="auto">
          <a:xfrm>
            <a:off x="685800" y="2743200"/>
            <a:ext cx="21288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Using Coulomb’s law</a:t>
            </a:r>
          </a:p>
        </p:txBody>
      </p:sp>
      <p:sp>
        <p:nvSpPr>
          <p:cNvPr id="144392" name="Text Box 8"/>
          <p:cNvSpPr txBox="1">
            <a:spLocks noChangeArrowheads="1"/>
          </p:cNvSpPr>
          <p:nvPr/>
        </p:nvSpPr>
        <p:spPr bwMode="auto">
          <a:xfrm>
            <a:off x="722313" y="3429000"/>
            <a:ext cx="156368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Each charge is</a:t>
            </a:r>
          </a:p>
        </p:txBody>
      </p:sp>
      <p:graphicFrame>
        <p:nvGraphicFramePr>
          <p:cNvPr id="144393" name="Object 9"/>
          <p:cNvGraphicFramePr>
            <a:graphicFrameLocks noChangeAspect="1"/>
          </p:cNvGraphicFramePr>
          <p:nvPr/>
        </p:nvGraphicFramePr>
        <p:xfrm>
          <a:off x="6019800" y="3427413"/>
          <a:ext cx="2836863" cy="458787"/>
        </p:xfrm>
        <a:graphic>
          <a:graphicData uri="http://schemas.openxmlformats.org/presentationml/2006/ole">
            <mc:AlternateContent xmlns:mc="http://schemas.openxmlformats.org/markup-compatibility/2006">
              <mc:Choice xmlns:v="urn:schemas-microsoft-com:vml" Requires="v">
                <p:oleObj spid="_x0000_s6291" name="Equation" r:id="rId9" imgW="1409400" imgH="228600" progId="Equation.DSMT4">
                  <p:embed/>
                </p:oleObj>
              </mc:Choice>
              <mc:Fallback>
                <p:oleObj name="Equation" r:id="rId9" imgW="1409400" imgH="228600" progId="Equation.DSMT4">
                  <p:embed/>
                  <p:pic>
                    <p:nvPicPr>
                      <p:cNvPr id="14439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427413"/>
                        <a:ext cx="2836863" cy="4587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4" name="Text Box 10"/>
          <p:cNvSpPr txBox="1">
            <a:spLocks noChangeArrowheads="1"/>
          </p:cNvSpPr>
          <p:nvPr/>
        </p:nvSpPr>
        <p:spPr bwMode="auto">
          <a:xfrm>
            <a:off x="5457825" y="3457575"/>
            <a:ext cx="53181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and</a:t>
            </a:r>
          </a:p>
        </p:txBody>
      </p:sp>
      <p:sp>
        <p:nvSpPr>
          <p:cNvPr id="144395" name="Text Box 11"/>
          <p:cNvSpPr txBox="1">
            <a:spLocks noChangeArrowheads="1"/>
          </p:cNvSpPr>
          <p:nvPr/>
        </p:nvSpPr>
        <p:spPr bwMode="auto">
          <a:xfrm>
            <a:off x="685800" y="4025900"/>
            <a:ext cx="3119438"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the magnitude of the force is</a:t>
            </a:r>
          </a:p>
        </p:txBody>
      </p:sp>
      <p:graphicFrame>
        <p:nvGraphicFramePr>
          <p:cNvPr id="144396" name="Object 12"/>
          <p:cNvGraphicFramePr>
            <a:graphicFrameLocks noChangeAspect="1"/>
          </p:cNvGraphicFramePr>
          <p:nvPr/>
        </p:nvGraphicFramePr>
        <p:xfrm>
          <a:off x="762000" y="4559300"/>
          <a:ext cx="1619250" cy="796925"/>
        </p:xfrm>
        <a:graphic>
          <a:graphicData uri="http://schemas.openxmlformats.org/presentationml/2006/ole">
            <mc:AlternateContent xmlns:mc="http://schemas.openxmlformats.org/markup-compatibility/2006">
              <mc:Choice xmlns:v="urn:schemas-microsoft-com:vml" Requires="v">
                <p:oleObj spid="_x0000_s6292" name="Equation" r:id="rId11" imgW="736560" imgH="406080" progId="Equation.DSMT4">
                  <p:embed/>
                </p:oleObj>
              </mc:Choice>
              <mc:Fallback>
                <p:oleObj name="Equation" r:id="rId11" imgW="736560" imgH="406080" progId="Equation.DSMT4">
                  <p:embed/>
                  <p:pic>
                    <p:nvPicPr>
                      <p:cNvPr id="144396"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559300"/>
                        <a:ext cx="1619250"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7" name="Object 13"/>
          <p:cNvGraphicFramePr>
            <a:graphicFrameLocks noChangeAspect="1"/>
          </p:cNvGraphicFramePr>
          <p:nvPr/>
        </p:nvGraphicFramePr>
        <p:xfrm>
          <a:off x="2368550" y="4406900"/>
          <a:ext cx="6165850" cy="1119188"/>
        </p:xfrm>
        <a:graphic>
          <a:graphicData uri="http://schemas.openxmlformats.org/presentationml/2006/ole">
            <mc:AlternateContent xmlns:mc="http://schemas.openxmlformats.org/markup-compatibility/2006">
              <mc:Choice xmlns:v="urn:schemas-microsoft-com:vml" Requires="v">
                <p:oleObj spid="_x0000_s6293" name="Equation" r:id="rId13" imgW="2806560" imgH="571320" progId="Equation.DSMT4">
                  <p:embed/>
                </p:oleObj>
              </mc:Choice>
              <mc:Fallback>
                <p:oleObj name="Equation" r:id="rId13" imgW="2806560" imgH="571320" progId="Equation.DSMT4">
                  <p:embed/>
                  <p:pic>
                    <p:nvPicPr>
                      <p:cNvPr id="144397"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8550" y="4406900"/>
                        <a:ext cx="6165850" cy="1119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4398" name="Object 14"/>
          <p:cNvGraphicFramePr>
            <a:graphicFrameLocks noChangeAspect="1"/>
          </p:cNvGraphicFramePr>
          <p:nvPr/>
        </p:nvGraphicFramePr>
        <p:xfrm>
          <a:off x="2438400" y="5257800"/>
          <a:ext cx="1770063" cy="406400"/>
        </p:xfrm>
        <a:graphic>
          <a:graphicData uri="http://schemas.openxmlformats.org/presentationml/2006/ole">
            <mc:AlternateContent xmlns:mc="http://schemas.openxmlformats.org/markup-compatibility/2006">
              <mc:Choice xmlns:v="urn:schemas-microsoft-com:vml" Requires="v">
                <p:oleObj spid="_x0000_s6294" name="Equation" r:id="rId15" imgW="787320" imgH="203040" progId="Equation.DSMT4">
                  <p:embed/>
                </p:oleObj>
              </mc:Choice>
              <mc:Fallback>
                <p:oleObj name="Equation" r:id="rId15" imgW="787320" imgH="203040" progId="Equation.DSMT4">
                  <p:embed/>
                  <p:pic>
                    <p:nvPicPr>
                      <p:cNvPr id="144398"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38400" y="5257800"/>
                        <a:ext cx="1770063"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4399" name="Text Box 15"/>
          <p:cNvSpPr txBox="1">
            <a:spLocks noChangeArrowheads="1"/>
          </p:cNvSpPr>
          <p:nvPr/>
        </p:nvSpPr>
        <p:spPr bwMode="auto">
          <a:xfrm>
            <a:off x="609600" y="5775325"/>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4400" name="Text Box 16"/>
          <p:cNvSpPr txBox="1">
            <a:spLocks noChangeArrowheads="1"/>
          </p:cNvSpPr>
          <p:nvPr/>
        </p:nvSpPr>
        <p:spPr bwMode="auto">
          <a:xfrm>
            <a:off x="2443163" y="5791200"/>
            <a:ext cx="2128837"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Toward each other…</a:t>
            </a:r>
          </a:p>
        </p:txBody>
      </p:sp>
      <p:sp>
        <p:nvSpPr>
          <p:cNvPr id="20" name="Rectangle 19"/>
          <p:cNvSpPr/>
          <p:nvPr/>
        </p:nvSpPr>
        <p:spPr bwMode="auto">
          <a:xfrm>
            <a:off x="5334000" y="5663625"/>
            <a:ext cx="3522663" cy="584775"/>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a:solidFill>
                  <a:srgbClr val="C00000"/>
                </a:solidFill>
                <a:latin typeface="+mj-lt"/>
              </a:rPr>
              <a:t>What is the speed of the electron circling around the proton in a </a:t>
            </a:r>
            <a:r>
              <a:rPr lang="en-US" sz="1600" b="1">
                <a:solidFill>
                  <a:srgbClr val="C00000"/>
                </a:solidFill>
                <a:latin typeface="+mj-lt"/>
              </a:rPr>
              <a:t>hydrogen atom?</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43504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Wewdnesday, Jan. 29, 2020</a:t>
            </a:r>
          </a:p>
        </p:txBody>
      </p:sp>
      <p:sp>
        <p:nvSpPr>
          <p:cNvPr id="17" name="Footer Placeholder 4"/>
          <p:cNvSpPr>
            <a:spLocks noGrp="1"/>
          </p:cNvSpPr>
          <p:nvPr>
            <p:ph type="ftr" sz="quarter" idx="11"/>
          </p:nvPr>
        </p:nvSpPr>
        <p:spPr/>
        <p:txBody>
          <a:bodyPr/>
          <a:lstStyle/>
          <a:p>
            <a:r>
              <a:rPr lang="en-US"/>
              <a:t>PHYS 1444-002, Fall 2019                    Dr. Jonathan Asaadi</a:t>
            </a:r>
          </a:p>
        </p:txBody>
      </p:sp>
      <p:sp>
        <p:nvSpPr>
          <p:cNvPr id="18" name="Slide Number Placeholder 5"/>
          <p:cNvSpPr>
            <a:spLocks noGrp="1"/>
          </p:cNvSpPr>
          <p:nvPr>
            <p:ph type="sldNum" sz="quarter" idx="12"/>
          </p:nvPr>
        </p:nvSpPr>
        <p:spPr/>
        <p:txBody>
          <a:bodyPr/>
          <a:lstStyle/>
          <a:p>
            <a:fld id="{DF71F785-1585-2548-9809-B8C877FB14F8}" type="slidenum">
              <a:rPr lang="en-US"/>
              <a:pPr/>
              <a:t>15</a:t>
            </a:fld>
            <a:endParaRPr lang="en-US"/>
          </a:p>
        </p:txBody>
      </p:sp>
      <p:pic>
        <p:nvPicPr>
          <p:cNvPr id="143380" name="Picture 20" descr="FG21_016"/>
          <p:cNvPicPr>
            <a:picLocks noChangeAspect="1" noChangeArrowheads="1"/>
          </p:cNvPicPr>
          <p:nvPr/>
        </p:nvPicPr>
        <p:blipFill>
          <a:blip r:embed="rId3"/>
          <a:srcRect/>
          <a:stretch>
            <a:fillRect/>
          </a:stretch>
        </p:blipFill>
        <p:spPr bwMode="auto">
          <a:xfrm>
            <a:off x="6248400" y="76200"/>
            <a:ext cx="2895600" cy="2667000"/>
          </a:xfrm>
          <a:prstGeom prst="rect">
            <a:avLst/>
          </a:prstGeom>
          <a:noFill/>
        </p:spPr>
      </p:pic>
      <p:sp>
        <p:nvSpPr>
          <p:cNvPr id="143362" name="Rectangle 2"/>
          <p:cNvSpPr>
            <a:spLocks noGrp="1" noChangeArrowheads="1"/>
          </p:cNvSpPr>
          <p:nvPr>
            <p:ph type="title"/>
          </p:nvPr>
        </p:nvSpPr>
        <p:spPr>
          <a:xfrm>
            <a:off x="304800" y="139700"/>
            <a:ext cx="8382000" cy="685800"/>
          </a:xfrm>
        </p:spPr>
        <p:txBody>
          <a:bodyPr/>
          <a:lstStyle/>
          <a:p>
            <a:r>
              <a:rPr lang="en-US" dirty="0"/>
              <a:t>Example 21 – 1 </a:t>
            </a:r>
          </a:p>
        </p:txBody>
      </p:sp>
      <p:sp>
        <p:nvSpPr>
          <p:cNvPr id="143363" name="Rectangle 3"/>
          <p:cNvSpPr>
            <a:spLocks noGrp="1" noChangeArrowheads="1"/>
          </p:cNvSpPr>
          <p:nvPr>
            <p:ph type="body" idx="1"/>
          </p:nvPr>
        </p:nvSpPr>
        <p:spPr>
          <a:xfrm>
            <a:off x="76200" y="762000"/>
            <a:ext cx="6172200" cy="1752600"/>
          </a:xfrm>
        </p:spPr>
        <p:txBody>
          <a:bodyPr/>
          <a:lstStyle/>
          <a:p>
            <a:pPr>
              <a:lnSpc>
                <a:spcPct val="90000"/>
              </a:lnSpc>
            </a:pPr>
            <a:r>
              <a:rPr lang="en-US" sz="2400" b="1" dirty="0"/>
              <a:t>Which charge exerts greater force? </a:t>
            </a:r>
            <a:r>
              <a:rPr lang="en-US" sz="2400" dirty="0"/>
              <a:t>Two positive point charges, Q</a:t>
            </a:r>
            <a:r>
              <a:rPr lang="en-US" sz="2400" baseline="-25000" dirty="0"/>
              <a:t>1</a:t>
            </a:r>
            <a:r>
              <a:rPr lang="en-US" sz="2400" dirty="0"/>
              <a:t>=50</a:t>
            </a:r>
            <a:r>
              <a:rPr lang="en-US" sz="2400" dirty="0">
                <a:latin typeface="Symbol" charset="2"/>
              </a:rPr>
              <a:t>μ</a:t>
            </a:r>
            <a:r>
              <a:rPr lang="en-US" sz="2400" dirty="0"/>
              <a:t>C and Q</a:t>
            </a:r>
            <a:r>
              <a:rPr lang="en-US" sz="2400" baseline="-25000" dirty="0"/>
              <a:t>2</a:t>
            </a:r>
            <a:r>
              <a:rPr lang="en-US" sz="2400" dirty="0"/>
              <a:t>=1</a:t>
            </a:r>
            <a:r>
              <a:rPr lang="en-US" sz="2400" dirty="0">
                <a:latin typeface="Symbol" charset="2"/>
              </a:rPr>
              <a:t>μ</a:t>
            </a:r>
            <a:r>
              <a:rPr lang="en-US" sz="2400" dirty="0"/>
              <a:t>C, are separated by distance L.  Which is larger in magnitude, the force that Q</a:t>
            </a:r>
            <a:r>
              <a:rPr lang="en-US" sz="2400" baseline="-25000" dirty="0"/>
              <a:t>1</a:t>
            </a:r>
            <a:r>
              <a:rPr lang="en-US" sz="2400" dirty="0"/>
              <a:t> exerts on Q</a:t>
            </a:r>
            <a:r>
              <a:rPr lang="en-US" sz="2400" baseline="-25000" dirty="0"/>
              <a:t>2</a:t>
            </a:r>
            <a:r>
              <a:rPr lang="en-US" sz="2400" dirty="0"/>
              <a:t> or the force that Q</a:t>
            </a:r>
            <a:r>
              <a:rPr lang="en-US" sz="2400" baseline="-25000" dirty="0"/>
              <a:t>2</a:t>
            </a:r>
            <a:r>
              <a:rPr lang="en-US" sz="2400" dirty="0"/>
              <a:t> exerts on Q</a:t>
            </a:r>
            <a:r>
              <a:rPr lang="en-US" sz="2400" baseline="-25000" dirty="0"/>
              <a:t>1</a:t>
            </a:r>
            <a:r>
              <a:rPr lang="en-US" sz="2400" dirty="0"/>
              <a:t>?</a:t>
            </a:r>
          </a:p>
        </p:txBody>
      </p:sp>
      <p:graphicFrame>
        <p:nvGraphicFramePr>
          <p:cNvPr id="143367" name="Object 7"/>
          <p:cNvGraphicFramePr>
            <a:graphicFrameLocks noChangeAspect="1"/>
          </p:cNvGraphicFramePr>
          <p:nvPr/>
        </p:nvGraphicFramePr>
        <p:xfrm>
          <a:off x="4800600" y="2438400"/>
          <a:ext cx="1905000" cy="863600"/>
        </p:xfrm>
        <a:graphic>
          <a:graphicData uri="http://schemas.openxmlformats.org/presentationml/2006/ole">
            <mc:AlternateContent xmlns:mc="http://schemas.openxmlformats.org/markup-compatibility/2006">
              <mc:Choice xmlns:v="urn:schemas-microsoft-com:vml" Requires="v">
                <p:oleObj spid="_x0000_s7217" name="Equation" r:id="rId4" imgW="749160" imgH="380880" progId="Equation.DSMT4">
                  <p:embed/>
                </p:oleObj>
              </mc:Choice>
              <mc:Fallback>
                <p:oleObj name="Equation" r:id="rId4" imgW="749160" imgH="380880" progId="Equation.DSMT4">
                  <p:embed/>
                  <p:pic>
                    <p:nvPicPr>
                      <p:cNvPr id="14336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438400"/>
                        <a:ext cx="1905000"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69" name="Text Box 9"/>
          <p:cNvSpPr txBox="1">
            <a:spLocks noChangeArrowheads="1"/>
          </p:cNvSpPr>
          <p:nvPr/>
        </p:nvSpPr>
        <p:spPr bwMode="auto">
          <a:xfrm>
            <a:off x="685800" y="2671763"/>
            <a:ext cx="3765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2</a:t>
            </a:r>
            <a:r>
              <a:rPr lang="en-US" sz="2000">
                <a:solidFill>
                  <a:schemeClr val="accent2"/>
                </a:solidFill>
                <a:latin typeface="Arial Narrow" charset="0"/>
              </a:rPr>
              <a:t>?</a:t>
            </a:r>
            <a:endParaRPr lang="en-US">
              <a:solidFill>
                <a:schemeClr val="accent2"/>
              </a:solidFill>
            </a:endParaRPr>
          </a:p>
        </p:txBody>
      </p:sp>
      <p:sp>
        <p:nvSpPr>
          <p:cNvPr id="143373" name="Text Box 13"/>
          <p:cNvSpPr txBox="1">
            <a:spLocks noChangeArrowheads="1"/>
          </p:cNvSpPr>
          <p:nvPr/>
        </p:nvSpPr>
        <p:spPr bwMode="auto">
          <a:xfrm>
            <a:off x="685800" y="4267200"/>
            <a:ext cx="5500688"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Therefore the magnitudes of the two forces are identical!! </a:t>
            </a:r>
          </a:p>
        </p:txBody>
      </p:sp>
      <p:sp>
        <p:nvSpPr>
          <p:cNvPr id="143378" name="Text Box 18"/>
          <p:cNvSpPr txBox="1">
            <a:spLocks noChangeArrowheads="1"/>
          </p:cNvSpPr>
          <p:nvPr/>
        </p:nvSpPr>
        <p:spPr bwMode="auto">
          <a:xfrm>
            <a:off x="688975" y="4800600"/>
            <a:ext cx="26797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Well then what is different?</a:t>
            </a:r>
          </a:p>
        </p:txBody>
      </p:sp>
      <p:sp>
        <p:nvSpPr>
          <p:cNvPr id="143379" name="Text Box 19"/>
          <p:cNvSpPr txBox="1">
            <a:spLocks noChangeArrowheads="1"/>
          </p:cNvSpPr>
          <p:nvPr/>
        </p:nvSpPr>
        <p:spPr bwMode="auto">
          <a:xfrm>
            <a:off x="3422650" y="4800600"/>
            <a:ext cx="1444625" cy="396875"/>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A50021"/>
                </a:solidFill>
                <a:latin typeface="Arial Narrow" charset="0"/>
              </a:rPr>
              <a:t>The direction.</a:t>
            </a:r>
          </a:p>
        </p:txBody>
      </p:sp>
      <p:sp>
        <p:nvSpPr>
          <p:cNvPr id="143381" name="Text Box 21"/>
          <p:cNvSpPr txBox="1">
            <a:spLocks noChangeArrowheads="1"/>
          </p:cNvSpPr>
          <p:nvPr/>
        </p:nvSpPr>
        <p:spPr bwMode="auto">
          <a:xfrm>
            <a:off x="685800" y="3505200"/>
            <a:ext cx="374650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1</a:t>
            </a:r>
            <a:r>
              <a:rPr lang="en-US" sz="2000">
                <a:solidFill>
                  <a:schemeClr val="accent2"/>
                </a:solidFill>
                <a:latin typeface="Arial Narrow" charset="0"/>
              </a:rPr>
              <a:t>?</a:t>
            </a:r>
            <a:endParaRPr lang="en-US">
              <a:solidFill>
                <a:schemeClr val="accent2"/>
              </a:solidFill>
            </a:endParaRPr>
          </a:p>
        </p:txBody>
      </p:sp>
      <p:graphicFrame>
        <p:nvGraphicFramePr>
          <p:cNvPr id="143382" name="Object 22"/>
          <p:cNvGraphicFramePr>
            <a:graphicFrameLocks noChangeAspect="1"/>
          </p:cNvGraphicFramePr>
          <p:nvPr/>
        </p:nvGraphicFramePr>
        <p:xfrm>
          <a:off x="4800600" y="3327400"/>
          <a:ext cx="1938338" cy="863600"/>
        </p:xfrm>
        <a:graphic>
          <a:graphicData uri="http://schemas.openxmlformats.org/presentationml/2006/ole">
            <mc:AlternateContent xmlns:mc="http://schemas.openxmlformats.org/markup-compatibility/2006">
              <mc:Choice xmlns:v="urn:schemas-microsoft-com:vml" Requires="v">
                <p:oleObj spid="_x0000_s7218" name="Equation" r:id="rId6" imgW="761760" imgH="380880" progId="Equation.DSMT4">
                  <p:embed/>
                </p:oleObj>
              </mc:Choice>
              <mc:Fallback>
                <p:oleObj name="Equation" r:id="rId6" imgW="761760" imgH="380880" progId="Equation.DSMT4">
                  <p:embed/>
                  <p:pic>
                    <p:nvPicPr>
                      <p:cNvPr id="14338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327400"/>
                        <a:ext cx="1938338" cy="863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3383" name="Text Box 23"/>
          <p:cNvSpPr txBox="1">
            <a:spLocks noChangeArrowheads="1"/>
          </p:cNvSpPr>
          <p:nvPr/>
        </p:nvSpPr>
        <p:spPr bwMode="auto">
          <a:xfrm>
            <a:off x="688975" y="5791200"/>
            <a:ext cx="1744663"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What is this law?</a:t>
            </a:r>
          </a:p>
        </p:txBody>
      </p:sp>
      <p:sp>
        <p:nvSpPr>
          <p:cNvPr id="143384" name="Text Box 24"/>
          <p:cNvSpPr txBox="1">
            <a:spLocks noChangeArrowheads="1"/>
          </p:cNvSpPr>
          <p:nvPr/>
        </p:nvSpPr>
        <p:spPr bwMode="auto">
          <a:xfrm>
            <a:off x="688975" y="5295900"/>
            <a:ext cx="172402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Which direction?</a:t>
            </a:r>
          </a:p>
        </p:txBody>
      </p:sp>
      <p:sp>
        <p:nvSpPr>
          <p:cNvPr id="143385" name="Text Box 25"/>
          <p:cNvSpPr txBox="1">
            <a:spLocks noChangeArrowheads="1"/>
          </p:cNvSpPr>
          <p:nvPr/>
        </p:nvSpPr>
        <p:spPr bwMode="auto">
          <a:xfrm>
            <a:off x="3422650" y="5295900"/>
            <a:ext cx="234632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Opposite to each other!</a:t>
            </a:r>
          </a:p>
        </p:txBody>
      </p:sp>
      <p:sp>
        <p:nvSpPr>
          <p:cNvPr id="143386" name="Text Box 26"/>
          <p:cNvSpPr txBox="1">
            <a:spLocks noChangeArrowheads="1"/>
          </p:cNvSpPr>
          <p:nvPr/>
        </p:nvSpPr>
        <p:spPr bwMode="auto">
          <a:xfrm>
            <a:off x="3422650" y="5791200"/>
            <a:ext cx="4806950"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A50021"/>
                </a:solidFill>
                <a:latin typeface="Arial Narrow" charset="0"/>
              </a:rPr>
              <a:t>Newton’s third law, the law of action and reaction!!</a:t>
            </a:r>
          </a:p>
        </p:txBody>
      </p:sp>
    </p:spTree>
    <p:extLst>
      <p:ext uri="{BB962C8B-B14F-4D97-AF65-F5344CB8AC3E}">
        <p14:creationId xmlns:p14="http://schemas.microsoft.com/office/powerpoint/2010/main" val="21771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5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3A71BB-2916-0746-8A8E-85E1E5CB8640}"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9702" name="Rectangle 2"/>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Vector Additions and Subtractions</a:t>
            </a:r>
          </a:p>
        </p:txBody>
      </p:sp>
      <p:sp>
        <p:nvSpPr>
          <p:cNvPr id="198659" name="Rectangle 3"/>
          <p:cNvSpPr>
            <a:spLocks noGrp="1" noChangeArrowheads="1"/>
          </p:cNvSpPr>
          <p:nvPr>
            <p:ph type="body" idx="1"/>
          </p:nvPr>
        </p:nvSpPr>
        <p:spPr>
          <a:xfrm>
            <a:off x="685800" y="838200"/>
            <a:ext cx="7772400" cy="1676400"/>
          </a:xfrm>
        </p:spPr>
        <p:txBody>
          <a:bodyPr/>
          <a:lstStyle/>
          <a:p>
            <a:pPr>
              <a:lnSpc>
                <a:spcPct val="90000"/>
              </a:lnSpc>
            </a:pPr>
            <a:r>
              <a:rPr lang="en-US" sz="2000">
                <a:latin typeface="Arial Narrow" charset="0"/>
                <a:ea typeface="ＭＳ Ｐゴシック" charset="0"/>
                <a:cs typeface="ＭＳ Ｐゴシック" charset="0"/>
              </a:rPr>
              <a:t>Addition: </a:t>
            </a:r>
          </a:p>
          <a:p>
            <a:pPr lvl="1">
              <a:lnSpc>
                <a:spcPct val="90000"/>
              </a:lnSpc>
            </a:pPr>
            <a:r>
              <a:rPr lang="en-US" sz="1800">
                <a:latin typeface="Arial Narrow" charset="0"/>
                <a:ea typeface="ＭＳ Ｐゴシック" charset="0"/>
              </a:rPr>
              <a:t>Triangular Method: One can add vectors by connecting the head of one vector to the tail of the other (head-to-tail)</a:t>
            </a:r>
          </a:p>
          <a:p>
            <a:pPr lvl="1">
              <a:lnSpc>
                <a:spcPct val="90000"/>
              </a:lnSpc>
            </a:pPr>
            <a:r>
              <a:rPr lang="en-US" sz="1800">
                <a:latin typeface="Arial Narrow" charset="0"/>
                <a:ea typeface="ＭＳ Ｐゴシック" charset="0"/>
              </a:rPr>
              <a:t>Parallelogram method: Connect the tails of the two vectors and extend</a:t>
            </a:r>
          </a:p>
          <a:p>
            <a:pPr lvl="1">
              <a:lnSpc>
                <a:spcPct val="90000"/>
              </a:lnSpc>
            </a:pPr>
            <a:r>
              <a:rPr lang="en-US" sz="1800">
                <a:latin typeface="Arial Narrow" charset="0"/>
                <a:ea typeface="ＭＳ Ｐゴシック" charset="0"/>
              </a:rPr>
              <a:t>Addition is commutative: Changing order of operation does not affect the results </a:t>
            </a:r>
            <a:r>
              <a:rPr lang="en-US" sz="1800" b="1">
                <a:effectLst>
                  <a:outerShdw blurRad="38100" dist="38100" dir="2700000" algn="tl">
                    <a:srgbClr val="DDDDDD"/>
                  </a:outerShdw>
                </a:effectLst>
                <a:latin typeface="Arial Narrow" charset="0"/>
                <a:ea typeface="ＭＳ Ｐゴシック" charset="0"/>
              </a:rPr>
              <a:t>A+B=B+A</a:t>
            </a:r>
            <a:r>
              <a:rPr lang="en-US" sz="1800">
                <a:latin typeface="Arial Narrow" charset="0"/>
                <a:ea typeface="ＭＳ Ｐゴシック" charset="0"/>
              </a:rPr>
              <a:t>, </a:t>
            </a:r>
            <a:r>
              <a:rPr lang="en-US" sz="1800" b="1">
                <a:effectLst>
                  <a:outerShdw blurRad="38100" dist="38100" dir="2700000" algn="tl">
                    <a:srgbClr val="DDDDDD"/>
                  </a:outerShdw>
                </a:effectLst>
                <a:latin typeface="Arial Narrow" charset="0"/>
                <a:ea typeface="ＭＳ Ｐゴシック" charset="0"/>
              </a:rPr>
              <a:t>A+B+C+D+E=E+C+A+B+D</a:t>
            </a:r>
            <a:endParaRPr lang="en-US" sz="1800">
              <a:latin typeface="Arial Narrow" charset="0"/>
              <a:ea typeface="ＭＳ Ｐゴシック" charset="0"/>
            </a:endParaRPr>
          </a:p>
        </p:txBody>
      </p:sp>
      <p:grpSp>
        <p:nvGrpSpPr>
          <p:cNvPr id="2" name="Group 4"/>
          <p:cNvGrpSpPr>
            <a:grpSpLocks/>
          </p:cNvGrpSpPr>
          <p:nvPr/>
        </p:nvGrpSpPr>
        <p:grpSpPr bwMode="auto">
          <a:xfrm>
            <a:off x="1524000" y="3124200"/>
            <a:ext cx="838200" cy="549275"/>
            <a:chOff x="960" y="2160"/>
            <a:chExt cx="528" cy="346"/>
          </a:xfrm>
        </p:grpSpPr>
        <p:sp>
          <p:nvSpPr>
            <p:cNvPr id="29753" name="Line 5"/>
            <p:cNvSpPr>
              <a:spLocks noChangeShapeType="1"/>
            </p:cNvSpPr>
            <p:nvPr/>
          </p:nvSpPr>
          <p:spPr bwMode="auto">
            <a:xfrm flipV="1">
              <a:off x="960" y="2160"/>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2" name="Text Box 6"/>
            <p:cNvSpPr txBox="1">
              <a:spLocks noChangeArrowheads="1"/>
            </p:cNvSpPr>
            <p:nvPr/>
          </p:nvSpPr>
          <p:spPr bwMode="auto">
            <a:xfrm>
              <a:off x="1200" y="2256"/>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3" name="Group 7"/>
          <p:cNvGrpSpPr>
            <a:grpSpLocks/>
          </p:cNvGrpSpPr>
          <p:nvPr/>
        </p:nvGrpSpPr>
        <p:grpSpPr bwMode="auto">
          <a:xfrm>
            <a:off x="2362200" y="2819400"/>
            <a:ext cx="411163" cy="396875"/>
            <a:chOff x="1488" y="1968"/>
            <a:chExt cx="259" cy="250"/>
          </a:xfrm>
        </p:grpSpPr>
        <p:sp>
          <p:nvSpPr>
            <p:cNvPr id="29751" name="Line 8"/>
            <p:cNvSpPr>
              <a:spLocks noChangeShapeType="1"/>
            </p:cNvSpPr>
            <p:nvPr/>
          </p:nvSpPr>
          <p:spPr bwMode="auto">
            <a:xfrm flipV="1">
              <a:off x="1488" y="1968"/>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5" name="Text Box 9"/>
            <p:cNvSpPr txBox="1">
              <a:spLocks noChangeArrowheads="1"/>
            </p:cNvSpPr>
            <p:nvPr/>
          </p:nvSpPr>
          <p:spPr bwMode="auto">
            <a:xfrm>
              <a:off x="1536" y="19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4" name="Group 10"/>
          <p:cNvGrpSpPr>
            <a:grpSpLocks/>
          </p:cNvGrpSpPr>
          <p:nvPr/>
        </p:nvGrpSpPr>
        <p:grpSpPr bwMode="auto">
          <a:xfrm>
            <a:off x="3505200" y="2590800"/>
            <a:ext cx="838200" cy="457200"/>
            <a:chOff x="2064" y="1824"/>
            <a:chExt cx="528" cy="288"/>
          </a:xfrm>
        </p:grpSpPr>
        <p:sp>
          <p:nvSpPr>
            <p:cNvPr id="29749" name="Line 11"/>
            <p:cNvSpPr>
              <a:spLocks noChangeShapeType="1"/>
            </p:cNvSpPr>
            <p:nvPr/>
          </p:nvSpPr>
          <p:spPr bwMode="auto">
            <a:xfrm flipV="1">
              <a:off x="2064" y="1968"/>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68" name="Text Box 12"/>
            <p:cNvSpPr txBox="1">
              <a:spLocks noChangeArrowheads="1"/>
            </p:cNvSpPr>
            <p:nvPr/>
          </p:nvSpPr>
          <p:spPr bwMode="auto">
            <a:xfrm>
              <a:off x="2160" y="182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5" name="Group 13"/>
          <p:cNvGrpSpPr>
            <a:grpSpLocks/>
          </p:cNvGrpSpPr>
          <p:nvPr/>
        </p:nvGrpSpPr>
        <p:grpSpPr bwMode="auto">
          <a:xfrm>
            <a:off x="3124200" y="2971800"/>
            <a:ext cx="381000" cy="396875"/>
            <a:chOff x="1824" y="2054"/>
            <a:chExt cx="240" cy="250"/>
          </a:xfrm>
        </p:grpSpPr>
        <p:sp>
          <p:nvSpPr>
            <p:cNvPr id="29747" name="Line 14"/>
            <p:cNvSpPr>
              <a:spLocks noChangeShapeType="1"/>
            </p:cNvSpPr>
            <p:nvPr/>
          </p:nvSpPr>
          <p:spPr bwMode="auto">
            <a:xfrm flipV="1">
              <a:off x="2064" y="2064"/>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1" name="Text Box 15"/>
            <p:cNvSpPr txBox="1">
              <a:spLocks noChangeArrowheads="1"/>
            </p:cNvSpPr>
            <p:nvPr/>
          </p:nvSpPr>
          <p:spPr bwMode="auto">
            <a:xfrm>
              <a:off x="1824" y="2054"/>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72" name="Text Box 16"/>
          <p:cNvSpPr txBox="1">
            <a:spLocks noChangeArrowheads="1"/>
          </p:cNvSpPr>
          <p:nvPr/>
        </p:nvSpPr>
        <p:spPr bwMode="auto">
          <a:xfrm>
            <a:off x="2651125" y="2882900"/>
            <a:ext cx="354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990000"/>
                </a:solidFill>
                <a:latin typeface="Arial Narrow" charset="0"/>
              </a:rPr>
              <a:t>=</a:t>
            </a:r>
          </a:p>
        </p:txBody>
      </p:sp>
      <p:grpSp>
        <p:nvGrpSpPr>
          <p:cNvPr id="6" name="Group 17"/>
          <p:cNvGrpSpPr>
            <a:grpSpLocks/>
          </p:cNvGrpSpPr>
          <p:nvPr/>
        </p:nvGrpSpPr>
        <p:grpSpPr bwMode="auto">
          <a:xfrm>
            <a:off x="5884863" y="3063875"/>
            <a:ext cx="838200" cy="549275"/>
            <a:chOff x="3245" y="2122"/>
            <a:chExt cx="528" cy="346"/>
          </a:xfrm>
        </p:grpSpPr>
        <p:sp>
          <p:nvSpPr>
            <p:cNvPr id="29745" name="Line 18"/>
            <p:cNvSpPr>
              <a:spLocks noChangeShapeType="1"/>
            </p:cNvSpPr>
            <p:nvPr/>
          </p:nvSpPr>
          <p:spPr bwMode="auto">
            <a:xfrm flipV="1">
              <a:off x="3245" y="2122"/>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5" name="Text Box 19"/>
            <p:cNvSpPr txBox="1">
              <a:spLocks noChangeArrowheads="1"/>
            </p:cNvSpPr>
            <p:nvPr/>
          </p:nvSpPr>
          <p:spPr bwMode="auto">
            <a:xfrm>
              <a:off x="3485" y="221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7" name="Group 20"/>
          <p:cNvGrpSpPr>
            <a:grpSpLocks/>
          </p:cNvGrpSpPr>
          <p:nvPr/>
        </p:nvGrpSpPr>
        <p:grpSpPr bwMode="auto">
          <a:xfrm>
            <a:off x="5534025" y="2955925"/>
            <a:ext cx="334963" cy="396875"/>
            <a:chOff x="3053" y="1862"/>
            <a:chExt cx="211" cy="250"/>
          </a:xfrm>
        </p:grpSpPr>
        <p:sp>
          <p:nvSpPr>
            <p:cNvPr id="29743" name="Line 21"/>
            <p:cNvSpPr>
              <a:spLocks noChangeShapeType="1"/>
            </p:cNvSpPr>
            <p:nvPr/>
          </p:nvSpPr>
          <p:spPr bwMode="auto">
            <a:xfrm flipV="1">
              <a:off x="3264" y="1872"/>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78" name="Text Box 22"/>
            <p:cNvSpPr txBox="1">
              <a:spLocks noChangeArrowheads="1"/>
            </p:cNvSpPr>
            <p:nvPr/>
          </p:nvSpPr>
          <p:spPr bwMode="auto">
            <a:xfrm>
              <a:off x="3053" y="1862"/>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grpSp>
        <p:nvGrpSpPr>
          <p:cNvPr id="8" name="Group 23"/>
          <p:cNvGrpSpPr>
            <a:grpSpLocks/>
          </p:cNvGrpSpPr>
          <p:nvPr/>
        </p:nvGrpSpPr>
        <p:grpSpPr bwMode="auto">
          <a:xfrm>
            <a:off x="5868988" y="2590800"/>
            <a:ext cx="1446212" cy="701675"/>
            <a:chOff x="3264" y="1632"/>
            <a:chExt cx="911" cy="442"/>
          </a:xfrm>
        </p:grpSpPr>
        <p:sp>
          <p:nvSpPr>
            <p:cNvPr id="29741" name="Line 24"/>
            <p:cNvSpPr>
              <a:spLocks noChangeShapeType="1"/>
            </p:cNvSpPr>
            <p:nvPr/>
          </p:nvSpPr>
          <p:spPr bwMode="auto">
            <a:xfrm flipV="1">
              <a:off x="3264" y="1786"/>
              <a:ext cx="528" cy="288"/>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81" name="Text Box 25"/>
            <p:cNvSpPr txBox="1">
              <a:spLocks noChangeArrowheads="1"/>
            </p:cNvSpPr>
            <p:nvPr/>
          </p:nvSpPr>
          <p:spPr bwMode="auto">
            <a:xfrm>
              <a:off x="3792" y="163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grpSp>
      <p:sp>
        <p:nvSpPr>
          <p:cNvPr id="198682" name="Line 26"/>
          <p:cNvSpPr>
            <a:spLocks noChangeShapeType="1"/>
          </p:cNvSpPr>
          <p:nvPr/>
        </p:nvSpPr>
        <p:spPr bwMode="auto">
          <a:xfrm flipV="1">
            <a:off x="6630988" y="2819400"/>
            <a:ext cx="0" cy="304800"/>
          </a:xfrm>
          <a:prstGeom prst="line">
            <a:avLst/>
          </a:prstGeom>
          <a:noFill/>
          <a:ln w="28575">
            <a:solidFill>
              <a:srgbClr val="99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3" name="Line 27"/>
          <p:cNvSpPr>
            <a:spLocks noChangeShapeType="1"/>
          </p:cNvSpPr>
          <p:nvPr/>
        </p:nvSpPr>
        <p:spPr bwMode="auto">
          <a:xfrm flipV="1">
            <a:off x="5868988" y="2819400"/>
            <a:ext cx="838200" cy="228600"/>
          </a:xfrm>
          <a:prstGeom prst="line">
            <a:avLst/>
          </a:prstGeom>
          <a:noFill/>
          <a:ln w="28575">
            <a:solidFill>
              <a:srgbClr val="99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4" name="Line 28"/>
          <p:cNvSpPr>
            <a:spLocks noChangeShapeType="1"/>
          </p:cNvSpPr>
          <p:nvPr/>
        </p:nvSpPr>
        <p:spPr bwMode="auto">
          <a:xfrm>
            <a:off x="762000" y="3657600"/>
            <a:ext cx="78486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85" name="Rectangle 29"/>
          <p:cNvSpPr>
            <a:spLocks noChangeArrowheads="1"/>
          </p:cNvSpPr>
          <p:nvPr/>
        </p:nvSpPr>
        <p:spPr bwMode="auto">
          <a:xfrm>
            <a:off x="685800" y="3733800"/>
            <a:ext cx="7772400" cy="7620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Subtraction: </a:t>
            </a:r>
          </a:p>
          <a:p>
            <a:pPr marL="742950" lvl="1" indent="-285750">
              <a:lnSpc>
                <a:spcPct val="90000"/>
              </a:lnSpc>
              <a:spcBef>
                <a:spcPct val="20000"/>
              </a:spcBef>
              <a:buFontTx/>
              <a:buChar char="–"/>
            </a:pPr>
            <a:r>
              <a:rPr lang="en-US" sz="1800">
                <a:solidFill>
                  <a:srgbClr val="660066"/>
                </a:solidFill>
                <a:latin typeface="Arial Narrow" charset="0"/>
              </a:rPr>
              <a:t>The same as adding a negative vector:</a:t>
            </a:r>
            <a:r>
              <a:rPr lang="en-US" sz="1800" b="1">
                <a:solidFill>
                  <a:srgbClr val="660066"/>
                </a:solidFill>
                <a:effectLst>
                  <a:outerShdw blurRad="38100" dist="38100" dir="2700000" algn="tl">
                    <a:srgbClr val="DDDDDD"/>
                  </a:outerShdw>
                </a:effectLst>
                <a:latin typeface="Arial Narrow" charset="0"/>
              </a:rPr>
              <a:t>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 = A </a:t>
            </a:r>
            <a:r>
              <a:rPr lang="en-US" sz="1800">
                <a:solidFill>
                  <a:srgbClr val="660066"/>
                </a:solidFill>
                <a:latin typeface="Arial Narrow" charset="0"/>
              </a:rPr>
              <a:t>+ (-</a:t>
            </a:r>
            <a:r>
              <a:rPr lang="en-US" sz="1800" b="1">
                <a:solidFill>
                  <a:srgbClr val="660066"/>
                </a:solidFill>
                <a:effectLst>
                  <a:outerShdw blurRad="38100" dist="38100" dir="2700000" algn="tl">
                    <a:srgbClr val="DDDDDD"/>
                  </a:outerShdw>
                </a:effectLst>
                <a:latin typeface="Arial Narrow" charset="0"/>
              </a:rPr>
              <a:t>B</a:t>
            </a:r>
            <a:r>
              <a:rPr lang="en-US" sz="1800">
                <a:solidFill>
                  <a:srgbClr val="660066"/>
                </a:solidFill>
                <a:latin typeface="Arial Narrow" charset="0"/>
              </a:rPr>
              <a:t>)</a:t>
            </a:r>
          </a:p>
        </p:txBody>
      </p:sp>
      <p:grpSp>
        <p:nvGrpSpPr>
          <p:cNvPr id="9" name="Group 30"/>
          <p:cNvGrpSpPr>
            <a:grpSpLocks/>
          </p:cNvGrpSpPr>
          <p:nvPr/>
        </p:nvGrpSpPr>
        <p:grpSpPr bwMode="auto">
          <a:xfrm>
            <a:off x="1676400" y="4343400"/>
            <a:ext cx="838200" cy="593725"/>
            <a:chOff x="1056" y="3168"/>
            <a:chExt cx="528" cy="374"/>
          </a:xfrm>
        </p:grpSpPr>
        <p:sp>
          <p:nvSpPr>
            <p:cNvPr id="29739" name="Line 31"/>
            <p:cNvSpPr>
              <a:spLocks noChangeShapeType="1"/>
            </p:cNvSpPr>
            <p:nvPr/>
          </p:nvSpPr>
          <p:spPr bwMode="auto">
            <a:xfrm flipV="1">
              <a:off x="1056" y="3398"/>
              <a:ext cx="528" cy="144"/>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88" name="Text Box 32"/>
            <p:cNvSpPr txBox="1">
              <a:spLocks noChangeArrowheads="1"/>
            </p:cNvSpPr>
            <p:nvPr/>
          </p:nvSpPr>
          <p:spPr bwMode="auto">
            <a:xfrm>
              <a:off x="1296" y="3168"/>
              <a:ext cx="211"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a:t>
              </a:r>
            </a:p>
          </p:txBody>
        </p:sp>
      </p:grpSp>
      <p:grpSp>
        <p:nvGrpSpPr>
          <p:cNvPr id="10" name="Group 33"/>
          <p:cNvGrpSpPr>
            <a:grpSpLocks/>
          </p:cNvGrpSpPr>
          <p:nvPr/>
        </p:nvGrpSpPr>
        <p:grpSpPr bwMode="auto">
          <a:xfrm>
            <a:off x="2514600" y="4572000"/>
            <a:ext cx="457200" cy="457200"/>
            <a:chOff x="1680" y="3312"/>
            <a:chExt cx="288" cy="288"/>
          </a:xfrm>
        </p:grpSpPr>
        <p:sp>
          <p:nvSpPr>
            <p:cNvPr id="29737" name="Line 34"/>
            <p:cNvSpPr>
              <a:spLocks noChangeShapeType="1"/>
            </p:cNvSpPr>
            <p:nvPr/>
          </p:nvSpPr>
          <p:spPr bwMode="auto">
            <a:xfrm rot="10800000" flipV="1">
              <a:off x="1680" y="3408"/>
              <a:ext cx="0" cy="192"/>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91" name="Text Box 35"/>
            <p:cNvSpPr txBox="1">
              <a:spLocks noChangeArrowheads="1"/>
            </p:cNvSpPr>
            <p:nvPr/>
          </p:nvSpPr>
          <p:spPr bwMode="auto">
            <a:xfrm>
              <a:off x="1713" y="3312"/>
              <a:ext cx="255"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-B</a:t>
              </a:r>
            </a:p>
          </p:txBody>
        </p:sp>
      </p:grpSp>
      <p:sp>
        <p:nvSpPr>
          <p:cNvPr id="198692" name="Text Box 36"/>
          <p:cNvSpPr txBox="1">
            <a:spLocks noChangeArrowheads="1"/>
          </p:cNvSpPr>
          <p:nvPr/>
        </p:nvSpPr>
        <p:spPr bwMode="auto">
          <a:xfrm>
            <a:off x="3810000" y="4527550"/>
            <a:ext cx="4968875" cy="7302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Since subtraction is the equivalent to adding a negative vector, subtraction is also commutative!!!</a:t>
            </a:r>
          </a:p>
        </p:txBody>
      </p:sp>
      <p:sp>
        <p:nvSpPr>
          <p:cNvPr id="198693" name="Line 37"/>
          <p:cNvSpPr>
            <a:spLocks noChangeShapeType="1"/>
          </p:cNvSpPr>
          <p:nvPr/>
        </p:nvSpPr>
        <p:spPr bwMode="auto">
          <a:xfrm>
            <a:off x="685800" y="5638800"/>
            <a:ext cx="78486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98694" name="Rectangle 38"/>
          <p:cNvSpPr>
            <a:spLocks noChangeArrowheads="1"/>
          </p:cNvSpPr>
          <p:nvPr/>
        </p:nvSpPr>
        <p:spPr bwMode="auto">
          <a:xfrm>
            <a:off x="685800" y="5638800"/>
            <a:ext cx="3657600" cy="609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000">
                <a:solidFill>
                  <a:schemeClr val="accent2"/>
                </a:solidFill>
                <a:latin typeface="Arial Narrow" charset="0"/>
              </a:rPr>
              <a:t>Multiplication by a scalar is increasing the magnitude </a:t>
            </a:r>
            <a:r>
              <a:rPr lang="en-US" sz="1800" b="1">
                <a:solidFill>
                  <a:srgbClr val="660066"/>
                </a:solidFill>
                <a:effectLst>
                  <a:outerShdw blurRad="38100" dist="38100" dir="2700000" algn="tl">
                    <a:srgbClr val="DDDDDD"/>
                  </a:outerShdw>
                </a:effectLst>
                <a:latin typeface="Arial Narrow" charset="0"/>
              </a:rPr>
              <a:t>A, B</a:t>
            </a:r>
            <a:r>
              <a:rPr lang="en-US" sz="1800">
                <a:solidFill>
                  <a:srgbClr val="660066"/>
                </a:solidFill>
                <a:latin typeface="Arial Narrow" charset="0"/>
              </a:rPr>
              <a:t>=2</a:t>
            </a:r>
            <a:r>
              <a:rPr lang="en-US" sz="1800" b="1">
                <a:solidFill>
                  <a:srgbClr val="660066"/>
                </a:solidFill>
                <a:effectLst>
                  <a:outerShdw blurRad="38100" dist="38100" dir="2700000" algn="tl">
                    <a:srgbClr val="DDDDDD"/>
                  </a:outerShdw>
                </a:effectLst>
                <a:latin typeface="Arial Narrow" charset="0"/>
              </a:rPr>
              <a:t>A </a:t>
            </a:r>
            <a:endParaRPr lang="en-US" sz="1800">
              <a:solidFill>
                <a:srgbClr val="660066"/>
              </a:solidFill>
              <a:latin typeface="Arial Narrow" charset="0"/>
            </a:endParaRPr>
          </a:p>
        </p:txBody>
      </p:sp>
      <p:grpSp>
        <p:nvGrpSpPr>
          <p:cNvPr id="11" name="Group 39"/>
          <p:cNvGrpSpPr>
            <a:grpSpLocks/>
          </p:cNvGrpSpPr>
          <p:nvPr/>
        </p:nvGrpSpPr>
        <p:grpSpPr bwMode="auto">
          <a:xfrm>
            <a:off x="4648200" y="5749925"/>
            <a:ext cx="990600" cy="366713"/>
            <a:chOff x="2928" y="3622"/>
            <a:chExt cx="624" cy="231"/>
          </a:xfrm>
        </p:grpSpPr>
        <p:sp>
          <p:nvSpPr>
            <p:cNvPr id="29735" name="Line 40"/>
            <p:cNvSpPr>
              <a:spLocks noChangeShapeType="1"/>
            </p:cNvSpPr>
            <p:nvPr/>
          </p:nvSpPr>
          <p:spPr bwMode="auto">
            <a:xfrm flipV="1">
              <a:off x="2928" y="3792"/>
              <a:ext cx="624" cy="48"/>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697" name="Text Box 41"/>
            <p:cNvSpPr txBox="1">
              <a:spLocks noChangeArrowheads="1"/>
            </p:cNvSpPr>
            <p:nvPr/>
          </p:nvSpPr>
          <p:spPr bwMode="auto">
            <a:xfrm>
              <a:off x="3014" y="3622"/>
              <a:ext cx="20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A</a:t>
              </a:r>
            </a:p>
          </p:txBody>
        </p:sp>
      </p:grpSp>
      <p:grpSp>
        <p:nvGrpSpPr>
          <p:cNvPr id="12" name="Group 42"/>
          <p:cNvGrpSpPr>
            <a:grpSpLocks/>
          </p:cNvGrpSpPr>
          <p:nvPr/>
        </p:nvGrpSpPr>
        <p:grpSpPr bwMode="auto">
          <a:xfrm>
            <a:off x="5867400" y="5867400"/>
            <a:ext cx="1974850" cy="374650"/>
            <a:chOff x="3696" y="3696"/>
            <a:chExt cx="1244" cy="236"/>
          </a:xfrm>
        </p:grpSpPr>
        <p:sp>
          <p:nvSpPr>
            <p:cNvPr id="29733" name="Line 43"/>
            <p:cNvSpPr>
              <a:spLocks noChangeShapeType="1"/>
            </p:cNvSpPr>
            <p:nvPr/>
          </p:nvSpPr>
          <p:spPr bwMode="auto">
            <a:xfrm flipV="1">
              <a:off x="3696" y="3840"/>
              <a:ext cx="1244" cy="92"/>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8700" name="Text Box 44"/>
            <p:cNvSpPr txBox="1">
              <a:spLocks noChangeArrowheads="1"/>
            </p:cNvSpPr>
            <p:nvPr/>
          </p:nvSpPr>
          <p:spPr bwMode="auto">
            <a:xfrm>
              <a:off x="3975" y="3696"/>
              <a:ext cx="421" cy="23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660066"/>
                  </a:solidFill>
                  <a:effectLst>
                    <a:outerShdw blurRad="38100" dist="38100" dir="2700000" algn="tl">
                      <a:srgbClr val="DDDDDD"/>
                    </a:outerShdw>
                  </a:effectLst>
                  <a:latin typeface="Arial Narrow" charset="0"/>
                </a:rPr>
                <a:t>B=2A</a:t>
              </a:r>
            </a:p>
          </p:txBody>
        </p:sp>
      </p:grpSp>
      <p:graphicFrame>
        <p:nvGraphicFramePr>
          <p:cNvPr id="198701" name="Object 2"/>
          <p:cNvGraphicFramePr>
            <a:graphicFrameLocks noChangeAspect="1"/>
          </p:cNvGraphicFramePr>
          <p:nvPr/>
        </p:nvGraphicFramePr>
        <p:xfrm>
          <a:off x="1257300" y="6286500"/>
          <a:ext cx="1104900" cy="419100"/>
        </p:xfrm>
        <a:graphic>
          <a:graphicData uri="http://schemas.openxmlformats.org/presentationml/2006/ole">
            <mc:AlternateContent xmlns:mc="http://schemas.openxmlformats.org/markup-compatibility/2006">
              <mc:Choice xmlns:v="urn:schemas-microsoft-com:vml" Requires="v">
                <p:oleObj spid="_x0000_s8217" name="Equation" r:id="rId4" imgW="583920" imgH="253800" progId="Equation.DSMT4">
                  <p:embed/>
                </p:oleObj>
              </mc:Choice>
              <mc:Fallback>
                <p:oleObj name="Equation" r:id="rId4" imgW="583920" imgH="253800" progId="Equation.DSMT4">
                  <p:embed/>
                  <p:pic>
                    <p:nvPicPr>
                      <p:cNvPr id="19870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6286500"/>
                        <a:ext cx="1104900" cy="419100"/>
                      </a:xfrm>
                      <a:prstGeom prst="rect">
                        <a:avLst/>
                      </a:prstGeom>
                      <a:solidFill>
                        <a:srgbClr val="FFFF99"/>
                      </a:solidFill>
                      <a:ln w="28575">
                        <a:solidFill>
                          <a:srgbClr val="99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3" name="Group 46"/>
          <p:cNvGrpSpPr>
            <a:grpSpLocks/>
          </p:cNvGrpSpPr>
          <p:nvPr/>
        </p:nvGrpSpPr>
        <p:grpSpPr bwMode="auto">
          <a:xfrm>
            <a:off x="1447800" y="2727325"/>
            <a:ext cx="914400" cy="639763"/>
            <a:chOff x="912" y="1718"/>
            <a:chExt cx="576" cy="403"/>
          </a:xfrm>
        </p:grpSpPr>
        <p:sp>
          <p:nvSpPr>
            <p:cNvPr id="198703" name="Text Box 47"/>
            <p:cNvSpPr txBox="1">
              <a:spLocks noChangeArrowheads="1"/>
            </p:cNvSpPr>
            <p:nvPr/>
          </p:nvSpPr>
          <p:spPr bwMode="auto">
            <a:xfrm>
              <a:off x="912" y="1718"/>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2" name="AutoShape 48"/>
            <p:cNvCxnSpPr>
              <a:cxnSpLocks noChangeShapeType="1"/>
              <a:stCxn id="29753" idx="0"/>
              <a:endCxn id="29751" idx="1"/>
            </p:cNvCxnSpPr>
            <p:nvPr/>
          </p:nvCxnSpPr>
          <p:spPr bwMode="auto">
            <a:xfrm flipV="1">
              <a:off x="960" y="1767"/>
              <a:ext cx="528" cy="354"/>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grpSp>
        <p:nvGrpSpPr>
          <p:cNvPr id="14" name="Group 49"/>
          <p:cNvGrpSpPr>
            <a:grpSpLocks/>
          </p:cNvGrpSpPr>
          <p:nvPr/>
        </p:nvGrpSpPr>
        <p:grpSpPr bwMode="auto">
          <a:xfrm>
            <a:off x="3505200" y="2805113"/>
            <a:ext cx="914400" cy="563562"/>
            <a:chOff x="2064" y="1767"/>
            <a:chExt cx="576" cy="355"/>
          </a:xfrm>
        </p:grpSpPr>
        <p:sp>
          <p:nvSpPr>
            <p:cNvPr id="198706" name="Text Box 50"/>
            <p:cNvSpPr txBox="1">
              <a:spLocks noChangeArrowheads="1"/>
            </p:cNvSpPr>
            <p:nvPr/>
          </p:nvSpPr>
          <p:spPr bwMode="auto">
            <a:xfrm>
              <a:off x="2257" y="1872"/>
              <a:ext cx="383"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30" name="AutoShape 51"/>
            <p:cNvCxnSpPr>
              <a:cxnSpLocks noChangeShapeType="1"/>
              <a:stCxn id="29747" idx="0"/>
              <a:endCxn id="29749" idx="1"/>
            </p:cNvCxnSpPr>
            <p:nvPr/>
          </p:nvCxnSpPr>
          <p:spPr bwMode="auto">
            <a:xfrm flipV="1">
              <a:off x="2064" y="1767"/>
              <a:ext cx="527" cy="316"/>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grpSp>
        <p:nvGrpSpPr>
          <p:cNvPr id="15" name="Group 52"/>
          <p:cNvGrpSpPr>
            <a:grpSpLocks/>
          </p:cNvGrpSpPr>
          <p:nvPr/>
        </p:nvGrpSpPr>
        <p:grpSpPr bwMode="auto">
          <a:xfrm>
            <a:off x="1676400" y="4951413"/>
            <a:ext cx="836613" cy="458787"/>
            <a:chOff x="1056" y="3119"/>
            <a:chExt cx="527" cy="289"/>
          </a:xfrm>
        </p:grpSpPr>
        <p:sp>
          <p:nvSpPr>
            <p:cNvPr id="198709" name="Text Box 53"/>
            <p:cNvSpPr txBox="1">
              <a:spLocks noChangeArrowheads="1"/>
            </p:cNvSpPr>
            <p:nvPr/>
          </p:nvSpPr>
          <p:spPr bwMode="auto">
            <a:xfrm>
              <a:off x="1138" y="3158"/>
              <a:ext cx="350" cy="2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990000"/>
                  </a:solidFill>
                  <a:effectLst>
                    <a:outerShdw blurRad="38100" dist="38100" dir="2700000" algn="tl">
                      <a:srgbClr val="DDDDDD"/>
                    </a:outerShdw>
                  </a:effectLst>
                  <a:latin typeface="Arial Narrow" charset="0"/>
                </a:rPr>
                <a:t>A-B</a:t>
              </a:r>
            </a:p>
          </p:txBody>
        </p:sp>
        <p:cxnSp>
          <p:nvCxnSpPr>
            <p:cNvPr id="29728" name="AutoShape 54"/>
            <p:cNvCxnSpPr>
              <a:cxnSpLocks noChangeShapeType="1"/>
              <a:stCxn id="29739" idx="0"/>
              <a:endCxn id="29737" idx="1"/>
            </p:cNvCxnSpPr>
            <p:nvPr/>
          </p:nvCxnSpPr>
          <p:spPr bwMode="auto">
            <a:xfrm>
              <a:off x="1056" y="3119"/>
              <a:ext cx="527" cy="57"/>
            </a:xfrm>
            <a:prstGeom prst="straightConnector1">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cxnSp>
      </p:grpSp>
      <p:sp>
        <p:nvSpPr>
          <p:cNvPr id="198711" name="Text Box 55"/>
          <p:cNvSpPr txBox="1">
            <a:spLocks noChangeArrowheads="1"/>
          </p:cNvSpPr>
          <p:nvPr/>
        </p:nvSpPr>
        <p:spPr bwMode="auto">
          <a:xfrm>
            <a:off x="4784725" y="2779713"/>
            <a:ext cx="5603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660066"/>
                </a:solidFill>
                <a:latin typeface="Arial Narrow" charset="0"/>
              </a:rPr>
              <a:t>OR</a:t>
            </a:r>
          </a:p>
        </p:txBody>
      </p:sp>
    </p:spTree>
    <p:extLst>
      <p:ext uri="{BB962C8B-B14F-4D97-AF65-F5344CB8AC3E}">
        <p14:creationId xmlns:p14="http://schemas.microsoft.com/office/powerpoint/2010/main" val="204804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073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3A5808-F096-E149-A848-0306EA83F452}"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30734" name="Rectangle 2"/>
          <p:cNvSpPr>
            <a:spLocks noGrp="1" noChangeArrowheads="1"/>
          </p:cNvSpPr>
          <p:nvPr>
            <p:ph type="title"/>
          </p:nvPr>
        </p:nvSpPr>
        <p:spPr>
          <a:xfrm>
            <a:off x="685800" y="76200"/>
            <a:ext cx="7772400" cy="762000"/>
          </a:xfrm>
        </p:spPr>
        <p:txBody>
          <a:bodyPr/>
          <a:lstStyle/>
          <a:p>
            <a:r>
              <a:rPr lang="en-US">
                <a:latin typeface="Arial Narrow" charset="0"/>
                <a:ea typeface="ＭＳ Ｐゴシック" charset="0"/>
                <a:cs typeface="ＭＳ Ｐゴシック" charset="0"/>
              </a:rPr>
              <a:t>Example for Vector Addition</a:t>
            </a:r>
          </a:p>
        </p:txBody>
      </p:sp>
      <p:sp>
        <p:nvSpPr>
          <p:cNvPr id="199683" name="Text Box 3"/>
          <p:cNvSpPr txBox="1">
            <a:spLocks noChangeArrowheads="1"/>
          </p:cNvSpPr>
          <p:nvPr/>
        </p:nvSpPr>
        <p:spPr bwMode="auto">
          <a:xfrm>
            <a:off x="381000" y="906463"/>
            <a:ext cx="8458200" cy="769937"/>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A force of </a:t>
            </a:r>
            <a:r>
              <a:rPr lang="en-US" sz="2200">
                <a:solidFill>
                  <a:srgbClr val="990000"/>
                </a:solidFill>
                <a:latin typeface="Arial Narrow" charset="0"/>
              </a:rPr>
              <a:t>20.0N applies to north</a:t>
            </a:r>
            <a:r>
              <a:rPr lang="en-US" sz="2200">
                <a:solidFill>
                  <a:schemeClr val="accent2"/>
                </a:solidFill>
                <a:latin typeface="Arial Narrow" charset="0"/>
              </a:rPr>
              <a:t> while another force of </a:t>
            </a:r>
            <a:r>
              <a:rPr lang="en-US" sz="2200">
                <a:solidFill>
                  <a:srgbClr val="990000"/>
                </a:solidFill>
                <a:latin typeface="Arial Narrow" charset="0"/>
              </a:rPr>
              <a:t>35.0N applies in the direction 60.0</a:t>
            </a:r>
            <a:r>
              <a:rPr lang="en-US" sz="2200" baseline="30000">
                <a:solidFill>
                  <a:srgbClr val="990000"/>
                </a:solidFill>
                <a:latin typeface="Arial Narrow" charset="0"/>
              </a:rPr>
              <a:t>o</a:t>
            </a:r>
            <a:r>
              <a:rPr lang="en-US" sz="2200">
                <a:solidFill>
                  <a:schemeClr val="accent2"/>
                </a:solidFill>
                <a:latin typeface="Arial Narrow" charset="0"/>
              </a:rPr>
              <a:t> west of north. Find the magnitude and direction of resultant force.</a:t>
            </a:r>
            <a:endParaRPr lang="en-US" sz="2200"/>
          </a:p>
        </p:txBody>
      </p:sp>
      <p:grpSp>
        <p:nvGrpSpPr>
          <p:cNvPr id="2" name="Group 4"/>
          <p:cNvGrpSpPr>
            <a:grpSpLocks/>
          </p:cNvGrpSpPr>
          <p:nvPr/>
        </p:nvGrpSpPr>
        <p:grpSpPr bwMode="auto">
          <a:xfrm>
            <a:off x="457200" y="2133600"/>
            <a:ext cx="3657600" cy="3352800"/>
            <a:chOff x="288" y="1344"/>
            <a:chExt cx="2304" cy="2112"/>
          </a:xfrm>
        </p:grpSpPr>
        <p:sp>
          <p:nvSpPr>
            <p:cNvPr id="30760" name="Rectangle 5" descr="Large grid"/>
            <p:cNvSpPr>
              <a:spLocks noChangeArrowheads="1"/>
            </p:cNvSpPr>
            <p:nvPr/>
          </p:nvSpPr>
          <p:spPr bwMode="auto">
            <a:xfrm>
              <a:off x="288" y="1344"/>
              <a:ext cx="2304" cy="2112"/>
            </a:xfrm>
            <a:prstGeom prst="rect">
              <a:avLst/>
            </a:prstGeom>
            <a:pattFill prst="lgGrid">
              <a:fgClr>
                <a:schemeClr val="accent1"/>
              </a:fgClr>
              <a:bgClr>
                <a:schemeClr val="bg1"/>
              </a:bgClr>
            </a:pattFill>
            <a:ln w="28575">
              <a:solidFill>
                <a:srgbClr val="333399"/>
              </a:solidFill>
              <a:miter lim="800000"/>
              <a:headEnd/>
              <a:tailEnd/>
            </a:ln>
          </p:spPr>
          <p:txBody>
            <a:bodyPr wrap="none" anchor="ctr"/>
            <a:lstStyle/>
            <a:p>
              <a:pPr algn="ctr"/>
              <a:endParaRPr lang="en-US"/>
            </a:p>
          </p:txBody>
        </p:sp>
        <p:sp>
          <p:nvSpPr>
            <p:cNvPr id="30761" name="Line 6"/>
            <p:cNvSpPr>
              <a:spLocks noChangeShapeType="1"/>
            </p:cNvSpPr>
            <p:nvPr/>
          </p:nvSpPr>
          <p:spPr bwMode="auto">
            <a:xfrm>
              <a:off x="624" y="2880"/>
              <a:ext cx="1584"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2" name="Line 7"/>
            <p:cNvSpPr>
              <a:spLocks noChangeShapeType="1"/>
            </p:cNvSpPr>
            <p:nvPr/>
          </p:nvSpPr>
          <p:spPr bwMode="auto">
            <a:xfrm flipV="1">
              <a:off x="1440" y="1632"/>
              <a:ext cx="0" cy="144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63" name="Text Box 8"/>
            <p:cNvSpPr txBox="1">
              <a:spLocks noChangeArrowheads="1"/>
            </p:cNvSpPr>
            <p:nvPr/>
          </p:nvSpPr>
          <p:spPr bwMode="auto">
            <a:xfrm>
              <a:off x="1344" y="1392"/>
              <a:ext cx="23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N</a:t>
              </a:r>
            </a:p>
          </p:txBody>
        </p:sp>
        <p:sp>
          <p:nvSpPr>
            <p:cNvPr id="30764" name="Text Box 9"/>
            <p:cNvSpPr txBox="1">
              <a:spLocks noChangeArrowheads="1"/>
            </p:cNvSpPr>
            <p:nvPr/>
          </p:nvSpPr>
          <p:spPr bwMode="auto">
            <a:xfrm>
              <a:off x="2205" y="2688"/>
              <a:ext cx="22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E</a:t>
              </a:r>
            </a:p>
          </p:txBody>
        </p:sp>
      </p:grpSp>
      <p:grpSp>
        <p:nvGrpSpPr>
          <p:cNvPr id="3" name="Group 10"/>
          <p:cNvGrpSpPr>
            <a:grpSpLocks/>
          </p:cNvGrpSpPr>
          <p:nvPr/>
        </p:nvGrpSpPr>
        <p:grpSpPr bwMode="auto">
          <a:xfrm>
            <a:off x="1833563" y="2895600"/>
            <a:ext cx="528637" cy="473075"/>
            <a:chOff x="1155" y="3782"/>
            <a:chExt cx="333" cy="298"/>
          </a:xfrm>
        </p:grpSpPr>
        <p:sp>
          <p:nvSpPr>
            <p:cNvPr id="30758" name="Text Box 11"/>
            <p:cNvSpPr txBox="1">
              <a:spLocks noChangeArrowheads="1"/>
            </p:cNvSpPr>
            <p:nvPr/>
          </p:nvSpPr>
          <p:spPr bwMode="auto">
            <a:xfrm>
              <a:off x="1155" y="3782"/>
              <a:ext cx="33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Symbol" charset="0"/>
                </a:rPr>
                <a:t>60</a:t>
              </a:r>
              <a:r>
                <a:rPr lang="en-US" sz="2000" baseline="30000">
                  <a:solidFill>
                    <a:srgbClr val="990000"/>
                  </a:solidFill>
                  <a:latin typeface="Symbol" charset="0"/>
                </a:rPr>
                <a:t>o</a:t>
              </a:r>
            </a:p>
          </p:txBody>
        </p:sp>
        <p:sp>
          <p:nvSpPr>
            <p:cNvPr id="30759" name="AutoShape 12"/>
            <p:cNvSpPr>
              <a:spLocks noChangeArrowheads="1"/>
            </p:cNvSpPr>
            <p:nvPr/>
          </p:nvSpPr>
          <p:spPr bwMode="auto">
            <a:xfrm rot="10800000">
              <a:off x="1200" y="4032"/>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3"/>
          <p:cNvGrpSpPr>
            <a:grpSpLocks/>
          </p:cNvGrpSpPr>
          <p:nvPr/>
        </p:nvGrpSpPr>
        <p:grpSpPr bwMode="auto">
          <a:xfrm>
            <a:off x="1858963" y="3581400"/>
            <a:ext cx="427037" cy="461963"/>
            <a:chOff x="1171" y="4224"/>
            <a:chExt cx="269" cy="291"/>
          </a:xfrm>
        </p:grpSpPr>
        <p:sp>
          <p:nvSpPr>
            <p:cNvPr id="30756" name="Text Box 14"/>
            <p:cNvSpPr txBox="1">
              <a:spLocks noChangeArrowheads="1"/>
            </p:cNvSpPr>
            <p:nvPr/>
          </p:nvSpPr>
          <p:spPr bwMode="auto">
            <a:xfrm>
              <a:off x="1171" y="4224"/>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Symbol" charset="0"/>
                </a:rPr>
                <a:t>θ</a:t>
              </a:r>
              <a:endParaRPr lang="en-US" baseline="-25000">
                <a:solidFill>
                  <a:srgbClr val="990000"/>
                </a:solidFill>
                <a:latin typeface="Arial Narrow" charset="0"/>
              </a:endParaRPr>
            </a:p>
          </p:txBody>
        </p:sp>
        <p:sp>
          <p:nvSpPr>
            <p:cNvPr id="30757" name="AutoShape 15"/>
            <p:cNvSpPr>
              <a:spLocks noChangeArrowheads="1"/>
            </p:cNvSpPr>
            <p:nvPr/>
          </p:nvSpPr>
          <p:spPr bwMode="auto">
            <a:xfrm rot="10800000">
              <a:off x="1200" y="4464"/>
              <a:ext cx="240" cy="48"/>
            </a:xfrm>
            <a:prstGeom prst="curvedUpArrow">
              <a:avLst>
                <a:gd name="adj1" fmla="val 100000"/>
                <a:gd name="adj2" fmla="val 200000"/>
                <a:gd name="adj3" fmla="val 33333"/>
              </a:avLst>
            </a:prstGeom>
            <a:solidFill>
              <a:srgbClr val="00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16"/>
          <p:cNvGrpSpPr>
            <a:grpSpLocks/>
          </p:cNvGrpSpPr>
          <p:nvPr/>
        </p:nvGrpSpPr>
        <p:grpSpPr bwMode="auto">
          <a:xfrm>
            <a:off x="1143000" y="2743200"/>
            <a:ext cx="1143000" cy="1828800"/>
            <a:chOff x="720" y="3696"/>
            <a:chExt cx="720" cy="1152"/>
          </a:xfrm>
        </p:grpSpPr>
        <p:sp>
          <p:nvSpPr>
            <p:cNvPr id="30754" name="Line 17"/>
            <p:cNvSpPr>
              <a:spLocks noChangeShapeType="1"/>
            </p:cNvSpPr>
            <p:nvPr/>
          </p:nvSpPr>
          <p:spPr bwMode="auto">
            <a:xfrm flipH="1" flipV="1">
              <a:off x="720" y="3696"/>
              <a:ext cx="720" cy="1152"/>
            </a:xfrm>
            <a:prstGeom prst="line">
              <a:avLst/>
            </a:prstGeom>
            <a:noFill/>
            <a:ln w="38100">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755" name="Text Box 18"/>
            <p:cNvSpPr txBox="1">
              <a:spLocks noChangeArrowheads="1"/>
            </p:cNvSpPr>
            <p:nvPr/>
          </p:nvSpPr>
          <p:spPr bwMode="auto">
            <a:xfrm>
              <a:off x="864" y="4272"/>
              <a:ext cx="21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F</a:t>
              </a:r>
            </a:p>
          </p:txBody>
        </p:sp>
      </p:grpSp>
      <p:graphicFrame>
        <p:nvGraphicFramePr>
          <p:cNvPr id="199699" name="Object 2"/>
          <p:cNvGraphicFramePr>
            <a:graphicFrameLocks noChangeAspect="1"/>
          </p:cNvGraphicFramePr>
          <p:nvPr/>
        </p:nvGraphicFramePr>
        <p:xfrm>
          <a:off x="4191000" y="2085975"/>
          <a:ext cx="465138" cy="227013"/>
        </p:xfrm>
        <a:graphic>
          <a:graphicData uri="http://schemas.openxmlformats.org/presentationml/2006/ole">
            <mc:AlternateContent xmlns:mc="http://schemas.openxmlformats.org/markup-compatibility/2006">
              <mc:Choice xmlns:v="urn:schemas-microsoft-com:vml" Requires="v">
                <p:oleObj spid="_x0000_s9433" name="Equation" r:id="rId3" imgW="292100" imgH="152400" progId="Equation.DSMT4">
                  <p:embed/>
                </p:oleObj>
              </mc:Choice>
              <mc:Fallback>
                <p:oleObj name="Equation" r:id="rId3" imgW="292100" imgH="152400" progId="Equation.DSMT4">
                  <p:embed/>
                  <p:pic>
                    <p:nvPicPr>
                      <p:cNvPr id="19969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85975"/>
                        <a:ext cx="465138" cy="2270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20"/>
          <p:cNvGrpSpPr>
            <a:grpSpLocks/>
          </p:cNvGrpSpPr>
          <p:nvPr/>
        </p:nvGrpSpPr>
        <p:grpSpPr bwMode="auto">
          <a:xfrm>
            <a:off x="2286000" y="3429000"/>
            <a:ext cx="584200" cy="1143000"/>
            <a:chOff x="1440" y="4128"/>
            <a:chExt cx="368" cy="720"/>
          </a:xfrm>
        </p:grpSpPr>
        <p:sp>
          <p:nvSpPr>
            <p:cNvPr id="30751" name="Text Box 21"/>
            <p:cNvSpPr txBox="1">
              <a:spLocks noChangeArrowheads="1"/>
            </p:cNvSpPr>
            <p:nvPr/>
          </p:nvSpPr>
          <p:spPr bwMode="auto">
            <a:xfrm>
              <a:off x="1484" y="4128"/>
              <a:ext cx="29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990000"/>
                  </a:solidFill>
                  <a:latin typeface="Arial Narrow" charset="0"/>
                </a:rPr>
                <a:t>20</a:t>
              </a:r>
            </a:p>
          </p:txBody>
        </p:sp>
        <p:sp>
          <p:nvSpPr>
            <p:cNvPr id="30752" name="Line 22"/>
            <p:cNvSpPr>
              <a:spLocks noChangeShapeType="1"/>
            </p:cNvSpPr>
            <p:nvPr/>
          </p:nvSpPr>
          <p:spPr bwMode="auto">
            <a:xfrm flipV="1">
              <a:off x="1440" y="4272"/>
              <a:ext cx="0" cy="576"/>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9703" name="Text Box 23"/>
            <p:cNvSpPr txBox="1">
              <a:spLocks noChangeArrowheads="1"/>
            </p:cNvSpPr>
            <p:nvPr/>
          </p:nvSpPr>
          <p:spPr bwMode="auto">
            <a:xfrm>
              <a:off x="1536" y="4368"/>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1</a:t>
              </a:r>
            </a:p>
          </p:txBody>
        </p:sp>
      </p:grpSp>
      <p:grpSp>
        <p:nvGrpSpPr>
          <p:cNvPr id="7" name="Group 24"/>
          <p:cNvGrpSpPr>
            <a:grpSpLocks/>
          </p:cNvGrpSpPr>
          <p:nvPr/>
        </p:nvGrpSpPr>
        <p:grpSpPr bwMode="auto">
          <a:xfrm>
            <a:off x="1143000" y="2743200"/>
            <a:ext cx="1143000" cy="914400"/>
            <a:chOff x="720" y="3696"/>
            <a:chExt cx="720" cy="576"/>
          </a:xfrm>
        </p:grpSpPr>
        <p:sp>
          <p:nvSpPr>
            <p:cNvPr id="30749" name="Line 25"/>
            <p:cNvSpPr>
              <a:spLocks noChangeShapeType="1"/>
            </p:cNvSpPr>
            <p:nvPr/>
          </p:nvSpPr>
          <p:spPr bwMode="auto">
            <a:xfrm flipH="1" flipV="1">
              <a:off x="720" y="3696"/>
              <a:ext cx="720" cy="576"/>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9706" name="Text Box 26"/>
            <p:cNvSpPr txBox="1">
              <a:spLocks noChangeArrowheads="1"/>
            </p:cNvSpPr>
            <p:nvPr/>
          </p:nvSpPr>
          <p:spPr bwMode="auto">
            <a:xfrm>
              <a:off x="1008" y="3696"/>
              <a:ext cx="272"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effectLst>
                    <a:outerShdw blurRad="38100" dist="38100" dir="2700000" algn="tl">
                      <a:srgbClr val="DDDDDD"/>
                    </a:outerShdw>
                  </a:effectLst>
                  <a:latin typeface="Arial Narrow" charset="0"/>
                </a:rPr>
                <a:t>F</a:t>
              </a:r>
              <a:r>
                <a:rPr lang="en-US" b="1" baseline="-25000">
                  <a:solidFill>
                    <a:schemeClr val="accent2"/>
                  </a:solidFill>
                  <a:effectLst>
                    <a:outerShdw blurRad="38100" dist="38100" dir="2700000" algn="tl">
                      <a:srgbClr val="DDDDDD"/>
                    </a:outerShdw>
                  </a:effectLst>
                  <a:latin typeface="Arial Narrow" charset="0"/>
                </a:rPr>
                <a:t>2</a:t>
              </a:r>
            </a:p>
          </p:txBody>
        </p:sp>
      </p:grpSp>
      <p:graphicFrame>
        <p:nvGraphicFramePr>
          <p:cNvPr id="199707" name="Object 3"/>
          <p:cNvGraphicFramePr>
            <a:graphicFrameLocks noChangeAspect="1"/>
          </p:cNvGraphicFramePr>
          <p:nvPr/>
        </p:nvGraphicFramePr>
        <p:xfrm>
          <a:off x="4184650" y="4251325"/>
          <a:ext cx="2749550" cy="747713"/>
        </p:xfrm>
        <a:graphic>
          <a:graphicData uri="http://schemas.openxmlformats.org/presentationml/2006/ole">
            <mc:AlternateContent xmlns:mc="http://schemas.openxmlformats.org/markup-compatibility/2006">
              <mc:Choice xmlns:v="urn:schemas-microsoft-com:vml" Requires="v">
                <p:oleObj spid="_x0000_s9434" name="Equation" r:id="rId5" imgW="1638300" imgH="546100" progId="Equation.DSMT4">
                  <p:embed/>
                </p:oleObj>
              </mc:Choice>
              <mc:Fallback>
                <p:oleObj name="Equation" r:id="rId5" imgW="1638300" imgH="546100" progId="Equation.DSMT4">
                  <p:embed/>
                  <p:pic>
                    <p:nvPicPr>
                      <p:cNvPr id="19970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4650" y="4251325"/>
                        <a:ext cx="2749550" cy="747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9708" name="Text Box 28"/>
          <p:cNvSpPr txBox="1">
            <a:spLocks noChangeArrowheads="1"/>
          </p:cNvSpPr>
          <p:nvPr/>
        </p:nvSpPr>
        <p:spPr bwMode="auto">
          <a:xfrm>
            <a:off x="7696200" y="4343400"/>
            <a:ext cx="1355725" cy="1339850"/>
          </a:xfrm>
          <a:prstGeom prst="rect">
            <a:avLst/>
          </a:prstGeom>
          <a:solidFill>
            <a:srgbClr val="FFFF99"/>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990000"/>
                </a:solidFill>
                <a:latin typeface="Arial Narrow" charset="0"/>
              </a:rPr>
              <a:t>Find other ways to solve this problem…</a:t>
            </a:r>
          </a:p>
        </p:txBody>
      </p:sp>
      <p:graphicFrame>
        <p:nvGraphicFramePr>
          <p:cNvPr id="199709" name="Object 4"/>
          <p:cNvGraphicFramePr>
            <a:graphicFrameLocks noChangeAspect="1"/>
          </p:cNvGraphicFramePr>
          <p:nvPr/>
        </p:nvGraphicFramePr>
        <p:xfrm>
          <a:off x="4351338" y="2409825"/>
          <a:ext cx="4632325" cy="474663"/>
        </p:xfrm>
        <a:graphic>
          <a:graphicData uri="http://schemas.openxmlformats.org/presentationml/2006/ole">
            <mc:AlternateContent xmlns:mc="http://schemas.openxmlformats.org/markup-compatibility/2006">
              <mc:Choice xmlns:v="urn:schemas-microsoft-com:vml" Requires="v">
                <p:oleObj spid="_x0000_s9435" name="Equation" r:id="rId7" imgW="2908300" imgH="317500" progId="Equation.DSMT4">
                  <p:embed/>
                </p:oleObj>
              </mc:Choice>
              <mc:Fallback>
                <p:oleObj name="Equation" r:id="rId7" imgW="2908300" imgH="317500" progId="Equation.DSMT4">
                  <p:embed/>
                  <p:pic>
                    <p:nvPicPr>
                      <p:cNvPr id="199709"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1338" y="2409825"/>
                        <a:ext cx="4632325" cy="4746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0" name="Object 5"/>
          <p:cNvGraphicFramePr>
            <a:graphicFrameLocks noChangeAspect="1"/>
          </p:cNvGraphicFramePr>
          <p:nvPr/>
        </p:nvGraphicFramePr>
        <p:xfrm>
          <a:off x="4573588" y="2857500"/>
          <a:ext cx="2690812" cy="417513"/>
        </p:xfrm>
        <a:graphic>
          <a:graphicData uri="http://schemas.openxmlformats.org/presentationml/2006/ole">
            <mc:AlternateContent xmlns:mc="http://schemas.openxmlformats.org/markup-compatibility/2006">
              <mc:Choice xmlns:v="urn:schemas-microsoft-com:vml" Requires="v">
                <p:oleObj spid="_x0000_s9436" name="Equation" r:id="rId9" imgW="1689100" imgH="279400" progId="Equation.DSMT4">
                  <p:embed/>
                </p:oleObj>
              </mc:Choice>
              <mc:Fallback>
                <p:oleObj name="Equation" r:id="rId9" imgW="1689100" imgH="279400" progId="Equation.DSMT4">
                  <p:embed/>
                  <p:pic>
                    <p:nvPicPr>
                      <p:cNvPr id="1997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588" y="2857500"/>
                        <a:ext cx="2690812" cy="417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1" name="Object 6"/>
          <p:cNvGraphicFramePr>
            <a:graphicFrameLocks noChangeAspect="1"/>
          </p:cNvGraphicFramePr>
          <p:nvPr/>
        </p:nvGraphicFramePr>
        <p:xfrm>
          <a:off x="4724400" y="3276600"/>
          <a:ext cx="4187825" cy="436563"/>
        </p:xfrm>
        <a:graphic>
          <a:graphicData uri="http://schemas.openxmlformats.org/presentationml/2006/ole">
            <mc:AlternateContent xmlns:mc="http://schemas.openxmlformats.org/markup-compatibility/2006">
              <mc:Choice xmlns:v="urn:schemas-microsoft-com:vml" Requires="v">
                <p:oleObj spid="_x0000_s9437" name="Equation" r:id="rId11" imgW="2628720" imgH="291960" progId="Equation.3">
                  <p:embed/>
                </p:oleObj>
              </mc:Choice>
              <mc:Fallback>
                <p:oleObj name="Equation" r:id="rId11" imgW="2628720" imgH="291960" progId="Equation.3">
                  <p:embed/>
                  <p:pic>
                    <p:nvPicPr>
                      <p:cNvPr id="199711"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3276600"/>
                        <a:ext cx="4187825" cy="4365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2" name="Object 7"/>
          <p:cNvGraphicFramePr>
            <a:graphicFrameLocks noChangeAspect="1"/>
          </p:cNvGraphicFramePr>
          <p:nvPr/>
        </p:nvGraphicFramePr>
        <p:xfrm>
          <a:off x="4754563" y="3733800"/>
          <a:ext cx="2003425" cy="360363"/>
        </p:xfrm>
        <a:graphic>
          <a:graphicData uri="http://schemas.openxmlformats.org/presentationml/2006/ole">
            <mc:AlternateContent xmlns:mc="http://schemas.openxmlformats.org/markup-compatibility/2006">
              <mc:Choice xmlns:v="urn:schemas-microsoft-com:vml" Requires="v">
                <p:oleObj spid="_x0000_s9438" name="Equation" r:id="rId13" imgW="1257300" imgH="241300" progId="Equation.DSMT4">
                  <p:embed/>
                </p:oleObj>
              </mc:Choice>
              <mc:Fallback>
                <p:oleObj name="Equation" r:id="rId13" imgW="1257300" imgH="241300" progId="Equation.DSMT4">
                  <p:embed/>
                  <p:pic>
                    <p:nvPicPr>
                      <p:cNvPr id="1997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54563" y="3733800"/>
                        <a:ext cx="2003425" cy="360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3" name="Object 8"/>
          <p:cNvGraphicFramePr>
            <a:graphicFrameLocks noChangeAspect="1"/>
          </p:cNvGraphicFramePr>
          <p:nvPr/>
        </p:nvGraphicFramePr>
        <p:xfrm>
          <a:off x="4343400" y="5076825"/>
          <a:ext cx="2620963" cy="538163"/>
        </p:xfrm>
        <a:graphic>
          <a:graphicData uri="http://schemas.openxmlformats.org/presentationml/2006/ole">
            <mc:AlternateContent xmlns:mc="http://schemas.openxmlformats.org/markup-compatibility/2006">
              <mc:Choice xmlns:v="urn:schemas-microsoft-com:vml" Requires="v">
                <p:oleObj spid="_x0000_s9439" name="Equation" r:id="rId15" imgW="1562040" imgH="393480" progId="Equation.3">
                  <p:embed/>
                </p:oleObj>
              </mc:Choice>
              <mc:Fallback>
                <p:oleObj name="Equation" r:id="rId15" imgW="1562040" imgH="393480" progId="Equation.3">
                  <p:embed/>
                  <p:pic>
                    <p:nvPicPr>
                      <p:cNvPr id="199713"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3400" y="5076825"/>
                        <a:ext cx="2620963" cy="538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9714" name="Object 9"/>
          <p:cNvGraphicFramePr>
            <a:graphicFrameLocks noChangeAspect="1"/>
          </p:cNvGraphicFramePr>
          <p:nvPr/>
        </p:nvGraphicFramePr>
        <p:xfrm>
          <a:off x="4343400" y="5632450"/>
          <a:ext cx="3302000" cy="539750"/>
        </p:xfrm>
        <a:graphic>
          <a:graphicData uri="http://schemas.openxmlformats.org/presentationml/2006/ole">
            <mc:AlternateContent xmlns:mc="http://schemas.openxmlformats.org/markup-compatibility/2006">
              <mc:Choice xmlns:v="urn:schemas-microsoft-com:vml" Requires="v">
                <p:oleObj spid="_x0000_s9440" name="Equation" r:id="rId17" imgW="1968480" imgH="393480" progId="Equation.3">
                  <p:embed/>
                </p:oleObj>
              </mc:Choice>
              <mc:Fallback>
                <p:oleObj name="Equation" r:id="rId17" imgW="1968480" imgH="393480" progId="Equation.3">
                  <p:embed/>
                  <p:pic>
                    <p:nvPicPr>
                      <p:cNvPr id="19971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43400" y="5632450"/>
                        <a:ext cx="3302000" cy="5397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8" name="Group 35"/>
          <p:cNvGrpSpPr>
            <a:grpSpLocks/>
          </p:cNvGrpSpPr>
          <p:nvPr/>
        </p:nvGrpSpPr>
        <p:grpSpPr bwMode="auto">
          <a:xfrm>
            <a:off x="2286000" y="2743200"/>
            <a:ext cx="1158875" cy="914400"/>
            <a:chOff x="1440" y="1728"/>
            <a:chExt cx="730" cy="576"/>
          </a:xfrm>
        </p:grpSpPr>
        <p:sp>
          <p:nvSpPr>
            <p:cNvPr id="30747" name="Line 36"/>
            <p:cNvSpPr>
              <a:spLocks noChangeShapeType="1"/>
            </p:cNvSpPr>
            <p:nvPr/>
          </p:nvSpPr>
          <p:spPr bwMode="auto">
            <a:xfrm flipV="1">
              <a:off x="1440" y="1728"/>
              <a:ext cx="0" cy="576"/>
            </a:xfrm>
            <a:prstGeom prst="line">
              <a:avLst/>
            </a:prstGeom>
            <a:noFill/>
            <a:ln w="28575">
              <a:solidFill>
                <a:srgbClr val="FF0066"/>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37"/>
            <p:cNvSpPr txBox="1">
              <a:spLocks noChangeArrowheads="1"/>
            </p:cNvSpPr>
            <p:nvPr/>
          </p:nvSpPr>
          <p:spPr bwMode="auto">
            <a:xfrm>
              <a:off x="1478" y="1829"/>
              <a:ext cx="6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66"/>
                  </a:solidFill>
                </a:rPr>
                <a:t>F</a:t>
              </a:r>
              <a:r>
                <a:rPr lang="en-US" sz="2000" baseline="-25000" dirty="0">
                  <a:solidFill>
                    <a:srgbClr val="FF0066"/>
                  </a:solidFill>
                </a:rPr>
                <a:t>2</a:t>
              </a:r>
              <a:r>
                <a:rPr lang="en-US" sz="2000" dirty="0">
                  <a:solidFill>
                    <a:srgbClr val="FF0066"/>
                  </a:solidFill>
                </a:rPr>
                <a:t>cos</a:t>
              </a:r>
              <a:r>
                <a:rPr lang="en-US" sz="2000" dirty="0">
                  <a:solidFill>
                    <a:srgbClr val="FF0066"/>
                  </a:solidFill>
                  <a:latin typeface="Symbol" charset="0"/>
                </a:rPr>
                <a:t>60</a:t>
              </a:r>
              <a:r>
                <a:rPr lang="en-US" sz="2000" baseline="30000" dirty="0">
                  <a:solidFill>
                    <a:srgbClr val="FF0066"/>
                  </a:solidFill>
                  <a:latin typeface="Symbol" charset="0"/>
                </a:rPr>
                <a:t>o</a:t>
              </a:r>
              <a:endParaRPr lang="en-US" sz="2000" baseline="30000" dirty="0">
                <a:solidFill>
                  <a:srgbClr val="FF0066"/>
                </a:solidFill>
              </a:endParaRPr>
            </a:p>
          </p:txBody>
        </p:sp>
      </p:grpSp>
      <p:grpSp>
        <p:nvGrpSpPr>
          <p:cNvPr id="9" name="Group 38"/>
          <p:cNvGrpSpPr>
            <a:grpSpLocks/>
          </p:cNvGrpSpPr>
          <p:nvPr/>
        </p:nvGrpSpPr>
        <p:grpSpPr bwMode="auto">
          <a:xfrm>
            <a:off x="1143000" y="2293938"/>
            <a:ext cx="1143000" cy="449262"/>
            <a:chOff x="720" y="1445"/>
            <a:chExt cx="720" cy="283"/>
          </a:xfrm>
        </p:grpSpPr>
        <p:sp>
          <p:nvSpPr>
            <p:cNvPr id="30745" name="Line 39"/>
            <p:cNvSpPr>
              <a:spLocks noChangeShapeType="1"/>
            </p:cNvSpPr>
            <p:nvPr/>
          </p:nvSpPr>
          <p:spPr bwMode="auto">
            <a:xfrm>
              <a:off x="720" y="1728"/>
              <a:ext cx="720" cy="0"/>
            </a:xfrm>
            <a:prstGeom prst="line">
              <a:avLst/>
            </a:prstGeom>
            <a:noFill/>
            <a:ln w="28575">
              <a:solidFill>
                <a:srgbClr val="FF0066"/>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Text Box 40"/>
            <p:cNvSpPr txBox="1">
              <a:spLocks noChangeArrowheads="1"/>
            </p:cNvSpPr>
            <p:nvPr/>
          </p:nvSpPr>
          <p:spPr bwMode="auto">
            <a:xfrm>
              <a:off x="720" y="1445"/>
              <a:ext cx="665"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66"/>
                  </a:solidFill>
                </a:rPr>
                <a:t>F</a:t>
              </a:r>
              <a:r>
                <a:rPr lang="en-US" sz="2000" baseline="-25000">
                  <a:solidFill>
                    <a:srgbClr val="FF0066"/>
                  </a:solidFill>
                </a:rPr>
                <a:t>2</a:t>
              </a:r>
              <a:r>
                <a:rPr lang="en-US" sz="2000">
                  <a:solidFill>
                    <a:srgbClr val="FF0066"/>
                  </a:solidFill>
                </a:rPr>
                <a:t>sin</a:t>
              </a:r>
              <a:r>
                <a:rPr lang="en-US" sz="2000">
                  <a:solidFill>
                    <a:srgbClr val="FF0066"/>
                  </a:solidFill>
                  <a:latin typeface="Symbol" charset="0"/>
                </a:rPr>
                <a:t>60</a:t>
              </a:r>
              <a:r>
                <a:rPr lang="en-US" sz="2000" baseline="30000">
                  <a:solidFill>
                    <a:srgbClr val="FF0066"/>
                  </a:solidFill>
                  <a:latin typeface="Symbol" charset="0"/>
                </a:rPr>
                <a:t>o</a:t>
              </a:r>
              <a:endParaRPr lang="en-US" sz="2000" baseline="30000">
                <a:solidFill>
                  <a:srgbClr val="FF0066"/>
                </a:solidFill>
              </a:endParaRPr>
            </a:p>
          </p:txBody>
        </p:sp>
      </p:grpSp>
      <p:graphicFrame>
        <p:nvGraphicFramePr>
          <p:cNvPr id="199721" name="Object 10"/>
          <p:cNvGraphicFramePr>
            <a:graphicFrameLocks noChangeAspect="1"/>
          </p:cNvGraphicFramePr>
          <p:nvPr/>
        </p:nvGraphicFramePr>
        <p:xfrm>
          <a:off x="4635500" y="1905000"/>
          <a:ext cx="3236913" cy="550863"/>
        </p:xfrm>
        <a:graphic>
          <a:graphicData uri="http://schemas.openxmlformats.org/presentationml/2006/ole">
            <mc:AlternateContent xmlns:mc="http://schemas.openxmlformats.org/markup-compatibility/2006">
              <mc:Choice xmlns:v="urn:schemas-microsoft-com:vml" Requires="v">
                <p:oleObj spid="_x0000_s9441" name="Equation" r:id="rId19" imgW="2032000" imgH="368300" progId="Equation.DSMT4">
                  <p:embed/>
                </p:oleObj>
              </mc:Choice>
              <mc:Fallback>
                <p:oleObj name="Equation" r:id="rId19" imgW="2032000" imgH="368300" progId="Equation.DSMT4">
                  <p:embed/>
                  <p:pic>
                    <p:nvPicPr>
                      <p:cNvPr id="199721" name="Object 10"/>
                      <p:cNvPicPr>
                        <a:picLocks noChangeAspect="1" noChangeArrowheads="1"/>
                      </p:cNvPicPr>
                      <p:nvPr/>
                    </p:nvPicPr>
                    <p:blipFill>
                      <a:blip r:embed="rId20"/>
                      <a:srcRect/>
                      <a:stretch>
                        <a:fillRect/>
                      </a:stretch>
                    </p:blipFill>
                    <p:spPr bwMode="auto">
                      <a:xfrm>
                        <a:off x="4635500" y="1905000"/>
                        <a:ext cx="3236913"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0079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0457"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0458"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0459"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0460"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0461"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0462"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0463"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0464"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0465"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3576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0"/>
            <a:ext cx="7772400" cy="609600"/>
          </a:xfrm>
        </p:spPr>
        <p:txBody>
          <a:bodyPr/>
          <a:lstStyle/>
          <a:p>
            <a:r>
              <a:rPr lang="en-US" b="1">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1505"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1506"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1507"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1508"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1509"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1510"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1511"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1512"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1513"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1514"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67177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257800"/>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cs typeface="ＭＳ Ｐゴシック" charset="0"/>
              </a:rPr>
              <a:t>Quiz at the beginning of the class, Mon. Feb. 3</a:t>
            </a:r>
          </a:p>
          <a:p>
            <a:pPr lvl="1">
              <a:lnSpc>
                <a:spcPct val="90000"/>
              </a:lnSpc>
            </a:pPr>
            <a:r>
              <a:rPr lang="en-US" sz="2400" dirty="0">
                <a:latin typeface="Arial Narrow" charset="0"/>
                <a:ea typeface="ＭＳ Ｐゴシック" charset="0"/>
              </a:rPr>
              <a:t>Appendix A1 – A8 and what we’ve learned this Wednesday</a:t>
            </a:r>
          </a:p>
          <a:p>
            <a:pPr lvl="1">
              <a:lnSpc>
                <a:spcPct val="90000"/>
              </a:lnSpc>
            </a:pPr>
            <a:r>
              <a:rPr lang="en-US" sz="2400" dirty="0">
                <a:latin typeface="Arial Narrow" charset="0"/>
                <a:ea typeface="ＭＳ Ｐゴシック" charset="0"/>
                <a:cs typeface="ＭＳ Ｐゴシック" charset="0"/>
              </a:rPr>
              <a:t>Beginning of the class, Monday, Feb. 3</a:t>
            </a:r>
          </a:p>
          <a:p>
            <a:pPr lvl="1" eaLnBrk="1" hangingPunct="1"/>
            <a:r>
              <a:rPr lang="en-US" sz="2400" dirty="0"/>
              <a:t>You can bring your calculator but it must not have any relevant formula pre-input</a:t>
            </a:r>
          </a:p>
          <a:p>
            <a:pPr lvl="2" eaLnBrk="1" hangingPunct="1"/>
            <a:r>
              <a:rPr lang="en-US" sz="1800" dirty="0"/>
              <a:t>No phone or computers can be used as a calculator!</a:t>
            </a:r>
          </a:p>
          <a:p>
            <a:pPr lvl="1" eaLnBrk="1" hangingPunct="1"/>
            <a:r>
              <a:rPr lang="en-US" sz="2400" dirty="0"/>
              <a:t>BYOF: You may bring one 8.5x11.5 sheet (front and back) of </a:t>
            </a:r>
            <a:r>
              <a:rPr lang="en-US" sz="2400" b="1" u="sng" dirty="0">
                <a:solidFill>
                  <a:srgbClr val="C00000"/>
                </a:solidFill>
              </a:rPr>
              <a:t>handwritten formulae </a:t>
            </a:r>
            <a:r>
              <a:rPr lang="en-US" sz="2400" dirty="0"/>
              <a:t>and values of constants for the exam</a:t>
            </a:r>
          </a:p>
          <a:p>
            <a:pPr lvl="1" eaLnBrk="1" hangingPunct="1"/>
            <a:r>
              <a:rPr lang="en-US" sz="2400" dirty="0"/>
              <a:t>No derivations, word definitions, or solutions or setups of ANY problems!</a:t>
            </a:r>
          </a:p>
          <a:p>
            <a:pPr lvl="1" eaLnBrk="1" hangingPunct="1"/>
            <a:r>
              <a:rPr lang="en-US" sz="2400" dirty="0"/>
              <a:t>No additional formulae or values of constants will be provided!</a:t>
            </a:r>
            <a:endParaRPr lang="en-US" sz="2400"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Wewdnesday, Jan. 29,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Fall 2019                    Dr. Jonathan Asaadi</a:t>
            </a:r>
          </a:p>
        </p:txBody>
      </p:sp>
    </p:spTree>
    <p:extLst>
      <p:ext uri="{BB962C8B-B14F-4D97-AF65-F5344CB8AC3E}">
        <p14:creationId xmlns:p14="http://schemas.microsoft.com/office/powerpoint/2010/main" val="45280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382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12889"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12890"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12891"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12892"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12893"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12894"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12895"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12896"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12897"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12898"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12899"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12900"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12901"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12902"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12903"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12904"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12905"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12906"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12907"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12908"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12909"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12910"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12911"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12912"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12913"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161483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21</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3325"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dirty="0"/>
              <a:t>The Coulomb Force Refresher</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3326"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3327"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3328"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3329"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3330"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3331"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13332"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1" name="Object 11"/>
          <p:cNvGraphicFramePr>
            <a:graphicFrameLocks noChangeAspect="1"/>
          </p:cNvGraphicFramePr>
          <p:nvPr/>
        </p:nvGraphicFramePr>
        <p:xfrm>
          <a:off x="6629400" y="5113338"/>
          <a:ext cx="1981200" cy="795337"/>
        </p:xfrm>
        <a:graphic>
          <a:graphicData uri="http://schemas.openxmlformats.org/presentationml/2006/ole">
            <mc:AlternateContent xmlns:mc="http://schemas.openxmlformats.org/markup-compatibility/2006">
              <mc:Choice xmlns:v="urn:schemas-microsoft-com:vml" Requires="v">
                <p:oleObj spid="_x0000_s13333" name="Equation" r:id="rId20" imgW="901440" imgH="406080" progId="Equation.DSMT4">
                  <p:embed/>
                </p:oleObj>
              </mc:Choice>
              <mc:Fallback>
                <p:oleObj name="Equation" r:id="rId20" imgW="901440" imgH="406080" progId="Equation.DSMT4">
                  <p:embed/>
                  <p:pic>
                    <p:nvPicPr>
                      <p:cNvPr id="21" name="Objec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29400" y="5113338"/>
                        <a:ext cx="1981200" cy="795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 name="Object 9"/>
          <p:cNvGraphicFramePr>
            <a:graphicFrameLocks noChangeAspect="1"/>
          </p:cNvGraphicFramePr>
          <p:nvPr/>
        </p:nvGraphicFramePr>
        <p:xfrm>
          <a:off x="6693725" y="4357688"/>
          <a:ext cx="1371600" cy="447675"/>
        </p:xfrm>
        <a:graphic>
          <a:graphicData uri="http://schemas.openxmlformats.org/presentationml/2006/ole">
            <mc:AlternateContent xmlns:mc="http://schemas.openxmlformats.org/markup-compatibility/2006">
              <mc:Choice xmlns:v="urn:schemas-microsoft-com:vml" Requires="v">
                <p:oleObj spid="_x0000_s13334" name="Equation" r:id="rId22" imgW="622080" imgH="203040" progId="Equation.DSMT4">
                  <p:embed/>
                </p:oleObj>
              </mc:Choice>
              <mc:Fallback>
                <p:oleObj name="Equation" r:id="rId22" imgW="622080" imgH="203040" progId="Equation.DSMT4">
                  <p:embed/>
                  <p:pic>
                    <p:nvPicPr>
                      <p:cNvPr id="22" name="Object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93725" y="4357688"/>
                        <a:ext cx="1371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 name="Object 10"/>
          <p:cNvGraphicFramePr>
            <a:graphicFrameLocks noChangeAspect="1"/>
          </p:cNvGraphicFramePr>
          <p:nvPr/>
        </p:nvGraphicFramePr>
        <p:xfrm>
          <a:off x="6087370" y="4800600"/>
          <a:ext cx="2944413" cy="334488"/>
        </p:xfrm>
        <a:graphic>
          <a:graphicData uri="http://schemas.openxmlformats.org/presentationml/2006/ole">
            <mc:AlternateContent xmlns:mc="http://schemas.openxmlformats.org/markup-compatibility/2006">
              <mc:Choice xmlns:v="urn:schemas-microsoft-com:vml" Requires="v">
                <p:oleObj spid="_x0000_s13335" name="Equation" r:id="rId24" imgW="2006280" imgH="228600" progId="Equation.DSMT4">
                  <p:embed/>
                </p:oleObj>
              </mc:Choice>
              <mc:Fallback>
                <p:oleObj name="Equation" r:id="rId24" imgW="2006280" imgH="228600" progId="Equation.DSMT4">
                  <p:embed/>
                  <p:pic>
                    <p:nvPicPr>
                      <p:cNvPr id="23" name="Object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87370" y="4800600"/>
                        <a:ext cx="2944413" cy="334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 name="Rectangle 27"/>
          <p:cNvSpPr/>
          <p:nvPr/>
        </p:nvSpPr>
        <p:spPr bwMode="auto">
          <a:xfrm>
            <a:off x="6324600" y="60198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aphicFrame>
        <p:nvGraphicFramePr>
          <p:cNvPr id="24" name="Object 8"/>
          <p:cNvGraphicFramePr>
            <a:graphicFrameLocks noChangeAspect="1"/>
          </p:cNvGraphicFramePr>
          <p:nvPr/>
        </p:nvGraphicFramePr>
        <p:xfrm>
          <a:off x="6819900" y="6348412"/>
          <a:ext cx="1828800" cy="357188"/>
        </p:xfrm>
        <a:graphic>
          <a:graphicData uri="http://schemas.openxmlformats.org/presentationml/2006/ole">
            <mc:AlternateContent xmlns:mc="http://schemas.openxmlformats.org/markup-compatibility/2006">
              <mc:Choice xmlns:v="urn:schemas-microsoft-com:vml" Requires="v">
                <p:oleObj spid="_x0000_s13336" name="Equation" r:id="rId26" imgW="1041120" imgH="203040" progId="Equation.DSMT4">
                  <p:embed/>
                </p:oleObj>
              </mc:Choice>
              <mc:Fallback>
                <p:oleObj name="Equation" r:id="rId26" imgW="1041120" imgH="203040" progId="Equation.DSMT4">
                  <p:embed/>
                  <p:pic>
                    <p:nvPicPr>
                      <p:cNvPr id="24" name="Object 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9900" y="6348412"/>
                        <a:ext cx="1828800"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 name="Rectangle 19"/>
          <p:cNvSpPr/>
          <p:nvPr/>
        </p:nvSpPr>
        <p:spPr bwMode="auto">
          <a:xfrm>
            <a:off x="6705600" y="6023561"/>
            <a:ext cx="2057400" cy="338554"/>
          </a:xfrm>
          <a:prstGeom prst="rect">
            <a:avLst/>
          </a:prstGeom>
          <a:solidFill>
            <a:srgbClr val="FFFF00"/>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C00000"/>
                </a:solidFill>
                <a:effectLst/>
                <a:latin typeface="+mj-lt"/>
              </a:rPr>
              <a:t>The Elementary</a:t>
            </a:r>
            <a:r>
              <a:rPr kumimoji="0" lang="en-US" sz="1600" b="1" i="0" u="none" strike="noStrike" cap="none" normalizeH="0">
                <a:ln>
                  <a:noFill/>
                </a:ln>
                <a:solidFill>
                  <a:srgbClr val="C00000"/>
                </a:solidFill>
                <a:effectLst/>
                <a:latin typeface="+mj-lt"/>
              </a:rPr>
              <a:t> Charge</a:t>
            </a:r>
            <a:endParaRPr kumimoji="0" lang="en-US" sz="1600" b="1" i="0" u="none" strike="noStrike" cap="none" normalizeH="0" baseline="0">
              <a:ln>
                <a:noFill/>
              </a:ln>
              <a:solidFill>
                <a:srgbClr val="C00000"/>
              </a:solidFill>
              <a:effectLst/>
              <a:latin typeface="+mj-lt"/>
            </a:endParaRPr>
          </a:p>
        </p:txBody>
      </p:sp>
    </p:spTree>
    <p:extLst>
      <p:ext uri="{BB962C8B-B14F-4D97-AF65-F5344CB8AC3E}">
        <p14:creationId xmlns:p14="http://schemas.microsoft.com/office/powerpoint/2010/main" val="356219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22</a:t>
            </a:fld>
            <a:endParaRPr lang="en-US" sz="140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152400" y="76200"/>
            <a:ext cx="8763000" cy="762000"/>
          </a:xfrm>
        </p:spPr>
        <p:txBody>
          <a:bodyPr/>
          <a:lstStyle/>
          <a:p>
            <a:r>
              <a:rPr lang="en-US" dirty="0">
                <a:latin typeface="Arial Narrow" charset="0"/>
                <a:ea typeface="ＭＳ Ｐゴシック" charset="0"/>
                <a:cs typeface="ＭＳ Ｐゴシック" charset="0"/>
              </a:rPr>
              <a:t>Reminder: 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14346"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14347"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14348"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595437"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a:solidFill>
                  <a:schemeClr val="accent2"/>
                </a:solidFill>
                <a:latin typeface="Arial Narrow" charset="0"/>
              </a:rPr>
              <a:t>}</a:t>
            </a:r>
            <a:r>
              <a:rPr lang="en-US" sz="2000">
                <a:solidFill>
                  <a:schemeClr val="accent2"/>
                </a:solidFill>
                <a:latin typeface="Arial Narrow" charset="0"/>
              </a:rPr>
              <a:t>Components</a:t>
            </a:r>
            <a:endParaRPr lang="en-US" sz="660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14349"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14350"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14351"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14352"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14353"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14354"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715171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23</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76200"/>
            <a:ext cx="7772400" cy="609600"/>
          </a:xfrm>
        </p:spPr>
        <p:txBody>
          <a:bodyPr/>
          <a:lstStyle/>
          <a:p>
            <a:r>
              <a:rPr lang="en-US" b="1" dirty="0">
                <a:latin typeface="Arial Narrow" charset="0"/>
                <a:ea typeface="ＭＳ Ｐゴシック" charset="0"/>
                <a:cs typeface="ＭＳ Ｐゴシック" charset="0"/>
              </a:rPr>
              <a:t>Reminder: 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a:latin typeface="Arial Narrow" charset="0"/>
                <a:ea typeface="ＭＳ Ｐゴシック" charset="0"/>
                <a:cs typeface="ＭＳ Ｐゴシック" charset="0"/>
              </a:rPr>
              <a:t>Unit vectors are the ones that tells us the directions of the components</a:t>
            </a:r>
          </a:p>
          <a:p>
            <a:r>
              <a:rPr lang="en-US" sz="3600" b="1" u="sng">
                <a:solidFill>
                  <a:srgbClr val="990000"/>
                </a:solidFill>
                <a:latin typeface="Arial Narrow" charset="0"/>
                <a:ea typeface="ＭＳ Ｐゴシック" charset="0"/>
                <a:cs typeface="ＭＳ Ｐゴシック" charset="0"/>
              </a:rPr>
              <a:t>Dimensionless</a:t>
            </a:r>
            <a:r>
              <a:rPr lang="en-US" sz="3600">
                <a:latin typeface="Arial Narrow" charset="0"/>
                <a:ea typeface="ＭＳ Ｐゴシック" charset="0"/>
                <a:cs typeface="ＭＳ Ｐゴシック" charset="0"/>
              </a:rPr>
              <a:t> </a:t>
            </a:r>
          </a:p>
          <a:p>
            <a:r>
              <a:rPr lang="en-US" sz="3600" b="1" u="sng">
                <a:solidFill>
                  <a:srgbClr val="990000"/>
                </a:solidFill>
                <a:latin typeface="Arial Narrow" charset="0"/>
                <a:ea typeface="ＭＳ Ｐゴシック" charset="0"/>
                <a:cs typeface="ＭＳ Ｐゴシック" charset="0"/>
              </a:rPr>
              <a:t>Magnitudes are exactly 1</a:t>
            </a:r>
          </a:p>
          <a:p>
            <a:r>
              <a:rPr lang="en-US" sz="3600">
                <a:solidFill>
                  <a:srgbClr val="003300"/>
                </a:solidFill>
                <a:latin typeface="Arial Narrow" charset="0"/>
                <a:ea typeface="ＭＳ Ｐゴシック" charset="0"/>
                <a:cs typeface="ＭＳ Ｐゴシック" charset="0"/>
              </a:rPr>
              <a:t>Unit vectors are usually expressed in </a:t>
            </a:r>
            <a:r>
              <a:rPr lang="en-US" sz="3600" b="1">
                <a:solidFill>
                  <a:srgbClr val="003300"/>
                </a:solidFill>
                <a:latin typeface="Arial Narrow" charset="0"/>
                <a:ea typeface="ＭＳ Ｐゴシック" charset="0"/>
                <a:cs typeface="ＭＳ Ｐゴシック" charset="0"/>
              </a:rPr>
              <a:t>i, j, k </a:t>
            </a:r>
            <a:r>
              <a:rPr lang="en-US" sz="3600">
                <a:solidFill>
                  <a:srgbClr val="003300"/>
                </a:solidFill>
                <a:latin typeface="Arial Narrow" charset="0"/>
                <a:ea typeface="ＭＳ Ｐゴシック" charset="0"/>
                <a:cs typeface="ＭＳ Ｐゴシック" charset="0"/>
              </a:rPr>
              <a:t>or</a:t>
            </a:r>
          </a:p>
        </p:txBody>
      </p:sp>
      <p:graphicFrame>
        <p:nvGraphicFramePr>
          <p:cNvPr id="201733" name="Object 2"/>
          <p:cNvGraphicFramePr>
            <a:graphicFrameLocks noGrp="1" noChangeAspect="1"/>
          </p:cNvGraphicFramePr>
          <p:nvPr>
            <p:ph sz="half" idx="2"/>
          </p:nvPr>
        </p:nvGraphicFramePr>
        <p:xfrm>
          <a:off x="965200" y="3933825"/>
          <a:ext cx="965200" cy="614363"/>
        </p:xfrm>
        <a:graphic>
          <a:graphicData uri="http://schemas.openxmlformats.org/presentationml/2006/ole">
            <mc:AlternateContent xmlns:mc="http://schemas.openxmlformats.org/markup-compatibility/2006">
              <mc:Choice xmlns:v="urn:schemas-microsoft-com:vml" Requires="v">
                <p:oleObj spid="_x0000_s1537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933825"/>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1537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1537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1537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1537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1537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1537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1537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1537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1538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54875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Wewdnesday, Jan. 29, 2020</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Jonathan Asaadi</a:t>
            </a: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24</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609600" y="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324600" cy="1524000"/>
          </a:xfrm>
        </p:spPr>
        <p:txBody>
          <a:bodyPr/>
          <a:lstStyle/>
          <a:p>
            <a:pPr eaLnBrk="1" hangingPunct="1">
              <a:lnSpc>
                <a:spcPct val="90000"/>
              </a:lnSpc>
            </a:pPr>
            <a:r>
              <a:rPr lang="en-US" sz="2400" b="1" dirty="0">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the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16394"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16395"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16396"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16397"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16398"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16399"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16400"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16401"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16402"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1610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Wewdnesday, Jan. 29, 2020</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DBA64447-22C9-354A-965E-2B549BF08EC5}" type="slidenum">
              <a:rPr lang="en-US"/>
              <a:pPr/>
              <a:t>25</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5867400" y="3581400"/>
            <a:ext cx="3352800" cy="29337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152400"/>
            <a:ext cx="8077200" cy="685800"/>
          </a:xfrm>
        </p:spPr>
        <p:txBody>
          <a:bodyPr/>
          <a:lstStyle/>
          <a:p>
            <a:r>
              <a:rPr lang="en-US" sz="5400" b="1" dirty="0"/>
              <a:t>The Electric Field</a:t>
            </a:r>
          </a:p>
        </p:txBody>
      </p:sp>
      <p:sp>
        <p:nvSpPr>
          <p:cNvPr id="145411" name="Rectangle 3"/>
          <p:cNvSpPr>
            <a:spLocks noGrp="1" noChangeArrowheads="1"/>
          </p:cNvSpPr>
          <p:nvPr>
            <p:ph type="body" idx="1"/>
          </p:nvPr>
        </p:nvSpPr>
        <p:spPr>
          <a:xfrm>
            <a:off x="76200" y="990600"/>
            <a:ext cx="6858000" cy="5334000"/>
          </a:xfrm>
        </p:spPr>
        <p:txBody>
          <a:bodyPr/>
          <a:lstStyle/>
          <a:p>
            <a:r>
              <a:rPr lang="en-US" sz="2800" dirty="0"/>
              <a:t>Both gravitational and electrostatic forces act over a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an idea of field.</a:t>
            </a:r>
          </a:p>
          <a:p>
            <a:pPr lvl="1"/>
            <a:r>
              <a:rPr lang="en-US" sz="2400" dirty="0"/>
              <a:t>Faraday (1791 – 1867) argued that the electric field extends outward from every charge and permeates through all of space.</a:t>
            </a:r>
          </a:p>
          <a:p>
            <a:r>
              <a:rPr lang="en-US" sz="2800" dirty="0"/>
              <a:t>Field by a charge or a group of charges can be inspected by placing a small positive test charge in the vicinity and measuring the force on it. </a:t>
            </a:r>
          </a:p>
        </p:txBody>
      </p:sp>
    </p:spTree>
    <p:extLst>
      <p:ext uri="{BB962C8B-B14F-4D97-AF65-F5344CB8AC3E}">
        <p14:creationId xmlns:p14="http://schemas.microsoft.com/office/powerpoint/2010/main" val="121624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Wewdnesday, Jan. 29, 2020</a:t>
            </a:r>
          </a:p>
        </p:txBody>
      </p:sp>
      <p:sp>
        <p:nvSpPr>
          <p:cNvPr id="10" name="Footer Placeholder 4"/>
          <p:cNvSpPr>
            <a:spLocks noGrp="1"/>
          </p:cNvSpPr>
          <p:nvPr>
            <p:ph type="ftr" sz="quarter" idx="11"/>
          </p:nvPr>
        </p:nvSpPr>
        <p:spPr/>
        <p:txBody>
          <a:bodyPr/>
          <a:lstStyle/>
          <a:p>
            <a:r>
              <a:rPr lang="en-US"/>
              <a:t>PHYS 1444-002, Fall 2019                    Dr. Jonathan Asaadi</a:t>
            </a:r>
          </a:p>
        </p:txBody>
      </p:sp>
      <p:sp>
        <p:nvSpPr>
          <p:cNvPr id="11" name="Slide Number Placeholder 5"/>
          <p:cNvSpPr>
            <a:spLocks noGrp="1"/>
          </p:cNvSpPr>
          <p:nvPr>
            <p:ph type="sldNum" sz="quarter" idx="12"/>
          </p:nvPr>
        </p:nvSpPr>
        <p:spPr/>
        <p:txBody>
          <a:bodyPr/>
          <a:lstStyle/>
          <a:p>
            <a:fld id="{D0CDF389-146E-1C42-A75B-0E76D2EE0D2D}" type="slidenum">
              <a:rPr lang="en-US"/>
              <a:pPr/>
              <a:t>26</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sz="5400" b="1"/>
              <a:t>The Electric Field</a:t>
            </a:r>
          </a:p>
        </p:txBody>
      </p:sp>
      <p:sp>
        <p:nvSpPr>
          <p:cNvPr id="146437" name="Rectangle 5"/>
          <p:cNvSpPr>
            <a:spLocks noGrp="1" noChangeArrowheads="1"/>
          </p:cNvSpPr>
          <p:nvPr>
            <p:ph type="body" idx="1"/>
          </p:nvPr>
        </p:nvSpPr>
        <p:spPr>
          <a:xfrm>
            <a:off x="381000" y="914400"/>
            <a:ext cx="8001000" cy="4572000"/>
          </a:xfrm>
        </p:spPr>
        <p:txBody>
          <a:bodyPr/>
          <a:lstStyle/>
          <a:p>
            <a:pPr>
              <a:lnSpc>
                <a:spcPct val="90000"/>
              </a:lnSpc>
            </a:pPr>
            <a:r>
              <a:rPr lang="en-US" sz="2800" dirty="0"/>
              <a:t>The electric field at any point in space is defined as the force exerted on a tiny positive test charge (e.g., q) divide by the magnitude of the test charge</a:t>
            </a:r>
          </a:p>
          <a:p>
            <a:pPr lvl="1">
              <a:lnSpc>
                <a:spcPct val="90000"/>
              </a:lnSpc>
            </a:pPr>
            <a:r>
              <a:rPr lang="en-US" sz="2400" dirty="0"/>
              <a:t>Electric force per unit charge</a:t>
            </a:r>
          </a:p>
          <a:p>
            <a:pPr>
              <a:lnSpc>
                <a:spcPct val="90000"/>
              </a:lnSpc>
            </a:pPr>
            <a:r>
              <a:rPr lang="en-US" sz="2800" dirty="0"/>
              <a:t>What kind of quantity is the electric field?</a:t>
            </a:r>
          </a:p>
          <a:p>
            <a:pPr lvl="1">
              <a:lnSpc>
                <a:spcPct val="90000"/>
              </a:lnSpc>
            </a:pPr>
            <a:r>
              <a:rPr lang="en-US" sz="2400" dirty="0"/>
              <a:t>Vector quantity.   Why?</a:t>
            </a:r>
          </a:p>
          <a:p>
            <a:pPr>
              <a:lnSpc>
                <a:spcPct val="90000"/>
              </a:lnSpc>
            </a:pPr>
            <a:r>
              <a:rPr lang="en-US" sz="2800" dirty="0"/>
              <a:t>What is the unit of the electric field?</a:t>
            </a:r>
          </a:p>
          <a:p>
            <a:pPr lvl="1">
              <a:lnSpc>
                <a:spcPct val="90000"/>
              </a:lnSpc>
            </a:pPr>
            <a:r>
              <a:rPr lang="en-US" sz="2400" dirty="0"/>
              <a:t>N/C</a:t>
            </a:r>
          </a:p>
          <a:p>
            <a:pPr>
              <a:lnSpc>
                <a:spcPct val="90000"/>
              </a:lnSpc>
            </a:pPr>
            <a:r>
              <a:rPr lang="en-US" sz="2800" dirty="0"/>
              <a:t>What is the magnitude of the electric field by a single point charge Q at a distance r from it?</a:t>
            </a:r>
          </a:p>
        </p:txBody>
      </p:sp>
      <p:graphicFrame>
        <p:nvGraphicFramePr>
          <p:cNvPr id="146440" name="Object 8"/>
          <p:cNvGraphicFramePr>
            <a:graphicFrameLocks noChangeAspect="1"/>
          </p:cNvGraphicFramePr>
          <p:nvPr/>
        </p:nvGraphicFramePr>
        <p:xfrm>
          <a:off x="5486400" y="1716088"/>
          <a:ext cx="1219200" cy="950912"/>
        </p:xfrm>
        <a:graphic>
          <a:graphicData uri="http://schemas.openxmlformats.org/presentationml/2006/ole">
            <mc:AlternateContent xmlns:mc="http://schemas.openxmlformats.org/markup-compatibility/2006">
              <mc:Choice xmlns:v="urn:schemas-microsoft-com:vml" Requires="v">
                <p:oleObj spid="_x0000_s17414"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5486400" y="1716088"/>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8738"/>
          <a:ext cx="1298575" cy="1011237"/>
        </p:xfrm>
        <a:graphic>
          <a:graphicData uri="http://schemas.openxmlformats.org/presentationml/2006/ole">
            <mc:AlternateContent xmlns:mc="http://schemas.openxmlformats.org/markup-compatibility/2006">
              <mc:Choice xmlns:v="urn:schemas-microsoft-com:vml" Requires="v">
                <p:oleObj spid="_x0000_s17415"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8738"/>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105400"/>
          <a:ext cx="1928813" cy="1074738"/>
        </p:xfrm>
        <a:graphic>
          <a:graphicData uri="http://schemas.openxmlformats.org/presentationml/2006/ole">
            <mc:AlternateContent xmlns:mc="http://schemas.openxmlformats.org/markup-compatibility/2006">
              <mc:Choice xmlns:v="urn:schemas-microsoft-com:vml" Requires="v">
                <p:oleObj spid="_x0000_s17416"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105400"/>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70488"/>
          <a:ext cx="1062038" cy="947737"/>
        </p:xfrm>
        <a:graphic>
          <a:graphicData uri="http://schemas.openxmlformats.org/presentationml/2006/ole">
            <mc:AlternateContent xmlns:mc="http://schemas.openxmlformats.org/markup-compatibility/2006">
              <mc:Choice xmlns:v="urn:schemas-microsoft-com:vml" Requires="v">
                <p:oleObj spid="_x0000_s17417"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70488"/>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37150"/>
          <a:ext cx="1968500" cy="1012825"/>
        </p:xfrm>
        <a:graphic>
          <a:graphicData uri="http://schemas.openxmlformats.org/presentationml/2006/ole">
            <mc:AlternateContent xmlns:mc="http://schemas.openxmlformats.org/markup-compatibility/2006">
              <mc:Choice xmlns:v="urn:schemas-microsoft-com:vml" Requires="v">
                <p:oleObj spid="_x0000_s17418"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37150"/>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8138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5F31D038-5A25-1346-BBC2-EA39727D192F}" type="slidenum">
              <a:rPr lang="en-US"/>
              <a:pPr/>
              <a:t>27</a:t>
            </a:fld>
            <a:endParaRPr lang="en-US"/>
          </a:p>
        </p:txBody>
      </p:sp>
      <p:pic>
        <p:nvPicPr>
          <p:cNvPr id="147473" name="Picture 17" descr="FG21_022"/>
          <p:cNvPicPr>
            <a:picLocks noChangeAspect="1" noChangeArrowheads="1"/>
          </p:cNvPicPr>
          <p:nvPr/>
        </p:nvPicPr>
        <p:blipFill>
          <a:blip r:embed="rId4"/>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1397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18440" name="Equation" r:id="rId5" imgW="291960" imgH="203040" progId="Equation.DSMT4">
                  <p:embed/>
                </p:oleObj>
              </mc:Choice>
              <mc:Fallback>
                <p:oleObj name="Equation" r:id="rId5" imgW="291960" imgH="203040" progId="Equation.DSMT4">
                  <p:embed/>
                  <p:pic>
                    <p:nvPicPr>
                      <p:cNvPr id="1474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18441" name="Equation" r:id="rId7" imgW="253800" imgH="152280" progId="Equation.DSMT4">
                  <p:embed/>
                </p:oleObj>
              </mc:Choice>
              <mc:Fallback>
                <p:oleObj name="Equation" r:id="rId7" imgW="253800" imgH="152280" progId="Equation.DSMT4">
                  <p:embed/>
                  <p:pic>
                    <p:nvPicPr>
                      <p:cNvPr id="147468"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18442" name="Equation" r:id="rId9" imgW="2705040" imgH="533160" progId="Equation.DSMT4">
                  <p:embed/>
                </p:oleObj>
              </mc:Choice>
              <mc:Fallback>
                <p:oleObj name="Equation" r:id="rId9" imgW="2705040" imgH="533160" progId="Equation.DSMT4">
                  <p:embed/>
                  <p:pic>
                    <p:nvPicPr>
                      <p:cNvPr id="147474"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18443" name="Equation" r:id="rId11" imgW="380880" imgH="228600" progId="Equation.DSMT4">
                  <p:embed/>
                </p:oleObj>
              </mc:Choice>
              <mc:Fallback>
                <p:oleObj name="Equation" r:id="rId11" imgW="380880" imgH="228600" progId="Equation.DSMT4">
                  <p:embed/>
                  <p:pic>
                    <p:nvPicPr>
                      <p:cNvPr id="147475"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18444" name="Equation" r:id="rId13" imgW="304560" imgH="190440" progId="Equation.DSMT4">
                  <p:embed/>
                </p:oleObj>
              </mc:Choice>
              <mc:Fallback>
                <p:oleObj name="Equation" r:id="rId13" imgW="304560" imgH="190440" progId="Equation.DSMT4">
                  <p:embed/>
                  <p:pic>
                    <p:nvPicPr>
                      <p:cNvPr id="147476"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18445" name="Equation" r:id="rId15" imgW="317160" imgH="190440" progId="Equation.DSMT4">
                  <p:embed/>
                </p:oleObj>
              </mc:Choice>
              <mc:Fallback>
                <p:oleObj name="Equation" r:id="rId15" imgW="317160" imgH="190440" progId="Equation.DSMT4">
                  <p:embed/>
                  <p:pic>
                    <p:nvPicPr>
                      <p:cNvPr id="147477"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18446" name="Equation" r:id="rId17" imgW="330120" imgH="406080" progId="Equation.DSMT4">
                  <p:embed/>
                </p:oleObj>
              </mc:Choice>
              <mc:Fallback>
                <p:oleObj name="Equation" r:id="rId17" imgW="330120" imgH="406080" progId="Equation.DSMT4">
                  <p:embed/>
                  <p:pic>
                    <p:nvPicPr>
                      <p:cNvPr id="147478"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58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7473"/>
                                        </p:tgtEl>
                                        <p:attrNameLst>
                                          <p:attrName>style.visibility</p:attrName>
                                        </p:attrNameLst>
                                      </p:cBhvr>
                                      <p:to>
                                        <p:strVal val="visible"/>
                                      </p:to>
                                    </p:set>
                                    <p:anim calcmode="lin" valueType="num">
                                      <p:cBhvr>
                                        <p:cTn id="7" dur="500" fill="hold"/>
                                        <p:tgtEl>
                                          <p:spTgt spid="147473"/>
                                        </p:tgtEl>
                                        <p:attrNameLst>
                                          <p:attrName>ppt_w</p:attrName>
                                        </p:attrNameLst>
                                      </p:cBhvr>
                                      <p:tavLst>
                                        <p:tav tm="0">
                                          <p:val>
                                            <p:fltVal val="0"/>
                                          </p:val>
                                        </p:tav>
                                        <p:tav tm="100000">
                                          <p:val>
                                            <p:strVal val="#ppt_w"/>
                                          </p:val>
                                        </p:tav>
                                      </p:tavLst>
                                    </p:anim>
                                    <p:anim calcmode="lin" valueType="num">
                                      <p:cBhvr>
                                        <p:cTn id="8" dur="500" fill="hold"/>
                                        <p:tgtEl>
                                          <p:spTgt spid="147473"/>
                                        </p:tgtEl>
                                        <p:attrNameLst>
                                          <p:attrName>ppt_h</p:attrName>
                                        </p:attrNameLst>
                                      </p:cBhvr>
                                      <p:tavLst>
                                        <p:tav tm="0">
                                          <p:val>
                                            <p:fltVal val="0"/>
                                          </p:val>
                                        </p:tav>
                                        <p:tav tm="100000">
                                          <p:val>
                                            <p:strVal val="#ppt_h"/>
                                          </p:val>
                                        </p:tav>
                                      </p:tavLst>
                                    </p:anim>
                                    <p:animEffect transition="in" filter="fade">
                                      <p:cBhvr>
                                        <p:cTn id="9" dur="500"/>
                                        <p:tgtEl>
                                          <p:spTgt spid="14747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47463"/>
                                        </p:tgtEl>
                                        <p:attrNameLst>
                                          <p:attrName>style.visibility</p:attrName>
                                        </p:attrNameLst>
                                      </p:cBhvr>
                                      <p:to>
                                        <p:strVal val="visible"/>
                                      </p:to>
                                    </p:set>
                                    <p:animEffect transition="in" filter="wipe(left)">
                                      <p:cBhvr>
                                        <p:cTn id="14" dur="500"/>
                                        <p:tgtEl>
                                          <p:spTgt spid="1474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4"/>
                                        </p:tgtEl>
                                        <p:attrNameLst>
                                          <p:attrName>style.visibility</p:attrName>
                                        </p:attrNameLst>
                                      </p:cBhvr>
                                      <p:to>
                                        <p:strVal val="visible"/>
                                      </p:to>
                                    </p:set>
                                    <p:animEffect transition="in" filter="wipe(left)">
                                      <p:cBhvr>
                                        <p:cTn id="19" dur="500"/>
                                        <p:tgtEl>
                                          <p:spTgt spid="14746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77"/>
                                        </p:tgtEl>
                                        <p:attrNameLst>
                                          <p:attrName>style.visibility</p:attrName>
                                        </p:attrNameLst>
                                      </p:cBhvr>
                                      <p:to>
                                        <p:strVal val="visible"/>
                                      </p:to>
                                    </p:set>
                                    <p:animEffect transition="in" filter="wipe(left)">
                                      <p:cBhvr>
                                        <p:cTn id="29" dur="500"/>
                                        <p:tgtEl>
                                          <p:spTgt spid="14747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5"/>
                                        </p:tgtEl>
                                        <p:attrNameLst>
                                          <p:attrName>style.visibility</p:attrName>
                                        </p:attrNameLst>
                                      </p:cBhvr>
                                      <p:to>
                                        <p:strVal val="visible"/>
                                      </p:to>
                                    </p:set>
                                    <p:animEffect transition="in" filter="wipe(left)">
                                      <p:cBhvr>
                                        <p:cTn id="34" dur="500"/>
                                        <p:tgtEl>
                                          <p:spTgt spid="1474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6"/>
                                        </p:tgtEl>
                                        <p:attrNameLst>
                                          <p:attrName>style.visibility</p:attrName>
                                        </p:attrNameLst>
                                      </p:cBhvr>
                                      <p:to>
                                        <p:strVal val="visible"/>
                                      </p:to>
                                    </p:set>
                                    <p:animEffect transition="in" filter="wipe(left)">
                                      <p:cBhvr>
                                        <p:cTn id="39" dur="500"/>
                                        <p:tgtEl>
                                          <p:spTgt spid="1474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47467"/>
                                        </p:tgtEl>
                                        <p:attrNameLst>
                                          <p:attrName>style.visibility</p:attrName>
                                        </p:attrNameLst>
                                      </p:cBhvr>
                                      <p:to>
                                        <p:strVal val="visible"/>
                                      </p:to>
                                    </p:set>
                                    <p:animEffect transition="in" filter="wipe(left)">
                                      <p:cBhvr>
                                        <p:cTn id="44" dur="500"/>
                                        <p:tgtEl>
                                          <p:spTgt spid="14746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47468"/>
                                        </p:tgtEl>
                                        <p:attrNameLst>
                                          <p:attrName>style.visibility</p:attrName>
                                        </p:attrNameLst>
                                      </p:cBhvr>
                                      <p:to>
                                        <p:strVal val="visible"/>
                                      </p:to>
                                    </p:set>
                                    <p:animEffect transition="in" filter="wipe(left)">
                                      <p:cBhvr>
                                        <p:cTn id="49" dur="500"/>
                                        <p:tgtEl>
                                          <p:spTgt spid="1474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78"/>
                                        </p:tgtEl>
                                        <p:attrNameLst>
                                          <p:attrName>style.visibility</p:attrName>
                                        </p:attrNameLst>
                                      </p:cBhvr>
                                      <p:to>
                                        <p:strVal val="visible"/>
                                      </p:to>
                                    </p:set>
                                    <p:animEffect transition="in" filter="wipe(left)">
                                      <p:cBhvr>
                                        <p:cTn id="54" dur="500"/>
                                        <p:tgtEl>
                                          <p:spTgt spid="1474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4"/>
                                        </p:tgtEl>
                                        <p:attrNameLst>
                                          <p:attrName>style.visibility</p:attrName>
                                        </p:attrNameLst>
                                      </p:cBhvr>
                                      <p:to>
                                        <p:strVal val="visible"/>
                                      </p:to>
                                    </p:set>
                                    <p:animEffect transition="in" filter="wipe(left)">
                                      <p:cBhvr>
                                        <p:cTn id="59"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3" grpId="0"/>
      <p:bldP spid="147464" grpId="0"/>
      <p:bldP spid="1474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257800"/>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cs typeface="ＭＳ Ｐゴシック" charset="0"/>
              </a:rPr>
              <a:t>Quiz at the beginning of the class, Wed. Sept. 4</a:t>
            </a:r>
          </a:p>
          <a:p>
            <a:pPr lvl="1">
              <a:lnSpc>
                <a:spcPct val="90000"/>
              </a:lnSpc>
            </a:pPr>
            <a:r>
              <a:rPr lang="en-US" sz="2400" dirty="0">
                <a:latin typeface="Arial Narrow" charset="0"/>
                <a:ea typeface="ＭＳ Ｐゴシック" charset="0"/>
              </a:rPr>
              <a:t>Appendix A1 – A8 and what we’ve learned this Wednesday</a:t>
            </a:r>
          </a:p>
          <a:p>
            <a:pPr lvl="1">
              <a:lnSpc>
                <a:spcPct val="90000"/>
              </a:lnSpc>
            </a:pPr>
            <a:r>
              <a:rPr lang="en-US" sz="2400" dirty="0">
                <a:latin typeface="Arial Narrow" charset="0"/>
                <a:ea typeface="ＭＳ Ｐゴシック" charset="0"/>
                <a:cs typeface="ＭＳ Ｐゴシック" charset="0"/>
              </a:rPr>
              <a:t>In class, this Wednesday, Sept. 4</a:t>
            </a:r>
          </a:p>
          <a:p>
            <a:pPr lvl="1" eaLnBrk="1" hangingPunct="1"/>
            <a:r>
              <a:rPr lang="en-US" sz="2400" dirty="0"/>
              <a:t>You can bring your calculator but it must not have any relevant formula pre-input</a:t>
            </a:r>
          </a:p>
          <a:p>
            <a:pPr lvl="2" eaLnBrk="1" hangingPunct="1"/>
            <a:r>
              <a:rPr lang="en-US" sz="1800" dirty="0"/>
              <a:t>No phone or computers can be used as a calculator!</a:t>
            </a:r>
          </a:p>
          <a:p>
            <a:pPr lvl="1" eaLnBrk="1" hangingPunct="1"/>
            <a:r>
              <a:rPr lang="en-US" sz="2400" dirty="0"/>
              <a:t>BYOF: You may bring one 8.5x11.5 sheet (front and back) of </a:t>
            </a:r>
            <a:r>
              <a:rPr lang="en-US" sz="2400" b="1" u="sng" dirty="0">
                <a:solidFill>
                  <a:srgbClr val="C00000"/>
                </a:solidFill>
              </a:rPr>
              <a:t>handwritten formulae </a:t>
            </a:r>
            <a:r>
              <a:rPr lang="en-US" sz="2400" dirty="0"/>
              <a:t>and values of constants for the exam</a:t>
            </a:r>
          </a:p>
          <a:p>
            <a:pPr lvl="1" eaLnBrk="1" hangingPunct="1"/>
            <a:r>
              <a:rPr lang="en-US" sz="2400" dirty="0"/>
              <a:t>No derivations, word definitions, or solutions or setups of ANY problems!</a:t>
            </a:r>
          </a:p>
          <a:p>
            <a:pPr lvl="1" eaLnBrk="1" hangingPunct="1"/>
            <a:r>
              <a:rPr lang="en-US" sz="2400" dirty="0"/>
              <a:t>No additional formulae or values of constants will be provided!</a:t>
            </a:r>
            <a:endParaRPr lang="en-US" sz="2400" dirty="0">
              <a:latin typeface="Arial Narrow" charset="0"/>
              <a:ea typeface="ＭＳ Ｐゴシック" charset="0"/>
            </a:endParaRPr>
          </a:p>
          <a:p>
            <a:pPr>
              <a:lnSpc>
                <a:spcPct val="90000"/>
              </a:lnSpc>
            </a:pPr>
            <a:r>
              <a:rPr lang="en-US" sz="2800" dirty="0">
                <a:latin typeface="Arial Narrow" charset="0"/>
                <a:ea typeface="ＭＳ Ｐゴシック" charset="0"/>
              </a:rPr>
              <a:t>No class next Monday, Sept. 2, Labor Day</a:t>
            </a:r>
          </a:p>
        </p:txBody>
      </p:sp>
      <p:sp>
        <p:nvSpPr>
          <p:cNvPr id="2" name="Date Placeholder 1">
            <a:extLst>
              <a:ext uri="{FF2B5EF4-FFF2-40B4-BE49-F238E27FC236}">
                <a16:creationId xmlns:a16="http://schemas.microsoft.com/office/drawing/2014/main" id="{300FBB5E-6F81-634D-A0D8-1475ED5133FD}"/>
              </a:ext>
            </a:extLst>
          </p:cNvPr>
          <p:cNvSpPr>
            <a:spLocks noGrp="1"/>
          </p:cNvSpPr>
          <p:nvPr>
            <p:ph type="dt" sz="half" idx="10"/>
          </p:nvPr>
        </p:nvSpPr>
        <p:spPr/>
        <p:txBody>
          <a:bodyPr/>
          <a:lstStyle/>
          <a:p>
            <a:pPr>
              <a:defRPr/>
            </a:pPr>
            <a:r>
              <a:rPr lang="en-US"/>
              <a:t>Wewdnesday, Jan. 29, 2020</a:t>
            </a:r>
          </a:p>
        </p:txBody>
      </p:sp>
      <p:sp>
        <p:nvSpPr>
          <p:cNvPr id="3" name="Footer Placeholder 2">
            <a:extLst>
              <a:ext uri="{FF2B5EF4-FFF2-40B4-BE49-F238E27FC236}">
                <a16:creationId xmlns:a16="http://schemas.microsoft.com/office/drawing/2014/main" id="{56F2BF00-ED3B-3F4C-8AA8-8B7D1B342F4F}"/>
              </a:ext>
            </a:extLst>
          </p:cNvPr>
          <p:cNvSpPr>
            <a:spLocks noGrp="1"/>
          </p:cNvSpPr>
          <p:nvPr>
            <p:ph type="ftr" sz="quarter" idx="11"/>
          </p:nvPr>
        </p:nvSpPr>
        <p:spPr/>
        <p:txBody>
          <a:bodyPr/>
          <a:lstStyle/>
          <a:p>
            <a:pPr>
              <a:defRPr/>
            </a:pPr>
            <a:r>
              <a:rPr lang="en-US"/>
              <a:t>PHYS 1444-002, Fall 2019                    Dr. Jonathan Asaadi</a:t>
            </a:r>
          </a:p>
        </p:txBody>
      </p:sp>
    </p:spTree>
    <p:extLst>
      <p:ext uri="{BB962C8B-B14F-4D97-AF65-F5344CB8AC3E}">
        <p14:creationId xmlns:p14="http://schemas.microsoft.com/office/powerpoint/2010/main" val="150496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58188"/>
            <a:ext cx="8839200" cy="5257800"/>
          </a:xfrm>
        </p:spPr>
        <p:txBody>
          <a:bodyPr/>
          <a:lstStyle/>
          <a:p>
            <a:pPr>
              <a:lnSpc>
                <a:spcPct val="90000"/>
              </a:lnSpc>
            </a:pPr>
            <a:r>
              <a:rPr lang="en-US" sz="2800" dirty="0">
                <a:latin typeface="Arial Narrow" charset="0"/>
                <a:ea typeface="ＭＳ Ｐゴシック" charset="0"/>
                <a:cs typeface="ＭＳ Ｐゴシック" charset="0"/>
              </a:rPr>
              <a:t>Reading assignment: CH21 – 7  </a:t>
            </a:r>
          </a:p>
          <a:p>
            <a:pPr>
              <a:lnSpc>
                <a:spcPct val="90000"/>
              </a:lnSpc>
            </a:pPr>
            <a:r>
              <a:rPr lang="en-US" sz="2800" dirty="0">
                <a:latin typeface="Arial Narrow" charset="0"/>
                <a:ea typeface="ＭＳ Ｐゴシック" charset="0"/>
                <a:cs typeface="ＭＳ Ｐゴシック" charset="0"/>
              </a:rPr>
              <a:t>Quiz at the beginning of the class, Wed. Sept. 4</a:t>
            </a:r>
          </a:p>
          <a:p>
            <a:pPr lvl="1">
              <a:lnSpc>
                <a:spcPct val="90000"/>
              </a:lnSpc>
            </a:pPr>
            <a:r>
              <a:rPr lang="en-US" sz="2400" dirty="0">
                <a:latin typeface="Arial Narrow" charset="0"/>
                <a:ea typeface="ＭＳ Ｐゴシック" charset="0"/>
              </a:rPr>
              <a:t>Appendix A1 – A8 and what we’ve learned this Wednesday</a:t>
            </a:r>
          </a:p>
          <a:p>
            <a:pPr lvl="1">
              <a:lnSpc>
                <a:spcPct val="90000"/>
              </a:lnSpc>
            </a:pPr>
            <a:r>
              <a:rPr lang="en-US" sz="2400" dirty="0">
                <a:latin typeface="Arial Narrow" charset="0"/>
                <a:ea typeface="ＭＳ Ｐゴシック" charset="0"/>
                <a:cs typeface="ＭＳ Ｐゴシック" charset="0"/>
              </a:rPr>
              <a:t>In class, this Wednesday, Sept. 4</a:t>
            </a:r>
          </a:p>
          <a:p>
            <a:pPr lvl="1" eaLnBrk="1" hangingPunct="1"/>
            <a:r>
              <a:rPr lang="en-US" sz="2400" dirty="0"/>
              <a:t>You can bring your calculator but it must not have any relevant formula pre-input</a:t>
            </a:r>
          </a:p>
          <a:p>
            <a:pPr lvl="2" eaLnBrk="1" hangingPunct="1"/>
            <a:r>
              <a:rPr lang="en-US" sz="1800" dirty="0"/>
              <a:t>No phone or computers can be used as a calculator!</a:t>
            </a:r>
          </a:p>
          <a:p>
            <a:pPr lvl="1" eaLnBrk="1" hangingPunct="1"/>
            <a:r>
              <a:rPr lang="en-US" sz="2400" dirty="0"/>
              <a:t>BYOF: You may bring one 8.5x11.5 sheet (front and back) of </a:t>
            </a:r>
            <a:r>
              <a:rPr lang="en-US" sz="2400" b="1" u="sng" dirty="0">
                <a:solidFill>
                  <a:srgbClr val="C00000"/>
                </a:solidFill>
              </a:rPr>
              <a:t>handwritten formulae </a:t>
            </a:r>
            <a:r>
              <a:rPr lang="en-US" sz="2400" dirty="0"/>
              <a:t>and values of constants for the exam</a:t>
            </a:r>
          </a:p>
          <a:p>
            <a:pPr lvl="1" eaLnBrk="1" hangingPunct="1"/>
            <a:r>
              <a:rPr lang="en-US" sz="2400" dirty="0"/>
              <a:t>No derivations, word definitions, or solutions or setups of ANY problems!</a:t>
            </a:r>
          </a:p>
          <a:p>
            <a:pPr lvl="1" eaLnBrk="1" hangingPunct="1"/>
            <a:r>
              <a:rPr lang="en-US" sz="2400" dirty="0"/>
              <a:t>No additional formulae or values of constants will be provided!</a:t>
            </a:r>
            <a:endParaRPr lang="en-US" sz="2400" dirty="0">
              <a:latin typeface="Arial Narrow" charset="0"/>
              <a:ea typeface="ＭＳ Ｐゴシック" charset="0"/>
            </a:endParaRPr>
          </a:p>
          <a:p>
            <a:pPr>
              <a:lnSpc>
                <a:spcPct val="90000"/>
              </a:lnSpc>
            </a:pPr>
            <a:r>
              <a:rPr lang="en-US" sz="2800" dirty="0">
                <a:latin typeface="Arial Narrow" charset="0"/>
                <a:ea typeface="ＭＳ Ｐゴシック" charset="0"/>
              </a:rPr>
              <a:t>No class next Monday, Sept. 2, Labor Day</a:t>
            </a:r>
          </a:p>
        </p:txBody>
      </p:sp>
      <p:sp>
        <p:nvSpPr>
          <p:cNvPr id="2" name="Date Placeholder 1">
            <a:extLst>
              <a:ext uri="{FF2B5EF4-FFF2-40B4-BE49-F238E27FC236}">
                <a16:creationId xmlns:a16="http://schemas.microsoft.com/office/drawing/2014/main" id="{61BEFAC3-5FA4-C542-8404-A1B0D4F4CB23}"/>
              </a:ext>
            </a:extLst>
          </p:cNvPr>
          <p:cNvSpPr>
            <a:spLocks noGrp="1"/>
          </p:cNvSpPr>
          <p:nvPr>
            <p:ph type="dt" sz="half" idx="10"/>
          </p:nvPr>
        </p:nvSpPr>
        <p:spPr/>
        <p:txBody>
          <a:bodyPr/>
          <a:lstStyle/>
          <a:p>
            <a:pPr>
              <a:defRPr/>
            </a:pPr>
            <a:r>
              <a:rPr lang="en-US"/>
              <a:t>Wewdnesday, Jan. 29, 2020</a:t>
            </a:r>
          </a:p>
        </p:txBody>
      </p:sp>
      <p:sp>
        <p:nvSpPr>
          <p:cNvPr id="3" name="Footer Placeholder 2">
            <a:extLst>
              <a:ext uri="{FF2B5EF4-FFF2-40B4-BE49-F238E27FC236}">
                <a16:creationId xmlns:a16="http://schemas.microsoft.com/office/drawing/2014/main" id="{5183618A-9B21-CA47-9384-7DE9A8D46941}"/>
              </a:ext>
            </a:extLst>
          </p:cNvPr>
          <p:cNvSpPr>
            <a:spLocks noGrp="1"/>
          </p:cNvSpPr>
          <p:nvPr>
            <p:ph type="ftr" sz="quarter" idx="11"/>
          </p:nvPr>
        </p:nvSpPr>
        <p:spPr/>
        <p:txBody>
          <a:bodyPr/>
          <a:lstStyle/>
          <a:p>
            <a:pPr>
              <a:defRPr/>
            </a:pPr>
            <a:r>
              <a:rPr lang="en-US"/>
              <a:t>PHYS 1444-002, Fall 2019                    Dr. Jonathan Asaadi</a:t>
            </a:r>
          </a:p>
        </p:txBody>
      </p:sp>
    </p:spTree>
    <p:extLst>
      <p:ext uri="{BB962C8B-B14F-4D97-AF65-F5344CB8AC3E}">
        <p14:creationId xmlns:p14="http://schemas.microsoft.com/office/powerpoint/2010/main" val="38733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Wewdnesday, Jan. 29, 2020</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3CAAF082-A4C6-FF4F-9EDB-A3A6DC4698BE}" type="slidenum">
              <a:rPr lang="en-US"/>
              <a:pPr/>
              <a:t>5</a:t>
            </a:fld>
            <a:endParaRPr lang="en-US"/>
          </a:p>
        </p:txBody>
      </p:sp>
      <p:sp>
        <p:nvSpPr>
          <p:cNvPr id="111618" name="Rectangle 2"/>
          <p:cNvSpPr>
            <a:spLocks noGrp="1" noChangeArrowheads="1"/>
          </p:cNvSpPr>
          <p:nvPr>
            <p:ph type="title"/>
          </p:nvPr>
        </p:nvSpPr>
        <p:spPr>
          <a:xfrm>
            <a:off x="228600" y="0"/>
            <a:ext cx="8686800" cy="762000"/>
          </a:xfrm>
        </p:spPr>
        <p:txBody>
          <a:bodyPr/>
          <a:lstStyle/>
          <a:p>
            <a:r>
              <a:rPr lang="en-US" dirty="0"/>
              <a:t>Reminder: Extra Credit Special Project #1 </a:t>
            </a:r>
          </a:p>
        </p:txBody>
      </p:sp>
      <p:sp>
        <p:nvSpPr>
          <p:cNvPr id="111619" name="Rectangle 3"/>
          <p:cNvSpPr>
            <a:spLocks noGrp="1" noChangeArrowheads="1"/>
          </p:cNvSpPr>
          <p:nvPr>
            <p:ph type="body" idx="1"/>
          </p:nvPr>
        </p:nvSpPr>
        <p:spPr>
          <a:xfrm>
            <a:off x="457200" y="685800"/>
            <a:ext cx="8153400" cy="5562600"/>
          </a:xfrm>
        </p:spPr>
        <p:txBody>
          <a:bodyPr/>
          <a:lstStyle/>
          <a:p>
            <a:r>
              <a:rPr lang="en-US" sz="2800" dirty="0"/>
              <a:t>Compare the Coulomb force to the Gravitational force in the following cases by expressing Coulomb force (F</a:t>
            </a:r>
            <a:r>
              <a:rPr lang="en-US" sz="2800" baseline="-25000" dirty="0"/>
              <a:t>C</a:t>
            </a:r>
            <a:r>
              <a:rPr lang="en-US" sz="2800" dirty="0"/>
              <a:t>) in terms of the gravitational force (F</a:t>
            </a:r>
            <a:r>
              <a:rPr lang="en-US" sz="2800" baseline="-25000" dirty="0"/>
              <a:t>G</a:t>
            </a:r>
            <a:r>
              <a:rPr lang="en-US" sz="2800" dirty="0"/>
              <a:t>)</a:t>
            </a:r>
          </a:p>
          <a:p>
            <a:pPr lvl="1"/>
            <a:r>
              <a:rPr lang="en-US" sz="2400" dirty="0"/>
              <a:t>Between two protons separated by 1m</a:t>
            </a:r>
          </a:p>
          <a:p>
            <a:pPr lvl="1"/>
            <a:r>
              <a:rPr lang="en-US" sz="2400" dirty="0"/>
              <a:t>Between two protons separated by an arbitrary distance R</a:t>
            </a:r>
          </a:p>
          <a:p>
            <a:pPr lvl="1"/>
            <a:r>
              <a:rPr lang="en-US" sz="2400" dirty="0"/>
              <a:t>Between two electrons separated by 1m</a:t>
            </a:r>
          </a:p>
          <a:p>
            <a:pPr lvl="1"/>
            <a:r>
              <a:rPr lang="en-US" sz="2400" dirty="0"/>
              <a:t>Between two electrons separated by an arbitrary distance R </a:t>
            </a:r>
          </a:p>
          <a:p>
            <a:r>
              <a:rPr lang="en-US" sz="2800" dirty="0"/>
              <a:t>Five points each, totaling 20 points</a:t>
            </a:r>
          </a:p>
          <a:p>
            <a:r>
              <a:rPr lang="en-US" sz="2800" dirty="0"/>
              <a:t>BE SURE to show all the details of your work, including all formulae, proper references to them and explanations</a:t>
            </a:r>
          </a:p>
          <a:p>
            <a:r>
              <a:rPr lang="en-US" sz="2800" dirty="0"/>
              <a:t>Please staple them before the submission</a:t>
            </a:r>
          </a:p>
          <a:p>
            <a:r>
              <a:rPr lang="en-US" sz="2800" dirty="0"/>
              <a:t>Due at the beginning of the class Wednesday, Sept. 4</a:t>
            </a:r>
          </a:p>
        </p:txBody>
      </p:sp>
    </p:spTree>
    <p:extLst>
      <p:ext uri="{BB962C8B-B14F-4D97-AF65-F5344CB8AC3E}">
        <p14:creationId xmlns:p14="http://schemas.microsoft.com/office/powerpoint/2010/main" val="202709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Wewdnesday, Jan. 29, 2020</a:t>
            </a:r>
          </a:p>
        </p:txBody>
      </p:sp>
      <p:sp>
        <p:nvSpPr>
          <p:cNvPr id="7" name="Footer Placeholder 4"/>
          <p:cNvSpPr>
            <a:spLocks noGrp="1"/>
          </p:cNvSpPr>
          <p:nvPr>
            <p:ph type="ftr" sz="quarter" idx="11"/>
          </p:nvPr>
        </p:nvSpPr>
        <p:spPr/>
        <p:txBody>
          <a:bodyPr/>
          <a:lstStyle/>
          <a:p>
            <a:r>
              <a:rPr lang="en-US"/>
              <a:t>PHYS 1444-002, Fall 2019                    Dr. Jonathan Asaadi</a:t>
            </a:r>
          </a:p>
        </p:txBody>
      </p:sp>
      <p:sp>
        <p:nvSpPr>
          <p:cNvPr id="8" name="Slide Number Placeholder 5"/>
          <p:cNvSpPr>
            <a:spLocks noGrp="1"/>
          </p:cNvSpPr>
          <p:nvPr>
            <p:ph type="sldNum" sz="quarter" idx="12"/>
          </p:nvPr>
        </p:nvSpPr>
        <p:spPr/>
        <p:txBody>
          <a:bodyPr/>
          <a:lstStyle/>
          <a:p>
            <a:fld id="{85FB0E94-5568-DE4B-B3AB-2391833D20FE}" type="slidenum">
              <a:rPr lang="en-US"/>
              <a:pPr/>
              <a:t>6</a:t>
            </a:fld>
            <a:endParaRPr lang="en-US"/>
          </a:p>
        </p:txBody>
      </p:sp>
      <p:sp>
        <p:nvSpPr>
          <p:cNvPr id="183298" name="Rectangle 2"/>
          <p:cNvSpPr>
            <a:spLocks noGrp="1" noChangeArrowheads="1"/>
          </p:cNvSpPr>
          <p:nvPr>
            <p:ph type="title"/>
          </p:nvPr>
        </p:nvSpPr>
        <p:spPr>
          <a:xfrm>
            <a:off x="457200" y="0"/>
            <a:ext cx="8077200" cy="685800"/>
          </a:xfrm>
        </p:spPr>
        <p:txBody>
          <a:bodyPr/>
          <a:lstStyle/>
          <a:p>
            <a:r>
              <a:rPr lang="en-US"/>
              <a:t>Induced Charge</a:t>
            </a:r>
          </a:p>
        </p:txBody>
      </p:sp>
      <p:sp>
        <p:nvSpPr>
          <p:cNvPr id="183299" name="Rectangle 3"/>
          <p:cNvSpPr>
            <a:spLocks noGrp="1" noChangeArrowheads="1"/>
          </p:cNvSpPr>
          <p:nvPr>
            <p:ph type="body" idx="1"/>
          </p:nvPr>
        </p:nvSpPr>
        <p:spPr>
          <a:xfrm>
            <a:off x="82952" y="533400"/>
            <a:ext cx="7079848" cy="5486400"/>
          </a:xfrm>
        </p:spPr>
        <p:txBody>
          <a:bodyPr/>
          <a:lstStyle/>
          <a:p>
            <a:r>
              <a:rPr lang="en-US" dirty="0"/>
              <a:t>When a positively charged metal object is brought close to an uncharged metal object</a:t>
            </a:r>
          </a:p>
          <a:p>
            <a:pPr lvl="1"/>
            <a:r>
              <a:rPr lang="en-US" dirty="0"/>
              <a:t>If two objects touch each other, the free electrons in the neutral one are attracted to the positively charged object and some will pass over to it, leaving the neutral object positively charged</a:t>
            </a:r>
            <a:r>
              <a:rPr lang="en-US" dirty="0">
                <a:sym typeface="Wingdings"/>
              </a:rPr>
              <a:t>  Charging by conduction</a:t>
            </a:r>
            <a:endParaRPr lang="en-US" dirty="0"/>
          </a:p>
          <a:p>
            <a:pPr lvl="1"/>
            <a:r>
              <a:rPr lang="en-US" dirty="0"/>
              <a:t>If the objects get close, the free electrons in the neutral one still move within the metal toward the charged object leaving the opposite side of the object positively charged.   </a:t>
            </a:r>
          </a:p>
          <a:p>
            <a:pPr lvl="2"/>
            <a:r>
              <a:rPr lang="en-US" dirty="0"/>
              <a:t>The charges have been “induced” in the opposite ends of the object.</a:t>
            </a:r>
          </a:p>
        </p:txBody>
      </p:sp>
      <p:pic>
        <p:nvPicPr>
          <p:cNvPr id="183300" name="Picture 4" descr="FG21_007"/>
          <p:cNvPicPr>
            <a:picLocks noChangeAspect="1" noChangeArrowheads="1"/>
          </p:cNvPicPr>
          <p:nvPr/>
        </p:nvPicPr>
        <p:blipFill>
          <a:blip r:embed="rId2"/>
          <a:srcRect/>
          <a:stretch>
            <a:fillRect/>
          </a:stretch>
        </p:blipFill>
        <p:spPr bwMode="auto">
          <a:xfrm>
            <a:off x="7162800" y="3505200"/>
            <a:ext cx="1981200" cy="1905000"/>
          </a:xfrm>
          <a:prstGeom prst="rect">
            <a:avLst/>
          </a:prstGeom>
          <a:noFill/>
        </p:spPr>
      </p:pic>
      <p:pic>
        <p:nvPicPr>
          <p:cNvPr id="183301" name="Picture 5" descr="FG21_006"/>
          <p:cNvPicPr>
            <a:picLocks noChangeAspect="1" noChangeArrowheads="1"/>
          </p:cNvPicPr>
          <p:nvPr/>
        </p:nvPicPr>
        <p:blipFill>
          <a:blip r:embed="rId3"/>
          <a:srcRect/>
          <a:stretch>
            <a:fillRect/>
          </a:stretch>
        </p:blipFill>
        <p:spPr bwMode="auto">
          <a:xfrm>
            <a:off x="7086600" y="1676400"/>
            <a:ext cx="1828800" cy="1600200"/>
          </a:xfrm>
          <a:prstGeom prst="rect">
            <a:avLst/>
          </a:prstGeom>
          <a:noFill/>
        </p:spPr>
      </p:pic>
    </p:spTree>
    <p:extLst>
      <p:ext uri="{BB962C8B-B14F-4D97-AF65-F5344CB8AC3E}">
        <p14:creationId xmlns:p14="http://schemas.microsoft.com/office/powerpoint/2010/main" val="361683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Wewdnesday, Jan. 29, 2020</a:t>
            </a:r>
          </a:p>
        </p:txBody>
      </p:sp>
      <p:sp>
        <p:nvSpPr>
          <p:cNvPr id="11" name="Footer Placeholder 4"/>
          <p:cNvSpPr>
            <a:spLocks noGrp="1"/>
          </p:cNvSpPr>
          <p:nvPr>
            <p:ph type="ftr" sz="quarter" idx="11"/>
          </p:nvPr>
        </p:nvSpPr>
        <p:spPr/>
        <p:txBody>
          <a:bodyPr/>
          <a:lstStyle/>
          <a:p>
            <a:r>
              <a:rPr lang="en-US"/>
              <a:t>PHYS 1444-002, Fall 2019                    Dr. Jonathan Asaadi</a:t>
            </a:r>
          </a:p>
        </p:txBody>
      </p:sp>
      <p:sp>
        <p:nvSpPr>
          <p:cNvPr id="12" name="Slide Number Placeholder 5"/>
          <p:cNvSpPr>
            <a:spLocks noGrp="1"/>
          </p:cNvSpPr>
          <p:nvPr>
            <p:ph type="sldNum" sz="quarter" idx="12"/>
          </p:nvPr>
        </p:nvSpPr>
        <p:spPr/>
        <p:txBody>
          <a:bodyPr/>
          <a:lstStyle/>
          <a:p>
            <a:fld id="{AAFBAD2F-6B50-AD48-AD5E-A2599AE5E798}" type="slidenum">
              <a:rPr lang="en-US"/>
              <a:pPr/>
              <a:t>7</a:t>
            </a:fld>
            <a:endParaRPr lang="en-US"/>
          </a:p>
        </p:txBody>
      </p:sp>
      <p:pic>
        <p:nvPicPr>
          <p:cNvPr id="184322" name="Picture 2" descr="FG21_009"/>
          <p:cNvPicPr>
            <a:picLocks noChangeAspect="1" noChangeArrowheads="1"/>
          </p:cNvPicPr>
          <p:nvPr/>
        </p:nvPicPr>
        <p:blipFill>
          <a:blip r:embed="rId2"/>
          <a:srcRect/>
          <a:stretch>
            <a:fillRect/>
          </a:stretch>
        </p:blipFill>
        <p:spPr bwMode="auto">
          <a:xfrm>
            <a:off x="6400800" y="3429000"/>
            <a:ext cx="3200400" cy="2400300"/>
          </a:xfrm>
          <a:prstGeom prst="rect">
            <a:avLst/>
          </a:prstGeom>
          <a:noFill/>
        </p:spPr>
      </p:pic>
      <p:pic>
        <p:nvPicPr>
          <p:cNvPr id="184323" name="Picture 3" descr="FG21_008"/>
          <p:cNvPicPr>
            <a:picLocks noChangeAspect="1" noChangeArrowheads="1"/>
          </p:cNvPicPr>
          <p:nvPr/>
        </p:nvPicPr>
        <p:blipFill>
          <a:blip r:embed="rId3"/>
          <a:srcRect/>
          <a:stretch>
            <a:fillRect/>
          </a:stretch>
        </p:blipFill>
        <p:spPr bwMode="auto">
          <a:xfrm>
            <a:off x="6248400" y="914400"/>
            <a:ext cx="3276600" cy="2457450"/>
          </a:xfrm>
          <a:prstGeom prst="rect">
            <a:avLst/>
          </a:prstGeom>
          <a:noFill/>
        </p:spPr>
      </p:pic>
      <p:sp>
        <p:nvSpPr>
          <p:cNvPr id="184324" name="Rectangle 4"/>
          <p:cNvSpPr>
            <a:spLocks noGrp="1" noChangeArrowheads="1"/>
          </p:cNvSpPr>
          <p:nvPr>
            <p:ph type="title"/>
          </p:nvPr>
        </p:nvSpPr>
        <p:spPr>
          <a:xfrm>
            <a:off x="457200" y="0"/>
            <a:ext cx="8077200" cy="685800"/>
          </a:xfrm>
        </p:spPr>
        <p:txBody>
          <a:bodyPr/>
          <a:lstStyle/>
          <a:p>
            <a:r>
              <a:rPr lang="en-US"/>
              <a:t>Induced Charge</a:t>
            </a:r>
          </a:p>
        </p:txBody>
      </p:sp>
      <p:sp>
        <p:nvSpPr>
          <p:cNvPr id="184325" name="Rectangle 5"/>
          <p:cNvSpPr>
            <a:spLocks noGrp="1" noChangeArrowheads="1"/>
          </p:cNvSpPr>
          <p:nvPr>
            <p:ph type="body" idx="1"/>
          </p:nvPr>
        </p:nvSpPr>
        <p:spPr>
          <a:xfrm>
            <a:off x="152400" y="838200"/>
            <a:ext cx="7010400" cy="5257800"/>
          </a:xfrm>
        </p:spPr>
        <p:txBody>
          <a:bodyPr/>
          <a:lstStyle/>
          <a:p>
            <a:pPr>
              <a:lnSpc>
                <a:spcPct val="90000"/>
              </a:lnSpc>
            </a:pPr>
            <a:r>
              <a:rPr lang="en-US" sz="2400" dirty="0"/>
              <a:t>We can induce a net charge on a metal object by connecting a wire to the ground.</a:t>
            </a:r>
          </a:p>
          <a:p>
            <a:pPr lvl="1">
              <a:lnSpc>
                <a:spcPct val="90000"/>
              </a:lnSpc>
            </a:pPr>
            <a:r>
              <a:rPr lang="en-US" sz="2000" dirty="0"/>
              <a:t>The object is “grounded” or “earthed”.</a:t>
            </a:r>
          </a:p>
          <a:p>
            <a:pPr>
              <a:lnSpc>
                <a:spcPct val="90000"/>
              </a:lnSpc>
            </a:pPr>
            <a:r>
              <a:rPr lang="en-US" sz="2400" dirty="0"/>
              <a:t>Since the Earth is so large and conducts, it can give or accept charge. </a:t>
            </a:r>
          </a:p>
          <a:p>
            <a:pPr lvl="1">
              <a:lnSpc>
                <a:spcPct val="90000"/>
              </a:lnSpc>
            </a:pPr>
            <a:r>
              <a:rPr lang="en-US" sz="2000" dirty="0"/>
              <a:t>The Earth acts as a reservoir of electric charge.</a:t>
            </a:r>
          </a:p>
          <a:p>
            <a:pPr>
              <a:lnSpc>
                <a:spcPct val="90000"/>
              </a:lnSpc>
            </a:pPr>
            <a:r>
              <a:rPr lang="en-US" sz="2400" dirty="0"/>
              <a:t>If negative charge is brought close to a neutral metal</a:t>
            </a:r>
          </a:p>
          <a:p>
            <a:pPr lvl="1">
              <a:lnSpc>
                <a:spcPct val="90000"/>
              </a:lnSpc>
            </a:pPr>
            <a:r>
              <a:rPr lang="en-US" sz="2000" dirty="0"/>
              <a:t>Positive charge will be induced toward the negatively charged metal.  </a:t>
            </a:r>
          </a:p>
          <a:p>
            <a:pPr lvl="1">
              <a:lnSpc>
                <a:spcPct val="90000"/>
              </a:lnSpc>
            </a:pPr>
            <a:r>
              <a:rPr lang="en-US" sz="2000" dirty="0"/>
              <a:t>The negative charges in the neutral metal will be gathered on the opposite side, transferring through the wire to the Earth.</a:t>
            </a:r>
          </a:p>
          <a:p>
            <a:pPr lvl="1">
              <a:lnSpc>
                <a:spcPct val="90000"/>
              </a:lnSpc>
            </a:pPr>
            <a:r>
              <a:rPr lang="en-US" sz="2000" dirty="0"/>
              <a:t>If the wire is cut, the metal bar has net positive charge.</a:t>
            </a:r>
          </a:p>
          <a:p>
            <a:pPr>
              <a:lnSpc>
                <a:spcPct val="90000"/>
              </a:lnSpc>
            </a:pPr>
            <a:r>
              <a:rPr lang="en-US" sz="2400" dirty="0"/>
              <a:t>An </a:t>
            </a:r>
            <a:r>
              <a:rPr lang="en-US" sz="2400" b="1" u="sng" dirty="0">
                <a:solidFill>
                  <a:srgbClr val="A50021"/>
                </a:solidFill>
              </a:rPr>
              <a:t>electroscope</a:t>
            </a:r>
            <a:r>
              <a:rPr lang="en-US" sz="2400" dirty="0"/>
              <a:t> is a device that can be used for detecting charge and signs.  </a:t>
            </a:r>
          </a:p>
          <a:p>
            <a:pPr lvl="1">
              <a:lnSpc>
                <a:spcPct val="90000"/>
              </a:lnSpc>
            </a:pPr>
            <a:r>
              <a:rPr lang="en-US" sz="2000" dirty="0"/>
              <a:t>How does this work?</a:t>
            </a:r>
          </a:p>
        </p:txBody>
      </p:sp>
      <p:grpSp>
        <p:nvGrpSpPr>
          <p:cNvPr id="2" name="Group 6"/>
          <p:cNvGrpSpPr>
            <a:grpSpLocks/>
          </p:cNvGrpSpPr>
          <p:nvPr/>
        </p:nvGrpSpPr>
        <p:grpSpPr bwMode="auto">
          <a:xfrm>
            <a:off x="7756525" y="263525"/>
            <a:ext cx="1158875" cy="1336675"/>
            <a:chOff x="4886" y="166"/>
            <a:chExt cx="730" cy="842"/>
          </a:xfrm>
        </p:grpSpPr>
        <p:sp>
          <p:nvSpPr>
            <p:cNvPr id="184327" name="Oval 7"/>
            <p:cNvSpPr>
              <a:spLocks noChangeArrowheads="1"/>
            </p:cNvSpPr>
            <p:nvPr/>
          </p:nvSpPr>
          <p:spPr bwMode="auto">
            <a:xfrm>
              <a:off x="5376" y="576"/>
              <a:ext cx="240" cy="432"/>
            </a:xfrm>
            <a:prstGeom prst="ellipse">
              <a:avLst/>
            </a:prstGeom>
            <a:noFill/>
            <a:ln w="28575">
              <a:solidFill>
                <a:srgbClr val="A50021"/>
              </a:solidFill>
              <a:round/>
              <a:headEnd/>
              <a:tailEnd/>
            </a:ln>
            <a:effectLst/>
          </p:spPr>
          <p:txBody>
            <a:bodyPr anchor="ctr">
              <a:prstTxWarp prst="textNoShape">
                <a:avLst/>
              </a:prstTxWarp>
              <a:spAutoFit/>
            </a:bodyPr>
            <a:lstStyle/>
            <a:p>
              <a:endParaRPr lang="en-US"/>
            </a:p>
          </p:txBody>
        </p:sp>
        <p:sp>
          <p:nvSpPr>
            <p:cNvPr id="184328" name="Text Box 8"/>
            <p:cNvSpPr txBox="1">
              <a:spLocks noChangeArrowheads="1"/>
            </p:cNvSpPr>
            <p:nvPr/>
          </p:nvSpPr>
          <p:spPr bwMode="auto">
            <a:xfrm>
              <a:off x="4886" y="166"/>
              <a:ext cx="540" cy="249"/>
            </a:xfrm>
            <a:prstGeom prst="rect">
              <a:avLst/>
            </a:prstGeom>
            <a:solidFill>
              <a:srgbClr val="FFFF99"/>
            </a:solidFill>
            <a:ln w="28575">
              <a:solidFill>
                <a:srgbClr val="A50021"/>
              </a:solidFill>
              <a:miter lim="800000"/>
              <a:headEnd/>
              <a:tailEnd/>
            </a:ln>
            <a:effectLst/>
          </p:spPr>
          <p:txBody>
            <a:bodyPr wrap="none">
              <a:prstTxWarp prst="textNoShape">
                <a:avLst/>
              </a:prstTxWarp>
              <a:spAutoFit/>
            </a:bodyPr>
            <a:lstStyle/>
            <a:p>
              <a:r>
                <a:rPr lang="en-US" sz="1800" b="1">
                  <a:solidFill>
                    <a:srgbClr val="A50021"/>
                  </a:solidFill>
                  <a:latin typeface="Arial Narrow" charset="0"/>
                </a:rPr>
                <a:t>ground</a:t>
              </a:r>
            </a:p>
          </p:txBody>
        </p:sp>
        <p:cxnSp>
          <p:nvCxnSpPr>
            <p:cNvPr id="184329" name="AutoShape 9"/>
            <p:cNvCxnSpPr>
              <a:cxnSpLocks noChangeShapeType="1"/>
              <a:stCxn id="184328" idx="2"/>
              <a:endCxn id="184327" idx="0"/>
            </p:cNvCxnSpPr>
            <p:nvPr/>
          </p:nvCxnSpPr>
          <p:spPr bwMode="auto">
            <a:xfrm>
              <a:off x="5156" y="424"/>
              <a:ext cx="340" cy="143"/>
            </a:xfrm>
            <a:prstGeom prst="straightConnector1">
              <a:avLst/>
            </a:prstGeom>
            <a:noFill/>
            <a:ln w="28575">
              <a:solidFill>
                <a:srgbClr val="A50021"/>
              </a:solidFill>
              <a:round/>
              <a:headEnd/>
              <a:tailEnd type="triangle" w="med" len="med"/>
            </a:ln>
            <a:effectLst/>
          </p:spPr>
        </p:cxnSp>
      </p:grpSp>
    </p:spTree>
    <p:extLst>
      <p:ext uri="{BB962C8B-B14F-4D97-AF65-F5344CB8AC3E}">
        <p14:creationId xmlns:p14="http://schemas.microsoft.com/office/powerpoint/2010/main" val="273047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Wewdnesday, Jan. 29, 2020</a:t>
            </a:r>
          </a:p>
        </p:txBody>
      </p:sp>
      <p:sp>
        <p:nvSpPr>
          <p:cNvPr id="5" name="Footer Placeholder 4"/>
          <p:cNvSpPr>
            <a:spLocks noGrp="1"/>
          </p:cNvSpPr>
          <p:nvPr>
            <p:ph type="ftr" sz="quarter" idx="11"/>
          </p:nvPr>
        </p:nvSpPr>
        <p:spPr/>
        <p:txBody>
          <a:bodyPr/>
          <a:lstStyle/>
          <a:p>
            <a:r>
              <a:rPr lang="en-US"/>
              <a:t>PHYS 1444-002, Fall 2019                    Dr. Jonathan Asaadi</a:t>
            </a:r>
          </a:p>
        </p:txBody>
      </p:sp>
      <p:sp>
        <p:nvSpPr>
          <p:cNvPr id="6" name="Slide Number Placeholder 5"/>
          <p:cNvSpPr>
            <a:spLocks noGrp="1"/>
          </p:cNvSpPr>
          <p:nvPr>
            <p:ph type="sldNum" sz="quarter" idx="12"/>
          </p:nvPr>
        </p:nvSpPr>
        <p:spPr/>
        <p:txBody>
          <a:bodyPr/>
          <a:lstStyle/>
          <a:p>
            <a:fld id="{730A5BC6-3A90-4F44-AACF-B7351EC92CF4}" type="slidenum">
              <a:rPr lang="en-US"/>
              <a:pPr/>
              <a:t>8</a:t>
            </a:fld>
            <a:endParaRPr lang="en-US"/>
          </a:p>
        </p:txBody>
      </p:sp>
      <p:sp>
        <p:nvSpPr>
          <p:cNvPr id="135170" name="Rectangle 2"/>
          <p:cNvSpPr>
            <a:spLocks noGrp="1" noChangeArrowheads="1"/>
          </p:cNvSpPr>
          <p:nvPr>
            <p:ph type="title"/>
          </p:nvPr>
        </p:nvSpPr>
        <p:spPr>
          <a:xfrm>
            <a:off x="457200" y="152400"/>
            <a:ext cx="8077200" cy="685800"/>
          </a:xfrm>
        </p:spPr>
        <p:txBody>
          <a:bodyPr/>
          <a:lstStyle/>
          <a:p>
            <a:r>
              <a:rPr lang="en-US" dirty="0"/>
              <a:t>Coulomb’s Law</a:t>
            </a:r>
          </a:p>
        </p:txBody>
      </p:sp>
      <p:sp>
        <p:nvSpPr>
          <p:cNvPr id="135171" name="Rectangle 3"/>
          <p:cNvSpPr>
            <a:spLocks noGrp="1" noChangeArrowheads="1"/>
          </p:cNvSpPr>
          <p:nvPr>
            <p:ph type="body" idx="1"/>
          </p:nvPr>
        </p:nvSpPr>
        <p:spPr>
          <a:xfrm>
            <a:off x="228600" y="838200"/>
            <a:ext cx="8610600" cy="5257800"/>
          </a:xfrm>
        </p:spPr>
        <p:txBody>
          <a:bodyPr/>
          <a:lstStyle/>
          <a:p>
            <a:r>
              <a:rPr lang="en-US" sz="2800" dirty="0"/>
              <a:t>Charges exert force to each other.  What factors affect the magnitude of this force?</a:t>
            </a:r>
          </a:p>
          <a:p>
            <a:pPr lvl="1"/>
            <a:r>
              <a:rPr lang="en-US" sz="2400" dirty="0"/>
              <a:t>Any guesses?</a:t>
            </a:r>
          </a:p>
          <a:p>
            <a:r>
              <a:rPr lang="en-US" sz="2800" dirty="0"/>
              <a:t>Charles Coulomb figured this out in 1780’s.</a:t>
            </a:r>
          </a:p>
          <a:p>
            <a:r>
              <a:rPr lang="en-US" sz="2800" dirty="0"/>
              <a:t>Coulomb found that the electric force is</a:t>
            </a:r>
          </a:p>
          <a:p>
            <a:pPr lvl="1"/>
            <a:r>
              <a:rPr lang="en-US" sz="2400" dirty="0"/>
              <a:t>Proportional to the multiplication of the two charges</a:t>
            </a:r>
          </a:p>
          <a:p>
            <a:pPr lvl="2"/>
            <a:r>
              <a:rPr lang="en-US" sz="2000" dirty="0"/>
              <a:t>If one of the charges doubles, the force doubles.</a:t>
            </a:r>
          </a:p>
          <a:p>
            <a:pPr lvl="2"/>
            <a:r>
              <a:rPr lang="en-US" sz="2000" dirty="0"/>
              <a:t>If both the charges double, the force quadruples.</a:t>
            </a:r>
          </a:p>
          <a:p>
            <a:pPr lvl="1"/>
            <a:r>
              <a:rPr lang="en-US" sz="2400" dirty="0"/>
              <a:t>Inversely proportional to the square of the distances between them.</a:t>
            </a:r>
          </a:p>
          <a:p>
            <a:pPr lvl="1"/>
            <a:r>
              <a:rPr lang="en-US" sz="2400" dirty="0"/>
              <a:t>Electric charge is a fundamental property of matter, just like mass.</a:t>
            </a:r>
          </a:p>
          <a:p>
            <a:r>
              <a:rPr lang="en-US" sz="2800" dirty="0"/>
              <a:t>How would you put the above into a formula?</a:t>
            </a:r>
          </a:p>
        </p:txBody>
      </p:sp>
    </p:spTree>
    <p:extLst>
      <p:ext uri="{BB962C8B-B14F-4D97-AF65-F5344CB8AC3E}">
        <p14:creationId xmlns:p14="http://schemas.microsoft.com/office/powerpoint/2010/main" val="61020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Wewdnesday, Jan. 29, 2020</a:t>
            </a:r>
          </a:p>
        </p:txBody>
      </p:sp>
      <p:sp>
        <p:nvSpPr>
          <p:cNvPr id="16" name="Footer Placeholder 4"/>
          <p:cNvSpPr>
            <a:spLocks noGrp="1"/>
          </p:cNvSpPr>
          <p:nvPr>
            <p:ph type="ftr" sz="quarter" idx="11"/>
          </p:nvPr>
        </p:nvSpPr>
        <p:spPr/>
        <p:txBody>
          <a:bodyPr/>
          <a:lstStyle/>
          <a:p>
            <a:r>
              <a:rPr lang="en-US"/>
              <a:t>PHYS 1444-002, Fall 2019                    Dr. Jonathan Asaadi</a:t>
            </a:r>
          </a:p>
        </p:txBody>
      </p:sp>
      <p:sp>
        <p:nvSpPr>
          <p:cNvPr id="17" name="Slide Number Placeholder 5"/>
          <p:cNvSpPr>
            <a:spLocks noGrp="1"/>
          </p:cNvSpPr>
          <p:nvPr>
            <p:ph type="sldNum" sz="quarter" idx="12"/>
          </p:nvPr>
        </p:nvSpPr>
        <p:spPr/>
        <p:txBody>
          <a:bodyPr/>
          <a:lstStyle/>
          <a:p>
            <a:fld id="{1C15CDBB-5BBB-B44F-A893-1516E99BEC87}" type="slidenum">
              <a:rPr lang="en-US"/>
              <a:pPr/>
              <a:t>9</a:t>
            </a:fld>
            <a:endParaRPr lang="en-US"/>
          </a:p>
        </p:txBody>
      </p:sp>
      <p:pic>
        <p:nvPicPr>
          <p:cNvPr id="140311" name="Picture 23" descr="FG21_014"/>
          <p:cNvPicPr>
            <a:picLocks noChangeAspect="1" noChangeArrowheads="1"/>
          </p:cNvPicPr>
          <p:nvPr/>
        </p:nvPicPr>
        <p:blipFill>
          <a:blip r:embed="rId3"/>
          <a:srcRect/>
          <a:stretch>
            <a:fillRect/>
          </a:stretch>
        </p:blipFill>
        <p:spPr bwMode="auto">
          <a:xfrm>
            <a:off x="6019800" y="4438650"/>
            <a:ext cx="3124200" cy="2114550"/>
          </a:xfrm>
          <a:prstGeom prst="rect">
            <a:avLst/>
          </a:prstGeom>
          <a:noFill/>
        </p:spPr>
      </p:pic>
      <p:sp>
        <p:nvSpPr>
          <p:cNvPr id="140312" name="Rectangle 24"/>
          <p:cNvSpPr>
            <a:spLocks noChangeArrowheads="1"/>
          </p:cNvSpPr>
          <p:nvPr/>
        </p:nvSpPr>
        <p:spPr bwMode="auto">
          <a:xfrm>
            <a:off x="381000" y="5181600"/>
            <a:ext cx="5943600" cy="16764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a:solidFill>
                  <a:schemeClr val="accent2"/>
                </a:solidFill>
                <a:latin typeface="Arial Narrow" charset="0"/>
              </a:rPr>
              <a:t>The value of the proportionality constant, </a:t>
            </a:r>
            <a:r>
              <a:rPr lang="en-US">
                <a:solidFill>
                  <a:schemeClr val="accent2"/>
                </a:solidFill>
                <a:latin typeface="Monotype Corsiva" charset="0"/>
              </a:rPr>
              <a:t>k</a:t>
            </a:r>
            <a:r>
              <a:rPr lang="en-US">
                <a:solidFill>
                  <a:schemeClr val="accent2"/>
                </a:solidFill>
                <a:latin typeface="Arial Narrow" charset="0"/>
              </a:rPr>
              <a:t>, in SI unit is </a:t>
            </a:r>
          </a:p>
          <a:p>
            <a:pPr marL="342900" indent="-342900">
              <a:lnSpc>
                <a:spcPct val="90000"/>
              </a:lnSpc>
              <a:spcBef>
                <a:spcPct val="20000"/>
              </a:spcBef>
              <a:buFontTx/>
              <a:buChar char="•"/>
            </a:pPr>
            <a:r>
              <a:rPr lang="en-US">
                <a:solidFill>
                  <a:schemeClr val="accent2"/>
                </a:solidFill>
                <a:latin typeface="Arial Narrow" charset="0"/>
              </a:rPr>
              <a:t>Thus, 1C is the charge that gives </a:t>
            </a:r>
            <a:r>
              <a:rPr lang="en-US" b="1">
                <a:solidFill>
                  <a:srgbClr val="A50021"/>
                </a:solidFill>
                <a:latin typeface="Arial Narrow" charset="0"/>
              </a:rPr>
              <a:t>F~9x10</a:t>
            </a:r>
            <a:r>
              <a:rPr lang="en-US" b="1" baseline="30000">
                <a:solidFill>
                  <a:srgbClr val="A50021"/>
                </a:solidFill>
                <a:latin typeface="Arial Narrow" charset="0"/>
              </a:rPr>
              <a:t>9</a:t>
            </a:r>
            <a:r>
              <a:rPr lang="en-US" b="1">
                <a:solidFill>
                  <a:srgbClr val="A50021"/>
                </a:solidFill>
                <a:latin typeface="Arial Narrow" charset="0"/>
              </a:rPr>
              <a:t>N</a:t>
            </a:r>
            <a:r>
              <a:rPr lang="en-US">
                <a:solidFill>
                  <a:schemeClr val="accent2"/>
                </a:solidFill>
                <a:latin typeface="Arial Narrow" charset="0"/>
              </a:rPr>
              <a:t> of force when placed 1m apart from each other.</a:t>
            </a:r>
          </a:p>
        </p:txBody>
      </p:sp>
      <p:graphicFrame>
        <p:nvGraphicFramePr>
          <p:cNvPr id="140305" name="Object 17"/>
          <p:cNvGraphicFramePr>
            <a:graphicFrameLocks noChangeAspect="1"/>
          </p:cNvGraphicFramePr>
          <p:nvPr/>
        </p:nvGraphicFramePr>
        <p:xfrm>
          <a:off x="1676400" y="912813"/>
          <a:ext cx="1828800" cy="1349375"/>
        </p:xfrm>
        <a:graphic>
          <a:graphicData uri="http://schemas.openxmlformats.org/presentationml/2006/ole">
            <mc:AlternateContent xmlns:mc="http://schemas.openxmlformats.org/markup-compatibility/2006">
              <mc:Choice xmlns:v="urn:schemas-microsoft-com:vml" Requires="v">
                <p:oleObj spid="_x0000_s1217" name="Equation" r:id="rId4" imgW="482400" imgH="368280" progId="Equation.DSMT4">
                  <p:embed/>
                </p:oleObj>
              </mc:Choice>
              <mc:Fallback>
                <p:oleObj name="Equation" r:id="rId4" imgW="482400" imgH="368280" progId="Equation.DSMT4">
                  <p:embed/>
                  <p:pic>
                    <p:nvPicPr>
                      <p:cNvPr id="140305"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2813"/>
                        <a:ext cx="1828800" cy="1349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290" name="Rectangle 2"/>
          <p:cNvSpPr>
            <a:spLocks noGrp="1" noChangeArrowheads="1"/>
          </p:cNvSpPr>
          <p:nvPr>
            <p:ph type="title"/>
          </p:nvPr>
        </p:nvSpPr>
        <p:spPr>
          <a:xfrm>
            <a:off x="457200" y="128588"/>
            <a:ext cx="8077200" cy="685800"/>
          </a:xfrm>
        </p:spPr>
        <p:txBody>
          <a:bodyPr/>
          <a:lstStyle/>
          <a:p>
            <a:r>
              <a:rPr lang="en-US"/>
              <a:t>Coulomb’s Law – The Formula</a:t>
            </a:r>
          </a:p>
        </p:txBody>
      </p:sp>
      <p:sp>
        <p:nvSpPr>
          <p:cNvPr id="140292" name="Rectangle 4"/>
          <p:cNvSpPr>
            <a:spLocks noGrp="1" noChangeArrowheads="1"/>
          </p:cNvSpPr>
          <p:nvPr>
            <p:ph type="body" idx="1"/>
          </p:nvPr>
        </p:nvSpPr>
        <p:spPr>
          <a:xfrm>
            <a:off x="381000" y="2209800"/>
            <a:ext cx="8229600" cy="4419600"/>
          </a:xfrm>
        </p:spPr>
        <p:txBody>
          <a:bodyPr/>
          <a:lstStyle/>
          <a:p>
            <a:pPr>
              <a:lnSpc>
                <a:spcPct val="90000"/>
              </a:lnSpc>
            </a:pPr>
            <a:r>
              <a:rPr lang="en-US" sz="2400" dirty="0"/>
              <a:t>Is Coulomb force a scalar quantity or a vector quantity? Unit?</a:t>
            </a:r>
          </a:p>
          <a:p>
            <a:pPr lvl="1">
              <a:lnSpc>
                <a:spcPct val="90000"/>
              </a:lnSpc>
            </a:pPr>
            <a:r>
              <a:rPr lang="en-US" sz="2000" dirty="0"/>
              <a:t>A vector quantity.  The unit is </a:t>
            </a:r>
            <a:r>
              <a:rPr lang="en-US" sz="2000" dirty="0" err="1"/>
              <a:t>Newtons</a:t>
            </a:r>
            <a:r>
              <a:rPr lang="en-US" sz="2000" dirty="0"/>
              <a:t> (N)!</a:t>
            </a:r>
          </a:p>
          <a:p>
            <a:pPr>
              <a:lnSpc>
                <a:spcPct val="90000"/>
              </a:lnSpc>
            </a:pPr>
            <a:r>
              <a:rPr lang="en-US" sz="2400" dirty="0"/>
              <a:t>The direction of electric (Coulomb) force is always along the line joining the two objects.</a:t>
            </a:r>
          </a:p>
          <a:p>
            <a:pPr lvl="1">
              <a:lnSpc>
                <a:spcPct val="90000"/>
              </a:lnSpc>
            </a:pPr>
            <a:r>
              <a:rPr lang="en-US" sz="2000" dirty="0"/>
              <a:t>If the two charges are the same: forces are directed away from each other.</a:t>
            </a:r>
          </a:p>
          <a:p>
            <a:pPr lvl="1">
              <a:lnSpc>
                <a:spcPct val="90000"/>
              </a:lnSpc>
            </a:pPr>
            <a:r>
              <a:rPr lang="en-US" sz="2000" dirty="0"/>
              <a:t>If the two charges are opposite: forces are directed toward each other. </a:t>
            </a:r>
          </a:p>
          <a:p>
            <a:pPr>
              <a:lnSpc>
                <a:spcPct val="90000"/>
              </a:lnSpc>
            </a:pPr>
            <a:r>
              <a:rPr lang="en-US" sz="2400" dirty="0"/>
              <a:t>Coulomb force is precise to 1 part in 10</a:t>
            </a:r>
            <a:r>
              <a:rPr lang="en-US" sz="2400" baseline="30000" dirty="0"/>
              <a:t>16</a:t>
            </a:r>
            <a:r>
              <a:rPr lang="en-US" sz="2400" dirty="0"/>
              <a:t>.</a:t>
            </a:r>
          </a:p>
          <a:p>
            <a:pPr>
              <a:lnSpc>
                <a:spcPct val="90000"/>
              </a:lnSpc>
            </a:pPr>
            <a:r>
              <a:rPr lang="en-US" sz="2400" dirty="0"/>
              <a:t>Unit of charge is called Coulomb, C, in SI.</a:t>
            </a:r>
          </a:p>
        </p:txBody>
      </p:sp>
      <p:graphicFrame>
        <p:nvGraphicFramePr>
          <p:cNvPr id="140293" name="Object 5"/>
          <p:cNvGraphicFramePr>
            <a:graphicFrameLocks noChangeAspect="1"/>
          </p:cNvGraphicFramePr>
          <p:nvPr/>
        </p:nvGraphicFramePr>
        <p:xfrm>
          <a:off x="609600" y="1246188"/>
          <a:ext cx="693738" cy="558800"/>
        </p:xfrm>
        <a:graphic>
          <a:graphicData uri="http://schemas.openxmlformats.org/presentationml/2006/ole">
            <mc:AlternateContent xmlns:mc="http://schemas.openxmlformats.org/markup-compatibility/2006">
              <mc:Choice xmlns:v="urn:schemas-microsoft-com:vml" Requires="v">
                <p:oleObj spid="_x0000_s1218" name="Equation" r:id="rId6" imgW="152280" imgH="152280" progId="Equation.DSMT4">
                  <p:embed/>
                </p:oleObj>
              </mc:Choice>
              <mc:Fallback>
                <p:oleObj name="Equation" r:id="rId6" imgW="152280" imgH="152280" progId="Equation.DSMT4">
                  <p:embed/>
                  <p:pic>
                    <p:nvPicPr>
                      <p:cNvPr id="140293"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246188"/>
                        <a:ext cx="693738"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294" name="Object 6"/>
          <p:cNvGraphicFramePr>
            <a:graphicFrameLocks noChangeAspect="1"/>
          </p:cNvGraphicFramePr>
          <p:nvPr/>
        </p:nvGraphicFramePr>
        <p:xfrm>
          <a:off x="1752600" y="890588"/>
          <a:ext cx="752475" cy="744537"/>
        </p:xfrm>
        <a:graphic>
          <a:graphicData uri="http://schemas.openxmlformats.org/presentationml/2006/ole">
            <mc:AlternateContent xmlns:mc="http://schemas.openxmlformats.org/markup-compatibility/2006">
              <mc:Choice xmlns:v="urn:schemas-microsoft-com:vml" Requires="v">
                <p:oleObj spid="_x0000_s1219" name="Equation" r:id="rId8" imgW="164880" imgH="203040" progId="Equation.DSMT4">
                  <p:embed/>
                </p:oleObj>
              </mc:Choice>
              <mc:Fallback>
                <p:oleObj name="Equation" r:id="rId8" imgW="164880" imgH="203040" progId="Equation.DSMT4">
                  <p:embed/>
                  <p:pic>
                    <p:nvPicPr>
                      <p:cNvPr id="140294"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890588"/>
                        <a:ext cx="752475"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0" name="Object 12"/>
          <p:cNvGraphicFramePr>
            <a:graphicFrameLocks noChangeAspect="1"/>
          </p:cNvGraphicFramePr>
          <p:nvPr/>
        </p:nvGraphicFramePr>
        <p:xfrm>
          <a:off x="5257800" y="890588"/>
          <a:ext cx="3125788" cy="1395412"/>
        </p:xfrm>
        <a:graphic>
          <a:graphicData uri="http://schemas.openxmlformats.org/presentationml/2006/ole">
            <mc:AlternateContent xmlns:mc="http://schemas.openxmlformats.org/markup-compatibility/2006">
              <mc:Choice xmlns:v="urn:schemas-microsoft-com:vml" Requires="v">
                <p:oleObj spid="_x0000_s1220" name="Equation" r:id="rId10" imgW="685800" imgH="380880" progId="Equation.DSMT4">
                  <p:embed/>
                </p:oleObj>
              </mc:Choice>
              <mc:Fallback>
                <p:oleObj name="Equation" r:id="rId10" imgW="685800" imgH="380880" progId="Equation.DSMT4">
                  <p:embed/>
                  <p:pic>
                    <p:nvPicPr>
                      <p:cNvPr id="14030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890588"/>
                        <a:ext cx="3125788" cy="13954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1" name="Object 13"/>
          <p:cNvGraphicFramePr>
            <a:graphicFrameLocks noChangeAspect="1"/>
          </p:cNvGraphicFramePr>
          <p:nvPr/>
        </p:nvGraphicFramePr>
        <p:xfrm>
          <a:off x="2297113" y="1563688"/>
          <a:ext cx="750887" cy="698500"/>
        </p:xfrm>
        <a:graphic>
          <a:graphicData uri="http://schemas.openxmlformats.org/presentationml/2006/ole">
            <mc:AlternateContent xmlns:mc="http://schemas.openxmlformats.org/markup-compatibility/2006">
              <mc:Choice xmlns:v="urn:schemas-microsoft-com:vml" Requires="v">
                <p:oleObj spid="_x0000_s1221" name="Equation" r:id="rId12" imgW="164880" imgH="190440" progId="Equation.DSMT4">
                  <p:embed/>
                </p:oleObj>
              </mc:Choice>
              <mc:Fallback>
                <p:oleObj name="Equation" r:id="rId12" imgW="164880" imgH="190440" progId="Equation.DSMT4">
                  <p:embed/>
                  <p:pic>
                    <p:nvPicPr>
                      <p:cNvPr id="140301"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97113" y="1563688"/>
                        <a:ext cx="750887"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3" name="Object 15"/>
          <p:cNvGraphicFramePr>
            <a:graphicFrameLocks noChangeAspect="1"/>
          </p:cNvGraphicFramePr>
          <p:nvPr/>
        </p:nvGraphicFramePr>
        <p:xfrm>
          <a:off x="1116013" y="1322388"/>
          <a:ext cx="636587" cy="465137"/>
        </p:xfrm>
        <a:graphic>
          <a:graphicData uri="http://schemas.openxmlformats.org/presentationml/2006/ole">
            <mc:AlternateContent xmlns:mc="http://schemas.openxmlformats.org/markup-compatibility/2006">
              <mc:Choice xmlns:v="urn:schemas-microsoft-com:vml" Requires="v">
                <p:oleObj spid="_x0000_s1222" name="Equation" r:id="rId14" imgW="139680" imgH="126720" progId="Equation.DSMT4">
                  <p:embed/>
                </p:oleObj>
              </mc:Choice>
              <mc:Fallback>
                <p:oleObj name="Equation" r:id="rId14" imgW="139680" imgH="126720" progId="Equation.DSMT4">
                  <p:embed/>
                  <p:pic>
                    <p:nvPicPr>
                      <p:cNvPr id="140303"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013" y="1322388"/>
                        <a:ext cx="63658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0304" name="Object 16"/>
          <p:cNvGraphicFramePr>
            <a:graphicFrameLocks noChangeAspect="1"/>
          </p:cNvGraphicFramePr>
          <p:nvPr/>
        </p:nvGraphicFramePr>
        <p:xfrm>
          <a:off x="2349500" y="890588"/>
          <a:ext cx="1155700" cy="744537"/>
        </p:xfrm>
        <a:graphic>
          <a:graphicData uri="http://schemas.openxmlformats.org/presentationml/2006/ole">
            <mc:AlternateContent xmlns:mc="http://schemas.openxmlformats.org/markup-compatibility/2006">
              <mc:Choice xmlns:v="urn:schemas-microsoft-com:vml" Requires="v">
                <p:oleObj spid="_x0000_s1223" name="Equation" r:id="rId16" imgW="253800" imgH="203040" progId="Equation.DSMT4">
                  <p:embed/>
                </p:oleObj>
              </mc:Choice>
              <mc:Fallback>
                <p:oleObj name="Equation" r:id="rId16" imgW="253800" imgH="203040" progId="Equation.DSMT4">
                  <p:embed/>
                  <p:pic>
                    <p:nvPicPr>
                      <p:cNvPr id="140304"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49500" y="890588"/>
                        <a:ext cx="1155700" cy="744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0306" name="AutoShape 18"/>
          <p:cNvSpPr>
            <a:spLocks noChangeArrowheads="1"/>
          </p:cNvSpPr>
          <p:nvPr/>
        </p:nvSpPr>
        <p:spPr bwMode="auto">
          <a:xfrm>
            <a:off x="3863975" y="1158875"/>
            <a:ext cx="1271588" cy="860425"/>
          </a:xfrm>
          <a:prstGeom prst="rightArrow">
            <a:avLst>
              <a:gd name="adj1" fmla="val 50000"/>
              <a:gd name="adj2" fmla="val 36947"/>
            </a:avLst>
          </a:prstGeom>
          <a:solidFill>
            <a:srgbClr val="FFFF99"/>
          </a:solidFill>
          <a:ln w="38100">
            <a:solidFill>
              <a:srgbClr val="A50021"/>
            </a:solidFill>
            <a:miter lim="800000"/>
            <a:headEnd/>
            <a:tailEnd/>
          </a:ln>
          <a:effectLst/>
        </p:spPr>
        <p:txBody>
          <a:bodyPr wrap="none" anchor="ctr">
            <a:prstTxWarp prst="textNoShape">
              <a:avLst/>
            </a:prstTxWarp>
            <a:spAutoFit/>
          </a:bodyPr>
          <a:lstStyle/>
          <a:p>
            <a:pPr algn="ctr"/>
            <a:r>
              <a:rPr lang="en-US">
                <a:solidFill>
                  <a:srgbClr val="A50021"/>
                </a:solidFill>
                <a:latin typeface="Arial Narrow" charset="0"/>
              </a:rPr>
              <a:t>Formula</a:t>
            </a:r>
          </a:p>
        </p:txBody>
      </p:sp>
      <p:graphicFrame>
        <p:nvGraphicFramePr>
          <p:cNvPr id="140308" name="Object 20"/>
          <p:cNvGraphicFramePr>
            <a:graphicFrameLocks noChangeAspect="1"/>
          </p:cNvGraphicFramePr>
          <p:nvPr/>
        </p:nvGraphicFramePr>
        <p:xfrm>
          <a:off x="1676400" y="5500688"/>
          <a:ext cx="3429000" cy="519112"/>
        </p:xfrm>
        <a:graphic>
          <a:graphicData uri="http://schemas.openxmlformats.org/presentationml/2006/ole">
            <mc:AlternateContent xmlns:mc="http://schemas.openxmlformats.org/markup-compatibility/2006">
              <mc:Choice xmlns:v="urn:schemas-microsoft-com:vml" Requires="v">
                <p:oleObj spid="_x0000_s1224" name="Equation" r:id="rId18" imgW="1511280" imgH="228600" progId="Equation.DSMT4">
                  <p:embed/>
                </p:oleObj>
              </mc:Choice>
              <mc:Fallback>
                <p:oleObj name="Equation" r:id="rId18" imgW="1511280" imgH="228600" progId="Equation.DSMT4">
                  <p:embed/>
                  <p:pic>
                    <p:nvPicPr>
                      <p:cNvPr id="140308"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5500688"/>
                        <a:ext cx="3429000" cy="519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Rectangle 17"/>
          <p:cNvSpPr/>
          <p:nvPr/>
        </p:nvSpPr>
        <p:spPr bwMode="auto">
          <a:xfrm>
            <a:off x="6096000" y="4419600"/>
            <a:ext cx="30480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9" name="Rectangle 18"/>
          <p:cNvSpPr/>
          <p:nvPr/>
        </p:nvSpPr>
        <p:spPr bwMode="auto">
          <a:xfrm>
            <a:off x="6324600" y="53340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0" name="Rectangle 19"/>
          <p:cNvSpPr/>
          <p:nvPr/>
        </p:nvSpPr>
        <p:spPr bwMode="auto">
          <a:xfrm>
            <a:off x="6248400" y="5943600"/>
            <a:ext cx="2667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601015108"/>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13136</TotalTime>
  <Words>3094</Words>
  <Application>Microsoft Macintosh PowerPoint</Application>
  <PresentationFormat>On-screen Show (4:3)</PresentationFormat>
  <Paragraphs>365</Paragraphs>
  <Slides>27</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 Narrow</vt:lpstr>
      <vt:lpstr>Monotype Corsiva</vt:lpstr>
      <vt:lpstr>Symbol</vt:lpstr>
      <vt:lpstr>Times New Roman</vt:lpstr>
      <vt:lpstr>phys1443-spring02</vt:lpstr>
      <vt:lpstr>Equation</vt:lpstr>
      <vt:lpstr>PHYS 1444 – Section 002 Lecture #3</vt:lpstr>
      <vt:lpstr>Announcements</vt:lpstr>
      <vt:lpstr>Announcements</vt:lpstr>
      <vt:lpstr>Announcements</vt:lpstr>
      <vt:lpstr>Reminder: Extra Credit Special Project #1 </vt:lpstr>
      <vt:lpstr>Induced Charge</vt:lpstr>
      <vt:lpstr>Induced Charge</vt:lpstr>
      <vt:lpstr>Coulomb’s Law</vt:lpstr>
      <vt:lpstr>Coulomb’s Law – The Formula</vt:lpstr>
      <vt:lpstr>Electric Force</vt:lpstr>
      <vt:lpstr>The Elementary Charge and Permittivity</vt:lpstr>
      <vt:lpstr>Example on Coulomb Force </vt:lpstr>
      <vt:lpstr>The Coulomb Force Refresher</vt:lpstr>
      <vt:lpstr>Example on Coulomb Force </vt:lpstr>
      <vt:lpstr>Example 21 – 1 </vt:lpstr>
      <vt:lpstr>Vector Additions and Subtractions</vt:lpstr>
      <vt:lpstr>Example for Vector Addition</vt:lpstr>
      <vt:lpstr>Components and Unit Vectors</vt:lpstr>
      <vt:lpstr>Unit Vectors</vt:lpstr>
      <vt:lpstr>Examples of Vector Operations</vt:lpstr>
      <vt:lpstr>The Coulomb Force Refresher</vt:lpstr>
      <vt:lpstr>Reminder: Components and Unit Vectors</vt:lpstr>
      <vt:lpstr>Reminder: Unit Vectors</vt:lpstr>
      <vt:lpstr>Example 21.2 </vt:lpstr>
      <vt:lpstr>The Electric Field</vt:lpstr>
      <vt:lpstr>The Electric Field</vt:lpstr>
      <vt:lpstr>Example 21 – 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484</cp:revision>
  <cp:lastPrinted>2020-01-27T20:07:29Z</cp:lastPrinted>
  <dcterms:created xsi:type="dcterms:W3CDTF">2012-01-19T04:21:20Z</dcterms:created>
  <dcterms:modified xsi:type="dcterms:W3CDTF">2020-01-27T20:57:00Z</dcterms:modified>
</cp:coreProperties>
</file>