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562" r:id="rId2"/>
    <p:sldId id="481" r:id="rId3"/>
    <p:sldId id="495" r:id="rId4"/>
    <p:sldId id="498" r:id="rId5"/>
    <p:sldId id="499" r:id="rId6"/>
    <p:sldId id="500" r:id="rId7"/>
    <p:sldId id="501" r:id="rId8"/>
    <p:sldId id="502" r:id="rId9"/>
    <p:sldId id="503" r:id="rId10"/>
    <p:sldId id="504" r:id="rId11"/>
    <p:sldId id="530" r:id="rId12"/>
    <p:sldId id="531" r:id="rId13"/>
    <p:sldId id="507" r:id="rId14"/>
    <p:sldId id="508" r:id="rId15"/>
    <p:sldId id="509" r:id="rId16"/>
    <p:sldId id="510" r:id="rId17"/>
    <p:sldId id="511" r:id="rId18"/>
    <p:sldId id="512" r:id="rId19"/>
    <p:sldId id="563" r:id="rId20"/>
    <p:sldId id="564" r:id="rId21"/>
    <p:sldId id="565" r:id="rId22"/>
    <p:sldId id="532" r:id="rId23"/>
    <p:sldId id="514" r:id="rId24"/>
    <p:sldId id="515" r:id="rId25"/>
    <p:sldId id="516"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90"/>
    <p:restoredTop sz="94660"/>
  </p:normalViewPr>
  <p:slideViewPr>
    <p:cSldViewPr>
      <p:cViewPr varScale="1">
        <p:scale>
          <a:sx n="115" d="100"/>
          <a:sy n="115" d="100"/>
        </p:scale>
        <p:origin x="105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 Id="rId9" Type="http://schemas.openxmlformats.org/officeDocument/2006/relationships/image" Target="../media/image48.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1.emf"/><Relationship Id="rId7" Type="http://schemas.openxmlformats.org/officeDocument/2006/relationships/image" Target="../media/image54.emf"/><Relationship Id="rId2" Type="http://schemas.openxmlformats.org/officeDocument/2006/relationships/image" Target="../media/image50.emf"/><Relationship Id="rId1" Type="http://schemas.openxmlformats.org/officeDocument/2006/relationships/image" Target="../media/image49.emf"/><Relationship Id="rId6" Type="http://schemas.openxmlformats.org/officeDocument/2006/relationships/image" Target="../media/image53.emf"/><Relationship Id="rId5" Type="http://schemas.openxmlformats.org/officeDocument/2006/relationships/image" Target="../media/image48.emf"/><Relationship Id="rId4" Type="http://schemas.openxmlformats.org/officeDocument/2006/relationships/image" Target="../media/image52.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image" Target="../media/image68.emf"/><Relationship Id="rId18" Type="http://schemas.openxmlformats.org/officeDocument/2006/relationships/image" Target="../media/image73.emf"/><Relationship Id="rId3" Type="http://schemas.openxmlformats.org/officeDocument/2006/relationships/image" Target="../media/image58.emf"/><Relationship Id="rId21" Type="http://schemas.openxmlformats.org/officeDocument/2006/relationships/image" Target="../media/image76.emf"/><Relationship Id="rId7" Type="http://schemas.openxmlformats.org/officeDocument/2006/relationships/image" Target="../media/image62.emf"/><Relationship Id="rId12" Type="http://schemas.openxmlformats.org/officeDocument/2006/relationships/image" Target="../media/image67.emf"/><Relationship Id="rId17" Type="http://schemas.openxmlformats.org/officeDocument/2006/relationships/image" Target="../media/image72.emf"/><Relationship Id="rId25" Type="http://schemas.openxmlformats.org/officeDocument/2006/relationships/image" Target="../media/image80.emf"/><Relationship Id="rId2" Type="http://schemas.openxmlformats.org/officeDocument/2006/relationships/image" Target="../media/image57.emf"/><Relationship Id="rId16" Type="http://schemas.openxmlformats.org/officeDocument/2006/relationships/image" Target="../media/image71.emf"/><Relationship Id="rId20" Type="http://schemas.openxmlformats.org/officeDocument/2006/relationships/image" Target="../media/image75.emf"/><Relationship Id="rId1" Type="http://schemas.openxmlformats.org/officeDocument/2006/relationships/image" Target="../media/image56.emf"/><Relationship Id="rId6" Type="http://schemas.openxmlformats.org/officeDocument/2006/relationships/image" Target="../media/image61.emf"/><Relationship Id="rId11" Type="http://schemas.openxmlformats.org/officeDocument/2006/relationships/image" Target="../media/image66.emf"/><Relationship Id="rId24" Type="http://schemas.openxmlformats.org/officeDocument/2006/relationships/image" Target="../media/image79.emf"/><Relationship Id="rId5" Type="http://schemas.openxmlformats.org/officeDocument/2006/relationships/image" Target="../media/image60.wmf"/><Relationship Id="rId15" Type="http://schemas.openxmlformats.org/officeDocument/2006/relationships/image" Target="../media/image70.emf"/><Relationship Id="rId23" Type="http://schemas.openxmlformats.org/officeDocument/2006/relationships/image" Target="../media/image78.emf"/><Relationship Id="rId10" Type="http://schemas.openxmlformats.org/officeDocument/2006/relationships/image" Target="../media/image65.emf"/><Relationship Id="rId19" Type="http://schemas.openxmlformats.org/officeDocument/2006/relationships/image" Target="../media/image74.emf"/><Relationship Id="rId4" Type="http://schemas.openxmlformats.org/officeDocument/2006/relationships/image" Target="../media/image59.emf"/><Relationship Id="rId9" Type="http://schemas.openxmlformats.org/officeDocument/2006/relationships/image" Target="../media/image64.wmf"/><Relationship Id="rId14" Type="http://schemas.openxmlformats.org/officeDocument/2006/relationships/image" Target="../media/image69.emf"/><Relationship Id="rId22" Type="http://schemas.openxmlformats.org/officeDocument/2006/relationships/image" Target="../media/image77.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6.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8.wmf"/><Relationship Id="rId5" Type="http://schemas.openxmlformats.org/officeDocument/2006/relationships/image" Target="../media/image10.wmf"/><Relationship Id="rId10" Type="http://schemas.openxmlformats.org/officeDocument/2006/relationships/image" Target="../media/image17.wmf"/><Relationship Id="rId4" Type="http://schemas.openxmlformats.org/officeDocument/2006/relationships/image" Target="../media/image9.wmf"/><Relationship Id="rId9"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 Id="rId9" Type="http://schemas.openxmlformats.org/officeDocument/2006/relationships/image" Target="../media/image48.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1.emf"/><Relationship Id="rId7" Type="http://schemas.openxmlformats.org/officeDocument/2006/relationships/image" Target="../media/image54.emf"/><Relationship Id="rId2" Type="http://schemas.openxmlformats.org/officeDocument/2006/relationships/image" Target="../media/image50.emf"/><Relationship Id="rId1" Type="http://schemas.openxmlformats.org/officeDocument/2006/relationships/image" Target="../media/image49.emf"/><Relationship Id="rId6" Type="http://schemas.openxmlformats.org/officeDocument/2006/relationships/image" Target="../media/image53.emf"/><Relationship Id="rId5" Type="http://schemas.openxmlformats.org/officeDocument/2006/relationships/image" Target="../media/image48.emf"/><Relationship Id="rId4" Type="http://schemas.openxmlformats.org/officeDocument/2006/relationships/image" Target="../media/image52.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image" Target="../media/image83.emf"/><Relationship Id="rId7" Type="http://schemas.openxmlformats.org/officeDocument/2006/relationships/image" Target="../media/image87.emf"/><Relationship Id="rId2" Type="http://schemas.openxmlformats.org/officeDocument/2006/relationships/image" Target="../media/image82.emf"/><Relationship Id="rId1" Type="http://schemas.openxmlformats.org/officeDocument/2006/relationships/image" Target="../media/image81.emf"/><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emf"/><Relationship Id="rId9" Type="http://schemas.openxmlformats.org/officeDocument/2006/relationships/image" Target="../media/image89.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emf"/><Relationship Id="rId5" Type="http://schemas.openxmlformats.org/officeDocument/2006/relationships/image" Target="../media/image97.wmf"/><Relationship Id="rId4" Type="http://schemas.openxmlformats.org/officeDocument/2006/relationships/image" Target="../media/image9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6.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8.wmf"/><Relationship Id="rId5" Type="http://schemas.openxmlformats.org/officeDocument/2006/relationships/image" Target="../media/image10.wmf"/><Relationship Id="rId10" Type="http://schemas.openxmlformats.org/officeDocument/2006/relationships/image" Target="../media/image17.wmf"/><Relationship Id="rId4" Type="http://schemas.openxmlformats.org/officeDocument/2006/relationships/image" Target="../media/image9.wmf"/><Relationship Id="rId9"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emf"/><Relationship Id="rId7" Type="http://schemas.openxmlformats.org/officeDocument/2006/relationships/image" Target="../media/image37.w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wmf"/><Relationship Id="rId4" Type="http://schemas.openxmlformats.org/officeDocument/2006/relationships/image" Target="../media/image34.emf"/><Relationship Id="rId9"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285255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252060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2231616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111923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42707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25</a:t>
            </a:fld>
            <a:endParaRPr lang="en-US"/>
          </a:p>
        </p:txBody>
      </p:sp>
    </p:spTree>
    <p:extLst>
      <p:ext uri="{BB962C8B-B14F-4D97-AF65-F5344CB8AC3E}">
        <p14:creationId xmlns:p14="http://schemas.microsoft.com/office/powerpoint/2010/main" val="1950056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Wewdnesday, Jan. 29,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Jonathan Asaadi</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Wewdnesday, Jan. 29,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Wewdnesday, Jan. 29,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Wewdnesday, Jan. 29,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r>
              <a:rPr lang="en-US"/>
              <a:t>Wewdnesday, Jan. 29, 2020</a:t>
            </a:r>
          </a:p>
        </p:txBody>
      </p:sp>
      <p:sp>
        <p:nvSpPr>
          <p:cNvPr id="7" name="Rectangle 5"/>
          <p:cNvSpPr>
            <a:spLocks noGrp="1" noChangeArrowheads="1"/>
          </p:cNvSpPr>
          <p:nvPr>
            <p:ph type="ftr" sz="quarter" idx="11"/>
          </p:nvPr>
        </p:nvSpPr>
        <p:spPr/>
        <p:txBody>
          <a:bodyPr/>
          <a:lstStyle>
            <a:lvl1pPr>
              <a:defRPr/>
            </a:lvl1pPr>
          </a:lstStyle>
          <a:p>
            <a:r>
              <a:rPr lang="en-US"/>
              <a:t>PHYS 1444-002, Fall 2019                    Dr. Jonathan Asaadi</a:t>
            </a:r>
          </a:p>
        </p:txBody>
      </p:sp>
      <p:sp>
        <p:nvSpPr>
          <p:cNvPr id="8" name="Rectangle 6"/>
          <p:cNvSpPr>
            <a:spLocks noGrp="1" noChangeArrowheads="1"/>
          </p:cNvSpPr>
          <p:nvPr>
            <p:ph type="sldNum" sz="quarter" idx="12"/>
          </p:nvPr>
        </p:nvSpPr>
        <p:spPr/>
        <p:txBody>
          <a:bodyPr/>
          <a:lstStyle>
            <a:lvl1pPr>
              <a:defRPr/>
            </a:lvl1pPr>
          </a:lstStyle>
          <a:p>
            <a:fld id="{1FC3919E-85B3-5641-AC26-32B247D11AB5}" type="slidenum">
              <a:rPr lang="en-US"/>
              <a:pPr/>
              <a:t>‹#›</a:t>
            </a:fld>
            <a:endParaRPr lang="en-US"/>
          </a:p>
        </p:txBody>
      </p:sp>
    </p:spTree>
    <p:extLst>
      <p:ext uri="{BB962C8B-B14F-4D97-AF65-F5344CB8AC3E}">
        <p14:creationId xmlns:p14="http://schemas.microsoft.com/office/powerpoint/2010/main" val="330259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2133600" cy="457200"/>
          </a:xfrm>
        </p:spPr>
        <p:txBody>
          <a:bodyPr/>
          <a:lstStyle>
            <a:lvl1pPr>
              <a:defRPr/>
            </a:lvl1pPr>
          </a:lstStyle>
          <a:p>
            <a:r>
              <a:rPr lang="en-US"/>
              <a:t>Wewdnesday, Jan. 29, 2020</a:t>
            </a:r>
          </a:p>
        </p:txBody>
      </p:sp>
      <p:sp>
        <p:nvSpPr>
          <p:cNvPr id="6" name="Footer Placeholder 5"/>
          <p:cNvSpPr>
            <a:spLocks noGrp="1"/>
          </p:cNvSpPr>
          <p:nvPr>
            <p:ph type="ftr" sz="quarter" idx="11"/>
          </p:nvPr>
        </p:nvSpPr>
        <p:spPr/>
        <p:txBody>
          <a:bodyPr/>
          <a:lstStyle>
            <a:lvl1pPr>
              <a:defRPr/>
            </a:lvl1pPr>
          </a:lstStyle>
          <a:p>
            <a:r>
              <a:rPr lang="en-US"/>
              <a:t>PHYS 1444-002, Fall 2019                    Dr. Jonathan Asaadi</a:t>
            </a:r>
          </a:p>
        </p:txBody>
      </p:sp>
      <p:sp>
        <p:nvSpPr>
          <p:cNvPr id="7" name="Slide Number Placeholder 6"/>
          <p:cNvSpPr>
            <a:spLocks noGrp="1"/>
          </p:cNvSpPr>
          <p:nvPr>
            <p:ph type="sldNum" sz="quarter" idx="12"/>
          </p:nvPr>
        </p:nvSpPr>
        <p:spPr/>
        <p:txBody>
          <a:bodyPr/>
          <a:lstStyle>
            <a:lvl1pPr>
              <a:defRPr/>
            </a:lvl1pPr>
          </a:lstStyle>
          <a:p>
            <a:fld id="{468EBD15-4A3E-7D40-944A-9EC5B83016F1}" type="slidenum">
              <a:rPr lang="en-US"/>
              <a:pPr/>
              <a:t>‹#›</a:t>
            </a:fld>
            <a:endParaRPr lang="en-US"/>
          </a:p>
        </p:txBody>
      </p:sp>
    </p:spTree>
    <p:extLst>
      <p:ext uri="{BB962C8B-B14F-4D97-AF65-F5344CB8AC3E}">
        <p14:creationId xmlns:p14="http://schemas.microsoft.com/office/powerpoint/2010/main" val="141901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Wewdnesday, Jan. 29,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Wewdnesday, Jan. 29,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Wewdnesday, Jan. 29,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Wewdnesday, Jan. 29,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Wewdnesday, Jan. 29,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Wewdnesday, Jan. 29,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Wewdnesday, Jan. 29,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Wewdnesday, Jan. 29,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Wewdnesday, Jan. 29,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Jonathan Asaadi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4.wmf"/><Relationship Id="rId3" Type="http://schemas.openxmlformats.org/officeDocument/2006/relationships/image" Target="../media/image26.jpeg"/><Relationship Id="rId7" Type="http://schemas.openxmlformats.org/officeDocument/2006/relationships/image" Target="../media/image21.wmf"/><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2.wmf"/><Relationship Id="rId1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10.wmf"/><Relationship Id="rId18" Type="http://schemas.openxmlformats.org/officeDocument/2006/relationships/oleObject" Target="../embeddings/oleObject28.bin"/><Relationship Id="rId26" Type="http://schemas.openxmlformats.org/officeDocument/2006/relationships/oleObject" Target="../embeddings/oleObject32.bin"/><Relationship Id="rId3" Type="http://schemas.openxmlformats.org/officeDocument/2006/relationships/image" Target="../media/image14.jpeg"/><Relationship Id="rId21" Type="http://schemas.openxmlformats.org/officeDocument/2006/relationships/image" Target="../media/image19.wmf"/><Relationship Id="rId7" Type="http://schemas.openxmlformats.org/officeDocument/2006/relationships/image" Target="../media/image7.wmf"/><Relationship Id="rId12" Type="http://schemas.openxmlformats.org/officeDocument/2006/relationships/oleObject" Target="../embeddings/oleObject25.bin"/><Relationship Id="rId17" Type="http://schemas.openxmlformats.org/officeDocument/2006/relationships/image" Target="../media/image12.wmf"/><Relationship Id="rId25"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image" Target="../media/image9.wmf"/><Relationship Id="rId24" Type="http://schemas.openxmlformats.org/officeDocument/2006/relationships/oleObject" Target="../embeddings/oleObject31.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7.wmf"/><Relationship Id="rId10" Type="http://schemas.openxmlformats.org/officeDocument/2006/relationships/oleObject" Target="../embeddings/oleObject24.bin"/><Relationship Id="rId19" Type="http://schemas.openxmlformats.org/officeDocument/2006/relationships/image" Target="../media/image13.wmf"/><Relationship Id="rId4" Type="http://schemas.openxmlformats.org/officeDocument/2006/relationships/oleObject" Target="../embeddings/oleObject21.bin"/><Relationship Id="rId9" Type="http://schemas.openxmlformats.org/officeDocument/2006/relationships/image" Target="../media/image8.wmf"/><Relationship Id="rId14" Type="http://schemas.openxmlformats.org/officeDocument/2006/relationships/oleObject" Target="../embeddings/oleObject26.bin"/><Relationship Id="rId22" Type="http://schemas.openxmlformats.org/officeDocument/2006/relationships/oleObject" Target="../embeddings/oleObject30.bin"/><Relationship Id="rId27" Type="http://schemas.openxmlformats.org/officeDocument/2006/relationships/image" Target="../media/image16.wmf"/></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37.bin"/><Relationship Id="rId3" Type="http://schemas.openxmlformats.org/officeDocument/2006/relationships/notesSlide" Target="../notesSlides/notesSlide6.xml"/><Relationship Id="rId7" Type="http://schemas.openxmlformats.org/officeDocument/2006/relationships/oleObject" Target="../embeddings/oleObject34.bin"/><Relationship Id="rId12"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image" Target="../media/image25.wmf"/><Relationship Id="rId1" Type="http://schemas.openxmlformats.org/officeDocument/2006/relationships/vmlDrawing" Target="../drawings/vmlDrawing6.vml"/><Relationship Id="rId6" Type="http://schemas.openxmlformats.org/officeDocument/2006/relationships/image" Target="../media/image20.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22.wmf"/><Relationship Id="rId4" Type="http://schemas.openxmlformats.org/officeDocument/2006/relationships/image" Target="../media/image26.jpeg"/><Relationship Id="rId9" Type="http://schemas.openxmlformats.org/officeDocument/2006/relationships/oleObject" Target="../embeddings/oleObject35.bin"/><Relationship Id="rId1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0.bin"/><Relationship Id="rId5" Type="http://schemas.openxmlformats.org/officeDocument/2006/relationships/image" Target="../media/image27.wmf"/><Relationship Id="rId4" Type="http://schemas.openxmlformats.org/officeDocument/2006/relationships/oleObject" Target="../embeddings/oleObject3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0.wmf"/><Relationship Id="rId4" Type="http://schemas.openxmlformats.org/officeDocument/2006/relationships/oleObject" Target="../embeddings/oleObject41.bin"/></Relationships>
</file>

<file path=ppt/slides/_rels/slide15.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47.bin"/><Relationship Id="rId18" Type="http://schemas.openxmlformats.org/officeDocument/2006/relationships/image" Target="../media/image38.w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35.w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39.emf"/><Relationship Id="rId1" Type="http://schemas.openxmlformats.org/officeDocument/2006/relationships/vmlDrawing" Target="../drawings/vmlDrawing9.vml"/><Relationship Id="rId6" Type="http://schemas.openxmlformats.org/officeDocument/2006/relationships/image" Target="../media/image32.e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34.emf"/><Relationship Id="rId19" Type="http://schemas.openxmlformats.org/officeDocument/2006/relationships/oleObject" Target="../embeddings/oleObject50.bin"/><Relationship Id="rId4" Type="http://schemas.openxmlformats.org/officeDocument/2006/relationships/image" Target="../media/image31.emf"/><Relationship Id="rId9" Type="http://schemas.openxmlformats.org/officeDocument/2006/relationships/oleObject" Target="../embeddings/oleObject45.bin"/><Relationship Id="rId14" Type="http://schemas.openxmlformats.org/officeDocument/2006/relationships/image" Target="../media/image36.emf"/></Relationships>
</file>

<file path=ppt/slides/_rels/slide16.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oleObject" Target="../embeddings/oleObject56.bin"/><Relationship Id="rId18" Type="http://schemas.openxmlformats.org/officeDocument/2006/relationships/image" Target="../media/image47.e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44.emf"/><Relationship Id="rId17" Type="http://schemas.openxmlformats.org/officeDocument/2006/relationships/oleObject" Target="../embeddings/oleObject58.bin"/><Relationship Id="rId2" Type="http://schemas.openxmlformats.org/officeDocument/2006/relationships/slideLayout" Target="../slideLayouts/slideLayout13.xml"/><Relationship Id="rId16" Type="http://schemas.openxmlformats.org/officeDocument/2006/relationships/image" Target="../media/image46.emf"/><Relationship Id="rId20" Type="http://schemas.openxmlformats.org/officeDocument/2006/relationships/image" Target="../media/image48.emf"/><Relationship Id="rId1" Type="http://schemas.openxmlformats.org/officeDocument/2006/relationships/vmlDrawing" Target="../drawings/vmlDrawing10.vml"/><Relationship Id="rId6" Type="http://schemas.openxmlformats.org/officeDocument/2006/relationships/image" Target="../media/image41.e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43.emf"/><Relationship Id="rId19" Type="http://schemas.openxmlformats.org/officeDocument/2006/relationships/oleObject" Target="../embeddings/oleObject59.bin"/><Relationship Id="rId4" Type="http://schemas.openxmlformats.org/officeDocument/2006/relationships/image" Target="../media/image40.emf"/><Relationship Id="rId9" Type="http://schemas.openxmlformats.org/officeDocument/2006/relationships/oleObject" Target="../embeddings/oleObject54.bin"/><Relationship Id="rId14" Type="http://schemas.openxmlformats.org/officeDocument/2006/relationships/image" Target="../media/image45.emf"/></Relationships>
</file>

<file path=ppt/slides/_rels/slide17.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65.bin"/><Relationship Id="rId18" Type="http://schemas.openxmlformats.org/officeDocument/2006/relationships/oleObject" Target="../embeddings/oleObject68.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48.emf"/><Relationship Id="rId17" Type="http://schemas.openxmlformats.org/officeDocument/2006/relationships/oleObject" Target="../embeddings/oleObject67.bin"/><Relationship Id="rId2" Type="http://schemas.openxmlformats.org/officeDocument/2006/relationships/slideLayout" Target="../slideLayouts/slideLayout14.xml"/><Relationship Id="rId16" Type="http://schemas.openxmlformats.org/officeDocument/2006/relationships/image" Target="../media/image54.emf"/><Relationship Id="rId20" Type="http://schemas.openxmlformats.org/officeDocument/2006/relationships/oleObject" Target="../embeddings/oleObject69.bin"/><Relationship Id="rId1" Type="http://schemas.openxmlformats.org/officeDocument/2006/relationships/vmlDrawing" Target="../drawings/vmlDrawing11.vml"/><Relationship Id="rId6" Type="http://schemas.openxmlformats.org/officeDocument/2006/relationships/image" Target="../media/image50.emf"/><Relationship Id="rId11" Type="http://schemas.openxmlformats.org/officeDocument/2006/relationships/oleObject" Target="../embeddings/oleObject64.bin"/><Relationship Id="rId5" Type="http://schemas.openxmlformats.org/officeDocument/2006/relationships/oleObject" Target="../embeddings/oleObject61.bin"/><Relationship Id="rId15" Type="http://schemas.openxmlformats.org/officeDocument/2006/relationships/oleObject" Target="../embeddings/oleObject66.bin"/><Relationship Id="rId10" Type="http://schemas.openxmlformats.org/officeDocument/2006/relationships/image" Target="../media/image52.emf"/><Relationship Id="rId19" Type="http://schemas.openxmlformats.org/officeDocument/2006/relationships/image" Target="../media/image55.emf"/><Relationship Id="rId4" Type="http://schemas.openxmlformats.org/officeDocument/2006/relationships/image" Target="../media/image49.emf"/><Relationship Id="rId9" Type="http://schemas.openxmlformats.org/officeDocument/2006/relationships/oleObject" Target="../embeddings/oleObject63.bin"/><Relationship Id="rId14" Type="http://schemas.openxmlformats.org/officeDocument/2006/relationships/image" Target="../media/image53.emf"/></Relationships>
</file>

<file path=ppt/slides/_rels/slide18.xml.rels><?xml version="1.0" encoding="UTF-8" standalone="yes"?>
<Relationships xmlns="http://schemas.openxmlformats.org/package/2006/relationships"><Relationship Id="rId13" Type="http://schemas.openxmlformats.org/officeDocument/2006/relationships/oleObject" Target="../embeddings/oleObject75.bin"/><Relationship Id="rId18" Type="http://schemas.openxmlformats.org/officeDocument/2006/relationships/image" Target="../media/image63.emf"/><Relationship Id="rId26" Type="http://schemas.openxmlformats.org/officeDocument/2006/relationships/image" Target="../media/image67.emf"/><Relationship Id="rId39" Type="http://schemas.openxmlformats.org/officeDocument/2006/relationships/oleObject" Target="../embeddings/oleObject88.bin"/><Relationship Id="rId21" Type="http://schemas.openxmlformats.org/officeDocument/2006/relationships/oleObject" Target="../embeddings/oleObject79.bin"/><Relationship Id="rId34" Type="http://schemas.openxmlformats.org/officeDocument/2006/relationships/image" Target="../media/image71.emf"/><Relationship Id="rId42" Type="http://schemas.openxmlformats.org/officeDocument/2006/relationships/image" Target="../media/image75.emf"/><Relationship Id="rId47" Type="http://schemas.openxmlformats.org/officeDocument/2006/relationships/oleObject" Target="../embeddings/oleObject92.bin"/><Relationship Id="rId50" Type="http://schemas.openxmlformats.org/officeDocument/2006/relationships/image" Target="../media/image79.emf"/><Relationship Id="rId7" Type="http://schemas.openxmlformats.org/officeDocument/2006/relationships/oleObject" Target="../embeddings/oleObject72.bin"/><Relationship Id="rId2" Type="http://schemas.openxmlformats.org/officeDocument/2006/relationships/slideLayout" Target="../slideLayouts/slideLayout2.xml"/><Relationship Id="rId16" Type="http://schemas.openxmlformats.org/officeDocument/2006/relationships/image" Target="../media/image62.emf"/><Relationship Id="rId29" Type="http://schemas.openxmlformats.org/officeDocument/2006/relationships/oleObject" Target="../embeddings/oleObject83.bin"/><Relationship Id="rId11" Type="http://schemas.openxmlformats.org/officeDocument/2006/relationships/oleObject" Target="../embeddings/oleObject74.bin"/><Relationship Id="rId24" Type="http://schemas.openxmlformats.org/officeDocument/2006/relationships/image" Target="../media/image66.emf"/><Relationship Id="rId32" Type="http://schemas.openxmlformats.org/officeDocument/2006/relationships/image" Target="../media/image70.emf"/><Relationship Id="rId37" Type="http://schemas.openxmlformats.org/officeDocument/2006/relationships/oleObject" Target="../embeddings/oleObject87.bin"/><Relationship Id="rId40" Type="http://schemas.openxmlformats.org/officeDocument/2006/relationships/image" Target="../media/image74.emf"/><Relationship Id="rId45" Type="http://schemas.openxmlformats.org/officeDocument/2006/relationships/oleObject" Target="../embeddings/oleObject91.bin"/><Relationship Id="rId5" Type="http://schemas.openxmlformats.org/officeDocument/2006/relationships/oleObject" Target="../embeddings/oleObject71.bin"/><Relationship Id="rId15" Type="http://schemas.openxmlformats.org/officeDocument/2006/relationships/oleObject" Target="../embeddings/oleObject76.bin"/><Relationship Id="rId23" Type="http://schemas.openxmlformats.org/officeDocument/2006/relationships/oleObject" Target="../embeddings/oleObject80.bin"/><Relationship Id="rId28" Type="http://schemas.openxmlformats.org/officeDocument/2006/relationships/image" Target="../media/image68.emf"/><Relationship Id="rId36" Type="http://schemas.openxmlformats.org/officeDocument/2006/relationships/image" Target="../media/image72.emf"/><Relationship Id="rId49" Type="http://schemas.openxmlformats.org/officeDocument/2006/relationships/oleObject" Target="../embeddings/oleObject93.bin"/><Relationship Id="rId10" Type="http://schemas.openxmlformats.org/officeDocument/2006/relationships/image" Target="../media/image59.emf"/><Relationship Id="rId19" Type="http://schemas.openxmlformats.org/officeDocument/2006/relationships/oleObject" Target="../embeddings/oleObject78.bin"/><Relationship Id="rId31" Type="http://schemas.openxmlformats.org/officeDocument/2006/relationships/oleObject" Target="../embeddings/oleObject84.bin"/><Relationship Id="rId44" Type="http://schemas.openxmlformats.org/officeDocument/2006/relationships/image" Target="../media/image76.emf"/><Relationship Id="rId52" Type="http://schemas.openxmlformats.org/officeDocument/2006/relationships/image" Target="../media/image80.emf"/><Relationship Id="rId4" Type="http://schemas.openxmlformats.org/officeDocument/2006/relationships/image" Target="../media/image56.emf"/><Relationship Id="rId9" Type="http://schemas.openxmlformats.org/officeDocument/2006/relationships/oleObject" Target="../embeddings/oleObject73.bin"/><Relationship Id="rId14" Type="http://schemas.openxmlformats.org/officeDocument/2006/relationships/image" Target="../media/image61.emf"/><Relationship Id="rId22" Type="http://schemas.openxmlformats.org/officeDocument/2006/relationships/image" Target="../media/image65.emf"/><Relationship Id="rId27" Type="http://schemas.openxmlformats.org/officeDocument/2006/relationships/oleObject" Target="../embeddings/oleObject82.bin"/><Relationship Id="rId30" Type="http://schemas.openxmlformats.org/officeDocument/2006/relationships/image" Target="../media/image69.emf"/><Relationship Id="rId35" Type="http://schemas.openxmlformats.org/officeDocument/2006/relationships/oleObject" Target="../embeddings/oleObject86.bin"/><Relationship Id="rId43" Type="http://schemas.openxmlformats.org/officeDocument/2006/relationships/oleObject" Target="../embeddings/oleObject90.bin"/><Relationship Id="rId48" Type="http://schemas.openxmlformats.org/officeDocument/2006/relationships/image" Target="../media/image78.emf"/><Relationship Id="rId8" Type="http://schemas.openxmlformats.org/officeDocument/2006/relationships/image" Target="../media/image58.emf"/><Relationship Id="rId51" Type="http://schemas.openxmlformats.org/officeDocument/2006/relationships/oleObject" Target="../embeddings/oleObject94.bin"/><Relationship Id="rId3" Type="http://schemas.openxmlformats.org/officeDocument/2006/relationships/oleObject" Target="../embeddings/oleObject70.bin"/><Relationship Id="rId12" Type="http://schemas.openxmlformats.org/officeDocument/2006/relationships/image" Target="../media/image60.wmf"/><Relationship Id="rId17" Type="http://schemas.openxmlformats.org/officeDocument/2006/relationships/oleObject" Target="../embeddings/oleObject77.bin"/><Relationship Id="rId25" Type="http://schemas.openxmlformats.org/officeDocument/2006/relationships/oleObject" Target="../embeddings/oleObject81.bin"/><Relationship Id="rId33" Type="http://schemas.openxmlformats.org/officeDocument/2006/relationships/oleObject" Target="../embeddings/oleObject85.bin"/><Relationship Id="rId38" Type="http://schemas.openxmlformats.org/officeDocument/2006/relationships/image" Target="../media/image73.emf"/><Relationship Id="rId46" Type="http://schemas.openxmlformats.org/officeDocument/2006/relationships/image" Target="../media/image77.emf"/><Relationship Id="rId20" Type="http://schemas.openxmlformats.org/officeDocument/2006/relationships/image" Target="../media/image64.wmf"/><Relationship Id="rId41" Type="http://schemas.openxmlformats.org/officeDocument/2006/relationships/oleObject" Target="../embeddings/oleObject89.bin"/><Relationship Id="rId1" Type="http://schemas.openxmlformats.org/officeDocument/2006/relationships/vmlDrawing" Target="../drawings/vmlDrawing12.vml"/><Relationship Id="rId6" Type="http://schemas.openxmlformats.org/officeDocument/2006/relationships/image" Target="../media/image57.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10.wmf"/><Relationship Id="rId18" Type="http://schemas.openxmlformats.org/officeDocument/2006/relationships/oleObject" Target="../embeddings/oleObject102.bin"/><Relationship Id="rId26" Type="http://schemas.openxmlformats.org/officeDocument/2006/relationships/oleObject" Target="../embeddings/oleObject106.bin"/><Relationship Id="rId3" Type="http://schemas.openxmlformats.org/officeDocument/2006/relationships/image" Target="../media/image14.jpeg"/><Relationship Id="rId21" Type="http://schemas.openxmlformats.org/officeDocument/2006/relationships/image" Target="../media/image19.wmf"/><Relationship Id="rId7" Type="http://schemas.openxmlformats.org/officeDocument/2006/relationships/image" Target="../media/image7.wmf"/><Relationship Id="rId12" Type="http://schemas.openxmlformats.org/officeDocument/2006/relationships/oleObject" Target="../embeddings/oleObject99.bin"/><Relationship Id="rId17" Type="http://schemas.openxmlformats.org/officeDocument/2006/relationships/image" Target="../media/image12.wmf"/><Relationship Id="rId25"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101.bin"/><Relationship Id="rId20" Type="http://schemas.openxmlformats.org/officeDocument/2006/relationships/oleObject" Target="../embeddings/oleObject103.bin"/><Relationship Id="rId1" Type="http://schemas.openxmlformats.org/officeDocument/2006/relationships/vmlDrawing" Target="../drawings/vmlDrawing13.vml"/><Relationship Id="rId6" Type="http://schemas.openxmlformats.org/officeDocument/2006/relationships/oleObject" Target="../embeddings/oleObject96.bin"/><Relationship Id="rId11" Type="http://schemas.openxmlformats.org/officeDocument/2006/relationships/image" Target="../media/image9.wmf"/><Relationship Id="rId24" Type="http://schemas.openxmlformats.org/officeDocument/2006/relationships/oleObject" Target="../embeddings/oleObject105.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7.wmf"/><Relationship Id="rId10" Type="http://schemas.openxmlformats.org/officeDocument/2006/relationships/oleObject" Target="../embeddings/oleObject98.bin"/><Relationship Id="rId19" Type="http://schemas.openxmlformats.org/officeDocument/2006/relationships/image" Target="../media/image13.wmf"/><Relationship Id="rId4" Type="http://schemas.openxmlformats.org/officeDocument/2006/relationships/oleObject" Target="../embeddings/oleObject95.bin"/><Relationship Id="rId9" Type="http://schemas.openxmlformats.org/officeDocument/2006/relationships/image" Target="../media/image8.wmf"/><Relationship Id="rId14" Type="http://schemas.openxmlformats.org/officeDocument/2006/relationships/oleObject" Target="../embeddings/oleObject100.bin"/><Relationship Id="rId22" Type="http://schemas.openxmlformats.org/officeDocument/2006/relationships/oleObject" Target="../embeddings/oleObject104.bin"/><Relationship Id="rId27"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oleObject" Target="../embeddings/oleObject112.bin"/><Relationship Id="rId18" Type="http://schemas.openxmlformats.org/officeDocument/2006/relationships/image" Target="../media/image47.emf"/><Relationship Id="rId3" Type="http://schemas.openxmlformats.org/officeDocument/2006/relationships/oleObject" Target="../embeddings/oleObject107.bin"/><Relationship Id="rId7" Type="http://schemas.openxmlformats.org/officeDocument/2006/relationships/oleObject" Target="../embeddings/oleObject109.bin"/><Relationship Id="rId12" Type="http://schemas.openxmlformats.org/officeDocument/2006/relationships/image" Target="../media/image44.emf"/><Relationship Id="rId17" Type="http://schemas.openxmlformats.org/officeDocument/2006/relationships/oleObject" Target="../embeddings/oleObject114.bin"/><Relationship Id="rId2" Type="http://schemas.openxmlformats.org/officeDocument/2006/relationships/slideLayout" Target="../slideLayouts/slideLayout13.xml"/><Relationship Id="rId16" Type="http://schemas.openxmlformats.org/officeDocument/2006/relationships/image" Target="../media/image46.emf"/><Relationship Id="rId20" Type="http://schemas.openxmlformats.org/officeDocument/2006/relationships/image" Target="../media/image48.emf"/><Relationship Id="rId1" Type="http://schemas.openxmlformats.org/officeDocument/2006/relationships/vmlDrawing" Target="../drawings/vmlDrawing14.vml"/><Relationship Id="rId6" Type="http://schemas.openxmlformats.org/officeDocument/2006/relationships/image" Target="../media/image41.emf"/><Relationship Id="rId11" Type="http://schemas.openxmlformats.org/officeDocument/2006/relationships/oleObject" Target="../embeddings/oleObject111.bin"/><Relationship Id="rId5" Type="http://schemas.openxmlformats.org/officeDocument/2006/relationships/oleObject" Target="../embeddings/oleObject108.bin"/><Relationship Id="rId15" Type="http://schemas.openxmlformats.org/officeDocument/2006/relationships/oleObject" Target="../embeddings/oleObject113.bin"/><Relationship Id="rId10" Type="http://schemas.openxmlformats.org/officeDocument/2006/relationships/image" Target="../media/image43.emf"/><Relationship Id="rId19" Type="http://schemas.openxmlformats.org/officeDocument/2006/relationships/oleObject" Target="../embeddings/oleObject115.bin"/><Relationship Id="rId4" Type="http://schemas.openxmlformats.org/officeDocument/2006/relationships/image" Target="../media/image40.emf"/><Relationship Id="rId9" Type="http://schemas.openxmlformats.org/officeDocument/2006/relationships/oleObject" Target="../embeddings/oleObject110.bin"/><Relationship Id="rId14" Type="http://schemas.openxmlformats.org/officeDocument/2006/relationships/image" Target="../media/image45.emf"/></Relationships>
</file>

<file path=ppt/slides/_rels/slide21.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121.bin"/><Relationship Id="rId18" Type="http://schemas.openxmlformats.org/officeDocument/2006/relationships/oleObject" Target="../embeddings/oleObject124.bin"/><Relationship Id="rId3" Type="http://schemas.openxmlformats.org/officeDocument/2006/relationships/oleObject" Target="../embeddings/oleObject116.bin"/><Relationship Id="rId7" Type="http://schemas.openxmlformats.org/officeDocument/2006/relationships/oleObject" Target="../embeddings/oleObject118.bin"/><Relationship Id="rId12" Type="http://schemas.openxmlformats.org/officeDocument/2006/relationships/image" Target="../media/image48.emf"/><Relationship Id="rId17" Type="http://schemas.openxmlformats.org/officeDocument/2006/relationships/oleObject" Target="../embeddings/oleObject123.bin"/><Relationship Id="rId2" Type="http://schemas.openxmlformats.org/officeDocument/2006/relationships/slideLayout" Target="../slideLayouts/slideLayout14.xml"/><Relationship Id="rId16" Type="http://schemas.openxmlformats.org/officeDocument/2006/relationships/image" Target="../media/image54.emf"/><Relationship Id="rId20" Type="http://schemas.openxmlformats.org/officeDocument/2006/relationships/oleObject" Target="../embeddings/oleObject125.bin"/><Relationship Id="rId1" Type="http://schemas.openxmlformats.org/officeDocument/2006/relationships/vmlDrawing" Target="../drawings/vmlDrawing15.vml"/><Relationship Id="rId6" Type="http://schemas.openxmlformats.org/officeDocument/2006/relationships/image" Target="../media/image50.emf"/><Relationship Id="rId11" Type="http://schemas.openxmlformats.org/officeDocument/2006/relationships/oleObject" Target="../embeddings/oleObject120.bin"/><Relationship Id="rId5" Type="http://schemas.openxmlformats.org/officeDocument/2006/relationships/oleObject" Target="../embeddings/oleObject117.bin"/><Relationship Id="rId15" Type="http://schemas.openxmlformats.org/officeDocument/2006/relationships/oleObject" Target="../embeddings/oleObject122.bin"/><Relationship Id="rId10" Type="http://schemas.openxmlformats.org/officeDocument/2006/relationships/image" Target="../media/image52.emf"/><Relationship Id="rId19" Type="http://schemas.openxmlformats.org/officeDocument/2006/relationships/image" Target="../media/image55.emf"/><Relationship Id="rId4" Type="http://schemas.openxmlformats.org/officeDocument/2006/relationships/image" Target="../media/image49.emf"/><Relationship Id="rId9" Type="http://schemas.openxmlformats.org/officeDocument/2006/relationships/oleObject" Target="../embeddings/oleObject119.bin"/><Relationship Id="rId14" Type="http://schemas.openxmlformats.org/officeDocument/2006/relationships/image" Target="../media/image53.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85.emf"/><Relationship Id="rId18" Type="http://schemas.openxmlformats.org/officeDocument/2006/relationships/oleObject" Target="../embeddings/oleObject133.bin"/><Relationship Id="rId3" Type="http://schemas.openxmlformats.org/officeDocument/2006/relationships/image" Target="../media/image90.jpeg"/><Relationship Id="rId21" Type="http://schemas.openxmlformats.org/officeDocument/2006/relationships/image" Target="../media/image89.emf"/><Relationship Id="rId7" Type="http://schemas.openxmlformats.org/officeDocument/2006/relationships/image" Target="../media/image82.emf"/><Relationship Id="rId12" Type="http://schemas.openxmlformats.org/officeDocument/2006/relationships/oleObject" Target="../embeddings/oleObject130.bin"/><Relationship Id="rId17" Type="http://schemas.openxmlformats.org/officeDocument/2006/relationships/image" Target="../media/image87.emf"/><Relationship Id="rId2" Type="http://schemas.openxmlformats.org/officeDocument/2006/relationships/slideLayout" Target="../slideLayouts/slideLayout2.xml"/><Relationship Id="rId16" Type="http://schemas.openxmlformats.org/officeDocument/2006/relationships/oleObject" Target="../embeddings/oleObject132.bin"/><Relationship Id="rId20" Type="http://schemas.openxmlformats.org/officeDocument/2006/relationships/oleObject" Target="../embeddings/oleObject134.bin"/><Relationship Id="rId1" Type="http://schemas.openxmlformats.org/officeDocument/2006/relationships/vmlDrawing" Target="../drawings/vmlDrawing16.vml"/><Relationship Id="rId6" Type="http://schemas.openxmlformats.org/officeDocument/2006/relationships/oleObject" Target="../embeddings/oleObject127.bin"/><Relationship Id="rId11" Type="http://schemas.openxmlformats.org/officeDocument/2006/relationships/image" Target="../media/image84.emf"/><Relationship Id="rId5" Type="http://schemas.openxmlformats.org/officeDocument/2006/relationships/image" Target="../media/image81.emf"/><Relationship Id="rId15" Type="http://schemas.openxmlformats.org/officeDocument/2006/relationships/image" Target="../media/image86.emf"/><Relationship Id="rId10" Type="http://schemas.openxmlformats.org/officeDocument/2006/relationships/oleObject" Target="../embeddings/oleObject129.bin"/><Relationship Id="rId19" Type="http://schemas.openxmlformats.org/officeDocument/2006/relationships/image" Target="../media/image88.emf"/><Relationship Id="rId4" Type="http://schemas.openxmlformats.org/officeDocument/2006/relationships/oleObject" Target="../embeddings/oleObject126.bin"/><Relationship Id="rId9" Type="http://schemas.openxmlformats.org/officeDocument/2006/relationships/image" Target="../media/image83.emf"/><Relationship Id="rId14" Type="http://schemas.openxmlformats.org/officeDocument/2006/relationships/oleObject" Target="../embeddings/oleObject131.bin"/></Relationships>
</file>

<file path=ppt/slides/_rels/slide2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135.bin"/><Relationship Id="rId7" Type="http://schemas.openxmlformats.org/officeDocument/2006/relationships/oleObject" Target="../embeddings/oleObject137.bin"/><Relationship Id="rId12"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94.wmf"/><Relationship Id="rId11" Type="http://schemas.openxmlformats.org/officeDocument/2006/relationships/oleObject" Target="../embeddings/oleObject139.bin"/><Relationship Id="rId5" Type="http://schemas.openxmlformats.org/officeDocument/2006/relationships/oleObject" Target="../embeddings/oleObject136.bin"/><Relationship Id="rId10" Type="http://schemas.openxmlformats.org/officeDocument/2006/relationships/image" Target="../media/image96.wmf"/><Relationship Id="rId4" Type="http://schemas.openxmlformats.org/officeDocument/2006/relationships/image" Target="../media/image93.emf"/><Relationship Id="rId9" Type="http://schemas.openxmlformats.org/officeDocument/2006/relationships/oleObject" Target="../embeddings/oleObject138.bin"/></Relationships>
</file>

<file path=ppt/slides/_rels/slide25.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144.bin"/><Relationship Id="rId18" Type="http://schemas.openxmlformats.org/officeDocument/2006/relationships/image" Target="../media/image104.wmf"/><Relationship Id="rId3" Type="http://schemas.openxmlformats.org/officeDocument/2006/relationships/notesSlide" Target="../notesSlides/notesSlide8.xml"/><Relationship Id="rId7" Type="http://schemas.openxmlformats.org/officeDocument/2006/relationships/oleObject" Target="../embeddings/oleObject141.bin"/><Relationship Id="rId12" Type="http://schemas.openxmlformats.org/officeDocument/2006/relationships/image" Target="../media/image101.wmf"/><Relationship Id="rId17" Type="http://schemas.openxmlformats.org/officeDocument/2006/relationships/oleObject" Target="../embeddings/oleObject146.bin"/><Relationship Id="rId2" Type="http://schemas.openxmlformats.org/officeDocument/2006/relationships/slideLayout" Target="../slideLayouts/slideLayout2.xml"/><Relationship Id="rId16" Type="http://schemas.openxmlformats.org/officeDocument/2006/relationships/image" Target="../media/image103.wmf"/><Relationship Id="rId1" Type="http://schemas.openxmlformats.org/officeDocument/2006/relationships/vmlDrawing" Target="../drawings/vmlDrawing18.vml"/><Relationship Id="rId6" Type="http://schemas.openxmlformats.org/officeDocument/2006/relationships/image" Target="../media/image98.wmf"/><Relationship Id="rId11" Type="http://schemas.openxmlformats.org/officeDocument/2006/relationships/oleObject" Target="../embeddings/oleObject143.bin"/><Relationship Id="rId5" Type="http://schemas.openxmlformats.org/officeDocument/2006/relationships/oleObject" Target="../embeddings/oleObject140.bin"/><Relationship Id="rId15" Type="http://schemas.openxmlformats.org/officeDocument/2006/relationships/oleObject" Target="../embeddings/oleObject145.bin"/><Relationship Id="rId10" Type="http://schemas.openxmlformats.org/officeDocument/2006/relationships/image" Target="../media/image100.wmf"/><Relationship Id="rId4" Type="http://schemas.openxmlformats.org/officeDocument/2006/relationships/image" Target="../media/image105.jpeg"/><Relationship Id="rId9" Type="http://schemas.openxmlformats.org/officeDocument/2006/relationships/oleObject" Target="../embeddings/oleObject142.bin"/><Relationship Id="rId14" Type="http://schemas.openxmlformats.org/officeDocument/2006/relationships/image" Target="../media/image10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wmf"/><Relationship Id="rId18" Type="http://schemas.openxmlformats.org/officeDocument/2006/relationships/oleObject" Target="../embeddings/oleObject8.bin"/><Relationship Id="rId3" Type="http://schemas.openxmlformats.org/officeDocument/2006/relationships/image" Target="../media/image14.jpeg"/><Relationship Id="rId7" Type="http://schemas.openxmlformats.org/officeDocument/2006/relationships/image" Target="../media/image7.wmf"/><Relationship Id="rId12" Type="http://schemas.openxmlformats.org/officeDocument/2006/relationships/oleObject" Target="../embeddings/oleObject5.bin"/><Relationship Id="rId17"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4.bin"/><Relationship Id="rId19" Type="http://schemas.openxmlformats.org/officeDocument/2006/relationships/image" Target="../media/image13.wmf"/><Relationship Id="rId4" Type="http://schemas.openxmlformats.org/officeDocument/2006/relationships/oleObject" Target="../embeddings/oleObject1.bin"/><Relationship Id="rId9" Type="http://schemas.openxmlformats.org/officeDocument/2006/relationships/image" Target="../media/image8.wmf"/><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5.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9.bin"/><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Wewdnesday, Jan. 29, 2020</a:t>
            </a:r>
          </a:p>
        </p:txBody>
      </p:sp>
      <p:sp>
        <p:nvSpPr>
          <p:cNvPr id="7" name="Rectangle 5"/>
          <p:cNvSpPr>
            <a:spLocks noGrp="1" noChangeArrowheads="1"/>
          </p:cNvSpPr>
          <p:nvPr>
            <p:ph type="ftr" sz="quarter" idx="11"/>
          </p:nvPr>
        </p:nvSpPr>
        <p:spPr/>
        <p:txBody>
          <a:bodyPr/>
          <a:lstStyle/>
          <a:p>
            <a:pPr>
              <a:defRPr/>
            </a:pPr>
            <a:r>
              <a:rPr lang="en-US"/>
              <a:t>PHYS 1444-002, Fall 2019                    Dr. Jonathan Asaadi</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a:ea typeface="ＭＳ Ｐゴシック" pitchFamily="-84" charset="-128"/>
                <a:cs typeface="ＭＳ Ｐゴシック" pitchFamily="-84" charset="-128"/>
              </a:rPr>
              <a:t>PHYS 1444 </a:t>
            </a:r>
            <a:r>
              <a:rPr lang="en-US" dirty="0">
                <a:ea typeface="ＭＳ Ｐゴシック" pitchFamily="-84" charset="-128"/>
                <a:cs typeface="ＭＳ Ｐゴシック" pitchFamily="-84" charset="-128"/>
              </a:rPr>
              <a:t>–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#3</a:t>
            </a:r>
          </a:p>
        </p:txBody>
      </p:sp>
      <p:sp>
        <p:nvSpPr>
          <p:cNvPr id="18438" name="Text Box 4"/>
          <p:cNvSpPr txBox="1">
            <a:spLocks noChangeArrowheads="1"/>
          </p:cNvSpPr>
          <p:nvPr/>
        </p:nvSpPr>
        <p:spPr bwMode="auto">
          <a:xfrm>
            <a:off x="2902214" y="1447800"/>
            <a:ext cx="3031600"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Jan. 29, 2020	</a:t>
            </a:r>
          </a:p>
          <a:p>
            <a:pPr algn="ctr"/>
            <a:r>
              <a:rPr lang="en-US" dirty="0">
                <a:solidFill>
                  <a:schemeClr val="accent2"/>
                </a:solidFill>
                <a:latin typeface="Monotype Corsiva" pitchFamily="-84" charset="0"/>
              </a:rPr>
              <a:t>Dr. Jonathan </a:t>
            </a:r>
            <a:r>
              <a:rPr lang="en-US" dirty="0" err="1">
                <a:solidFill>
                  <a:schemeClr val="accent2"/>
                </a:solidFill>
                <a:latin typeface="Monotype Corsiva" pitchFamily="-84" charset="0"/>
              </a:rPr>
              <a:t>Asaadi</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838200" y="2057400"/>
            <a:ext cx="79248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 21</a:t>
            </a:r>
          </a:p>
          <a:p>
            <a:pPr marL="1066800" lvl="1" indent="-609600">
              <a:spcBef>
                <a:spcPct val="20000"/>
              </a:spcBef>
              <a:buFontTx/>
              <a:buChar char="•"/>
            </a:pPr>
            <a:r>
              <a:rPr lang="en-US" sz="2800" kern="0" dirty="0">
                <a:solidFill>
                  <a:srgbClr val="003300"/>
                </a:solidFill>
                <a:latin typeface="Arial Narrow" charset="0"/>
              </a:rPr>
              <a:t>Charges in Atom, Insulators and Conductors &amp; Induced Charge</a:t>
            </a:r>
          </a:p>
          <a:p>
            <a:pPr marL="1066800" lvl="1" indent="-609600">
              <a:spcBef>
                <a:spcPct val="20000"/>
              </a:spcBef>
              <a:buFontTx/>
              <a:buChar char="•"/>
            </a:pPr>
            <a:r>
              <a:rPr lang="en-US" sz="2800" dirty="0">
                <a:solidFill>
                  <a:srgbClr val="003300"/>
                </a:solidFill>
                <a:latin typeface="Arial Narrow" charset="0"/>
              </a:rPr>
              <a:t>Coulomb’s Law</a:t>
            </a:r>
          </a:p>
          <a:p>
            <a:pPr marL="1066800" lvl="1" indent="-609600">
              <a:spcBef>
                <a:spcPct val="20000"/>
              </a:spcBef>
              <a:buFontTx/>
              <a:buChar char="•"/>
            </a:pPr>
            <a:r>
              <a:rPr lang="en-US" sz="2800" dirty="0">
                <a:solidFill>
                  <a:srgbClr val="003300"/>
                </a:solidFill>
                <a:latin typeface="Arial Narrow" charset="0"/>
              </a:rPr>
              <a:t>Electric Fields and Conductors</a:t>
            </a:r>
          </a:p>
          <a:p>
            <a:pPr marL="1066800" lvl="1" indent="-609600">
              <a:spcBef>
                <a:spcPct val="20000"/>
              </a:spcBef>
              <a:buFontTx/>
              <a:buChar char="•"/>
            </a:pPr>
            <a:r>
              <a:rPr lang="en-US" sz="2800" dirty="0">
                <a:solidFill>
                  <a:srgbClr val="003800"/>
                </a:solidFill>
                <a:latin typeface="Arial Narrow" charset="0"/>
              </a:rPr>
              <a:t>Motion of a Charged Particle in an Electric Field</a:t>
            </a:r>
          </a:p>
        </p:txBody>
      </p:sp>
    </p:spTree>
    <p:extLst>
      <p:ext uri="{BB962C8B-B14F-4D97-AF65-F5344CB8AC3E}">
        <p14:creationId xmlns:p14="http://schemas.microsoft.com/office/powerpoint/2010/main" val="28469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58">
                                            <p:txEl>
                                              <p:pRg st="1" end="1"/>
                                            </p:txEl>
                                          </p:spTgt>
                                        </p:tgtEl>
                                        <p:attrNameLst>
                                          <p:attrName>style.visibility</p:attrName>
                                        </p:attrNameLst>
                                      </p:cBhvr>
                                      <p:to>
                                        <p:strVal val="visible"/>
                                      </p:to>
                                    </p:set>
                                    <p:animEffect transition="in" filter="wipe(left)">
                                      <p:cBhvr>
                                        <p:cTn id="10" dur="500"/>
                                        <p:tgtEl>
                                          <p:spTgt spid="205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58">
                                            <p:txEl>
                                              <p:pRg st="2" end="2"/>
                                            </p:txEl>
                                          </p:spTgt>
                                        </p:tgtEl>
                                        <p:attrNameLst>
                                          <p:attrName>style.visibility</p:attrName>
                                        </p:attrNameLst>
                                      </p:cBhvr>
                                      <p:to>
                                        <p:strVal val="visible"/>
                                      </p:to>
                                    </p:set>
                                    <p:animEffect transition="in" filter="wipe(left)">
                                      <p:cBhvr>
                                        <p:cTn id="13" dur="500"/>
                                        <p:tgtEl>
                                          <p:spTgt spid="205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58">
                                            <p:txEl>
                                              <p:pRg st="3" end="3"/>
                                            </p:txEl>
                                          </p:spTgt>
                                        </p:tgtEl>
                                        <p:attrNameLst>
                                          <p:attrName>style.visibility</p:attrName>
                                        </p:attrNameLst>
                                      </p:cBhvr>
                                      <p:to>
                                        <p:strVal val="visible"/>
                                      </p:to>
                                    </p:set>
                                    <p:animEffect transition="in" filter="wipe(left)">
                                      <p:cBhvr>
                                        <p:cTn id="18" dur="500"/>
                                        <p:tgtEl>
                                          <p:spTgt spid="205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58">
                                            <p:txEl>
                                              <p:pRg st="4" end="4"/>
                                            </p:txEl>
                                          </p:spTgt>
                                        </p:tgtEl>
                                        <p:attrNameLst>
                                          <p:attrName>style.visibility</p:attrName>
                                        </p:attrNameLst>
                                      </p:cBhvr>
                                      <p:to>
                                        <p:strVal val="visible"/>
                                      </p:to>
                                    </p:set>
                                    <p:animEffect transition="in" filter="wipe(left)">
                                      <p:cBhvr>
                                        <p:cTn id="23" dur="500"/>
                                        <p:tgtEl>
                                          <p:spTgt spid="2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Wewdnesday, Jan. 29, 2020</a:t>
            </a:r>
          </a:p>
        </p:txBody>
      </p:sp>
      <p:sp>
        <p:nvSpPr>
          <p:cNvPr id="18" name="Footer Placeholder 4"/>
          <p:cNvSpPr>
            <a:spLocks noGrp="1"/>
          </p:cNvSpPr>
          <p:nvPr>
            <p:ph type="ftr" sz="quarter" idx="11"/>
          </p:nvPr>
        </p:nvSpPr>
        <p:spPr/>
        <p:txBody>
          <a:bodyPr/>
          <a:lstStyle/>
          <a:p>
            <a:r>
              <a:rPr lang="en-US"/>
              <a:t>PHYS 1444-002, Fall 2019                    Dr. Jonathan Asaadi</a:t>
            </a:r>
          </a:p>
        </p:txBody>
      </p:sp>
      <p:sp>
        <p:nvSpPr>
          <p:cNvPr id="19" name="Slide Number Placeholder 5"/>
          <p:cNvSpPr>
            <a:spLocks noGrp="1"/>
          </p:cNvSpPr>
          <p:nvPr>
            <p:ph type="sldNum" sz="quarter" idx="12"/>
          </p:nvPr>
        </p:nvSpPr>
        <p:spPr/>
        <p:txBody>
          <a:bodyPr/>
          <a:lstStyle/>
          <a:p>
            <a:fld id="{BDB6796E-0686-9A4B-857C-67D60E3F3DCB}" type="slidenum">
              <a:rPr lang="en-US"/>
              <a:pPr/>
              <a:t>10</a:t>
            </a:fld>
            <a:endParaRPr lang="en-US"/>
          </a:p>
        </p:txBody>
      </p:sp>
      <p:pic>
        <p:nvPicPr>
          <p:cNvPr id="144386" name="Picture 2" descr="FG21_015"/>
          <p:cNvPicPr>
            <a:picLocks noChangeAspect="1" noChangeArrowheads="1"/>
          </p:cNvPicPr>
          <p:nvPr/>
        </p:nvPicPr>
        <p:blipFill>
          <a:blip r:embed="rId3"/>
          <a:srcRect/>
          <a:stretch>
            <a:fillRect/>
          </a:stretch>
        </p:blipFill>
        <p:spPr bwMode="auto">
          <a:xfrm>
            <a:off x="6629400" y="666750"/>
            <a:ext cx="2667000" cy="2000250"/>
          </a:xfrm>
          <a:prstGeom prst="rect">
            <a:avLst/>
          </a:prstGeom>
          <a:noFill/>
        </p:spPr>
      </p:pic>
      <p:sp>
        <p:nvSpPr>
          <p:cNvPr id="144387" name="Rectangle 3"/>
          <p:cNvSpPr>
            <a:spLocks noGrp="1" noChangeArrowheads="1"/>
          </p:cNvSpPr>
          <p:nvPr>
            <p:ph type="title"/>
          </p:nvPr>
        </p:nvSpPr>
        <p:spPr>
          <a:xfrm>
            <a:off x="304800" y="139700"/>
            <a:ext cx="8382000" cy="685800"/>
          </a:xfrm>
        </p:spPr>
        <p:txBody>
          <a:bodyPr/>
          <a:lstStyle/>
          <a:p>
            <a:r>
              <a:rPr lang="en-US" dirty="0"/>
              <a:t>Example on Coulomb Force </a:t>
            </a:r>
          </a:p>
        </p:txBody>
      </p:sp>
      <p:sp>
        <p:nvSpPr>
          <p:cNvPr id="144388" name="Rectangle 4"/>
          <p:cNvSpPr>
            <a:spLocks noGrp="1" noChangeArrowheads="1"/>
          </p:cNvSpPr>
          <p:nvPr>
            <p:ph type="body" idx="1"/>
          </p:nvPr>
        </p:nvSpPr>
        <p:spPr>
          <a:xfrm>
            <a:off x="76200" y="762000"/>
            <a:ext cx="6934200" cy="1752600"/>
          </a:xfrm>
        </p:spPr>
        <p:txBody>
          <a:bodyPr/>
          <a:lstStyle/>
          <a:p>
            <a:pPr>
              <a:lnSpc>
                <a:spcPct val="90000"/>
              </a:lnSpc>
            </a:pPr>
            <a:r>
              <a:rPr lang="en-US" sz="2400" b="1"/>
              <a:t>Electric force on electron by proton</a:t>
            </a:r>
            <a:r>
              <a:rPr lang="en-US" sz="2400"/>
              <a:t>.  Determine the magnitude of the electric force on the electron of a hydrogen atom exerted by the single proton (Q</a:t>
            </a:r>
            <a:r>
              <a:rPr lang="en-US" sz="2400" baseline="-25000"/>
              <a:t>2</a:t>
            </a:r>
            <a:r>
              <a:rPr lang="en-US" sz="2400"/>
              <a:t>=+e) that is its nucleus.  Assume the electron “orbits” the proton at its average distance of r=0.53x10</a:t>
            </a:r>
            <a:r>
              <a:rPr lang="en-US" sz="2400" baseline="30000"/>
              <a:t>-10</a:t>
            </a:r>
            <a:r>
              <a:rPr lang="en-US" sz="2400"/>
              <a:t>m. </a:t>
            </a:r>
          </a:p>
        </p:txBody>
      </p:sp>
      <p:graphicFrame>
        <p:nvGraphicFramePr>
          <p:cNvPr id="144389" name="Object 5"/>
          <p:cNvGraphicFramePr>
            <a:graphicFrameLocks noChangeAspect="1"/>
          </p:cNvGraphicFramePr>
          <p:nvPr/>
        </p:nvGraphicFramePr>
        <p:xfrm>
          <a:off x="2438400" y="3427413"/>
          <a:ext cx="2990850" cy="458787"/>
        </p:xfrm>
        <a:graphic>
          <a:graphicData uri="http://schemas.openxmlformats.org/presentationml/2006/ole">
            <mc:AlternateContent xmlns:mc="http://schemas.openxmlformats.org/markup-compatibility/2006">
              <mc:Choice xmlns:v="urn:schemas-microsoft-com:vml" Requires="v">
                <p:oleObj spid="_x0000_s4241" name="Equation" r:id="rId4" imgW="1485720" imgH="228600" progId="Equation.DSMT4">
                  <p:embed/>
                </p:oleObj>
              </mc:Choice>
              <mc:Fallback>
                <p:oleObj name="Equation" r:id="rId4" imgW="1485720" imgH="228600" progId="Equation.DSMT4">
                  <p:embed/>
                  <p:pic>
                    <p:nvPicPr>
                      <p:cNvPr id="1443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427413"/>
                        <a:ext cx="2990850"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0" name="Object 6"/>
          <p:cNvGraphicFramePr>
            <a:graphicFrameLocks noChangeAspect="1"/>
          </p:cNvGraphicFramePr>
          <p:nvPr/>
        </p:nvGraphicFramePr>
        <p:xfrm>
          <a:off x="3095625" y="2590800"/>
          <a:ext cx="3152775" cy="795338"/>
        </p:xfrm>
        <a:graphic>
          <a:graphicData uri="http://schemas.openxmlformats.org/presentationml/2006/ole">
            <mc:AlternateContent xmlns:mc="http://schemas.openxmlformats.org/markup-compatibility/2006">
              <mc:Choice xmlns:v="urn:schemas-microsoft-com:vml" Requires="v">
                <p:oleObj spid="_x0000_s4242" name="Equation" r:id="rId6" imgW="1434960" imgH="406080" progId="Equation.DSMT4">
                  <p:embed/>
                </p:oleObj>
              </mc:Choice>
              <mc:Fallback>
                <p:oleObj name="Equation" r:id="rId6" imgW="1434960" imgH="406080" progId="Equation.DSMT4">
                  <p:embed/>
                  <p:pic>
                    <p:nvPicPr>
                      <p:cNvPr id="14439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5625" y="2590800"/>
                        <a:ext cx="3152775" cy="795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1" name="Text Box 7"/>
          <p:cNvSpPr txBox="1">
            <a:spLocks noChangeArrowheads="1"/>
          </p:cNvSpPr>
          <p:nvPr/>
        </p:nvSpPr>
        <p:spPr bwMode="auto">
          <a:xfrm>
            <a:off x="685800" y="2743200"/>
            <a:ext cx="21288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Using Coulomb’s law</a:t>
            </a:r>
          </a:p>
        </p:txBody>
      </p:sp>
      <p:sp>
        <p:nvSpPr>
          <p:cNvPr id="144392" name="Text Box 8"/>
          <p:cNvSpPr txBox="1">
            <a:spLocks noChangeArrowheads="1"/>
          </p:cNvSpPr>
          <p:nvPr/>
        </p:nvSpPr>
        <p:spPr bwMode="auto">
          <a:xfrm>
            <a:off x="722313" y="3429000"/>
            <a:ext cx="156368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Each charge is</a:t>
            </a:r>
          </a:p>
        </p:txBody>
      </p:sp>
      <p:graphicFrame>
        <p:nvGraphicFramePr>
          <p:cNvPr id="144393" name="Object 9"/>
          <p:cNvGraphicFramePr>
            <a:graphicFrameLocks noChangeAspect="1"/>
          </p:cNvGraphicFramePr>
          <p:nvPr/>
        </p:nvGraphicFramePr>
        <p:xfrm>
          <a:off x="6019800" y="3427413"/>
          <a:ext cx="2836863" cy="458787"/>
        </p:xfrm>
        <a:graphic>
          <a:graphicData uri="http://schemas.openxmlformats.org/presentationml/2006/ole">
            <mc:AlternateContent xmlns:mc="http://schemas.openxmlformats.org/markup-compatibility/2006">
              <mc:Choice xmlns:v="urn:schemas-microsoft-com:vml" Requires="v">
                <p:oleObj spid="_x0000_s4243" name="Equation" r:id="rId8" imgW="1409400" imgH="228600" progId="Equation.DSMT4">
                  <p:embed/>
                </p:oleObj>
              </mc:Choice>
              <mc:Fallback>
                <p:oleObj name="Equation" r:id="rId8" imgW="1409400" imgH="228600" progId="Equation.DSMT4">
                  <p:embed/>
                  <p:pic>
                    <p:nvPicPr>
                      <p:cNvPr id="14439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3427413"/>
                        <a:ext cx="2836863"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4" name="Text Box 10"/>
          <p:cNvSpPr txBox="1">
            <a:spLocks noChangeArrowheads="1"/>
          </p:cNvSpPr>
          <p:nvPr/>
        </p:nvSpPr>
        <p:spPr bwMode="auto">
          <a:xfrm>
            <a:off x="5457825" y="3457575"/>
            <a:ext cx="53181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and</a:t>
            </a:r>
          </a:p>
        </p:txBody>
      </p:sp>
      <p:sp>
        <p:nvSpPr>
          <p:cNvPr id="144395" name="Text Box 11"/>
          <p:cNvSpPr txBox="1">
            <a:spLocks noChangeArrowheads="1"/>
          </p:cNvSpPr>
          <p:nvPr/>
        </p:nvSpPr>
        <p:spPr bwMode="auto">
          <a:xfrm>
            <a:off x="685800" y="4025900"/>
            <a:ext cx="31194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the magnitude of the force is</a:t>
            </a:r>
          </a:p>
        </p:txBody>
      </p:sp>
      <p:graphicFrame>
        <p:nvGraphicFramePr>
          <p:cNvPr id="144396" name="Object 12"/>
          <p:cNvGraphicFramePr>
            <a:graphicFrameLocks noChangeAspect="1"/>
          </p:cNvGraphicFramePr>
          <p:nvPr/>
        </p:nvGraphicFramePr>
        <p:xfrm>
          <a:off x="762000" y="4559300"/>
          <a:ext cx="1619250" cy="796925"/>
        </p:xfrm>
        <a:graphic>
          <a:graphicData uri="http://schemas.openxmlformats.org/presentationml/2006/ole">
            <mc:AlternateContent xmlns:mc="http://schemas.openxmlformats.org/markup-compatibility/2006">
              <mc:Choice xmlns:v="urn:schemas-microsoft-com:vml" Requires="v">
                <p:oleObj spid="_x0000_s4244" name="Equation" r:id="rId10" imgW="736560" imgH="406080" progId="Equation.DSMT4">
                  <p:embed/>
                </p:oleObj>
              </mc:Choice>
              <mc:Fallback>
                <p:oleObj name="Equation" r:id="rId10" imgW="736560" imgH="406080" progId="Equation.DSMT4">
                  <p:embed/>
                  <p:pic>
                    <p:nvPicPr>
                      <p:cNvPr id="144396"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4559300"/>
                        <a:ext cx="1619250"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7" name="Object 13"/>
          <p:cNvGraphicFramePr>
            <a:graphicFrameLocks noChangeAspect="1"/>
          </p:cNvGraphicFramePr>
          <p:nvPr/>
        </p:nvGraphicFramePr>
        <p:xfrm>
          <a:off x="2368550" y="4406900"/>
          <a:ext cx="6165850" cy="1119188"/>
        </p:xfrm>
        <a:graphic>
          <a:graphicData uri="http://schemas.openxmlformats.org/presentationml/2006/ole">
            <mc:AlternateContent xmlns:mc="http://schemas.openxmlformats.org/markup-compatibility/2006">
              <mc:Choice xmlns:v="urn:schemas-microsoft-com:vml" Requires="v">
                <p:oleObj spid="_x0000_s4245" name="Equation" r:id="rId12" imgW="2806560" imgH="571320" progId="Equation.DSMT4">
                  <p:embed/>
                </p:oleObj>
              </mc:Choice>
              <mc:Fallback>
                <p:oleObj name="Equation" r:id="rId12" imgW="2806560" imgH="571320" progId="Equation.DSMT4">
                  <p:embed/>
                  <p:pic>
                    <p:nvPicPr>
                      <p:cNvPr id="144397"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8550" y="4406900"/>
                        <a:ext cx="6165850" cy="1119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8" name="Object 14"/>
          <p:cNvGraphicFramePr>
            <a:graphicFrameLocks noChangeAspect="1"/>
          </p:cNvGraphicFramePr>
          <p:nvPr/>
        </p:nvGraphicFramePr>
        <p:xfrm>
          <a:off x="2438400" y="5257800"/>
          <a:ext cx="1770063" cy="406400"/>
        </p:xfrm>
        <a:graphic>
          <a:graphicData uri="http://schemas.openxmlformats.org/presentationml/2006/ole">
            <mc:AlternateContent xmlns:mc="http://schemas.openxmlformats.org/markup-compatibility/2006">
              <mc:Choice xmlns:v="urn:schemas-microsoft-com:vml" Requires="v">
                <p:oleObj spid="_x0000_s4246" name="Equation" r:id="rId14" imgW="787320" imgH="203040" progId="Equation.DSMT4">
                  <p:embed/>
                </p:oleObj>
              </mc:Choice>
              <mc:Fallback>
                <p:oleObj name="Equation" r:id="rId14" imgW="787320" imgH="203040" progId="Equation.DSMT4">
                  <p:embed/>
                  <p:pic>
                    <p:nvPicPr>
                      <p:cNvPr id="144398"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8400" y="5257800"/>
                        <a:ext cx="1770063"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9" name="Text Box 15"/>
          <p:cNvSpPr txBox="1">
            <a:spLocks noChangeArrowheads="1"/>
          </p:cNvSpPr>
          <p:nvPr/>
        </p:nvSpPr>
        <p:spPr bwMode="auto">
          <a:xfrm>
            <a:off x="609600" y="5775325"/>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4400" name="Text Box 16"/>
          <p:cNvSpPr txBox="1">
            <a:spLocks noChangeArrowheads="1"/>
          </p:cNvSpPr>
          <p:nvPr/>
        </p:nvSpPr>
        <p:spPr bwMode="auto">
          <a:xfrm>
            <a:off x="2443163" y="5791200"/>
            <a:ext cx="212883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Toward each other…</a:t>
            </a:r>
          </a:p>
        </p:txBody>
      </p:sp>
    </p:spTree>
    <p:extLst>
      <p:ext uri="{BB962C8B-B14F-4D97-AF65-F5344CB8AC3E}">
        <p14:creationId xmlns:p14="http://schemas.microsoft.com/office/powerpoint/2010/main" val="21589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4388">
                                            <p:txEl>
                                              <p:pRg st="0" end="0"/>
                                            </p:txEl>
                                          </p:spTgt>
                                        </p:tgtEl>
                                        <p:attrNameLst>
                                          <p:attrName>style.visibility</p:attrName>
                                        </p:attrNameLst>
                                      </p:cBhvr>
                                      <p:to>
                                        <p:strVal val="visible"/>
                                      </p:to>
                                    </p:set>
                                    <p:animEffect transition="in" filter="wipe(left)">
                                      <p:cBhvr>
                                        <p:cTn id="7" dur="500"/>
                                        <p:tgtEl>
                                          <p:spTgt spid="144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4386"/>
                                        </p:tgtEl>
                                        <p:attrNameLst>
                                          <p:attrName>style.visibility</p:attrName>
                                        </p:attrNameLst>
                                      </p:cBhvr>
                                      <p:to>
                                        <p:strVal val="visible"/>
                                      </p:to>
                                    </p:set>
                                    <p:anim calcmode="lin" valueType="num">
                                      <p:cBhvr>
                                        <p:cTn id="12" dur="500" fill="hold"/>
                                        <p:tgtEl>
                                          <p:spTgt spid="144386"/>
                                        </p:tgtEl>
                                        <p:attrNameLst>
                                          <p:attrName>ppt_w</p:attrName>
                                        </p:attrNameLst>
                                      </p:cBhvr>
                                      <p:tavLst>
                                        <p:tav tm="0">
                                          <p:val>
                                            <p:fltVal val="0"/>
                                          </p:val>
                                        </p:tav>
                                        <p:tav tm="100000">
                                          <p:val>
                                            <p:strVal val="#ppt_w"/>
                                          </p:val>
                                        </p:tav>
                                      </p:tavLst>
                                    </p:anim>
                                    <p:anim calcmode="lin" valueType="num">
                                      <p:cBhvr>
                                        <p:cTn id="13" dur="500" fill="hold"/>
                                        <p:tgtEl>
                                          <p:spTgt spid="144386"/>
                                        </p:tgtEl>
                                        <p:attrNameLst>
                                          <p:attrName>ppt_h</p:attrName>
                                        </p:attrNameLst>
                                      </p:cBhvr>
                                      <p:tavLst>
                                        <p:tav tm="0">
                                          <p:val>
                                            <p:fltVal val="0"/>
                                          </p:val>
                                        </p:tav>
                                        <p:tav tm="100000">
                                          <p:val>
                                            <p:strVal val="#ppt_h"/>
                                          </p:val>
                                        </p:tav>
                                      </p:tavLst>
                                    </p:anim>
                                    <p:animEffect transition="in" filter="fade">
                                      <p:cBhvr>
                                        <p:cTn id="14" dur="500"/>
                                        <p:tgtEl>
                                          <p:spTgt spid="14438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4391"/>
                                        </p:tgtEl>
                                        <p:attrNameLst>
                                          <p:attrName>style.visibility</p:attrName>
                                        </p:attrNameLst>
                                      </p:cBhvr>
                                      <p:to>
                                        <p:strVal val="visible"/>
                                      </p:to>
                                    </p:set>
                                    <p:animEffect transition="in" filter="wipe(left)">
                                      <p:cBhvr>
                                        <p:cTn id="19" dur="500"/>
                                        <p:tgtEl>
                                          <p:spTgt spid="14439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4390"/>
                                        </p:tgtEl>
                                        <p:attrNameLst>
                                          <p:attrName>style.visibility</p:attrName>
                                        </p:attrNameLst>
                                      </p:cBhvr>
                                      <p:to>
                                        <p:strVal val="visible"/>
                                      </p:to>
                                    </p:set>
                                    <p:animEffect transition="in" filter="wipe(left)">
                                      <p:cBhvr>
                                        <p:cTn id="24" dur="500"/>
                                        <p:tgtEl>
                                          <p:spTgt spid="14439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4392"/>
                                        </p:tgtEl>
                                        <p:attrNameLst>
                                          <p:attrName>style.visibility</p:attrName>
                                        </p:attrNameLst>
                                      </p:cBhvr>
                                      <p:to>
                                        <p:strVal val="visible"/>
                                      </p:to>
                                    </p:set>
                                    <p:animEffect transition="in" filter="wipe(left)">
                                      <p:cBhvr>
                                        <p:cTn id="29" dur="500"/>
                                        <p:tgtEl>
                                          <p:spTgt spid="14439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44389"/>
                                        </p:tgtEl>
                                        <p:attrNameLst>
                                          <p:attrName>style.visibility</p:attrName>
                                        </p:attrNameLst>
                                      </p:cBhvr>
                                      <p:to>
                                        <p:strVal val="visible"/>
                                      </p:to>
                                    </p:set>
                                    <p:animEffect transition="in" filter="wipe(left)">
                                      <p:cBhvr>
                                        <p:cTn id="34" dur="500"/>
                                        <p:tgtEl>
                                          <p:spTgt spid="14438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4394"/>
                                        </p:tgtEl>
                                        <p:attrNameLst>
                                          <p:attrName>style.visibility</p:attrName>
                                        </p:attrNameLst>
                                      </p:cBhvr>
                                      <p:to>
                                        <p:strVal val="visible"/>
                                      </p:to>
                                    </p:set>
                                    <p:animEffect transition="in" filter="wipe(left)">
                                      <p:cBhvr>
                                        <p:cTn id="39" dur="500"/>
                                        <p:tgtEl>
                                          <p:spTgt spid="14439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44393"/>
                                        </p:tgtEl>
                                        <p:attrNameLst>
                                          <p:attrName>style.visibility</p:attrName>
                                        </p:attrNameLst>
                                      </p:cBhvr>
                                      <p:to>
                                        <p:strVal val="visible"/>
                                      </p:to>
                                    </p:set>
                                    <p:animEffect transition="in" filter="wipe(left)">
                                      <p:cBhvr>
                                        <p:cTn id="44" dur="500"/>
                                        <p:tgtEl>
                                          <p:spTgt spid="14439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4395"/>
                                        </p:tgtEl>
                                        <p:attrNameLst>
                                          <p:attrName>style.visibility</p:attrName>
                                        </p:attrNameLst>
                                      </p:cBhvr>
                                      <p:to>
                                        <p:strVal val="visible"/>
                                      </p:to>
                                    </p:set>
                                    <p:animEffect transition="in" filter="wipe(left)">
                                      <p:cBhvr>
                                        <p:cTn id="49" dur="500"/>
                                        <p:tgtEl>
                                          <p:spTgt spid="14439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4396"/>
                                        </p:tgtEl>
                                        <p:attrNameLst>
                                          <p:attrName>style.visibility</p:attrName>
                                        </p:attrNameLst>
                                      </p:cBhvr>
                                      <p:to>
                                        <p:strVal val="visible"/>
                                      </p:to>
                                    </p:set>
                                    <p:animEffect transition="in" filter="wipe(left)">
                                      <p:cBhvr>
                                        <p:cTn id="54" dur="500"/>
                                        <p:tgtEl>
                                          <p:spTgt spid="14439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4397"/>
                                        </p:tgtEl>
                                        <p:attrNameLst>
                                          <p:attrName>style.visibility</p:attrName>
                                        </p:attrNameLst>
                                      </p:cBhvr>
                                      <p:to>
                                        <p:strVal val="visible"/>
                                      </p:to>
                                    </p:set>
                                    <p:animEffect transition="in" filter="wipe(left)">
                                      <p:cBhvr>
                                        <p:cTn id="59" dur="500"/>
                                        <p:tgtEl>
                                          <p:spTgt spid="14439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4398"/>
                                        </p:tgtEl>
                                        <p:attrNameLst>
                                          <p:attrName>style.visibility</p:attrName>
                                        </p:attrNameLst>
                                      </p:cBhvr>
                                      <p:to>
                                        <p:strVal val="visible"/>
                                      </p:to>
                                    </p:set>
                                    <p:animEffect transition="in" filter="wipe(left)">
                                      <p:cBhvr>
                                        <p:cTn id="64" dur="500"/>
                                        <p:tgtEl>
                                          <p:spTgt spid="14439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4399"/>
                                        </p:tgtEl>
                                        <p:attrNameLst>
                                          <p:attrName>style.visibility</p:attrName>
                                        </p:attrNameLst>
                                      </p:cBhvr>
                                      <p:to>
                                        <p:strVal val="visible"/>
                                      </p:to>
                                    </p:set>
                                    <p:animEffect transition="in" filter="wipe(left)">
                                      <p:cBhvr>
                                        <p:cTn id="69" dur="500"/>
                                        <p:tgtEl>
                                          <p:spTgt spid="14439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44400"/>
                                        </p:tgtEl>
                                        <p:attrNameLst>
                                          <p:attrName>style.visibility</p:attrName>
                                        </p:attrNameLst>
                                      </p:cBhvr>
                                      <p:to>
                                        <p:strVal val="visible"/>
                                      </p:to>
                                    </p:set>
                                    <p:animEffect transition="in" filter="wipe(left)">
                                      <p:cBhvr>
                                        <p:cTn id="74" dur="500"/>
                                        <p:tgtEl>
                                          <p:spTgt spid="144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build="p"/>
      <p:bldP spid="144391" grpId="0"/>
      <p:bldP spid="144392" grpId="0"/>
      <p:bldP spid="144394" grpId="0"/>
      <p:bldP spid="144395" grpId="0"/>
      <p:bldP spid="144399" grpId="0"/>
      <p:bldP spid="1444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Wewdnesday, Jan. 29, 2020</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1C15CDBB-5BBB-B44F-A893-1516E99BEC87}" type="slidenum">
              <a:rPr lang="en-US"/>
              <a:pPr/>
              <a:t>11</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5409"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dirty="0"/>
              <a:t>The Coulomb Force Refresher</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5410"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5411"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5412"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5413"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5414"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5415"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76400" y="5500688"/>
          <a:ext cx="3429000" cy="519112"/>
        </p:xfrm>
        <a:graphic>
          <a:graphicData uri="http://schemas.openxmlformats.org/presentationml/2006/ole">
            <mc:AlternateContent xmlns:mc="http://schemas.openxmlformats.org/markup-compatibility/2006">
              <mc:Choice xmlns:v="urn:schemas-microsoft-com:vml" Requires="v">
                <p:oleObj spid="_x0000_s5416"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5500688"/>
                        <a:ext cx="3429000" cy="519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 name="Rectangle 17"/>
          <p:cNvSpPr/>
          <p:nvPr/>
        </p:nvSpPr>
        <p:spPr bwMode="auto">
          <a:xfrm>
            <a:off x="6096000" y="4419600"/>
            <a:ext cx="3048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1" name="Object 11"/>
          <p:cNvGraphicFramePr>
            <a:graphicFrameLocks noChangeAspect="1"/>
          </p:cNvGraphicFramePr>
          <p:nvPr/>
        </p:nvGraphicFramePr>
        <p:xfrm>
          <a:off x="6629400" y="5113338"/>
          <a:ext cx="1981200" cy="795337"/>
        </p:xfrm>
        <a:graphic>
          <a:graphicData uri="http://schemas.openxmlformats.org/presentationml/2006/ole">
            <mc:AlternateContent xmlns:mc="http://schemas.openxmlformats.org/markup-compatibility/2006">
              <mc:Choice xmlns:v="urn:schemas-microsoft-com:vml" Requires="v">
                <p:oleObj spid="_x0000_s5417" name="Equation" r:id="rId20" imgW="901440" imgH="406080" progId="Equation.DSMT4">
                  <p:embed/>
                </p:oleObj>
              </mc:Choice>
              <mc:Fallback>
                <p:oleObj name="Equation" r:id="rId20" imgW="901440" imgH="406080" progId="Equation.DSMT4">
                  <p:embed/>
                  <p:pic>
                    <p:nvPicPr>
                      <p:cNvPr id="21"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9400" y="5113338"/>
                        <a:ext cx="1981200" cy="795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 name="Object 9"/>
          <p:cNvGraphicFramePr>
            <a:graphicFrameLocks noChangeAspect="1"/>
          </p:cNvGraphicFramePr>
          <p:nvPr/>
        </p:nvGraphicFramePr>
        <p:xfrm>
          <a:off x="6693725" y="4357688"/>
          <a:ext cx="1371600" cy="447675"/>
        </p:xfrm>
        <a:graphic>
          <a:graphicData uri="http://schemas.openxmlformats.org/presentationml/2006/ole">
            <mc:AlternateContent xmlns:mc="http://schemas.openxmlformats.org/markup-compatibility/2006">
              <mc:Choice xmlns:v="urn:schemas-microsoft-com:vml" Requires="v">
                <p:oleObj spid="_x0000_s5418" name="Equation" r:id="rId22" imgW="622080" imgH="203040" progId="Equation.DSMT4">
                  <p:embed/>
                </p:oleObj>
              </mc:Choice>
              <mc:Fallback>
                <p:oleObj name="Equation" r:id="rId22" imgW="622080" imgH="203040" progId="Equation.DSMT4">
                  <p:embed/>
                  <p:pic>
                    <p:nvPicPr>
                      <p:cNvPr id="22"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93725" y="4357688"/>
                        <a:ext cx="13716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 name="Object 10"/>
          <p:cNvGraphicFramePr>
            <a:graphicFrameLocks noChangeAspect="1"/>
          </p:cNvGraphicFramePr>
          <p:nvPr/>
        </p:nvGraphicFramePr>
        <p:xfrm>
          <a:off x="6087370" y="4800600"/>
          <a:ext cx="2944413" cy="334488"/>
        </p:xfrm>
        <a:graphic>
          <a:graphicData uri="http://schemas.openxmlformats.org/presentationml/2006/ole">
            <mc:AlternateContent xmlns:mc="http://schemas.openxmlformats.org/markup-compatibility/2006">
              <mc:Choice xmlns:v="urn:schemas-microsoft-com:vml" Requires="v">
                <p:oleObj spid="_x0000_s5419" name="Equation" r:id="rId24" imgW="2006280" imgH="228600" progId="Equation.DSMT4">
                  <p:embed/>
                </p:oleObj>
              </mc:Choice>
              <mc:Fallback>
                <p:oleObj name="Equation" r:id="rId24" imgW="2006280" imgH="228600" progId="Equation.DSMT4">
                  <p:embed/>
                  <p:pic>
                    <p:nvPicPr>
                      <p:cNvPr id="23" name="Object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87370" y="4800600"/>
                        <a:ext cx="2944413" cy="334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Rectangle 27"/>
          <p:cNvSpPr/>
          <p:nvPr/>
        </p:nvSpPr>
        <p:spPr bwMode="auto">
          <a:xfrm>
            <a:off x="6324600" y="60198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4" name="Object 8"/>
          <p:cNvGraphicFramePr>
            <a:graphicFrameLocks noChangeAspect="1"/>
          </p:cNvGraphicFramePr>
          <p:nvPr/>
        </p:nvGraphicFramePr>
        <p:xfrm>
          <a:off x="6819900" y="6348412"/>
          <a:ext cx="1828800" cy="357188"/>
        </p:xfrm>
        <a:graphic>
          <a:graphicData uri="http://schemas.openxmlformats.org/presentationml/2006/ole">
            <mc:AlternateContent xmlns:mc="http://schemas.openxmlformats.org/markup-compatibility/2006">
              <mc:Choice xmlns:v="urn:schemas-microsoft-com:vml" Requires="v">
                <p:oleObj spid="_x0000_s5420" name="Equation" r:id="rId26" imgW="1041120" imgH="203040" progId="Equation.DSMT4">
                  <p:embed/>
                </p:oleObj>
              </mc:Choice>
              <mc:Fallback>
                <p:oleObj name="Equation" r:id="rId26" imgW="1041120" imgH="203040" progId="Equation.DSMT4">
                  <p:embed/>
                  <p:pic>
                    <p:nvPicPr>
                      <p:cNvPr id="24" name="Object 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19900" y="6348412"/>
                        <a:ext cx="1828800" cy="357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 name="Rectangle 19"/>
          <p:cNvSpPr/>
          <p:nvPr/>
        </p:nvSpPr>
        <p:spPr bwMode="auto">
          <a:xfrm>
            <a:off x="6705600" y="6023561"/>
            <a:ext cx="2057400" cy="338554"/>
          </a:xfrm>
          <a:prstGeom prst="rect">
            <a:avLst/>
          </a:prstGeom>
          <a:solidFill>
            <a:srgbClr val="FFFF0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00000"/>
                </a:solidFill>
                <a:effectLst/>
                <a:latin typeface="+mj-lt"/>
              </a:rPr>
              <a:t>The Elementary</a:t>
            </a:r>
            <a:r>
              <a:rPr kumimoji="0" lang="en-US" sz="1600" b="1" i="0" u="none" strike="noStrike" cap="none" normalizeH="0">
                <a:ln>
                  <a:noFill/>
                </a:ln>
                <a:solidFill>
                  <a:srgbClr val="C00000"/>
                </a:solidFill>
                <a:effectLst/>
                <a:latin typeface="+mj-lt"/>
              </a:rPr>
              <a:t> Charge</a:t>
            </a:r>
            <a:endParaRPr kumimoji="0" lang="en-US" sz="1600" b="1" i="0" u="none" strike="noStrike" cap="none" normalizeH="0" baseline="0">
              <a:ln>
                <a:noFill/>
              </a:ln>
              <a:solidFill>
                <a:srgbClr val="C00000"/>
              </a:solidFill>
              <a:effectLst/>
              <a:latin typeface="+mj-lt"/>
            </a:endParaRPr>
          </a:p>
        </p:txBody>
      </p:sp>
    </p:spTree>
    <p:extLst>
      <p:ext uri="{BB962C8B-B14F-4D97-AF65-F5344CB8AC3E}">
        <p14:creationId xmlns:p14="http://schemas.microsoft.com/office/powerpoint/2010/main" val="334150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0303"/>
                                        </p:tgtEl>
                                        <p:attrNameLst>
                                          <p:attrName>style.visibility</p:attrName>
                                        </p:attrNameLst>
                                      </p:cBhvr>
                                      <p:to>
                                        <p:strVal val="visible"/>
                                      </p:to>
                                    </p:set>
                                    <p:animEffect transition="in" filter="wipe(left)">
                                      <p:cBhvr>
                                        <p:cTn id="11" dur="500"/>
                                        <p:tgtEl>
                                          <p:spTgt spid="1403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0294"/>
                                        </p:tgtEl>
                                        <p:attrNameLst>
                                          <p:attrName>style.visibility</p:attrName>
                                        </p:attrNameLst>
                                      </p:cBhvr>
                                      <p:to>
                                        <p:strVal val="visible"/>
                                      </p:to>
                                    </p:set>
                                    <p:animEffect transition="in" filter="wipe(left)">
                                      <p:cBhvr>
                                        <p:cTn id="16" dur="500"/>
                                        <p:tgtEl>
                                          <p:spTgt spid="1402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0304"/>
                                        </p:tgtEl>
                                        <p:attrNameLst>
                                          <p:attrName>style.visibility</p:attrName>
                                        </p:attrNameLst>
                                      </p:cBhvr>
                                      <p:to>
                                        <p:strVal val="visible"/>
                                      </p:to>
                                    </p:set>
                                    <p:animEffect transition="in" filter="wipe(left)">
                                      <p:cBhvr>
                                        <p:cTn id="21" dur="500"/>
                                        <p:tgtEl>
                                          <p:spTgt spid="1403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0305"/>
                                        </p:tgtEl>
                                        <p:attrNameLst>
                                          <p:attrName>style.visibility</p:attrName>
                                        </p:attrNameLst>
                                      </p:cBhvr>
                                      <p:to>
                                        <p:strVal val="visible"/>
                                      </p:to>
                                    </p:set>
                                    <p:animEffect transition="in" filter="wipe(left)">
                                      <p:cBhvr>
                                        <p:cTn id="26" dur="500"/>
                                        <p:tgtEl>
                                          <p:spTgt spid="1403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0301"/>
                                        </p:tgtEl>
                                        <p:attrNameLst>
                                          <p:attrName>style.visibility</p:attrName>
                                        </p:attrNameLst>
                                      </p:cBhvr>
                                      <p:to>
                                        <p:strVal val="visible"/>
                                      </p:to>
                                    </p:set>
                                    <p:animEffect transition="in" filter="wipe(left)">
                                      <p:cBhvr>
                                        <p:cTn id="31" dur="500"/>
                                        <p:tgtEl>
                                          <p:spTgt spid="14030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0306"/>
                                        </p:tgtEl>
                                        <p:attrNameLst>
                                          <p:attrName>style.visibility</p:attrName>
                                        </p:attrNameLst>
                                      </p:cBhvr>
                                      <p:to>
                                        <p:strVal val="visible"/>
                                      </p:to>
                                    </p:set>
                                    <p:animEffect transition="in" filter="wipe(left)">
                                      <p:cBhvr>
                                        <p:cTn id="36" dur="500"/>
                                        <p:tgtEl>
                                          <p:spTgt spid="14030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0300"/>
                                        </p:tgtEl>
                                        <p:attrNameLst>
                                          <p:attrName>style.visibility</p:attrName>
                                        </p:attrNameLst>
                                      </p:cBhvr>
                                      <p:to>
                                        <p:strVal val="visible"/>
                                      </p:to>
                                    </p:set>
                                    <p:animEffect transition="in" filter="wipe(left)">
                                      <p:cBhvr>
                                        <p:cTn id="41" dur="500"/>
                                        <p:tgtEl>
                                          <p:spTgt spid="14030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40292">
                                            <p:txEl>
                                              <p:pRg st="0" end="0"/>
                                            </p:txEl>
                                          </p:spTgt>
                                        </p:tgtEl>
                                        <p:attrNameLst>
                                          <p:attrName>style.visibility</p:attrName>
                                        </p:attrNameLst>
                                      </p:cBhvr>
                                      <p:to>
                                        <p:strVal val="visible"/>
                                      </p:to>
                                    </p:set>
                                    <p:animEffect transition="in" filter="wipe(left)">
                                      <p:cBhvr>
                                        <p:cTn id="46" dur="500"/>
                                        <p:tgtEl>
                                          <p:spTgt spid="14029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40292">
                                            <p:txEl>
                                              <p:pRg st="1" end="1"/>
                                            </p:txEl>
                                          </p:spTgt>
                                        </p:tgtEl>
                                        <p:attrNameLst>
                                          <p:attrName>style.visibility</p:attrName>
                                        </p:attrNameLst>
                                      </p:cBhvr>
                                      <p:to>
                                        <p:strVal val="visible"/>
                                      </p:to>
                                    </p:set>
                                    <p:animEffect transition="in" filter="wipe(left)">
                                      <p:cBhvr>
                                        <p:cTn id="51" dur="500"/>
                                        <p:tgtEl>
                                          <p:spTgt spid="14029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40292">
                                            <p:txEl>
                                              <p:pRg st="2" end="2"/>
                                            </p:txEl>
                                          </p:spTgt>
                                        </p:tgtEl>
                                        <p:attrNameLst>
                                          <p:attrName>style.visibility</p:attrName>
                                        </p:attrNameLst>
                                      </p:cBhvr>
                                      <p:to>
                                        <p:strVal val="visible"/>
                                      </p:to>
                                    </p:set>
                                    <p:animEffect transition="in" filter="wipe(left)">
                                      <p:cBhvr>
                                        <p:cTn id="56" dur="500"/>
                                        <p:tgtEl>
                                          <p:spTgt spid="14029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40292">
                                            <p:txEl>
                                              <p:pRg st="3" end="3"/>
                                            </p:txEl>
                                          </p:spTgt>
                                        </p:tgtEl>
                                        <p:attrNameLst>
                                          <p:attrName>style.visibility</p:attrName>
                                        </p:attrNameLst>
                                      </p:cBhvr>
                                      <p:to>
                                        <p:strVal val="visible"/>
                                      </p:to>
                                    </p:set>
                                    <p:animEffect transition="in" filter="wipe(left)">
                                      <p:cBhvr>
                                        <p:cTn id="61" dur="500"/>
                                        <p:tgtEl>
                                          <p:spTgt spid="140292">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xit" presetSubtype="32" fill="hold" grpId="0" nodeType="clickEffect">
                                  <p:stCondLst>
                                    <p:cond delay="0"/>
                                  </p:stCondLst>
                                  <p:childTnLst>
                                    <p:anim calcmode="lin" valueType="num">
                                      <p:cBhvr>
                                        <p:cTn id="65" dur="500"/>
                                        <p:tgtEl>
                                          <p:spTgt spid="18"/>
                                        </p:tgtEl>
                                        <p:attrNameLst>
                                          <p:attrName>ppt_w</p:attrName>
                                        </p:attrNameLst>
                                      </p:cBhvr>
                                      <p:tavLst>
                                        <p:tav tm="0">
                                          <p:val>
                                            <p:strVal val="ppt_w"/>
                                          </p:val>
                                        </p:tav>
                                        <p:tav tm="100000">
                                          <p:val>
                                            <p:fltVal val="0"/>
                                          </p:val>
                                        </p:tav>
                                      </p:tavLst>
                                    </p:anim>
                                    <p:anim calcmode="lin" valueType="num">
                                      <p:cBhvr>
                                        <p:cTn id="66" dur="500"/>
                                        <p:tgtEl>
                                          <p:spTgt spid="18"/>
                                        </p:tgtEl>
                                        <p:attrNameLst>
                                          <p:attrName>ppt_h</p:attrName>
                                        </p:attrNameLst>
                                      </p:cBhvr>
                                      <p:tavLst>
                                        <p:tav tm="0">
                                          <p:val>
                                            <p:strVal val="ppt_h"/>
                                          </p:val>
                                        </p:tav>
                                        <p:tav tm="100000">
                                          <p:val>
                                            <p:fltVal val="0"/>
                                          </p:val>
                                        </p:tav>
                                      </p:tavLst>
                                    </p:anim>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3" presetClass="exit" presetSubtype="32" fill="hold" grpId="0" nodeType="clickEffect">
                                  <p:stCondLst>
                                    <p:cond delay="0"/>
                                  </p:stCondLst>
                                  <p:childTnLst>
                                    <p:anim calcmode="lin" valueType="num">
                                      <p:cBhvr>
                                        <p:cTn id="71" dur="500"/>
                                        <p:tgtEl>
                                          <p:spTgt spid="19"/>
                                        </p:tgtEl>
                                        <p:attrNameLst>
                                          <p:attrName>ppt_w</p:attrName>
                                        </p:attrNameLst>
                                      </p:cBhvr>
                                      <p:tavLst>
                                        <p:tav tm="0">
                                          <p:val>
                                            <p:strVal val="ppt_w"/>
                                          </p:val>
                                        </p:tav>
                                        <p:tav tm="100000">
                                          <p:val>
                                            <p:fltVal val="0"/>
                                          </p:val>
                                        </p:tav>
                                      </p:tavLst>
                                    </p:anim>
                                    <p:anim calcmode="lin" valueType="num">
                                      <p:cBhvr>
                                        <p:cTn id="72" dur="500"/>
                                        <p:tgtEl>
                                          <p:spTgt spid="19"/>
                                        </p:tgtEl>
                                        <p:attrNameLst>
                                          <p:attrName>ppt_h</p:attrName>
                                        </p:attrNameLst>
                                      </p:cBhvr>
                                      <p:tavLst>
                                        <p:tav tm="0">
                                          <p:val>
                                            <p:strVal val="ppt_h"/>
                                          </p:val>
                                        </p:tav>
                                        <p:tav tm="100000">
                                          <p:val>
                                            <p:fltVal val="0"/>
                                          </p:val>
                                        </p:tav>
                                      </p:tavLst>
                                    </p:anim>
                                    <p:set>
                                      <p:cBhvr>
                                        <p:cTn id="73" dur="1" fill="hold">
                                          <p:stCondLst>
                                            <p:cond delay="499"/>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3" presetClass="exit" presetSubtype="32" fill="hold" grpId="0" nodeType="clickEffect">
                                  <p:stCondLst>
                                    <p:cond delay="0"/>
                                  </p:stCondLst>
                                  <p:childTnLst>
                                    <p:anim calcmode="lin" valueType="num">
                                      <p:cBhvr>
                                        <p:cTn id="77" dur="500"/>
                                        <p:tgtEl>
                                          <p:spTgt spid="28"/>
                                        </p:tgtEl>
                                        <p:attrNameLst>
                                          <p:attrName>ppt_w</p:attrName>
                                        </p:attrNameLst>
                                      </p:cBhvr>
                                      <p:tavLst>
                                        <p:tav tm="0">
                                          <p:val>
                                            <p:strVal val="ppt_w"/>
                                          </p:val>
                                        </p:tav>
                                        <p:tav tm="100000">
                                          <p:val>
                                            <p:fltVal val="0"/>
                                          </p:val>
                                        </p:tav>
                                      </p:tavLst>
                                    </p:anim>
                                    <p:anim calcmode="lin" valueType="num">
                                      <p:cBhvr>
                                        <p:cTn id="78" dur="500"/>
                                        <p:tgtEl>
                                          <p:spTgt spid="28"/>
                                        </p:tgtEl>
                                        <p:attrNameLst>
                                          <p:attrName>ppt_h</p:attrName>
                                        </p:attrNameLst>
                                      </p:cBhvr>
                                      <p:tavLst>
                                        <p:tav tm="0">
                                          <p:val>
                                            <p:strVal val="ppt_h"/>
                                          </p:val>
                                        </p:tav>
                                        <p:tav tm="100000">
                                          <p:val>
                                            <p:fltVal val="0"/>
                                          </p:val>
                                        </p:tav>
                                      </p:tavLst>
                                    </p:anim>
                                    <p:set>
                                      <p:cBhvr>
                                        <p:cTn id="79" dur="1" fill="hold">
                                          <p:stCondLst>
                                            <p:cond delay="499"/>
                                          </p:stCondLst>
                                        </p:cTn>
                                        <p:tgtEl>
                                          <p:spTgt spid="2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140292">
                                            <p:txEl>
                                              <p:pRg st="4" end="4"/>
                                            </p:txEl>
                                          </p:spTgt>
                                        </p:tgtEl>
                                        <p:attrNameLst>
                                          <p:attrName>style.visibility</p:attrName>
                                        </p:attrNameLst>
                                      </p:cBhvr>
                                      <p:to>
                                        <p:strVal val="visible"/>
                                      </p:to>
                                    </p:set>
                                    <p:animEffect transition="in" filter="wipe(left)">
                                      <p:cBhvr>
                                        <p:cTn id="84" dur="500"/>
                                        <p:tgtEl>
                                          <p:spTgt spid="140292">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140292">
                                            <p:txEl>
                                              <p:pRg st="5" end="5"/>
                                            </p:txEl>
                                          </p:spTgt>
                                        </p:tgtEl>
                                        <p:attrNameLst>
                                          <p:attrName>style.visibility</p:attrName>
                                        </p:attrNameLst>
                                      </p:cBhvr>
                                      <p:to>
                                        <p:strVal val="visible"/>
                                      </p:to>
                                    </p:set>
                                    <p:animEffect transition="in" filter="wipe(left)">
                                      <p:cBhvr>
                                        <p:cTn id="89" dur="500"/>
                                        <p:tgtEl>
                                          <p:spTgt spid="140292">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140292">
                                            <p:txEl>
                                              <p:pRg st="6" end="6"/>
                                            </p:txEl>
                                          </p:spTgt>
                                        </p:tgtEl>
                                        <p:attrNameLst>
                                          <p:attrName>style.visibility</p:attrName>
                                        </p:attrNameLst>
                                      </p:cBhvr>
                                      <p:to>
                                        <p:strVal val="visible"/>
                                      </p:to>
                                    </p:set>
                                    <p:animEffect transition="in" filter="wipe(left)">
                                      <p:cBhvr>
                                        <p:cTn id="94" dur="500"/>
                                        <p:tgtEl>
                                          <p:spTgt spid="140292">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140312">
                                            <p:bg/>
                                          </p:spTgt>
                                        </p:tgtEl>
                                        <p:attrNameLst>
                                          <p:attrName>style.visibility</p:attrName>
                                        </p:attrNameLst>
                                      </p:cBhvr>
                                      <p:to>
                                        <p:strVal val="visible"/>
                                      </p:to>
                                    </p:set>
                                    <p:animEffect transition="in" filter="wipe(left)">
                                      <p:cBhvr>
                                        <p:cTn id="99" dur="500"/>
                                        <p:tgtEl>
                                          <p:spTgt spid="140312">
                                            <p:bg/>
                                          </p:spTgt>
                                        </p:tgtEl>
                                      </p:cBhvr>
                                    </p:animEffect>
                                  </p:childTnLst>
                                </p:cTn>
                              </p:par>
                              <p:par>
                                <p:cTn id="100" presetID="22" presetClass="entr" presetSubtype="8" fill="hold" grpId="0" nodeType="withEffect">
                                  <p:stCondLst>
                                    <p:cond delay="0"/>
                                  </p:stCondLst>
                                  <p:iterate type="wd">
                                    <p:tmPct val="10000"/>
                                  </p:iterate>
                                  <p:childTnLst>
                                    <p:set>
                                      <p:cBhvr>
                                        <p:cTn id="101" dur="1" fill="hold">
                                          <p:stCondLst>
                                            <p:cond delay="0"/>
                                          </p:stCondLst>
                                        </p:cTn>
                                        <p:tgtEl>
                                          <p:spTgt spid="140312">
                                            <p:txEl>
                                              <p:pRg st="0" end="0"/>
                                            </p:txEl>
                                          </p:spTgt>
                                        </p:tgtEl>
                                        <p:attrNameLst>
                                          <p:attrName>style.visibility</p:attrName>
                                        </p:attrNameLst>
                                      </p:cBhvr>
                                      <p:to>
                                        <p:strVal val="visible"/>
                                      </p:to>
                                    </p:set>
                                    <p:animEffect transition="in" filter="wipe(left)">
                                      <p:cBhvr>
                                        <p:cTn id="102" dur="500"/>
                                        <p:tgtEl>
                                          <p:spTgt spid="140312">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40308"/>
                                        </p:tgtEl>
                                        <p:attrNameLst>
                                          <p:attrName>style.visibility</p:attrName>
                                        </p:attrNameLst>
                                      </p:cBhvr>
                                      <p:to>
                                        <p:strVal val="visible"/>
                                      </p:to>
                                    </p:set>
                                    <p:animEffect transition="in" filter="wipe(left)">
                                      <p:cBhvr>
                                        <p:cTn id="107" dur="500"/>
                                        <p:tgtEl>
                                          <p:spTgt spid="14030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140312">
                                            <p:txEl>
                                              <p:pRg st="1" end="1"/>
                                            </p:txEl>
                                          </p:spTgt>
                                        </p:tgtEl>
                                        <p:attrNameLst>
                                          <p:attrName>style.visibility</p:attrName>
                                        </p:attrNameLst>
                                      </p:cBhvr>
                                      <p:to>
                                        <p:strVal val="visible"/>
                                      </p:to>
                                    </p:set>
                                    <p:animEffect transition="in" filter="wipe(left)">
                                      <p:cBhvr>
                                        <p:cTn id="112" dur="500"/>
                                        <p:tgtEl>
                                          <p:spTgt spid="140312">
                                            <p:txEl>
                                              <p:pRg st="1" end="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140311"/>
                                        </p:tgtEl>
                                        <p:attrNameLst>
                                          <p:attrName>style.visibility</p:attrName>
                                        </p:attrNameLst>
                                      </p:cBhvr>
                                      <p:to>
                                        <p:strVal val="hidden"/>
                                      </p:to>
                                    </p:set>
                                  </p:childTnLst>
                                </p:cTn>
                              </p:par>
                            </p:childTnLst>
                          </p:cTn>
                        </p:par>
                        <p:par>
                          <p:cTn id="117" fill="hold">
                            <p:stCondLst>
                              <p:cond delay="0"/>
                            </p:stCondLst>
                            <p:childTnLst>
                              <p:par>
                                <p:cTn id="118" presetID="22" presetClass="entr" presetSubtype="8" fill="hold" nodeType="afterEffect">
                                  <p:stCondLst>
                                    <p:cond delay="0"/>
                                  </p:stCondLst>
                                  <p:iterate type="wd">
                                    <p:tmPct val="10000"/>
                                  </p:iterate>
                                  <p:childTnLst>
                                    <p:set>
                                      <p:cBhvr>
                                        <p:cTn id="119" dur="1" fill="hold">
                                          <p:stCondLst>
                                            <p:cond delay="0"/>
                                          </p:stCondLst>
                                        </p:cTn>
                                        <p:tgtEl>
                                          <p:spTgt spid="22"/>
                                        </p:tgtEl>
                                        <p:attrNameLst>
                                          <p:attrName>style.visibility</p:attrName>
                                        </p:attrNameLst>
                                      </p:cBhvr>
                                      <p:to>
                                        <p:strVal val="visible"/>
                                      </p:to>
                                    </p:set>
                                    <p:animEffect transition="in" filter="wipe(left)">
                                      <p:cBhvr>
                                        <p:cTn id="120" dur="500"/>
                                        <p:tgtEl>
                                          <p:spTgt spid="22"/>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23"/>
                                        </p:tgtEl>
                                        <p:attrNameLst>
                                          <p:attrName>style.visibility</p:attrName>
                                        </p:attrNameLst>
                                      </p:cBhvr>
                                      <p:to>
                                        <p:strVal val="visible"/>
                                      </p:to>
                                    </p:set>
                                    <p:animEffect transition="in" filter="wipe(left)">
                                      <p:cBhvr>
                                        <p:cTn id="125" dur="500"/>
                                        <p:tgtEl>
                                          <p:spTgt spid="23"/>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wipe(left)">
                                      <p:cBhvr>
                                        <p:cTn id="130" dur="500"/>
                                        <p:tgtEl>
                                          <p:spTgt spid="21"/>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left)">
                                      <p:cBhvr>
                                        <p:cTn id="135" dur="500"/>
                                        <p:tgtEl>
                                          <p:spTgt spid="20"/>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iterate type="wd">
                                    <p:tmPct val="10000"/>
                                  </p:iterate>
                                  <p:childTnLst>
                                    <p:set>
                                      <p:cBhvr>
                                        <p:cTn id="139" dur="1" fill="hold">
                                          <p:stCondLst>
                                            <p:cond delay="0"/>
                                          </p:stCondLst>
                                        </p:cTn>
                                        <p:tgtEl>
                                          <p:spTgt spid="24"/>
                                        </p:tgtEl>
                                        <p:attrNameLst>
                                          <p:attrName>style.visibility</p:attrName>
                                        </p:attrNameLst>
                                      </p:cBhvr>
                                      <p:to>
                                        <p:strVal val="visible"/>
                                      </p:to>
                                    </p:set>
                                    <p:animEffect transition="in" filter="wipe(left)">
                                      <p:cBhvr>
                                        <p:cTn id="1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2" grpId="0" build="p" animBg="1"/>
      <p:bldP spid="140292" grpId="0" uiExpand="1" build="p"/>
      <p:bldP spid="140306" grpId="0" animBg="1"/>
      <p:bldP spid="18" grpId="0" animBg="1"/>
      <p:bldP spid="19" grpId="0" animBg="1"/>
      <p:bldP spid="28"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Wewdnesday, Jan. 29, 2020</a:t>
            </a:r>
          </a:p>
        </p:txBody>
      </p:sp>
      <p:sp>
        <p:nvSpPr>
          <p:cNvPr id="18" name="Footer Placeholder 4"/>
          <p:cNvSpPr>
            <a:spLocks noGrp="1"/>
          </p:cNvSpPr>
          <p:nvPr>
            <p:ph type="ftr" sz="quarter" idx="11"/>
          </p:nvPr>
        </p:nvSpPr>
        <p:spPr/>
        <p:txBody>
          <a:bodyPr/>
          <a:lstStyle/>
          <a:p>
            <a:r>
              <a:rPr lang="en-US"/>
              <a:t>PHYS 1444-002, Fall 2019                    Dr. Jonathan Asaadi</a:t>
            </a:r>
          </a:p>
        </p:txBody>
      </p:sp>
      <p:sp>
        <p:nvSpPr>
          <p:cNvPr id="19" name="Slide Number Placeholder 5"/>
          <p:cNvSpPr>
            <a:spLocks noGrp="1"/>
          </p:cNvSpPr>
          <p:nvPr>
            <p:ph type="sldNum" sz="quarter" idx="12"/>
          </p:nvPr>
        </p:nvSpPr>
        <p:spPr/>
        <p:txBody>
          <a:bodyPr/>
          <a:lstStyle/>
          <a:p>
            <a:fld id="{BDB6796E-0686-9A4B-857C-67D60E3F3DCB}" type="slidenum">
              <a:rPr lang="en-US"/>
              <a:pPr/>
              <a:t>12</a:t>
            </a:fld>
            <a:endParaRPr lang="en-US"/>
          </a:p>
        </p:txBody>
      </p:sp>
      <p:pic>
        <p:nvPicPr>
          <p:cNvPr id="144386" name="Picture 2" descr="FG21_015"/>
          <p:cNvPicPr>
            <a:picLocks noChangeAspect="1" noChangeArrowheads="1"/>
          </p:cNvPicPr>
          <p:nvPr/>
        </p:nvPicPr>
        <p:blipFill>
          <a:blip r:embed="rId4"/>
          <a:srcRect/>
          <a:stretch>
            <a:fillRect/>
          </a:stretch>
        </p:blipFill>
        <p:spPr bwMode="auto">
          <a:xfrm>
            <a:off x="6629400" y="666750"/>
            <a:ext cx="2667000" cy="2000250"/>
          </a:xfrm>
          <a:prstGeom prst="rect">
            <a:avLst/>
          </a:prstGeom>
          <a:noFill/>
        </p:spPr>
      </p:pic>
      <p:sp>
        <p:nvSpPr>
          <p:cNvPr id="144387" name="Rectangle 3"/>
          <p:cNvSpPr>
            <a:spLocks noGrp="1" noChangeArrowheads="1"/>
          </p:cNvSpPr>
          <p:nvPr>
            <p:ph type="title"/>
          </p:nvPr>
        </p:nvSpPr>
        <p:spPr>
          <a:xfrm>
            <a:off x="304800" y="139700"/>
            <a:ext cx="8382000" cy="685800"/>
          </a:xfrm>
        </p:spPr>
        <p:txBody>
          <a:bodyPr/>
          <a:lstStyle/>
          <a:p>
            <a:r>
              <a:rPr lang="en-US" dirty="0"/>
              <a:t>Example on Coulomb Force </a:t>
            </a:r>
          </a:p>
        </p:txBody>
      </p:sp>
      <p:sp>
        <p:nvSpPr>
          <p:cNvPr id="144388" name="Rectangle 4"/>
          <p:cNvSpPr>
            <a:spLocks noGrp="1" noChangeArrowheads="1"/>
          </p:cNvSpPr>
          <p:nvPr>
            <p:ph type="body" idx="1"/>
          </p:nvPr>
        </p:nvSpPr>
        <p:spPr>
          <a:xfrm>
            <a:off x="76200" y="762000"/>
            <a:ext cx="6934200" cy="1752600"/>
          </a:xfrm>
        </p:spPr>
        <p:txBody>
          <a:bodyPr/>
          <a:lstStyle/>
          <a:p>
            <a:pPr>
              <a:lnSpc>
                <a:spcPct val="90000"/>
              </a:lnSpc>
            </a:pPr>
            <a:r>
              <a:rPr lang="en-US" sz="2400" b="1"/>
              <a:t>Electric force on electron by proton</a:t>
            </a:r>
            <a:r>
              <a:rPr lang="en-US" sz="2400"/>
              <a:t>.  Determine the magnitude of the electric force on the electron of a hydrogen atom exerted by the single proton (Q</a:t>
            </a:r>
            <a:r>
              <a:rPr lang="en-US" sz="2400" baseline="-25000"/>
              <a:t>2</a:t>
            </a:r>
            <a:r>
              <a:rPr lang="en-US" sz="2400"/>
              <a:t>=+e) that is its nucleus.  Assume the electron “orbits” the proton at its average distance of r=0.53x10</a:t>
            </a:r>
            <a:r>
              <a:rPr lang="en-US" sz="2400" baseline="30000"/>
              <a:t>-10</a:t>
            </a:r>
            <a:r>
              <a:rPr lang="en-US" sz="2400"/>
              <a:t>m. </a:t>
            </a:r>
          </a:p>
        </p:txBody>
      </p:sp>
      <p:graphicFrame>
        <p:nvGraphicFramePr>
          <p:cNvPr id="144389" name="Object 5"/>
          <p:cNvGraphicFramePr>
            <a:graphicFrameLocks noChangeAspect="1"/>
          </p:cNvGraphicFramePr>
          <p:nvPr/>
        </p:nvGraphicFramePr>
        <p:xfrm>
          <a:off x="2438400" y="3427413"/>
          <a:ext cx="2990850" cy="458787"/>
        </p:xfrm>
        <a:graphic>
          <a:graphicData uri="http://schemas.openxmlformats.org/presentationml/2006/ole">
            <mc:AlternateContent xmlns:mc="http://schemas.openxmlformats.org/markup-compatibility/2006">
              <mc:Choice xmlns:v="urn:schemas-microsoft-com:vml" Requires="v">
                <p:oleObj spid="_x0000_s6289" name="Equation" r:id="rId5" imgW="1485720" imgH="228600" progId="Equation.DSMT4">
                  <p:embed/>
                </p:oleObj>
              </mc:Choice>
              <mc:Fallback>
                <p:oleObj name="Equation" r:id="rId5" imgW="1485720" imgH="228600" progId="Equation.DSMT4">
                  <p:embed/>
                  <p:pic>
                    <p:nvPicPr>
                      <p:cNvPr id="14438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427413"/>
                        <a:ext cx="2990850"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0" name="Object 6"/>
          <p:cNvGraphicFramePr>
            <a:graphicFrameLocks noChangeAspect="1"/>
          </p:cNvGraphicFramePr>
          <p:nvPr/>
        </p:nvGraphicFramePr>
        <p:xfrm>
          <a:off x="3095625" y="2590800"/>
          <a:ext cx="3152775" cy="795338"/>
        </p:xfrm>
        <a:graphic>
          <a:graphicData uri="http://schemas.openxmlformats.org/presentationml/2006/ole">
            <mc:AlternateContent xmlns:mc="http://schemas.openxmlformats.org/markup-compatibility/2006">
              <mc:Choice xmlns:v="urn:schemas-microsoft-com:vml" Requires="v">
                <p:oleObj spid="_x0000_s6290" name="Equation" r:id="rId7" imgW="1434960" imgH="406080" progId="Equation.DSMT4">
                  <p:embed/>
                </p:oleObj>
              </mc:Choice>
              <mc:Fallback>
                <p:oleObj name="Equation" r:id="rId7" imgW="1434960" imgH="406080" progId="Equation.DSMT4">
                  <p:embed/>
                  <p:pic>
                    <p:nvPicPr>
                      <p:cNvPr id="14439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5625" y="2590800"/>
                        <a:ext cx="3152775" cy="795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1" name="Text Box 7"/>
          <p:cNvSpPr txBox="1">
            <a:spLocks noChangeArrowheads="1"/>
          </p:cNvSpPr>
          <p:nvPr/>
        </p:nvSpPr>
        <p:spPr bwMode="auto">
          <a:xfrm>
            <a:off x="685800" y="2743200"/>
            <a:ext cx="21288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Using Coulomb’s law</a:t>
            </a:r>
          </a:p>
        </p:txBody>
      </p:sp>
      <p:sp>
        <p:nvSpPr>
          <p:cNvPr id="144392" name="Text Box 8"/>
          <p:cNvSpPr txBox="1">
            <a:spLocks noChangeArrowheads="1"/>
          </p:cNvSpPr>
          <p:nvPr/>
        </p:nvSpPr>
        <p:spPr bwMode="auto">
          <a:xfrm>
            <a:off x="722313" y="3429000"/>
            <a:ext cx="156368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Each charge is</a:t>
            </a:r>
          </a:p>
        </p:txBody>
      </p:sp>
      <p:graphicFrame>
        <p:nvGraphicFramePr>
          <p:cNvPr id="144393" name="Object 9"/>
          <p:cNvGraphicFramePr>
            <a:graphicFrameLocks noChangeAspect="1"/>
          </p:cNvGraphicFramePr>
          <p:nvPr/>
        </p:nvGraphicFramePr>
        <p:xfrm>
          <a:off x="6019800" y="3427413"/>
          <a:ext cx="2836863" cy="458787"/>
        </p:xfrm>
        <a:graphic>
          <a:graphicData uri="http://schemas.openxmlformats.org/presentationml/2006/ole">
            <mc:AlternateContent xmlns:mc="http://schemas.openxmlformats.org/markup-compatibility/2006">
              <mc:Choice xmlns:v="urn:schemas-microsoft-com:vml" Requires="v">
                <p:oleObj spid="_x0000_s6291" name="Equation" r:id="rId9" imgW="1409400" imgH="228600" progId="Equation.DSMT4">
                  <p:embed/>
                </p:oleObj>
              </mc:Choice>
              <mc:Fallback>
                <p:oleObj name="Equation" r:id="rId9" imgW="1409400" imgH="228600" progId="Equation.DSMT4">
                  <p:embed/>
                  <p:pic>
                    <p:nvPicPr>
                      <p:cNvPr id="144393"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3427413"/>
                        <a:ext cx="2836863"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4" name="Text Box 10"/>
          <p:cNvSpPr txBox="1">
            <a:spLocks noChangeArrowheads="1"/>
          </p:cNvSpPr>
          <p:nvPr/>
        </p:nvSpPr>
        <p:spPr bwMode="auto">
          <a:xfrm>
            <a:off x="5457825" y="3457575"/>
            <a:ext cx="53181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and</a:t>
            </a:r>
          </a:p>
        </p:txBody>
      </p:sp>
      <p:sp>
        <p:nvSpPr>
          <p:cNvPr id="144395" name="Text Box 11"/>
          <p:cNvSpPr txBox="1">
            <a:spLocks noChangeArrowheads="1"/>
          </p:cNvSpPr>
          <p:nvPr/>
        </p:nvSpPr>
        <p:spPr bwMode="auto">
          <a:xfrm>
            <a:off x="685800" y="4025900"/>
            <a:ext cx="31194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the magnitude of the force is</a:t>
            </a:r>
          </a:p>
        </p:txBody>
      </p:sp>
      <p:graphicFrame>
        <p:nvGraphicFramePr>
          <p:cNvPr id="144396" name="Object 12"/>
          <p:cNvGraphicFramePr>
            <a:graphicFrameLocks noChangeAspect="1"/>
          </p:cNvGraphicFramePr>
          <p:nvPr/>
        </p:nvGraphicFramePr>
        <p:xfrm>
          <a:off x="762000" y="4559300"/>
          <a:ext cx="1619250" cy="796925"/>
        </p:xfrm>
        <a:graphic>
          <a:graphicData uri="http://schemas.openxmlformats.org/presentationml/2006/ole">
            <mc:AlternateContent xmlns:mc="http://schemas.openxmlformats.org/markup-compatibility/2006">
              <mc:Choice xmlns:v="urn:schemas-microsoft-com:vml" Requires="v">
                <p:oleObj spid="_x0000_s6292" name="Equation" r:id="rId11" imgW="736560" imgH="406080" progId="Equation.DSMT4">
                  <p:embed/>
                </p:oleObj>
              </mc:Choice>
              <mc:Fallback>
                <p:oleObj name="Equation" r:id="rId11" imgW="736560" imgH="406080" progId="Equation.DSMT4">
                  <p:embed/>
                  <p:pic>
                    <p:nvPicPr>
                      <p:cNvPr id="144396"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4559300"/>
                        <a:ext cx="1619250"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7" name="Object 13"/>
          <p:cNvGraphicFramePr>
            <a:graphicFrameLocks noChangeAspect="1"/>
          </p:cNvGraphicFramePr>
          <p:nvPr/>
        </p:nvGraphicFramePr>
        <p:xfrm>
          <a:off x="2368550" y="4406900"/>
          <a:ext cx="6165850" cy="1119188"/>
        </p:xfrm>
        <a:graphic>
          <a:graphicData uri="http://schemas.openxmlformats.org/presentationml/2006/ole">
            <mc:AlternateContent xmlns:mc="http://schemas.openxmlformats.org/markup-compatibility/2006">
              <mc:Choice xmlns:v="urn:schemas-microsoft-com:vml" Requires="v">
                <p:oleObj spid="_x0000_s6293" name="Equation" r:id="rId13" imgW="2806560" imgH="571320" progId="Equation.DSMT4">
                  <p:embed/>
                </p:oleObj>
              </mc:Choice>
              <mc:Fallback>
                <p:oleObj name="Equation" r:id="rId13" imgW="2806560" imgH="571320" progId="Equation.DSMT4">
                  <p:embed/>
                  <p:pic>
                    <p:nvPicPr>
                      <p:cNvPr id="144397"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8550" y="4406900"/>
                        <a:ext cx="6165850" cy="1119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8" name="Object 14"/>
          <p:cNvGraphicFramePr>
            <a:graphicFrameLocks noChangeAspect="1"/>
          </p:cNvGraphicFramePr>
          <p:nvPr/>
        </p:nvGraphicFramePr>
        <p:xfrm>
          <a:off x="2438400" y="5257800"/>
          <a:ext cx="1770063" cy="406400"/>
        </p:xfrm>
        <a:graphic>
          <a:graphicData uri="http://schemas.openxmlformats.org/presentationml/2006/ole">
            <mc:AlternateContent xmlns:mc="http://schemas.openxmlformats.org/markup-compatibility/2006">
              <mc:Choice xmlns:v="urn:schemas-microsoft-com:vml" Requires="v">
                <p:oleObj spid="_x0000_s6294" name="Equation" r:id="rId15" imgW="787320" imgH="203040" progId="Equation.DSMT4">
                  <p:embed/>
                </p:oleObj>
              </mc:Choice>
              <mc:Fallback>
                <p:oleObj name="Equation" r:id="rId15" imgW="787320" imgH="203040" progId="Equation.DSMT4">
                  <p:embed/>
                  <p:pic>
                    <p:nvPicPr>
                      <p:cNvPr id="144398"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8400" y="5257800"/>
                        <a:ext cx="1770063"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9" name="Text Box 15"/>
          <p:cNvSpPr txBox="1">
            <a:spLocks noChangeArrowheads="1"/>
          </p:cNvSpPr>
          <p:nvPr/>
        </p:nvSpPr>
        <p:spPr bwMode="auto">
          <a:xfrm>
            <a:off x="609600" y="5775325"/>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4400" name="Text Box 16"/>
          <p:cNvSpPr txBox="1">
            <a:spLocks noChangeArrowheads="1"/>
          </p:cNvSpPr>
          <p:nvPr/>
        </p:nvSpPr>
        <p:spPr bwMode="auto">
          <a:xfrm>
            <a:off x="2443163" y="5791200"/>
            <a:ext cx="212883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Toward each other…</a:t>
            </a:r>
          </a:p>
        </p:txBody>
      </p:sp>
      <p:sp>
        <p:nvSpPr>
          <p:cNvPr id="20" name="Rectangle 19"/>
          <p:cNvSpPr/>
          <p:nvPr/>
        </p:nvSpPr>
        <p:spPr bwMode="auto">
          <a:xfrm>
            <a:off x="5334000" y="5663625"/>
            <a:ext cx="3522663" cy="584775"/>
          </a:xfrm>
          <a:prstGeom prst="rect">
            <a:avLst/>
          </a:prstGeom>
          <a:solidFill>
            <a:srgbClr val="FFFF0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a:solidFill>
                  <a:srgbClr val="C00000"/>
                </a:solidFill>
                <a:latin typeface="+mj-lt"/>
              </a:rPr>
              <a:t>What is the speed of the electron circling around the proton in a </a:t>
            </a:r>
            <a:r>
              <a:rPr lang="en-US" sz="1600" b="1">
                <a:solidFill>
                  <a:srgbClr val="C00000"/>
                </a:solidFill>
                <a:latin typeface="+mj-lt"/>
              </a:rPr>
              <a:t>hydrogen atom?</a:t>
            </a:r>
            <a:endParaRPr kumimoji="0" lang="en-US" sz="1600" b="1" i="0" u="none" strike="noStrike" cap="none" normalizeH="0" baseline="0">
              <a:ln>
                <a:noFill/>
              </a:ln>
              <a:solidFill>
                <a:srgbClr val="C00000"/>
              </a:solidFill>
              <a:effectLst/>
              <a:latin typeface="+mj-lt"/>
            </a:endParaRPr>
          </a:p>
        </p:txBody>
      </p:sp>
    </p:spTree>
    <p:extLst>
      <p:ext uri="{BB962C8B-B14F-4D97-AF65-F5344CB8AC3E}">
        <p14:creationId xmlns:p14="http://schemas.microsoft.com/office/powerpoint/2010/main" val="343504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4388">
                                            <p:txEl>
                                              <p:pRg st="0" end="0"/>
                                            </p:txEl>
                                          </p:spTgt>
                                        </p:tgtEl>
                                        <p:attrNameLst>
                                          <p:attrName>style.visibility</p:attrName>
                                        </p:attrNameLst>
                                      </p:cBhvr>
                                      <p:to>
                                        <p:strVal val="visible"/>
                                      </p:to>
                                    </p:set>
                                    <p:animEffect transition="in" filter="wipe(left)">
                                      <p:cBhvr>
                                        <p:cTn id="7" dur="500"/>
                                        <p:tgtEl>
                                          <p:spTgt spid="144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4386"/>
                                        </p:tgtEl>
                                        <p:attrNameLst>
                                          <p:attrName>style.visibility</p:attrName>
                                        </p:attrNameLst>
                                      </p:cBhvr>
                                      <p:to>
                                        <p:strVal val="visible"/>
                                      </p:to>
                                    </p:set>
                                    <p:anim calcmode="lin" valueType="num">
                                      <p:cBhvr>
                                        <p:cTn id="12" dur="500" fill="hold"/>
                                        <p:tgtEl>
                                          <p:spTgt spid="144386"/>
                                        </p:tgtEl>
                                        <p:attrNameLst>
                                          <p:attrName>ppt_w</p:attrName>
                                        </p:attrNameLst>
                                      </p:cBhvr>
                                      <p:tavLst>
                                        <p:tav tm="0">
                                          <p:val>
                                            <p:fltVal val="0"/>
                                          </p:val>
                                        </p:tav>
                                        <p:tav tm="100000">
                                          <p:val>
                                            <p:strVal val="#ppt_w"/>
                                          </p:val>
                                        </p:tav>
                                      </p:tavLst>
                                    </p:anim>
                                    <p:anim calcmode="lin" valueType="num">
                                      <p:cBhvr>
                                        <p:cTn id="13" dur="500" fill="hold"/>
                                        <p:tgtEl>
                                          <p:spTgt spid="144386"/>
                                        </p:tgtEl>
                                        <p:attrNameLst>
                                          <p:attrName>ppt_h</p:attrName>
                                        </p:attrNameLst>
                                      </p:cBhvr>
                                      <p:tavLst>
                                        <p:tav tm="0">
                                          <p:val>
                                            <p:fltVal val="0"/>
                                          </p:val>
                                        </p:tav>
                                        <p:tav tm="100000">
                                          <p:val>
                                            <p:strVal val="#ppt_h"/>
                                          </p:val>
                                        </p:tav>
                                      </p:tavLst>
                                    </p:anim>
                                    <p:animEffect transition="in" filter="fade">
                                      <p:cBhvr>
                                        <p:cTn id="14" dur="500"/>
                                        <p:tgtEl>
                                          <p:spTgt spid="14438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4391"/>
                                        </p:tgtEl>
                                        <p:attrNameLst>
                                          <p:attrName>style.visibility</p:attrName>
                                        </p:attrNameLst>
                                      </p:cBhvr>
                                      <p:to>
                                        <p:strVal val="visible"/>
                                      </p:to>
                                    </p:set>
                                    <p:animEffect transition="in" filter="wipe(left)">
                                      <p:cBhvr>
                                        <p:cTn id="19" dur="500"/>
                                        <p:tgtEl>
                                          <p:spTgt spid="14439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4390"/>
                                        </p:tgtEl>
                                        <p:attrNameLst>
                                          <p:attrName>style.visibility</p:attrName>
                                        </p:attrNameLst>
                                      </p:cBhvr>
                                      <p:to>
                                        <p:strVal val="visible"/>
                                      </p:to>
                                    </p:set>
                                    <p:animEffect transition="in" filter="wipe(left)">
                                      <p:cBhvr>
                                        <p:cTn id="24" dur="500"/>
                                        <p:tgtEl>
                                          <p:spTgt spid="14439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4392"/>
                                        </p:tgtEl>
                                        <p:attrNameLst>
                                          <p:attrName>style.visibility</p:attrName>
                                        </p:attrNameLst>
                                      </p:cBhvr>
                                      <p:to>
                                        <p:strVal val="visible"/>
                                      </p:to>
                                    </p:set>
                                    <p:animEffect transition="in" filter="wipe(left)">
                                      <p:cBhvr>
                                        <p:cTn id="29" dur="500"/>
                                        <p:tgtEl>
                                          <p:spTgt spid="14439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44389"/>
                                        </p:tgtEl>
                                        <p:attrNameLst>
                                          <p:attrName>style.visibility</p:attrName>
                                        </p:attrNameLst>
                                      </p:cBhvr>
                                      <p:to>
                                        <p:strVal val="visible"/>
                                      </p:to>
                                    </p:set>
                                    <p:animEffect transition="in" filter="wipe(left)">
                                      <p:cBhvr>
                                        <p:cTn id="34" dur="500"/>
                                        <p:tgtEl>
                                          <p:spTgt spid="14438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4394"/>
                                        </p:tgtEl>
                                        <p:attrNameLst>
                                          <p:attrName>style.visibility</p:attrName>
                                        </p:attrNameLst>
                                      </p:cBhvr>
                                      <p:to>
                                        <p:strVal val="visible"/>
                                      </p:to>
                                    </p:set>
                                    <p:animEffect transition="in" filter="wipe(left)">
                                      <p:cBhvr>
                                        <p:cTn id="39" dur="500"/>
                                        <p:tgtEl>
                                          <p:spTgt spid="14439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44393"/>
                                        </p:tgtEl>
                                        <p:attrNameLst>
                                          <p:attrName>style.visibility</p:attrName>
                                        </p:attrNameLst>
                                      </p:cBhvr>
                                      <p:to>
                                        <p:strVal val="visible"/>
                                      </p:to>
                                    </p:set>
                                    <p:animEffect transition="in" filter="wipe(left)">
                                      <p:cBhvr>
                                        <p:cTn id="44" dur="500"/>
                                        <p:tgtEl>
                                          <p:spTgt spid="14439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4395"/>
                                        </p:tgtEl>
                                        <p:attrNameLst>
                                          <p:attrName>style.visibility</p:attrName>
                                        </p:attrNameLst>
                                      </p:cBhvr>
                                      <p:to>
                                        <p:strVal val="visible"/>
                                      </p:to>
                                    </p:set>
                                    <p:animEffect transition="in" filter="wipe(left)">
                                      <p:cBhvr>
                                        <p:cTn id="49" dur="500"/>
                                        <p:tgtEl>
                                          <p:spTgt spid="14439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4396"/>
                                        </p:tgtEl>
                                        <p:attrNameLst>
                                          <p:attrName>style.visibility</p:attrName>
                                        </p:attrNameLst>
                                      </p:cBhvr>
                                      <p:to>
                                        <p:strVal val="visible"/>
                                      </p:to>
                                    </p:set>
                                    <p:animEffect transition="in" filter="wipe(left)">
                                      <p:cBhvr>
                                        <p:cTn id="54" dur="500"/>
                                        <p:tgtEl>
                                          <p:spTgt spid="14439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4397"/>
                                        </p:tgtEl>
                                        <p:attrNameLst>
                                          <p:attrName>style.visibility</p:attrName>
                                        </p:attrNameLst>
                                      </p:cBhvr>
                                      <p:to>
                                        <p:strVal val="visible"/>
                                      </p:to>
                                    </p:set>
                                    <p:animEffect transition="in" filter="wipe(left)">
                                      <p:cBhvr>
                                        <p:cTn id="59" dur="500"/>
                                        <p:tgtEl>
                                          <p:spTgt spid="14439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4398"/>
                                        </p:tgtEl>
                                        <p:attrNameLst>
                                          <p:attrName>style.visibility</p:attrName>
                                        </p:attrNameLst>
                                      </p:cBhvr>
                                      <p:to>
                                        <p:strVal val="visible"/>
                                      </p:to>
                                    </p:set>
                                    <p:animEffect transition="in" filter="wipe(left)">
                                      <p:cBhvr>
                                        <p:cTn id="64" dur="500"/>
                                        <p:tgtEl>
                                          <p:spTgt spid="14439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4399"/>
                                        </p:tgtEl>
                                        <p:attrNameLst>
                                          <p:attrName>style.visibility</p:attrName>
                                        </p:attrNameLst>
                                      </p:cBhvr>
                                      <p:to>
                                        <p:strVal val="visible"/>
                                      </p:to>
                                    </p:set>
                                    <p:animEffect transition="in" filter="wipe(left)">
                                      <p:cBhvr>
                                        <p:cTn id="69" dur="500"/>
                                        <p:tgtEl>
                                          <p:spTgt spid="14439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44400"/>
                                        </p:tgtEl>
                                        <p:attrNameLst>
                                          <p:attrName>style.visibility</p:attrName>
                                        </p:attrNameLst>
                                      </p:cBhvr>
                                      <p:to>
                                        <p:strVal val="visible"/>
                                      </p:to>
                                    </p:set>
                                    <p:animEffect transition="in" filter="wipe(left)">
                                      <p:cBhvr>
                                        <p:cTn id="74" dur="500"/>
                                        <p:tgtEl>
                                          <p:spTgt spid="14440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build="p"/>
      <p:bldP spid="144391" grpId="0"/>
      <p:bldP spid="144392" grpId="0"/>
      <p:bldP spid="144394" grpId="0"/>
      <p:bldP spid="144395" grpId="0"/>
      <p:bldP spid="144399" grpId="0"/>
      <p:bldP spid="144400"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Wewdnesday, Jan. 29, 2020</a:t>
            </a:r>
          </a:p>
        </p:txBody>
      </p:sp>
      <p:sp>
        <p:nvSpPr>
          <p:cNvPr id="17" name="Footer Placeholder 4"/>
          <p:cNvSpPr>
            <a:spLocks noGrp="1"/>
          </p:cNvSpPr>
          <p:nvPr>
            <p:ph type="ftr" sz="quarter" idx="11"/>
          </p:nvPr>
        </p:nvSpPr>
        <p:spPr/>
        <p:txBody>
          <a:bodyPr/>
          <a:lstStyle/>
          <a:p>
            <a:r>
              <a:rPr lang="en-US"/>
              <a:t>PHYS 1444-002, Fall 2019                    Dr. Jonathan Asaadi</a:t>
            </a:r>
          </a:p>
        </p:txBody>
      </p:sp>
      <p:sp>
        <p:nvSpPr>
          <p:cNvPr id="18" name="Slide Number Placeholder 5"/>
          <p:cNvSpPr>
            <a:spLocks noGrp="1"/>
          </p:cNvSpPr>
          <p:nvPr>
            <p:ph type="sldNum" sz="quarter" idx="12"/>
          </p:nvPr>
        </p:nvSpPr>
        <p:spPr/>
        <p:txBody>
          <a:bodyPr/>
          <a:lstStyle/>
          <a:p>
            <a:fld id="{DF71F785-1585-2548-9809-B8C877FB14F8}" type="slidenum">
              <a:rPr lang="en-US"/>
              <a:pPr/>
              <a:t>13</a:t>
            </a:fld>
            <a:endParaRPr lang="en-US"/>
          </a:p>
        </p:txBody>
      </p:sp>
      <p:pic>
        <p:nvPicPr>
          <p:cNvPr id="143380" name="Picture 20" descr="FG21_016"/>
          <p:cNvPicPr>
            <a:picLocks noChangeAspect="1" noChangeArrowheads="1"/>
          </p:cNvPicPr>
          <p:nvPr/>
        </p:nvPicPr>
        <p:blipFill>
          <a:blip r:embed="rId3"/>
          <a:srcRect/>
          <a:stretch>
            <a:fillRect/>
          </a:stretch>
        </p:blipFill>
        <p:spPr bwMode="auto">
          <a:xfrm>
            <a:off x="6248400" y="76200"/>
            <a:ext cx="2895600" cy="2667000"/>
          </a:xfrm>
          <a:prstGeom prst="rect">
            <a:avLst/>
          </a:prstGeom>
          <a:noFill/>
        </p:spPr>
      </p:pic>
      <p:sp>
        <p:nvSpPr>
          <p:cNvPr id="143362" name="Rectangle 2"/>
          <p:cNvSpPr>
            <a:spLocks noGrp="1" noChangeArrowheads="1"/>
          </p:cNvSpPr>
          <p:nvPr>
            <p:ph type="title"/>
          </p:nvPr>
        </p:nvSpPr>
        <p:spPr>
          <a:xfrm>
            <a:off x="304800" y="139700"/>
            <a:ext cx="8382000" cy="685800"/>
          </a:xfrm>
        </p:spPr>
        <p:txBody>
          <a:bodyPr/>
          <a:lstStyle/>
          <a:p>
            <a:r>
              <a:rPr lang="en-US" dirty="0"/>
              <a:t>Example 21 – 1 </a:t>
            </a:r>
          </a:p>
        </p:txBody>
      </p:sp>
      <p:sp>
        <p:nvSpPr>
          <p:cNvPr id="143363" name="Rectangle 3"/>
          <p:cNvSpPr>
            <a:spLocks noGrp="1" noChangeArrowheads="1"/>
          </p:cNvSpPr>
          <p:nvPr>
            <p:ph type="body" idx="1"/>
          </p:nvPr>
        </p:nvSpPr>
        <p:spPr>
          <a:xfrm>
            <a:off x="76200" y="762000"/>
            <a:ext cx="6172200" cy="1752600"/>
          </a:xfrm>
        </p:spPr>
        <p:txBody>
          <a:bodyPr/>
          <a:lstStyle/>
          <a:p>
            <a:pPr>
              <a:lnSpc>
                <a:spcPct val="90000"/>
              </a:lnSpc>
            </a:pPr>
            <a:r>
              <a:rPr lang="en-US" sz="2400" b="1" dirty="0"/>
              <a:t>Which charge exerts greater force? </a:t>
            </a:r>
            <a:r>
              <a:rPr lang="en-US" sz="2400" dirty="0"/>
              <a:t>Two positive point charges, Q</a:t>
            </a:r>
            <a:r>
              <a:rPr lang="en-US" sz="2400" baseline="-25000" dirty="0"/>
              <a:t>1</a:t>
            </a:r>
            <a:r>
              <a:rPr lang="en-US" sz="2400" dirty="0"/>
              <a:t>=50</a:t>
            </a:r>
            <a:r>
              <a:rPr lang="en-US" sz="2400" dirty="0">
                <a:latin typeface="Symbol" charset="2"/>
              </a:rPr>
              <a:t>μ</a:t>
            </a:r>
            <a:r>
              <a:rPr lang="en-US" sz="2400" dirty="0"/>
              <a:t>C and Q</a:t>
            </a:r>
            <a:r>
              <a:rPr lang="en-US" sz="2400" baseline="-25000" dirty="0"/>
              <a:t>2</a:t>
            </a:r>
            <a:r>
              <a:rPr lang="en-US" sz="2400" dirty="0"/>
              <a:t>=1</a:t>
            </a:r>
            <a:r>
              <a:rPr lang="en-US" sz="2400" dirty="0">
                <a:latin typeface="Symbol" charset="2"/>
              </a:rPr>
              <a:t>μ</a:t>
            </a:r>
            <a:r>
              <a:rPr lang="en-US" sz="2400" dirty="0"/>
              <a:t>C, are separated by distance L.  Which is larger in magnitude, the force that Q</a:t>
            </a:r>
            <a:r>
              <a:rPr lang="en-US" sz="2400" baseline="-25000" dirty="0"/>
              <a:t>1</a:t>
            </a:r>
            <a:r>
              <a:rPr lang="en-US" sz="2400" dirty="0"/>
              <a:t> exerts on Q</a:t>
            </a:r>
            <a:r>
              <a:rPr lang="en-US" sz="2400" baseline="-25000" dirty="0"/>
              <a:t>2</a:t>
            </a:r>
            <a:r>
              <a:rPr lang="en-US" sz="2400" dirty="0"/>
              <a:t> or the force that Q</a:t>
            </a:r>
            <a:r>
              <a:rPr lang="en-US" sz="2400" baseline="-25000" dirty="0"/>
              <a:t>2</a:t>
            </a:r>
            <a:r>
              <a:rPr lang="en-US" sz="2400" dirty="0"/>
              <a:t> exerts on Q</a:t>
            </a:r>
            <a:r>
              <a:rPr lang="en-US" sz="2400" baseline="-25000" dirty="0"/>
              <a:t>1</a:t>
            </a:r>
            <a:r>
              <a:rPr lang="en-US" sz="2400" dirty="0"/>
              <a:t>?</a:t>
            </a:r>
          </a:p>
        </p:txBody>
      </p:sp>
      <p:graphicFrame>
        <p:nvGraphicFramePr>
          <p:cNvPr id="143367" name="Object 7"/>
          <p:cNvGraphicFramePr>
            <a:graphicFrameLocks noChangeAspect="1"/>
          </p:cNvGraphicFramePr>
          <p:nvPr/>
        </p:nvGraphicFramePr>
        <p:xfrm>
          <a:off x="4800600" y="2438400"/>
          <a:ext cx="1905000" cy="863600"/>
        </p:xfrm>
        <a:graphic>
          <a:graphicData uri="http://schemas.openxmlformats.org/presentationml/2006/ole">
            <mc:AlternateContent xmlns:mc="http://schemas.openxmlformats.org/markup-compatibility/2006">
              <mc:Choice xmlns:v="urn:schemas-microsoft-com:vml" Requires="v">
                <p:oleObj spid="_x0000_s7217" name="Equation" r:id="rId4" imgW="749160" imgH="380880" progId="Equation.DSMT4">
                  <p:embed/>
                </p:oleObj>
              </mc:Choice>
              <mc:Fallback>
                <p:oleObj name="Equation" r:id="rId4" imgW="749160" imgH="380880" progId="Equation.DSMT4">
                  <p:embed/>
                  <p:pic>
                    <p:nvPicPr>
                      <p:cNvPr id="14336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38400"/>
                        <a:ext cx="1905000" cy="863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3369" name="Text Box 9"/>
          <p:cNvSpPr txBox="1">
            <a:spLocks noChangeArrowheads="1"/>
          </p:cNvSpPr>
          <p:nvPr/>
        </p:nvSpPr>
        <p:spPr bwMode="auto">
          <a:xfrm>
            <a:off x="685800" y="2671763"/>
            <a:ext cx="3765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2</a:t>
            </a:r>
            <a:r>
              <a:rPr lang="en-US" sz="2000">
                <a:solidFill>
                  <a:schemeClr val="accent2"/>
                </a:solidFill>
                <a:latin typeface="Arial Narrow" charset="0"/>
              </a:rPr>
              <a:t>?</a:t>
            </a:r>
            <a:endParaRPr lang="en-US">
              <a:solidFill>
                <a:schemeClr val="accent2"/>
              </a:solidFill>
            </a:endParaRPr>
          </a:p>
        </p:txBody>
      </p:sp>
      <p:sp>
        <p:nvSpPr>
          <p:cNvPr id="143373" name="Text Box 13"/>
          <p:cNvSpPr txBox="1">
            <a:spLocks noChangeArrowheads="1"/>
          </p:cNvSpPr>
          <p:nvPr/>
        </p:nvSpPr>
        <p:spPr bwMode="auto">
          <a:xfrm>
            <a:off x="685800" y="4267200"/>
            <a:ext cx="5500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Therefore the magnitudes of the two forces are identical!! </a:t>
            </a:r>
          </a:p>
        </p:txBody>
      </p:sp>
      <p:sp>
        <p:nvSpPr>
          <p:cNvPr id="143378" name="Text Box 18"/>
          <p:cNvSpPr txBox="1">
            <a:spLocks noChangeArrowheads="1"/>
          </p:cNvSpPr>
          <p:nvPr/>
        </p:nvSpPr>
        <p:spPr bwMode="auto">
          <a:xfrm>
            <a:off x="688975" y="4800600"/>
            <a:ext cx="26797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Well then what is different?</a:t>
            </a:r>
          </a:p>
        </p:txBody>
      </p:sp>
      <p:sp>
        <p:nvSpPr>
          <p:cNvPr id="143379" name="Text Box 19"/>
          <p:cNvSpPr txBox="1">
            <a:spLocks noChangeArrowheads="1"/>
          </p:cNvSpPr>
          <p:nvPr/>
        </p:nvSpPr>
        <p:spPr bwMode="auto">
          <a:xfrm>
            <a:off x="3422650" y="4800600"/>
            <a:ext cx="144462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A50021"/>
                </a:solidFill>
                <a:latin typeface="Arial Narrow" charset="0"/>
              </a:rPr>
              <a:t>The direction.</a:t>
            </a:r>
          </a:p>
        </p:txBody>
      </p:sp>
      <p:sp>
        <p:nvSpPr>
          <p:cNvPr id="143381" name="Text Box 21"/>
          <p:cNvSpPr txBox="1">
            <a:spLocks noChangeArrowheads="1"/>
          </p:cNvSpPr>
          <p:nvPr/>
        </p:nvSpPr>
        <p:spPr bwMode="auto">
          <a:xfrm>
            <a:off x="685800" y="3505200"/>
            <a:ext cx="37465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1</a:t>
            </a:r>
            <a:r>
              <a:rPr lang="en-US" sz="2000">
                <a:solidFill>
                  <a:schemeClr val="accent2"/>
                </a:solidFill>
                <a:latin typeface="Arial Narrow" charset="0"/>
              </a:rPr>
              <a:t>?</a:t>
            </a:r>
            <a:endParaRPr lang="en-US">
              <a:solidFill>
                <a:schemeClr val="accent2"/>
              </a:solidFill>
            </a:endParaRPr>
          </a:p>
        </p:txBody>
      </p:sp>
      <p:graphicFrame>
        <p:nvGraphicFramePr>
          <p:cNvPr id="143382" name="Object 22"/>
          <p:cNvGraphicFramePr>
            <a:graphicFrameLocks noChangeAspect="1"/>
          </p:cNvGraphicFramePr>
          <p:nvPr/>
        </p:nvGraphicFramePr>
        <p:xfrm>
          <a:off x="4800600" y="3327400"/>
          <a:ext cx="1938338" cy="863600"/>
        </p:xfrm>
        <a:graphic>
          <a:graphicData uri="http://schemas.openxmlformats.org/presentationml/2006/ole">
            <mc:AlternateContent xmlns:mc="http://schemas.openxmlformats.org/markup-compatibility/2006">
              <mc:Choice xmlns:v="urn:schemas-microsoft-com:vml" Requires="v">
                <p:oleObj spid="_x0000_s7218" name="Equation" r:id="rId6" imgW="761760" imgH="380880" progId="Equation.DSMT4">
                  <p:embed/>
                </p:oleObj>
              </mc:Choice>
              <mc:Fallback>
                <p:oleObj name="Equation" r:id="rId6" imgW="761760" imgH="380880" progId="Equation.DSMT4">
                  <p:embed/>
                  <p:pic>
                    <p:nvPicPr>
                      <p:cNvPr id="14338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327400"/>
                        <a:ext cx="1938338" cy="863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3383" name="Text Box 23"/>
          <p:cNvSpPr txBox="1">
            <a:spLocks noChangeArrowheads="1"/>
          </p:cNvSpPr>
          <p:nvPr/>
        </p:nvSpPr>
        <p:spPr bwMode="auto">
          <a:xfrm>
            <a:off x="688975" y="5791200"/>
            <a:ext cx="174466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this law?</a:t>
            </a:r>
          </a:p>
        </p:txBody>
      </p:sp>
      <p:sp>
        <p:nvSpPr>
          <p:cNvPr id="143384" name="Text Box 24"/>
          <p:cNvSpPr txBox="1">
            <a:spLocks noChangeArrowheads="1"/>
          </p:cNvSpPr>
          <p:nvPr/>
        </p:nvSpPr>
        <p:spPr bwMode="auto">
          <a:xfrm>
            <a:off x="688975" y="5295900"/>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3385" name="Text Box 25"/>
          <p:cNvSpPr txBox="1">
            <a:spLocks noChangeArrowheads="1"/>
          </p:cNvSpPr>
          <p:nvPr/>
        </p:nvSpPr>
        <p:spPr bwMode="auto">
          <a:xfrm>
            <a:off x="3422650" y="5295900"/>
            <a:ext cx="234632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Opposite to each other!</a:t>
            </a:r>
          </a:p>
        </p:txBody>
      </p:sp>
      <p:sp>
        <p:nvSpPr>
          <p:cNvPr id="143386" name="Text Box 26"/>
          <p:cNvSpPr txBox="1">
            <a:spLocks noChangeArrowheads="1"/>
          </p:cNvSpPr>
          <p:nvPr/>
        </p:nvSpPr>
        <p:spPr bwMode="auto">
          <a:xfrm>
            <a:off x="3422650" y="5791200"/>
            <a:ext cx="4806950"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Newton’s third law, the law of action and reaction!!</a:t>
            </a:r>
          </a:p>
        </p:txBody>
      </p:sp>
    </p:spTree>
    <p:extLst>
      <p:ext uri="{BB962C8B-B14F-4D97-AF65-F5344CB8AC3E}">
        <p14:creationId xmlns:p14="http://schemas.microsoft.com/office/powerpoint/2010/main" val="21771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3380"/>
                                        </p:tgtEl>
                                        <p:attrNameLst>
                                          <p:attrName>style.visibility</p:attrName>
                                        </p:attrNameLst>
                                      </p:cBhvr>
                                      <p:to>
                                        <p:strVal val="visible"/>
                                      </p:to>
                                    </p:set>
                                    <p:anim calcmode="lin" valueType="num">
                                      <p:cBhvr>
                                        <p:cTn id="12" dur="500" fill="hold"/>
                                        <p:tgtEl>
                                          <p:spTgt spid="143380"/>
                                        </p:tgtEl>
                                        <p:attrNameLst>
                                          <p:attrName>ppt_w</p:attrName>
                                        </p:attrNameLst>
                                      </p:cBhvr>
                                      <p:tavLst>
                                        <p:tav tm="0">
                                          <p:val>
                                            <p:fltVal val="0"/>
                                          </p:val>
                                        </p:tav>
                                        <p:tav tm="100000">
                                          <p:val>
                                            <p:strVal val="#ppt_w"/>
                                          </p:val>
                                        </p:tav>
                                      </p:tavLst>
                                    </p:anim>
                                    <p:anim calcmode="lin" valueType="num">
                                      <p:cBhvr>
                                        <p:cTn id="13" dur="500" fill="hold"/>
                                        <p:tgtEl>
                                          <p:spTgt spid="143380"/>
                                        </p:tgtEl>
                                        <p:attrNameLst>
                                          <p:attrName>ppt_h</p:attrName>
                                        </p:attrNameLst>
                                      </p:cBhvr>
                                      <p:tavLst>
                                        <p:tav tm="0">
                                          <p:val>
                                            <p:fltVal val="0"/>
                                          </p:val>
                                        </p:tav>
                                        <p:tav tm="100000">
                                          <p:val>
                                            <p:strVal val="#ppt_h"/>
                                          </p:val>
                                        </p:tav>
                                      </p:tavLst>
                                    </p:anim>
                                    <p:animEffect transition="in" filter="fade">
                                      <p:cBhvr>
                                        <p:cTn id="14" dur="500"/>
                                        <p:tgtEl>
                                          <p:spTgt spid="14338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3369"/>
                                        </p:tgtEl>
                                        <p:attrNameLst>
                                          <p:attrName>style.visibility</p:attrName>
                                        </p:attrNameLst>
                                      </p:cBhvr>
                                      <p:to>
                                        <p:strVal val="visible"/>
                                      </p:to>
                                    </p:set>
                                    <p:animEffect transition="in" filter="wipe(left)">
                                      <p:cBhvr>
                                        <p:cTn id="19" dur="500"/>
                                        <p:tgtEl>
                                          <p:spTgt spid="1433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3367"/>
                                        </p:tgtEl>
                                        <p:attrNameLst>
                                          <p:attrName>style.visibility</p:attrName>
                                        </p:attrNameLst>
                                      </p:cBhvr>
                                      <p:to>
                                        <p:strVal val="visible"/>
                                      </p:to>
                                    </p:set>
                                    <p:animEffect transition="in" filter="wipe(left)">
                                      <p:cBhvr>
                                        <p:cTn id="24" dur="500"/>
                                        <p:tgtEl>
                                          <p:spTgt spid="14336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3381"/>
                                        </p:tgtEl>
                                        <p:attrNameLst>
                                          <p:attrName>style.visibility</p:attrName>
                                        </p:attrNameLst>
                                      </p:cBhvr>
                                      <p:to>
                                        <p:strVal val="visible"/>
                                      </p:to>
                                    </p:set>
                                    <p:animEffect transition="in" filter="wipe(left)">
                                      <p:cBhvr>
                                        <p:cTn id="29" dur="500"/>
                                        <p:tgtEl>
                                          <p:spTgt spid="143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3382"/>
                                        </p:tgtEl>
                                        <p:attrNameLst>
                                          <p:attrName>style.visibility</p:attrName>
                                        </p:attrNameLst>
                                      </p:cBhvr>
                                      <p:to>
                                        <p:strVal val="visible"/>
                                      </p:to>
                                    </p:set>
                                    <p:animEffect transition="in" filter="wipe(left)">
                                      <p:cBhvr>
                                        <p:cTn id="34" dur="500"/>
                                        <p:tgtEl>
                                          <p:spTgt spid="143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3373"/>
                                        </p:tgtEl>
                                        <p:attrNameLst>
                                          <p:attrName>style.visibility</p:attrName>
                                        </p:attrNameLst>
                                      </p:cBhvr>
                                      <p:to>
                                        <p:strVal val="visible"/>
                                      </p:to>
                                    </p:set>
                                    <p:animEffect transition="in" filter="wipe(left)">
                                      <p:cBhvr>
                                        <p:cTn id="39" dur="500"/>
                                        <p:tgtEl>
                                          <p:spTgt spid="1433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3378"/>
                                        </p:tgtEl>
                                        <p:attrNameLst>
                                          <p:attrName>style.visibility</p:attrName>
                                        </p:attrNameLst>
                                      </p:cBhvr>
                                      <p:to>
                                        <p:strVal val="visible"/>
                                      </p:to>
                                    </p:set>
                                    <p:animEffect transition="in" filter="wipe(left)">
                                      <p:cBhvr>
                                        <p:cTn id="44" dur="500"/>
                                        <p:tgtEl>
                                          <p:spTgt spid="14337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3379"/>
                                        </p:tgtEl>
                                        <p:attrNameLst>
                                          <p:attrName>style.visibility</p:attrName>
                                        </p:attrNameLst>
                                      </p:cBhvr>
                                      <p:to>
                                        <p:strVal val="visible"/>
                                      </p:to>
                                    </p:set>
                                    <p:animEffect transition="in" filter="wipe(left)">
                                      <p:cBhvr>
                                        <p:cTn id="49" dur="500"/>
                                        <p:tgtEl>
                                          <p:spTgt spid="14337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3384"/>
                                        </p:tgtEl>
                                        <p:attrNameLst>
                                          <p:attrName>style.visibility</p:attrName>
                                        </p:attrNameLst>
                                      </p:cBhvr>
                                      <p:to>
                                        <p:strVal val="visible"/>
                                      </p:to>
                                    </p:set>
                                    <p:animEffect transition="in" filter="wipe(left)">
                                      <p:cBhvr>
                                        <p:cTn id="54" dur="500"/>
                                        <p:tgtEl>
                                          <p:spTgt spid="14338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3385"/>
                                        </p:tgtEl>
                                        <p:attrNameLst>
                                          <p:attrName>style.visibility</p:attrName>
                                        </p:attrNameLst>
                                      </p:cBhvr>
                                      <p:to>
                                        <p:strVal val="visible"/>
                                      </p:to>
                                    </p:set>
                                    <p:animEffect transition="in" filter="wipe(left)">
                                      <p:cBhvr>
                                        <p:cTn id="59" dur="500"/>
                                        <p:tgtEl>
                                          <p:spTgt spid="14338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3383"/>
                                        </p:tgtEl>
                                        <p:attrNameLst>
                                          <p:attrName>style.visibility</p:attrName>
                                        </p:attrNameLst>
                                      </p:cBhvr>
                                      <p:to>
                                        <p:strVal val="visible"/>
                                      </p:to>
                                    </p:set>
                                    <p:animEffect transition="in" filter="wipe(left)">
                                      <p:cBhvr>
                                        <p:cTn id="64" dur="500"/>
                                        <p:tgtEl>
                                          <p:spTgt spid="14338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3386"/>
                                        </p:tgtEl>
                                        <p:attrNameLst>
                                          <p:attrName>style.visibility</p:attrName>
                                        </p:attrNameLst>
                                      </p:cBhvr>
                                      <p:to>
                                        <p:strVal val="visible"/>
                                      </p:to>
                                    </p:set>
                                    <p:animEffect transition="in" filter="wipe(left)">
                                      <p:cBhvr>
                                        <p:cTn id="69" dur="500"/>
                                        <p:tgtEl>
                                          <p:spTgt spid="143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P spid="143369" grpId="0"/>
      <p:bldP spid="143373" grpId="0"/>
      <p:bldP spid="143378" grpId="0"/>
      <p:bldP spid="143379" grpId="0"/>
      <p:bldP spid="143381" grpId="0"/>
      <p:bldP spid="143383" grpId="0"/>
      <p:bldP spid="143384" grpId="0"/>
      <p:bldP spid="143385" grpId="0"/>
      <p:bldP spid="14338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2970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5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3A71BB-2916-0746-8A8E-85E1E5CB8640}"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29702"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Vector Additions and Subtractions</a:t>
            </a:r>
          </a:p>
        </p:txBody>
      </p:sp>
      <p:sp>
        <p:nvSpPr>
          <p:cNvPr id="198659" name="Rectangle 3"/>
          <p:cNvSpPr>
            <a:spLocks noGrp="1" noChangeArrowheads="1"/>
          </p:cNvSpPr>
          <p:nvPr>
            <p:ph type="body" idx="1"/>
          </p:nvPr>
        </p:nvSpPr>
        <p:spPr>
          <a:xfrm>
            <a:off x="685800" y="838200"/>
            <a:ext cx="7772400" cy="1676400"/>
          </a:xfrm>
        </p:spPr>
        <p:txBody>
          <a:bodyPr/>
          <a:lstStyle/>
          <a:p>
            <a:pPr>
              <a:lnSpc>
                <a:spcPct val="90000"/>
              </a:lnSpc>
            </a:pPr>
            <a:r>
              <a:rPr lang="en-US" sz="2000">
                <a:latin typeface="Arial Narrow" charset="0"/>
                <a:ea typeface="ＭＳ Ｐゴシック" charset="0"/>
                <a:cs typeface="ＭＳ Ｐゴシック" charset="0"/>
              </a:rPr>
              <a:t>Addition: </a:t>
            </a:r>
          </a:p>
          <a:p>
            <a:pPr lvl="1">
              <a:lnSpc>
                <a:spcPct val="90000"/>
              </a:lnSpc>
            </a:pPr>
            <a:r>
              <a:rPr lang="en-US" sz="1800">
                <a:latin typeface="Arial Narrow" charset="0"/>
                <a:ea typeface="ＭＳ Ｐゴシック" charset="0"/>
              </a:rPr>
              <a:t>Triangular Method: One can add vectors by connecting the head of one vector to the tail of the other (head-to-tail)</a:t>
            </a:r>
          </a:p>
          <a:p>
            <a:pPr lvl="1">
              <a:lnSpc>
                <a:spcPct val="90000"/>
              </a:lnSpc>
            </a:pPr>
            <a:r>
              <a:rPr lang="en-US" sz="1800">
                <a:latin typeface="Arial Narrow" charset="0"/>
                <a:ea typeface="ＭＳ Ｐゴシック" charset="0"/>
              </a:rPr>
              <a:t>Parallelogram method: Connect the tails of the two vectors and extend</a:t>
            </a:r>
          </a:p>
          <a:p>
            <a:pPr lvl="1">
              <a:lnSpc>
                <a:spcPct val="90000"/>
              </a:lnSpc>
            </a:pPr>
            <a:r>
              <a:rPr lang="en-US" sz="1800">
                <a:latin typeface="Arial Narrow" charset="0"/>
                <a:ea typeface="ＭＳ Ｐゴシック" charset="0"/>
              </a:rPr>
              <a:t>Addition is commutative: Changing order of operation does not affect the results </a:t>
            </a:r>
            <a:r>
              <a:rPr lang="en-US" sz="1800" b="1">
                <a:effectLst>
                  <a:outerShdw blurRad="38100" dist="38100" dir="2700000" algn="tl">
                    <a:srgbClr val="DDDDDD"/>
                  </a:outerShdw>
                </a:effectLst>
                <a:latin typeface="Arial Narrow" charset="0"/>
                <a:ea typeface="ＭＳ Ｐゴシック" charset="0"/>
              </a:rPr>
              <a:t>A+B=B+A</a:t>
            </a:r>
            <a:r>
              <a:rPr lang="en-US" sz="1800">
                <a:latin typeface="Arial Narrow" charset="0"/>
                <a:ea typeface="ＭＳ Ｐゴシック" charset="0"/>
              </a:rPr>
              <a:t>, </a:t>
            </a:r>
            <a:r>
              <a:rPr lang="en-US" sz="1800" b="1">
                <a:effectLst>
                  <a:outerShdw blurRad="38100" dist="38100" dir="2700000" algn="tl">
                    <a:srgbClr val="DDDDDD"/>
                  </a:outerShdw>
                </a:effectLst>
                <a:latin typeface="Arial Narrow" charset="0"/>
                <a:ea typeface="ＭＳ Ｐゴシック" charset="0"/>
              </a:rPr>
              <a:t>A+B+C+D+E=E+C+A+B+D</a:t>
            </a:r>
            <a:endParaRPr lang="en-US" sz="1800">
              <a:latin typeface="Arial Narrow" charset="0"/>
              <a:ea typeface="ＭＳ Ｐゴシック" charset="0"/>
            </a:endParaRPr>
          </a:p>
        </p:txBody>
      </p:sp>
      <p:grpSp>
        <p:nvGrpSpPr>
          <p:cNvPr id="2" name="Group 4"/>
          <p:cNvGrpSpPr>
            <a:grpSpLocks/>
          </p:cNvGrpSpPr>
          <p:nvPr/>
        </p:nvGrpSpPr>
        <p:grpSpPr bwMode="auto">
          <a:xfrm>
            <a:off x="1524000" y="3124200"/>
            <a:ext cx="838200" cy="549275"/>
            <a:chOff x="960" y="2160"/>
            <a:chExt cx="528" cy="346"/>
          </a:xfrm>
        </p:grpSpPr>
        <p:sp>
          <p:nvSpPr>
            <p:cNvPr id="29753" name="Line 5"/>
            <p:cNvSpPr>
              <a:spLocks noChangeShapeType="1"/>
            </p:cNvSpPr>
            <p:nvPr/>
          </p:nvSpPr>
          <p:spPr bwMode="auto">
            <a:xfrm flipV="1">
              <a:off x="960" y="2160"/>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2" name="Text Box 6"/>
            <p:cNvSpPr txBox="1">
              <a:spLocks noChangeArrowheads="1"/>
            </p:cNvSpPr>
            <p:nvPr/>
          </p:nvSpPr>
          <p:spPr bwMode="auto">
            <a:xfrm>
              <a:off x="1200" y="2256"/>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3" name="Group 7"/>
          <p:cNvGrpSpPr>
            <a:grpSpLocks/>
          </p:cNvGrpSpPr>
          <p:nvPr/>
        </p:nvGrpSpPr>
        <p:grpSpPr bwMode="auto">
          <a:xfrm>
            <a:off x="2362200" y="2819400"/>
            <a:ext cx="411163" cy="396875"/>
            <a:chOff x="1488" y="1968"/>
            <a:chExt cx="259" cy="250"/>
          </a:xfrm>
        </p:grpSpPr>
        <p:sp>
          <p:nvSpPr>
            <p:cNvPr id="29751" name="Line 8"/>
            <p:cNvSpPr>
              <a:spLocks noChangeShapeType="1"/>
            </p:cNvSpPr>
            <p:nvPr/>
          </p:nvSpPr>
          <p:spPr bwMode="auto">
            <a:xfrm flipV="1">
              <a:off x="1488" y="1968"/>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5" name="Text Box 9"/>
            <p:cNvSpPr txBox="1">
              <a:spLocks noChangeArrowheads="1"/>
            </p:cNvSpPr>
            <p:nvPr/>
          </p:nvSpPr>
          <p:spPr bwMode="auto">
            <a:xfrm>
              <a:off x="1536" y="19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4" name="Group 10"/>
          <p:cNvGrpSpPr>
            <a:grpSpLocks/>
          </p:cNvGrpSpPr>
          <p:nvPr/>
        </p:nvGrpSpPr>
        <p:grpSpPr bwMode="auto">
          <a:xfrm>
            <a:off x="3505200" y="2590800"/>
            <a:ext cx="838200" cy="457200"/>
            <a:chOff x="2064" y="1824"/>
            <a:chExt cx="528" cy="288"/>
          </a:xfrm>
        </p:grpSpPr>
        <p:sp>
          <p:nvSpPr>
            <p:cNvPr id="29749" name="Line 11"/>
            <p:cNvSpPr>
              <a:spLocks noChangeShapeType="1"/>
            </p:cNvSpPr>
            <p:nvPr/>
          </p:nvSpPr>
          <p:spPr bwMode="auto">
            <a:xfrm flipV="1">
              <a:off x="2064" y="1968"/>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8" name="Text Box 12"/>
            <p:cNvSpPr txBox="1">
              <a:spLocks noChangeArrowheads="1"/>
            </p:cNvSpPr>
            <p:nvPr/>
          </p:nvSpPr>
          <p:spPr bwMode="auto">
            <a:xfrm>
              <a:off x="2160" y="182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5" name="Group 13"/>
          <p:cNvGrpSpPr>
            <a:grpSpLocks/>
          </p:cNvGrpSpPr>
          <p:nvPr/>
        </p:nvGrpSpPr>
        <p:grpSpPr bwMode="auto">
          <a:xfrm>
            <a:off x="3124200" y="2971800"/>
            <a:ext cx="381000" cy="396875"/>
            <a:chOff x="1824" y="2054"/>
            <a:chExt cx="240" cy="250"/>
          </a:xfrm>
        </p:grpSpPr>
        <p:sp>
          <p:nvSpPr>
            <p:cNvPr id="29747" name="Line 14"/>
            <p:cNvSpPr>
              <a:spLocks noChangeShapeType="1"/>
            </p:cNvSpPr>
            <p:nvPr/>
          </p:nvSpPr>
          <p:spPr bwMode="auto">
            <a:xfrm flipV="1">
              <a:off x="2064" y="2064"/>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1" name="Text Box 15"/>
            <p:cNvSpPr txBox="1">
              <a:spLocks noChangeArrowheads="1"/>
            </p:cNvSpPr>
            <p:nvPr/>
          </p:nvSpPr>
          <p:spPr bwMode="auto">
            <a:xfrm>
              <a:off x="1824" y="205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72" name="Text Box 16"/>
          <p:cNvSpPr txBox="1">
            <a:spLocks noChangeArrowheads="1"/>
          </p:cNvSpPr>
          <p:nvPr/>
        </p:nvSpPr>
        <p:spPr bwMode="auto">
          <a:xfrm>
            <a:off x="2651125" y="2882900"/>
            <a:ext cx="35401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990000"/>
                </a:solidFill>
                <a:latin typeface="Arial Narrow" charset="0"/>
              </a:rPr>
              <a:t>=</a:t>
            </a:r>
          </a:p>
        </p:txBody>
      </p:sp>
      <p:grpSp>
        <p:nvGrpSpPr>
          <p:cNvPr id="6" name="Group 17"/>
          <p:cNvGrpSpPr>
            <a:grpSpLocks/>
          </p:cNvGrpSpPr>
          <p:nvPr/>
        </p:nvGrpSpPr>
        <p:grpSpPr bwMode="auto">
          <a:xfrm>
            <a:off x="5884863" y="3063875"/>
            <a:ext cx="838200" cy="549275"/>
            <a:chOff x="3245" y="2122"/>
            <a:chExt cx="528" cy="346"/>
          </a:xfrm>
        </p:grpSpPr>
        <p:sp>
          <p:nvSpPr>
            <p:cNvPr id="29745" name="Line 18"/>
            <p:cNvSpPr>
              <a:spLocks noChangeShapeType="1"/>
            </p:cNvSpPr>
            <p:nvPr/>
          </p:nvSpPr>
          <p:spPr bwMode="auto">
            <a:xfrm flipV="1">
              <a:off x="3245" y="2122"/>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5" name="Text Box 19"/>
            <p:cNvSpPr txBox="1">
              <a:spLocks noChangeArrowheads="1"/>
            </p:cNvSpPr>
            <p:nvPr/>
          </p:nvSpPr>
          <p:spPr bwMode="auto">
            <a:xfrm>
              <a:off x="3485" y="221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7" name="Group 20"/>
          <p:cNvGrpSpPr>
            <a:grpSpLocks/>
          </p:cNvGrpSpPr>
          <p:nvPr/>
        </p:nvGrpSpPr>
        <p:grpSpPr bwMode="auto">
          <a:xfrm>
            <a:off x="5534025" y="2955925"/>
            <a:ext cx="334963" cy="396875"/>
            <a:chOff x="3053" y="1862"/>
            <a:chExt cx="211" cy="250"/>
          </a:xfrm>
        </p:grpSpPr>
        <p:sp>
          <p:nvSpPr>
            <p:cNvPr id="29743" name="Line 21"/>
            <p:cNvSpPr>
              <a:spLocks noChangeShapeType="1"/>
            </p:cNvSpPr>
            <p:nvPr/>
          </p:nvSpPr>
          <p:spPr bwMode="auto">
            <a:xfrm flipV="1">
              <a:off x="3264" y="1872"/>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8" name="Text Box 22"/>
            <p:cNvSpPr txBox="1">
              <a:spLocks noChangeArrowheads="1"/>
            </p:cNvSpPr>
            <p:nvPr/>
          </p:nvSpPr>
          <p:spPr bwMode="auto">
            <a:xfrm>
              <a:off x="3053" y="1862"/>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8" name="Group 23"/>
          <p:cNvGrpSpPr>
            <a:grpSpLocks/>
          </p:cNvGrpSpPr>
          <p:nvPr/>
        </p:nvGrpSpPr>
        <p:grpSpPr bwMode="auto">
          <a:xfrm>
            <a:off x="5868988" y="2590800"/>
            <a:ext cx="1446212" cy="701675"/>
            <a:chOff x="3264" y="1632"/>
            <a:chExt cx="911" cy="442"/>
          </a:xfrm>
        </p:grpSpPr>
        <p:sp>
          <p:nvSpPr>
            <p:cNvPr id="29741" name="Line 24"/>
            <p:cNvSpPr>
              <a:spLocks noChangeShapeType="1"/>
            </p:cNvSpPr>
            <p:nvPr/>
          </p:nvSpPr>
          <p:spPr bwMode="auto">
            <a:xfrm flipV="1">
              <a:off x="3264" y="1786"/>
              <a:ext cx="528" cy="288"/>
            </a:xfrm>
            <a:prstGeom prst="line">
              <a:avLst/>
            </a:prstGeom>
            <a:noFill/>
            <a:ln w="28575">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81" name="Text Box 25"/>
            <p:cNvSpPr txBox="1">
              <a:spLocks noChangeArrowheads="1"/>
            </p:cNvSpPr>
            <p:nvPr/>
          </p:nvSpPr>
          <p:spPr bwMode="auto">
            <a:xfrm>
              <a:off x="3792" y="163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grpSp>
      <p:sp>
        <p:nvSpPr>
          <p:cNvPr id="198682" name="Line 26"/>
          <p:cNvSpPr>
            <a:spLocks noChangeShapeType="1"/>
          </p:cNvSpPr>
          <p:nvPr/>
        </p:nvSpPr>
        <p:spPr bwMode="auto">
          <a:xfrm flipV="1">
            <a:off x="6630988" y="2819400"/>
            <a:ext cx="0" cy="304800"/>
          </a:xfrm>
          <a:prstGeom prst="line">
            <a:avLst/>
          </a:prstGeom>
          <a:noFill/>
          <a:ln w="28575">
            <a:solidFill>
              <a:srgbClr val="99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3" name="Line 27"/>
          <p:cNvSpPr>
            <a:spLocks noChangeShapeType="1"/>
          </p:cNvSpPr>
          <p:nvPr/>
        </p:nvSpPr>
        <p:spPr bwMode="auto">
          <a:xfrm flipV="1">
            <a:off x="5868988" y="2819400"/>
            <a:ext cx="838200" cy="228600"/>
          </a:xfrm>
          <a:prstGeom prst="line">
            <a:avLst/>
          </a:prstGeom>
          <a:noFill/>
          <a:ln w="28575">
            <a:solidFill>
              <a:srgbClr val="99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4" name="Line 28"/>
          <p:cNvSpPr>
            <a:spLocks noChangeShapeType="1"/>
          </p:cNvSpPr>
          <p:nvPr/>
        </p:nvSpPr>
        <p:spPr bwMode="auto">
          <a:xfrm>
            <a:off x="762000" y="3657600"/>
            <a:ext cx="78486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5" name="Rectangle 29"/>
          <p:cNvSpPr>
            <a:spLocks noChangeArrowheads="1"/>
          </p:cNvSpPr>
          <p:nvPr/>
        </p:nvSpPr>
        <p:spPr bwMode="auto">
          <a:xfrm>
            <a:off x="685800" y="3733800"/>
            <a:ext cx="7772400" cy="7620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Subtraction: </a:t>
            </a:r>
          </a:p>
          <a:p>
            <a:pPr marL="742950" lvl="1" indent="-285750">
              <a:lnSpc>
                <a:spcPct val="90000"/>
              </a:lnSpc>
              <a:spcBef>
                <a:spcPct val="20000"/>
              </a:spcBef>
              <a:buFontTx/>
              <a:buChar char="–"/>
            </a:pPr>
            <a:r>
              <a:rPr lang="en-US" sz="1800">
                <a:solidFill>
                  <a:srgbClr val="660066"/>
                </a:solidFill>
                <a:latin typeface="Arial Narrow" charset="0"/>
              </a:rPr>
              <a:t>The same as adding a negative vector:</a:t>
            </a:r>
            <a:r>
              <a:rPr lang="en-US" sz="1800" b="1">
                <a:solidFill>
                  <a:srgbClr val="660066"/>
                </a:solidFill>
                <a:effectLst>
                  <a:outerShdw blurRad="38100" dist="38100" dir="2700000" algn="tl">
                    <a:srgbClr val="DDDDDD"/>
                  </a:outerShdw>
                </a:effectLst>
                <a:latin typeface="Arial Narrow" charset="0"/>
              </a:rPr>
              <a:t>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 = 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a:t>
            </a:r>
            <a:r>
              <a:rPr lang="en-US" sz="1800">
                <a:solidFill>
                  <a:srgbClr val="660066"/>
                </a:solidFill>
                <a:latin typeface="Arial Narrow" charset="0"/>
              </a:rPr>
              <a:t>)</a:t>
            </a:r>
          </a:p>
        </p:txBody>
      </p:sp>
      <p:grpSp>
        <p:nvGrpSpPr>
          <p:cNvPr id="9" name="Group 30"/>
          <p:cNvGrpSpPr>
            <a:grpSpLocks/>
          </p:cNvGrpSpPr>
          <p:nvPr/>
        </p:nvGrpSpPr>
        <p:grpSpPr bwMode="auto">
          <a:xfrm>
            <a:off x="1676400" y="4343400"/>
            <a:ext cx="838200" cy="593725"/>
            <a:chOff x="1056" y="3168"/>
            <a:chExt cx="528" cy="374"/>
          </a:xfrm>
        </p:grpSpPr>
        <p:sp>
          <p:nvSpPr>
            <p:cNvPr id="29739" name="Line 31"/>
            <p:cNvSpPr>
              <a:spLocks noChangeShapeType="1"/>
            </p:cNvSpPr>
            <p:nvPr/>
          </p:nvSpPr>
          <p:spPr bwMode="auto">
            <a:xfrm flipV="1">
              <a:off x="1056" y="3398"/>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88" name="Text Box 32"/>
            <p:cNvSpPr txBox="1">
              <a:spLocks noChangeArrowheads="1"/>
            </p:cNvSpPr>
            <p:nvPr/>
          </p:nvSpPr>
          <p:spPr bwMode="auto">
            <a:xfrm>
              <a:off x="1296" y="31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10" name="Group 33"/>
          <p:cNvGrpSpPr>
            <a:grpSpLocks/>
          </p:cNvGrpSpPr>
          <p:nvPr/>
        </p:nvGrpSpPr>
        <p:grpSpPr bwMode="auto">
          <a:xfrm>
            <a:off x="2514600" y="4572000"/>
            <a:ext cx="457200" cy="457200"/>
            <a:chOff x="1680" y="3312"/>
            <a:chExt cx="288" cy="288"/>
          </a:xfrm>
        </p:grpSpPr>
        <p:sp>
          <p:nvSpPr>
            <p:cNvPr id="29737" name="Line 34"/>
            <p:cNvSpPr>
              <a:spLocks noChangeShapeType="1"/>
            </p:cNvSpPr>
            <p:nvPr/>
          </p:nvSpPr>
          <p:spPr bwMode="auto">
            <a:xfrm rot="10800000" flipV="1">
              <a:off x="1680" y="3408"/>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91" name="Text Box 35"/>
            <p:cNvSpPr txBox="1">
              <a:spLocks noChangeArrowheads="1"/>
            </p:cNvSpPr>
            <p:nvPr/>
          </p:nvSpPr>
          <p:spPr bwMode="auto">
            <a:xfrm>
              <a:off x="1713" y="3312"/>
              <a:ext cx="255"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92" name="Text Box 36"/>
          <p:cNvSpPr txBox="1">
            <a:spLocks noChangeArrowheads="1"/>
          </p:cNvSpPr>
          <p:nvPr/>
        </p:nvSpPr>
        <p:spPr bwMode="auto">
          <a:xfrm>
            <a:off x="3810000" y="4527550"/>
            <a:ext cx="4968875" cy="7302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Arial Narrow" charset="0"/>
              </a:rPr>
              <a:t>Since subtraction is the equivalent to adding a negative vector, subtraction is also commutative!!!</a:t>
            </a:r>
          </a:p>
        </p:txBody>
      </p:sp>
      <p:sp>
        <p:nvSpPr>
          <p:cNvPr id="198693" name="Line 37"/>
          <p:cNvSpPr>
            <a:spLocks noChangeShapeType="1"/>
          </p:cNvSpPr>
          <p:nvPr/>
        </p:nvSpPr>
        <p:spPr bwMode="auto">
          <a:xfrm>
            <a:off x="685800" y="5638800"/>
            <a:ext cx="78486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94" name="Rectangle 38"/>
          <p:cNvSpPr>
            <a:spLocks noChangeArrowheads="1"/>
          </p:cNvSpPr>
          <p:nvPr/>
        </p:nvSpPr>
        <p:spPr bwMode="auto">
          <a:xfrm>
            <a:off x="685800" y="5638800"/>
            <a:ext cx="3657600" cy="6096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Multiplication by a scalar is increasing the magnitude </a:t>
            </a:r>
            <a:r>
              <a:rPr lang="en-US" sz="1800" b="1">
                <a:solidFill>
                  <a:srgbClr val="660066"/>
                </a:solidFill>
                <a:effectLst>
                  <a:outerShdw blurRad="38100" dist="38100" dir="2700000" algn="tl">
                    <a:srgbClr val="DDDDDD"/>
                  </a:outerShdw>
                </a:effectLst>
                <a:latin typeface="Arial Narrow" charset="0"/>
              </a:rPr>
              <a:t>A, B</a:t>
            </a:r>
            <a:r>
              <a:rPr lang="en-US" sz="1800">
                <a:solidFill>
                  <a:srgbClr val="660066"/>
                </a:solidFill>
                <a:latin typeface="Arial Narrow" charset="0"/>
              </a:rPr>
              <a:t>=2</a:t>
            </a:r>
            <a:r>
              <a:rPr lang="en-US" sz="1800" b="1">
                <a:solidFill>
                  <a:srgbClr val="660066"/>
                </a:solidFill>
                <a:effectLst>
                  <a:outerShdw blurRad="38100" dist="38100" dir="2700000" algn="tl">
                    <a:srgbClr val="DDDDDD"/>
                  </a:outerShdw>
                </a:effectLst>
                <a:latin typeface="Arial Narrow" charset="0"/>
              </a:rPr>
              <a:t>A </a:t>
            </a:r>
            <a:endParaRPr lang="en-US" sz="1800">
              <a:solidFill>
                <a:srgbClr val="660066"/>
              </a:solidFill>
              <a:latin typeface="Arial Narrow" charset="0"/>
            </a:endParaRPr>
          </a:p>
        </p:txBody>
      </p:sp>
      <p:grpSp>
        <p:nvGrpSpPr>
          <p:cNvPr id="11" name="Group 39"/>
          <p:cNvGrpSpPr>
            <a:grpSpLocks/>
          </p:cNvGrpSpPr>
          <p:nvPr/>
        </p:nvGrpSpPr>
        <p:grpSpPr bwMode="auto">
          <a:xfrm>
            <a:off x="4648200" y="5749925"/>
            <a:ext cx="990600" cy="366713"/>
            <a:chOff x="2928" y="3622"/>
            <a:chExt cx="624" cy="231"/>
          </a:xfrm>
        </p:grpSpPr>
        <p:sp>
          <p:nvSpPr>
            <p:cNvPr id="29735" name="Line 40"/>
            <p:cNvSpPr>
              <a:spLocks noChangeShapeType="1"/>
            </p:cNvSpPr>
            <p:nvPr/>
          </p:nvSpPr>
          <p:spPr bwMode="auto">
            <a:xfrm flipV="1">
              <a:off x="2928" y="3792"/>
              <a:ext cx="624" cy="48"/>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97" name="Text Box 41"/>
            <p:cNvSpPr txBox="1">
              <a:spLocks noChangeArrowheads="1"/>
            </p:cNvSpPr>
            <p:nvPr/>
          </p:nvSpPr>
          <p:spPr bwMode="auto">
            <a:xfrm>
              <a:off x="3014" y="3622"/>
              <a:ext cx="20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A</a:t>
              </a:r>
            </a:p>
          </p:txBody>
        </p:sp>
      </p:grpSp>
      <p:grpSp>
        <p:nvGrpSpPr>
          <p:cNvPr id="12" name="Group 42"/>
          <p:cNvGrpSpPr>
            <a:grpSpLocks/>
          </p:cNvGrpSpPr>
          <p:nvPr/>
        </p:nvGrpSpPr>
        <p:grpSpPr bwMode="auto">
          <a:xfrm>
            <a:off x="5867400" y="5867400"/>
            <a:ext cx="1974850" cy="374650"/>
            <a:chOff x="3696" y="3696"/>
            <a:chExt cx="1244" cy="236"/>
          </a:xfrm>
        </p:grpSpPr>
        <p:sp>
          <p:nvSpPr>
            <p:cNvPr id="29733" name="Line 43"/>
            <p:cNvSpPr>
              <a:spLocks noChangeShapeType="1"/>
            </p:cNvSpPr>
            <p:nvPr/>
          </p:nvSpPr>
          <p:spPr bwMode="auto">
            <a:xfrm flipV="1">
              <a:off x="3696" y="3840"/>
              <a:ext cx="1244" cy="92"/>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700" name="Text Box 44"/>
            <p:cNvSpPr txBox="1">
              <a:spLocks noChangeArrowheads="1"/>
            </p:cNvSpPr>
            <p:nvPr/>
          </p:nvSpPr>
          <p:spPr bwMode="auto">
            <a:xfrm>
              <a:off x="3975" y="3696"/>
              <a:ext cx="42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B=2A</a:t>
              </a:r>
            </a:p>
          </p:txBody>
        </p:sp>
      </p:grpSp>
      <p:graphicFrame>
        <p:nvGraphicFramePr>
          <p:cNvPr id="198701" name="Object 2"/>
          <p:cNvGraphicFramePr>
            <a:graphicFrameLocks noChangeAspect="1"/>
          </p:cNvGraphicFramePr>
          <p:nvPr/>
        </p:nvGraphicFramePr>
        <p:xfrm>
          <a:off x="1257300" y="6286500"/>
          <a:ext cx="1104900" cy="419100"/>
        </p:xfrm>
        <a:graphic>
          <a:graphicData uri="http://schemas.openxmlformats.org/presentationml/2006/ole">
            <mc:AlternateContent xmlns:mc="http://schemas.openxmlformats.org/markup-compatibility/2006">
              <mc:Choice xmlns:v="urn:schemas-microsoft-com:vml" Requires="v">
                <p:oleObj spid="_x0000_s8217" name="Equation" r:id="rId4" imgW="583920" imgH="253800" progId="Equation.DSMT4">
                  <p:embed/>
                </p:oleObj>
              </mc:Choice>
              <mc:Fallback>
                <p:oleObj name="Equation" r:id="rId4" imgW="583920" imgH="253800" progId="Equation.DSMT4">
                  <p:embed/>
                  <p:pic>
                    <p:nvPicPr>
                      <p:cNvPr id="19870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6286500"/>
                        <a:ext cx="1104900" cy="419100"/>
                      </a:xfrm>
                      <a:prstGeom prst="rect">
                        <a:avLst/>
                      </a:prstGeom>
                      <a:solidFill>
                        <a:srgbClr val="FFFF99"/>
                      </a:solidFill>
                      <a:ln w="28575">
                        <a:solidFill>
                          <a:srgbClr val="99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3" name="Group 46"/>
          <p:cNvGrpSpPr>
            <a:grpSpLocks/>
          </p:cNvGrpSpPr>
          <p:nvPr/>
        </p:nvGrpSpPr>
        <p:grpSpPr bwMode="auto">
          <a:xfrm>
            <a:off x="1447800" y="2727325"/>
            <a:ext cx="914400" cy="639763"/>
            <a:chOff x="912" y="1718"/>
            <a:chExt cx="576" cy="403"/>
          </a:xfrm>
        </p:grpSpPr>
        <p:sp>
          <p:nvSpPr>
            <p:cNvPr id="198703" name="Text Box 47"/>
            <p:cNvSpPr txBox="1">
              <a:spLocks noChangeArrowheads="1"/>
            </p:cNvSpPr>
            <p:nvPr/>
          </p:nvSpPr>
          <p:spPr bwMode="auto">
            <a:xfrm>
              <a:off x="912" y="1718"/>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2" name="AutoShape 48"/>
            <p:cNvCxnSpPr>
              <a:cxnSpLocks noChangeShapeType="1"/>
              <a:stCxn id="29753" idx="0"/>
              <a:endCxn id="29751" idx="1"/>
            </p:cNvCxnSpPr>
            <p:nvPr/>
          </p:nvCxnSpPr>
          <p:spPr bwMode="auto">
            <a:xfrm flipV="1">
              <a:off x="960" y="1767"/>
              <a:ext cx="528" cy="354"/>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grpSp>
        <p:nvGrpSpPr>
          <p:cNvPr id="14" name="Group 49"/>
          <p:cNvGrpSpPr>
            <a:grpSpLocks/>
          </p:cNvGrpSpPr>
          <p:nvPr/>
        </p:nvGrpSpPr>
        <p:grpSpPr bwMode="auto">
          <a:xfrm>
            <a:off x="3505200" y="2805113"/>
            <a:ext cx="914400" cy="563562"/>
            <a:chOff x="2064" y="1767"/>
            <a:chExt cx="576" cy="355"/>
          </a:xfrm>
        </p:grpSpPr>
        <p:sp>
          <p:nvSpPr>
            <p:cNvPr id="198706" name="Text Box 50"/>
            <p:cNvSpPr txBox="1">
              <a:spLocks noChangeArrowheads="1"/>
            </p:cNvSpPr>
            <p:nvPr/>
          </p:nvSpPr>
          <p:spPr bwMode="auto">
            <a:xfrm>
              <a:off x="2257" y="187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0" name="AutoShape 51"/>
            <p:cNvCxnSpPr>
              <a:cxnSpLocks noChangeShapeType="1"/>
              <a:stCxn id="29747" idx="0"/>
              <a:endCxn id="29749" idx="1"/>
            </p:cNvCxnSpPr>
            <p:nvPr/>
          </p:nvCxnSpPr>
          <p:spPr bwMode="auto">
            <a:xfrm flipV="1">
              <a:off x="2064" y="1767"/>
              <a:ext cx="527" cy="316"/>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grpSp>
        <p:nvGrpSpPr>
          <p:cNvPr id="15" name="Group 52"/>
          <p:cNvGrpSpPr>
            <a:grpSpLocks/>
          </p:cNvGrpSpPr>
          <p:nvPr/>
        </p:nvGrpSpPr>
        <p:grpSpPr bwMode="auto">
          <a:xfrm>
            <a:off x="1676400" y="4951413"/>
            <a:ext cx="836613" cy="458787"/>
            <a:chOff x="1056" y="3119"/>
            <a:chExt cx="527" cy="289"/>
          </a:xfrm>
        </p:grpSpPr>
        <p:sp>
          <p:nvSpPr>
            <p:cNvPr id="198709" name="Text Box 53"/>
            <p:cNvSpPr txBox="1">
              <a:spLocks noChangeArrowheads="1"/>
            </p:cNvSpPr>
            <p:nvPr/>
          </p:nvSpPr>
          <p:spPr bwMode="auto">
            <a:xfrm>
              <a:off x="1138" y="3158"/>
              <a:ext cx="350"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28" name="AutoShape 54"/>
            <p:cNvCxnSpPr>
              <a:cxnSpLocks noChangeShapeType="1"/>
              <a:stCxn id="29739" idx="0"/>
              <a:endCxn id="29737" idx="1"/>
            </p:cNvCxnSpPr>
            <p:nvPr/>
          </p:nvCxnSpPr>
          <p:spPr bwMode="auto">
            <a:xfrm>
              <a:off x="1056" y="3119"/>
              <a:ext cx="527" cy="57"/>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sp>
        <p:nvSpPr>
          <p:cNvPr id="198711" name="Text Box 55"/>
          <p:cNvSpPr txBox="1">
            <a:spLocks noChangeArrowheads="1"/>
          </p:cNvSpPr>
          <p:nvPr/>
        </p:nvSpPr>
        <p:spPr bwMode="auto">
          <a:xfrm>
            <a:off x="4784725" y="2779713"/>
            <a:ext cx="5603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660066"/>
                </a:solidFill>
                <a:latin typeface="Arial Narrow" charset="0"/>
              </a:rPr>
              <a:t>OR</a:t>
            </a:r>
          </a:p>
        </p:txBody>
      </p:sp>
    </p:spTree>
    <p:extLst>
      <p:ext uri="{BB962C8B-B14F-4D97-AF65-F5344CB8AC3E}">
        <p14:creationId xmlns:p14="http://schemas.microsoft.com/office/powerpoint/2010/main" val="2048046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wipe(left)">
                                      <p:cBhvr>
                                        <p:cTn id="7" dur="500"/>
                                        <p:tgtEl>
                                          <p:spTgt spid="198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wipe(left)">
                                      <p:cBhvr>
                                        <p:cTn id="12" dur="500"/>
                                        <p:tgtEl>
                                          <p:spTgt spid="198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iterate type="wd">
                                    <p:tmPct val="10000"/>
                                  </p:iterate>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98672">
                                            <p:txEl>
                                              <p:pRg st="0" end="0"/>
                                            </p:txEl>
                                          </p:spTgt>
                                        </p:tgtEl>
                                        <p:attrNameLst>
                                          <p:attrName>style.visibility</p:attrName>
                                        </p:attrNameLst>
                                      </p:cBhvr>
                                      <p:to>
                                        <p:strVal val="visible"/>
                                      </p:to>
                                    </p:set>
                                    <p:animEffect transition="in" filter="wipe(left)">
                                      <p:cBhvr>
                                        <p:cTn id="30" dur="500"/>
                                        <p:tgtEl>
                                          <p:spTgt spid="198672">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iterate type="wd">
                                    <p:tmPct val="10000"/>
                                  </p:iterate>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nodeType="afterGroup">
                            <p:stCondLst>
                              <p:cond delay="1000"/>
                            </p:stCondLst>
                            <p:childTnLst>
                              <p:par>
                                <p:cTn id="41" presetID="22" presetClass="entr" presetSubtype="8" fill="hold" nodeType="afterEffect">
                                  <p:stCondLst>
                                    <p:cond delay="0"/>
                                  </p:stCondLst>
                                  <p:iterate type="wd">
                                    <p:tmPct val="10000"/>
                                  </p:iterate>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98711">
                                            <p:txEl>
                                              <p:pRg st="0" end="0"/>
                                            </p:txEl>
                                          </p:spTgt>
                                        </p:tgtEl>
                                        <p:attrNameLst>
                                          <p:attrName>style.visibility</p:attrName>
                                        </p:attrNameLst>
                                      </p:cBhvr>
                                      <p:to>
                                        <p:strVal val="visible"/>
                                      </p:to>
                                    </p:set>
                                    <p:animEffect transition="in" filter="wipe(left)">
                                      <p:cBhvr>
                                        <p:cTn id="48" dur="500"/>
                                        <p:tgtEl>
                                          <p:spTgt spid="198711">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98659">
                                            <p:txEl>
                                              <p:pRg st="2" end="2"/>
                                            </p:txEl>
                                          </p:spTgt>
                                        </p:tgtEl>
                                        <p:attrNameLst>
                                          <p:attrName>style.visibility</p:attrName>
                                        </p:attrNameLst>
                                      </p:cBhvr>
                                      <p:to>
                                        <p:strVal val="visible"/>
                                      </p:to>
                                    </p:set>
                                    <p:animEffect transition="in" filter="wipe(left)">
                                      <p:cBhvr>
                                        <p:cTn id="53" dur="500"/>
                                        <p:tgtEl>
                                          <p:spTgt spid="198659">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nodeType="afterGroup">
                            <p:stCondLst>
                              <p:cond delay="500"/>
                            </p:stCondLst>
                            <p:childTnLst>
                              <p:par>
                                <p:cTn id="60" presetID="22" presetClass="entr" presetSubtype="8" fill="hold" nodeType="afterEffect">
                                  <p:stCondLst>
                                    <p:cond delay="0"/>
                                  </p:stCondLst>
                                  <p:iterate type="wd">
                                    <p:tmPct val="10000"/>
                                  </p:iterate>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childTnLst>
                          </p:cTn>
                        </p:par>
                        <p:par>
                          <p:cTn id="63" fill="hold" nodeType="afterGroup">
                            <p:stCondLst>
                              <p:cond delay="1000"/>
                            </p:stCondLst>
                            <p:childTnLst>
                              <p:par>
                                <p:cTn id="64" presetID="22" presetClass="entr" presetSubtype="8" fill="hold" grpId="0" nodeType="afterEffect">
                                  <p:stCondLst>
                                    <p:cond delay="0"/>
                                  </p:stCondLst>
                                  <p:iterate type="wd">
                                    <p:tmPct val="10000"/>
                                  </p:iterate>
                                  <p:childTnLst>
                                    <p:set>
                                      <p:cBhvr>
                                        <p:cTn id="65" dur="1" fill="hold">
                                          <p:stCondLst>
                                            <p:cond delay="0"/>
                                          </p:stCondLst>
                                        </p:cTn>
                                        <p:tgtEl>
                                          <p:spTgt spid="198683"/>
                                        </p:tgtEl>
                                        <p:attrNameLst>
                                          <p:attrName>style.visibility</p:attrName>
                                        </p:attrNameLst>
                                      </p:cBhvr>
                                      <p:to>
                                        <p:strVal val="visible"/>
                                      </p:to>
                                    </p:set>
                                    <p:animEffect transition="in" filter="wipe(left)">
                                      <p:cBhvr>
                                        <p:cTn id="66" dur="500"/>
                                        <p:tgtEl>
                                          <p:spTgt spid="198683"/>
                                        </p:tgtEl>
                                      </p:cBhvr>
                                    </p:animEffect>
                                  </p:childTnLst>
                                </p:cTn>
                              </p:par>
                            </p:childTnLst>
                          </p:cTn>
                        </p:par>
                        <p:par>
                          <p:cTn id="67" fill="hold" nodeType="afterGroup">
                            <p:stCondLst>
                              <p:cond delay="1500"/>
                            </p:stCondLst>
                            <p:childTnLst>
                              <p:par>
                                <p:cTn id="68" presetID="22" presetClass="entr" presetSubtype="8" fill="hold" grpId="0" nodeType="afterEffect">
                                  <p:stCondLst>
                                    <p:cond delay="0"/>
                                  </p:stCondLst>
                                  <p:iterate type="wd">
                                    <p:tmPct val="10000"/>
                                  </p:iterate>
                                  <p:childTnLst>
                                    <p:set>
                                      <p:cBhvr>
                                        <p:cTn id="69" dur="1" fill="hold">
                                          <p:stCondLst>
                                            <p:cond delay="0"/>
                                          </p:stCondLst>
                                        </p:cTn>
                                        <p:tgtEl>
                                          <p:spTgt spid="198682"/>
                                        </p:tgtEl>
                                        <p:attrNameLst>
                                          <p:attrName>style.visibility</p:attrName>
                                        </p:attrNameLst>
                                      </p:cBhvr>
                                      <p:to>
                                        <p:strVal val="visible"/>
                                      </p:to>
                                    </p:set>
                                    <p:animEffect transition="in" filter="wipe(left)">
                                      <p:cBhvr>
                                        <p:cTn id="70" dur="500"/>
                                        <p:tgtEl>
                                          <p:spTgt spid="198682"/>
                                        </p:tgtEl>
                                      </p:cBhvr>
                                    </p:animEffect>
                                  </p:childTnLst>
                                </p:cTn>
                              </p:par>
                            </p:childTnLst>
                          </p:cTn>
                        </p:par>
                        <p:par>
                          <p:cTn id="71" fill="hold" nodeType="afterGroup">
                            <p:stCondLst>
                              <p:cond delay="2000"/>
                            </p:stCondLst>
                            <p:childTnLst>
                              <p:par>
                                <p:cTn id="72" presetID="22" presetClass="entr" presetSubtype="8" fill="hold" nodeType="afterEffect">
                                  <p:stCondLst>
                                    <p:cond delay="0"/>
                                  </p:stCondLst>
                                  <p:iterate type="wd">
                                    <p:tmPct val="10000"/>
                                  </p:iterate>
                                  <p:childTnLst>
                                    <p:set>
                                      <p:cBhvr>
                                        <p:cTn id="73" dur="1" fill="hold">
                                          <p:stCondLst>
                                            <p:cond delay="0"/>
                                          </p:stCondLst>
                                        </p:cTn>
                                        <p:tgtEl>
                                          <p:spTgt spid="8"/>
                                        </p:tgtEl>
                                        <p:attrNameLst>
                                          <p:attrName>style.visibility</p:attrName>
                                        </p:attrNameLst>
                                      </p:cBhvr>
                                      <p:to>
                                        <p:strVal val="visible"/>
                                      </p:to>
                                    </p:set>
                                    <p:animEffect transition="in" filter="wipe(left)">
                                      <p:cBhvr>
                                        <p:cTn id="74" dur="500"/>
                                        <p:tgtEl>
                                          <p:spTgt spid="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198659">
                                            <p:txEl>
                                              <p:pRg st="3" end="3"/>
                                            </p:txEl>
                                          </p:spTgt>
                                        </p:tgtEl>
                                        <p:attrNameLst>
                                          <p:attrName>style.visibility</p:attrName>
                                        </p:attrNameLst>
                                      </p:cBhvr>
                                      <p:to>
                                        <p:strVal val="visible"/>
                                      </p:to>
                                    </p:set>
                                    <p:animEffect transition="in" filter="wipe(left)">
                                      <p:cBhvr>
                                        <p:cTn id="79" dur="500"/>
                                        <p:tgtEl>
                                          <p:spTgt spid="198659">
                                            <p:txEl>
                                              <p:pRg st="3" end="3"/>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198684"/>
                                        </p:tgtEl>
                                        <p:attrNameLst>
                                          <p:attrName>style.visibility</p:attrName>
                                        </p:attrNameLst>
                                      </p:cBhvr>
                                      <p:to>
                                        <p:strVal val="visible"/>
                                      </p:to>
                                    </p:set>
                                    <p:animEffect transition="in" filter="wipe(left)">
                                      <p:cBhvr>
                                        <p:cTn id="84" dur="500"/>
                                        <p:tgtEl>
                                          <p:spTgt spid="19868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198685">
                                            <p:txEl>
                                              <p:pRg st="0" end="0"/>
                                            </p:txEl>
                                          </p:spTgt>
                                        </p:tgtEl>
                                        <p:attrNameLst>
                                          <p:attrName>style.visibility</p:attrName>
                                        </p:attrNameLst>
                                      </p:cBhvr>
                                      <p:to>
                                        <p:strVal val="visible"/>
                                      </p:to>
                                    </p:set>
                                    <p:animEffect transition="in" filter="wipe(left)">
                                      <p:cBhvr>
                                        <p:cTn id="89" dur="500"/>
                                        <p:tgtEl>
                                          <p:spTgt spid="198685">
                                            <p:txEl>
                                              <p:pRg st="0" end="0"/>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198685">
                                            <p:txEl>
                                              <p:pRg st="1" end="1"/>
                                            </p:txEl>
                                          </p:spTgt>
                                        </p:tgtEl>
                                        <p:attrNameLst>
                                          <p:attrName>style.visibility</p:attrName>
                                        </p:attrNameLst>
                                      </p:cBhvr>
                                      <p:to>
                                        <p:strVal val="visible"/>
                                      </p:to>
                                    </p:set>
                                    <p:animEffect transition="in" filter="wipe(left)">
                                      <p:cBhvr>
                                        <p:cTn id="94" dur="500"/>
                                        <p:tgtEl>
                                          <p:spTgt spid="198685">
                                            <p:txEl>
                                              <p:pRg st="1" end="1"/>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9"/>
                                        </p:tgtEl>
                                        <p:attrNameLst>
                                          <p:attrName>style.visibility</p:attrName>
                                        </p:attrNameLst>
                                      </p:cBhvr>
                                      <p:to>
                                        <p:strVal val="visible"/>
                                      </p:to>
                                    </p:set>
                                    <p:animEffect transition="in" filter="wipe(left)">
                                      <p:cBhvr>
                                        <p:cTn id="99" dur="500"/>
                                        <p:tgtEl>
                                          <p:spTgt spid="9"/>
                                        </p:tgtEl>
                                      </p:cBhvr>
                                    </p:animEffect>
                                  </p:childTnLst>
                                </p:cTn>
                              </p:par>
                            </p:childTnLst>
                          </p:cTn>
                        </p:par>
                        <p:par>
                          <p:cTn id="100" fill="hold" nodeType="afterGroup">
                            <p:stCondLst>
                              <p:cond delay="500"/>
                            </p:stCondLst>
                            <p:childTnLst>
                              <p:par>
                                <p:cTn id="101" presetID="22" presetClass="entr" presetSubtype="8" fill="hold" nodeType="afterEffect">
                                  <p:stCondLst>
                                    <p:cond delay="0"/>
                                  </p:stCondLst>
                                  <p:iterate type="wd">
                                    <p:tmPct val="10000"/>
                                  </p:iterate>
                                  <p:childTnLst>
                                    <p:set>
                                      <p:cBhvr>
                                        <p:cTn id="102" dur="1" fill="hold">
                                          <p:stCondLst>
                                            <p:cond delay="0"/>
                                          </p:stCondLst>
                                        </p:cTn>
                                        <p:tgtEl>
                                          <p:spTgt spid="10"/>
                                        </p:tgtEl>
                                        <p:attrNameLst>
                                          <p:attrName>style.visibility</p:attrName>
                                        </p:attrNameLst>
                                      </p:cBhvr>
                                      <p:to>
                                        <p:strVal val="visible"/>
                                      </p:to>
                                    </p:set>
                                    <p:animEffect transition="in" filter="wipe(left)">
                                      <p:cBhvr>
                                        <p:cTn id="103" dur="500"/>
                                        <p:tgtEl>
                                          <p:spTgt spid="10"/>
                                        </p:tgtEl>
                                      </p:cBhvr>
                                    </p:animEffect>
                                  </p:childTnLst>
                                </p:cTn>
                              </p:par>
                            </p:childTnLst>
                          </p:cTn>
                        </p:par>
                        <p:par>
                          <p:cTn id="104" fill="hold" nodeType="afterGroup">
                            <p:stCondLst>
                              <p:cond delay="1000"/>
                            </p:stCondLst>
                            <p:childTnLst>
                              <p:par>
                                <p:cTn id="105" presetID="22" presetClass="entr" presetSubtype="8" fill="hold" nodeType="afterEffect">
                                  <p:stCondLst>
                                    <p:cond delay="0"/>
                                  </p:stCondLst>
                                  <p:iterate type="wd">
                                    <p:tmPct val="10000"/>
                                  </p:iterate>
                                  <p:childTnLst>
                                    <p:set>
                                      <p:cBhvr>
                                        <p:cTn id="106" dur="1" fill="hold">
                                          <p:stCondLst>
                                            <p:cond delay="0"/>
                                          </p:stCondLst>
                                        </p:cTn>
                                        <p:tgtEl>
                                          <p:spTgt spid="15"/>
                                        </p:tgtEl>
                                        <p:attrNameLst>
                                          <p:attrName>style.visibility</p:attrName>
                                        </p:attrNameLst>
                                      </p:cBhvr>
                                      <p:to>
                                        <p:strVal val="visible"/>
                                      </p:to>
                                    </p:set>
                                    <p:animEffect transition="in" filter="wipe(left)">
                                      <p:cBhvr>
                                        <p:cTn id="107" dur="500"/>
                                        <p:tgtEl>
                                          <p:spTgt spid="1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198692"/>
                                        </p:tgtEl>
                                        <p:attrNameLst>
                                          <p:attrName>style.visibility</p:attrName>
                                        </p:attrNameLst>
                                      </p:cBhvr>
                                      <p:to>
                                        <p:strVal val="visible"/>
                                      </p:to>
                                    </p:set>
                                    <p:animEffect transition="in" filter="wipe(left)">
                                      <p:cBhvr>
                                        <p:cTn id="112" dur="500"/>
                                        <p:tgtEl>
                                          <p:spTgt spid="19869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iterate type="wd">
                                    <p:tmPct val="10000"/>
                                  </p:iterate>
                                  <p:childTnLst>
                                    <p:set>
                                      <p:cBhvr>
                                        <p:cTn id="116" dur="1" fill="hold">
                                          <p:stCondLst>
                                            <p:cond delay="0"/>
                                          </p:stCondLst>
                                        </p:cTn>
                                        <p:tgtEl>
                                          <p:spTgt spid="198693"/>
                                        </p:tgtEl>
                                        <p:attrNameLst>
                                          <p:attrName>style.visibility</p:attrName>
                                        </p:attrNameLst>
                                      </p:cBhvr>
                                      <p:to>
                                        <p:strVal val="visible"/>
                                      </p:to>
                                    </p:set>
                                    <p:animEffect transition="in" filter="wipe(left)">
                                      <p:cBhvr>
                                        <p:cTn id="117" dur="500"/>
                                        <p:tgtEl>
                                          <p:spTgt spid="19869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198694">
                                            <p:txEl>
                                              <p:pRg st="0" end="0"/>
                                            </p:txEl>
                                          </p:spTgt>
                                        </p:tgtEl>
                                        <p:attrNameLst>
                                          <p:attrName>style.visibility</p:attrName>
                                        </p:attrNameLst>
                                      </p:cBhvr>
                                      <p:to>
                                        <p:strVal val="visible"/>
                                      </p:to>
                                    </p:set>
                                    <p:animEffect transition="in" filter="wipe(left)">
                                      <p:cBhvr>
                                        <p:cTn id="122" dur="500"/>
                                        <p:tgtEl>
                                          <p:spTgt spid="198694">
                                            <p:txEl>
                                              <p:pRg st="0" end="0"/>
                                            </p:txEl>
                                          </p:spTgt>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11"/>
                                        </p:tgtEl>
                                        <p:attrNameLst>
                                          <p:attrName>style.visibility</p:attrName>
                                        </p:attrNameLst>
                                      </p:cBhvr>
                                      <p:to>
                                        <p:strVal val="visible"/>
                                      </p:to>
                                    </p:set>
                                    <p:animEffect transition="in" filter="wipe(left)">
                                      <p:cBhvr>
                                        <p:cTn id="127" dur="500"/>
                                        <p:tgtEl>
                                          <p:spTgt spid="11"/>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12"/>
                                        </p:tgtEl>
                                        <p:attrNameLst>
                                          <p:attrName>style.visibility</p:attrName>
                                        </p:attrNameLst>
                                      </p:cBhvr>
                                      <p:to>
                                        <p:strVal val="visible"/>
                                      </p:to>
                                    </p:set>
                                    <p:animEffect transition="in" filter="wipe(left)">
                                      <p:cBhvr>
                                        <p:cTn id="132" dur="500"/>
                                        <p:tgtEl>
                                          <p:spTgt spid="1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198701"/>
                                        </p:tgtEl>
                                        <p:attrNameLst>
                                          <p:attrName>style.visibility</p:attrName>
                                        </p:attrNameLst>
                                      </p:cBhvr>
                                      <p:to>
                                        <p:strVal val="visible"/>
                                      </p:to>
                                    </p:set>
                                    <p:animEffect transition="in" filter="wipe(left)">
                                      <p:cBhvr>
                                        <p:cTn id="137" dur="500"/>
                                        <p:tgtEl>
                                          <p:spTgt spid="198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P spid="198672" grpId="0" build="p" autoUpdateAnimBg="0"/>
      <p:bldP spid="198682" grpId="0" animBg="1"/>
      <p:bldP spid="198683" grpId="0" animBg="1"/>
      <p:bldP spid="198684" grpId="0" animBg="1"/>
      <p:bldP spid="198685" grpId="0" build="p" autoUpdateAnimBg="0"/>
      <p:bldP spid="198692" grpId="0" animBg="1" autoUpdateAnimBg="0"/>
      <p:bldP spid="198693" grpId="0" animBg="1"/>
      <p:bldP spid="198694" grpId="0" build="p" autoUpdateAnimBg="0"/>
      <p:bldP spid="19871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1"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30732"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4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3A5808-F096-E149-A848-0306EA83F452}"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30734" name="Rectangle 2"/>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Example for Vector Addition</a:t>
            </a:r>
          </a:p>
        </p:txBody>
      </p:sp>
      <p:sp>
        <p:nvSpPr>
          <p:cNvPr id="199683" name="Text Box 3"/>
          <p:cNvSpPr txBox="1">
            <a:spLocks noChangeArrowheads="1"/>
          </p:cNvSpPr>
          <p:nvPr/>
        </p:nvSpPr>
        <p:spPr bwMode="auto">
          <a:xfrm>
            <a:off x="381000" y="906463"/>
            <a:ext cx="8458200" cy="769937"/>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A force of </a:t>
            </a:r>
            <a:r>
              <a:rPr lang="en-US" sz="2200">
                <a:solidFill>
                  <a:srgbClr val="990000"/>
                </a:solidFill>
                <a:latin typeface="Arial Narrow" charset="0"/>
              </a:rPr>
              <a:t>20.0N applies to north</a:t>
            </a:r>
            <a:r>
              <a:rPr lang="en-US" sz="2200">
                <a:solidFill>
                  <a:schemeClr val="accent2"/>
                </a:solidFill>
                <a:latin typeface="Arial Narrow" charset="0"/>
              </a:rPr>
              <a:t> while another force of </a:t>
            </a:r>
            <a:r>
              <a:rPr lang="en-US" sz="2200">
                <a:solidFill>
                  <a:srgbClr val="990000"/>
                </a:solidFill>
                <a:latin typeface="Arial Narrow" charset="0"/>
              </a:rPr>
              <a:t>35.0N applies in the direction 60.0</a:t>
            </a:r>
            <a:r>
              <a:rPr lang="en-US" sz="2200" baseline="30000">
                <a:solidFill>
                  <a:srgbClr val="990000"/>
                </a:solidFill>
                <a:latin typeface="Arial Narrow" charset="0"/>
              </a:rPr>
              <a:t>o</a:t>
            </a:r>
            <a:r>
              <a:rPr lang="en-US" sz="2200">
                <a:solidFill>
                  <a:schemeClr val="accent2"/>
                </a:solidFill>
                <a:latin typeface="Arial Narrow" charset="0"/>
              </a:rPr>
              <a:t> west of north. Find the magnitude and direction of resultant force.</a:t>
            </a:r>
            <a:endParaRPr lang="en-US" sz="2200"/>
          </a:p>
        </p:txBody>
      </p:sp>
      <p:grpSp>
        <p:nvGrpSpPr>
          <p:cNvPr id="2" name="Group 4"/>
          <p:cNvGrpSpPr>
            <a:grpSpLocks/>
          </p:cNvGrpSpPr>
          <p:nvPr/>
        </p:nvGrpSpPr>
        <p:grpSpPr bwMode="auto">
          <a:xfrm>
            <a:off x="457200" y="2133600"/>
            <a:ext cx="3657600" cy="3352800"/>
            <a:chOff x="288" y="1344"/>
            <a:chExt cx="2304" cy="2112"/>
          </a:xfrm>
        </p:grpSpPr>
        <p:sp>
          <p:nvSpPr>
            <p:cNvPr id="30760" name="Rectangle 5"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lstStyle/>
            <a:p>
              <a:pPr algn="ctr"/>
              <a:endParaRPr lang="en-US"/>
            </a:p>
          </p:txBody>
        </p:sp>
        <p:sp>
          <p:nvSpPr>
            <p:cNvPr id="30761" name="Line 6"/>
            <p:cNvSpPr>
              <a:spLocks noChangeShapeType="1"/>
            </p:cNvSpPr>
            <p:nvPr/>
          </p:nvSpPr>
          <p:spPr bwMode="auto">
            <a:xfrm>
              <a:off x="624" y="2880"/>
              <a:ext cx="1584"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62" name="Line 7"/>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63" name="Text Box 8"/>
            <p:cNvSpPr txBox="1">
              <a:spLocks noChangeArrowheads="1"/>
            </p:cNvSpPr>
            <p:nvPr/>
          </p:nvSpPr>
          <p:spPr bwMode="auto">
            <a:xfrm>
              <a:off x="1344" y="1392"/>
              <a:ext cx="23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N</a:t>
              </a:r>
            </a:p>
          </p:txBody>
        </p:sp>
        <p:sp>
          <p:nvSpPr>
            <p:cNvPr id="30764" name="Text Box 9"/>
            <p:cNvSpPr txBox="1">
              <a:spLocks noChangeArrowheads="1"/>
            </p:cNvSpPr>
            <p:nvPr/>
          </p:nvSpPr>
          <p:spPr bwMode="auto">
            <a:xfrm>
              <a:off x="2205" y="2688"/>
              <a:ext cx="22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E</a:t>
              </a:r>
            </a:p>
          </p:txBody>
        </p:sp>
      </p:grpSp>
      <p:grpSp>
        <p:nvGrpSpPr>
          <p:cNvPr id="3" name="Group 10"/>
          <p:cNvGrpSpPr>
            <a:grpSpLocks/>
          </p:cNvGrpSpPr>
          <p:nvPr/>
        </p:nvGrpSpPr>
        <p:grpSpPr bwMode="auto">
          <a:xfrm>
            <a:off x="1833563" y="2895600"/>
            <a:ext cx="528637" cy="473075"/>
            <a:chOff x="1155" y="3782"/>
            <a:chExt cx="333" cy="298"/>
          </a:xfrm>
        </p:grpSpPr>
        <p:sp>
          <p:nvSpPr>
            <p:cNvPr id="30758" name="Text Box 11"/>
            <p:cNvSpPr txBox="1">
              <a:spLocks noChangeArrowheads="1"/>
            </p:cNvSpPr>
            <p:nvPr/>
          </p:nvSpPr>
          <p:spPr bwMode="auto">
            <a:xfrm>
              <a:off x="1155" y="3782"/>
              <a:ext cx="33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Symbol" charset="0"/>
                </a:rPr>
                <a:t>60</a:t>
              </a:r>
              <a:r>
                <a:rPr lang="en-US" sz="2000" baseline="30000">
                  <a:solidFill>
                    <a:srgbClr val="990000"/>
                  </a:solidFill>
                  <a:latin typeface="Symbol" charset="0"/>
                </a:rPr>
                <a:t>o</a:t>
              </a:r>
            </a:p>
          </p:txBody>
        </p:sp>
        <p:sp>
          <p:nvSpPr>
            <p:cNvPr id="30759" name="AutoShape 12"/>
            <p:cNvSpPr>
              <a:spLocks noChangeArrowheads="1"/>
            </p:cNvSpPr>
            <p:nvPr/>
          </p:nvSpPr>
          <p:spPr bwMode="auto">
            <a:xfrm rot="10800000">
              <a:off x="1200" y="4032"/>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 name="Group 13"/>
          <p:cNvGrpSpPr>
            <a:grpSpLocks/>
          </p:cNvGrpSpPr>
          <p:nvPr/>
        </p:nvGrpSpPr>
        <p:grpSpPr bwMode="auto">
          <a:xfrm>
            <a:off x="1858963" y="3581400"/>
            <a:ext cx="427037" cy="461963"/>
            <a:chOff x="1171" y="4224"/>
            <a:chExt cx="269" cy="291"/>
          </a:xfrm>
        </p:grpSpPr>
        <p:sp>
          <p:nvSpPr>
            <p:cNvPr id="30756" name="Text Box 14"/>
            <p:cNvSpPr txBox="1">
              <a:spLocks noChangeArrowheads="1"/>
            </p:cNvSpPr>
            <p:nvPr/>
          </p:nvSpPr>
          <p:spPr bwMode="auto">
            <a:xfrm>
              <a:off x="1171" y="4224"/>
              <a:ext cx="2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Symbol" charset="0"/>
                </a:rPr>
                <a:t>θ</a:t>
              </a:r>
              <a:endParaRPr lang="en-US" baseline="-25000">
                <a:solidFill>
                  <a:srgbClr val="990000"/>
                </a:solidFill>
                <a:latin typeface="Arial Narrow" charset="0"/>
              </a:endParaRPr>
            </a:p>
          </p:txBody>
        </p:sp>
        <p:sp>
          <p:nvSpPr>
            <p:cNvPr id="30757" name="AutoShape 15"/>
            <p:cNvSpPr>
              <a:spLocks noChangeArrowheads="1"/>
            </p:cNvSpPr>
            <p:nvPr/>
          </p:nvSpPr>
          <p:spPr bwMode="auto">
            <a:xfrm rot="10800000">
              <a:off x="1200" y="4464"/>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 name="Group 16"/>
          <p:cNvGrpSpPr>
            <a:grpSpLocks/>
          </p:cNvGrpSpPr>
          <p:nvPr/>
        </p:nvGrpSpPr>
        <p:grpSpPr bwMode="auto">
          <a:xfrm>
            <a:off x="1143000" y="2743200"/>
            <a:ext cx="1143000" cy="1828800"/>
            <a:chOff x="720" y="3696"/>
            <a:chExt cx="720" cy="1152"/>
          </a:xfrm>
        </p:grpSpPr>
        <p:sp>
          <p:nvSpPr>
            <p:cNvPr id="30754" name="Line 17"/>
            <p:cNvSpPr>
              <a:spLocks noChangeShapeType="1"/>
            </p:cNvSpPr>
            <p:nvPr/>
          </p:nvSpPr>
          <p:spPr bwMode="auto">
            <a:xfrm flipH="1" flipV="1">
              <a:off x="720" y="3696"/>
              <a:ext cx="720" cy="1152"/>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55" name="Text Box 18"/>
            <p:cNvSpPr txBox="1">
              <a:spLocks noChangeArrowheads="1"/>
            </p:cNvSpPr>
            <p:nvPr/>
          </p:nvSpPr>
          <p:spPr bwMode="auto">
            <a:xfrm>
              <a:off x="864" y="4272"/>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F</a:t>
              </a:r>
            </a:p>
          </p:txBody>
        </p:sp>
      </p:grpSp>
      <p:graphicFrame>
        <p:nvGraphicFramePr>
          <p:cNvPr id="199699" name="Object 2"/>
          <p:cNvGraphicFramePr>
            <a:graphicFrameLocks noChangeAspect="1"/>
          </p:cNvGraphicFramePr>
          <p:nvPr/>
        </p:nvGraphicFramePr>
        <p:xfrm>
          <a:off x="4191000" y="2085975"/>
          <a:ext cx="465138" cy="227013"/>
        </p:xfrm>
        <a:graphic>
          <a:graphicData uri="http://schemas.openxmlformats.org/presentationml/2006/ole">
            <mc:AlternateContent xmlns:mc="http://schemas.openxmlformats.org/markup-compatibility/2006">
              <mc:Choice xmlns:v="urn:schemas-microsoft-com:vml" Requires="v">
                <p:oleObj spid="_x0000_s9433" name="Equation" r:id="rId3" imgW="292100" imgH="152400" progId="Equation.DSMT4">
                  <p:embed/>
                </p:oleObj>
              </mc:Choice>
              <mc:Fallback>
                <p:oleObj name="Equation" r:id="rId3" imgW="292100" imgH="152400" progId="Equation.DSMT4">
                  <p:embed/>
                  <p:pic>
                    <p:nvPicPr>
                      <p:cNvPr id="19969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85975"/>
                        <a:ext cx="465138" cy="2270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20"/>
          <p:cNvGrpSpPr>
            <a:grpSpLocks/>
          </p:cNvGrpSpPr>
          <p:nvPr/>
        </p:nvGrpSpPr>
        <p:grpSpPr bwMode="auto">
          <a:xfrm>
            <a:off x="2286000" y="3429000"/>
            <a:ext cx="584200" cy="1143000"/>
            <a:chOff x="1440" y="4128"/>
            <a:chExt cx="368" cy="720"/>
          </a:xfrm>
        </p:grpSpPr>
        <p:sp>
          <p:nvSpPr>
            <p:cNvPr id="30751" name="Text Box 21"/>
            <p:cNvSpPr txBox="1">
              <a:spLocks noChangeArrowheads="1"/>
            </p:cNvSpPr>
            <p:nvPr/>
          </p:nvSpPr>
          <p:spPr bwMode="auto">
            <a:xfrm>
              <a:off x="1484" y="4128"/>
              <a:ext cx="29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Arial Narrow" charset="0"/>
                </a:rPr>
                <a:t>20</a:t>
              </a:r>
            </a:p>
          </p:txBody>
        </p:sp>
        <p:sp>
          <p:nvSpPr>
            <p:cNvPr id="30752" name="Line 22"/>
            <p:cNvSpPr>
              <a:spLocks noChangeShapeType="1"/>
            </p:cNvSpPr>
            <p:nvPr/>
          </p:nvSpPr>
          <p:spPr bwMode="auto">
            <a:xfrm flipV="1">
              <a:off x="1440" y="4272"/>
              <a:ext cx="0" cy="576"/>
            </a:xfrm>
            <a:prstGeom prst="line">
              <a:avLst/>
            </a:prstGeom>
            <a:noFill/>
            <a:ln w="38100">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9703" name="Text Box 23"/>
            <p:cNvSpPr txBox="1">
              <a:spLocks noChangeArrowheads="1"/>
            </p:cNvSpPr>
            <p:nvPr/>
          </p:nvSpPr>
          <p:spPr bwMode="auto">
            <a:xfrm>
              <a:off x="1536" y="4368"/>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1</a:t>
              </a:r>
            </a:p>
          </p:txBody>
        </p:sp>
      </p:grpSp>
      <p:grpSp>
        <p:nvGrpSpPr>
          <p:cNvPr id="7" name="Group 24"/>
          <p:cNvGrpSpPr>
            <a:grpSpLocks/>
          </p:cNvGrpSpPr>
          <p:nvPr/>
        </p:nvGrpSpPr>
        <p:grpSpPr bwMode="auto">
          <a:xfrm>
            <a:off x="1143000" y="2743200"/>
            <a:ext cx="1143000" cy="914400"/>
            <a:chOff x="720" y="3696"/>
            <a:chExt cx="720" cy="576"/>
          </a:xfrm>
        </p:grpSpPr>
        <p:sp>
          <p:nvSpPr>
            <p:cNvPr id="30749" name="Line 25"/>
            <p:cNvSpPr>
              <a:spLocks noChangeShapeType="1"/>
            </p:cNvSpPr>
            <p:nvPr/>
          </p:nvSpPr>
          <p:spPr bwMode="auto">
            <a:xfrm flipH="1" flipV="1">
              <a:off x="720" y="3696"/>
              <a:ext cx="720" cy="576"/>
            </a:xfrm>
            <a:prstGeom prst="line">
              <a:avLst/>
            </a:prstGeom>
            <a:noFill/>
            <a:ln w="38100">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9706" name="Text Box 26"/>
            <p:cNvSpPr txBox="1">
              <a:spLocks noChangeArrowheads="1"/>
            </p:cNvSpPr>
            <p:nvPr/>
          </p:nvSpPr>
          <p:spPr bwMode="auto">
            <a:xfrm>
              <a:off x="1008" y="3696"/>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2</a:t>
              </a:r>
            </a:p>
          </p:txBody>
        </p:sp>
      </p:grpSp>
      <p:graphicFrame>
        <p:nvGraphicFramePr>
          <p:cNvPr id="199707" name="Object 3"/>
          <p:cNvGraphicFramePr>
            <a:graphicFrameLocks noChangeAspect="1"/>
          </p:cNvGraphicFramePr>
          <p:nvPr/>
        </p:nvGraphicFramePr>
        <p:xfrm>
          <a:off x="4184650" y="4251325"/>
          <a:ext cx="2749550" cy="747713"/>
        </p:xfrm>
        <a:graphic>
          <a:graphicData uri="http://schemas.openxmlformats.org/presentationml/2006/ole">
            <mc:AlternateContent xmlns:mc="http://schemas.openxmlformats.org/markup-compatibility/2006">
              <mc:Choice xmlns:v="urn:schemas-microsoft-com:vml" Requires="v">
                <p:oleObj spid="_x0000_s9434" name="Equation" r:id="rId5" imgW="1638300" imgH="546100" progId="Equation.DSMT4">
                  <p:embed/>
                </p:oleObj>
              </mc:Choice>
              <mc:Fallback>
                <p:oleObj name="Equation" r:id="rId5" imgW="1638300" imgH="546100" progId="Equation.DSMT4">
                  <p:embed/>
                  <p:pic>
                    <p:nvPicPr>
                      <p:cNvPr id="19970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650" y="4251325"/>
                        <a:ext cx="2749550" cy="747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9708" name="Text Box 28"/>
          <p:cNvSpPr txBox="1">
            <a:spLocks noChangeArrowheads="1"/>
          </p:cNvSpPr>
          <p:nvPr/>
        </p:nvSpPr>
        <p:spPr bwMode="auto">
          <a:xfrm>
            <a:off x="7696200" y="4343400"/>
            <a:ext cx="1355725" cy="13398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Arial Narrow" charset="0"/>
              </a:rPr>
              <a:t>Find other ways to solve this problem…</a:t>
            </a:r>
          </a:p>
        </p:txBody>
      </p:sp>
      <p:graphicFrame>
        <p:nvGraphicFramePr>
          <p:cNvPr id="199709" name="Object 4"/>
          <p:cNvGraphicFramePr>
            <a:graphicFrameLocks noChangeAspect="1"/>
          </p:cNvGraphicFramePr>
          <p:nvPr/>
        </p:nvGraphicFramePr>
        <p:xfrm>
          <a:off x="4351338" y="2409825"/>
          <a:ext cx="4632325" cy="474663"/>
        </p:xfrm>
        <a:graphic>
          <a:graphicData uri="http://schemas.openxmlformats.org/presentationml/2006/ole">
            <mc:AlternateContent xmlns:mc="http://schemas.openxmlformats.org/markup-compatibility/2006">
              <mc:Choice xmlns:v="urn:schemas-microsoft-com:vml" Requires="v">
                <p:oleObj spid="_x0000_s9435" name="Equation" r:id="rId7" imgW="2908300" imgH="317500" progId="Equation.DSMT4">
                  <p:embed/>
                </p:oleObj>
              </mc:Choice>
              <mc:Fallback>
                <p:oleObj name="Equation" r:id="rId7" imgW="2908300" imgH="317500" progId="Equation.DSMT4">
                  <p:embed/>
                  <p:pic>
                    <p:nvPicPr>
                      <p:cNvPr id="19970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1338" y="2409825"/>
                        <a:ext cx="4632325" cy="4746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0" name="Object 5"/>
          <p:cNvGraphicFramePr>
            <a:graphicFrameLocks noChangeAspect="1"/>
          </p:cNvGraphicFramePr>
          <p:nvPr/>
        </p:nvGraphicFramePr>
        <p:xfrm>
          <a:off x="4573588" y="2857500"/>
          <a:ext cx="2690812" cy="417513"/>
        </p:xfrm>
        <a:graphic>
          <a:graphicData uri="http://schemas.openxmlformats.org/presentationml/2006/ole">
            <mc:AlternateContent xmlns:mc="http://schemas.openxmlformats.org/markup-compatibility/2006">
              <mc:Choice xmlns:v="urn:schemas-microsoft-com:vml" Requires="v">
                <p:oleObj spid="_x0000_s9436" name="Equation" r:id="rId9" imgW="1689100" imgH="279400" progId="Equation.DSMT4">
                  <p:embed/>
                </p:oleObj>
              </mc:Choice>
              <mc:Fallback>
                <p:oleObj name="Equation" r:id="rId9" imgW="1689100" imgH="279400" progId="Equation.DSMT4">
                  <p:embed/>
                  <p:pic>
                    <p:nvPicPr>
                      <p:cNvPr id="19971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588" y="2857500"/>
                        <a:ext cx="2690812" cy="4175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1" name="Object 6"/>
          <p:cNvGraphicFramePr>
            <a:graphicFrameLocks noChangeAspect="1"/>
          </p:cNvGraphicFramePr>
          <p:nvPr/>
        </p:nvGraphicFramePr>
        <p:xfrm>
          <a:off x="4724400" y="3276600"/>
          <a:ext cx="4187825" cy="436563"/>
        </p:xfrm>
        <a:graphic>
          <a:graphicData uri="http://schemas.openxmlformats.org/presentationml/2006/ole">
            <mc:AlternateContent xmlns:mc="http://schemas.openxmlformats.org/markup-compatibility/2006">
              <mc:Choice xmlns:v="urn:schemas-microsoft-com:vml" Requires="v">
                <p:oleObj spid="_x0000_s9437" name="Equation" r:id="rId11" imgW="2628720" imgH="291960" progId="Equation.3">
                  <p:embed/>
                </p:oleObj>
              </mc:Choice>
              <mc:Fallback>
                <p:oleObj name="Equation" r:id="rId11" imgW="2628720" imgH="291960" progId="Equation.3">
                  <p:embed/>
                  <p:pic>
                    <p:nvPicPr>
                      <p:cNvPr id="19971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3276600"/>
                        <a:ext cx="4187825" cy="4365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2" name="Object 7"/>
          <p:cNvGraphicFramePr>
            <a:graphicFrameLocks noChangeAspect="1"/>
          </p:cNvGraphicFramePr>
          <p:nvPr/>
        </p:nvGraphicFramePr>
        <p:xfrm>
          <a:off x="4754563" y="3733800"/>
          <a:ext cx="2003425" cy="360363"/>
        </p:xfrm>
        <a:graphic>
          <a:graphicData uri="http://schemas.openxmlformats.org/presentationml/2006/ole">
            <mc:AlternateContent xmlns:mc="http://schemas.openxmlformats.org/markup-compatibility/2006">
              <mc:Choice xmlns:v="urn:schemas-microsoft-com:vml" Requires="v">
                <p:oleObj spid="_x0000_s9438" name="Equation" r:id="rId13" imgW="1257300" imgH="241300" progId="Equation.DSMT4">
                  <p:embed/>
                </p:oleObj>
              </mc:Choice>
              <mc:Fallback>
                <p:oleObj name="Equation" r:id="rId13" imgW="1257300" imgH="241300" progId="Equation.DSMT4">
                  <p:embed/>
                  <p:pic>
                    <p:nvPicPr>
                      <p:cNvPr id="19971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4563" y="3733800"/>
                        <a:ext cx="2003425" cy="360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3" name="Object 8"/>
          <p:cNvGraphicFramePr>
            <a:graphicFrameLocks noChangeAspect="1"/>
          </p:cNvGraphicFramePr>
          <p:nvPr/>
        </p:nvGraphicFramePr>
        <p:xfrm>
          <a:off x="4343400" y="5076825"/>
          <a:ext cx="2620963" cy="538163"/>
        </p:xfrm>
        <a:graphic>
          <a:graphicData uri="http://schemas.openxmlformats.org/presentationml/2006/ole">
            <mc:AlternateContent xmlns:mc="http://schemas.openxmlformats.org/markup-compatibility/2006">
              <mc:Choice xmlns:v="urn:schemas-microsoft-com:vml" Requires="v">
                <p:oleObj spid="_x0000_s9439" name="Equation" r:id="rId15" imgW="1562040" imgH="393480" progId="Equation.3">
                  <p:embed/>
                </p:oleObj>
              </mc:Choice>
              <mc:Fallback>
                <p:oleObj name="Equation" r:id="rId15" imgW="1562040" imgH="393480" progId="Equation.3">
                  <p:embed/>
                  <p:pic>
                    <p:nvPicPr>
                      <p:cNvPr id="199713"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3400" y="5076825"/>
                        <a:ext cx="2620963" cy="5381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4" name="Object 9"/>
          <p:cNvGraphicFramePr>
            <a:graphicFrameLocks noChangeAspect="1"/>
          </p:cNvGraphicFramePr>
          <p:nvPr/>
        </p:nvGraphicFramePr>
        <p:xfrm>
          <a:off x="4343400" y="5632450"/>
          <a:ext cx="3302000" cy="539750"/>
        </p:xfrm>
        <a:graphic>
          <a:graphicData uri="http://schemas.openxmlformats.org/presentationml/2006/ole">
            <mc:AlternateContent xmlns:mc="http://schemas.openxmlformats.org/markup-compatibility/2006">
              <mc:Choice xmlns:v="urn:schemas-microsoft-com:vml" Requires="v">
                <p:oleObj spid="_x0000_s9440" name="Equation" r:id="rId17" imgW="1968480" imgH="393480" progId="Equation.3">
                  <p:embed/>
                </p:oleObj>
              </mc:Choice>
              <mc:Fallback>
                <p:oleObj name="Equation" r:id="rId17" imgW="1968480" imgH="393480" progId="Equation.3">
                  <p:embed/>
                  <p:pic>
                    <p:nvPicPr>
                      <p:cNvPr id="199714"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3400" y="5632450"/>
                        <a:ext cx="3302000" cy="5397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8" name="Group 35"/>
          <p:cNvGrpSpPr>
            <a:grpSpLocks/>
          </p:cNvGrpSpPr>
          <p:nvPr/>
        </p:nvGrpSpPr>
        <p:grpSpPr bwMode="auto">
          <a:xfrm>
            <a:off x="2286000" y="2743200"/>
            <a:ext cx="1158875" cy="914400"/>
            <a:chOff x="1440" y="1728"/>
            <a:chExt cx="730" cy="576"/>
          </a:xfrm>
        </p:grpSpPr>
        <p:sp>
          <p:nvSpPr>
            <p:cNvPr id="30747" name="Line 36"/>
            <p:cNvSpPr>
              <a:spLocks noChangeShapeType="1"/>
            </p:cNvSpPr>
            <p:nvPr/>
          </p:nvSpPr>
          <p:spPr bwMode="auto">
            <a:xfrm flipV="1">
              <a:off x="1440" y="1728"/>
              <a:ext cx="0" cy="576"/>
            </a:xfrm>
            <a:prstGeom prst="line">
              <a:avLst/>
            </a:prstGeom>
            <a:noFill/>
            <a:ln w="28575">
              <a:solidFill>
                <a:srgbClr val="FF0066"/>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8" name="Text Box 37"/>
            <p:cNvSpPr txBox="1">
              <a:spLocks noChangeArrowheads="1"/>
            </p:cNvSpPr>
            <p:nvPr/>
          </p:nvSpPr>
          <p:spPr bwMode="auto">
            <a:xfrm>
              <a:off x="1478" y="1829"/>
              <a:ext cx="69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66"/>
                  </a:solidFill>
                </a:rPr>
                <a:t>F</a:t>
              </a:r>
              <a:r>
                <a:rPr lang="en-US" sz="2000" baseline="-25000" dirty="0">
                  <a:solidFill>
                    <a:srgbClr val="FF0066"/>
                  </a:solidFill>
                </a:rPr>
                <a:t>2</a:t>
              </a:r>
              <a:r>
                <a:rPr lang="en-US" sz="2000" dirty="0">
                  <a:solidFill>
                    <a:srgbClr val="FF0066"/>
                  </a:solidFill>
                </a:rPr>
                <a:t>cos</a:t>
              </a:r>
              <a:r>
                <a:rPr lang="en-US" sz="2000" dirty="0">
                  <a:solidFill>
                    <a:srgbClr val="FF0066"/>
                  </a:solidFill>
                  <a:latin typeface="Symbol" charset="0"/>
                </a:rPr>
                <a:t>60</a:t>
              </a:r>
              <a:r>
                <a:rPr lang="en-US" sz="2000" baseline="30000" dirty="0">
                  <a:solidFill>
                    <a:srgbClr val="FF0066"/>
                  </a:solidFill>
                  <a:latin typeface="Symbol" charset="0"/>
                </a:rPr>
                <a:t>o</a:t>
              </a:r>
              <a:endParaRPr lang="en-US" sz="2000" baseline="30000" dirty="0">
                <a:solidFill>
                  <a:srgbClr val="FF0066"/>
                </a:solidFill>
              </a:endParaRPr>
            </a:p>
          </p:txBody>
        </p:sp>
      </p:grpSp>
      <p:grpSp>
        <p:nvGrpSpPr>
          <p:cNvPr id="9" name="Group 38"/>
          <p:cNvGrpSpPr>
            <a:grpSpLocks/>
          </p:cNvGrpSpPr>
          <p:nvPr/>
        </p:nvGrpSpPr>
        <p:grpSpPr bwMode="auto">
          <a:xfrm>
            <a:off x="1143000" y="2293938"/>
            <a:ext cx="1143000" cy="449262"/>
            <a:chOff x="720" y="1445"/>
            <a:chExt cx="720" cy="283"/>
          </a:xfrm>
        </p:grpSpPr>
        <p:sp>
          <p:nvSpPr>
            <p:cNvPr id="30745" name="Line 39"/>
            <p:cNvSpPr>
              <a:spLocks noChangeShapeType="1"/>
            </p:cNvSpPr>
            <p:nvPr/>
          </p:nvSpPr>
          <p:spPr bwMode="auto">
            <a:xfrm>
              <a:off x="720" y="1728"/>
              <a:ext cx="720" cy="0"/>
            </a:xfrm>
            <a:prstGeom prst="line">
              <a:avLst/>
            </a:prstGeom>
            <a:noFill/>
            <a:ln w="28575">
              <a:solidFill>
                <a:srgbClr val="FF0066"/>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6" name="Text Box 40"/>
            <p:cNvSpPr txBox="1">
              <a:spLocks noChangeArrowheads="1"/>
            </p:cNvSpPr>
            <p:nvPr/>
          </p:nvSpPr>
          <p:spPr bwMode="auto">
            <a:xfrm>
              <a:off x="720" y="1445"/>
              <a:ext cx="665"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66"/>
                  </a:solidFill>
                </a:rPr>
                <a:t>F</a:t>
              </a:r>
              <a:r>
                <a:rPr lang="en-US" sz="2000" baseline="-25000">
                  <a:solidFill>
                    <a:srgbClr val="FF0066"/>
                  </a:solidFill>
                </a:rPr>
                <a:t>2</a:t>
              </a:r>
              <a:r>
                <a:rPr lang="en-US" sz="2000">
                  <a:solidFill>
                    <a:srgbClr val="FF0066"/>
                  </a:solidFill>
                </a:rPr>
                <a:t>sin</a:t>
              </a:r>
              <a:r>
                <a:rPr lang="en-US" sz="2000">
                  <a:solidFill>
                    <a:srgbClr val="FF0066"/>
                  </a:solidFill>
                  <a:latin typeface="Symbol" charset="0"/>
                </a:rPr>
                <a:t>60</a:t>
              </a:r>
              <a:r>
                <a:rPr lang="en-US" sz="2000" baseline="30000">
                  <a:solidFill>
                    <a:srgbClr val="FF0066"/>
                  </a:solidFill>
                  <a:latin typeface="Symbol" charset="0"/>
                </a:rPr>
                <a:t>o</a:t>
              </a:r>
              <a:endParaRPr lang="en-US" sz="2000" baseline="30000">
                <a:solidFill>
                  <a:srgbClr val="FF0066"/>
                </a:solidFill>
              </a:endParaRPr>
            </a:p>
          </p:txBody>
        </p:sp>
      </p:grpSp>
      <p:graphicFrame>
        <p:nvGraphicFramePr>
          <p:cNvPr id="199721" name="Object 10"/>
          <p:cNvGraphicFramePr>
            <a:graphicFrameLocks noChangeAspect="1"/>
          </p:cNvGraphicFramePr>
          <p:nvPr/>
        </p:nvGraphicFramePr>
        <p:xfrm>
          <a:off x="4635500" y="1905000"/>
          <a:ext cx="3236913" cy="550863"/>
        </p:xfrm>
        <a:graphic>
          <a:graphicData uri="http://schemas.openxmlformats.org/presentationml/2006/ole">
            <mc:AlternateContent xmlns:mc="http://schemas.openxmlformats.org/markup-compatibility/2006">
              <mc:Choice xmlns:v="urn:schemas-microsoft-com:vml" Requires="v">
                <p:oleObj spid="_x0000_s9441" name="Equation" r:id="rId19" imgW="2032000" imgH="368300" progId="Equation.DSMT4">
                  <p:embed/>
                </p:oleObj>
              </mc:Choice>
              <mc:Fallback>
                <p:oleObj name="Equation" r:id="rId19" imgW="2032000" imgH="368300" progId="Equation.DSMT4">
                  <p:embed/>
                  <p:pic>
                    <p:nvPicPr>
                      <p:cNvPr id="199721" name="Object 10"/>
                      <p:cNvPicPr>
                        <a:picLocks noChangeAspect="1" noChangeArrowheads="1"/>
                      </p:cNvPicPr>
                      <p:nvPr/>
                    </p:nvPicPr>
                    <p:blipFill>
                      <a:blip r:embed="rId20"/>
                      <a:srcRect/>
                      <a:stretch>
                        <a:fillRect/>
                      </a:stretch>
                    </p:blipFill>
                    <p:spPr bwMode="auto">
                      <a:xfrm>
                        <a:off x="4635500" y="1905000"/>
                        <a:ext cx="3236913"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00796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9683"/>
                                        </p:tgtEl>
                                        <p:attrNameLst>
                                          <p:attrName>style.visibility</p:attrName>
                                        </p:attrNameLst>
                                      </p:cBhvr>
                                      <p:to>
                                        <p:strVal val="visible"/>
                                      </p:to>
                                    </p:set>
                                    <p:animEffect transition="in" filter="wipe(left)">
                                      <p:cBhvr>
                                        <p:cTn id="7" dur="500"/>
                                        <p:tgtEl>
                                          <p:spTgt spid="199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nodeType="afterGroup">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99699"/>
                                        </p:tgtEl>
                                        <p:attrNameLst>
                                          <p:attrName>style.visibility</p:attrName>
                                        </p:attrNameLst>
                                      </p:cBhvr>
                                      <p:to>
                                        <p:strVal val="visible"/>
                                      </p:to>
                                    </p:set>
                                    <p:animEffect transition="in" filter="wipe(left)">
                                      <p:cBhvr>
                                        <p:cTn id="46" dur="500"/>
                                        <p:tgtEl>
                                          <p:spTgt spid="19969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199721"/>
                                        </p:tgtEl>
                                        <p:attrNameLst>
                                          <p:attrName>style.visibility</p:attrName>
                                        </p:attrNameLst>
                                      </p:cBhvr>
                                      <p:to>
                                        <p:strVal val="visible"/>
                                      </p:to>
                                    </p:set>
                                    <p:animEffect transition="in" filter="wipe(left)">
                                      <p:cBhvr>
                                        <p:cTn id="51" dur="500"/>
                                        <p:tgtEl>
                                          <p:spTgt spid="1997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199709"/>
                                        </p:tgtEl>
                                        <p:attrNameLst>
                                          <p:attrName>style.visibility</p:attrName>
                                        </p:attrNameLst>
                                      </p:cBhvr>
                                      <p:to>
                                        <p:strVal val="visible"/>
                                      </p:to>
                                    </p:set>
                                    <p:animEffect transition="in" filter="wipe(left)">
                                      <p:cBhvr>
                                        <p:cTn id="61" dur="500"/>
                                        <p:tgtEl>
                                          <p:spTgt spid="19970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199710"/>
                                        </p:tgtEl>
                                        <p:attrNameLst>
                                          <p:attrName>style.visibility</p:attrName>
                                        </p:attrNameLst>
                                      </p:cBhvr>
                                      <p:to>
                                        <p:strVal val="visible"/>
                                      </p:to>
                                    </p:set>
                                    <p:animEffect transition="in" filter="wipe(left)">
                                      <p:cBhvr>
                                        <p:cTn id="66" dur="500"/>
                                        <p:tgtEl>
                                          <p:spTgt spid="19971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199711"/>
                                        </p:tgtEl>
                                        <p:attrNameLst>
                                          <p:attrName>style.visibility</p:attrName>
                                        </p:attrNameLst>
                                      </p:cBhvr>
                                      <p:to>
                                        <p:strVal val="visible"/>
                                      </p:to>
                                    </p:set>
                                    <p:animEffect transition="in" filter="wipe(left)">
                                      <p:cBhvr>
                                        <p:cTn id="71" dur="500"/>
                                        <p:tgtEl>
                                          <p:spTgt spid="19971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199712"/>
                                        </p:tgtEl>
                                        <p:attrNameLst>
                                          <p:attrName>style.visibility</p:attrName>
                                        </p:attrNameLst>
                                      </p:cBhvr>
                                      <p:to>
                                        <p:strVal val="visible"/>
                                      </p:to>
                                    </p:set>
                                    <p:animEffect transition="in" filter="wipe(left)">
                                      <p:cBhvr>
                                        <p:cTn id="76" dur="500"/>
                                        <p:tgtEl>
                                          <p:spTgt spid="19971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199707"/>
                                        </p:tgtEl>
                                        <p:attrNameLst>
                                          <p:attrName>style.visibility</p:attrName>
                                        </p:attrNameLst>
                                      </p:cBhvr>
                                      <p:to>
                                        <p:strVal val="visible"/>
                                      </p:to>
                                    </p:set>
                                    <p:animEffect transition="in" filter="wipe(left)">
                                      <p:cBhvr>
                                        <p:cTn id="81" dur="500"/>
                                        <p:tgtEl>
                                          <p:spTgt spid="19970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childTnLst>
                                    <p:set>
                                      <p:cBhvr>
                                        <p:cTn id="85" dur="1" fill="hold">
                                          <p:stCondLst>
                                            <p:cond delay="0"/>
                                          </p:stCondLst>
                                        </p:cTn>
                                        <p:tgtEl>
                                          <p:spTgt spid="199713"/>
                                        </p:tgtEl>
                                        <p:attrNameLst>
                                          <p:attrName>style.visibility</p:attrName>
                                        </p:attrNameLst>
                                      </p:cBhvr>
                                      <p:to>
                                        <p:strVal val="visible"/>
                                      </p:to>
                                    </p:set>
                                    <p:animEffect transition="in" filter="wipe(left)">
                                      <p:cBhvr>
                                        <p:cTn id="86" dur="500"/>
                                        <p:tgtEl>
                                          <p:spTgt spid="19971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childTnLst>
                                    <p:set>
                                      <p:cBhvr>
                                        <p:cTn id="90" dur="1" fill="hold">
                                          <p:stCondLst>
                                            <p:cond delay="0"/>
                                          </p:stCondLst>
                                        </p:cTn>
                                        <p:tgtEl>
                                          <p:spTgt spid="199714"/>
                                        </p:tgtEl>
                                        <p:attrNameLst>
                                          <p:attrName>style.visibility</p:attrName>
                                        </p:attrNameLst>
                                      </p:cBhvr>
                                      <p:to>
                                        <p:strVal val="visible"/>
                                      </p:to>
                                    </p:set>
                                    <p:animEffect transition="in" filter="wipe(left)">
                                      <p:cBhvr>
                                        <p:cTn id="91" dur="500"/>
                                        <p:tgtEl>
                                          <p:spTgt spid="19971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199708"/>
                                        </p:tgtEl>
                                        <p:attrNameLst>
                                          <p:attrName>style.visibility</p:attrName>
                                        </p:attrNameLst>
                                      </p:cBhvr>
                                      <p:to>
                                        <p:strVal val="visible"/>
                                      </p:to>
                                    </p:set>
                                    <p:animEffect transition="in" filter="wipe(left)">
                                      <p:cBhvr>
                                        <p:cTn id="96" dur="500"/>
                                        <p:tgtEl>
                                          <p:spTgt spid="19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autoUpdateAnimBg="0"/>
      <p:bldP spid="19970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5" name="Date Placeholder 5"/>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31756" name="Footer Placeholder 6"/>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42" name="Slide Number Placeholder 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F7895E-25F1-374E-ACB6-982E27F526E9}"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00706" name="Rectangle 2"/>
          <p:cNvSpPr>
            <a:spLocks noChangeArrowheads="1"/>
          </p:cNvSpPr>
          <p:nvPr/>
        </p:nvSpPr>
        <p:spPr bwMode="auto">
          <a:xfrm>
            <a:off x="5445125" y="2482850"/>
            <a:ext cx="1717675" cy="5651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00707" name="Rectangle 3"/>
          <p:cNvSpPr>
            <a:spLocks noChangeArrowheads="1"/>
          </p:cNvSpPr>
          <p:nvPr/>
        </p:nvSpPr>
        <p:spPr bwMode="auto">
          <a:xfrm>
            <a:off x="5445125" y="1828800"/>
            <a:ext cx="1717675" cy="5778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1760" name="Rectangle 4"/>
          <p:cNvSpPr>
            <a:spLocks noGrp="1" noChangeArrowheads="1"/>
          </p:cNvSpPr>
          <p:nvPr>
            <p:ph type="title"/>
          </p:nvPr>
        </p:nvSpPr>
        <p:spPr>
          <a:xfrm>
            <a:off x="685800" y="0"/>
            <a:ext cx="7772400" cy="762000"/>
          </a:xfrm>
        </p:spPr>
        <p:txBody>
          <a:bodyPr/>
          <a:lstStyle/>
          <a:p>
            <a:r>
              <a:rPr lang="en-US">
                <a:latin typeface="Arial Narrow" charset="0"/>
                <a:ea typeface="ＭＳ Ｐゴシック" charset="0"/>
                <a:cs typeface="ＭＳ Ｐゴシック" charset="0"/>
              </a:rPr>
              <a:t>Components and Unit Vectors</a:t>
            </a:r>
          </a:p>
        </p:txBody>
      </p:sp>
      <p:sp>
        <p:nvSpPr>
          <p:cNvPr id="200709" name="Rectangle 5"/>
          <p:cNvSpPr>
            <a:spLocks noGrp="1" noChangeArrowheads="1"/>
          </p:cNvSpPr>
          <p:nvPr>
            <p:ph type="body" sz="half" idx="1"/>
          </p:nvPr>
        </p:nvSpPr>
        <p:spPr>
          <a:xfrm>
            <a:off x="457200" y="762000"/>
            <a:ext cx="8382000" cy="533400"/>
          </a:xfrm>
        </p:spPr>
        <p:txBody>
          <a:bodyPr/>
          <a:lstStyle/>
          <a:p>
            <a:pPr>
              <a:buFontTx/>
              <a:buNone/>
            </a:pPr>
            <a:r>
              <a:rPr lang="en-US" sz="2400">
                <a:latin typeface="Arial Narrow" charset="0"/>
                <a:ea typeface="ＭＳ Ｐゴシック" charset="0"/>
                <a:cs typeface="ＭＳ Ｐゴシック" charset="0"/>
              </a:rPr>
              <a:t>Coordinate systems are useful in expressing vectors in their components</a:t>
            </a:r>
          </a:p>
        </p:txBody>
      </p:sp>
      <p:graphicFrame>
        <p:nvGraphicFramePr>
          <p:cNvPr id="200710" name="Object 2"/>
          <p:cNvGraphicFramePr>
            <a:graphicFrameLocks noGrp="1" noChangeAspect="1"/>
          </p:cNvGraphicFramePr>
          <p:nvPr>
            <p:ph sz="quarter" idx="2"/>
          </p:nvPr>
        </p:nvGraphicFramePr>
        <p:xfrm>
          <a:off x="5486400" y="3443288"/>
          <a:ext cx="1828800" cy="577850"/>
        </p:xfrm>
        <a:graphic>
          <a:graphicData uri="http://schemas.openxmlformats.org/presentationml/2006/ole">
            <mc:AlternateContent xmlns:mc="http://schemas.openxmlformats.org/markup-compatibility/2006">
              <mc:Choice xmlns:v="urn:schemas-microsoft-com:vml" Requires="v">
                <p:oleObj spid="_x0000_s10457" name="Equation" r:id="rId3" imgW="965200" imgH="304800" progId="Equation.DSMT4">
                  <p:embed/>
                </p:oleObj>
              </mc:Choice>
              <mc:Fallback>
                <p:oleObj name="Equation" r:id="rId3" imgW="965200" imgH="304800" progId="Equation.DSMT4">
                  <p:embed/>
                  <p:pic>
                    <p:nvPicPr>
                      <p:cNvPr id="2007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43288"/>
                        <a:ext cx="1828800" cy="577850"/>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11" name="Text Box 7"/>
          <p:cNvSpPr txBox="1">
            <a:spLocks noChangeArrowheads="1"/>
          </p:cNvSpPr>
          <p:nvPr/>
        </p:nvSpPr>
        <p:spPr bwMode="auto">
          <a:xfrm>
            <a:off x="3921125" y="1828800"/>
            <a:ext cx="9001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r>
              <a:rPr lang="en-US">
                <a:solidFill>
                  <a:srgbClr val="333399"/>
                </a:solidFill>
                <a:latin typeface="Arial Narrow" charset="0"/>
              </a:rPr>
              <a:t>,F</a:t>
            </a:r>
            <a:r>
              <a:rPr lang="en-US" baseline="-25000">
                <a:solidFill>
                  <a:srgbClr val="333399"/>
                </a:solidFill>
                <a:latin typeface="Arial Narrow" charset="0"/>
              </a:rPr>
              <a:t>y</a:t>
            </a:r>
            <a:r>
              <a:rPr lang="en-US">
                <a:solidFill>
                  <a:srgbClr val="333399"/>
                </a:solidFill>
                <a:latin typeface="Arial Narrow" charset="0"/>
              </a:rPr>
              <a:t>)</a:t>
            </a:r>
          </a:p>
        </p:txBody>
      </p:sp>
      <p:grpSp>
        <p:nvGrpSpPr>
          <p:cNvPr id="2" name="Group 8"/>
          <p:cNvGrpSpPr>
            <a:grpSpLocks/>
          </p:cNvGrpSpPr>
          <p:nvPr/>
        </p:nvGrpSpPr>
        <p:grpSpPr bwMode="auto">
          <a:xfrm>
            <a:off x="2605088" y="2057400"/>
            <a:ext cx="1295400" cy="1447800"/>
            <a:chOff x="1737" y="1440"/>
            <a:chExt cx="816" cy="912"/>
          </a:xfrm>
        </p:grpSpPr>
        <p:sp>
          <p:nvSpPr>
            <p:cNvPr id="31785" name="Line 9"/>
            <p:cNvSpPr>
              <a:spLocks noChangeShapeType="1"/>
            </p:cNvSpPr>
            <p:nvPr/>
          </p:nvSpPr>
          <p:spPr bwMode="auto">
            <a:xfrm flipV="1">
              <a:off x="1737" y="1440"/>
              <a:ext cx="816" cy="912"/>
            </a:xfrm>
            <a:prstGeom prst="line">
              <a:avLst/>
            </a:prstGeom>
            <a:noFill/>
            <a:ln w="38100">
              <a:solidFill>
                <a:srgbClr val="00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00714" name="Text Box 10"/>
            <p:cNvSpPr txBox="1">
              <a:spLocks noChangeArrowheads="1"/>
            </p:cNvSpPr>
            <p:nvPr/>
          </p:nvSpPr>
          <p:spPr bwMode="auto">
            <a:xfrm>
              <a:off x="2049" y="1536"/>
              <a:ext cx="21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99"/>
                  </a:solidFill>
                  <a:effectLst>
                    <a:outerShdw blurRad="38100" dist="38100" dir="2700000" algn="tl">
                      <a:srgbClr val="DDDDDD"/>
                    </a:outerShdw>
                  </a:effectLst>
                  <a:latin typeface="Arial Narrow" charset="0"/>
                </a:rPr>
                <a:t>F</a:t>
              </a:r>
            </a:p>
          </p:txBody>
        </p:sp>
      </p:grpSp>
      <p:grpSp>
        <p:nvGrpSpPr>
          <p:cNvPr id="3" name="Group 11"/>
          <p:cNvGrpSpPr>
            <a:grpSpLocks/>
          </p:cNvGrpSpPr>
          <p:nvPr/>
        </p:nvGrpSpPr>
        <p:grpSpPr bwMode="auto">
          <a:xfrm>
            <a:off x="2986088" y="2971800"/>
            <a:ext cx="496887" cy="534988"/>
            <a:chOff x="1977" y="2015"/>
            <a:chExt cx="313" cy="337"/>
          </a:xfrm>
        </p:grpSpPr>
        <p:sp>
          <p:nvSpPr>
            <p:cNvPr id="31783" name="Text Box 12"/>
            <p:cNvSpPr txBox="1">
              <a:spLocks noChangeArrowheads="1"/>
            </p:cNvSpPr>
            <p:nvPr/>
          </p:nvSpPr>
          <p:spPr bwMode="auto">
            <a:xfrm>
              <a:off x="2073" y="2015"/>
              <a:ext cx="2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Symbol" charset="0"/>
                </a:rPr>
                <a:t>θ</a:t>
              </a:r>
            </a:p>
          </p:txBody>
        </p:sp>
        <p:sp>
          <p:nvSpPr>
            <p:cNvPr id="31784" name="AutoShape 13"/>
            <p:cNvSpPr>
              <a:spLocks noChangeArrowheads="1"/>
            </p:cNvSpPr>
            <p:nvPr/>
          </p:nvSpPr>
          <p:spPr bwMode="auto">
            <a:xfrm rot="-5681994">
              <a:off x="1857" y="2136"/>
              <a:ext cx="336" cy="96"/>
            </a:xfrm>
            <a:prstGeom prst="curvedUpArrow">
              <a:avLst>
                <a:gd name="adj1" fmla="val 70000"/>
                <a:gd name="adj2" fmla="val 140000"/>
                <a:gd name="adj3" fmla="val 33333"/>
              </a:avLst>
            </a:prstGeom>
            <a:solidFill>
              <a:srgbClr val="80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 name="Group 14"/>
          <p:cNvGrpSpPr>
            <a:grpSpLocks/>
          </p:cNvGrpSpPr>
          <p:nvPr/>
        </p:nvGrpSpPr>
        <p:grpSpPr bwMode="auto">
          <a:xfrm>
            <a:off x="2209800" y="1752600"/>
            <a:ext cx="1690688" cy="461963"/>
            <a:chOff x="1488" y="1248"/>
            <a:chExt cx="1065" cy="291"/>
          </a:xfrm>
        </p:grpSpPr>
        <p:sp>
          <p:nvSpPr>
            <p:cNvPr id="31781" name="Line 15"/>
            <p:cNvSpPr>
              <a:spLocks noChangeShapeType="1"/>
            </p:cNvSpPr>
            <p:nvPr/>
          </p:nvSpPr>
          <p:spPr bwMode="auto">
            <a:xfrm rot="-5400000">
              <a:off x="2145" y="1032"/>
              <a:ext cx="0" cy="816"/>
            </a:xfrm>
            <a:prstGeom prst="line">
              <a:avLst/>
            </a:prstGeom>
            <a:noFill/>
            <a:ln w="28575">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82" name="Text Box 16"/>
            <p:cNvSpPr txBox="1">
              <a:spLocks noChangeArrowheads="1"/>
            </p:cNvSpPr>
            <p:nvPr/>
          </p:nvSpPr>
          <p:spPr bwMode="auto">
            <a:xfrm>
              <a:off x="1488" y="1248"/>
              <a:ext cx="27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y</a:t>
              </a:r>
            </a:p>
          </p:txBody>
        </p:sp>
      </p:grpSp>
      <p:grpSp>
        <p:nvGrpSpPr>
          <p:cNvPr id="5" name="Group 17"/>
          <p:cNvGrpSpPr>
            <a:grpSpLocks/>
          </p:cNvGrpSpPr>
          <p:nvPr/>
        </p:nvGrpSpPr>
        <p:grpSpPr bwMode="auto">
          <a:xfrm>
            <a:off x="3733800" y="2082800"/>
            <a:ext cx="422275" cy="1935163"/>
            <a:chOff x="2457" y="1440"/>
            <a:chExt cx="244" cy="1261"/>
          </a:xfrm>
        </p:grpSpPr>
        <p:sp>
          <p:nvSpPr>
            <p:cNvPr id="31779" name="Line 18"/>
            <p:cNvSpPr>
              <a:spLocks noChangeShapeType="1"/>
            </p:cNvSpPr>
            <p:nvPr/>
          </p:nvSpPr>
          <p:spPr bwMode="auto">
            <a:xfrm>
              <a:off x="2553" y="1440"/>
              <a:ext cx="0" cy="912"/>
            </a:xfrm>
            <a:prstGeom prst="line">
              <a:avLst/>
            </a:prstGeom>
            <a:noFill/>
            <a:ln w="28575">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80" name="Text Box 19"/>
            <p:cNvSpPr txBox="1">
              <a:spLocks noChangeArrowheads="1"/>
            </p:cNvSpPr>
            <p:nvPr/>
          </p:nvSpPr>
          <p:spPr bwMode="auto">
            <a:xfrm>
              <a:off x="2457" y="2400"/>
              <a:ext cx="244" cy="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p>
          </p:txBody>
        </p:sp>
      </p:grpSp>
      <p:grpSp>
        <p:nvGrpSpPr>
          <p:cNvPr id="6" name="Group 20"/>
          <p:cNvGrpSpPr>
            <a:grpSpLocks/>
          </p:cNvGrpSpPr>
          <p:nvPr/>
        </p:nvGrpSpPr>
        <p:grpSpPr bwMode="auto">
          <a:xfrm>
            <a:off x="1219200" y="3276600"/>
            <a:ext cx="3673475" cy="457200"/>
            <a:chOff x="1593" y="2208"/>
            <a:chExt cx="1611" cy="288"/>
          </a:xfrm>
        </p:grpSpPr>
        <p:sp>
          <p:nvSpPr>
            <p:cNvPr id="31777" name="Line 21"/>
            <p:cNvSpPr>
              <a:spLocks noChangeShapeType="1"/>
            </p:cNvSpPr>
            <p:nvPr/>
          </p:nvSpPr>
          <p:spPr bwMode="auto">
            <a:xfrm>
              <a:off x="1593" y="2352"/>
              <a:ext cx="1440"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78" name="Text Box 22"/>
            <p:cNvSpPr txBox="1">
              <a:spLocks noChangeArrowheads="1"/>
            </p:cNvSpPr>
            <p:nvPr/>
          </p:nvSpPr>
          <p:spPr bwMode="auto">
            <a:xfrm>
              <a:off x="3068" y="2208"/>
              <a:ext cx="1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x</a:t>
              </a:r>
              <a:endParaRPr lang="en-US" baseline="-25000">
                <a:solidFill>
                  <a:srgbClr val="333399"/>
                </a:solidFill>
                <a:latin typeface="Arial Narrow" charset="0"/>
              </a:endParaRPr>
            </a:p>
          </p:txBody>
        </p:sp>
      </p:grpSp>
      <p:grpSp>
        <p:nvGrpSpPr>
          <p:cNvPr id="7" name="Group 23"/>
          <p:cNvGrpSpPr>
            <a:grpSpLocks/>
          </p:cNvGrpSpPr>
          <p:nvPr/>
        </p:nvGrpSpPr>
        <p:grpSpPr bwMode="auto">
          <a:xfrm>
            <a:off x="2590800" y="1295400"/>
            <a:ext cx="452438" cy="2819400"/>
            <a:chOff x="1737" y="960"/>
            <a:chExt cx="276" cy="1536"/>
          </a:xfrm>
        </p:grpSpPr>
        <p:sp>
          <p:nvSpPr>
            <p:cNvPr id="31775" name="Line 24"/>
            <p:cNvSpPr>
              <a:spLocks noChangeShapeType="1"/>
            </p:cNvSpPr>
            <p:nvPr/>
          </p:nvSpPr>
          <p:spPr bwMode="auto">
            <a:xfrm rot="-5400000">
              <a:off x="1017" y="1776"/>
              <a:ext cx="1440"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76" name="Text Box 25"/>
            <p:cNvSpPr txBox="1">
              <a:spLocks noChangeArrowheads="1"/>
            </p:cNvSpPr>
            <p:nvPr/>
          </p:nvSpPr>
          <p:spPr bwMode="auto">
            <a:xfrm>
              <a:off x="1824" y="960"/>
              <a:ext cx="189" cy="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y</a:t>
              </a:r>
              <a:endParaRPr lang="en-US" baseline="-25000">
                <a:solidFill>
                  <a:srgbClr val="333399"/>
                </a:solidFill>
                <a:latin typeface="Arial Narrow" charset="0"/>
              </a:endParaRPr>
            </a:p>
          </p:txBody>
        </p:sp>
      </p:grpSp>
      <p:graphicFrame>
        <p:nvGraphicFramePr>
          <p:cNvPr id="200730" name="Object 3"/>
          <p:cNvGraphicFramePr>
            <a:graphicFrameLocks noChangeAspect="1"/>
          </p:cNvGraphicFramePr>
          <p:nvPr/>
        </p:nvGraphicFramePr>
        <p:xfrm>
          <a:off x="5430838" y="1860550"/>
          <a:ext cx="665162" cy="515938"/>
        </p:xfrm>
        <a:graphic>
          <a:graphicData uri="http://schemas.openxmlformats.org/presentationml/2006/ole">
            <mc:AlternateContent xmlns:mc="http://schemas.openxmlformats.org/markup-compatibility/2006">
              <mc:Choice xmlns:v="urn:schemas-microsoft-com:vml" Requires="v">
                <p:oleObj spid="_x0000_s10458" name="Equation" r:id="rId5" imgW="317500" imgH="241300" progId="Equation.DSMT4">
                  <p:embed/>
                </p:oleObj>
              </mc:Choice>
              <mc:Fallback>
                <p:oleObj name="Equation" r:id="rId5" imgW="317500" imgH="241300" progId="Equation.DSMT4">
                  <p:embed/>
                  <p:pic>
                    <p:nvPicPr>
                      <p:cNvPr id="20073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1860550"/>
                        <a:ext cx="665162" cy="515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31" name="Object 4"/>
          <p:cNvGraphicFramePr>
            <a:graphicFrameLocks noChangeAspect="1"/>
          </p:cNvGraphicFramePr>
          <p:nvPr/>
        </p:nvGraphicFramePr>
        <p:xfrm>
          <a:off x="1355725" y="4456113"/>
          <a:ext cx="903288" cy="663575"/>
        </p:xfrm>
        <a:graphic>
          <a:graphicData uri="http://schemas.openxmlformats.org/presentationml/2006/ole">
            <mc:AlternateContent xmlns:mc="http://schemas.openxmlformats.org/markup-compatibility/2006">
              <mc:Choice xmlns:v="urn:schemas-microsoft-com:vml" Requires="v">
                <p:oleObj spid="_x0000_s10459" name="Equation" r:id="rId7" imgW="330200" imgH="355600" progId="Equation.DSMT4">
                  <p:embed/>
                </p:oleObj>
              </mc:Choice>
              <mc:Fallback>
                <p:oleObj name="Equation" r:id="rId7" imgW="330200" imgH="355600" progId="Equation.DSMT4">
                  <p:embed/>
                  <p:pic>
                    <p:nvPicPr>
                      <p:cNvPr id="200731" name="Object 4"/>
                      <p:cNvPicPr>
                        <a:picLocks noChangeAspect="1" noChangeArrowheads="1"/>
                      </p:cNvPicPr>
                      <p:nvPr/>
                    </p:nvPicPr>
                    <p:blipFill>
                      <a:blip r:embed="rId8"/>
                      <a:srcRect/>
                      <a:stretch>
                        <a:fillRect/>
                      </a:stretch>
                    </p:blipFill>
                    <p:spPr bwMode="auto">
                      <a:xfrm>
                        <a:off x="1355725" y="4456113"/>
                        <a:ext cx="903288" cy="663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0732" name="Text Box 28"/>
          <p:cNvSpPr txBox="1">
            <a:spLocks noChangeArrowheads="1"/>
          </p:cNvSpPr>
          <p:nvPr/>
        </p:nvSpPr>
        <p:spPr bwMode="auto">
          <a:xfrm>
            <a:off x="7243763" y="1797050"/>
            <a:ext cx="1595437"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600">
                <a:solidFill>
                  <a:schemeClr val="accent2"/>
                </a:solidFill>
                <a:latin typeface="Arial Narrow" charset="0"/>
              </a:rPr>
              <a:t>}</a:t>
            </a:r>
            <a:r>
              <a:rPr lang="en-US" sz="2000">
                <a:solidFill>
                  <a:schemeClr val="accent2"/>
                </a:solidFill>
                <a:latin typeface="Arial Narrow" charset="0"/>
              </a:rPr>
              <a:t>Components</a:t>
            </a:r>
            <a:endParaRPr lang="en-US" sz="6600">
              <a:solidFill>
                <a:schemeClr val="accent2"/>
              </a:solidFill>
              <a:latin typeface="Arial Narrow" charset="0"/>
            </a:endParaRPr>
          </a:p>
        </p:txBody>
      </p:sp>
      <p:sp>
        <p:nvSpPr>
          <p:cNvPr id="200733" name="Text Box 29"/>
          <p:cNvSpPr txBox="1">
            <a:spLocks noChangeArrowheads="1"/>
          </p:cNvSpPr>
          <p:nvPr/>
        </p:nvSpPr>
        <p:spPr bwMode="auto">
          <a:xfrm>
            <a:off x="3200400" y="1524000"/>
            <a:ext cx="711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4" name="Text Box 30"/>
          <p:cNvSpPr txBox="1">
            <a:spLocks noChangeArrowheads="1"/>
          </p:cNvSpPr>
          <p:nvPr/>
        </p:nvSpPr>
        <p:spPr bwMode="auto">
          <a:xfrm>
            <a:off x="1676400" y="2514600"/>
            <a:ext cx="647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5" name="Text Box 31"/>
          <p:cNvSpPr txBox="1">
            <a:spLocks noChangeArrowheads="1"/>
          </p:cNvSpPr>
          <p:nvPr/>
        </p:nvSpPr>
        <p:spPr bwMode="auto">
          <a:xfrm>
            <a:off x="1638300" y="3505200"/>
            <a:ext cx="584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6" name="Text Box 32"/>
          <p:cNvSpPr txBox="1">
            <a:spLocks noChangeArrowheads="1"/>
          </p:cNvSpPr>
          <p:nvPr/>
        </p:nvSpPr>
        <p:spPr bwMode="auto">
          <a:xfrm>
            <a:off x="2768600" y="3505200"/>
            <a:ext cx="647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graphicFrame>
        <p:nvGraphicFramePr>
          <p:cNvPr id="200737" name="Object 5"/>
          <p:cNvGraphicFramePr>
            <a:graphicFrameLocks noGrp="1" noChangeAspect="1"/>
          </p:cNvGraphicFramePr>
          <p:nvPr>
            <p:ph sz="quarter" idx="3"/>
          </p:nvPr>
        </p:nvGraphicFramePr>
        <p:xfrm>
          <a:off x="5445125" y="2490788"/>
          <a:ext cx="690563" cy="557212"/>
        </p:xfrm>
        <a:graphic>
          <a:graphicData uri="http://schemas.openxmlformats.org/presentationml/2006/ole">
            <mc:AlternateContent xmlns:mc="http://schemas.openxmlformats.org/markup-compatibility/2006">
              <mc:Choice xmlns:v="urn:schemas-microsoft-com:vml" Requires="v">
                <p:oleObj spid="_x0000_s10460" name="Equation" r:id="rId9" imgW="330200" imgH="266700" progId="Equation.DSMT4">
                  <p:embed/>
                </p:oleObj>
              </mc:Choice>
              <mc:Fallback>
                <p:oleObj name="Equation" r:id="rId9" imgW="330200" imgH="266700" progId="Equation.DSMT4">
                  <p:embed/>
                  <p:pic>
                    <p:nvPicPr>
                      <p:cNvPr id="200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25" y="2490788"/>
                        <a:ext cx="690563" cy="557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38" name="Text Box 34"/>
          <p:cNvSpPr txBox="1">
            <a:spLocks noChangeArrowheads="1"/>
          </p:cNvSpPr>
          <p:nvPr/>
        </p:nvSpPr>
        <p:spPr bwMode="auto">
          <a:xfrm>
            <a:off x="7391400" y="3352800"/>
            <a:ext cx="175101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chemeClr val="accent2"/>
                </a:solidFill>
                <a:latin typeface="Arial Narrow" charset="0"/>
              </a:rPr>
              <a:t>}</a:t>
            </a:r>
            <a:r>
              <a:rPr lang="en-US" sz="2800">
                <a:solidFill>
                  <a:schemeClr val="accent2"/>
                </a:solidFill>
                <a:latin typeface="Arial Narrow" charset="0"/>
              </a:rPr>
              <a:t> Magnitude</a:t>
            </a:r>
          </a:p>
        </p:txBody>
      </p:sp>
      <p:graphicFrame>
        <p:nvGraphicFramePr>
          <p:cNvPr id="200739" name="Object 6"/>
          <p:cNvGraphicFramePr>
            <a:graphicFrameLocks noChangeAspect="1"/>
          </p:cNvGraphicFramePr>
          <p:nvPr/>
        </p:nvGraphicFramePr>
        <p:xfrm>
          <a:off x="2033588" y="4384675"/>
          <a:ext cx="4281487" cy="874713"/>
        </p:xfrm>
        <a:graphic>
          <a:graphicData uri="http://schemas.openxmlformats.org/presentationml/2006/ole">
            <mc:AlternateContent xmlns:mc="http://schemas.openxmlformats.org/markup-compatibility/2006">
              <mc:Choice xmlns:v="urn:schemas-microsoft-com:vml" Requires="v">
                <p:oleObj spid="_x0000_s10461" name="Equation" r:id="rId11" imgW="1562100" imgH="469900" progId="Equation.DSMT4">
                  <p:embed/>
                </p:oleObj>
              </mc:Choice>
              <mc:Fallback>
                <p:oleObj name="Equation" r:id="rId11" imgW="1562100" imgH="469900" progId="Equation.DSMT4">
                  <p:embed/>
                  <p:pic>
                    <p:nvPicPr>
                      <p:cNvPr id="200739" name="Object 6"/>
                      <p:cNvPicPr>
                        <a:picLocks noChangeAspect="1" noChangeArrowheads="1"/>
                      </p:cNvPicPr>
                      <p:nvPr/>
                    </p:nvPicPr>
                    <p:blipFill>
                      <a:blip r:embed="rId12"/>
                      <a:srcRect/>
                      <a:stretch>
                        <a:fillRect/>
                      </a:stretch>
                    </p:blipFill>
                    <p:spPr bwMode="auto">
                      <a:xfrm>
                        <a:off x="2033588" y="4384675"/>
                        <a:ext cx="4281487" cy="874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0" name="Object 7"/>
          <p:cNvGraphicFramePr>
            <a:graphicFrameLocks noChangeAspect="1"/>
          </p:cNvGraphicFramePr>
          <p:nvPr/>
        </p:nvGraphicFramePr>
        <p:xfrm>
          <a:off x="1812925" y="5302250"/>
          <a:ext cx="4002088" cy="830263"/>
        </p:xfrm>
        <a:graphic>
          <a:graphicData uri="http://schemas.openxmlformats.org/presentationml/2006/ole">
            <mc:AlternateContent xmlns:mc="http://schemas.openxmlformats.org/markup-compatibility/2006">
              <mc:Choice xmlns:v="urn:schemas-microsoft-com:vml" Requires="v">
                <p:oleObj spid="_x0000_s10462" name="Equation" r:id="rId13" imgW="1460500" imgH="444500" progId="Equation.DSMT4">
                  <p:embed/>
                </p:oleObj>
              </mc:Choice>
              <mc:Fallback>
                <p:oleObj name="Equation" r:id="rId13" imgW="1460500" imgH="444500" progId="Equation.DSMT4">
                  <p:embed/>
                  <p:pic>
                    <p:nvPicPr>
                      <p:cNvPr id="200740" name="Object 7"/>
                      <p:cNvPicPr>
                        <a:picLocks noChangeAspect="1" noChangeArrowheads="1"/>
                      </p:cNvPicPr>
                      <p:nvPr/>
                    </p:nvPicPr>
                    <p:blipFill>
                      <a:blip r:embed="rId14"/>
                      <a:srcRect/>
                      <a:stretch>
                        <a:fillRect/>
                      </a:stretch>
                    </p:blipFill>
                    <p:spPr bwMode="auto">
                      <a:xfrm>
                        <a:off x="1812925" y="5302250"/>
                        <a:ext cx="4002088" cy="8302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1" name="Object 8"/>
          <p:cNvGraphicFramePr>
            <a:graphicFrameLocks noChangeAspect="1"/>
          </p:cNvGraphicFramePr>
          <p:nvPr/>
        </p:nvGraphicFramePr>
        <p:xfrm>
          <a:off x="6046788" y="5416550"/>
          <a:ext cx="904875" cy="663575"/>
        </p:xfrm>
        <a:graphic>
          <a:graphicData uri="http://schemas.openxmlformats.org/presentationml/2006/ole">
            <mc:AlternateContent xmlns:mc="http://schemas.openxmlformats.org/markup-compatibility/2006">
              <mc:Choice xmlns:v="urn:schemas-microsoft-com:vml" Requires="v">
                <p:oleObj spid="_x0000_s10463" name="Equation" r:id="rId15" imgW="330200" imgH="355600" progId="Equation.DSMT4">
                  <p:embed/>
                </p:oleObj>
              </mc:Choice>
              <mc:Fallback>
                <p:oleObj name="Equation" r:id="rId15" imgW="330200" imgH="355600" progId="Equation.DSMT4">
                  <p:embed/>
                  <p:pic>
                    <p:nvPicPr>
                      <p:cNvPr id="200741" name="Object 8"/>
                      <p:cNvPicPr>
                        <a:picLocks noChangeAspect="1" noChangeArrowheads="1"/>
                      </p:cNvPicPr>
                      <p:nvPr/>
                    </p:nvPicPr>
                    <p:blipFill>
                      <a:blip r:embed="rId16"/>
                      <a:srcRect/>
                      <a:stretch>
                        <a:fillRect/>
                      </a:stretch>
                    </p:blipFill>
                    <p:spPr bwMode="auto">
                      <a:xfrm>
                        <a:off x="6046788" y="5416550"/>
                        <a:ext cx="904875" cy="663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2" name="Object 9"/>
          <p:cNvGraphicFramePr>
            <a:graphicFrameLocks noChangeAspect="1"/>
          </p:cNvGraphicFramePr>
          <p:nvPr/>
        </p:nvGraphicFramePr>
        <p:xfrm>
          <a:off x="6061075" y="1849438"/>
          <a:ext cx="1116013" cy="560387"/>
        </p:xfrm>
        <a:graphic>
          <a:graphicData uri="http://schemas.openxmlformats.org/presentationml/2006/ole">
            <mc:AlternateContent xmlns:mc="http://schemas.openxmlformats.org/markup-compatibility/2006">
              <mc:Choice xmlns:v="urn:schemas-microsoft-com:vml" Requires="v">
                <p:oleObj spid="_x0000_s10464" name="Equation" r:id="rId17" imgW="533400" imgH="368300" progId="Equation.DSMT4">
                  <p:embed/>
                </p:oleObj>
              </mc:Choice>
              <mc:Fallback>
                <p:oleObj name="Equation" r:id="rId17" imgW="533400" imgH="368300" progId="Equation.DSMT4">
                  <p:embed/>
                  <p:pic>
                    <p:nvPicPr>
                      <p:cNvPr id="20074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1075" y="1849438"/>
                        <a:ext cx="1116013" cy="5603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3" name="Object 10"/>
          <p:cNvGraphicFramePr>
            <a:graphicFrameLocks noChangeAspect="1"/>
          </p:cNvGraphicFramePr>
          <p:nvPr/>
        </p:nvGraphicFramePr>
        <p:xfrm>
          <a:off x="6096000" y="2481263"/>
          <a:ext cx="1079500" cy="620712"/>
        </p:xfrm>
        <a:graphic>
          <a:graphicData uri="http://schemas.openxmlformats.org/presentationml/2006/ole">
            <mc:AlternateContent xmlns:mc="http://schemas.openxmlformats.org/markup-compatibility/2006">
              <mc:Choice xmlns:v="urn:schemas-microsoft-com:vml" Requires="v">
                <p:oleObj spid="_x0000_s10465" name="Equation" r:id="rId19" imgW="508000" imgH="368300" progId="Equation.DSMT4">
                  <p:embed/>
                </p:oleObj>
              </mc:Choice>
              <mc:Fallback>
                <p:oleObj name="Equation" r:id="rId19" imgW="508000" imgH="368300" progId="Equation.DSMT4">
                  <p:embed/>
                  <p:pic>
                    <p:nvPicPr>
                      <p:cNvPr id="20074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2481263"/>
                        <a:ext cx="1079500" cy="6207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35764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animEffect transition="in" filter="wipe(left)">
                                      <p:cBhvr>
                                        <p:cTn id="7" dur="500"/>
                                        <p:tgtEl>
                                          <p:spTgt spid="2007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0711">
                                            <p:txEl>
                                              <p:pRg st="0" end="0"/>
                                            </p:txEl>
                                          </p:spTgt>
                                        </p:tgtEl>
                                        <p:attrNameLst>
                                          <p:attrName>style.visibility</p:attrName>
                                        </p:attrNameLst>
                                      </p:cBhvr>
                                      <p:to>
                                        <p:strVal val="visible"/>
                                      </p:to>
                                    </p:set>
                                    <p:animEffect transition="in" filter="wipe(left)">
                                      <p:cBhvr>
                                        <p:cTn id="41" dur="500"/>
                                        <p:tgtEl>
                                          <p:spTgt spid="200711">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00730"/>
                                        </p:tgtEl>
                                        <p:attrNameLst>
                                          <p:attrName>style.visibility</p:attrName>
                                        </p:attrNameLst>
                                      </p:cBhvr>
                                      <p:to>
                                        <p:strVal val="visible"/>
                                      </p:to>
                                    </p:set>
                                    <p:animEffect transition="in" filter="wipe(left)">
                                      <p:cBhvr>
                                        <p:cTn id="46" dur="500"/>
                                        <p:tgtEl>
                                          <p:spTgt spid="2007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0742"/>
                                        </p:tgtEl>
                                        <p:attrNameLst>
                                          <p:attrName>style.visibility</p:attrName>
                                        </p:attrNameLst>
                                      </p:cBhvr>
                                      <p:to>
                                        <p:strVal val="visible"/>
                                      </p:to>
                                    </p:set>
                                    <p:animEffect transition="in" filter="wipe(left)">
                                      <p:cBhvr>
                                        <p:cTn id="51" dur="500"/>
                                        <p:tgtEl>
                                          <p:spTgt spid="20074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00737"/>
                                        </p:tgtEl>
                                        <p:attrNameLst>
                                          <p:attrName>style.visibility</p:attrName>
                                        </p:attrNameLst>
                                      </p:cBhvr>
                                      <p:to>
                                        <p:strVal val="visible"/>
                                      </p:to>
                                    </p:set>
                                    <p:animEffect transition="in" filter="wipe(left)">
                                      <p:cBhvr>
                                        <p:cTn id="56" dur="500"/>
                                        <p:tgtEl>
                                          <p:spTgt spid="2007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00743"/>
                                        </p:tgtEl>
                                        <p:attrNameLst>
                                          <p:attrName>style.visibility</p:attrName>
                                        </p:attrNameLst>
                                      </p:cBhvr>
                                      <p:to>
                                        <p:strVal val="visible"/>
                                      </p:to>
                                    </p:set>
                                    <p:animEffect transition="in" filter="wipe(left)">
                                      <p:cBhvr>
                                        <p:cTn id="61" dur="500"/>
                                        <p:tgtEl>
                                          <p:spTgt spid="20074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0732">
                                            <p:txEl>
                                              <p:pRg st="0" end="0"/>
                                            </p:txEl>
                                          </p:spTgt>
                                        </p:tgtEl>
                                        <p:attrNameLst>
                                          <p:attrName>style.visibility</p:attrName>
                                        </p:attrNameLst>
                                      </p:cBhvr>
                                      <p:to>
                                        <p:strVal val="visible"/>
                                      </p:to>
                                    </p:set>
                                    <p:animEffect transition="in" filter="wipe(left)">
                                      <p:cBhvr>
                                        <p:cTn id="66" dur="500"/>
                                        <p:tgtEl>
                                          <p:spTgt spid="200732">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00707"/>
                                        </p:tgtEl>
                                        <p:attrNameLst>
                                          <p:attrName>style.visibility</p:attrName>
                                        </p:attrNameLst>
                                      </p:cBhvr>
                                      <p:to>
                                        <p:strVal val="visible"/>
                                      </p:to>
                                    </p:set>
                                    <p:anim calcmode="lin" valueType="num">
                                      <p:cBhvr>
                                        <p:cTn id="71" dur="500" fill="hold"/>
                                        <p:tgtEl>
                                          <p:spTgt spid="200707"/>
                                        </p:tgtEl>
                                        <p:attrNameLst>
                                          <p:attrName>ppt_w</p:attrName>
                                        </p:attrNameLst>
                                      </p:cBhvr>
                                      <p:tavLst>
                                        <p:tav tm="0">
                                          <p:val>
                                            <p:fltVal val="0"/>
                                          </p:val>
                                        </p:tav>
                                        <p:tav tm="100000">
                                          <p:val>
                                            <p:strVal val="#ppt_w"/>
                                          </p:val>
                                        </p:tav>
                                      </p:tavLst>
                                    </p:anim>
                                    <p:anim calcmode="lin" valueType="num">
                                      <p:cBhvr>
                                        <p:cTn id="72" dur="500" fill="hold"/>
                                        <p:tgtEl>
                                          <p:spTgt spid="200707"/>
                                        </p:tgtEl>
                                        <p:attrNameLst>
                                          <p:attrName>ppt_h</p:attrName>
                                        </p:attrNameLst>
                                      </p:cBhvr>
                                      <p:tavLst>
                                        <p:tav tm="0">
                                          <p:val>
                                            <p:fltVal val="0"/>
                                          </p:val>
                                        </p:tav>
                                        <p:tav tm="100000">
                                          <p:val>
                                            <p:strVal val="#ppt_h"/>
                                          </p:val>
                                        </p:tav>
                                      </p:tavLst>
                                    </p:anim>
                                    <p:animEffect transition="in" filter="fade">
                                      <p:cBhvr>
                                        <p:cTn id="73" dur="500"/>
                                        <p:tgtEl>
                                          <p:spTgt spid="20070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200706"/>
                                        </p:tgtEl>
                                        <p:attrNameLst>
                                          <p:attrName>style.visibility</p:attrName>
                                        </p:attrNameLst>
                                      </p:cBhvr>
                                      <p:to>
                                        <p:strVal val="visible"/>
                                      </p:to>
                                    </p:set>
                                    <p:anim calcmode="lin" valueType="num">
                                      <p:cBhvr>
                                        <p:cTn id="78" dur="500" fill="hold"/>
                                        <p:tgtEl>
                                          <p:spTgt spid="200706"/>
                                        </p:tgtEl>
                                        <p:attrNameLst>
                                          <p:attrName>ppt_w</p:attrName>
                                        </p:attrNameLst>
                                      </p:cBhvr>
                                      <p:tavLst>
                                        <p:tav tm="0">
                                          <p:val>
                                            <p:fltVal val="0"/>
                                          </p:val>
                                        </p:tav>
                                        <p:tav tm="100000">
                                          <p:val>
                                            <p:strVal val="#ppt_w"/>
                                          </p:val>
                                        </p:tav>
                                      </p:tavLst>
                                    </p:anim>
                                    <p:anim calcmode="lin" valueType="num">
                                      <p:cBhvr>
                                        <p:cTn id="79" dur="500" fill="hold"/>
                                        <p:tgtEl>
                                          <p:spTgt spid="200706"/>
                                        </p:tgtEl>
                                        <p:attrNameLst>
                                          <p:attrName>ppt_h</p:attrName>
                                        </p:attrNameLst>
                                      </p:cBhvr>
                                      <p:tavLst>
                                        <p:tav tm="0">
                                          <p:val>
                                            <p:fltVal val="0"/>
                                          </p:val>
                                        </p:tav>
                                        <p:tav tm="100000">
                                          <p:val>
                                            <p:strVal val="#ppt_h"/>
                                          </p:val>
                                        </p:tav>
                                      </p:tavLst>
                                    </p:anim>
                                    <p:animEffect transition="in" filter="fade">
                                      <p:cBhvr>
                                        <p:cTn id="80" dur="500"/>
                                        <p:tgtEl>
                                          <p:spTgt spid="20070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00733">
                                            <p:txEl>
                                              <p:pRg st="0" end="0"/>
                                            </p:txEl>
                                          </p:spTgt>
                                        </p:tgtEl>
                                        <p:attrNameLst>
                                          <p:attrName>style.visibility</p:attrName>
                                        </p:attrNameLst>
                                      </p:cBhvr>
                                      <p:to>
                                        <p:strVal val="visible"/>
                                      </p:to>
                                    </p:set>
                                    <p:animEffect transition="in" filter="wipe(left)">
                                      <p:cBhvr>
                                        <p:cTn id="85" dur="500"/>
                                        <p:tgtEl>
                                          <p:spTgt spid="200733">
                                            <p:txEl>
                                              <p:pRg st="0" end="0"/>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00734">
                                            <p:txEl>
                                              <p:pRg st="0" end="0"/>
                                            </p:txEl>
                                          </p:spTgt>
                                        </p:tgtEl>
                                        <p:attrNameLst>
                                          <p:attrName>style.visibility</p:attrName>
                                        </p:attrNameLst>
                                      </p:cBhvr>
                                      <p:to>
                                        <p:strVal val="visible"/>
                                      </p:to>
                                    </p:set>
                                    <p:animEffect transition="in" filter="wipe(left)">
                                      <p:cBhvr>
                                        <p:cTn id="90" dur="500"/>
                                        <p:tgtEl>
                                          <p:spTgt spid="200734">
                                            <p:txEl>
                                              <p:pRg st="0" end="0"/>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00735">
                                            <p:txEl>
                                              <p:pRg st="0" end="0"/>
                                            </p:txEl>
                                          </p:spTgt>
                                        </p:tgtEl>
                                        <p:attrNameLst>
                                          <p:attrName>style.visibility</p:attrName>
                                        </p:attrNameLst>
                                      </p:cBhvr>
                                      <p:to>
                                        <p:strVal val="visible"/>
                                      </p:to>
                                    </p:set>
                                    <p:animEffect transition="in" filter="wipe(left)">
                                      <p:cBhvr>
                                        <p:cTn id="95" dur="500"/>
                                        <p:tgtEl>
                                          <p:spTgt spid="200735">
                                            <p:txEl>
                                              <p:pRg st="0" end="0"/>
                                            </p:txEl>
                                          </p:spTgt>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00736">
                                            <p:txEl>
                                              <p:pRg st="0" end="0"/>
                                            </p:txEl>
                                          </p:spTgt>
                                        </p:tgtEl>
                                        <p:attrNameLst>
                                          <p:attrName>style.visibility</p:attrName>
                                        </p:attrNameLst>
                                      </p:cBhvr>
                                      <p:to>
                                        <p:strVal val="visible"/>
                                      </p:to>
                                    </p:set>
                                    <p:animEffect transition="in" filter="wipe(left)">
                                      <p:cBhvr>
                                        <p:cTn id="100" dur="500"/>
                                        <p:tgtEl>
                                          <p:spTgt spid="200736">
                                            <p:txEl>
                                              <p:pRg st="0" end="0"/>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200710"/>
                                        </p:tgtEl>
                                        <p:attrNameLst>
                                          <p:attrName>style.visibility</p:attrName>
                                        </p:attrNameLst>
                                      </p:cBhvr>
                                      <p:to>
                                        <p:strVal val="visible"/>
                                      </p:to>
                                    </p:set>
                                    <p:animEffect transition="in" filter="wipe(left)">
                                      <p:cBhvr>
                                        <p:cTn id="105" dur="500"/>
                                        <p:tgtEl>
                                          <p:spTgt spid="20071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00738">
                                            <p:txEl>
                                              <p:pRg st="0" end="0"/>
                                            </p:txEl>
                                          </p:spTgt>
                                        </p:tgtEl>
                                        <p:attrNameLst>
                                          <p:attrName>style.visibility</p:attrName>
                                        </p:attrNameLst>
                                      </p:cBhvr>
                                      <p:to>
                                        <p:strVal val="visible"/>
                                      </p:to>
                                    </p:set>
                                    <p:animEffect transition="in" filter="wipe(left)">
                                      <p:cBhvr>
                                        <p:cTn id="110" dur="500"/>
                                        <p:tgtEl>
                                          <p:spTgt spid="200738">
                                            <p:txEl>
                                              <p:pRg st="0" end="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childTnLst>
                                    <p:set>
                                      <p:cBhvr>
                                        <p:cTn id="114" dur="1" fill="hold">
                                          <p:stCondLst>
                                            <p:cond delay="0"/>
                                          </p:stCondLst>
                                        </p:cTn>
                                        <p:tgtEl>
                                          <p:spTgt spid="200731"/>
                                        </p:tgtEl>
                                        <p:attrNameLst>
                                          <p:attrName>style.visibility</p:attrName>
                                        </p:attrNameLst>
                                      </p:cBhvr>
                                      <p:to>
                                        <p:strVal val="visible"/>
                                      </p:to>
                                    </p:set>
                                    <p:animEffect transition="in" filter="wipe(left)">
                                      <p:cBhvr>
                                        <p:cTn id="115" dur="500"/>
                                        <p:tgtEl>
                                          <p:spTgt spid="20073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200739"/>
                                        </p:tgtEl>
                                        <p:attrNameLst>
                                          <p:attrName>style.visibility</p:attrName>
                                        </p:attrNameLst>
                                      </p:cBhvr>
                                      <p:to>
                                        <p:strVal val="visible"/>
                                      </p:to>
                                    </p:set>
                                    <p:animEffect transition="in" filter="wipe(left)">
                                      <p:cBhvr>
                                        <p:cTn id="120" dur="500"/>
                                        <p:tgtEl>
                                          <p:spTgt spid="200739"/>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childTnLst>
                                    <p:set>
                                      <p:cBhvr>
                                        <p:cTn id="124" dur="1" fill="hold">
                                          <p:stCondLst>
                                            <p:cond delay="0"/>
                                          </p:stCondLst>
                                        </p:cTn>
                                        <p:tgtEl>
                                          <p:spTgt spid="200740"/>
                                        </p:tgtEl>
                                        <p:attrNameLst>
                                          <p:attrName>style.visibility</p:attrName>
                                        </p:attrNameLst>
                                      </p:cBhvr>
                                      <p:to>
                                        <p:strVal val="visible"/>
                                      </p:to>
                                    </p:set>
                                    <p:animEffect transition="in" filter="wipe(left)">
                                      <p:cBhvr>
                                        <p:cTn id="125" dur="500"/>
                                        <p:tgtEl>
                                          <p:spTgt spid="20074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nodeType="clickEffect">
                                  <p:stCondLst>
                                    <p:cond delay="0"/>
                                  </p:stCondLst>
                                  <p:childTnLst>
                                    <p:set>
                                      <p:cBhvr>
                                        <p:cTn id="129" dur="1" fill="hold">
                                          <p:stCondLst>
                                            <p:cond delay="0"/>
                                          </p:stCondLst>
                                        </p:cTn>
                                        <p:tgtEl>
                                          <p:spTgt spid="200741"/>
                                        </p:tgtEl>
                                        <p:attrNameLst>
                                          <p:attrName>style.visibility</p:attrName>
                                        </p:attrNameLst>
                                      </p:cBhvr>
                                      <p:to>
                                        <p:strVal val="visible"/>
                                      </p:to>
                                    </p:set>
                                    <p:animEffect transition="in" filter="wipe(left)">
                                      <p:cBhvr>
                                        <p:cTn id="130" dur="500"/>
                                        <p:tgtEl>
                                          <p:spTgt spid="200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nimBg="1"/>
      <p:bldP spid="200707" grpId="0" animBg="1"/>
      <p:bldP spid="200709" grpId="0" build="p" autoUpdateAnimBg="0"/>
      <p:bldP spid="200711" grpId="0" build="p" autoUpdateAnimBg="0"/>
      <p:bldP spid="200732" grpId="0" build="p" autoUpdateAnimBg="0"/>
      <p:bldP spid="200733" grpId="0" build="p" autoUpdateAnimBg="0"/>
      <p:bldP spid="200734" grpId="0" build="p" autoUpdateAnimBg="0"/>
      <p:bldP spid="200735" grpId="0" build="p" autoUpdateAnimBg="0"/>
      <p:bldP spid="200736" grpId="0" build="p" autoUpdateAnimBg="0"/>
      <p:bldP spid="20073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Date Placeholder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32781"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18" name="Slide Number Placeholder 6"/>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47C993-70A0-444A-8399-C8A55D58779E}"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201730" name="Rectangle 2"/>
          <p:cNvSpPr>
            <a:spLocks noChangeArrowheads="1"/>
          </p:cNvSpPr>
          <p:nvPr/>
        </p:nvSpPr>
        <p:spPr bwMode="auto">
          <a:xfrm>
            <a:off x="3505200" y="4876800"/>
            <a:ext cx="5334000" cy="685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2784" name="Rectangle 3"/>
          <p:cNvSpPr>
            <a:spLocks noGrp="1" noChangeArrowheads="1"/>
          </p:cNvSpPr>
          <p:nvPr>
            <p:ph type="title"/>
          </p:nvPr>
        </p:nvSpPr>
        <p:spPr>
          <a:xfrm>
            <a:off x="685800" y="0"/>
            <a:ext cx="7772400" cy="609600"/>
          </a:xfrm>
        </p:spPr>
        <p:txBody>
          <a:bodyPr/>
          <a:lstStyle/>
          <a:p>
            <a:r>
              <a:rPr lang="en-US" b="1">
                <a:latin typeface="Arial Narrow" charset="0"/>
                <a:ea typeface="ＭＳ Ｐゴシック" charset="0"/>
                <a:cs typeface="ＭＳ Ｐゴシック" charset="0"/>
              </a:rPr>
              <a:t>Unit Vectors</a:t>
            </a:r>
          </a:p>
        </p:txBody>
      </p:sp>
      <p:sp>
        <p:nvSpPr>
          <p:cNvPr id="201732" name="Rectangle 4"/>
          <p:cNvSpPr>
            <a:spLocks noGrp="1" noChangeArrowheads="1"/>
          </p:cNvSpPr>
          <p:nvPr>
            <p:ph type="body" sz="half" idx="1"/>
          </p:nvPr>
        </p:nvSpPr>
        <p:spPr>
          <a:xfrm>
            <a:off x="457200" y="685800"/>
            <a:ext cx="8458200" cy="4114800"/>
          </a:xfrm>
        </p:spPr>
        <p:txBody>
          <a:bodyPr/>
          <a:lstStyle/>
          <a:p>
            <a:r>
              <a:rPr lang="en-US" sz="3600">
                <a:latin typeface="Arial Narrow" charset="0"/>
                <a:ea typeface="ＭＳ Ｐゴシック" charset="0"/>
                <a:cs typeface="ＭＳ Ｐゴシック" charset="0"/>
              </a:rPr>
              <a:t>Unit vectors are the ones that tells us the directions of the components</a:t>
            </a:r>
          </a:p>
          <a:p>
            <a:r>
              <a:rPr lang="en-US" sz="3600" b="1" u="sng">
                <a:solidFill>
                  <a:srgbClr val="990000"/>
                </a:solidFill>
                <a:latin typeface="Arial Narrow" charset="0"/>
                <a:ea typeface="ＭＳ Ｐゴシック" charset="0"/>
                <a:cs typeface="ＭＳ Ｐゴシック" charset="0"/>
              </a:rPr>
              <a:t>Dimensionless</a:t>
            </a:r>
            <a:r>
              <a:rPr lang="en-US" sz="3600">
                <a:latin typeface="Arial Narrow" charset="0"/>
                <a:ea typeface="ＭＳ Ｐゴシック" charset="0"/>
                <a:cs typeface="ＭＳ Ｐゴシック" charset="0"/>
              </a:rPr>
              <a:t> </a:t>
            </a:r>
          </a:p>
          <a:p>
            <a:r>
              <a:rPr lang="en-US" sz="3600" b="1" u="sng">
                <a:solidFill>
                  <a:srgbClr val="990000"/>
                </a:solidFill>
                <a:latin typeface="Arial Narrow" charset="0"/>
                <a:ea typeface="ＭＳ Ｐゴシック" charset="0"/>
                <a:cs typeface="ＭＳ Ｐゴシック" charset="0"/>
              </a:rPr>
              <a:t>Magnitudes are exactly 1</a:t>
            </a:r>
          </a:p>
          <a:p>
            <a:r>
              <a:rPr lang="en-US" sz="3600">
                <a:solidFill>
                  <a:srgbClr val="003300"/>
                </a:solidFill>
                <a:latin typeface="Arial Narrow" charset="0"/>
                <a:ea typeface="ＭＳ Ｐゴシック" charset="0"/>
                <a:cs typeface="ＭＳ Ｐゴシック" charset="0"/>
              </a:rPr>
              <a:t>Unit vectors are usually expressed in </a:t>
            </a:r>
            <a:r>
              <a:rPr lang="en-US" sz="3600" b="1">
                <a:solidFill>
                  <a:srgbClr val="003300"/>
                </a:solidFill>
                <a:latin typeface="Arial Narrow" charset="0"/>
                <a:ea typeface="ＭＳ Ｐゴシック" charset="0"/>
                <a:cs typeface="ＭＳ Ｐゴシック" charset="0"/>
              </a:rPr>
              <a:t>i, j, k </a:t>
            </a:r>
            <a:r>
              <a:rPr lang="en-US" sz="3600">
                <a:solidFill>
                  <a:srgbClr val="003300"/>
                </a:solidFill>
                <a:latin typeface="Arial Narrow" charset="0"/>
                <a:ea typeface="ＭＳ Ｐゴシック" charset="0"/>
                <a:cs typeface="ＭＳ Ｐゴシック" charset="0"/>
              </a:rPr>
              <a:t>or</a:t>
            </a:r>
          </a:p>
        </p:txBody>
      </p:sp>
      <p:graphicFrame>
        <p:nvGraphicFramePr>
          <p:cNvPr id="201733" name="Object 2"/>
          <p:cNvGraphicFramePr>
            <a:graphicFrameLocks noGrp="1" noChangeAspect="1"/>
          </p:cNvGraphicFramePr>
          <p:nvPr>
            <p:ph sz="half" idx="2"/>
          </p:nvPr>
        </p:nvGraphicFramePr>
        <p:xfrm>
          <a:off x="965200" y="3933825"/>
          <a:ext cx="965200" cy="614363"/>
        </p:xfrm>
        <a:graphic>
          <a:graphicData uri="http://schemas.openxmlformats.org/presentationml/2006/ole">
            <mc:AlternateContent xmlns:mc="http://schemas.openxmlformats.org/markup-compatibility/2006">
              <mc:Choice xmlns:v="urn:schemas-microsoft-com:vml" Requires="v">
                <p:oleObj spid="_x0000_s11505" name="Equation" r:id="rId3" imgW="419100" imgH="266700" progId="Equation.DSMT4">
                  <p:embed/>
                </p:oleObj>
              </mc:Choice>
              <mc:Fallback>
                <p:oleObj name="Equation" r:id="rId3" imgW="419100" imgH="266700" progId="Equation.DSMT4">
                  <p:embed/>
                  <p:pic>
                    <p:nvPicPr>
                      <p:cNvPr id="201733" name="Object 2"/>
                      <p:cNvPicPr>
                        <a:picLocks noChangeAspect="1" noChangeArrowheads="1"/>
                      </p:cNvPicPr>
                      <p:nvPr/>
                    </p:nvPicPr>
                    <p:blipFill>
                      <a:blip r:embed="rId4"/>
                      <a:srcRect/>
                      <a:stretch>
                        <a:fillRect/>
                      </a:stretch>
                    </p:blipFill>
                    <p:spPr bwMode="auto">
                      <a:xfrm>
                        <a:off x="965200" y="3933825"/>
                        <a:ext cx="965200" cy="614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01734" name="Object 3"/>
          <p:cNvGraphicFramePr>
            <a:graphicFrameLocks noChangeAspect="1"/>
          </p:cNvGraphicFramePr>
          <p:nvPr/>
        </p:nvGraphicFramePr>
        <p:xfrm>
          <a:off x="3540125" y="4913313"/>
          <a:ext cx="681038" cy="504825"/>
        </p:xfrm>
        <a:graphic>
          <a:graphicData uri="http://schemas.openxmlformats.org/presentationml/2006/ole">
            <mc:AlternateContent xmlns:mc="http://schemas.openxmlformats.org/markup-compatibility/2006">
              <mc:Choice xmlns:v="urn:schemas-microsoft-com:vml" Requires="v">
                <p:oleObj spid="_x0000_s11506" name="Equation" r:id="rId5" imgW="292100" imgH="241300" progId="Equation.DSMT4">
                  <p:embed/>
                </p:oleObj>
              </mc:Choice>
              <mc:Fallback>
                <p:oleObj name="Equation" r:id="rId5" imgW="292100" imgH="241300" progId="Equation.DSMT4">
                  <p:embed/>
                  <p:pic>
                    <p:nvPicPr>
                      <p:cNvPr id="20173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25" y="4913313"/>
                        <a:ext cx="681038" cy="5048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1735" name="Text Box 7"/>
          <p:cNvSpPr txBox="1">
            <a:spLocks noChangeArrowheads="1"/>
          </p:cNvSpPr>
          <p:nvPr/>
        </p:nvSpPr>
        <p:spPr bwMode="auto">
          <a:xfrm>
            <a:off x="609600" y="4800600"/>
            <a:ext cx="2667000" cy="850900"/>
          </a:xfrm>
          <a:prstGeom prst="rect">
            <a:avLst/>
          </a:prstGeom>
          <a:solidFill>
            <a:srgbClr val="FFFF99"/>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So the vector </a:t>
            </a:r>
            <a:r>
              <a:rPr lang="en-US" b="1">
                <a:solidFill>
                  <a:srgbClr val="990000"/>
                </a:solidFill>
                <a:effectLst>
                  <a:outerShdw blurRad="38100" dist="38100" dir="2700000" algn="tl">
                    <a:srgbClr val="000000"/>
                  </a:outerShdw>
                </a:effectLst>
                <a:latin typeface="Arial Narrow" charset="0"/>
              </a:rPr>
              <a:t>F</a:t>
            </a:r>
            <a:r>
              <a:rPr lang="en-US" b="1">
                <a:solidFill>
                  <a:schemeClr val="accent2"/>
                </a:solidFill>
                <a:effectLst>
                  <a:outerShdw blurRad="38100" dist="38100" dir="2700000" algn="tl">
                    <a:srgbClr val="000000"/>
                  </a:outerShdw>
                </a:effectLst>
                <a:latin typeface="Arial Narrow" charset="0"/>
              </a:rPr>
              <a:t> </a:t>
            </a:r>
            <a:r>
              <a:rPr lang="en-US">
                <a:solidFill>
                  <a:schemeClr val="accent2"/>
                </a:solidFill>
                <a:latin typeface="Arial Narrow" charset="0"/>
              </a:rPr>
              <a:t>can be re-written as</a:t>
            </a:r>
          </a:p>
        </p:txBody>
      </p:sp>
      <p:graphicFrame>
        <p:nvGraphicFramePr>
          <p:cNvPr id="201736" name="Object 4"/>
          <p:cNvGraphicFramePr>
            <a:graphicFrameLocks noChangeAspect="1"/>
          </p:cNvGraphicFramePr>
          <p:nvPr/>
        </p:nvGraphicFramePr>
        <p:xfrm>
          <a:off x="4876800" y="4970463"/>
          <a:ext cx="681038" cy="557212"/>
        </p:xfrm>
        <a:graphic>
          <a:graphicData uri="http://schemas.openxmlformats.org/presentationml/2006/ole">
            <mc:AlternateContent xmlns:mc="http://schemas.openxmlformats.org/markup-compatibility/2006">
              <mc:Choice xmlns:v="urn:schemas-microsoft-com:vml" Requires="v">
                <p:oleObj spid="_x0000_s11507" name="Equation" r:id="rId7" imgW="292100" imgH="266700" progId="Equation.DSMT4">
                  <p:embed/>
                </p:oleObj>
              </mc:Choice>
              <mc:Fallback>
                <p:oleObj name="Equation" r:id="rId7" imgW="292100" imgH="266700" progId="Equation.DSMT4">
                  <p:embed/>
                  <p:pic>
                    <p:nvPicPr>
                      <p:cNvPr id="20173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970463"/>
                        <a:ext cx="681038" cy="557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7" name="Object 5"/>
          <p:cNvGraphicFramePr>
            <a:graphicFrameLocks noChangeAspect="1"/>
          </p:cNvGraphicFramePr>
          <p:nvPr/>
        </p:nvGraphicFramePr>
        <p:xfrm>
          <a:off x="5516563" y="4865688"/>
          <a:ext cx="2014537" cy="768350"/>
        </p:xfrm>
        <a:graphic>
          <a:graphicData uri="http://schemas.openxmlformats.org/presentationml/2006/ole">
            <mc:AlternateContent xmlns:mc="http://schemas.openxmlformats.org/markup-compatibility/2006">
              <mc:Choice xmlns:v="urn:schemas-microsoft-com:vml" Requires="v">
                <p:oleObj spid="_x0000_s11508" name="Equation" r:id="rId9" imgW="863600" imgH="368300" progId="Equation.DSMT4">
                  <p:embed/>
                </p:oleObj>
              </mc:Choice>
              <mc:Fallback>
                <p:oleObj name="Equation" r:id="rId9" imgW="863600" imgH="368300" progId="Equation.DSMT4">
                  <p:embed/>
                  <p:pic>
                    <p:nvPicPr>
                      <p:cNvPr id="201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563" y="4865688"/>
                        <a:ext cx="2014537" cy="768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8" name="Object 6"/>
          <p:cNvGraphicFramePr>
            <a:graphicFrameLocks noChangeAspect="1"/>
          </p:cNvGraphicFramePr>
          <p:nvPr/>
        </p:nvGraphicFramePr>
        <p:xfrm>
          <a:off x="7453313" y="4867275"/>
          <a:ext cx="1182687" cy="768350"/>
        </p:xfrm>
        <a:graphic>
          <a:graphicData uri="http://schemas.openxmlformats.org/presentationml/2006/ole">
            <mc:AlternateContent xmlns:mc="http://schemas.openxmlformats.org/markup-compatibility/2006">
              <mc:Choice xmlns:v="urn:schemas-microsoft-com:vml" Requires="v">
                <p:oleObj spid="_x0000_s11509" name="Equation" r:id="rId11" imgW="508000" imgH="368300" progId="Equation.DSMT4">
                  <p:embed/>
                </p:oleObj>
              </mc:Choice>
              <mc:Fallback>
                <p:oleObj name="Equation" r:id="rId11" imgW="508000" imgH="368300" progId="Equation.DSMT4">
                  <p:embed/>
                  <p:pic>
                    <p:nvPicPr>
                      <p:cNvPr id="20173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313" y="4867275"/>
                        <a:ext cx="1182687" cy="768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9" name="Object 7"/>
          <p:cNvGraphicFramePr>
            <a:graphicFrameLocks noChangeAspect="1"/>
          </p:cNvGraphicFramePr>
          <p:nvPr/>
        </p:nvGraphicFramePr>
        <p:xfrm>
          <a:off x="4100513" y="4999038"/>
          <a:ext cx="946150" cy="503237"/>
        </p:xfrm>
        <a:graphic>
          <a:graphicData uri="http://schemas.openxmlformats.org/presentationml/2006/ole">
            <mc:AlternateContent xmlns:mc="http://schemas.openxmlformats.org/markup-compatibility/2006">
              <mc:Choice xmlns:v="urn:schemas-microsoft-com:vml" Requires="v">
                <p:oleObj spid="_x0000_s11510" name="Equation" r:id="rId13" imgW="406400" imgH="241300" progId="Equation.DSMT4">
                  <p:embed/>
                </p:oleObj>
              </mc:Choice>
              <mc:Fallback>
                <p:oleObj name="Equation" r:id="rId13" imgW="406400" imgH="241300" progId="Equation.DSMT4">
                  <p:embed/>
                  <p:pic>
                    <p:nvPicPr>
                      <p:cNvPr id="20173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0513" y="4999038"/>
                        <a:ext cx="946150" cy="5032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0" name="Object 8"/>
          <p:cNvGraphicFramePr>
            <a:graphicFrameLocks noChangeAspect="1"/>
          </p:cNvGraphicFramePr>
          <p:nvPr/>
        </p:nvGraphicFramePr>
        <p:xfrm>
          <a:off x="6929438" y="4960938"/>
          <a:ext cx="296862" cy="476250"/>
        </p:xfrm>
        <a:graphic>
          <a:graphicData uri="http://schemas.openxmlformats.org/presentationml/2006/ole">
            <mc:AlternateContent xmlns:mc="http://schemas.openxmlformats.org/markup-compatibility/2006">
              <mc:Choice xmlns:v="urn:schemas-microsoft-com:vml" Requires="v">
                <p:oleObj spid="_x0000_s11511" name="Equation" r:id="rId15" imgW="127000" imgH="228600" progId="Equation.DSMT4">
                  <p:embed/>
                </p:oleObj>
              </mc:Choice>
              <mc:Fallback>
                <p:oleObj name="Equation" r:id="rId15" imgW="127000" imgH="228600" progId="Equation.DSMT4">
                  <p:embed/>
                  <p:pic>
                    <p:nvPicPr>
                      <p:cNvPr id="201740" name="Object 8"/>
                      <p:cNvPicPr>
                        <a:picLocks noChangeAspect="1" noChangeArrowheads="1"/>
                      </p:cNvPicPr>
                      <p:nvPr/>
                    </p:nvPicPr>
                    <p:blipFill>
                      <a:blip r:embed="rId16"/>
                      <a:srcRect/>
                      <a:stretch>
                        <a:fillRect/>
                      </a:stretch>
                    </p:blipFill>
                    <p:spPr bwMode="auto">
                      <a:xfrm>
                        <a:off x="6929438" y="4960938"/>
                        <a:ext cx="296862"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1" name="Object 9"/>
          <p:cNvGraphicFramePr>
            <a:graphicFrameLocks noChangeAspect="1"/>
          </p:cNvGraphicFramePr>
          <p:nvPr/>
        </p:nvGraphicFramePr>
        <p:xfrm>
          <a:off x="4481513" y="5011738"/>
          <a:ext cx="295275" cy="476250"/>
        </p:xfrm>
        <a:graphic>
          <a:graphicData uri="http://schemas.openxmlformats.org/presentationml/2006/ole">
            <mc:AlternateContent xmlns:mc="http://schemas.openxmlformats.org/markup-compatibility/2006">
              <mc:Choice xmlns:v="urn:schemas-microsoft-com:vml" Requires="v">
                <p:oleObj spid="_x0000_s11512" name="Equation" r:id="rId17" imgW="127000" imgH="228600" progId="Equation.DSMT4">
                  <p:embed/>
                </p:oleObj>
              </mc:Choice>
              <mc:Fallback>
                <p:oleObj name="Equation" r:id="rId17" imgW="127000" imgH="228600" progId="Equation.DSMT4">
                  <p:embed/>
                  <p:pic>
                    <p:nvPicPr>
                      <p:cNvPr id="201741" name="Object 9"/>
                      <p:cNvPicPr>
                        <a:picLocks noChangeAspect="1" noChangeArrowheads="1"/>
                      </p:cNvPicPr>
                      <p:nvPr/>
                    </p:nvPicPr>
                    <p:blipFill>
                      <a:blip r:embed="rId16"/>
                      <a:srcRect/>
                      <a:stretch>
                        <a:fillRect/>
                      </a:stretch>
                    </p:blipFill>
                    <p:spPr bwMode="auto">
                      <a:xfrm>
                        <a:off x="4481513" y="5011738"/>
                        <a:ext cx="295275"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2" name="Object 10"/>
          <p:cNvGraphicFramePr>
            <a:graphicFrameLocks noChangeAspect="1"/>
          </p:cNvGraphicFramePr>
          <p:nvPr/>
        </p:nvGraphicFramePr>
        <p:xfrm>
          <a:off x="5195888" y="4972050"/>
          <a:ext cx="296862" cy="557213"/>
        </p:xfrm>
        <a:graphic>
          <a:graphicData uri="http://schemas.openxmlformats.org/presentationml/2006/ole">
            <mc:AlternateContent xmlns:mc="http://schemas.openxmlformats.org/markup-compatibility/2006">
              <mc:Choice xmlns:v="urn:schemas-microsoft-com:vml" Requires="v">
                <p:oleObj spid="_x0000_s11513" name="Equation" r:id="rId18" imgW="127000" imgH="266700" progId="Equation.DSMT4">
                  <p:embed/>
                </p:oleObj>
              </mc:Choice>
              <mc:Fallback>
                <p:oleObj name="Equation" r:id="rId18" imgW="127000" imgH="266700" progId="Equation.DSMT4">
                  <p:embed/>
                  <p:pic>
                    <p:nvPicPr>
                      <p:cNvPr id="201742" name="Object 10"/>
                      <p:cNvPicPr>
                        <a:picLocks noChangeAspect="1" noChangeArrowheads="1"/>
                      </p:cNvPicPr>
                      <p:nvPr/>
                    </p:nvPicPr>
                    <p:blipFill>
                      <a:blip r:embed="rId19"/>
                      <a:srcRect/>
                      <a:stretch>
                        <a:fillRect/>
                      </a:stretch>
                    </p:blipFill>
                    <p:spPr bwMode="auto">
                      <a:xfrm>
                        <a:off x="5195888" y="4972050"/>
                        <a:ext cx="296862" cy="5572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3" name="Object 11"/>
          <p:cNvGraphicFramePr>
            <a:graphicFrameLocks noChangeAspect="1"/>
          </p:cNvGraphicFramePr>
          <p:nvPr/>
        </p:nvGraphicFramePr>
        <p:xfrm>
          <a:off x="8472488" y="4914900"/>
          <a:ext cx="295275" cy="557213"/>
        </p:xfrm>
        <a:graphic>
          <a:graphicData uri="http://schemas.openxmlformats.org/presentationml/2006/ole">
            <mc:AlternateContent xmlns:mc="http://schemas.openxmlformats.org/markup-compatibility/2006">
              <mc:Choice xmlns:v="urn:schemas-microsoft-com:vml" Requires="v">
                <p:oleObj spid="_x0000_s11514" name="Equation" r:id="rId20" imgW="127000" imgH="266700" progId="Equation.DSMT4">
                  <p:embed/>
                </p:oleObj>
              </mc:Choice>
              <mc:Fallback>
                <p:oleObj name="Equation" r:id="rId20" imgW="127000" imgH="266700" progId="Equation.DSMT4">
                  <p:embed/>
                  <p:pic>
                    <p:nvPicPr>
                      <p:cNvPr id="201743" name="Object 11"/>
                      <p:cNvPicPr>
                        <a:picLocks noChangeAspect="1" noChangeArrowheads="1"/>
                      </p:cNvPicPr>
                      <p:nvPr/>
                    </p:nvPicPr>
                    <p:blipFill>
                      <a:blip r:embed="rId19"/>
                      <a:srcRect/>
                      <a:stretch>
                        <a:fillRect/>
                      </a:stretch>
                    </p:blipFill>
                    <p:spPr bwMode="auto">
                      <a:xfrm>
                        <a:off x="8472488" y="4914900"/>
                        <a:ext cx="295275" cy="5572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67177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1732">
                                            <p:txEl>
                                              <p:pRg st="0" end="0"/>
                                            </p:txEl>
                                          </p:spTgt>
                                        </p:tgtEl>
                                        <p:attrNameLst>
                                          <p:attrName>style.visibility</p:attrName>
                                        </p:attrNameLst>
                                      </p:cBhvr>
                                      <p:to>
                                        <p:strVal val="visible"/>
                                      </p:to>
                                    </p:set>
                                    <p:animEffect transition="in" filter="wipe(left)">
                                      <p:cBhvr>
                                        <p:cTn id="7" dur="500"/>
                                        <p:tgtEl>
                                          <p:spTgt spid="2017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1732">
                                            <p:txEl>
                                              <p:pRg st="1" end="1"/>
                                            </p:txEl>
                                          </p:spTgt>
                                        </p:tgtEl>
                                        <p:attrNameLst>
                                          <p:attrName>style.visibility</p:attrName>
                                        </p:attrNameLst>
                                      </p:cBhvr>
                                      <p:to>
                                        <p:strVal val="visible"/>
                                      </p:to>
                                    </p:set>
                                    <p:animEffect transition="in" filter="wipe(left)">
                                      <p:cBhvr>
                                        <p:cTn id="12" dur="500"/>
                                        <p:tgtEl>
                                          <p:spTgt spid="2017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1732">
                                            <p:txEl>
                                              <p:pRg st="2" end="2"/>
                                            </p:txEl>
                                          </p:spTgt>
                                        </p:tgtEl>
                                        <p:attrNameLst>
                                          <p:attrName>style.visibility</p:attrName>
                                        </p:attrNameLst>
                                      </p:cBhvr>
                                      <p:to>
                                        <p:strVal val="visible"/>
                                      </p:to>
                                    </p:set>
                                    <p:animEffect transition="in" filter="wipe(left)">
                                      <p:cBhvr>
                                        <p:cTn id="17" dur="500"/>
                                        <p:tgtEl>
                                          <p:spTgt spid="20173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1732">
                                            <p:txEl>
                                              <p:pRg st="3" end="3"/>
                                            </p:txEl>
                                          </p:spTgt>
                                        </p:tgtEl>
                                        <p:attrNameLst>
                                          <p:attrName>style.visibility</p:attrName>
                                        </p:attrNameLst>
                                      </p:cBhvr>
                                      <p:to>
                                        <p:strVal val="visible"/>
                                      </p:to>
                                    </p:set>
                                    <p:animEffect transition="in" filter="wipe(left)">
                                      <p:cBhvr>
                                        <p:cTn id="22" dur="500"/>
                                        <p:tgtEl>
                                          <p:spTgt spid="201732">
                                            <p:txEl>
                                              <p:pRg st="3" end="3"/>
                                            </p:txEl>
                                          </p:spTgt>
                                        </p:tgtEl>
                                      </p:cBhvr>
                                    </p:animEffect>
                                  </p:childTnLst>
                                </p:cTn>
                              </p:par>
                            </p:childTnLst>
                          </p:cTn>
                        </p:par>
                        <p:par>
                          <p:cTn id="23" fill="hold" nodeType="afterGroup">
                            <p:stCondLst>
                              <p:cond delay="1050"/>
                            </p:stCondLst>
                            <p:childTnLst>
                              <p:par>
                                <p:cTn id="24" presetID="22" presetClass="entr" presetSubtype="8" fill="hold" nodeType="afterEffect">
                                  <p:stCondLst>
                                    <p:cond delay="0"/>
                                  </p:stCondLst>
                                  <p:childTnLst>
                                    <p:set>
                                      <p:cBhvr>
                                        <p:cTn id="25" dur="1" fill="hold">
                                          <p:stCondLst>
                                            <p:cond delay="0"/>
                                          </p:stCondLst>
                                        </p:cTn>
                                        <p:tgtEl>
                                          <p:spTgt spid="201733"/>
                                        </p:tgtEl>
                                        <p:attrNameLst>
                                          <p:attrName>style.visibility</p:attrName>
                                        </p:attrNameLst>
                                      </p:cBhvr>
                                      <p:to>
                                        <p:strVal val="visible"/>
                                      </p:to>
                                    </p:set>
                                    <p:animEffect transition="in" filter="wipe(left)">
                                      <p:cBhvr>
                                        <p:cTn id="26" dur="500"/>
                                        <p:tgtEl>
                                          <p:spTgt spid="20173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01735"/>
                                        </p:tgtEl>
                                        <p:attrNameLst>
                                          <p:attrName>style.visibility</p:attrName>
                                        </p:attrNameLst>
                                      </p:cBhvr>
                                      <p:to>
                                        <p:strVal val="visible"/>
                                      </p:to>
                                    </p:set>
                                    <p:animEffect transition="in" filter="wipe(left)">
                                      <p:cBhvr>
                                        <p:cTn id="31" dur="500"/>
                                        <p:tgtEl>
                                          <p:spTgt spid="2017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01734"/>
                                        </p:tgtEl>
                                        <p:attrNameLst>
                                          <p:attrName>style.visibility</p:attrName>
                                        </p:attrNameLst>
                                      </p:cBhvr>
                                      <p:to>
                                        <p:strVal val="visible"/>
                                      </p:to>
                                    </p:set>
                                    <p:animEffect transition="in" filter="wipe(left)">
                                      <p:cBhvr>
                                        <p:cTn id="36" dur="500"/>
                                        <p:tgtEl>
                                          <p:spTgt spid="20173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01739"/>
                                        </p:tgtEl>
                                        <p:attrNameLst>
                                          <p:attrName>style.visibility</p:attrName>
                                        </p:attrNameLst>
                                      </p:cBhvr>
                                      <p:to>
                                        <p:strVal val="visible"/>
                                      </p:to>
                                    </p:set>
                                    <p:animEffect transition="in" filter="wipe(left)">
                                      <p:cBhvr>
                                        <p:cTn id="41" dur="500"/>
                                        <p:tgtEl>
                                          <p:spTgt spid="2017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01737"/>
                                        </p:tgtEl>
                                        <p:attrNameLst>
                                          <p:attrName>style.visibility</p:attrName>
                                        </p:attrNameLst>
                                      </p:cBhvr>
                                      <p:to>
                                        <p:strVal val="visible"/>
                                      </p:to>
                                    </p:set>
                                    <p:animEffect transition="in" filter="wipe(left)">
                                      <p:cBhvr>
                                        <p:cTn id="46" dur="500"/>
                                        <p:tgtEl>
                                          <p:spTgt spid="20173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1741"/>
                                        </p:tgtEl>
                                        <p:attrNameLst>
                                          <p:attrName>style.visibility</p:attrName>
                                        </p:attrNameLst>
                                      </p:cBhvr>
                                      <p:to>
                                        <p:strVal val="visible"/>
                                      </p:to>
                                    </p:set>
                                    <p:animEffect transition="in" filter="wipe(left)">
                                      <p:cBhvr>
                                        <p:cTn id="51" dur="500"/>
                                        <p:tgtEl>
                                          <p:spTgt spid="20174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01740"/>
                                        </p:tgtEl>
                                        <p:attrNameLst>
                                          <p:attrName>style.visibility</p:attrName>
                                        </p:attrNameLst>
                                      </p:cBhvr>
                                      <p:to>
                                        <p:strVal val="visible"/>
                                      </p:to>
                                    </p:set>
                                    <p:animEffect transition="in" filter="wipe(left)">
                                      <p:cBhvr>
                                        <p:cTn id="56" dur="500"/>
                                        <p:tgtEl>
                                          <p:spTgt spid="20174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01736"/>
                                        </p:tgtEl>
                                        <p:attrNameLst>
                                          <p:attrName>style.visibility</p:attrName>
                                        </p:attrNameLst>
                                      </p:cBhvr>
                                      <p:to>
                                        <p:strVal val="visible"/>
                                      </p:to>
                                    </p:set>
                                    <p:animEffect transition="in" filter="wipe(left)">
                                      <p:cBhvr>
                                        <p:cTn id="61" dur="500"/>
                                        <p:tgtEl>
                                          <p:spTgt spid="20173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201738"/>
                                        </p:tgtEl>
                                        <p:attrNameLst>
                                          <p:attrName>style.visibility</p:attrName>
                                        </p:attrNameLst>
                                      </p:cBhvr>
                                      <p:to>
                                        <p:strVal val="visible"/>
                                      </p:to>
                                    </p:set>
                                    <p:animEffect transition="in" filter="wipe(left)">
                                      <p:cBhvr>
                                        <p:cTn id="66" dur="500"/>
                                        <p:tgtEl>
                                          <p:spTgt spid="20173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201742"/>
                                        </p:tgtEl>
                                        <p:attrNameLst>
                                          <p:attrName>style.visibility</p:attrName>
                                        </p:attrNameLst>
                                      </p:cBhvr>
                                      <p:to>
                                        <p:strVal val="visible"/>
                                      </p:to>
                                    </p:set>
                                    <p:animEffect transition="in" filter="wipe(left)">
                                      <p:cBhvr>
                                        <p:cTn id="71" dur="500"/>
                                        <p:tgtEl>
                                          <p:spTgt spid="20174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201743"/>
                                        </p:tgtEl>
                                        <p:attrNameLst>
                                          <p:attrName>style.visibility</p:attrName>
                                        </p:attrNameLst>
                                      </p:cBhvr>
                                      <p:to>
                                        <p:strVal val="visible"/>
                                      </p:to>
                                    </p:set>
                                    <p:animEffect transition="in" filter="wipe(left)">
                                      <p:cBhvr>
                                        <p:cTn id="76" dur="500"/>
                                        <p:tgtEl>
                                          <p:spTgt spid="201743"/>
                                        </p:tgtEl>
                                      </p:cBhvr>
                                    </p:animEffect>
                                  </p:childTnLst>
                                </p:cTn>
                              </p:par>
                            </p:childTnLst>
                          </p:cTn>
                        </p:par>
                        <p:par>
                          <p:cTn id="77" fill="hold" nodeType="afterGroup">
                            <p:stCondLst>
                              <p:cond delay="500"/>
                            </p:stCondLst>
                            <p:childTnLst>
                              <p:par>
                                <p:cTn id="78" presetID="53" presetClass="entr" presetSubtype="0" fill="hold" grpId="0" nodeType="afterEffect">
                                  <p:stCondLst>
                                    <p:cond delay="0"/>
                                  </p:stCondLst>
                                  <p:childTnLst>
                                    <p:set>
                                      <p:cBhvr>
                                        <p:cTn id="79" dur="1" fill="hold">
                                          <p:stCondLst>
                                            <p:cond delay="0"/>
                                          </p:stCondLst>
                                        </p:cTn>
                                        <p:tgtEl>
                                          <p:spTgt spid="201730"/>
                                        </p:tgtEl>
                                        <p:attrNameLst>
                                          <p:attrName>style.visibility</p:attrName>
                                        </p:attrNameLst>
                                      </p:cBhvr>
                                      <p:to>
                                        <p:strVal val="visible"/>
                                      </p:to>
                                    </p:set>
                                    <p:anim calcmode="lin" valueType="num">
                                      <p:cBhvr>
                                        <p:cTn id="80" dur="500" fill="hold"/>
                                        <p:tgtEl>
                                          <p:spTgt spid="201730"/>
                                        </p:tgtEl>
                                        <p:attrNameLst>
                                          <p:attrName>ppt_w</p:attrName>
                                        </p:attrNameLst>
                                      </p:cBhvr>
                                      <p:tavLst>
                                        <p:tav tm="0">
                                          <p:val>
                                            <p:fltVal val="0"/>
                                          </p:val>
                                        </p:tav>
                                        <p:tav tm="100000">
                                          <p:val>
                                            <p:strVal val="#ppt_w"/>
                                          </p:val>
                                        </p:tav>
                                      </p:tavLst>
                                    </p:anim>
                                    <p:anim calcmode="lin" valueType="num">
                                      <p:cBhvr>
                                        <p:cTn id="81" dur="500" fill="hold"/>
                                        <p:tgtEl>
                                          <p:spTgt spid="201730"/>
                                        </p:tgtEl>
                                        <p:attrNameLst>
                                          <p:attrName>ppt_h</p:attrName>
                                        </p:attrNameLst>
                                      </p:cBhvr>
                                      <p:tavLst>
                                        <p:tav tm="0">
                                          <p:val>
                                            <p:fltVal val="0"/>
                                          </p:val>
                                        </p:tav>
                                        <p:tav tm="100000">
                                          <p:val>
                                            <p:strVal val="#ppt_h"/>
                                          </p:val>
                                        </p:tav>
                                      </p:tavLst>
                                    </p:anim>
                                    <p:animEffect transition="in" filter="fade">
                                      <p:cBhvr>
                                        <p:cTn id="82" dur="500"/>
                                        <p:tgtEl>
                                          <p:spTgt spid="201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nimBg="1"/>
      <p:bldP spid="201732" grpId="0" build="p"/>
      <p:bldP spid="20173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1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3382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3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66ACC2-6913-5848-969F-E935478DA3C4}"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33822" name="Rectangle 2"/>
          <p:cNvSpPr>
            <a:spLocks noGrp="1" noChangeArrowheads="1"/>
          </p:cNvSpPr>
          <p:nvPr>
            <p:ph type="title"/>
          </p:nvPr>
        </p:nvSpPr>
        <p:spPr>
          <a:xfrm>
            <a:off x="685800" y="76200"/>
            <a:ext cx="7772400" cy="457200"/>
          </a:xfrm>
        </p:spPr>
        <p:txBody>
          <a:bodyPr/>
          <a:lstStyle/>
          <a:p>
            <a:r>
              <a:rPr lang="en-US">
                <a:latin typeface="Arial Narrow" charset="0"/>
                <a:ea typeface="ＭＳ Ｐゴシック" charset="0"/>
                <a:cs typeface="ＭＳ Ｐゴシック" charset="0"/>
              </a:rPr>
              <a:t>Examples of Vector Operations</a:t>
            </a:r>
          </a:p>
        </p:txBody>
      </p:sp>
      <p:sp>
        <p:nvSpPr>
          <p:cNvPr id="202755" name="Text Box 3"/>
          <p:cNvSpPr txBox="1">
            <a:spLocks noChangeArrowheads="1"/>
          </p:cNvSpPr>
          <p:nvPr/>
        </p:nvSpPr>
        <p:spPr bwMode="auto">
          <a:xfrm>
            <a:off x="304800" y="685800"/>
            <a:ext cx="8534400" cy="430213"/>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which is the sum of </a:t>
            </a:r>
            <a:r>
              <a:rPr lang="en-US" sz="2200" b="1">
                <a:solidFill>
                  <a:schemeClr val="accent2"/>
                </a:solidFill>
                <a:effectLst>
                  <a:outerShdw blurRad="38100" dist="38100" dir="2700000" algn="tl">
                    <a:srgbClr val="000000"/>
                  </a:outerShdw>
                </a:effectLst>
                <a:latin typeface="Arial Narrow" charset="0"/>
              </a:rPr>
              <a:t>F1</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F2 </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-4.0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6" name="Object 2"/>
          <p:cNvGraphicFramePr>
            <a:graphicFrameLocks noChangeAspect="1"/>
          </p:cNvGraphicFramePr>
          <p:nvPr/>
        </p:nvGraphicFramePr>
        <p:xfrm>
          <a:off x="381000" y="1238250"/>
          <a:ext cx="549275" cy="388938"/>
        </p:xfrm>
        <a:graphic>
          <a:graphicData uri="http://schemas.openxmlformats.org/presentationml/2006/ole">
            <mc:AlternateContent xmlns:mc="http://schemas.openxmlformats.org/markup-compatibility/2006">
              <mc:Choice xmlns:v="urn:schemas-microsoft-com:vml" Requires="v">
                <p:oleObj spid="_x0000_s12889" name="Equation" r:id="rId3" imgW="342900" imgH="254000" progId="Equation.DSMT4">
                  <p:embed/>
                </p:oleObj>
              </mc:Choice>
              <mc:Fallback>
                <p:oleObj name="Equation" r:id="rId3" imgW="342900" imgH="254000" progId="Equation.DSMT4">
                  <p:embed/>
                  <p:pic>
                    <p:nvPicPr>
                      <p:cNvPr id="20275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38250"/>
                        <a:ext cx="549275" cy="388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7" name="Text Box 5"/>
          <p:cNvSpPr txBox="1">
            <a:spLocks noChangeArrowheads="1"/>
          </p:cNvSpPr>
          <p:nvPr/>
        </p:nvSpPr>
        <p:spPr bwMode="auto">
          <a:xfrm>
            <a:off x="685800" y="3476625"/>
            <a:ext cx="7543800" cy="769938"/>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of the sum of three forces: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1</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+30</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+12</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2</a:t>
            </a:r>
            <a:r>
              <a:rPr lang="en-US" sz="2200">
                <a:solidFill>
                  <a:schemeClr val="accent2"/>
                </a:solidFill>
                <a:latin typeface="Arial Narrow" charset="0"/>
              </a:rPr>
              <a:t>=(23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+14</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-5.0</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3</a:t>
            </a:r>
            <a:r>
              <a:rPr lang="en-US" sz="2200">
                <a:solidFill>
                  <a:schemeClr val="accent2"/>
                </a:solidFill>
                <a:latin typeface="Arial Narrow" charset="0"/>
              </a:rPr>
              <a:t>=(-13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8" name="Object 3"/>
          <p:cNvGraphicFramePr>
            <a:graphicFrameLocks noChangeAspect="1"/>
          </p:cNvGraphicFramePr>
          <p:nvPr/>
        </p:nvGraphicFramePr>
        <p:xfrm>
          <a:off x="2627313" y="5468938"/>
          <a:ext cx="601662" cy="692150"/>
        </p:xfrm>
        <a:graphic>
          <a:graphicData uri="http://schemas.openxmlformats.org/presentationml/2006/ole">
            <mc:AlternateContent xmlns:mc="http://schemas.openxmlformats.org/markup-compatibility/2006">
              <mc:Choice xmlns:v="urn:schemas-microsoft-com:vml" Requires="v">
                <p:oleObj spid="_x0000_s12890" name="Equation" r:id="rId5" imgW="330200" imgH="355600" progId="Equation.DSMT4">
                  <p:embed/>
                </p:oleObj>
              </mc:Choice>
              <mc:Fallback>
                <p:oleObj name="Equation" r:id="rId5" imgW="330200" imgH="355600" progId="Equation.DSMT4">
                  <p:embed/>
                  <p:pic>
                    <p:nvPicPr>
                      <p:cNvPr id="202758" name="Object 3"/>
                      <p:cNvPicPr>
                        <a:picLocks noChangeAspect="1" noChangeArrowheads="1"/>
                      </p:cNvPicPr>
                      <p:nvPr/>
                    </p:nvPicPr>
                    <p:blipFill>
                      <a:blip r:embed="rId6"/>
                      <a:srcRect/>
                      <a:stretch>
                        <a:fillRect/>
                      </a:stretch>
                    </p:blipFill>
                    <p:spPr bwMode="auto">
                      <a:xfrm>
                        <a:off x="2627313" y="5468938"/>
                        <a:ext cx="601662" cy="6921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9" name="Line 7"/>
          <p:cNvSpPr>
            <a:spLocks noChangeShapeType="1"/>
          </p:cNvSpPr>
          <p:nvPr/>
        </p:nvSpPr>
        <p:spPr bwMode="auto">
          <a:xfrm>
            <a:off x="304800" y="3352800"/>
            <a:ext cx="84582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202760" name="Object 4"/>
          <p:cNvGraphicFramePr>
            <a:graphicFrameLocks noChangeAspect="1"/>
          </p:cNvGraphicFramePr>
          <p:nvPr/>
        </p:nvGraphicFramePr>
        <p:xfrm>
          <a:off x="941388" y="2185988"/>
          <a:ext cx="719137" cy="655637"/>
        </p:xfrm>
        <a:graphic>
          <a:graphicData uri="http://schemas.openxmlformats.org/presentationml/2006/ole">
            <mc:AlternateContent xmlns:mc="http://schemas.openxmlformats.org/markup-compatibility/2006">
              <mc:Choice xmlns:v="urn:schemas-microsoft-com:vml" Requires="v">
                <p:oleObj spid="_x0000_s12891" name="Equation" r:id="rId7" imgW="381000" imgH="355600" progId="Equation.DSMT4">
                  <p:embed/>
                </p:oleObj>
              </mc:Choice>
              <mc:Fallback>
                <p:oleObj name="Equation" r:id="rId7" imgW="381000" imgH="355600" progId="Equation.DSMT4">
                  <p:embed/>
                  <p:pic>
                    <p:nvPicPr>
                      <p:cNvPr id="202760" name="Object 4"/>
                      <p:cNvPicPr>
                        <a:picLocks noChangeAspect="1" noChangeArrowheads="1"/>
                      </p:cNvPicPr>
                      <p:nvPr/>
                    </p:nvPicPr>
                    <p:blipFill>
                      <a:blip r:embed="rId8"/>
                      <a:srcRect/>
                      <a:stretch>
                        <a:fillRect/>
                      </a:stretch>
                    </p:blipFill>
                    <p:spPr bwMode="auto">
                      <a:xfrm>
                        <a:off x="941388" y="2185988"/>
                        <a:ext cx="719137" cy="6556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1" name="Object 5"/>
          <p:cNvGraphicFramePr>
            <a:graphicFrameLocks noChangeAspect="1"/>
          </p:cNvGraphicFramePr>
          <p:nvPr/>
        </p:nvGraphicFramePr>
        <p:xfrm>
          <a:off x="593725" y="4314825"/>
          <a:ext cx="708025" cy="544513"/>
        </p:xfrm>
        <a:graphic>
          <a:graphicData uri="http://schemas.openxmlformats.org/presentationml/2006/ole">
            <mc:AlternateContent xmlns:mc="http://schemas.openxmlformats.org/markup-compatibility/2006">
              <mc:Choice xmlns:v="urn:schemas-microsoft-com:vml" Requires="v">
                <p:oleObj spid="_x0000_s12892" name="Equation" r:id="rId9" imgW="292100" imgH="241300" progId="Equation.DSMT4">
                  <p:embed/>
                </p:oleObj>
              </mc:Choice>
              <mc:Fallback>
                <p:oleObj name="Equation" r:id="rId9" imgW="292100" imgH="241300" progId="Equation.DSMT4">
                  <p:embed/>
                  <p:pic>
                    <p:nvPicPr>
                      <p:cNvPr id="20276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 y="4314825"/>
                        <a:ext cx="708025" cy="5445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2" name="Object 6"/>
          <p:cNvGraphicFramePr>
            <a:graphicFrameLocks noChangeAspect="1"/>
          </p:cNvGraphicFramePr>
          <p:nvPr/>
        </p:nvGraphicFramePr>
        <p:xfrm>
          <a:off x="4648200" y="2551113"/>
          <a:ext cx="525463" cy="442912"/>
        </p:xfrm>
        <a:graphic>
          <a:graphicData uri="http://schemas.openxmlformats.org/presentationml/2006/ole">
            <mc:AlternateContent xmlns:mc="http://schemas.openxmlformats.org/markup-compatibility/2006">
              <mc:Choice xmlns:v="urn:schemas-microsoft-com:vml" Requires="v">
                <p:oleObj spid="_x0000_s12893" name="Equation" r:id="rId11" imgW="253800" imgH="177480" progId="Equation.DSMT4">
                  <p:embed/>
                </p:oleObj>
              </mc:Choice>
              <mc:Fallback>
                <p:oleObj name="Equation" r:id="rId11" imgW="253800" imgH="177480" progId="Equation.DSMT4">
                  <p:embed/>
                  <p:pic>
                    <p:nvPicPr>
                      <p:cNvPr id="20276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2551113"/>
                        <a:ext cx="525463" cy="4429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3" name="Object 7"/>
          <p:cNvGraphicFramePr>
            <a:graphicFrameLocks noChangeAspect="1"/>
          </p:cNvGraphicFramePr>
          <p:nvPr/>
        </p:nvGraphicFramePr>
        <p:xfrm>
          <a:off x="2005013" y="1200150"/>
          <a:ext cx="3205162" cy="541338"/>
        </p:xfrm>
        <a:graphic>
          <a:graphicData uri="http://schemas.openxmlformats.org/presentationml/2006/ole">
            <mc:AlternateContent xmlns:mc="http://schemas.openxmlformats.org/markup-compatibility/2006">
              <mc:Choice xmlns:v="urn:schemas-microsoft-com:vml" Requires="v">
                <p:oleObj spid="_x0000_s12894" name="Equation" r:id="rId13" imgW="1676400" imgH="355600" progId="Equation.DSMT4">
                  <p:embed/>
                </p:oleObj>
              </mc:Choice>
              <mc:Fallback>
                <p:oleObj name="Equation" r:id="rId13" imgW="1676400" imgH="355600" progId="Equation.DSMT4">
                  <p:embed/>
                  <p:pic>
                    <p:nvPicPr>
                      <p:cNvPr id="202763" name="Object 7"/>
                      <p:cNvPicPr>
                        <a:picLocks noChangeAspect="1" noChangeArrowheads="1"/>
                      </p:cNvPicPr>
                      <p:nvPr/>
                    </p:nvPicPr>
                    <p:blipFill>
                      <a:blip r:embed="rId14"/>
                      <a:srcRect/>
                      <a:stretch>
                        <a:fillRect/>
                      </a:stretch>
                    </p:blipFill>
                    <p:spPr bwMode="auto">
                      <a:xfrm>
                        <a:off x="2005013" y="1200150"/>
                        <a:ext cx="3205162" cy="5413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4" name="Object 8"/>
          <p:cNvGraphicFramePr>
            <a:graphicFrameLocks noChangeAspect="1"/>
          </p:cNvGraphicFramePr>
          <p:nvPr/>
        </p:nvGraphicFramePr>
        <p:xfrm>
          <a:off x="1838325" y="1612900"/>
          <a:ext cx="1352550" cy="533400"/>
        </p:xfrm>
        <a:graphic>
          <a:graphicData uri="http://schemas.openxmlformats.org/presentationml/2006/ole">
            <mc:AlternateContent xmlns:mc="http://schemas.openxmlformats.org/markup-compatibility/2006">
              <mc:Choice xmlns:v="urn:schemas-microsoft-com:vml" Requires="v">
                <p:oleObj spid="_x0000_s12895" name="Equation" r:id="rId15" imgW="863600" imgH="304800" progId="Equation.DSMT4">
                  <p:embed/>
                </p:oleObj>
              </mc:Choice>
              <mc:Fallback>
                <p:oleObj name="Equation" r:id="rId15" imgW="863600" imgH="304800" progId="Equation.DSMT4">
                  <p:embed/>
                  <p:pic>
                    <p:nvPicPr>
                      <p:cNvPr id="202764" name="Object 8"/>
                      <p:cNvPicPr>
                        <a:picLocks noChangeAspect="1" noChangeArrowheads="1"/>
                      </p:cNvPicPr>
                      <p:nvPr/>
                    </p:nvPicPr>
                    <p:blipFill>
                      <a:blip r:embed="rId16"/>
                      <a:srcRect/>
                      <a:stretch>
                        <a:fillRect/>
                      </a:stretch>
                    </p:blipFill>
                    <p:spPr bwMode="auto">
                      <a:xfrm>
                        <a:off x="1838325" y="1612900"/>
                        <a:ext cx="1352550"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5" name="Object 9"/>
          <p:cNvGraphicFramePr>
            <a:graphicFrameLocks noChangeAspect="1"/>
          </p:cNvGraphicFramePr>
          <p:nvPr/>
        </p:nvGraphicFramePr>
        <p:xfrm>
          <a:off x="5219700" y="2324100"/>
          <a:ext cx="1449388" cy="900113"/>
        </p:xfrm>
        <a:graphic>
          <a:graphicData uri="http://schemas.openxmlformats.org/presentationml/2006/ole">
            <mc:AlternateContent xmlns:mc="http://schemas.openxmlformats.org/markup-compatibility/2006">
              <mc:Choice xmlns:v="urn:schemas-microsoft-com:vml" Requires="v">
                <p:oleObj spid="_x0000_s12896" name="Equation" r:id="rId17" imgW="711200" imgH="482600" progId="Equation.DSMT4">
                  <p:embed/>
                </p:oleObj>
              </mc:Choice>
              <mc:Fallback>
                <p:oleObj name="Equation" r:id="rId17" imgW="711200" imgH="482600" progId="Equation.DSMT4">
                  <p:embed/>
                  <p:pic>
                    <p:nvPicPr>
                      <p:cNvPr id="20276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19700" y="2324100"/>
                        <a:ext cx="1449388" cy="9001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6" name="Object 10"/>
          <p:cNvGraphicFramePr>
            <a:graphicFrameLocks noChangeAspect="1"/>
          </p:cNvGraphicFramePr>
          <p:nvPr/>
        </p:nvGraphicFramePr>
        <p:xfrm>
          <a:off x="6629400" y="2382838"/>
          <a:ext cx="1828800" cy="781050"/>
        </p:xfrm>
        <a:graphic>
          <a:graphicData uri="http://schemas.openxmlformats.org/presentationml/2006/ole">
            <mc:AlternateContent xmlns:mc="http://schemas.openxmlformats.org/markup-compatibility/2006">
              <mc:Choice xmlns:v="urn:schemas-microsoft-com:vml" Requires="v">
                <p:oleObj spid="_x0000_s12897" name="Equation" r:id="rId19" imgW="1104840" imgH="393480" progId="Equation.DSMT4">
                  <p:embed/>
                </p:oleObj>
              </mc:Choice>
              <mc:Fallback>
                <p:oleObj name="Equation" r:id="rId19" imgW="1104840" imgH="393480" progId="Equation.DSMT4">
                  <p:embed/>
                  <p:pic>
                    <p:nvPicPr>
                      <p:cNvPr id="202766"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2382838"/>
                        <a:ext cx="1828800" cy="7810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7" name="Object 11"/>
          <p:cNvGraphicFramePr>
            <a:graphicFrameLocks noChangeAspect="1"/>
          </p:cNvGraphicFramePr>
          <p:nvPr/>
        </p:nvGraphicFramePr>
        <p:xfrm>
          <a:off x="873125" y="4883150"/>
          <a:ext cx="2009775" cy="550863"/>
        </p:xfrm>
        <a:graphic>
          <a:graphicData uri="http://schemas.openxmlformats.org/presentationml/2006/ole">
            <mc:AlternateContent xmlns:mc="http://schemas.openxmlformats.org/markup-compatibility/2006">
              <mc:Choice xmlns:v="urn:schemas-microsoft-com:vml" Requires="v">
                <p:oleObj spid="_x0000_s12898" name="Equation" r:id="rId21" imgW="1028700" imgH="304800" progId="Equation.DSMT4">
                  <p:embed/>
                </p:oleObj>
              </mc:Choice>
              <mc:Fallback>
                <p:oleObj name="Equation" r:id="rId21" imgW="1028700" imgH="304800" progId="Equation.DSMT4">
                  <p:embed/>
                  <p:pic>
                    <p:nvPicPr>
                      <p:cNvPr id="202767" name="Object 11"/>
                      <p:cNvPicPr>
                        <a:picLocks noChangeAspect="1" noChangeArrowheads="1"/>
                      </p:cNvPicPr>
                      <p:nvPr/>
                    </p:nvPicPr>
                    <p:blipFill>
                      <a:blip r:embed="rId22"/>
                      <a:srcRect/>
                      <a:stretch>
                        <a:fillRect/>
                      </a:stretch>
                    </p:blipFill>
                    <p:spPr bwMode="auto">
                      <a:xfrm>
                        <a:off x="873125" y="4883150"/>
                        <a:ext cx="2009775"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8" name="Object 12"/>
          <p:cNvGraphicFramePr>
            <a:graphicFrameLocks noChangeAspect="1"/>
          </p:cNvGraphicFramePr>
          <p:nvPr/>
        </p:nvGraphicFramePr>
        <p:xfrm>
          <a:off x="6477000" y="4876800"/>
          <a:ext cx="658813" cy="411163"/>
        </p:xfrm>
        <a:graphic>
          <a:graphicData uri="http://schemas.openxmlformats.org/presentationml/2006/ole">
            <mc:AlternateContent xmlns:mc="http://schemas.openxmlformats.org/markup-compatibility/2006">
              <mc:Choice xmlns:v="urn:schemas-microsoft-com:vml" Requires="v">
                <p:oleObj spid="_x0000_s12899" name="Equation" r:id="rId23" imgW="381000" imgH="228600" progId="Equation.DSMT4">
                  <p:embed/>
                </p:oleObj>
              </mc:Choice>
              <mc:Fallback>
                <p:oleObj name="Equation" r:id="rId23" imgW="381000" imgH="228600" progId="Equation.DSMT4">
                  <p:embed/>
                  <p:pic>
                    <p:nvPicPr>
                      <p:cNvPr id="202768" name="Object 12"/>
                      <p:cNvPicPr>
                        <a:picLocks noChangeAspect="1" noChangeArrowheads="1"/>
                      </p:cNvPicPr>
                      <p:nvPr/>
                    </p:nvPicPr>
                    <p:blipFill>
                      <a:blip r:embed="rId24"/>
                      <a:srcRect/>
                      <a:stretch>
                        <a:fillRect/>
                      </a:stretch>
                    </p:blipFill>
                    <p:spPr bwMode="auto">
                      <a:xfrm>
                        <a:off x="6477000" y="4876800"/>
                        <a:ext cx="658813" cy="4111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9" name="Object 13"/>
          <p:cNvGraphicFramePr>
            <a:graphicFrameLocks noChangeAspect="1"/>
          </p:cNvGraphicFramePr>
          <p:nvPr/>
        </p:nvGraphicFramePr>
        <p:xfrm>
          <a:off x="1227138" y="4316413"/>
          <a:ext cx="1508125" cy="533400"/>
        </p:xfrm>
        <a:graphic>
          <a:graphicData uri="http://schemas.openxmlformats.org/presentationml/2006/ole">
            <mc:AlternateContent xmlns:mc="http://schemas.openxmlformats.org/markup-compatibility/2006">
              <mc:Choice xmlns:v="urn:schemas-microsoft-com:vml" Requires="v">
                <p:oleObj spid="_x0000_s12900" name="Equation" r:id="rId25" imgW="977900" imgH="254000" progId="Equation.DSMT4">
                  <p:embed/>
                </p:oleObj>
              </mc:Choice>
              <mc:Fallback>
                <p:oleObj name="Equation" r:id="rId25" imgW="977900" imgH="254000" progId="Equation.DSMT4">
                  <p:embed/>
                  <p:pic>
                    <p:nvPicPr>
                      <p:cNvPr id="202769"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27138" y="4316413"/>
                        <a:ext cx="1508125"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0" name="Object 14"/>
          <p:cNvGraphicFramePr>
            <a:graphicFrameLocks noChangeAspect="1"/>
          </p:cNvGraphicFramePr>
          <p:nvPr/>
        </p:nvGraphicFramePr>
        <p:xfrm>
          <a:off x="2763838" y="4357688"/>
          <a:ext cx="4987925" cy="641350"/>
        </p:xfrm>
        <a:graphic>
          <a:graphicData uri="http://schemas.openxmlformats.org/presentationml/2006/ole">
            <mc:AlternateContent xmlns:mc="http://schemas.openxmlformats.org/markup-compatibility/2006">
              <mc:Choice xmlns:v="urn:schemas-microsoft-com:vml" Requires="v">
                <p:oleObj spid="_x0000_s12901" name="Equation" r:id="rId27" imgW="3111500" imgH="355600" progId="Equation.DSMT4">
                  <p:embed/>
                </p:oleObj>
              </mc:Choice>
              <mc:Fallback>
                <p:oleObj name="Equation" r:id="rId27" imgW="3111500" imgH="355600" progId="Equation.DSMT4">
                  <p:embed/>
                  <p:pic>
                    <p:nvPicPr>
                      <p:cNvPr id="202770" name="Object 14"/>
                      <p:cNvPicPr>
                        <a:picLocks noChangeAspect="1" noChangeArrowheads="1"/>
                      </p:cNvPicPr>
                      <p:nvPr/>
                    </p:nvPicPr>
                    <p:blipFill>
                      <a:blip r:embed="rId28"/>
                      <a:srcRect/>
                      <a:stretch>
                        <a:fillRect/>
                      </a:stretch>
                    </p:blipFill>
                    <p:spPr bwMode="auto">
                      <a:xfrm>
                        <a:off x="2763838" y="4357688"/>
                        <a:ext cx="4987925" cy="641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1" name="Object 15"/>
          <p:cNvGraphicFramePr>
            <a:graphicFrameLocks noChangeAspect="1"/>
          </p:cNvGraphicFramePr>
          <p:nvPr/>
        </p:nvGraphicFramePr>
        <p:xfrm>
          <a:off x="3270250" y="5449888"/>
          <a:ext cx="2789238" cy="711200"/>
        </p:xfrm>
        <a:graphic>
          <a:graphicData uri="http://schemas.openxmlformats.org/presentationml/2006/ole">
            <mc:AlternateContent xmlns:mc="http://schemas.openxmlformats.org/markup-compatibility/2006">
              <mc:Choice xmlns:v="urn:schemas-microsoft-com:vml" Requires="v">
                <p:oleObj spid="_x0000_s12902" name="Equation" r:id="rId29" imgW="1549400" imgH="368300" progId="Equation.DSMT4">
                  <p:embed/>
                </p:oleObj>
              </mc:Choice>
              <mc:Fallback>
                <p:oleObj name="Equation" r:id="rId29" imgW="1549400" imgH="368300" progId="Equation.DSMT4">
                  <p:embed/>
                  <p:pic>
                    <p:nvPicPr>
                      <p:cNvPr id="202771" name="Object 15"/>
                      <p:cNvPicPr>
                        <a:picLocks noChangeAspect="1" noChangeArrowheads="1"/>
                      </p:cNvPicPr>
                      <p:nvPr/>
                    </p:nvPicPr>
                    <p:blipFill>
                      <a:blip r:embed="rId30"/>
                      <a:srcRect/>
                      <a:stretch>
                        <a:fillRect/>
                      </a:stretch>
                    </p:blipFill>
                    <p:spPr bwMode="auto">
                      <a:xfrm>
                        <a:off x="3270250" y="5449888"/>
                        <a:ext cx="2789238" cy="711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2" name="Object 16"/>
          <p:cNvGraphicFramePr>
            <a:graphicFrameLocks noChangeAspect="1"/>
          </p:cNvGraphicFramePr>
          <p:nvPr/>
        </p:nvGraphicFramePr>
        <p:xfrm>
          <a:off x="6102350" y="5632450"/>
          <a:ext cx="784225" cy="395288"/>
        </p:xfrm>
        <a:graphic>
          <a:graphicData uri="http://schemas.openxmlformats.org/presentationml/2006/ole">
            <mc:AlternateContent xmlns:mc="http://schemas.openxmlformats.org/markup-compatibility/2006">
              <mc:Choice xmlns:v="urn:schemas-microsoft-com:vml" Requires="v">
                <p:oleObj spid="_x0000_s12903" name="Equation" r:id="rId31" imgW="431800" imgH="203200" progId="Equation.DSMT4">
                  <p:embed/>
                </p:oleObj>
              </mc:Choice>
              <mc:Fallback>
                <p:oleObj name="Equation" r:id="rId31" imgW="431800" imgH="203200" progId="Equation.DSMT4">
                  <p:embed/>
                  <p:pic>
                    <p:nvPicPr>
                      <p:cNvPr id="202772"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02350" y="5632450"/>
                        <a:ext cx="784225" cy="3952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3" name="Object 17"/>
          <p:cNvGraphicFramePr>
            <a:graphicFrameLocks noChangeAspect="1"/>
          </p:cNvGraphicFramePr>
          <p:nvPr/>
        </p:nvGraphicFramePr>
        <p:xfrm>
          <a:off x="1617663" y="2174875"/>
          <a:ext cx="1489075" cy="679450"/>
        </p:xfrm>
        <a:graphic>
          <a:graphicData uri="http://schemas.openxmlformats.org/presentationml/2006/ole">
            <mc:AlternateContent xmlns:mc="http://schemas.openxmlformats.org/markup-compatibility/2006">
              <mc:Choice xmlns:v="urn:schemas-microsoft-com:vml" Requires="v">
                <p:oleObj spid="_x0000_s12904" name="Equation" r:id="rId33" imgW="1104900" imgH="368300" progId="Equation.DSMT4">
                  <p:embed/>
                </p:oleObj>
              </mc:Choice>
              <mc:Fallback>
                <p:oleObj name="Equation" r:id="rId33" imgW="1104900" imgH="368300" progId="Equation.DSMT4">
                  <p:embed/>
                  <p:pic>
                    <p:nvPicPr>
                      <p:cNvPr id="202773" name="Object 17"/>
                      <p:cNvPicPr>
                        <a:picLocks noChangeAspect="1" noChangeArrowheads="1"/>
                      </p:cNvPicPr>
                      <p:nvPr/>
                    </p:nvPicPr>
                    <p:blipFill>
                      <a:blip r:embed="rId34"/>
                      <a:srcRect/>
                      <a:stretch>
                        <a:fillRect/>
                      </a:stretch>
                    </p:blipFill>
                    <p:spPr bwMode="auto">
                      <a:xfrm>
                        <a:off x="1617663" y="2174875"/>
                        <a:ext cx="1489075" cy="6794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4" name="Object 18"/>
          <p:cNvGraphicFramePr>
            <a:graphicFrameLocks noChangeAspect="1"/>
          </p:cNvGraphicFramePr>
          <p:nvPr/>
        </p:nvGraphicFramePr>
        <p:xfrm>
          <a:off x="1355725" y="2795588"/>
          <a:ext cx="2876550" cy="523875"/>
        </p:xfrm>
        <a:graphic>
          <a:graphicData uri="http://schemas.openxmlformats.org/presentationml/2006/ole">
            <mc:AlternateContent xmlns:mc="http://schemas.openxmlformats.org/markup-compatibility/2006">
              <mc:Choice xmlns:v="urn:schemas-microsoft-com:vml" Requires="v">
                <p:oleObj spid="_x0000_s12905" name="Equation" r:id="rId35" imgW="1778000" imgH="266700" progId="Equation.DSMT4">
                  <p:embed/>
                </p:oleObj>
              </mc:Choice>
              <mc:Fallback>
                <p:oleObj name="Equation" r:id="rId35" imgW="1778000" imgH="266700" progId="Equation.DSMT4">
                  <p:embed/>
                  <p:pic>
                    <p:nvPicPr>
                      <p:cNvPr id="202774"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55725" y="2795588"/>
                        <a:ext cx="2876550" cy="5238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5" name="Object 19"/>
          <p:cNvGraphicFramePr>
            <a:graphicFrameLocks noChangeAspect="1"/>
          </p:cNvGraphicFramePr>
          <p:nvPr/>
        </p:nvGraphicFramePr>
        <p:xfrm>
          <a:off x="3260725" y="1627188"/>
          <a:ext cx="1352550" cy="506412"/>
        </p:xfrm>
        <a:graphic>
          <a:graphicData uri="http://schemas.openxmlformats.org/presentationml/2006/ole">
            <mc:AlternateContent xmlns:mc="http://schemas.openxmlformats.org/markup-compatibility/2006">
              <mc:Choice xmlns:v="urn:schemas-microsoft-com:vml" Requires="v">
                <p:oleObj spid="_x0000_s12906" name="Equation" r:id="rId37" imgW="863600" imgH="304800" progId="Equation.DSMT4">
                  <p:embed/>
                </p:oleObj>
              </mc:Choice>
              <mc:Fallback>
                <p:oleObj name="Equation" r:id="rId37" imgW="863600" imgH="304800" progId="Equation.DSMT4">
                  <p:embed/>
                  <p:pic>
                    <p:nvPicPr>
                      <p:cNvPr id="202775" name="Object 19"/>
                      <p:cNvPicPr>
                        <a:picLocks noChangeAspect="1" noChangeArrowheads="1"/>
                      </p:cNvPicPr>
                      <p:nvPr/>
                    </p:nvPicPr>
                    <p:blipFill>
                      <a:blip r:embed="rId38"/>
                      <a:srcRect/>
                      <a:stretch>
                        <a:fillRect/>
                      </a:stretch>
                    </p:blipFill>
                    <p:spPr bwMode="auto">
                      <a:xfrm>
                        <a:off x="3260725" y="1627188"/>
                        <a:ext cx="1352550" cy="5064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6" name="Object 20"/>
          <p:cNvGraphicFramePr>
            <a:graphicFrameLocks noChangeAspect="1"/>
          </p:cNvGraphicFramePr>
          <p:nvPr/>
        </p:nvGraphicFramePr>
        <p:xfrm>
          <a:off x="4724400" y="1589088"/>
          <a:ext cx="762000" cy="463550"/>
        </p:xfrm>
        <a:graphic>
          <a:graphicData uri="http://schemas.openxmlformats.org/presentationml/2006/ole">
            <mc:AlternateContent xmlns:mc="http://schemas.openxmlformats.org/markup-compatibility/2006">
              <mc:Choice xmlns:v="urn:schemas-microsoft-com:vml" Requires="v">
                <p:oleObj spid="_x0000_s12907" name="Equation" r:id="rId39" imgW="419100" imgH="241300" progId="Equation.DSMT4">
                  <p:embed/>
                </p:oleObj>
              </mc:Choice>
              <mc:Fallback>
                <p:oleObj name="Equation" r:id="rId39" imgW="419100" imgH="241300" progId="Equation.DSMT4">
                  <p:embed/>
                  <p:pic>
                    <p:nvPicPr>
                      <p:cNvPr id="202776" name="Object 20"/>
                      <p:cNvPicPr>
                        <a:picLocks noChangeAspect="1" noChangeArrowheads="1"/>
                      </p:cNvPicPr>
                      <p:nvPr/>
                    </p:nvPicPr>
                    <p:blipFill>
                      <a:blip r:embed="rId40"/>
                      <a:srcRect/>
                      <a:stretch>
                        <a:fillRect/>
                      </a:stretch>
                    </p:blipFill>
                    <p:spPr bwMode="auto">
                      <a:xfrm>
                        <a:off x="4724400" y="1589088"/>
                        <a:ext cx="762000" cy="4635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7" name="Object 21"/>
          <p:cNvGraphicFramePr>
            <a:graphicFrameLocks noChangeAspect="1"/>
          </p:cNvGraphicFramePr>
          <p:nvPr/>
        </p:nvGraphicFramePr>
        <p:xfrm>
          <a:off x="5486400" y="1536700"/>
          <a:ext cx="1219200" cy="609600"/>
        </p:xfrm>
        <a:graphic>
          <a:graphicData uri="http://schemas.openxmlformats.org/presentationml/2006/ole">
            <mc:AlternateContent xmlns:mc="http://schemas.openxmlformats.org/markup-compatibility/2006">
              <mc:Choice xmlns:v="urn:schemas-microsoft-com:vml" Requires="v">
                <p:oleObj spid="_x0000_s12908" name="Equation" r:id="rId41" imgW="647700" imgH="304800" progId="Equation.DSMT4">
                  <p:embed/>
                </p:oleObj>
              </mc:Choice>
              <mc:Fallback>
                <p:oleObj name="Equation" r:id="rId41" imgW="647700" imgH="304800" progId="Equation.DSMT4">
                  <p:embed/>
                  <p:pic>
                    <p:nvPicPr>
                      <p:cNvPr id="202777" name="Object 21"/>
                      <p:cNvPicPr>
                        <a:picLocks noChangeAspect="1" noChangeArrowheads="1"/>
                      </p:cNvPicPr>
                      <p:nvPr/>
                    </p:nvPicPr>
                    <p:blipFill>
                      <a:blip r:embed="rId42"/>
                      <a:srcRect/>
                      <a:stretch>
                        <a:fillRect/>
                      </a:stretch>
                    </p:blipFill>
                    <p:spPr bwMode="auto">
                      <a:xfrm>
                        <a:off x="5486400" y="1536700"/>
                        <a:ext cx="1219200" cy="609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8" name="Object 22"/>
          <p:cNvGraphicFramePr>
            <a:graphicFrameLocks noChangeAspect="1"/>
          </p:cNvGraphicFramePr>
          <p:nvPr/>
        </p:nvGraphicFramePr>
        <p:xfrm>
          <a:off x="914400" y="1243013"/>
          <a:ext cx="1057275" cy="387350"/>
        </p:xfrm>
        <a:graphic>
          <a:graphicData uri="http://schemas.openxmlformats.org/presentationml/2006/ole">
            <mc:AlternateContent xmlns:mc="http://schemas.openxmlformats.org/markup-compatibility/2006">
              <mc:Choice xmlns:v="urn:schemas-microsoft-com:vml" Requires="v">
                <p:oleObj spid="_x0000_s12909" name="Equation" r:id="rId43" imgW="660400" imgH="254000" progId="Equation.DSMT4">
                  <p:embed/>
                </p:oleObj>
              </mc:Choice>
              <mc:Fallback>
                <p:oleObj name="Equation" r:id="rId43" imgW="660400" imgH="254000" progId="Equation.DSMT4">
                  <p:embed/>
                  <p:pic>
                    <p:nvPicPr>
                      <p:cNvPr id="202778"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14400" y="1243013"/>
                        <a:ext cx="1057275" cy="387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9" name="Object 23"/>
          <p:cNvGraphicFramePr>
            <a:graphicFrameLocks noChangeAspect="1"/>
          </p:cNvGraphicFramePr>
          <p:nvPr/>
        </p:nvGraphicFramePr>
        <p:xfrm>
          <a:off x="2830513" y="4883150"/>
          <a:ext cx="2033587" cy="550863"/>
        </p:xfrm>
        <a:graphic>
          <a:graphicData uri="http://schemas.openxmlformats.org/presentationml/2006/ole">
            <mc:AlternateContent xmlns:mc="http://schemas.openxmlformats.org/markup-compatibility/2006">
              <mc:Choice xmlns:v="urn:schemas-microsoft-com:vml" Requires="v">
                <p:oleObj spid="_x0000_s12910" name="Equation" r:id="rId45" imgW="1041400" imgH="304800" progId="Equation.DSMT4">
                  <p:embed/>
                </p:oleObj>
              </mc:Choice>
              <mc:Fallback>
                <p:oleObj name="Equation" r:id="rId45" imgW="1041400" imgH="304800" progId="Equation.DSMT4">
                  <p:embed/>
                  <p:pic>
                    <p:nvPicPr>
                      <p:cNvPr id="202779" name="Object 23"/>
                      <p:cNvPicPr>
                        <a:picLocks noChangeAspect="1" noChangeArrowheads="1"/>
                      </p:cNvPicPr>
                      <p:nvPr/>
                    </p:nvPicPr>
                    <p:blipFill>
                      <a:blip r:embed="rId46"/>
                      <a:srcRect/>
                      <a:stretch>
                        <a:fillRect/>
                      </a:stretch>
                    </p:blipFill>
                    <p:spPr bwMode="auto">
                      <a:xfrm>
                        <a:off x="2830513" y="4883150"/>
                        <a:ext cx="2033587"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0" name="Object 24"/>
          <p:cNvGraphicFramePr>
            <a:graphicFrameLocks noChangeAspect="1"/>
          </p:cNvGraphicFramePr>
          <p:nvPr/>
        </p:nvGraphicFramePr>
        <p:xfrm>
          <a:off x="4922838" y="4883150"/>
          <a:ext cx="1589087" cy="550863"/>
        </p:xfrm>
        <a:graphic>
          <a:graphicData uri="http://schemas.openxmlformats.org/presentationml/2006/ole">
            <mc:AlternateContent xmlns:mc="http://schemas.openxmlformats.org/markup-compatibility/2006">
              <mc:Choice xmlns:v="urn:schemas-microsoft-com:vml" Requires="v">
                <p:oleObj spid="_x0000_s12911" name="Equation" r:id="rId47" imgW="812800" imgH="304800" progId="Equation.DSMT4">
                  <p:embed/>
                </p:oleObj>
              </mc:Choice>
              <mc:Fallback>
                <p:oleObj name="Equation" r:id="rId47" imgW="812800" imgH="304800" progId="Equation.DSMT4">
                  <p:embed/>
                  <p:pic>
                    <p:nvPicPr>
                      <p:cNvPr id="202780" name="Object 24"/>
                      <p:cNvPicPr>
                        <a:picLocks noChangeAspect="1" noChangeArrowheads="1"/>
                      </p:cNvPicPr>
                      <p:nvPr/>
                    </p:nvPicPr>
                    <p:blipFill>
                      <a:blip r:embed="rId48"/>
                      <a:srcRect/>
                      <a:stretch>
                        <a:fillRect/>
                      </a:stretch>
                    </p:blipFill>
                    <p:spPr bwMode="auto">
                      <a:xfrm>
                        <a:off x="4922838" y="4883150"/>
                        <a:ext cx="1589087"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1" name="Object 25"/>
          <p:cNvGraphicFramePr>
            <a:graphicFrameLocks noChangeAspect="1"/>
          </p:cNvGraphicFramePr>
          <p:nvPr/>
        </p:nvGraphicFramePr>
        <p:xfrm>
          <a:off x="7070725" y="4865688"/>
          <a:ext cx="614363" cy="479425"/>
        </p:xfrm>
        <a:graphic>
          <a:graphicData uri="http://schemas.openxmlformats.org/presentationml/2006/ole">
            <mc:AlternateContent xmlns:mc="http://schemas.openxmlformats.org/markup-compatibility/2006">
              <mc:Choice xmlns:v="urn:schemas-microsoft-com:vml" Requires="v">
                <p:oleObj spid="_x0000_s12912" name="Equation" r:id="rId49" imgW="355600" imgH="266700" progId="Equation.DSMT4">
                  <p:embed/>
                </p:oleObj>
              </mc:Choice>
              <mc:Fallback>
                <p:oleObj name="Equation" r:id="rId49" imgW="355600" imgH="266700" progId="Equation.DSMT4">
                  <p:embed/>
                  <p:pic>
                    <p:nvPicPr>
                      <p:cNvPr id="202781" name="Object 25"/>
                      <p:cNvPicPr>
                        <a:picLocks noChangeAspect="1" noChangeArrowheads="1"/>
                      </p:cNvPicPr>
                      <p:nvPr/>
                    </p:nvPicPr>
                    <p:blipFill>
                      <a:blip r:embed="rId50"/>
                      <a:srcRect/>
                      <a:stretch>
                        <a:fillRect/>
                      </a:stretch>
                    </p:blipFill>
                    <p:spPr bwMode="auto">
                      <a:xfrm>
                        <a:off x="7070725" y="4865688"/>
                        <a:ext cx="614363" cy="4794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2" name="Object 26"/>
          <p:cNvGraphicFramePr>
            <a:graphicFrameLocks noChangeAspect="1"/>
          </p:cNvGraphicFramePr>
          <p:nvPr/>
        </p:nvGraphicFramePr>
        <p:xfrm>
          <a:off x="7685088" y="4865688"/>
          <a:ext cx="1120775" cy="481012"/>
        </p:xfrm>
        <a:graphic>
          <a:graphicData uri="http://schemas.openxmlformats.org/presentationml/2006/ole">
            <mc:AlternateContent xmlns:mc="http://schemas.openxmlformats.org/markup-compatibility/2006">
              <mc:Choice xmlns:v="urn:schemas-microsoft-com:vml" Requires="v">
                <p:oleObj spid="_x0000_s12913" name="Equation" r:id="rId51" imgW="647700" imgH="266700" progId="Equation.DSMT4">
                  <p:embed/>
                </p:oleObj>
              </mc:Choice>
              <mc:Fallback>
                <p:oleObj name="Equation" r:id="rId51" imgW="647700" imgH="266700" progId="Equation.DSMT4">
                  <p:embed/>
                  <p:pic>
                    <p:nvPicPr>
                      <p:cNvPr id="202782" name="Object 26"/>
                      <p:cNvPicPr>
                        <a:picLocks noChangeAspect="1" noChangeArrowheads="1"/>
                      </p:cNvPicPr>
                      <p:nvPr/>
                    </p:nvPicPr>
                    <p:blipFill>
                      <a:blip r:embed="rId52"/>
                      <a:srcRect/>
                      <a:stretch>
                        <a:fillRect/>
                      </a:stretch>
                    </p:blipFill>
                    <p:spPr bwMode="auto">
                      <a:xfrm>
                        <a:off x="7685088" y="4865688"/>
                        <a:ext cx="1120775" cy="4810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83" name="Text Box 31"/>
          <p:cNvSpPr txBox="1">
            <a:spLocks noChangeArrowheads="1"/>
          </p:cNvSpPr>
          <p:nvPr/>
        </p:nvSpPr>
        <p:spPr bwMode="auto">
          <a:xfrm>
            <a:off x="1143000" y="5564188"/>
            <a:ext cx="1295400" cy="455612"/>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Magnitude</a:t>
            </a:r>
          </a:p>
        </p:txBody>
      </p:sp>
    </p:spTree>
    <p:extLst>
      <p:ext uri="{BB962C8B-B14F-4D97-AF65-F5344CB8AC3E}">
        <p14:creationId xmlns:p14="http://schemas.microsoft.com/office/powerpoint/2010/main" val="1614837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2755"/>
                                        </p:tgtEl>
                                        <p:attrNameLst>
                                          <p:attrName>style.visibility</p:attrName>
                                        </p:attrNameLst>
                                      </p:cBhvr>
                                      <p:to>
                                        <p:strVal val="visible"/>
                                      </p:to>
                                    </p:set>
                                    <p:animEffect transition="in" filter="wipe(left)">
                                      <p:cBhvr>
                                        <p:cTn id="7" dur="500"/>
                                        <p:tgtEl>
                                          <p:spTgt spid="202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2756"/>
                                        </p:tgtEl>
                                        <p:attrNameLst>
                                          <p:attrName>style.visibility</p:attrName>
                                        </p:attrNameLst>
                                      </p:cBhvr>
                                      <p:to>
                                        <p:strVal val="visible"/>
                                      </p:to>
                                    </p:set>
                                    <p:animEffect transition="in" filter="wipe(left)">
                                      <p:cBhvr>
                                        <p:cTn id="12" dur="500"/>
                                        <p:tgtEl>
                                          <p:spTgt spid="2027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2778"/>
                                        </p:tgtEl>
                                        <p:attrNameLst>
                                          <p:attrName>style.visibility</p:attrName>
                                        </p:attrNameLst>
                                      </p:cBhvr>
                                      <p:to>
                                        <p:strVal val="visible"/>
                                      </p:to>
                                    </p:set>
                                    <p:animEffect transition="in" filter="wipe(left)">
                                      <p:cBhvr>
                                        <p:cTn id="17" dur="500"/>
                                        <p:tgtEl>
                                          <p:spTgt spid="2027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02763"/>
                                        </p:tgtEl>
                                        <p:attrNameLst>
                                          <p:attrName>style.visibility</p:attrName>
                                        </p:attrNameLst>
                                      </p:cBhvr>
                                      <p:to>
                                        <p:strVal val="visible"/>
                                      </p:to>
                                    </p:set>
                                    <p:animEffect transition="in" filter="wipe(left)">
                                      <p:cBhvr>
                                        <p:cTn id="22" dur="500"/>
                                        <p:tgtEl>
                                          <p:spTgt spid="2027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02764"/>
                                        </p:tgtEl>
                                        <p:attrNameLst>
                                          <p:attrName>style.visibility</p:attrName>
                                        </p:attrNameLst>
                                      </p:cBhvr>
                                      <p:to>
                                        <p:strVal val="visible"/>
                                      </p:to>
                                    </p:set>
                                    <p:animEffect transition="in" filter="wipe(left)">
                                      <p:cBhvr>
                                        <p:cTn id="27" dur="500"/>
                                        <p:tgtEl>
                                          <p:spTgt spid="2027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02776"/>
                                        </p:tgtEl>
                                        <p:attrNameLst>
                                          <p:attrName>style.visibility</p:attrName>
                                        </p:attrNameLst>
                                      </p:cBhvr>
                                      <p:to>
                                        <p:strVal val="visible"/>
                                      </p:to>
                                    </p:set>
                                    <p:animEffect transition="in" filter="wipe(left)">
                                      <p:cBhvr>
                                        <p:cTn id="32" dur="500"/>
                                        <p:tgtEl>
                                          <p:spTgt spid="2027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02775"/>
                                        </p:tgtEl>
                                        <p:attrNameLst>
                                          <p:attrName>style.visibility</p:attrName>
                                        </p:attrNameLst>
                                      </p:cBhvr>
                                      <p:to>
                                        <p:strVal val="visible"/>
                                      </p:to>
                                    </p:set>
                                    <p:animEffect transition="in" filter="wipe(left)">
                                      <p:cBhvr>
                                        <p:cTn id="37" dur="500"/>
                                        <p:tgtEl>
                                          <p:spTgt spid="2027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02777"/>
                                        </p:tgtEl>
                                        <p:attrNameLst>
                                          <p:attrName>style.visibility</p:attrName>
                                        </p:attrNameLst>
                                      </p:cBhvr>
                                      <p:to>
                                        <p:strVal val="visible"/>
                                      </p:to>
                                    </p:set>
                                    <p:animEffect transition="in" filter="wipe(left)">
                                      <p:cBhvr>
                                        <p:cTn id="42" dur="500"/>
                                        <p:tgtEl>
                                          <p:spTgt spid="2027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02760"/>
                                        </p:tgtEl>
                                        <p:attrNameLst>
                                          <p:attrName>style.visibility</p:attrName>
                                        </p:attrNameLst>
                                      </p:cBhvr>
                                      <p:to>
                                        <p:strVal val="visible"/>
                                      </p:to>
                                    </p:set>
                                    <p:animEffect transition="in" filter="wipe(left)">
                                      <p:cBhvr>
                                        <p:cTn id="47" dur="500"/>
                                        <p:tgtEl>
                                          <p:spTgt spid="20276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02773"/>
                                        </p:tgtEl>
                                        <p:attrNameLst>
                                          <p:attrName>style.visibility</p:attrName>
                                        </p:attrNameLst>
                                      </p:cBhvr>
                                      <p:to>
                                        <p:strVal val="visible"/>
                                      </p:to>
                                    </p:set>
                                    <p:animEffect transition="in" filter="wipe(left)">
                                      <p:cBhvr>
                                        <p:cTn id="52" dur="500"/>
                                        <p:tgtEl>
                                          <p:spTgt spid="2027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02774"/>
                                        </p:tgtEl>
                                        <p:attrNameLst>
                                          <p:attrName>style.visibility</p:attrName>
                                        </p:attrNameLst>
                                      </p:cBhvr>
                                      <p:to>
                                        <p:strVal val="visible"/>
                                      </p:to>
                                    </p:set>
                                    <p:animEffect transition="in" filter="wipe(left)">
                                      <p:cBhvr>
                                        <p:cTn id="57" dur="500"/>
                                        <p:tgtEl>
                                          <p:spTgt spid="20277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02762"/>
                                        </p:tgtEl>
                                        <p:attrNameLst>
                                          <p:attrName>style.visibility</p:attrName>
                                        </p:attrNameLst>
                                      </p:cBhvr>
                                      <p:to>
                                        <p:strVal val="visible"/>
                                      </p:to>
                                    </p:set>
                                    <p:animEffect transition="in" filter="wipe(left)">
                                      <p:cBhvr>
                                        <p:cTn id="62" dur="500"/>
                                        <p:tgtEl>
                                          <p:spTgt spid="2027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02765"/>
                                        </p:tgtEl>
                                        <p:attrNameLst>
                                          <p:attrName>style.visibility</p:attrName>
                                        </p:attrNameLst>
                                      </p:cBhvr>
                                      <p:to>
                                        <p:strVal val="visible"/>
                                      </p:to>
                                    </p:set>
                                    <p:animEffect transition="in" filter="wipe(left)">
                                      <p:cBhvr>
                                        <p:cTn id="67" dur="500"/>
                                        <p:tgtEl>
                                          <p:spTgt spid="2027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02766"/>
                                        </p:tgtEl>
                                        <p:attrNameLst>
                                          <p:attrName>style.visibility</p:attrName>
                                        </p:attrNameLst>
                                      </p:cBhvr>
                                      <p:to>
                                        <p:strVal val="visible"/>
                                      </p:to>
                                    </p:set>
                                    <p:animEffect transition="in" filter="wipe(left)">
                                      <p:cBhvr>
                                        <p:cTn id="72" dur="500"/>
                                        <p:tgtEl>
                                          <p:spTgt spid="20276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2759"/>
                                        </p:tgtEl>
                                        <p:attrNameLst>
                                          <p:attrName>style.visibility</p:attrName>
                                        </p:attrNameLst>
                                      </p:cBhvr>
                                      <p:to>
                                        <p:strVal val="visible"/>
                                      </p:to>
                                    </p:set>
                                    <p:animEffect transition="in" filter="wipe(left)">
                                      <p:cBhvr>
                                        <p:cTn id="77" dur="500"/>
                                        <p:tgtEl>
                                          <p:spTgt spid="20275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202757"/>
                                        </p:tgtEl>
                                        <p:attrNameLst>
                                          <p:attrName>style.visibility</p:attrName>
                                        </p:attrNameLst>
                                      </p:cBhvr>
                                      <p:to>
                                        <p:strVal val="visible"/>
                                      </p:to>
                                    </p:set>
                                    <p:animEffect transition="in" filter="wipe(left)">
                                      <p:cBhvr>
                                        <p:cTn id="82" dur="500"/>
                                        <p:tgtEl>
                                          <p:spTgt spid="20275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02761"/>
                                        </p:tgtEl>
                                        <p:attrNameLst>
                                          <p:attrName>style.visibility</p:attrName>
                                        </p:attrNameLst>
                                      </p:cBhvr>
                                      <p:to>
                                        <p:strVal val="visible"/>
                                      </p:to>
                                    </p:set>
                                    <p:animEffect transition="in" filter="wipe(left)">
                                      <p:cBhvr>
                                        <p:cTn id="87" dur="500"/>
                                        <p:tgtEl>
                                          <p:spTgt spid="2027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02769"/>
                                        </p:tgtEl>
                                        <p:attrNameLst>
                                          <p:attrName>style.visibility</p:attrName>
                                        </p:attrNameLst>
                                      </p:cBhvr>
                                      <p:to>
                                        <p:strVal val="visible"/>
                                      </p:to>
                                    </p:set>
                                    <p:animEffect transition="in" filter="wipe(left)">
                                      <p:cBhvr>
                                        <p:cTn id="92" dur="500"/>
                                        <p:tgtEl>
                                          <p:spTgt spid="20276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02770"/>
                                        </p:tgtEl>
                                        <p:attrNameLst>
                                          <p:attrName>style.visibility</p:attrName>
                                        </p:attrNameLst>
                                      </p:cBhvr>
                                      <p:to>
                                        <p:strVal val="visible"/>
                                      </p:to>
                                    </p:set>
                                    <p:animEffect transition="in" filter="wipe(left)">
                                      <p:cBhvr>
                                        <p:cTn id="97" dur="500"/>
                                        <p:tgtEl>
                                          <p:spTgt spid="20277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02767"/>
                                        </p:tgtEl>
                                        <p:attrNameLst>
                                          <p:attrName>style.visibility</p:attrName>
                                        </p:attrNameLst>
                                      </p:cBhvr>
                                      <p:to>
                                        <p:strVal val="visible"/>
                                      </p:to>
                                    </p:set>
                                    <p:animEffect transition="in" filter="wipe(left)">
                                      <p:cBhvr>
                                        <p:cTn id="102" dur="500"/>
                                        <p:tgtEl>
                                          <p:spTgt spid="20276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02768"/>
                                        </p:tgtEl>
                                        <p:attrNameLst>
                                          <p:attrName>style.visibility</p:attrName>
                                        </p:attrNameLst>
                                      </p:cBhvr>
                                      <p:to>
                                        <p:strVal val="visible"/>
                                      </p:to>
                                    </p:set>
                                    <p:animEffect transition="in" filter="wipe(left)">
                                      <p:cBhvr>
                                        <p:cTn id="107" dur="500"/>
                                        <p:tgtEl>
                                          <p:spTgt spid="20276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02779"/>
                                        </p:tgtEl>
                                        <p:attrNameLst>
                                          <p:attrName>style.visibility</p:attrName>
                                        </p:attrNameLst>
                                      </p:cBhvr>
                                      <p:to>
                                        <p:strVal val="visible"/>
                                      </p:to>
                                    </p:set>
                                    <p:animEffect transition="in" filter="wipe(left)">
                                      <p:cBhvr>
                                        <p:cTn id="112" dur="500"/>
                                        <p:tgtEl>
                                          <p:spTgt spid="20277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02781"/>
                                        </p:tgtEl>
                                        <p:attrNameLst>
                                          <p:attrName>style.visibility</p:attrName>
                                        </p:attrNameLst>
                                      </p:cBhvr>
                                      <p:to>
                                        <p:strVal val="visible"/>
                                      </p:to>
                                    </p:set>
                                    <p:animEffect transition="in" filter="wipe(left)">
                                      <p:cBhvr>
                                        <p:cTn id="117" dur="500"/>
                                        <p:tgtEl>
                                          <p:spTgt spid="20278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202780"/>
                                        </p:tgtEl>
                                        <p:attrNameLst>
                                          <p:attrName>style.visibility</p:attrName>
                                        </p:attrNameLst>
                                      </p:cBhvr>
                                      <p:to>
                                        <p:strVal val="visible"/>
                                      </p:to>
                                    </p:set>
                                    <p:animEffect transition="in" filter="wipe(left)">
                                      <p:cBhvr>
                                        <p:cTn id="122" dur="500"/>
                                        <p:tgtEl>
                                          <p:spTgt spid="20278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202782"/>
                                        </p:tgtEl>
                                        <p:attrNameLst>
                                          <p:attrName>style.visibility</p:attrName>
                                        </p:attrNameLst>
                                      </p:cBhvr>
                                      <p:to>
                                        <p:strVal val="visible"/>
                                      </p:to>
                                    </p:set>
                                    <p:animEffect transition="in" filter="wipe(left)">
                                      <p:cBhvr>
                                        <p:cTn id="127" dur="500"/>
                                        <p:tgtEl>
                                          <p:spTgt spid="20278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iterate type="wd">
                                    <p:tmPct val="10000"/>
                                  </p:iterate>
                                  <p:childTnLst>
                                    <p:set>
                                      <p:cBhvr>
                                        <p:cTn id="131" dur="1" fill="hold">
                                          <p:stCondLst>
                                            <p:cond delay="0"/>
                                          </p:stCondLst>
                                        </p:cTn>
                                        <p:tgtEl>
                                          <p:spTgt spid="202783"/>
                                        </p:tgtEl>
                                        <p:attrNameLst>
                                          <p:attrName>style.visibility</p:attrName>
                                        </p:attrNameLst>
                                      </p:cBhvr>
                                      <p:to>
                                        <p:strVal val="visible"/>
                                      </p:to>
                                    </p:set>
                                    <p:animEffect transition="in" filter="wipe(left)">
                                      <p:cBhvr>
                                        <p:cTn id="132" dur="500"/>
                                        <p:tgtEl>
                                          <p:spTgt spid="20278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202758"/>
                                        </p:tgtEl>
                                        <p:attrNameLst>
                                          <p:attrName>style.visibility</p:attrName>
                                        </p:attrNameLst>
                                      </p:cBhvr>
                                      <p:to>
                                        <p:strVal val="visible"/>
                                      </p:to>
                                    </p:set>
                                    <p:animEffect transition="in" filter="wipe(left)">
                                      <p:cBhvr>
                                        <p:cTn id="137" dur="500"/>
                                        <p:tgtEl>
                                          <p:spTgt spid="202758"/>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202771"/>
                                        </p:tgtEl>
                                        <p:attrNameLst>
                                          <p:attrName>style.visibility</p:attrName>
                                        </p:attrNameLst>
                                      </p:cBhvr>
                                      <p:to>
                                        <p:strVal val="visible"/>
                                      </p:to>
                                    </p:set>
                                    <p:animEffect transition="in" filter="wipe(left)">
                                      <p:cBhvr>
                                        <p:cTn id="142" dur="500"/>
                                        <p:tgtEl>
                                          <p:spTgt spid="202771"/>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202772"/>
                                        </p:tgtEl>
                                        <p:attrNameLst>
                                          <p:attrName>style.visibility</p:attrName>
                                        </p:attrNameLst>
                                      </p:cBhvr>
                                      <p:to>
                                        <p:strVal val="visible"/>
                                      </p:to>
                                    </p:set>
                                    <p:animEffect transition="in" filter="wipe(left)">
                                      <p:cBhvr>
                                        <p:cTn id="147" dur="500"/>
                                        <p:tgtEl>
                                          <p:spTgt spid="20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autoUpdateAnimBg="0"/>
      <p:bldP spid="202757" grpId="0" animBg="1" autoUpdateAnimBg="0"/>
      <p:bldP spid="202759" grpId="0" animBg="1"/>
      <p:bldP spid="20278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Wewdnesday, Jan. 29, 2020</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1C15CDBB-5BBB-B44F-A893-1516E99BEC87}" type="slidenum">
              <a:rPr lang="en-US"/>
              <a:pPr/>
              <a:t>19</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13337"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dirty="0"/>
              <a:t>The Coulomb Force Refresher</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13338"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13339"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13340"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13341"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13342"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13343"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76400" y="5500688"/>
          <a:ext cx="3429000" cy="519112"/>
        </p:xfrm>
        <a:graphic>
          <a:graphicData uri="http://schemas.openxmlformats.org/presentationml/2006/ole">
            <mc:AlternateContent xmlns:mc="http://schemas.openxmlformats.org/markup-compatibility/2006">
              <mc:Choice xmlns:v="urn:schemas-microsoft-com:vml" Requires="v">
                <p:oleObj spid="_x0000_s13344"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5500688"/>
                        <a:ext cx="3429000" cy="519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 name="Rectangle 17"/>
          <p:cNvSpPr/>
          <p:nvPr/>
        </p:nvSpPr>
        <p:spPr bwMode="auto">
          <a:xfrm>
            <a:off x="6096000" y="4419600"/>
            <a:ext cx="3048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1" name="Object 11"/>
          <p:cNvGraphicFramePr>
            <a:graphicFrameLocks noChangeAspect="1"/>
          </p:cNvGraphicFramePr>
          <p:nvPr/>
        </p:nvGraphicFramePr>
        <p:xfrm>
          <a:off x="6629400" y="5113338"/>
          <a:ext cx="1981200" cy="795337"/>
        </p:xfrm>
        <a:graphic>
          <a:graphicData uri="http://schemas.openxmlformats.org/presentationml/2006/ole">
            <mc:AlternateContent xmlns:mc="http://schemas.openxmlformats.org/markup-compatibility/2006">
              <mc:Choice xmlns:v="urn:schemas-microsoft-com:vml" Requires="v">
                <p:oleObj spid="_x0000_s13345" name="Equation" r:id="rId20" imgW="901440" imgH="406080" progId="Equation.DSMT4">
                  <p:embed/>
                </p:oleObj>
              </mc:Choice>
              <mc:Fallback>
                <p:oleObj name="Equation" r:id="rId20" imgW="901440" imgH="406080" progId="Equation.DSMT4">
                  <p:embed/>
                  <p:pic>
                    <p:nvPicPr>
                      <p:cNvPr id="21"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9400" y="5113338"/>
                        <a:ext cx="1981200" cy="795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 name="Object 9"/>
          <p:cNvGraphicFramePr>
            <a:graphicFrameLocks noChangeAspect="1"/>
          </p:cNvGraphicFramePr>
          <p:nvPr/>
        </p:nvGraphicFramePr>
        <p:xfrm>
          <a:off x="6693725" y="4357688"/>
          <a:ext cx="1371600" cy="447675"/>
        </p:xfrm>
        <a:graphic>
          <a:graphicData uri="http://schemas.openxmlformats.org/presentationml/2006/ole">
            <mc:AlternateContent xmlns:mc="http://schemas.openxmlformats.org/markup-compatibility/2006">
              <mc:Choice xmlns:v="urn:schemas-microsoft-com:vml" Requires="v">
                <p:oleObj spid="_x0000_s13346" name="Equation" r:id="rId22" imgW="622080" imgH="203040" progId="Equation.DSMT4">
                  <p:embed/>
                </p:oleObj>
              </mc:Choice>
              <mc:Fallback>
                <p:oleObj name="Equation" r:id="rId22" imgW="622080" imgH="203040" progId="Equation.DSMT4">
                  <p:embed/>
                  <p:pic>
                    <p:nvPicPr>
                      <p:cNvPr id="22"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93725" y="4357688"/>
                        <a:ext cx="13716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 name="Object 10"/>
          <p:cNvGraphicFramePr>
            <a:graphicFrameLocks noChangeAspect="1"/>
          </p:cNvGraphicFramePr>
          <p:nvPr/>
        </p:nvGraphicFramePr>
        <p:xfrm>
          <a:off x="6087370" y="4800600"/>
          <a:ext cx="2944413" cy="334488"/>
        </p:xfrm>
        <a:graphic>
          <a:graphicData uri="http://schemas.openxmlformats.org/presentationml/2006/ole">
            <mc:AlternateContent xmlns:mc="http://schemas.openxmlformats.org/markup-compatibility/2006">
              <mc:Choice xmlns:v="urn:schemas-microsoft-com:vml" Requires="v">
                <p:oleObj spid="_x0000_s13347" name="Equation" r:id="rId24" imgW="2006280" imgH="228600" progId="Equation.DSMT4">
                  <p:embed/>
                </p:oleObj>
              </mc:Choice>
              <mc:Fallback>
                <p:oleObj name="Equation" r:id="rId24" imgW="2006280" imgH="228600" progId="Equation.DSMT4">
                  <p:embed/>
                  <p:pic>
                    <p:nvPicPr>
                      <p:cNvPr id="23" name="Object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87370" y="4800600"/>
                        <a:ext cx="2944413" cy="334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Rectangle 27"/>
          <p:cNvSpPr/>
          <p:nvPr/>
        </p:nvSpPr>
        <p:spPr bwMode="auto">
          <a:xfrm>
            <a:off x="6324600" y="60198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4" name="Object 8"/>
          <p:cNvGraphicFramePr>
            <a:graphicFrameLocks noChangeAspect="1"/>
          </p:cNvGraphicFramePr>
          <p:nvPr/>
        </p:nvGraphicFramePr>
        <p:xfrm>
          <a:off x="6819900" y="6348412"/>
          <a:ext cx="1828800" cy="357188"/>
        </p:xfrm>
        <a:graphic>
          <a:graphicData uri="http://schemas.openxmlformats.org/presentationml/2006/ole">
            <mc:AlternateContent xmlns:mc="http://schemas.openxmlformats.org/markup-compatibility/2006">
              <mc:Choice xmlns:v="urn:schemas-microsoft-com:vml" Requires="v">
                <p:oleObj spid="_x0000_s13348" name="Equation" r:id="rId26" imgW="1041120" imgH="203040" progId="Equation.DSMT4">
                  <p:embed/>
                </p:oleObj>
              </mc:Choice>
              <mc:Fallback>
                <p:oleObj name="Equation" r:id="rId26" imgW="1041120" imgH="203040" progId="Equation.DSMT4">
                  <p:embed/>
                  <p:pic>
                    <p:nvPicPr>
                      <p:cNvPr id="24" name="Object 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19900" y="6348412"/>
                        <a:ext cx="1828800" cy="357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 name="Rectangle 19"/>
          <p:cNvSpPr/>
          <p:nvPr/>
        </p:nvSpPr>
        <p:spPr bwMode="auto">
          <a:xfrm>
            <a:off x="6705600" y="6023561"/>
            <a:ext cx="2057400" cy="338554"/>
          </a:xfrm>
          <a:prstGeom prst="rect">
            <a:avLst/>
          </a:prstGeom>
          <a:solidFill>
            <a:srgbClr val="FFFF0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00000"/>
                </a:solidFill>
                <a:effectLst/>
                <a:latin typeface="+mj-lt"/>
              </a:rPr>
              <a:t>The Elementary</a:t>
            </a:r>
            <a:r>
              <a:rPr kumimoji="0" lang="en-US" sz="1600" b="1" i="0" u="none" strike="noStrike" cap="none" normalizeH="0">
                <a:ln>
                  <a:noFill/>
                </a:ln>
                <a:solidFill>
                  <a:srgbClr val="C00000"/>
                </a:solidFill>
                <a:effectLst/>
                <a:latin typeface="+mj-lt"/>
              </a:rPr>
              <a:t> Charge</a:t>
            </a:r>
            <a:endParaRPr kumimoji="0" lang="en-US" sz="1600" b="1" i="0" u="none" strike="noStrike" cap="none" normalizeH="0" baseline="0">
              <a:ln>
                <a:noFill/>
              </a:ln>
              <a:solidFill>
                <a:srgbClr val="C00000"/>
              </a:solidFill>
              <a:effectLst/>
              <a:latin typeface="+mj-lt"/>
            </a:endParaRPr>
          </a:p>
        </p:txBody>
      </p:sp>
    </p:spTree>
    <p:extLst>
      <p:ext uri="{BB962C8B-B14F-4D97-AF65-F5344CB8AC3E}">
        <p14:creationId xmlns:p14="http://schemas.microsoft.com/office/powerpoint/2010/main" val="287571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0303"/>
                                        </p:tgtEl>
                                        <p:attrNameLst>
                                          <p:attrName>style.visibility</p:attrName>
                                        </p:attrNameLst>
                                      </p:cBhvr>
                                      <p:to>
                                        <p:strVal val="visible"/>
                                      </p:to>
                                    </p:set>
                                    <p:animEffect transition="in" filter="wipe(left)">
                                      <p:cBhvr>
                                        <p:cTn id="11" dur="500"/>
                                        <p:tgtEl>
                                          <p:spTgt spid="1403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0294"/>
                                        </p:tgtEl>
                                        <p:attrNameLst>
                                          <p:attrName>style.visibility</p:attrName>
                                        </p:attrNameLst>
                                      </p:cBhvr>
                                      <p:to>
                                        <p:strVal val="visible"/>
                                      </p:to>
                                    </p:set>
                                    <p:animEffect transition="in" filter="wipe(left)">
                                      <p:cBhvr>
                                        <p:cTn id="16" dur="500"/>
                                        <p:tgtEl>
                                          <p:spTgt spid="1402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0304"/>
                                        </p:tgtEl>
                                        <p:attrNameLst>
                                          <p:attrName>style.visibility</p:attrName>
                                        </p:attrNameLst>
                                      </p:cBhvr>
                                      <p:to>
                                        <p:strVal val="visible"/>
                                      </p:to>
                                    </p:set>
                                    <p:animEffect transition="in" filter="wipe(left)">
                                      <p:cBhvr>
                                        <p:cTn id="21" dur="500"/>
                                        <p:tgtEl>
                                          <p:spTgt spid="1403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0305"/>
                                        </p:tgtEl>
                                        <p:attrNameLst>
                                          <p:attrName>style.visibility</p:attrName>
                                        </p:attrNameLst>
                                      </p:cBhvr>
                                      <p:to>
                                        <p:strVal val="visible"/>
                                      </p:to>
                                    </p:set>
                                    <p:animEffect transition="in" filter="wipe(left)">
                                      <p:cBhvr>
                                        <p:cTn id="26" dur="500"/>
                                        <p:tgtEl>
                                          <p:spTgt spid="1403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0301"/>
                                        </p:tgtEl>
                                        <p:attrNameLst>
                                          <p:attrName>style.visibility</p:attrName>
                                        </p:attrNameLst>
                                      </p:cBhvr>
                                      <p:to>
                                        <p:strVal val="visible"/>
                                      </p:to>
                                    </p:set>
                                    <p:animEffect transition="in" filter="wipe(left)">
                                      <p:cBhvr>
                                        <p:cTn id="31" dur="500"/>
                                        <p:tgtEl>
                                          <p:spTgt spid="14030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0306"/>
                                        </p:tgtEl>
                                        <p:attrNameLst>
                                          <p:attrName>style.visibility</p:attrName>
                                        </p:attrNameLst>
                                      </p:cBhvr>
                                      <p:to>
                                        <p:strVal val="visible"/>
                                      </p:to>
                                    </p:set>
                                    <p:animEffect transition="in" filter="wipe(left)">
                                      <p:cBhvr>
                                        <p:cTn id="36" dur="500"/>
                                        <p:tgtEl>
                                          <p:spTgt spid="14030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0300"/>
                                        </p:tgtEl>
                                        <p:attrNameLst>
                                          <p:attrName>style.visibility</p:attrName>
                                        </p:attrNameLst>
                                      </p:cBhvr>
                                      <p:to>
                                        <p:strVal val="visible"/>
                                      </p:to>
                                    </p:set>
                                    <p:animEffect transition="in" filter="wipe(left)">
                                      <p:cBhvr>
                                        <p:cTn id="41" dur="500"/>
                                        <p:tgtEl>
                                          <p:spTgt spid="14030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40292">
                                            <p:txEl>
                                              <p:pRg st="0" end="0"/>
                                            </p:txEl>
                                          </p:spTgt>
                                        </p:tgtEl>
                                        <p:attrNameLst>
                                          <p:attrName>style.visibility</p:attrName>
                                        </p:attrNameLst>
                                      </p:cBhvr>
                                      <p:to>
                                        <p:strVal val="visible"/>
                                      </p:to>
                                    </p:set>
                                    <p:animEffect transition="in" filter="wipe(left)">
                                      <p:cBhvr>
                                        <p:cTn id="46" dur="500"/>
                                        <p:tgtEl>
                                          <p:spTgt spid="14029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40292">
                                            <p:txEl>
                                              <p:pRg st="1" end="1"/>
                                            </p:txEl>
                                          </p:spTgt>
                                        </p:tgtEl>
                                        <p:attrNameLst>
                                          <p:attrName>style.visibility</p:attrName>
                                        </p:attrNameLst>
                                      </p:cBhvr>
                                      <p:to>
                                        <p:strVal val="visible"/>
                                      </p:to>
                                    </p:set>
                                    <p:animEffect transition="in" filter="wipe(left)">
                                      <p:cBhvr>
                                        <p:cTn id="51" dur="500"/>
                                        <p:tgtEl>
                                          <p:spTgt spid="14029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40292">
                                            <p:txEl>
                                              <p:pRg st="2" end="2"/>
                                            </p:txEl>
                                          </p:spTgt>
                                        </p:tgtEl>
                                        <p:attrNameLst>
                                          <p:attrName>style.visibility</p:attrName>
                                        </p:attrNameLst>
                                      </p:cBhvr>
                                      <p:to>
                                        <p:strVal val="visible"/>
                                      </p:to>
                                    </p:set>
                                    <p:animEffect transition="in" filter="wipe(left)">
                                      <p:cBhvr>
                                        <p:cTn id="56" dur="500"/>
                                        <p:tgtEl>
                                          <p:spTgt spid="14029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40292">
                                            <p:txEl>
                                              <p:pRg st="3" end="3"/>
                                            </p:txEl>
                                          </p:spTgt>
                                        </p:tgtEl>
                                        <p:attrNameLst>
                                          <p:attrName>style.visibility</p:attrName>
                                        </p:attrNameLst>
                                      </p:cBhvr>
                                      <p:to>
                                        <p:strVal val="visible"/>
                                      </p:to>
                                    </p:set>
                                    <p:animEffect transition="in" filter="wipe(left)">
                                      <p:cBhvr>
                                        <p:cTn id="61" dur="500"/>
                                        <p:tgtEl>
                                          <p:spTgt spid="140292">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xit" presetSubtype="32" fill="hold" grpId="0" nodeType="clickEffect">
                                  <p:stCondLst>
                                    <p:cond delay="0"/>
                                  </p:stCondLst>
                                  <p:childTnLst>
                                    <p:anim calcmode="lin" valueType="num">
                                      <p:cBhvr>
                                        <p:cTn id="65" dur="500"/>
                                        <p:tgtEl>
                                          <p:spTgt spid="18"/>
                                        </p:tgtEl>
                                        <p:attrNameLst>
                                          <p:attrName>ppt_w</p:attrName>
                                        </p:attrNameLst>
                                      </p:cBhvr>
                                      <p:tavLst>
                                        <p:tav tm="0">
                                          <p:val>
                                            <p:strVal val="ppt_w"/>
                                          </p:val>
                                        </p:tav>
                                        <p:tav tm="100000">
                                          <p:val>
                                            <p:fltVal val="0"/>
                                          </p:val>
                                        </p:tav>
                                      </p:tavLst>
                                    </p:anim>
                                    <p:anim calcmode="lin" valueType="num">
                                      <p:cBhvr>
                                        <p:cTn id="66" dur="500"/>
                                        <p:tgtEl>
                                          <p:spTgt spid="18"/>
                                        </p:tgtEl>
                                        <p:attrNameLst>
                                          <p:attrName>ppt_h</p:attrName>
                                        </p:attrNameLst>
                                      </p:cBhvr>
                                      <p:tavLst>
                                        <p:tav tm="0">
                                          <p:val>
                                            <p:strVal val="ppt_h"/>
                                          </p:val>
                                        </p:tav>
                                        <p:tav tm="100000">
                                          <p:val>
                                            <p:fltVal val="0"/>
                                          </p:val>
                                        </p:tav>
                                      </p:tavLst>
                                    </p:anim>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3" presetClass="exit" presetSubtype="32" fill="hold" grpId="0" nodeType="clickEffect">
                                  <p:stCondLst>
                                    <p:cond delay="0"/>
                                  </p:stCondLst>
                                  <p:childTnLst>
                                    <p:anim calcmode="lin" valueType="num">
                                      <p:cBhvr>
                                        <p:cTn id="71" dur="500"/>
                                        <p:tgtEl>
                                          <p:spTgt spid="19"/>
                                        </p:tgtEl>
                                        <p:attrNameLst>
                                          <p:attrName>ppt_w</p:attrName>
                                        </p:attrNameLst>
                                      </p:cBhvr>
                                      <p:tavLst>
                                        <p:tav tm="0">
                                          <p:val>
                                            <p:strVal val="ppt_w"/>
                                          </p:val>
                                        </p:tav>
                                        <p:tav tm="100000">
                                          <p:val>
                                            <p:fltVal val="0"/>
                                          </p:val>
                                        </p:tav>
                                      </p:tavLst>
                                    </p:anim>
                                    <p:anim calcmode="lin" valueType="num">
                                      <p:cBhvr>
                                        <p:cTn id="72" dur="500"/>
                                        <p:tgtEl>
                                          <p:spTgt spid="19"/>
                                        </p:tgtEl>
                                        <p:attrNameLst>
                                          <p:attrName>ppt_h</p:attrName>
                                        </p:attrNameLst>
                                      </p:cBhvr>
                                      <p:tavLst>
                                        <p:tav tm="0">
                                          <p:val>
                                            <p:strVal val="ppt_h"/>
                                          </p:val>
                                        </p:tav>
                                        <p:tav tm="100000">
                                          <p:val>
                                            <p:fltVal val="0"/>
                                          </p:val>
                                        </p:tav>
                                      </p:tavLst>
                                    </p:anim>
                                    <p:set>
                                      <p:cBhvr>
                                        <p:cTn id="73" dur="1" fill="hold">
                                          <p:stCondLst>
                                            <p:cond delay="499"/>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3" presetClass="exit" presetSubtype="32" fill="hold" grpId="0" nodeType="clickEffect">
                                  <p:stCondLst>
                                    <p:cond delay="0"/>
                                  </p:stCondLst>
                                  <p:childTnLst>
                                    <p:anim calcmode="lin" valueType="num">
                                      <p:cBhvr>
                                        <p:cTn id="77" dur="500"/>
                                        <p:tgtEl>
                                          <p:spTgt spid="28"/>
                                        </p:tgtEl>
                                        <p:attrNameLst>
                                          <p:attrName>ppt_w</p:attrName>
                                        </p:attrNameLst>
                                      </p:cBhvr>
                                      <p:tavLst>
                                        <p:tav tm="0">
                                          <p:val>
                                            <p:strVal val="ppt_w"/>
                                          </p:val>
                                        </p:tav>
                                        <p:tav tm="100000">
                                          <p:val>
                                            <p:fltVal val="0"/>
                                          </p:val>
                                        </p:tav>
                                      </p:tavLst>
                                    </p:anim>
                                    <p:anim calcmode="lin" valueType="num">
                                      <p:cBhvr>
                                        <p:cTn id="78" dur="500"/>
                                        <p:tgtEl>
                                          <p:spTgt spid="28"/>
                                        </p:tgtEl>
                                        <p:attrNameLst>
                                          <p:attrName>ppt_h</p:attrName>
                                        </p:attrNameLst>
                                      </p:cBhvr>
                                      <p:tavLst>
                                        <p:tav tm="0">
                                          <p:val>
                                            <p:strVal val="ppt_h"/>
                                          </p:val>
                                        </p:tav>
                                        <p:tav tm="100000">
                                          <p:val>
                                            <p:fltVal val="0"/>
                                          </p:val>
                                        </p:tav>
                                      </p:tavLst>
                                    </p:anim>
                                    <p:set>
                                      <p:cBhvr>
                                        <p:cTn id="79" dur="1" fill="hold">
                                          <p:stCondLst>
                                            <p:cond delay="499"/>
                                          </p:stCondLst>
                                        </p:cTn>
                                        <p:tgtEl>
                                          <p:spTgt spid="2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140292">
                                            <p:txEl>
                                              <p:pRg st="4" end="4"/>
                                            </p:txEl>
                                          </p:spTgt>
                                        </p:tgtEl>
                                        <p:attrNameLst>
                                          <p:attrName>style.visibility</p:attrName>
                                        </p:attrNameLst>
                                      </p:cBhvr>
                                      <p:to>
                                        <p:strVal val="visible"/>
                                      </p:to>
                                    </p:set>
                                    <p:animEffect transition="in" filter="wipe(left)">
                                      <p:cBhvr>
                                        <p:cTn id="84" dur="500"/>
                                        <p:tgtEl>
                                          <p:spTgt spid="140292">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140292">
                                            <p:txEl>
                                              <p:pRg st="5" end="5"/>
                                            </p:txEl>
                                          </p:spTgt>
                                        </p:tgtEl>
                                        <p:attrNameLst>
                                          <p:attrName>style.visibility</p:attrName>
                                        </p:attrNameLst>
                                      </p:cBhvr>
                                      <p:to>
                                        <p:strVal val="visible"/>
                                      </p:to>
                                    </p:set>
                                    <p:animEffect transition="in" filter="wipe(left)">
                                      <p:cBhvr>
                                        <p:cTn id="89" dur="500"/>
                                        <p:tgtEl>
                                          <p:spTgt spid="140292">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140292">
                                            <p:txEl>
                                              <p:pRg st="6" end="6"/>
                                            </p:txEl>
                                          </p:spTgt>
                                        </p:tgtEl>
                                        <p:attrNameLst>
                                          <p:attrName>style.visibility</p:attrName>
                                        </p:attrNameLst>
                                      </p:cBhvr>
                                      <p:to>
                                        <p:strVal val="visible"/>
                                      </p:to>
                                    </p:set>
                                    <p:animEffect transition="in" filter="wipe(left)">
                                      <p:cBhvr>
                                        <p:cTn id="94" dur="500"/>
                                        <p:tgtEl>
                                          <p:spTgt spid="140292">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140312">
                                            <p:bg/>
                                          </p:spTgt>
                                        </p:tgtEl>
                                        <p:attrNameLst>
                                          <p:attrName>style.visibility</p:attrName>
                                        </p:attrNameLst>
                                      </p:cBhvr>
                                      <p:to>
                                        <p:strVal val="visible"/>
                                      </p:to>
                                    </p:set>
                                    <p:animEffect transition="in" filter="wipe(left)">
                                      <p:cBhvr>
                                        <p:cTn id="99" dur="500"/>
                                        <p:tgtEl>
                                          <p:spTgt spid="140312">
                                            <p:bg/>
                                          </p:spTgt>
                                        </p:tgtEl>
                                      </p:cBhvr>
                                    </p:animEffect>
                                  </p:childTnLst>
                                </p:cTn>
                              </p:par>
                              <p:par>
                                <p:cTn id="100" presetID="22" presetClass="entr" presetSubtype="8" fill="hold" grpId="0" nodeType="withEffect">
                                  <p:stCondLst>
                                    <p:cond delay="0"/>
                                  </p:stCondLst>
                                  <p:iterate type="wd">
                                    <p:tmPct val="10000"/>
                                  </p:iterate>
                                  <p:childTnLst>
                                    <p:set>
                                      <p:cBhvr>
                                        <p:cTn id="101" dur="1" fill="hold">
                                          <p:stCondLst>
                                            <p:cond delay="0"/>
                                          </p:stCondLst>
                                        </p:cTn>
                                        <p:tgtEl>
                                          <p:spTgt spid="140312">
                                            <p:txEl>
                                              <p:pRg st="0" end="0"/>
                                            </p:txEl>
                                          </p:spTgt>
                                        </p:tgtEl>
                                        <p:attrNameLst>
                                          <p:attrName>style.visibility</p:attrName>
                                        </p:attrNameLst>
                                      </p:cBhvr>
                                      <p:to>
                                        <p:strVal val="visible"/>
                                      </p:to>
                                    </p:set>
                                    <p:animEffect transition="in" filter="wipe(left)">
                                      <p:cBhvr>
                                        <p:cTn id="102" dur="500"/>
                                        <p:tgtEl>
                                          <p:spTgt spid="140312">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40308"/>
                                        </p:tgtEl>
                                        <p:attrNameLst>
                                          <p:attrName>style.visibility</p:attrName>
                                        </p:attrNameLst>
                                      </p:cBhvr>
                                      <p:to>
                                        <p:strVal val="visible"/>
                                      </p:to>
                                    </p:set>
                                    <p:animEffect transition="in" filter="wipe(left)">
                                      <p:cBhvr>
                                        <p:cTn id="107" dur="500"/>
                                        <p:tgtEl>
                                          <p:spTgt spid="14030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140312">
                                            <p:txEl>
                                              <p:pRg st="1" end="1"/>
                                            </p:txEl>
                                          </p:spTgt>
                                        </p:tgtEl>
                                        <p:attrNameLst>
                                          <p:attrName>style.visibility</p:attrName>
                                        </p:attrNameLst>
                                      </p:cBhvr>
                                      <p:to>
                                        <p:strVal val="visible"/>
                                      </p:to>
                                    </p:set>
                                    <p:animEffect transition="in" filter="wipe(left)">
                                      <p:cBhvr>
                                        <p:cTn id="112" dur="500"/>
                                        <p:tgtEl>
                                          <p:spTgt spid="140312">
                                            <p:txEl>
                                              <p:pRg st="1" end="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140311"/>
                                        </p:tgtEl>
                                        <p:attrNameLst>
                                          <p:attrName>style.visibility</p:attrName>
                                        </p:attrNameLst>
                                      </p:cBhvr>
                                      <p:to>
                                        <p:strVal val="hidden"/>
                                      </p:to>
                                    </p:set>
                                  </p:childTnLst>
                                </p:cTn>
                              </p:par>
                            </p:childTnLst>
                          </p:cTn>
                        </p:par>
                        <p:par>
                          <p:cTn id="117" fill="hold">
                            <p:stCondLst>
                              <p:cond delay="0"/>
                            </p:stCondLst>
                            <p:childTnLst>
                              <p:par>
                                <p:cTn id="118" presetID="22" presetClass="entr" presetSubtype="8" fill="hold" nodeType="afterEffect">
                                  <p:stCondLst>
                                    <p:cond delay="0"/>
                                  </p:stCondLst>
                                  <p:iterate type="wd">
                                    <p:tmPct val="10000"/>
                                  </p:iterate>
                                  <p:childTnLst>
                                    <p:set>
                                      <p:cBhvr>
                                        <p:cTn id="119" dur="1" fill="hold">
                                          <p:stCondLst>
                                            <p:cond delay="0"/>
                                          </p:stCondLst>
                                        </p:cTn>
                                        <p:tgtEl>
                                          <p:spTgt spid="22"/>
                                        </p:tgtEl>
                                        <p:attrNameLst>
                                          <p:attrName>style.visibility</p:attrName>
                                        </p:attrNameLst>
                                      </p:cBhvr>
                                      <p:to>
                                        <p:strVal val="visible"/>
                                      </p:to>
                                    </p:set>
                                    <p:animEffect transition="in" filter="wipe(left)">
                                      <p:cBhvr>
                                        <p:cTn id="120" dur="500"/>
                                        <p:tgtEl>
                                          <p:spTgt spid="22"/>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23"/>
                                        </p:tgtEl>
                                        <p:attrNameLst>
                                          <p:attrName>style.visibility</p:attrName>
                                        </p:attrNameLst>
                                      </p:cBhvr>
                                      <p:to>
                                        <p:strVal val="visible"/>
                                      </p:to>
                                    </p:set>
                                    <p:animEffect transition="in" filter="wipe(left)">
                                      <p:cBhvr>
                                        <p:cTn id="125" dur="500"/>
                                        <p:tgtEl>
                                          <p:spTgt spid="23"/>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wipe(left)">
                                      <p:cBhvr>
                                        <p:cTn id="130" dur="500"/>
                                        <p:tgtEl>
                                          <p:spTgt spid="21"/>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left)">
                                      <p:cBhvr>
                                        <p:cTn id="135" dur="500"/>
                                        <p:tgtEl>
                                          <p:spTgt spid="20"/>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iterate type="wd">
                                    <p:tmPct val="10000"/>
                                  </p:iterate>
                                  <p:childTnLst>
                                    <p:set>
                                      <p:cBhvr>
                                        <p:cTn id="139" dur="1" fill="hold">
                                          <p:stCondLst>
                                            <p:cond delay="0"/>
                                          </p:stCondLst>
                                        </p:cTn>
                                        <p:tgtEl>
                                          <p:spTgt spid="24"/>
                                        </p:tgtEl>
                                        <p:attrNameLst>
                                          <p:attrName>style.visibility</p:attrName>
                                        </p:attrNameLst>
                                      </p:cBhvr>
                                      <p:to>
                                        <p:strVal val="visible"/>
                                      </p:to>
                                    </p:set>
                                    <p:animEffect transition="in" filter="wipe(left)">
                                      <p:cBhvr>
                                        <p:cTn id="1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2" grpId="0" build="p" animBg="1"/>
      <p:bldP spid="140292" grpId="0" uiExpand="1" build="p"/>
      <p:bldP spid="140306" grpId="0" animBg="1"/>
      <p:bldP spid="18" grpId="0" animBg="1"/>
      <p:bldP spid="19" grpId="0" animBg="1"/>
      <p:bldP spid="28"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58188"/>
            <a:ext cx="8839200" cy="5257800"/>
          </a:xfrm>
        </p:spPr>
        <p:txBody>
          <a:bodyPr/>
          <a:lstStyle/>
          <a:p>
            <a:pPr>
              <a:lnSpc>
                <a:spcPct val="90000"/>
              </a:lnSpc>
            </a:pPr>
            <a:r>
              <a:rPr lang="en-US" sz="2800" dirty="0">
                <a:latin typeface="Arial Narrow" charset="0"/>
                <a:ea typeface="ＭＳ Ｐゴシック" charset="0"/>
                <a:cs typeface="ＭＳ Ｐゴシック" charset="0"/>
              </a:rPr>
              <a:t>Reading assignment: CH21 – 7  </a:t>
            </a:r>
          </a:p>
          <a:p>
            <a:pPr>
              <a:lnSpc>
                <a:spcPct val="90000"/>
              </a:lnSpc>
            </a:pPr>
            <a:r>
              <a:rPr lang="en-US" sz="2800" dirty="0">
                <a:latin typeface="Arial Narrow" charset="0"/>
                <a:ea typeface="ＭＳ Ｐゴシック" charset="0"/>
                <a:cs typeface="ＭＳ Ｐゴシック" charset="0"/>
              </a:rPr>
              <a:t>Quiz at the beginning of the class, Mon. Feb. 3</a:t>
            </a:r>
          </a:p>
          <a:p>
            <a:pPr lvl="1">
              <a:lnSpc>
                <a:spcPct val="90000"/>
              </a:lnSpc>
            </a:pPr>
            <a:r>
              <a:rPr lang="en-US" sz="2400" dirty="0">
                <a:latin typeface="Arial Narrow" charset="0"/>
                <a:ea typeface="ＭＳ Ｐゴシック" charset="0"/>
              </a:rPr>
              <a:t>Appendix A1 – A8 and what we’ve learned this Wednesday</a:t>
            </a:r>
          </a:p>
          <a:p>
            <a:pPr lvl="1">
              <a:lnSpc>
                <a:spcPct val="90000"/>
              </a:lnSpc>
            </a:pPr>
            <a:r>
              <a:rPr lang="en-US" sz="2400" dirty="0">
                <a:latin typeface="Arial Narrow" charset="0"/>
                <a:ea typeface="ＭＳ Ｐゴシック" charset="0"/>
                <a:cs typeface="ＭＳ Ｐゴシック" charset="0"/>
              </a:rPr>
              <a:t>Beginning of the class, Monday, Feb. 3</a:t>
            </a:r>
          </a:p>
          <a:p>
            <a:pPr lvl="1" eaLnBrk="1" hangingPunct="1"/>
            <a:r>
              <a:rPr lang="en-US" sz="2400" dirty="0"/>
              <a:t>You can bring your calculator but it must not have any relevant formula pre-input</a:t>
            </a:r>
          </a:p>
          <a:p>
            <a:pPr lvl="2" eaLnBrk="1" hangingPunct="1"/>
            <a:r>
              <a:rPr lang="en-US" sz="1800" dirty="0"/>
              <a:t>No phone or computers can be used as a calculator!</a:t>
            </a:r>
          </a:p>
          <a:p>
            <a:pPr lvl="1" eaLnBrk="1" hangingPunct="1"/>
            <a:r>
              <a:rPr lang="en-US" sz="2400" dirty="0"/>
              <a:t>BYOF: You may bring one 8.5x11.5 sheet (front and back) of </a:t>
            </a:r>
            <a:r>
              <a:rPr lang="en-US" sz="2400" b="1" u="sng" dirty="0">
                <a:solidFill>
                  <a:srgbClr val="C00000"/>
                </a:solidFill>
              </a:rPr>
              <a:t>handwritten formulae </a:t>
            </a:r>
            <a:r>
              <a:rPr lang="en-US" sz="2400" dirty="0"/>
              <a:t>and values of constants for the exam</a:t>
            </a:r>
          </a:p>
          <a:p>
            <a:pPr lvl="1" eaLnBrk="1" hangingPunct="1"/>
            <a:r>
              <a:rPr lang="en-US" sz="2400" dirty="0"/>
              <a:t>No derivations, word definitions, or solutions or setups of ANY problems!</a:t>
            </a:r>
          </a:p>
          <a:p>
            <a:pPr lvl="1" eaLnBrk="1" hangingPunct="1"/>
            <a:r>
              <a:rPr lang="en-US" sz="2400" dirty="0"/>
              <a:t>No additional formulae or values of constants will be provided!</a:t>
            </a:r>
            <a:endParaRPr lang="en-US" sz="2400" dirty="0">
              <a:latin typeface="Arial Narrow" charset="0"/>
              <a:ea typeface="ＭＳ Ｐゴシック" charset="0"/>
            </a:endParaRP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Wewdnesday, Jan. 29,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Fall 2019                    Dr. Jonathan Asaadi</a:t>
            </a:r>
          </a:p>
        </p:txBody>
      </p:sp>
    </p:spTree>
    <p:extLst>
      <p:ext uri="{BB962C8B-B14F-4D97-AF65-F5344CB8AC3E}">
        <p14:creationId xmlns:p14="http://schemas.microsoft.com/office/powerpoint/2010/main" val="15049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par>
                                <p:cTn id="18" presetID="22" presetClass="entr" presetSubtype="8" fill="hold" grpId="0" nodeType="withEffect">
                                  <p:stCondLst>
                                    <p:cond delay="0"/>
                                  </p:stCondLst>
                                  <p:iterate type="wd">
                                    <p:tmPct val="10000"/>
                                  </p:iterate>
                                  <p:childTnLst>
                                    <p:set>
                                      <p:cBhvr>
                                        <p:cTn id="19" dur="1" fill="hold">
                                          <p:stCondLst>
                                            <p:cond delay="0"/>
                                          </p:stCondLst>
                                        </p:cTn>
                                        <p:tgtEl>
                                          <p:spTgt spid="111619">
                                            <p:txEl>
                                              <p:pRg st="3" end="3"/>
                                            </p:txEl>
                                          </p:spTgt>
                                        </p:tgtEl>
                                        <p:attrNameLst>
                                          <p:attrName>style.visibility</p:attrName>
                                        </p:attrNameLst>
                                      </p:cBhvr>
                                      <p:to>
                                        <p:strVal val="visible"/>
                                      </p:to>
                                    </p:set>
                                    <p:animEffect transition="in" filter="wipe(left)">
                                      <p:cBhvr>
                                        <p:cTn id="20" dur="500"/>
                                        <p:tgtEl>
                                          <p:spTgt spid="111619">
                                            <p:txEl>
                                              <p:pRg st="3" end="3"/>
                                            </p:txEl>
                                          </p:spTgt>
                                        </p:tgtEl>
                                      </p:cBhvr>
                                    </p:animEffect>
                                  </p:childTnLst>
                                </p:cTn>
                              </p:par>
                              <p:par>
                                <p:cTn id="21" presetID="22" presetClass="entr" presetSubtype="8" fill="hold" grpId="0" nodeType="withEffect">
                                  <p:stCondLst>
                                    <p:cond delay="0"/>
                                  </p:stCondLst>
                                  <p:iterate type="wd">
                                    <p:tmPct val="10000"/>
                                  </p:iterate>
                                  <p:childTnLst>
                                    <p:set>
                                      <p:cBhvr>
                                        <p:cTn id="22" dur="1" fill="hold">
                                          <p:stCondLst>
                                            <p:cond delay="0"/>
                                          </p:stCondLst>
                                        </p:cTn>
                                        <p:tgtEl>
                                          <p:spTgt spid="111619">
                                            <p:txEl>
                                              <p:pRg st="4" end="4"/>
                                            </p:txEl>
                                          </p:spTgt>
                                        </p:tgtEl>
                                        <p:attrNameLst>
                                          <p:attrName>style.visibility</p:attrName>
                                        </p:attrNameLst>
                                      </p:cBhvr>
                                      <p:to>
                                        <p:strVal val="visible"/>
                                      </p:to>
                                    </p:set>
                                    <p:animEffect transition="in" filter="wipe(left)">
                                      <p:cBhvr>
                                        <p:cTn id="23" dur="500"/>
                                        <p:tgtEl>
                                          <p:spTgt spid="111619">
                                            <p:txEl>
                                              <p:pRg st="4" end="4"/>
                                            </p:txEl>
                                          </p:spTgt>
                                        </p:tgtEl>
                                      </p:cBhvr>
                                    </p:animEffect>
                                  </p:childTnLst>
                                </p:cTn>
                              </p:par>
                              <p:par>
                                <p:cTn id="24" presetID="22" presetClass="entr" presetSubtype="8" fill="hold" grpId="0" nodeType="withEffect">
                                  <p:stCondLst>
                                    <p:cond delay="0"/>
                                  </p:stCondLst>
                                  <p:iterate type="wd">
                                    <p:tmPct val="10000"/>
                                  </p:iterate>
                                  <p:childTnLst>
                                    <p:set>
                                      <p:cBhvr>
                                        <p:cTn id="25" dur="1" fill="hold">
                                          <p:stCondLst>
                                            <p:cond delay="0"/>
                                          </p:stCondLst>
                                        </p:cTn>
                                        <p:tgtEl>
                                          <p:spTgt spid="111619">
                                            <p:txEl>
                                              <p:pRg st="5" end="5"/>
                                            </p:txEl>
                                          </p:spTgt>
                                        </p:tgtEl>
                                        <p:attrNameLst>
                                          <p:attrName>style.visibility</p:attrName>
                                        </p:attrNameLst>
                                      </p:cBhvr>
                                      <p:to>
                                        <p:strVal val="visible"/>
                                      </p:to>
                                    </p:set>
                                    <p:animEffect transition="in" filter="wipe(left)">
                                      <p:cBhvr>
                                        <p:cTn id="26" dur="500"/>
                                        <p:tgtEl>
                                          <p:spTgt spid="111619">
                                            <p:txEl>
                                              <p:pRg st="5" end="5"/>
                                            </p:txEl>
                                          </p:spTgt>
                                        </p:tgtEl>
                                      </p:cBhvr>
                                    </p:animEffect>
                                  </p:childTnLst>
                                </p:cTn>
                              </p:par>
                              <p:par>
                                <p:cTn id="27" presetID="22" presetClass="entr" presetSubtype="8" fill="hold" grpId="0" nodeType="withEffect">
                                  <p:stCondLst>
                                    <p:cond delay="0"/>
                                  </p:stCondLst>
                                  <p:iterate type="wd">
                                    <p:tmPct val="10000"/>
                                  </p:iterate>
                                  <p:childTnLst>
                                    <p:set>
                                      <p:cBhvr>
                                        <p:cTn id="28" dur="1" fill="hold">
                                          <p:stCondLst>
                                            <p:cond delay="0"/>
                                          </p:stCondLst>
                                        </p:cTn>
                                        <p:tgtEl>
                                          <p:spTgt spid="111619">
                                            <p:txEl>
                                              <p:pRg st="6" end="6"/>
                                            </p:txEl>
                                          </p:spTgt>
                                        </p:tgtEl>
                                        <p:attrNameLst>
                                          <p:attrName>style.visibility</p:attrName>
                                        </p:attrNameLst>
                                      </p:cBhvr>
                                      <p:to>
                                        <p:strVal val="visible"/>
                                      </p:to>
                                    </p:set>
                                    <p:animEffect transition="in" filter="wipe(left)">
                                      <p:cBhvr>
                                        <p:cTn id="29" dur="500"/>
                                        <p:tgtEl>
                                          <p:spTgt spid="111619">
                                            <p:txEl>
                                              <p:pRg st="6" end="6"/>
                                            </p:txEl>
                                          </p:spTgt>
                                        </p:tgtEl>
                                      </p:cBhvr>
                                    </p:animEffect>
                                  </p:childTnLst>
                                </p:cTn>
                              </p:par>
                              <p:par>
                                <p:cTn id="30" presetID="22" presetClass="entr" presetSubtype="8" fill="hold" grpId="0" nodeType="withEffect">
                                  <p:stCondLst>
                                    <p:cond delay="0"/>
                                  </p:stCondLst>
                                  <p:iterate type="wd">
                                    <p:tmPct val="10000"/>
                                  </p:iterate>
                                  <p:childTnLst>
                                    <p:set>
                                      <p:cBhvr>
                                        <p:cTn id="31" dur="1" fill="hold">
                                          <p:stCondLst>
                                            <p:cond delay="0"/>
                                          </p:stCondLst>
                                        </p:cTn>
                                        <p:tgtEl>
                                          <p:spTgt spid="111619">
                                            <p:txEl>
                                              <p:pRg st="7" end="7"/>
                                            </p:txEl>
                                          </p:spTgt>
                                        </p:tgtEl>
                                        <p:attrNameLst>
                                          <p:attrName>style.visibility</p:attrName>
                                        </p:attrNameLst>
                                      </p:cBhvr>
                                      <p:to>
                                        <p:strVal val="visible"/>
                                      </p:to>
                                    </p:set>
                                    <p:animEffect transition="in" filter="wipe(left)">
                                      <p:cBhvr>
                                        <p:cTn id="32" dur="500"/>
                                        <p:tgtEl>
                                          <p:spTgt spid="11161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8" end="8"/>
                                            </p:txEl>
                                          </p:spTgt>
                                        </p:tgtEl>
                                        <p:attrNameLst>
                                          <p:attrName>style.visibility</p:attrName>
                                        </p:attrNameLst>
                                      </p:cBhvr>
                                      <p:to>
                                        <p:strVal val="visible"/>
                                      </p:to>
                                    </p:set>
                                    <p:animEffect transition="in" filter="wipe(left)">
                                      <p:cBhvr>
                                        <p:cTn id="3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5" name="Date Placeholder 5"/>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31756" name="Footer Placeholder 6"/>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42" name="Slide Number Placeholder 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F7895E-25F1-374E-ACB6-982E27F526E9}"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sp>
        <p:nvSpPr>
          <p:cNvPr id="200706" name="Rectangle 2"/>
          <p:cNvSpPr>
            <a:spLocks noChangeArrowheads="1"/>
          </p:cNvSpPr>
          <p:nvPr/>
        </p:nvSpPr>
        <p:spPr bwMode="auto">
          <a:xfrm>
            <a:off x="5445125" y="2482850"/>
            <a:ext cx="1717675" cy="5651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00707" name="Rectangle 3"/>
          <p:cNvSpPr>
            <a:spLocks noChangeArrowheads="1"/>
          </p:cNvSpPr>
          <p:nvPr/>
        </p:nvSpPr>
        <p:spPr bwMode="auto">
          <a:xfrm>
            <a:off x="5445125" y="1828800"/>
            <a:ext cx="1717675" cy="5778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1760" name="Rectangle 4"/>
          <p:cNvSpPr>
            <a:spLocks noGrp="1" noChangeArrowheads="1"/>
          </p:cNvSpPr>
          <p:nvPr>
            <p:ph type="title"/>
          </p:nvPr>
        </p:nvSpPr>
        <p:spPr>
          <a:xfrm>
            <a:off x="152400" y="76200"/>
            <a:ext cx="8763000" cy="762000"/>
          </a:xfrm>
        </p:spPr>
        <p:txBody>
          <a:bodyPr/>
          <a:lstStyle/>
          <a:p>
            <a:r>
              <a:rPr lang="en-US" dirty="0">
                <a:latin typeface="Arial Narrow" charset="0"/>
                <a:ea typeface="ＭＳ Ｐゴシック" charset="0"/>
                <a:cs typeface="ＭＳ Ｐゴシック" charset="0"/>
              </a:rPr>
              <a:t>Reminder: Components and Unit Vectors</a:t>
            </a:r>
          </a:p>
        </p:txBody>
      </p:sp>
      <p:sp>
        <p:nvSpPr>
          <p:cNvPr id="200709" name="Rectangle 5"/>
          <p:cNvSpPr>
            <a:spLocks noGrp="1" noChangeArrowheads="1"/>
          </p:cNvSpPr>
          <p:nvPr>
            <p:ph type="body" sz="half" idx="1"/>
          </p:nvPr>
        </p:nvSpPr>
        <p:spPr>
          <a:xfrm>
            <a:off x="457200" y="762000"/>
            <a:ext cx="8382000" cy="533400"/>
          </a:xfrm>
        </p:spPr>
        <p:txBody>
          <a:bodyPr/>
          <a:lstStyle/>
          <a:p>
            <a:pPr>
              <a:buFontTx/>
              <a:buNone/>
            </a:pPr>
            <a:r>
              <a:rPr lang="en-US" sz="2400">
                <a:latin typeface="Arial Narrow" charset="0"/>
                <a:ea typeface="ＭＳ Ｐゴシック" charset="0"/>
                <a:cs typeface="ＭＳ Ｐゴシック" charset="0"/>
              </a:rPr>
              <a:t>Coordinate systems are useful in expressing vectors in their components</a:t>
            </a:r>
          </a:p>
        </p:txBody>
      </p:sp>
      <p:graphicFrame>
        <p:nvGraphicFramePr>
          <p:cNvPr id="200710" name="Object 2"/>
          <p:cNvGraphicFramePr>
            <a:graphicFrameLocks noGrp="1" noChangeAspect="1"/>
          </p:cNvGraphicFramePr>
          <p:nvPr>
            <p:ph sz="quarter" idx="2"/>
          </p:nvPr>
        </p:nvGraphicFramePr>
        <p:xfrm>
          <a:off x="5486400" y="3443288"/>
          <a:ext cx="1828800" cy="577850"/>
        </p:xfrm>
        <a:graphic>
          <a:graphicData uri="http://schemas.openxmlformats.org/presentationml/2006/ole">
            <mc:AlternateContent xmlns:mc="http://schemas.openxmlformats.org/markup-compatibility/2006">
              <mc:Choice xmlns:v="urn:schemas-microsoft-com:vml" Requires="v">
                <p:oleObj spid="_x0000_s14355" name="Equation" r:id="rId3" imgW="965200" imgH="304800" progId="Equation.DSMT4">
                  <p:embed/>
                </p:oleObj>
              </mc:Choice>
              <mc:Fallback>
                <p:oleObj name="Equation" r:id="rId3" imgW="965200" imgH="304800" progId="Equation.DSMT4">
                  <p:embed/>
                  <p:pic>
                    <p:nvPicPr>
                      <p:cNvPr id="2007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43288"/>
                        <a:ext cx="1828800" cy="577850"/>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11" name="Text Box 7"/>
          <p:cNvSpPr txBox="1">
            <a:spLocks noChangeArrowheads="1"/>
          </p:cNvSpPr>
          <p:nvPr/>
        </p:nvSpPr>
        <p:spPr bwMode="auto">
          <a:xfrm>
            <a:off x="3921125" y="1828800"/>
            <a:ext cx="9001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r>
              <a:rPr lang="en-US">
                <a:solidFill>
                  <a:srgbClr val="333399"/>
                </a:solidFill>
                <a:latin typeface="Arial Narrow" charset="0"/>
              </a:rPr>
              <a:t>,F</a:t>
            </a:r>
            <a:r>
              <a:rPr lang="en-US" baseline="-25000">
                <a:solidFill>
                  <a:srgbClr val="333399"/>
                </a:solidFill>
                <a:latin typeface="Arial Narrow" charset="0"/>
              </a:rPr>
              <a:t>y</a:t>
            </a:r>
            <a:r>
              <a:rPr lang="en-US">
                <a:solidFill>
                  <a:srgbClr val="333399"/>
                </a:solidFill>
                <a:latin typeface="Arial Narrow" charset="0"/>
              </a:rPr>
              <a:t>)</a:t>
            </a:r>
          </a:p>
        </p:txBody>
      </p:sp>
      <p:grpSp>
        <p:nvGrpSpPr>
          <p:cNvPr id="2" name="Group 8"/>
          <p:cNvGrpSpPr>
            <a:grpSpLocks/>
          </p:cNvGrpSpPr>
          <p:nvPr/>
        </p:nvGrpSpPr>
        <p:grpSpPr bwMode="auto">
          <a:xfrm>
            <a:off x="2605088" y="2057400"/>
            <a:ext cx="1295400" cy="1447800"/>
            <a:chOff x="1737" y="1440"/>
            <a:chExt cx="816" cy="912"/>
          </a:xfrm>
        </p:grpSpPr>
        <p:sp>
          <p:nvSpPr>
            <p:cNvPr id="31785" name="Line 9"/>
            <p:cNvSpPr>
              <a:spLocks noChangeShapeType="1"/>
            </p:cNvSpPr>
            <p:nvPr/>
          </p:nvSpPr>
          <p:spPr bwMode="auto">
            <a:xfrm flipV="1">
              <a:off x="1737" y="1440"/>
              <a:ext cx="816" cy="912"/>
            </a:xfrm>
            <a:prstGeom prst="line">
              <a:avLst/>
            </a:prstGeom>
            <a:noFill/>
            <a:ln w="38100">
              <a:solidFill>
                <a:srgbClr val="00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00714" name="Text Box 10"/>
            <p:cNvSpPr txBox="1">
              <a:spLocks noChangeArrowheads="1"/>
            </p:cNvSpPr>
            <p:nvPr/>
          </p:nvSpPr>
          <p:spPr bwMode="auto">
            <a:xfrm>
              <a:off x="2049" y="1536"/>
              <a:ext cx="21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99"/>
                  </a:solidFill>
                  <a:effectLst>
                    <a:outerShdw blurRad="38100" dist="38100" dir="2700000" algn="tl">
                      <a:srgbClr val="DDDDDD"/>
                    </a:outerShdw>
                  </a:effectLst>
                  <a:latin typeface="Arial Narrow" charset="0"/>
                </a:rPr>
                <a:t>F</a:t>
              </a:r>
            </a:p>
          </p:txBody>
        </p:sp>
      </p:grpSp>
      <p:grpSp>
        <p:nvGrpSpPr>
          <p:cNvPr id="3" name="Group 11"/>
          <p:cNvGrpSpPr>
            <a:grpSpLocks/>
          </p:cNvGrpSpPr>
          <p:nvPr/>
        </p:nvGrpSpPr>
        <p:grpSpPr bwMode="auto">
          <a:xfrm>
            <a:off x="2986088" y="2971800"/>
            <a:ext cx="496887" cy="534988"/>
            <a:chOff x="1977" y="2015"/>
            <a:chExt cx="313" cy="337"/>
          </a:xfrm>
        </p:grpSpPr>
        <p:sp>
          <p:nvSpPr>
            <p:cNvPr id="31783" name="Text Box 12"/>
            <p:cNvSpPr txBox="1">
              <a:spLocks noChangeArrowheads="1"/>
            </p:cNvSpPr>
            <p:nvPr/>
          </p:nvSpPr>
          <p:spPr bwMode="auto">
            <a:xfrm>
              <a:off x="2073" y="2015"/>
              <a:ext cx="2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Symbol" charset="0"/>
                </a:rPr>
                <a:t>θ</a:t>
              </a:r>
            </a:p>
          </p:txBody>
        </p:sp>
        <p:sp>
          <p:nvSpPr>
            <p:cNvPr id="31784" name="AutoShape 13"/>
            <p:cNvSpPr>
              <a:spLocks noChangeArrowheads="1"/>
            </p:cNvSpPr>
            <p:nvPr/>
          </p:nvSpPr>
          <p:spPr bwMode="auto">
            <a:xfrm rot="-5681994">
              <a:off x="1857" y="2136"/>
              <a:ext cx="336" cy="96"/>
            </a:xfrm>
            <a:prstGeom prst="curvedUpArrow">
              <a:avLst>
                <a:gd name="adj1" fmla="val 70000"/>
                <a:gd name="adj2" fmla="val 140000"/>
                <a:gd name="adj3" fmla="val 33333"/>
              </a:avLst>
            </a:prstGeom>
            <a:solidFill>
              <a:srgbClr val="80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 name="Group 14"/>
          <p:cNvGrpSpPr>
            <a:grpSpLocks/>
          </p:cNvGrpSpPr>
          <p:nvPr/>
        </p:nvGrpSpPr>
        <p:grpSpPr bwMode="auto">
          <a:xfrm>
            <a:off x="2209800" y="1752600"/>
            <a:ext cx="1690688" cy="461963"/>
            <a:chOff x="1488" y="1248"/>
            <a:chExt cx="1065" cy="291"/>
          </a:xfrm>
        </p:grpSpPr>
        <p:sp>
          <p:nvSpPr>
            <p:cNvPr id="31781" name="Line 15"/>
            <p:cNvSpPr>
              <a:spLocks noChangeShapeType="1"/>
            </p:cNvSpPr>
            <p:nvPr/>
          </p:nvSpPr>
          <p:spPr bwMode="auto">
            <a:xfrm rot="-5400000">
              <a:off x="2145" y="1032"/>
              <a:ext cx="0" cy="816"/>
            </a:xfrm>
            <a:prstGeom prst="line">
              <a:avLst/>
            </a:prstGeom>
            <a:noFill/>
            <a:ln w="28575">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82" name="Text Box 16"/>
            <p:cNvSpPr txBox="1">
              <a:spLocks noChangeArrowheads="1"/>
            </p:cNvSpPr>
            <p:nvPr/>
          </p:nvSpPr>
          <p:spPr bwMode="auto">
            <a:xfrm>
              <a:off x="1488" y="1248"/>
              <a:ext cx="27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y</a:t>
              </a:r>
            </a:p>
          </p:txBody>
        </p:sp>
      </p:grpSp>
      <p:grpSp>
        <p:nvGrpSpPr>
          <p:cNvPr id="5" name="Group 17"/>
          <p:cNvGrpSpPr>
            <a:grpSpLocks/>
          </p:cNvGrpSpPr>
          <p:nvPr/>
        </p:nvGrpSpPr>
        <p:grpSpPr bwMode="auto">
          <a:xfrm>
            <a:off x="3733800" y="2082800"/>
            <a:ext cx="422275" cy="1935163"/>
            <a:chOff x="2457" y="1440"/>
            <a:chExt cx="244" cy="1261"/>
          </a:xfrm>
        </p:grpSpPr>
        <p:sp>
          <p:nvSpPr>
            <p:cNvPr id="31779" name="Line 18"/>
            <p:cNvSpPr>
              <a:spLocks noChangeShapeType="1"/>
            </p:cNvSpPr>
            <p:nvPr/>
          </p:nvSpPr>
          <p:spPr bwMode="auto">
            <a:xfrm>
              <a:off x="2553" y="1440"/>
              <a:ext cx="0" cy="912"/>
            </a:xfrm>
            <a:prstGeom prst="line">
              <a:avLst/>
            </a:prstGeom>
            <a:noFill/>
            <a:ln w="28575">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80" name="Text Box 19"/>
            <p:cNvSpPr txBox="1">
              <a:spLocks noChangeArrowheads="1"/>
            </p:cNvSpPr>
            <p:nvPr/>
          </p:nvSpPr>
          <p:spPr bwMode="auto">
            <a:xfrm>
              <a:off x="2457" y="2400"/>
              <a:ext cx="244" cy="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p>
          </p:txBody>
        </p:sp>
      </p:grpSp>
      <p:grpSp>
        <p:nvGrpSpPr>
          <p:cNvPr id="6" name="Group 20"/>
          <p:cNvGrpSpPr>
            <a:grpSpLocks/>
          </p:cNvGrpSpPr>
          <p:nvPr/>
        </p:nvGrpSpPr>
        <p:grpSpPr bwMode="auto">
          <a:xfrm>
            <a:off x="1219200" y="3276600"/>
            <a:ext cx="3673475" cy="457200"/>
            <a:chOff x="1593" y="2208"/>
            <a:chExt cx="1611" cy="288"/>
          </a:xfrm>
        </p:grpSpPr>
        <p:sp>
          <p:nvSpPr>
            <p:cNvPr id="31777" name="Line 21"/>
            <p:cNvSpPr>
              <a:spLocks noChangeShapeType="1"/>
            </p:cNvSpPr>
            <p:nvPr/>
          </p:nvSpPr>
          <p:spPr bwMode="auto">
            <a:xfrm>
              <a:off x="1593" y="2352"/>
              <a:ext cx="1440"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78" name="Text Box 22"/>
            <p:cNvSpPr txBox="1">
              <a:spLocks noChangeArrowheads="1"/>
            </p:cNvSpPr>
            <p:nvPr/>
          </p:nvSpPr>
          <p:spPr bwMode="auto">
            <a:xfrm>
              <a:off x="3068" y="2208"/>
              <a:ext cx="1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x</a:t>
              </a:r>
              <a:endParaRPr lang="en-US" baseline="-25000">
                <a:solidFill>
                  <a:srgbClr val="333399"/>
                </a:solidFill>
                <a:latin typeface="Arial Narrow" charset="0"/>
              </a:endParaRPr>
            </a:p>
          </p:txBody>
        </p:sp>
      </p:grpSp>
      <p:grpSp>
        <p:nvGrpSpPr>
          <p:cNvPr id="7" name="Group 23"/>
          <p:cNvGrpSpPr>
            <a:grpSpLocks/>
          </p:cNvGrpSpPr>
          <p:nvPr/>
        </p:nvGrpSpPr>
        <p:grpSpPr bwMode="auto">
          <a:xfrm>
            <a:off x="2590800" y="1295400"/>
            <a:ext cx="452438" cy="2819400"/>
            <a:chOff x="1737" y="960"/>
            <a:chExt cx="276" cy="1536"/>
          </a:xfrm>
        </p:grpSpPr>
        <p:sp>
          <p:nvSpPr>
            <p:cNvPr id="31775" name="Line 24"/>
            <p:cNvSpPr>
              <a:spLocks noChangeShapeType="1"/>
            </p:cNvSpPr>
            <p:nvPr/>
          </p:nvSpPr>
          <p:spPr bwMode="auto">
            <a:xfrm rot="-5400000">
              <a:off x="1017" y="1776"/>
              <a:ext cx="1440"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76" name="Text Box 25"/>
            <p:cNvSpPr txBox="1">
              <a:spLocks noChangeArrowheads="1"/>
            </p:cNvSpPr>
            <p:nvPr/>
          </p:nvSpPr>
          <p:spPr bwMode="auto">
            <a:xfrm>
              <a:off x="1824" y="960"/>
              <a:ext cx="189" cy="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y</a:t>
              </a:r>
              <a:endParaRPr lang="en-US" baseline="-25000">
                <a:solidFill>
                  <a:srgbClr val="333399"/>
                </a:solidFill>
                <a:latin typeface="Arial Narrow" charset="0"/>
              </a:endParaRPr>
            </a:p>
          </p:txBody>
        </p:sp>
      </p:grpSp>
      <p:graphicFrame>
        <p:nvGraphicFramePr>
          <p:cNvPr id="200730" name="Object 3"/>
          <p:cNvGraphicFramePr>
            <a:graphicFrameLocks noChangeAspect="1"/>
          </p:cNvGraphicFramePr>
          <p:nvPr/>
        </p:nvGraphicFramePr>
        <p:xfrm>
          <a:off x="5430838" y="1860550"/>
          <a:ext cx="665162" cy="515938"/>
        </p:xfrm>
        <a:graphic>
          <a:graphicData uri="http://schemas.openxmlformats.org/presentationml/2006/ole">
            <mc:AlternateContent xmlns:mc="http://schemas.openxmlformats.org/markup-compatibility/2006">
              <mc:Choice xmlns:v="urn:schemas-microsoft-com:vml" Requires="v">
                <p:oleObj spid="_x0000_s14356" name="Equation" r:id="rId5" imgW="317500" imgH="241300" progId="Equation.DSMT4">
                  <p:embed/>
                </p:oleObj>
              </mc:Choice>
              <mc:Fallback>
                <p:oleObj name="Equation" r:id="rId5" imgW="317500" imgH="241300" progId="Equation.DSMT4">
                  <p:embed/>
                  <p:pic>
                    <p:nvPicPr>
                      <p:cNvPr id="20073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1860550"/>
                        <a:ext cx="665162" cy="515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31" name="Object 4"/>
          <p:cNvGraphicFramePr>
            <a:graphicFrameLocks noChangeAspect="1"/>
          </p:cNvGraphicFramePr>
          <p:nvPr/>
        </p:nvGraphicFramePr>
        <p:xfrm>
          <a:off x="1355725" y="4456113"/>
          <a:ext cx="903288" cy="663575"/>
        </p:xfrm>
        <a:graphic>
          <a:graphicData uri="http://schemas.openxmlformats.org/presentationml/2006/ole">
            <mc:AlternateContent xmlns:mc="http://schemas.openxmlformats.org/markup-compatibility/2006">
              <mc:Choice xmlns:v="urn:schemas-microsoft-com:vml" Requires="v">
                <p:oleObj spid="_x0000_s14357" name="Equation" r:id="rId7" imgW="330200" imgH="355600" progId="Equation.DSMT4">
                  <p:embed/>
                </p:oleObj>
              </mc:Choice>
              <mc:Fallback>
                <p:oleObj name="Equation" r:id="rId7" imgW="330200" imgH="355600" progId="Equation.DSMT4">
                  <p:embed/>
                  <p:pic>
                    <p:nvPicPr>
                      <p:cNvPr id="200731" name="Object 4"/>
                      <p:cNvPicPr>
                        <a:picLocks noChangeAspect="1" noChangeArrowheads="1"/>
                      </p:cNvPicPr>
                      <p:nvPr/>
                    </p:nvPicPr>
                    <p:blipFill>
                      <a:blip r:embed="rId8"/>
                      <a:srcRect/>
                      <a:stretch>
                        <a:fillRect/>
                      </a:stretch>
                    </p:blipFill>
                    <p:spPr bwMode="auto">
                      <a:xfrm>
                        <a:off x="1355725" y="4456113"/>
                        <a:ext cx="903288" cy="663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0732" name="Text Box 28"/>
          <p:cNvSpPr txBox="1">
            <a:spLocks noChangeArrowheads="1"/>
          </p:cNvSpPr>
          <p:nvPr/>
        </p:nvSpPr>
        <p:spPr bwMode="auto">
          <a:xfrm>
            <a:off x="7243763" y="1797050"/>
            <a:ext cx="1595437"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600">
                <a:solidFill>
                  <a:schemeClr val="accent2"/>
                </a:solidFill>
                <a:latin typeface="Arial Narrow" charset="0"/>
              </a:rPr>
              <a:t>}</a:t>
            </a:r>
            <a:r>
              <a:rPr lang="en-US" sz="2000">
                <a:solidFill>
                  <a:schemeClr val="accent2"/>
                </a:solidFill>
                <a:latin typeface="Arial Narrow" charset="0"/>
              </a:rPr>
              <a:t>Components</a:t>
            </a:r>
            <a:endParaRPr lang="en-US" sz="6600">
              <a:solidFill>
                <a:schemeClr val="accent2"/>
              </a:solidFill>
              <a:latin typeface="Arial Narrow" charset="0"/>
            </a:endParaRPr>
          </a:p>
        </p:txBody>
      </p:sp>
      <p:sp>
        <p:nvSpPr>
          <p:cNvPr id="200733" name="Text Box 29"/>
          <p:cNvSpPr txBox="1">
            <a:spLocks noChangeArrowheads="1"/>
          </p:cNvSpPr>
          <p:nvPr/>
        </p:nvSpPr>
        <p:spPr bwMode="auto">
          <a:xfrm>
            <a:off x="3200400" y="1524000"/>
            <a:ext cx="711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4" name="Text Box 30"/>
          <p:cNvSpPr txBox="1">
            <a:spLocks noChangeArrowheads="1"/>
          </p:cNvSpPr>
          <p:nvPr/>
        </p:nvSpPr>
        <p:spPr bwMode="auto">
          <a:xfrm>
            <a:off x="1676400" y="2514600"/>
            <a:ext cx="647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5" name="Text Box 31"/>
          <p:cNvSpPr txBox="1">
            <a:spLocks noChangeArrowheads="1"/>
          </p:cNvSpPr>
          <p:nvPr/>
        </p:nvSpPr>
        <p:spPr bwMode="auto">
          <a:xfrm>
            <a:off x="1638300" y="3505200"/>
            <a:ext cx="584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6" name="Text Box 32"/>
          <p:cNvSpPr txBox="1">
            <a:spLocks noChangeArrowheads="1"/>
          </p:cNvSpPr>
          <p:nvPr/>
        </p:nvSpPr>
        <p:spPr bwMode="auto">
          <a:xfrm>
            <a:off x="2768600" y="3505200"/>
            <a:ext cx="647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graphicFrame>
        <p:nvGraphicFramePr>
          <p:cNvPr id="200737" name="Object 5"/>
          <p:cNvGraphicFramePr>
            <a:graphicFrameLocks noGrp="1" noChangeAspect="1"/>
          </p:cNvGraphicFramePr>
          <p:nvPr>
            <p:ph sz="quarter" idx="3"/>
          </p:nvPr>
        </p:nvGraphicFramePr>
        <p:xfrm>
          <a:off x="5445125" y="2490788"/>
          <a:ext cx="690563" cy="557212"/>
        </p:xfrm>
        <a:graphic>
          <a:graphicData uri="http://schemas.openxmlformats.org/presentationml/2006/ole">
            <mc:AlternateContent xmlns:mc="http://schemas.openxmlformats.org/markup-compatibility/2006">
              <mc:Choice xmlns:v="urn:schemas-microsoft-com:vml" Requires="v">
                <p:oleObj spid="_x0000_s14358" name="Equation" r:id="rId9" imgW="330200" imgH="266700" progId="Equation.DSMT4">
                  <p:embed/>
                </p:oleObj>
              </mc:Choice>
              <mc:Fallback>
                <p:oleObj name="Equation" r:id="rId9" imgW="330200" imgH="266700" progId="Equation.DSMT4">
                  <p:embed/>
                  <p:pic>
                    <p:nvPicPr>
                      <p:cNvPr id="200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25" y="2490788"/>
                        <a:ext cx="690563" cy="557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38" name="Text Box 34"/>
          <p:cNvSpPr txBox="1">
            <a:spLocks noChangeArrowheads="1"/>
          </p:cNvSpPr>
          <p:nvPr/>
        </p:nvSpPr>
        <p:spPr bwMode="auto">
          <a:xfrm>
            <a:off x="7391400" y="3352800"/>
            <a:ext cx="175101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chemeClr val="accent2"/>
                </a:solidFill>
                <a:latin typeface="Arial Narrow" charset="0"/>
              </a:rPr>
              <a:t>}</a:t>
            </a:r>
            <a:r>
              <a:rPr lang="en-US" sz="2800">
                <a:solidFill>
                  <a:schemeClr val="accent2"/>
                </a:solidFill>
                <a:latin typeface="Arial Narrow" charset="0"/>
              </a:rPr>
              <a:t> Magnitude</a:t>
            </a:r>
          </a:p>
        </p:txBody>
      </p:sp>
      <p:graphicFrame>
        <p:nvGraphicFramePr>
          <p:cNvPr id="200739" name="Object 6"/>
          <p:cNvGraphicFramePr>
            <a:graphicFrameLocks noChangeAspect="1"/>
          </p:cNvGraphicFramePr>
          <p:nvPr/>
        </p:nvGraphicFramePr>
        <p:xfrm>
          <a:off x="2033588" y="4384675"/>
          <a:ext cx="4281487" cy="874713"/>
        </p:xfrm>
        <a:graphic>
          <a:graphicData uri="http://schemas.openxmlformats.org/presentationml/2006/ole">
            <mc:AlternateContent xmlns:mc="http://schemas.openxmlformats.org/markup-compatibility/2006">
              <mc:Choice xmlns:v="urn:schemas-microsoft-com:vml" Requires="v">
                <p:oleObj spid="_x0000_s14359" name="Equation" r:id="rId11" imgW="1562100" imgH="469900" progId="Equation.DSMT4">
                  <p:embed/>
                </p:oleObj>
              </mc:Choice>
              <mc:Fallback>
                <p:oleObj name="Equation" r:id="rId11" imgW="1562100" imgH="469900" progId="Equation.DSMT4">
                  <p:embed/>
                  <p:pic>
                    <p:nvPicPr>
                      <p:cNvPr id="200739" name="Object 6"/>
                      <p:cNvPicPr>
                        <a:picLocks noChangeAspect="1" noChangeArrowheads="1"/>
                      </p:cNvPicPr>
                      <p:nvPr/>
                    </p:nvPicPr>
                    <p:blipFill>
                      <a:blip r:embed="rId12"/>
                      <a:srcRect/>
                      <a:stretch>
                        <a:fillRect/>
                      </a:stretch>
                    </p:blipFill>
                    <p:spPr bwMode="auto">
                      <a:xfrm>
                        <a:off x="2033588" y="4384675"/>
                        <a:ext cx="4281487" cy="874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0" name="Object 7"/>
          <p:cNvGraphicFramePr>
            <a:graphicFrameLocks noChangeAspect="1"/>
          </p:cNvGraphicFramePr>
          <p:nvPr/>
        </p:nvGraphicFramePr>
        <p:xfrm>
          <a:off x="1812925" y="5302250"/>
          <a:ext cx="4002088" cy="830263"/>
        </p:xfrm>
        <a:graphic>
          <a:graphicData uri="http://schemas.openxmlformats.org/presentationml/2006/ole">
            <mc:AlternateContent xmlns:mc="http://schemas.openxmlformats.org/markup-compatibility/2006">
              <mc:Choice xmlns:v="urn:schemas-microsoft-com:vml" Requires="v">
                <p:oleObj spid="_x0000_s14360" name="Equation" r:id="rId13" imgW="1460500" imgH="444500" progId="Equation.DSMT4">
                  <p:embed/>
                </p:oleObj>
              </mc:Choice>
              <mc:Fallback>
                <p:oleObj name="Equation" r:id="rId13" imgW="1460500" imgH="444500" progId="Equation.DSMT4">
                  <p:embed/>
                  <p:pic>
                    <p:nvPicPr>
                      <p:cNvPr id="200740" name="Object 7"/>
                      <p:cNvPicPr>
                        <a:picLocks noChangeAspect="1" noChangeArrowheads="1"/>
                      </p:cNvPicPr>
                      <p:nvPr/>
                    </p:nvPicPr>
                    <p:blipFill>
                      <a:blip r:embed="rId14"/>
                      <a:srcRect/>
                      <a:stretch>
                        <a:fillRect/>
                      </a:stretch>
                    </p:blipFill>
                    <p:spPr bwMode="auto">
                      <a:xfrm>
                        <a:off x="1812925" y="5302250"/>
                        <a:ext cx="4002088" cy="8302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1" name="Object 8"/>
          <p:cNvGraphicFramePr>
            <a:graphicFrameLocks noChangeAspect="1"/>
          </p:cNvGraphicFramePr>
          <p:nvPr/>
        </p:nvGraphicFramePr>
        <p:xfrm>
          <a:off x="6046788" y="5416550"/>
          <a:ext cx="904875" cy="663575"/>
        </p:xfrm>
        <a:graphic>
          <a:graphicData uri="http://schemas.openxmlformats.org/presentationml/2006/ole">
            <mc:AlternateContent xmlns:mc="http://schemas.openxmlformats.org/markup-compatibility/2006">
              <mc:Choice xmlns:v="urn:schemas-microsoft-com:vml" Requires="v">
                <p:oleObj spid="_x0000_s14361" name="Equation" r:id="rId15" imgW="330200" imgH="355600" progId="Equation.DSMT4">
                  <p:embed/>
                </p:oleObj>
              </mc:Choice>
              <mc:Fallback>
                <p:oleObj name="Equation" r:id="rId15" imgW="330200" imgH="355600" progId="Equation.DSMT4">
                  <p:embed/>
                  <p:pic>
                    <p:nvPicPr>
                      <p:cNvPr id="200741" name="Object 8"/>
                      <p:cNvPicPr>
                        <a:picLocks noChangeAspect="1" noChangeArrowheads="1"/>
                      </p:cNvPicPr>
                      <p:nvPr/>
                    </p:nvPicPr>
                    <p:blipFill>
                      <a:blip r:embed="rId16"/>
                      <a:srcRect/>
                      <a:stretch>
                        <a:fillRect/>
                      </a:stretch>
                    </p:blipFill>
                    <p:spPr bwMode="auto">
                      <a:xfrm>
                        <a:off x="6046788" y="5416550"/>
                        <a:ext cx="904875" cy="663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2" name="Object 9"/>
          <p:cNvGraphicFramePr>
            <a:graphicFrameLocks noChangeAspect="1"/>
          </p:cNvGraphicFramePr>
          <p:nvPr/>
        </p:nvGraphicFramePr>
        <p:xfrm>
          <a:off x="6061075" y="1849438"/>
          <a:ext cx="1116013" cy="560387"/>
        </p:xfrm>
        <a:graphic>
          <a:graphicData uri="http://schemas.openxmlformats.org/presentationml/2006/ole">
            <mc:AlternateContent xmlns:mc="http://schemas.openxmlformats.org/markup-compatibility/2006">
              <mc:Choice xmlns:v="urn:schemas-microsoft-com:vml" Requires="v">
                <p:oleObj spid="_x0000_s14362" name="Equation" r:id="rId17" imgW="533400" imgH="368300" progId="Equation.DSMT4">
                  <p:embed/>
                </p:oleObj>
              </mc:Choice>
              <mc:Fallback>
                <p:oleObj name="Equation" r:id="rId17" imgW="533400" imgH="368300" progId="Equation.DSMT4">
                  <p:embed/>
                  <p:pic>
                    <p:nvPicPr>
                      <p:cNvPr id="20074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1075" y="1849438"/>
                        <a:ext cx="1116013" cy="5603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3" name="Object 10"/>
          <p:cNvGraphicFramePr>
            <a:graphicFrameLocks noChangeAspect="1"/>
          </p:cNvGraphicFramePr>
          <p:nvPr/>
        </p:nvGraphicFramePr>
        <p:xfrm>
          <a:off x="6096000" y="2481263"/>
          <a:ext cx="1079500" cy="620712"/>
        </p:xfrm>
        <a:graphic>
          <a:graphicData uri="http://schemas.openxmlformats.org/presentationml/2006/ole">
            <mc:AlternateContent xmlns:mc="http://schemas.openxmlformats.org/markup-compatibility/2006">
              <mc:Choice xmlns:v="urn:schemas-microsoft-com:vml" Requires="v">
                <p:oleObj spid="_x0000_s14363" name="Equation" r:id="rId19" imgW="508000" imgH="368300" progId="Equation.DSMT4">
                  <p:embed/>
                </p:oleObj>
              </mc:Choice>
              <mc:Fallback>
                <p:oleObj name="Equation" r:id="rId19" imgW="508000" imgH="368300" progId="Equation.DSMT4">
                  <p:embed/>
                  <p:pic>
                    <p:nvPicPr>
                      <p:cNvPr id="20074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2481263"/>
                        <a:ext cx="1079500" cy="6207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012605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animEffect transition="in" filter="wipe(left)">
                                      <p:cBhvr>
                                        <p:cTn id="7" dur="500"/>
                                        <p:tgtEl>
                                          <p:spTgt spid="2007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0711">
                                            <p:txEl>
                                              <p:pRg st="0" end="0"/>
                                            </p:txEl>
                                          </p:spTgt>
                                        </p:tgtEl>
                                        <p:attrNameLst>
                                          <p:attrName>style.visibility</p:attrName>
                                        </p:attrNameLst>
                                      </p:cBhvr>
                                      <p:to>
                                        <p:strVal val="visible"/>
                                      </p:to>
                                    </p:set>
                                    <p:animEffect transition="in" filter="wipe(left)">
                                      <p:cBhvr>
                                        <p:cTn id="41" dur="500"/>
                                        <p:tgtEl>
                                          <p:spTgt spid="200711">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00730"/>
                                        </p:tgtEl>
                                        <p:attrNameLst>
                                          <p:attrName>style.visibility</p:attrName>
                                        </p:attrNameLst>
                                      </p:cBhvr>
                                      <p:to>
                                        <p:strVal val="visible"/>
                                      </p:to>
                                    </p:set>
                                    <p:animEffect transition="in" filter="wipe(left)">
                                      <p:cBhvr>
                                        <p:cTn id="46" dur="500"/>
                                        <p:tgtEl>
                                          <p:spTgt spid="2007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0742"/>
                                        </p:tgtEl>
                                        <p:attrNameLst>
                                          <p:attrName>style.visibility</p:attrName>
                                        </p:attrNameLst>
                                      </p:cBhvr>
                                      <p:to>
                                        <p:strVal val="visible"/>
                                      </p:to>
                                    </p:set>
                                    <p:animEffect transition="in" filter="wipe(left)">
                                      <p:cBhvr>
                                        <p:cTn id="51" dur="500"/>
                                        <p:tgtEl>
                                          <p:spTgt spid="20074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00737"/>
                                        </p:tgtEl>
                                        <p:attrNameLst>
                                          <p:attrName>style.visibility</p:attrName>
                                        </p:attrNameLst>
                                      </p:cBhvr>
                                      <p:to>
                                        <p:strVal val="visible"/>
                                      </p:to>
                                    </p:set>
                                    <p:animEffect transition="in" filter="wipe(left)">
                                      <p:cBhvr>
                                        <p:cTn id="56" dur="500"/>
                                        <p:tgtEl>
                                          <p:spTgt spid="2007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00743"/>
                                        </p:tgtEl>
                                        <p:attrNameLst>
                                          <p:attrName>style.visibility</p:attrName>
                                        </p:attrNameLst>
                                      </p:cBhvr>
                                      <p:to>
                                        <p:strVal val="visible"/>
                                      </p:to>
                                    </p:set>
                                    <p:animEffect transition="in" filter="wipe(left)">
                                      <p:cBhvr>
                                        <p:cTn id="61" dur="500"/>
                                        <p:tgtEl>
                                          <p:spTgt spid="20074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0732">
                                            <p:txEl>
                                              <p:pRg st="0" end="0"/>
                                            </p:txEl>
                                          </p:spTgt>
                                        </p:tgtEl>
                                        <p:attrNameLst>
                                          <p:attrName>style.visibility</p:attrName>
                                        </p:attrNameLst>
                                      </p:cBhvr>
                                      <p:to>
                                        <p:strVal val="visible"/>
                                      </p:to>
                                    </p:set>
                                    <p:animEffect transition="in" filter="wipe(left)">
                                      <p:cBhvr>
                                        <p:cTn id="66" dur="500"/>
                                        <p:tgtEl>
                                          <p:spTgt spid="200732">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00707"/>
                                        </p:tgtEl>
                                        <p:attrNameLst>
                                          <p:attrName>style.visibility</p:attrName>
                                        </p:attrNameLst>
                                      </p:cBhvr>
                                      <p:to>
                                        <p:strVal val="visible"/>
                                      </p:to>
                                    </p:set>
                                    <p:anim calcmode="lin" valueType="num">
                                      <p:cBhvr>
                                        <p:cTn id="71" dur="500" fill="hold"/>
                                        <p:tgtEl>
                                          <p:spTgt spid="200707"/>
                                        </p:tgtEl>
                                        <p:attrNameLst>
                                          <p:attrName>ppt_w</p:attrName>
                                        </p:attrNameLst>
                                      </p:cBhvr>
                                      <p:tavLst>
                                        <p:tav tm="0">
                                          <p:val>
                                            <p:fltVal val="0"/>
                                          </p:val>
                                        </p:tav>
                                        <p:tav tm="100000">
                                          <p:val>
                                            <p:strVal val="#ppt_w"/>
                                          </p:val>
                                        </p:tav>
                                      </p:tavLst>
                                    </p:anim>
                                    <p:anim calcmode="lin" valueType="num">
                                      <p:cBhvr>
                                        <p:cTn id="72" dur="500" fill="hold"/>
                                        <p:tgtEl>
                                          <p:spTgt spid="200707"/>
                                        </p:tgtEl>
                                        <p:attrNameLst>
                                          <p:attrName>ppt_h</p:attrName>
                                        </p:attrNameLst>
                                      </p:cBhvr>
                                      <p:tavLst>
                                        <p:tav tm="0">
                                          <p:val>
                                            <p:fltVal val="0"/>
                                          </p:val>
                                        </p:tav>
                                        <p:tav tm="100000">
                                          <p:val>
                                            <p:strVal val="#ppt_h"/>
                                          </p:val>
                                        </p:tav>
                                      </p:tavLst>
                                    </p:anim>
                                    <p:animEffect transition="in" filter="fade">
                                      <p:cBhvr>
                                        <p:cTn id="73" dur="500"/>
                                        <p:tgtEl>
                                          <p:spTgt spid="20070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200706"/>
                                        </p:tgtEl>
                                        <p:attrNameLst>
                                          <p:attrName>style.visibility</p:attrName>
                                        </p:attrNameLst>
                                      </p:cBhvr>
                                      <p:to>
                                        <p:strVal val="visible"/>
                                      </p:to>
                                    </p:set>
                                    <p:anim calcmode="lin" valueType="num">
                                      <p:cBhvr>
                                        <p:cTn id="78" dur="500" fill="hold"/>
                                        <p:tgtEl>
                                          <p:spTgt spid="200706"/>
                                        </p:tgtEl>
                                        <p:attrNameLst>
                                          <p:attrName>ppt_w</p:attrName>
                                        </p:attrNameLst>
                                      </p:cBhvr>
                                      <p:tavLst>
                                        <p:tav tm="0">
                                          <p:val>
                                            <p:fltVal val="0"/>
                                          </p:val>
                                        </p:tav>
                                        <p:tav tm="100000">
                                          <p:val>
                                            <p:strVal val="#ppt_w"/>
                                          </p:val>
                                        </p:tav>
                                      </p:tavLst>
                                    </p:anim>
                                    <p:anim calcmode="lin" valueType="num">
                                      <p:cBhvr>
                                        <p:cTn id="79" dur="500" fill="hold"/>
                                        <p:tgtEl>
                                          <p:spTgt spid="200706"/>
                                        </p:tgtEl>
                                        <p:attrNameLst>
                                          <p:attrName>ppt_h</p:attrName>
                                        </p:attrNameLst>
                                      </p:cBhvr>
                                      <p:tavLst>
                                        <p:tav tm="0">
                                          <p:val>
                                            <p:fltVal val="0"/>
                                          </p:val>
                                        </p:tav>
                                        <p:tav tm="100000">
                                          <p:val>
                                            <p:strVal val="#ppt_h"/>
                                          </p:val>
                                        </p:tav>
                                      </p:tavLst>
                                    </p:anim>
                                    <p:animEffect transition="in" filter="fade">
                                      <p:cBhvr>
                                        <p:cTn id="80" dur="500"/>
                                        <p:tgtEl>
                                          <p:spTgt spid="20070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00733">
                                            <p:txEl>
                                              <p:pRg st="0" end="0"/>
                                            </p:txEl>
                                          </p:spTgt>
                                        </p:tgtEl>
                                        <p:attrNameLst>
                                          <p:attrName>style.visibility</p:attrName>
                                        </p:attrNameLst>
                                      </p:cBhvr>
                                      <p:to>
                                        <p:strVal val="visible"/>
                                      </p:to>
                                    </p:set>
                                    <p:animEffect transition="in" filter="wipe(left)">
                                      <p:cBhvr>
                                        <p:cTn id="85" dur="500"/>
                                        <p:tgtEl>
                                          <p:spTgt spid="200733">
                                            <p:txEl>
                                              <p:pRg st="0" end="0"/>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00734">
                                            <p:txEl>
                                              <p:pRg st="0" end="0"/>
                                            </p:txEl>
                                          </p:spTgt>
                                        </p:tgtEl>
                                        <p:attrNameLst>
                                          <p:attrName>style.visibility</p:attrName>
                                        </p:attrNameLst>
                                      </p:cBhvr>
                                      <p:to>
                                        <p:strVal val="visible"/>
                                      </p:to>
                                    </p:set>
                                    <p:animEffect transition="in" filter="wipe(left)">
                                      <p:cBhvr>
                                        <p:cTn id="90" dur="500"/>
                                        <p:tgtEl>
                                          <p:spTgt spid="200734">
                                            <p:txEl>
                                              <p:pRg st="0" end="0"/>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00735">
                                            <p:txEl>
                                              <p:pRg st="0" end="0"/>
                                            </p:txEl>
                                          </p:spTgt>
                                        </p:tgtEl>
                                        <p:attrNameLst>
                                          <p:attrName>style.visibility</p:attrName>
                                        </p:attrNameLst>
                                      </p:cBhvr>
                                      <p:to>
                                        <p:strVal val="visible"/>
                                      </p:to>
                                    </p:set>
                                    <p:animEffect transition="in" filter="wipe(left)">
                                      <p:cBhvr>
                                        <p:cTn id="95" dur="500"/>
                                        <p:tgtEl>
                                          <p:spTgt spid="200735">
                                            <p:txEl>
                                              <p:pRg st="0" end="0"/>
                                            </p:txEl>
                                          </p:spTgt>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00736">
                                            <p:txEl>
                                              <p:pRg st="0" end="0"/>
                                            </p:txEl>
                                          </p:spTgt>
                                        </p:tgtEl>
                                        <p:attrNameLst>
                                          <p:attrName>style.visibility</p:attrName>
                                        </p:attrNameLst>
                                      </p:cBhvr>
                                      <p:to>
                                        <p:strVal val="visible"/>
                                      </p:to>
                                    </p:set>
                                    <p:animEffect transition="in" filter="wipe(left)">
                                      <p:cBhvr>
                                        <p:cTn id="100" dur="500"/>
                                        <p:tgtEl>
                                          <p:spTgt spid="200736">
                                            <p:txEl>
                                              <p:pRg st="0" end="0"/>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200710"/>
                                        </p:tgtEl>
                                        <p:attrNameLst>
                                          <p:attrName>style.visibility</p:attrName>
                                        </p:attrNameLst>
                                      </p:cBhvr>
                                      <p:to>
                                        <p:strVal val="visible"/>
                                      </p:to>
                                    </p:set>
                                    <p:animEffect transition="in" filter="wipe(left)">
                                      <p:cBhvr>
                                        <p:cTn id="105" dur="500"/>
                                        <p:tgtEl>
                                          <p:spTgt spid="20071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00738">
                                            <p:txEl>
                                              <p:pRg st="0" end="0"/>
                                            </p:txEl>
                                          </p:spTgt>
                                        </p:tgtEl>
                                        <p:attrNameLst>
                                          <p:attrName>style.visibility</p:attrName>
                                        </p:attrNameLst>
                                      </p:cBhvr>
                                      <p:to>
                                        <p:strVal val="visible"/>
                                      </p:to>
                                    </p:set>
                                    <p:animEffect transition="in" filter="wipe(left)">
                                      <p:cBhvr>
                                        <p:cTn id="110" dur="500"/>
                                        <p:tgtEl>
                                          <p:spTgt spid="200738">
                                            <p:txEl>
                                              <p:pRg st="0" end="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childTnLst>
                                    <p:set>
                                      <p:cBhvr>
                                        <p:cTn id="114" dur="1" fill="hold">
                                          <p:stCondLst>
                                            <p:cond delay="0"/>
                                          </p:stCondLst>
                                        </p:cTn>
                                        <p:tgtEl>
                                          <p:spTgt spid="200731"/>
                                        </p:tgtEl>
                                        <p:attrNameLst>
                                          <p:attrName>style.visibility</p:attrName>
                                        </p:attrNameLst>
                                      </p:cBhvr>
                                      <p:to>
                                        <p:strVal val="visible"/>
                                      </p:to>
                                    </p:set>
                                    <p:animEffect transition="in" filter="wipe(left)">
                                      <p:cBhvr>
                                        <p:cTn id="115" dur="500"/>
                                        <p:tgtEl>
                                          <p:spTgt spid="20073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200739"/>
                                        </p:tgtEl>
                                        <p:attrNameLst>
                                          <p:attrName>style.visibility</p:attrName>
                                        </p:attrNameLst>
                                      </p:cBhvr>
                                      <p:to>
                                        <p:strVal val="visible"/>
                                      </p:to>
                                    </p:set>
                                    <p:animEffect transition="in" filter="wipe(left)">
                                      <p:cBhvr>
                                        <p:cTn id="120" dur="500"/>
                                        <p:tgtEl>
                                          <p:spTgt spid="200739"/>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childTnLst>
                                    <p:set>
                                      <p:cBhvr>
                                        <p:cTn id="124" dur="1" fill="hold">
                                          <p:stCondLst>
                                            <p:cond delay="0"/>
                                          </p:stCondLst>
                                        </p:cTn>
                                        <p:tgtEl>
                                          <p:spTgt spid="200740"/>
                                        </p:tgtEl>
                                        <p:attrNameLst>
                                          <p:attrName>style.visibility</p:attrName>
                                        </p:attrNameLst>
                                      </p:cBhvr>
                                      <p:to>
                                        <p:strVal val="visible"/>
                                      </p:to>
                                    </p:set>
                                    <p:animEffect transition="in" filter="wipe(left)">
                                      <p:cBhvr>
                                        <p:cTn id="125" dur="500"/>
                                        <p:tgtEl>
                                          <p:spTgt spid="20074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nodeType="clickEffect">
                                  <p:stCondLst>
                                    <p:cond delay="0"/>
                                  </p:stCondLst>
                                  <p:childTnLst>
                                    <p:set>
                                      <p:cBhvr>
                                        <p:cTn id="129" dur="1" fill="hold">
                                          <p:stCondLst>
                                            <p:cond delay="0"/>
                                          </p:stCondLst>
                                        </p:cTn>
                                        <p:tgtEl>
                                          <p:spTgt spid="200741"/>
                                        </p:tgtEl>
                                        <p:attrNameLst>
                                          <p:attrName>style.visibility</p:attrName>
                                        </p:attrNameLst>
                                      </p:cBhvr>
                                      <p:to>
                                        <p:strVal val="visible"/>
                                      </p:to>
                                    </p:set>
                                    <p:animEffect transition="in" filter="wipe(left)">
                                      <p:cBhvr>
                                        <p:cTn id="130" dur="500"/>
                                        <p:tgtEl>
                                          <p:spTgt spid="200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nimBg="1"/>
      <p:bldP spid="200707" grpId="0" animBg="1"/>
      <p:bldP spid="200709" grpId="0" build="p" autoUpdateAnimBg="0"/>
      <p:bldP spid="200711" grpId="0" build="p" autoUpdateAnimBg="0"/>
      <p:bldP spid="200732" grpId="0" build="p" autoUpdateAnimBg="0"/>
      <p:bldP spid="200733" grpId="0" build="p" autoUpdateAnimBg="0"/>
      <p:bldP spid="200734" grpId="0" build="p" autoUpdateAnimBg="0"/>
      <p:bldP spid="200735" grpId="0" build="p" autoUpdateAnimBg="0"/>
      <p:bldP spid="200736" grpId="0" build="p" autoUpdateAnimBg="0"/>
      <p:bldP spid="20073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Date Placeholder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32781"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18" name="Slide Number Placeholder 6"/>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47C993-70A0-444A-8399-C8A55D58779E}"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sp>
        <p:nvSpPr>
          <p:cNvPr id="201730" name="Rectangle 2"/>
          <p:cNvSpPr>
            <a:spLocks noChangeArrowheads="1"/>
          </p:cNvSpPr>
          <p:nvPr/>
        </p:nvSpPr>
        <p:spPr bwMode="auto">
          <a:xfrm>
            <a:off x="3505200" y="4876800"/>
            <a:ext cx="5334000" cy="685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2784" name="Rectangle 3"/>
          <p:cNvSpPr>
            <a:spLocks noGrp="1" noChangeArrowheads="1"/>
          </p:cNvSpPr>
          <p:nvPr>
            <p:ph type="title"/>
          </p:nvPr>
        </p:nvSpPr>
        <p:spPr>
          <a:xfrm>
            <a:off x="685800" y="76200"/>
            <a:ext cx="7772400" cy="609600"/>
          </a:xfrm>
        </p:spPr>
        <p:txBody>
          <a:bodyPr/>
          <a:lstStyle/>
          <a:p>
            <a:r>
              <a:rPr lang="en-US" b="1" dirty="0">
                <a:latin typeface="Arial Narrow" charset="0"/>
                <a:ea typeface="ＭＳ Ｐゴシック" charset="0"/>
                <a:cs typeface="ＭＳ Ｐゴシック" charset="0"/>
              </a:rPr>
              <a:t>Reminder: Unit Vectors</a:t>
            </a:r>
          </a:p>
        </p:txBody>
      </p:sp>
      <p:sp>
        <p:nvSpPr>
          <p:cNvPr id="201732" name="Rectangle 4"/>
          <p:cNvSpPr>
            <a:spLocks noGrp="1" noChangeArrowheads="1"/>
          </p:cNvSpPr>
          <p:nvPr>
            <p:ph type="body" sz="half" idx="1"/>
          </p:nvPr>
        </p:nvSpPr>
        <p:spPr>
          <a:xfrm>
            <a:off x="457200" y="685800"/>
            <a:ext cx="8458200" cy="4114800"/>
          </a:xfrm>
        </p:spPr>
        <p:txBody>
          <a:bodyPr/>
          <a:lstStyle/>
          <a:p>
            <a:r>
              <a:rPr lang="en-US" sz="3600">
                <a:latin typeface="Arial Narrow" charset="0"/>
                <a:ea typeface="ＭＳ Ｐゴシック" charset="0"/>
                <a:cs typeface="ＭＳ Ｐゴシック" charset="0"/>
              </a:rPr>
              <a:t>Unit vectors are the ones that tells us the directions of the components</a:t>
            </a:r>
          </a:p>
          <a:p>
            <a:r>
              <a:rPr lang="en-US" sz="3600" b="1" u="sng">
                <a:solidFill>
                  <a:srgbClr val="990000"/>
                </a:solidFill>
                <a:latin typeface="Arial Narrow" charset="0"/>
                <a:ea typeface="ＭＳ Ｐゴシック" charset="0"/>
                <a:cs typeface="ＭＳ Ｐゴシック" charset="0"/>
              </a:rPr>
              <a:t>Dimensionless</a:t>
            </a:r>
            <a:r>
              <a:rPr lang="en-US" sz="3600">
                <a:latin typeface="Arial Narrow" charset="0"/>
                <a:ea typeface="ＭＳ Ｐゴシック" charset="0"/>
                <a:cs typeface="ＭＳ Ｐゴシック" charset="0"/>
              </a:rPr>
              <a:t> </a:t>
            </a:r>
          </a:p>
          <a:p>
            <a:r>
              <a:rPr lang="en-US" sz="3600" b="1" u="sng">
                <a:solidFill>
                  <a:srgbClr val="990000"/>
                </a:solidFill>
                <a:latin typeface="Arial Narrow" charset="0"/>
                <a:ea typeface="ＭＳ Ｐゴシック" charset="0"/>
                <a:cs typeface="ＭＳ Ｐゴシック" charset="0"/>
              </a:rPr>
              <a:t>Magnitudes are exactly 1</a:t>
            </a:r>
          </a:p>
          <a:p>
            <a:r>
              <a:rPr lang="en-US" sz="3600">
                <a:solidFill>
                  <a:srgbClr val="003300"/>
                </a:solidFill>
                <a:latin typeface="Arial Narrow" charset="0"/>
                <a:ea typeface="ＭＳ Ｐゴシック" charset="0"/>
                <a:cs typeface="ＭＳ Ｐゴシック" charset="0"/>
              </a:rPr>
              <a:t>Unit vectors are usually expressed in </a:t>
            </a:r>
            <a:r>
              <a:rPr lang="en-US" sz="3600" b="1">
                <a:solidFill>
                  <a:srgbClr val="003300"/>
                </a:solidFill>
                <a:latin typeface="Arial Narrow" charset="0"/>
                <a:ea typeface="ＭＳ Ｐゴシック" charset="0"/>
                <a:cs typeface="ＭＳ Ｐゴシック" charset="0"/>
              </a:rPr>
              <a:t>i, j, k </a:t>
            </a:r>
            <a:r>
              <a:rPr lang="en-US" sz="3600">
                <a:solidFill>
                  <a:srgbClr val="003300"/>
                </a:solidFill>
                <a:latin typeface="Arial Narrow" charset="0"/>
                <a:ea typeface="ＭＳ Ｐゴシック" charset="0"/>
                <a:cs typeface="ＭＳ Ｐゴシック" charset="0"/>
              </a:rPr>
              <a:t>or</a:t>
            </a:r>
          </a:p>
        </p:txBody>
      </p:sp>
      <p:graphicFrame>
        <p:nvGraphicFramePr>
          <p:cNvPr id="201733" name="Object 2"/>
          <p:cNvGraphicFramePr>
            <a:graphicFrameLocks noGrp="1" noChangeAspect="1"/>
          </p:cNvGraphicFramePr>
          <p:nvPr>
            <p:ph sz="half" idx="2"/>
          </p:nvPr>
        </p:nvGraphicFramePr>
        <p:xfrm>
          <a:off x="965200" y="3933825"/>
          <a:ext cx="965200" cy="614363"/>
        </p:xfrm>
        <a:graphic>
          <a:graphicData uri="http://schemas.openxmlformats.org/presentationml/2006/ole">
            <mc:AlternateContent xmlns:mc="http://schemas.openxmlformats.org/markup-compatibility/2006">
              <mc:Choice xmlns:v="urn:schemas-microsoft-com:vml" Requires="v">
                <p:oleObj spid="_x0000_s15381" name="Equation" r:id="rId3" imgW="419100" imgH="266700" progId="Equation.DSMT4">
                  <p:embed/>
                </p:oleObj>
              </mc:Choice>
              <mc:Fallback>
                <p:oleObj name="Equation" r:id="rId3" imgW="419100" imgH="266700" progId="Equation.DSMT4">
                  <p:embed/>
                  <p:pic>
                    <p:nvPicPr>
                      <p:cNvPr id="201733" name="Object 2"/>
                      <p:cNvPicPr>
                        <a:picLocks noChangeAspect="1" noChangeArrowheads="1"/>
                      </p:cNvPicPr>
                      <p:nvPr/>
                    </p:nvPicPr>
                    <p:blipFill>
                      <a:blip r:embed="rId4"/>
                      <a:srcRect/>
                      <a:stretch>
                        <a:fillRect/>
                      </a:stretch>
                    </p:blipFill>
                    <p:spPr bwMode="auto">
                      <a:xfrm>
                        <a:off x="965200" y="3933825"/>
                        <a:ext cx="965200" cy="614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01734" name="Object 3"/>
          <p:cNvGraphicFramePr>
            <a:graphicFrameLocks noChangeAspect="1"/>
          </p:cNvGraphicFramePr>
          <p:nvPr/>
        </p:nvGraphicFramePr>
        <p:xfrm>
          <a:off x="3540125" y="4913313"/>
          <a:ext cx="681038" cy="504825"/>
        </p:xfrm>
        <a:graphic>
          <a:graphicData uri="http://schemas.openxmlformats.org/presentationml/2006/ole">
            <mc:AlternateContent xmlns:mc="http://schemas.openxmlformats.org/markup-compatibility/2006">
              <mc:Choice xmlns:v="urn:schemas-microsoft-com:vml" Requires="v">
                <p:oleObj spid="_x0000_s15382" name="Equation" r:id="rId5" imgW="292100" imgH="241300" progId="Equation.DSMT4">
                  <p:embed/>
                </p:oleObj>
              </mc:Choice>
              <mc:Fallback>
                <p:oleObj name="Equation" r:id="rId5" imgW="292100" imgH="241300" progId="Equation.DSMT4">
                  <p:embed/>
                  <p:pic>
                    <p:nvPicPr>
                      <p:cNvPr id="20173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25" y="4913313"/>
                        <a:ext cx="681038" cy="5048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1735" name="Text Box 7"/>
          <p:cNvSpPr txBox="1">
            <a:spLocks noChangeArrowheads="1"/>
          </p:cNvSpPr>
          <p:nvPr/>
        </p:nvSpPr>
        <p:spPr bwMode="auto">
          <a:xfrm>
            <a:off x="609600" y="4800600"/>
            <a:ext cx="2667000" cy="850900"/>
          </a:xfrm>
          <a:prstGeom prst="rect">
            <a:avLst/>
          </a:prstGeom>
          <a:solidFill>
            <a:srgbClr val="FFFF99"/>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So the vector </a:t>
            </a:r>
            <a:r>
              <a:rPr lang="en-US" b="1">
                <a:solidFill>
                  <a:srgbClr val="990000"/>
                </a:solidFill>
                <a:effectLst>
                  <a:outerShdw blurRad="38100" dist="38100" dir="2700000" algn="tl">
                    <a:srgbClr val="000000"/>
                  </a:outerShdw>
                </a:effectLst>
                <a:latin typeface="Arial Narrow" charset="0"/>
              </a:rPr>
              <a:t>F</a:t>
            </a:r>
            <a:r>
              <a:rPr lang="en-US" b="1">
                <a:solidFill>
                  <a:schemeClr val="accent2"/>
                </a:solidFill>
                <a:effectLst>
                  <a:outerShdw blurRad="38100" dist="38100" dir="2700000" algn="tl">
                    <a:srgbClr val="000000"/>
                  </a:outerShdw>
                </a:effectLst>
                <a:latin typeface="Arial Narrow" charset="0"/>
              </a:rPr>
              <a:t> </a:t>
            </a:r>
            <a:r>
              <a:rPr lang="en-US">
                <a:solidFill>
                  <a:schemeClr val="accent2"/>
                </a:solidFill>
                <a:latin typeface="Arial Narrow" charset="0"/>
              </a:rPr>
              <a:t>can be re-written as</a:t>
            </a:r>
          </a:p>
        </p:txBody>
      </p:sp>
      <p:graphicFrame>
        <p:nvGraphicFramePr>
          <p:cNvPr id="201736" name="Object 4"/>
          <p:cNvGraphicFramePr>
            <a:graphicFrameLocks noChangeAspect="1"/>
          </p:cNvGraphicFramePr>
          <p:nvPr/>
        </p:nvGraphicFramePr>
        <p:xfrm>
          <a:off x="4876800" y="4970463"/>
          <a:ext cx="681038" cy="557212"/>
        </p:xfrm>
        <a:graphic>
          <a:graphicData uri="http://schemas.openxmlformats.org/presentationml/2006/ole">
            <mc:AlternateContent xmlns:mc="http://schemas.openxmlformats.org/markup-compatibility/2006">
              <mc:Choice xmlns:v="urn:schemas-microsoft-com:vml" Requires="v">
                <p:oleObj spid="_x0000_s15383" name="Equation" r:id="rId7" imgW="292100" imgH="266700" progId="Equation.DSMT4">
                  <p:embed/>
                </p:oleObj>
              </mc:Choice>
              <mc:Fallback>
                <p:oleObj name="Equation" r:id="rId7" imgW="292100" imgH="266700" progId="Equation.DSMT4">
                  <p:embed/>
                  <p:pic>
                    <p:nvPicPr>
                      <p:cNvPr id="20173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970463"/>
                        <a:ext cx="681038" cy="557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7" name="Object 5"/>
          <p:cNvGraphicFramePr>
            <a:graphicFrameLocks noChangeAspect="1"/>
          </p:cNvGraphicFramePr>
          <p:nvPr/>
        </p:nvGraphicFramePr>
        <p:xfrm>
          <a:off x="5516563" y="4865688"/>
          <a:ext cx="2014537" cy="768350"/>
        </p:xfrm>
        <a:graphic>
          <a:graphicData uri="http://schemas.openxmlformats.org/presentationml/2006/ole">
            <mc:AlternateContent xmlns:mc="http://schemas.openxmlformats.org/markup-compatibility/2006">
              <mc:Choice xmlns:v="urn:schemas-microsoft-com:vml" Requires="v">
                <p:oleObj spid="_x0000_s15384" name="Equation" r:id="rId9" imgW="863600" imgH="368300" progId="Equation.DSMT4">
                  <p:embed/>
                </p:oleObj>
              </mc:Choice>
              <mc:Fallback>
                <p:oleObj name="Equation" r:id="rId9" imgW="863600" imgH="368300" progId="Equation.DSMT4">
                  <p:embed/>
                  <p:pic>
                    <p:nvPicPr>
                      <p:cNvPr id="201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563" y="4865688"/>
                        <a:ext cx="2014537" cy="768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8" name="Object 6"/>
          <p:cNvGraphicFramePr>
            <a:graphicFrameLocks noChangeAspect="1"/>
          </p:cNvGraphicFramePr>
          <p:nvPr/>
        </p:nvGraphicFramePr>
        <p:xfrm>
          <a:off x="7453313" y="4867275"/>
          <a:ext cx="1182687" cy="768350"/>
        </p:xfrm>
        <a:graphic>
          <a:graphicData uri="http://schemas.openxmlformats.org/presentationml/2006/ole">
            <mc:AlternateContent xmlns:mc="http://schemas.openxmlformats.org/markup-compatibility/2006">
              <mc:Choice xmlns:v="urn:schemas-microsoft-com:vml" Requires="v">
                <p:oleObj spid="_x0000_s15385" name="Equation" r:id="rId11" imgW="508000" imgH="368300" progId="Equation.DSMT4">
                  <p:embed/>
                </p:oleObj>
              </mc:Choice>
              <mc:Fallback>
                <p:oleObj name="Equation" r:id="rId11" imgW="508000" imgH="368300" progId="Equation.DSMT4">
                  <p:embed/>
                  <p:pic>
                    <p:nvPicPr>
                      <p:cNvPr id="20173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313" y="4867275"/>
                        <a:ext cx="1182687" cy="768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9" name="Object 7"/>
          <p:cNvGraphicFramePr>
            <a:graphicFrameLocks noChangeAspect="1"/>
          </p:cNvGraphicFramePr>
          <p:nvPr/>
        </p:nvGraphicFramePr>
        <p:xfrm>
          <a:off x="4100513" y="4999038"/>
          <a:ext cx="946150" cy="503237"/>
        </p:xfrm>
        <a:graphic>
          <a:graphicData uri="http://schemas.openxmlformats.org/presentationml/2006/ole">
            <mc:AlternateContent xmlns:mc="http://schemas.openxmlformats.org/markup-compatibility/2006">
              <mc:Choice xmlns:v="urn:schemas-microsoft-com:vml" Requires="v">
                <p:oleObj spid="_x0000_s15386" name="Equation" r:id="rId13" imgW="406400" imgH="241300" progId="Equation.DSMT4">
                  <p:embed/>
                </p:oleObj>
              </mc:Choice>
              <mc:Fallback>
                <p:oleObj name="Equation" r:id="rId13" imgW="406400" imgH="241300" progId="Equation.DSMT4">
                  <p:embed/>
                  <p:pic>
                    <p:nvPicPr>
                      <p:cNvPr id="20173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0513" y="4999038"/>
                        <a:ext cx="946150" cy="5032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0" name="Object 8"/>
          <p:cNvGraphicFramePr>
            <a:graphicFrameLocks noChangeAspect="1"/>
          </p:cNvGraphicFramePr>
          <p:nvPr/>
        </p:nvGraphicFramePr>
        <p:xfrm>
          <a:off x="6929438" y="4960938"/>
          <a:ext cx="296862" cy="476250"/>
        </p:xfrm>
        <a:graphic>
          <a:graphicData uri="http://schemas.openxmlformats.org/presentationml/2006/ole">
            <mc:AlternateContent xmlns:mc="http://schemas.openxmlformats.org/markup-compatibility/2006">
              <mc:Choice xmlns:v="urn:schemas-microsoft-com:vml" Requires="v">
                <p:oleObj spid="_x0000_s15387" name="Equation" r:id="rId15" imgW="127000" imgH="228600" progId="Equation.DSMT4">
                  <p:embed/>
                </p:oleObj>
              </mc:Choice>
              <mc:Fallback>
                <p:oleObj name="Equation" r:id="rId15" imgW="127000" imgH="228600" progId="Equation.DSMT4">
                  <p:embed/>
                  <p:pic>
                    <p:nvPicPr>
                      <p:cNvPr id="201740" name="Object 8"/>
                      <p:cNvPicPr>
                        <a:picLocks noChangeAspect="1" noChangeArrowheads="1"/>
                      </p:cNvPicPr>
                      <p:nvPr/>
                    </p:nvPicPr>
                    <p:blipFill>
                      <a:blip r:embed="rId16"/>
                      <a:srcRect/>
                      <a:stretch>
                        <a:fillRect/>
                      </a:stretch>
                    </p:blipFill>
                    <p:spPr bwMode="auto">
                      <a:xfrm>
                        <a:off x="6929438" y="4960938"/>
                        <a:ext cx="296862"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1" name="Object 9"/>
          <p:cNvGraphicFramePr>
            <a:graphicFrameLocks noChangeAspect="1"/>
          </p:cNvGraphicFramePr>
          <p:nvPr/>
        </p:nvGraphicFramePr>
        <p:xfrm>
          <a:off x="4481513" y="5011738"/>
          <a:ext cx="295275" cy="476250"/>
        </p:xfrm>
        <a:graphic>
          <a:graphicData uri="http://schemas.openxmlformats.org/presentationml/2006/ole">
            <mc:AlternateContent xmlns:mc="http://schemas.openxmlformats.org/markup-compatibility/2006">
              <mc:Choice xmlns:v="urn:schemas-microsoft-com:vml" Requires="v">
                <p:oleObj spid="_x0000_s15388" name="Equation" r:id="rId17" imgW="127000" imgH="228600" progId="Equation.DSMT4">
                  <p:embed/>
                </p:oleObj>
              </mc:Choice>
              <mc:Fallback>
                <p:oleObj name="Equation" r:id="rId17" imgW="127000" imgH="228600" progId="Equation.DSMT4">
                  <p:embed/>
                  <p:pic>
                    <p:nvPicPr>
                      <p:cNvPr id="201741" name="Object 9"/>
                      <p:cNvPicPr>
                        <a:picLocks noChangeAspect="1" noChangeArrowheads="1"/>
                      </p:cNvPicPr>
                      <p:nvPr/>
                    </p:nvPicPr>
                    <p:blipFill>
                      <a:blip r:embed="rId16"/>
                      <a:srcRect/>
                      <a:stretch>
                        <a:fillRect/>
                      </a:stretch>
                    </p:blipFill>
                    <p:spPr bwMode="auto">
                      <a:xfrm>
                        <a:off x="4481513" y="5011738"/>
                        <a:ext cx="295275"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2" name="Object 10"/>
          <p:cNvGraphicFramePr>
            <a:graphicFrameLocks noChangeAspect="1"/>
          </p:cNvGraphicFramePr>
          <p:nvPr/>
        </p:nvGraphicFramePr>
        <p:xfrm>
          <a:off x="5195888" y="4972050"/>
          <a:ext cx="296862" cy="557213"/>
        </p:xfrm>
        <a:graphic>
          <a:graphicData uri="http://schemas.openxmlformats.org/presentationml/2006/ole">
            <mc:AlternateContent xmlns:mc="http://schemas.openxmlformats.org/markup-compatibility/2006">
              <mc:Choice xmlns:v="urn:schemas-microsoft-com:vml" Requires="v">
                <p:oleObj spid="_x0000_s15389" name="Equation" r:id="rId18" imgW="127000" imgH="266700" progId="Equation.DSMT4">
                  <p:embed/>
                </p:oleObj>
              </mc:Choice>
              <mc:Fallback>
                <p:oleObj name="Equation" r:id="rId18" imgW="127000" imgH="266700" progId="Equation.DSMT4">
                  <p:embed/>
                  <p:pic>
                    <p:nvPicPr>
                      <p:cNvPr id="201742" name="Object 10"/>
                      <p:cNvPicPr>
                        <a:picLocks noChangeAspect="1" noChangeArrowheads="1"/>
                      </p:cNvPicPr>
                      <p:nvPr/>
                    </p:nvPicPr>
                    <p:blipFill>
                      <a:blip r:embed="rId19"/>
                      <a:srcRect/>
                      <a:stretch>
                        <a:fillRect/>
                      </a:stretch>
                    </p:blipFill>
                    <p:spPr bwMode="auto">
                      <a:xfrm>
                        <a:off x="5195888" y="4972050"/>
                        <a:ext cx="296862" cy="5572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3" name="Object 11"/>
          <p:cNvGraphicFramePr>
            <a:graphicFrameLocks noChangeAspect="1"/>
          </p:cNvGraphicFramePr>
          <p:nvPr/>
        </p:nvGraphicFramePr>
        <p:xfrm>
          <a:off x="8472488" y="4914900"/>
          <a:ext cx="295275" cy="557213"/>
        </p:xfrm>
        <a:graphic>
          <a:graphicData uri="http://schemas.openxmlformats.org/presentationml/2006/ole">
            <mc:AlternateContent xmlns:mc="http://schemas.openxmlformats.org/markup-compatibility/2006">
              <mc:Choice xmlns:v="urn:schemas-microsoft-com:vml" Requires="v">
                <p:oleObj spid="_x0000_s15390" name="Equation" r:id="rId20" imgW="127000" imgH="266700" progId="Equation.DSMT4">
                  <p:embed/>
                </p:oleObj>
              </mc:Choice>
              <mc:Fallback>
                <p:oleObj name="Equation" r:id="rId20" imgW="127000" imgH="266700" progId="Equation.DSMT4">
                  <p:embed/>
                  <p:pic>
                    <p:nvPicPr>
                      <p:cNvPr id="201743" name="Object 11"/>
                      <p:cNvPicPr>
                        <a:picLocks noChangeAspect="1" noChangeArrowheads="1"/>
                      </p:cNvPicPr>
                      <p:nvPr/>
                    </p:nvPicPr>
                    <p:blipFill>
                      <a:blip r:embed="rId19"/>
                      <a:srcRect/>
                      <a:stretch>
                        <a:fillRect/>
                      </a:stretch>
                    </p:blipFill>
                    <p:spPr bwMode="auto">
                      <a:xfrm>
                        <a:off x="8472488" y="4914900"/>
                        <a:ext cx="295275" cy="5572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68682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1732">
                                            <p:txEl>
                                              <p:pRg st="0" end="0"/>
                                            </p:txEl>
                                          </p:spTgt>
                                        </p:tgtEl>
                                        <p:attrNameLst>
                                          <p:attrName>style.visibility</p:attrName>
                                        </p:attrNameLst>
                                      </p:cBhvr>
                                      <p:to>
                                        <p:strVal val="visible"/>
                                      </p:to>
                                    </p:set>
                                    <p:animEffect transition="in" filter="wipe(left)">
                                      <p:cBhvr>
                                        <p:cTn id="7" dur="500"/>
                                        <p:tgtEl>
                                          <p:spTgt spid="2017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1732">
                                            <p:txEl>
                                              <p:pRg st="1" end="1"/>
                                            </p:txEl>
                                          </p:spTgt>
                                        </p:tgtEl>
                                        <p:attrNameLst>
                                          <p:attrName>style.visibility</p:attrName>
                                        </p:attrNameLst>
                                      </p:cBhvr>
                                      <p:to>
                                        <p:strVal val="visible"/>
                                      </p:to>
                                    </p:set>
                                    <p:animEffect transition="in" filter="wipe(left)">
                                      <p:cBhvr>
                                        <p:cTn id="12" dur="500"/>
                                        <p:tgtEl>
                                          <p:spTgt spid="2017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1732">
                                            <p:txEl>
                                              <p:pRg st="2" end="2"/>
                                            </p:txEl>
                                          </p:spTgt>
                                        </p:tgtEl>
                                        <p:attrNameLst>
                                          <p:attrName>style.visibility</p:attrName>
                                        </p:attrNameLst>
                                      </p:cBhvr>
                                      <p:to>
                                        <p:strVal val="visible"/>
                                      </p:to>
                                    </p:set>
                                    <p:animEffect transition="in" filter="wipe(left)">
                                      <p:cBhvr>
                                        <p:cTn id="17" dur="500"/>
                                        <p:tgtEl>
                                          <p:spTgt spid="20173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1732">
                                            <p:txEl>
                                              <p:pRg st="3" end="3"/>
                                            </p:txEl>
                                          </p:spTgt>
                                        </p:tgtEl>
                                        <p:attrNameLst>
                                          <p:attrName>style.visibility</p:attrName>
                                        </p:attrNameLst>
                                      </p:cBhvr>
                                      <p:to>
                                        <p:strVal val="visible"/>
                                      </p:to>
                                    </p:set>
                                    <p:animEffect transition="in" filter="wipe(left)">
                                      <p:cBhvr>
                                        <p:cTn id="22" dur="500"/>
                                        <p:tgtEl>
                                          <p:spTgt spid="201732">
                                            <p:txEl>
                                              <p:pRg st="3" end="3"/>
                                            </p:txEl>
                                          </p:spTgt>
                                        </p:tgtEl>
                                      </p:cBhvr>
                                    </p:animEffect>
                                  </p:childTnLst>
                                </p:cTn>
                              </p:par>
                            </p:childTnLst>
                          </p:cTn>
                        </p:par>
                        <p:par>
                          <p:cTn id="23" fill="hold" nodeType="afterGroup">
                            <p:stCondLst>
                              <p:cond delay="1050"/>
                            </p:stCondLst>
                            <p:childTnLst>
                              <p:par>
                                <p:cTn id="24" presetID="22" presetClass="entr" presetSubtype="8" fill="hold" nodeType="afterEffect">
                                  <p:stCondLst>
                                    <p:cond delay="0"/>
                                  </p:stCondLst>
                                  <p:childTnLst>
                                    <p:set>
                                      <p:cBhvr>
                                        <p:cTn id="25" dur="1" fill="hold">
                                          <p:stCondLst>
                                            <p:cond delay="0"/>
                                          </p:stCondLst>
                                        </p:cTn>
                                        <p:tgtEl>
                                          <p:spTgt spid="201733"/>
                                        </p:tgtEl>
                                        <p:attrNameLst>
                                          <p:attrName>style.visibility</p:attrName>
                                        </p:attrNameLst>
                                      </p:cBhvr>
                                      <p:to>
                                        <p:strVal val="visible"/>
                                      </p:to>
                                    </p:set>
                                    <p:animEffect transition="in" filter="wipe(left)">
                                      <p:cBhvr>
                                        <p:cTn id="26" dur="500"/>
                                        <p:tgtEl>
                                          <p:spTgt spid="20173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01735"/>
                                        </p:tgtEl>
                                        <p:attrNameLst>
                                          <p:attrName>style.visibility</p:attrName>
                                        </p:attrNameLst>
                                      </p:cBhvr>
                                      <p:to>
                                        <p:strVal val="visible"/>
                                      </p:to>
                                    </p:set>
                                    <p:animEffect transition="in" filter="wipe(left)">
                                      <p:cBhvr>
                                        <p:cTn id="31" dur="500"/>
                                        <p:tgtEl>
                                          <p:spTgt spid="2017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01734"/>
                                        </p:tgtEl>
                                        <p:attrNameLst>
                                          <p:attrName>style.visibility</p:attrName>
                                        </p:attrNameLst>
                                      </p:cBhvr>
                                      <p:to>
                                        <p:strVal val="visible"/>
                                      </p:to>
                                    </p:set>
                                    <p:animEffect transition="in" filter="wipe(left)">
                                      <p:cBhvr>
                                        <p:cTn id="36" dur="500"/>
                                        <p:tgtEl>
                                          <p:spTgt spid="20173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01739"/>
                                        </p:tgtEl>
                                        <p:attrNameLst>
                                          <p:attrName>style.visibility</p:attrName>
                                        </p:attrNameLst>
                                      </p:cBhvr>
                                      <p:to>
                                        <p:strVal val="visible"/>
                                      </p:to>
                                    </p:set>
                                    <p:animEffect transition="in" filter="wipe(left)">
                                      <p:cBhvr>
                                        <p:cTn id="41" dur="500"/>
                                        <p:tgtEl>
                                          <p:spTgt spid="2017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01737"/>
                                        </p:tgtEl>
                                        <p:attrNameLst>
                                          <p:attrName>style.visibility</p:attrName>
                                        </p:attrNameLst>
                                      </p:cBhvr>
                                      <p:to>
                                        <p:strVal val="visible"/>
                                      </p:to>
                                    </p:set>
                                    <p:animEffect transition="in" filter="wipe(left)">
                                      <p:cBhvr>
                                        <p:cTn id="46" dur="500"/>
                                        <p:tgtEl>
                                          <p:spTgt spid="20173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1741"/>
                                        </p:tgtEl>
                                        <p:attrNameLst>
                                          <p:attrName>style.visibility</p:attrName>
                                        </p:attrNameLst>
                                      </p:cBhvr>
                                      <p:to>
                                        <p:strVal val="visible"/>
                                      </p:to>
                                    </p:set>
                                    <p:animEffect transition="in" filter="wipe(left)">
                                      <p:cBhvr>
                                        <p:cTn id="51" dur="500"/>
                                        <p:tgtEl>
                                          <p:spTgt spid="20174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01740"/>
                                        </p:tgtEl>
                                        <p:attrNameLst>
                                          <p:attrName>style.visibility</p:attrName>
                                        </p:attrNameLst>
                                      </p:cBhvr>
                                      <p:to>
                                        <p:strVal val="visible"/>
                                      </p:to>
                                    </p:set>
                                    <p:animEffect transition="in" filter="wipe(left)">
                                      <p:cBhvr>
                                        <p:cTn id="56" dur="500"/>
                                        <p:tgtEl>
                                          <p:spTgt spid="20174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01736"/>
                                        </p:tgtEl>
                                        <p:attrNameLst>
                                          <p:attrName>style.visibility</p:attrName>
                                        </p:attrNameLst>
                                      </p:cBhvr>
                                      <p:to>
                                        <p:strVal val="visible"/>
                                      </p:to>
                                    </p:set>
                                    <p:animEffect transition="in" filter="wipe(left)">
                                      <p:cBhvr>
                                        <p:cTn id="61" dur="500"/>
                                        <p:tgtEl>
                                          <p:spTgt spid="20173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201738"/>
                                        </p:tgtEl>
                                        <p:attrNameLst>
                                          <p:attrName>style.visibility</p:attrName>
                                        </p:attrNameLst>
                                      </p:cBhvr>
                                      <p:to>
                                        <p:strVal val="visible"/>
                                      </p:to>
                                    </p:set>
                                    <p:animEffect transition="in" filter="wipe(left)">
                                      <p:cBhvr>
                                        <p:cTn id="66" dur="500"/>
                                        <p:tgtEl>
                                          <p:spTgt spid="20173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201742"/>
                                        </p:tgtEl>
                                        <p:attrNameLst>
                                          <p:attrName>style.visibility</p:attrName>
                                        </p:attrNameLst>
                                      </p:cBhvr>
                                      <p:to>
                                        <p:strVal val="visible"/>
                                      </p:to>
                                    </p:set>
                                    <p:animEffect transition="in" filter="wipe(left)">
                                      <p:cBhvr>
                                        <p:cTn id="71" dur="500"/>
                                        <p:tgtEl>
                                          <p:spTgt spid="20174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201743"/>
                                        </p:tgtEl>
                                        <p:attrNameLst>
                                          <p:attrName>style.visibility</p:attrName>
                                        </p:attrNameLst>
                                      </p:cBhvr>
                                      <p:to>
                                        <p:strVal val="visible"/>
                                      </p:to>
                                    </p:set>
                                    <p:animEffect transition="in" filter="wipe(left)">
                                      <p:cBhvr>
                                        <p:cTn id="76" dur="500"/>
                                        <p:tgtEl>
                                          <p:spTgt spid="201743"/>
                                        </p:tgtEl>
                                      </p:cBhvr>
                                    </p:animEffect>
                                  </p:childTnLst>
                                </p:cTn>
                              </p:par>
                            </p:childTnLst>
                          </p:cTn>
                        </p:par>
                        <p:par>
                          <p:cTn id="77" fill="hold" nodeType="afterGroup">
                            <p:stCondLst>
                              <p:cond delay="500"/>
                            </p:stCondLst>
                            <p:childTnLst>
                              <p:par>
                                <p:cTn id="78" presetID="53" presetClass="entr" presetSubtype="0" fill="hold" grpId="0" nodeType="afterEffect">
                                  <p:stCondLst>
                                    <p:cond delay="0"/>
                                  </p:stCondLst>
                                  <p:childTnLst>
                                    <p:set>
                                      <p:cBhvr>
                                        <p:cTn id="79" dur="1" fill="hold">
                                          <p:stCondLst>
                                            <p:cond delay="0"/>
                                          </p:stCondLst>
                                        </p:cTn>
                                        <p:tgtEl>
                                          <p:spTgt spid="201730"/>
                                        </p:tgtEl>
                                        <p:attrNameLst>
                                          <p:attrName>style.visibility</p:attrName>
                                        </p:attrNameLst>
                                      </p:cBhvr>
                                      <p:to>
                                        <p:strVal val="visible"/>
                                      </p:to>
                                    </p:set>
                                    <p:anim calcmode="lin" valueType="num">
                                      <p:cBhvr>
                                        <p:cTn id="80" dur="500" fill="hold"/>
                                        <p:tgtEl>
                                          <p:spTgt spid="201730"/>
                                        </p:tgtEl>
                                        <p:attrNameLst>
                                          <p:attrName>ppt_w</p:attrName>
                                        </p:attrNameLst>
                                      </p:cBhvr>
                                      <p:tavLst>
                                        <p:tav tm="0">
                                          <p:val>
                                            <p:fltVal val="0"/>
                                          </p:val>
                                        </p:tav>
                                        <p:tav tm="100000">
                                          <p:val>
                                            <p:strVal val="#ppt_w"/>
                                          </p:val>
                                        </p:tav>
                                      </p:tavLst>
                                    </p:anim>
                                    <p:anim calcmode="lin" valueType="num">
                                      <p:cBhvr>
                                        <p:cTn id="81" dur="500" fill="hold"/>
                                        <p:tgtEl>
                                          <p:spTgt spid="201730"/>
                                        </p:tgtEl>
                                        <p:attrNameLst>
                                          <p:attrName>ppt_h</p:attrName>
                                        </p:attrNameLst>
                                      </p:cBhvr>
                                      <p:tavLst>
                                        <p:tav tm="0">
                                          <p:val>
                                            <p:fltVal val="0"/>
                                          </p:val>
                                        </p:tav>
                                        <p:tav tm="100000">
                                          <p:val>
                                            <p:strVal val="#ppt_h"/>
                                          </p:val>
                                        </p:tav>
                                      </p:tavLst>
                                    </p:anim>
                                    <p:animEffect transition="in" filter="fade">
                                      <p:cBhvr>
                                        <p:cTn id="82" dur="500"/>
                                        <p:tgtEl>
                                          <p:spTgt spid="201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nimBg="1"/>
      <p:bldP spid="201732" grpId="0" build="p"/>
      <p:bldP spid="20173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G21_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794000"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17" name="Footer Placeholder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AD62CD-B155-B442-B3E6-360DB30E6DBC}" type="slidenum">
              <a:rPr lang="en-US" sz="1400">
                <a:solidFill>
                  <a:srgbClr val="A50021"/>
                </a:solidFill>
                <a:latin typeface="Arial Narrow" charset="0"/>
              </a:rPr>
              <a:pPr eaLnBrk="1" hangingPunct="1"/>
              <a:t>22</a:t>
            </a:fld>
            <a:endParaRPr lang="en-US" sz="1400">
              <a:solidFill>
                <a:srgbClr val="A50021"/>
              </a:solidFill>
              <a:latin typeface="Arial Narrow" charset="0"/>
            </a:endParaRPr>
          </a:p>
        </p:txBody>
      </p:sp>
      <p:sp>
        <p:nvSpPr>
          <p:cNvPr id="34831" name="Rectangle 2"/>
          <p:cNvSpPr>
            <a:spLocks noGrp="1" noChangeArrowheads="1"/>
          </p:cNvSpPr>
          <p:nvPr>
            <p:ph type="title"/>
          </p:nvPr>
        </p:nvSpPr>
        <p:spPr>
          <a:xfrm>
            <a:off x="609600" y="0"/>
            <a:ext cx="6629400" cy="685800"/>
          </a:xfrm>
        </p:spPr>
        <p:txBody>
          <a:bodyPr/>
          <a:lstStyle/>
          <a:p>
            <a:pPr eaLnBrk="1" hangingPunct="1"/>
            <a:r>
              <a:rPr lang="en-US" dirty="0">
                <a:latin typeface="Arial Narrow" charset="0"/>
                <a:ea typeface="ＭＳ Ｐゴシック" charset="0"/>
                <a:cs typeface="ＭＳ Ｐゴシック" charset="0"/>
              </a:rPr>
              <a:t>Example 21.2 </a:t>
            </a:r>
          </a:p>
        </p:txBody>
      </p:sp>
      <p:sp>
        <p:nvSpPr>
          <p:cNvPr id="143363" name="Rectangle 3"/>
          <p:cNvSpPr>
            <a:spLocks noGrp="1" noChangeArrowheads="1"/>
          </p:cNvSpPr>
          <p:nvPr>
            <p:ph type="body" idx="1"/>
          </p:nvPr>
        </p:nvSpPr>
        <p:spPr>
          <a:xfrm>
            <a:off x="76200" y="762000"/>
            <a:ext cx="6324600" cy="1524000"/>
          </a:xfrm>
        </p:spPr>
        <p:txBody>
          <a:bodyPr/>
          <a:lstStyle/>
          <a:p>
            <a:pPr eaLnBrk="1" hangingPunct="1">
              <a:lnSpc>
                <a:spcPct val="90000"/>
              </a:lnSpc>
            </a:pPr>
            <a:r>
              <a:rPr lang="en-US" sz="2400" b="1" dirty="0">
                <a:latin typeface="Arial Narrow" charset="0"/>
                <a:ea typeface="ＭＳ Ｐゴシック" charset="0"/>
                <a:cs typeface="ＭＳ Ｐゴシック" charset="0"/>
              </a:rPr>
              <a:t>Three charges on a line.  </a:t>
            </a:r>
            <a:r>
              <a:rPr lang="en-US" sz="2400" dirty="0">
                <a:latin typeface="Arial Narrow" charset="0"/>
                <a:ea typeface="ＭＳ Ｐゴシック" charset="0"/>
                <a:cs typeface="ＭＳ Ｐゴシック" charset="0"/>
              </a:rPr>
              <a:t>Three charged particles are arranged in a line as shown in the figure.  Calculate the net electrostatic force on particle 3 (the -4μC on the right) due to the other two charges.</a:t>
            </a:r>
          </a:p>
        </p:txBody>
      </p:sp>
      <p:graphicFrame>
        <p:nvGraphicFramePr>
          <p:cNvPr id="143367" name="Object 2"/>
          <p:cNvGraphicFramePr>
            <a:graphicFrameLocks noChangeAspect="1"/>
          </p:cNvGraphicFramePr>
          <p:nvPr/>
        </p:nvGraphicFramePr>
        <p:xfrm>
          <a:off x="409575" y="2681288"/>
          <a:ext cx="646113" cy="519112"/>
        </p:xfrm>
        <a:graphic>
          <a:graphicData uri="http://schemas.openxmlformats.org/presentationml/2006/ole">
            <mc:AlternateContent xmlns:mc="http://schemas.openxmlformats.org/markup-compatibility/2006">
              <mc:Choice xmlns:v="urn:schemas-microsoft-com:vml" Requires="v">
                <p:oleObj spid="_x0000_s16403" name="Equation" r:id="rId4" imgW="254000" imgH="228600" progId="Equation.DSMT4">
                  <p:embed/>
                </p:oleObj>
              </mc:Choice>
              <mc:Fallback>
                <p:oleObj name="Equation" r:id="rId4" imgW="254000" imgH="228600" progId="Equation.DSMT4">
                  <p:embed/>
                  <p:pic>
                    <p:nvPicPr>
                      <p:cNvPr id="14336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681288"/>
                        <a:ext cx="646113" cy="519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Text Box 9"/>
          <p:cNvSpPr txBox="1">
            <a:spLocks noChangeArrowheads="1"/>
          </p:cNvSpPr>
          <p:nvPr/>
        </p:nvSpPr>
        <p:spPr bwMode="auto">
          <a:xfrm>
            <a:off x="609600" y="2209800"/>
            <a:ext cx="38909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sp>
        <p:nvSpPr>
          <p:cNvPr id="143378" name="Text Box 18"/>
          <p:cNvSpPr txBox="1">
            <a:spLocks noChangeArrowheads="1"/>
          </p:cNvSpPr>
          <p:nvPr/>
        </p:nvSpPr>
        <p:spPr bwMode="auto">
          <a:xfrm>
            <a:off x="609600" y="4648200"/>
            <a:ext cx="37623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Using the vector sum of the two forces</a:t>
            </a:r>
          </a:p>
        </p:txBody>
      </p:sp>
      <p:sp>
        <p:nvSpPr>
          <p:cNvPr id="143381" name="Text Box 21"/>
          <p:cNvSpPr txBox="1">
            <a:spLocks noChangeArrowheads="1"/>
          </p:cNvSpPr>
          <p:nvPr/>
        </p:nvSpPr>
        <p:spPr bwMode="auto">
          <a:xfrm>
            <a:off x="685800" y="3276600"/>
            <a:ext cx="38719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graphicFrame>
        <p:nvGraphicFramePr>
          <p:cNvPr id="143382" name="Object 3"/>
          <p:cNvGraphicFramePr>
            <a:graphicFrameLocks noChangeAspect="1"/>
          </p:cNvGraphicFramePr>
          <p:nvPr/>
        </p:nvGraphicFramePr>
        <p:xfrm>
          <a:off x="393700" y="3810000"/>
          <a:ext cx="677863" cy="517525"/>
        </p:xfrm>
        <a:graphic>
          <a:graphicData uri="http://schemas.openxmlformats.org/presentationml/2006/ole">
            <mc:AlternateContent xmlns:mc="http://schemas.openxmlformats.org/markup-compatibility/2006">
              <mc:Choice xmlns:v="urn:schemas-microsoft-com:vml" Requires="v">
                <p:oleObj spid="_x0000_s16404" name="Equation" r:id="rId6" imgW="266700" imgH="228600" progId="Equation.DSMT4">
                  <p:embed/>
                </p:oleObj>
              </mc:Choice>
              <mc:Fallback>
                <p:oleObj name="Equation" r:id="rId6" imgW="266700" imgH="228600" progId="Equation.DSMT4">
                  <p:embed/>
                  <p:pic>
                    <p:nvPicPr>
                      <p:cNvPr id="14338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3810000"/>
                        <a:ext cx="677863"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43000" y="2590800"/>
          <a:ext cx="1041400" cy="692150"/>
        </p:xfrm>
        <a:graphic>
          <a:graphicData uri="http://schemas.openxmlformats.org/presentationml/2006/ole">
            <mc:AlternateContent xmlns:mc="http://schemas.openxmlformats.org/markup-compatibility/2006">
              <mc:Choice xmlns:v="urn:schemas-microsoft-com:vml" Requires="v">
                <p:oleObj spid="_x0000_s16405" name="Equation" r:id="rId8" imgW="546100" imgH="406400" progId="Equation.DSMT4">
                  <p:embed/>
                </p:oleObj>
              </mc:Choice>
              <mc:Fallback>
                <p:oleObj name="Equation" r:id="rId8" imgW="546100" imgH="406400" progId="Equation.DSMT4">
                  <p:embed/>
                  <p:pic>
                    <p:nvPicPr>
                      <p:cNvPr id="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0800"/>
                        <a:ext cx="1041400" cy="692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1143000" y="3810000"/>
          <a:ext cx="1090613" cy="692150"/>
        </p:xfrm>
        <a:graphic>
          <a:graphicData uri="http://schemas.openxmlformats.org/presentationml/2006/ole">
            <mc:AlternateContent xmlns:mc="http://schemas.openxmlformats.org/markup-compatibility/2006">
              <mc:Choice xmlns:v="urn:schemas-microsoft-com:vml" Requires="v">
                <p:oleObj spid="_x0000_s16406" name="Equation" r:id="rId10" imgW="571500" imgH="406400" progId="Equation.DSMT4">
                  <p:embed/>
                </p:oleObj>
              </mc:Choice>
              <mc:Fallback>
                <p:oleObj name="Equation" r:id="rId10" imgW="571500" imgH="406400" progId="Equation.DSMT4">
                  <p:embed/>
                  <p:pic>
                    <p:nvPicPr>
                      <p:cNvPr id="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810000"/>
                        <a:ext cx="1090613" cy="692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741363" y="5060950"/>
          <a:ext cx="5888037" cy="577850"/>
        </p:xfrm>
        <a:graphic>
          <a:graphicData uri="http://schemas.openxmlformats.org/presentationml/2006/ole">
            <mc:AlternateContent xmlns:mc="http://schemas.openxmlformats.org/markup-compatibility/2006">
              <mc:Choice xmlns:v="urn:schemas-microsoft-com:vml" Requires="v">
                <p:oleObj spid="_x0000_s16407" name="Equation" r:id="rId12" imgW="2311400" imgH="254000" progId="Equation.DSMT4">
                  <p:embed/>
                </p:oleObj>
              </mc:Choice>
              <mc:Fallback>
                <p:oleObj name="Equation" r:id="rId12" imgW="2311400" imgH="254000" progId="Equation.DSMT4">
                  <p:embed/>
                  <p:pic>
                    <p:nvPicPr>
                      <p:cNvPr id="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3" y="5060950"/>
                        <a:ext cx="5888037" cy="577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762000" y="5681663"/>
          <a:ext cx="2101850" cy="490537"/>
        </p:xfrm>
        <a:graphic>
          <a:graphicData uri="http://schemas.openxmlformats.org/presentationml/2006/ole">
            <mc:AlternateContent xmlns:mc="http://schemas.openxmlformats.org/markup-compatibility/2006">
              <mc:Choice xmlns:v="urn:schemas-microsoft-com:vml" Requires="v">
                <p:oleObj spid="_x0000_s16408" name="Equation" r:id="rId14" imgW="825500" imgH="215900" progId="Equation.DSMT4">
                  <p:embed/>
                </p:oleObj>
              </mc:Choice>
              <mc:Fallback>
                <p:oleObj name="Equation" r:id="rId14" imgW="825500" imgH="215900" progId="Equation.DSMT4">
                  <p:embed/>
                  <p:pic>
                    <p:nvPicPr>
                      <p:cNvPr id="6" name="Object 7"/>
                      <p:cNvPicPr>
                        <a:picLocks noChangeAspect="1" noChangeArrowheads="1"/>
                      </p:cNvPicPr>
                      <p:nvPr/>
                    </p:nvPicPr>
                    <p:blipFill>
                      <a:blip r:embed="rId15"/>
                      <a:srcRect/>
                      <a:stretch>
                        <a:fillRect/>
                      </a:stretch>
                    </p:blipFill>
                    <p:spPr bwMode="auto">
                      <a:xfrm>
                        <a:off x="762000" y="5681663"/>
                        <a:ext cx="2101850" cy="4905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916738" y="5029200"/>
          <a:ext cx="1617662" cy="606425"/>
        </p:xfrm>
        <a:graphic>
          <a:graphicData uri="http://schemas.openxmlformats.org/presentationml/2006/ole">
            <mc:AlternateContent xmlns:mc="http://schemas.openxmlformats.org/markup-compatibility/2006">
              <mc:Choice xmlns:v="urn:schemas-microsoft-com:vml" Requires="v">
                <p:oleObj spid="_x0000_s16409" name="Equation" r:id="rId16" imgW="635000" imgH="266700" progId="Equation.DSMT4">
                  <p:embed/>
                </p:oleObj>
              </mc:Choice>
              <mc:Fallback>
                <p:oleObj name="Equation" r:id="rId16" imgW="635000" imgH="266700" progId="Equation.DSMT4">
                  <p:embed/>
                  <p:pic>
                    <p:nvPicPr>
                      <p:cNvPr id="7"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6738" y="5029200"/>
                        <a:ext cx="1617662" cy="606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2209800" y="2514600"/>
          <a:ext cx="6588125" cy="971550"/>
        </p:xfrm>
        <a:graphic>
          <a:graphicData uri="http://schemas.openxmlformats.org/presentationml/2006/ole">
            <mc:AlternateContent xmlns:mc="http://schemas.openxmlformats.org/markup-compatibility/2006">
              <mc:Choice xmlns:v="urn:schemas-microsoft-com:vml" Requires="v">
                <p:oleObj spid="_x0000_s16410" name="Equation" r:id="rId18" imgW="3454400" imgH="571500" progId="Equation.DSMT4">
                  <p:embed/>
                </p:oleObj>
              </mc:Choice>
              <mc:Fallback>
                <p:oleObj name="Equation" r:id="rId18" imgW="3454400" imgH="571500" progId="Equation.DSMT4">
                  <p:embed/>
                  <p:pic>
                    <p:nvPicPr>
                      <p:cNvPr id="8"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2514600"/>
                        <a:ext cx="6588125" cy="971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2303463" y="3657600"/>
          <a:ext cx="6611937" cy="971550"/>
        </p:xfrm>
        <a:graphic>
          <a:graphicData uri="http://schemas.openxmlformats.org/presentationml/2006/ole">
            <mc:AlternateContent xmlns:mc="http://schemas.openxmlformats.org/markup-compatibility/2006">
              <mc:Choice xmlns:v="urn:schemas-microsoft-com:vml" Requires="v">
                <p:oleObj spid="_x0000_s16411" name="Equation" r:id="rId20" imgW="3467100" imgH="571500" progId="Equation.DSMT4">
                  <p:embed/>
                </p:oleObj>
              </mc:Choice>
              <mc:Fallback>
                <p:oleObj name="Equation" r:id="rId20" imgW="3467100" imgH="571500" progId="Equation.DSMT4">
                  <p:embed/>
                  <p:pic>
                    <p:nvPicPr>
                      <p:cNvPr id="9"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3463" y="3657600"/>
                        <a:ext cx="6611937" cy="971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 name="Rectangle 2"/>
          <p:cNvSpPr/>
          <p:nvPr/>
        </p:nvSpPr>
        <p:spPr bwMode="auto">
          <a:xfrm>
            <a:off x="7924800" y="1662112"/>
            <a:ext cx="990600" cy="1081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450323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0" nodeType="clickEffect">
                                  <p:stCondLst>
                                    <p:cond delay="0"/>
                                  </p:stCondLst>
                                  <p:childTnLst>
                                    <p:anim calcmode="lin" valueType="num">
                                      <p:cBhvr>
                                        <p:cTn id="16" dur="500"/>
                                        <p:tgtEl>
                                          <p:spTgt spid="3"/>
                                        </p:tgtEl>
                                        <p:attrNameLst>
                                          <p:attrName>ppt_w</p:attrName>
                                        </p:attrNameLst>
                                      </p:cBhvr>
                                      <p:tavLst>
                                        <p:tav tm="0">
                                          <p:val>
                                            <p:strVal val="ppt_w"/>
                                          </p:val>
                                        </p:tav>
                                        <p:tav tm="100000">
                                          <p:val>
                                            <p:fltVal val="0"/>
                                          </p:val>
                                        </p:tav>
                                      </p:tavLst>
                                    </p:anim>
                                    <p:anim calcmode="lin" valueType="num">
                                      <p:cBhvr>
                                        <p:cTn id="17" dur="500"/>
                                        <p:tgtEl>
                                          <p:spTgt spid="3"/>
                                        </p:tgtEl>
                                        <p:attrNameLst>
                                          <p:attrName>ppt_h</p:attrName>
                                        </p:attrNameLst>
                                      </p:cBhvr>
                                      <p:tavLst>
                                        <p:tav tm="0">
                                          <p:val>
                                            <p:strVal val="ppt_h"/>
                                          </p:val>
                                        </p:tav>
                                        <p:tav tm="100000">
                                          <p:val>
                                            <p:fltVal val="0"/>
                                          </p:val>
                                        </p:tav>
                                      </p:tavLst>
                                    </p:anim>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3369"/>
                                        </p:tgtEl>
                                        <p:attrNameLst>
                                          <p:attrName>style.visibility</p:attrName>
                                        </p:attrNameLst>
                                      </p:cBhvr>
                                      <p:to>
                                        <p:strVal val="visible"/>
                                      </p:to>
                                    </p:set>
                                    <p:animEffect transition="in" filter="wipe(left)">
                                      <p:cBhvr>
                                        <p:cTn id="24" dur="500"/>
                                        <p:tgtEl>
                                          <p:spTgt spid="14336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3367"/>
                                        </p:tgtEl>
                                        <p:attrNameLst>
                                          <p:attrName>style.visibility</p:attrName>
                                        </p:attrNameLst>
                                      </p:cBhvr>
                                      <p:to>
                                        <p:strVal val="visible"/>
                                      </p:to>
                                    </p:set>
                                    <p:animEffect transition="in" filter="wipe(left)">
                                      <p:cBhvr>
                                        <p:cTn id="29" dur="500"/>
                                        <p:tgtEl>
                                          <p:spTgt spid="14336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3381"/>
                                        </p:tgtEl>
                                        <p:attrNameLst>
                                          <p:attrName>style.visibility</p:attrName>
                                        </p:attrNameLst>
                                      </p:cBhvr>
                                      <p:to>
                                        <p:strVal val="visible"/>
                                      </p:to>
                                    </p:set>
                                    <p:animEffect transition="in" filter="wipe(left)">
                                      <p:cBhvr>
                                        <p:cTn id="44" dur="500"/>
                                        <p:tgtEl>
                                          <p:spTgt spid="14338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43382"/>
                                        </p:tgtEl>
                                        <p:attrNameLst>
                                          <p:attrName>style.visibility</p:attrName>
                                        </p:attrNameLst>
                                      </p:cBhvr>
                                      <p:to>
                                        <p:strVal val="visible"/>
                                      </p:to>
                                    </p:set>
                                    <p:animEffect transition="in" filter="wipe(left)">
                                      <p:cBhvr>
                                        <p:cTn id="49" dur="500"/>
                                        <p:tgtEl>
                                          <p:spTgt spid="14338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3378"/>
                                        </p:tgtEl>
                                        <p:attrNameLst>
                                          <p:attrName>style.visibility</p:attrName>
                                        </p:attrNameLst>
                                      </p:cBhvr>
                                      <p:to>
                                        <p:strVal val="visible"/>
                                      </p:to>
                                    </p:set>
                                    <p:animEffect transition="in" filter="wipe(left)">
                                      <p:cBhvr>
                                        <p:cTn id="64" dur="500"/>
                                        <p:tgtEl>
                                          <p:spTgt spid="14337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P spid="143378" grpId="0"/>
      <p:bldP spid="143381"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Wewdnesday, Jan. 29, 2020</a:t>
            </a:r>
          </a:p>
        </p:txBody>
      </p:sp>
      <p:sp>
        <p:nvSpPr>
          <p:cNvPr id="7" name="Footer Placeholder 4"/>
          <p:cNvSpPr>
            <a:spLocks noGrp="1"/>
          </p:cNvSpPr>
          <p:nvPr>
            <p:ph type="ftr" sz="quarter" idx="11"/>
          </p:nvPr>
        </p:nvSpPr>
        <p:spPr/>
        <p:txBody>
          <a:bodyPr/>
          <a:lstStyle/>
          <a:p>
            <a:r>
              <a:rPr lang="en-US"/>
              <a:t>PHYS 1444-002, Fall 2019                    Dr. Jonathan Asaadi</a:t>
            </a:r>
          </a:p>
        </p:txBody>
      </p:sp>
      <p:sp>
        <p:nvSpPr>
          <p:cNvPr id="8" name="Slide Number Placeholder 5"/>
          <p:cNvSpPr>
            <a:spLocks noGrp="1"/>
          </p:cNvSpPr>
          <p:nvPr>
            <p:ph type="sldNum" sz="quarter" idx="12"/>
          </p:nvPr>
        </p:nvSpPr>
        <p:spPr/>
        <p:txBody>
          <a:bodyPr/>
          <a:lstStyle/>
          <a:p>
            <a:fld id="{DBA64447-22C9-354A-965E-2B549BF08EC5}" type="slidenum">
              <a:rPr lang="en-US"/>
              <a:pPr/>
              <a:t>23</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8674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sz="5400" b="1" dirty="0"/>
              <a:t>The Electric Field</a:t>
            </a:r>
          </a:p>
        </p:txBody>
      </p:sp>
      <p:sp>
        <p:nvSpPr>
          <p:cNvPr id="145411" name="Rectangle 3"/>
          <p:cNvSpPr>
            <a:spLocks noGrp="1" noChangeArrowheads="1"/>
          </p:cNvSpPr>
          <p:nvPr>
            <p:ph type="body" idx="1"/>
          </p:nvPr>
        </p:nvSpPr>
        <p:spPr>
          <a:xfrm>
            <a:off x="76200" y="990600"/>
            <a:ext cx="6858000" cy="5334000"/>
          </a:xfrm>
        </p:spPr>
        <p:txBody>
          <a:bodyPr/>
          <a:lstStyle/>
          <a:p>
            <a:r>
              <a:rPr lang="en-US" sz="2800" dirty="0"/>
              <a:t>Both gravitational and electrostatic forces act over a distance without contacting objects </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 (1791 – 1867) argued that the electric field extends outward from every charge and permeates through all of space.</a:t>
            </a:r>
          </a:p>
          <a:p>
            <a:r>
              <a:rPr lang="en-US" sz="2800" dirty="0"/>
              <a:t>Field by a charge or a group of charges can be inspected by placing a small positive test charge in the vicinity and measuring the force on it. </a:t>
            </a:r>
          </a:p>
        </p:txBody>
      </p:sp>
    </p:spTree>
    <p:extLst>
      <p:ext uri="{BB962C8B-B14F-4D97-AF65-F5344CB8AC3E}">
        <p14:creationId xmlns:p14="http://schemas.microsoft.com/office/powerpoint/2010/main" val="1216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iterate type="wd">
                                    <p:tmPct val="10000"/>
                                  </p:iterate>
                                  <p:childTnLst>
                                    <p:set>
                                      <p:cBhvr>
                                        <p:cTn id="26" dur="1" fill="hold">
                                          <p:stCondLst>
                                            <p:cond delay="0"/>
                                          </p:stCondLst>
                                        </p:cTn>
                                        <p:tgtEl>
                                          <p:spTgt spid="145412"/>
                                        </p:tgtEl>
                                        <p:attrNameLst>
                                          <p:attrName>style.visibility</p:attrName>
                                        </p:attrNameLst>
                                      </p:cBhvr>
                                      <p:to>
                                        <p:strVal val="visible"/>
                                      </p:to>
                                    </p:set>
                                    <p:anim calcmode="lin" valueType="num">
                                      <p:cBhvr>
                                        <p:cTn id="27" dur="500" fill="hold"/>
                                        <p:tgtEl>
                                          <p:spTgt spid="145412"/>
                                        </p:tgtEl>
                                        <p:attrNameLst>
                                          <p:attrName>ppt_w</p:attrName>
                                        </p:attrNameLst>
                                      </p:cBhvr>
                                      <p:tavLst>
                                        <p:tav tm="0">
                                          <p:val>
                                            <p:fltVal val="0"/>
                                          </p:val>
                                        </p:tav>
                                        <p:tav tm="100000">
                                          <p:val>
                                            <p:strVal val="#ppt_w"/>
                                          </p:val>
                                        </p:tav>
                                      </p:tavLst>
                                    </p:anim>
                                    <p:anim calcmode="lin" valueType="num">
                                      <p:cBhvr>
                                        <p:cTn id="28" dur="500" fill="hold"/>
                                        <p:tgtEl>
                                          <p:spTgt spid="145412"/>
                                        </p:tgtEl>
                                        <p:attrNameLst>
                                          <p:attrName>ppt_h</p:attrName>
                                        </p:attrNameLst>
                                      </p:cBhvr>
                                      <p:tavLst>
                                        <p:tav tm="0">
                                          <p:val>
                                            <p:fltVal val="0"/>
                                          </p:val>
                                        </p:tav>
                                        <p:tav tm="100000">
                                          <p:val>
                                            <p:strVal val="#ppt_h"/>
                                          </p:val>
                                        </p:tav>
                                      </p:tavLst>
                                    </p:anim>
                                    <p:animEffect transition="in" filter="fade">
                                      <p:cBhvr>
                                        <p:cTn id="29" dur="500"/>
                                        <p:tgtEl>
                                          <p:spTgt spid="1454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45411">
                                            <p:txEl>
                                              <p:pRg st="4" end="4"/>
                                            </p:txEl>
                                          </p:spTgt>
                                        </p:tgtEl>
                                        <p:attrNameLst>
                                          <p:attrName>style.visibility</p:attrName>
                                        </p:attrNameLst>
                                      </p:cBhvr>
                                      <p:to>
                                        <p:strVal val="visible"/>
                                      </p:to>
                                    </p:set>
                                    <p:animEffect transition="in" filter="wipe(left)">
                                      <p:cBhvr>
                                        <p:cTn id="34" dur="500"/>
                                        <p:tgtEl>
                                          <p:spTgt spid="1454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145413"/>
                                        </p:tgtEl>
                                        <p:attrNameLst>
                                          <p:attrName>style.visibility</p:attrName>
                                        </p:attrNameLst>
                                      </p:cBhvr>
                                      <p:to>
                                        <p:strVal val="visible"/>
                                      </p:to>
                                    </p:set>
                                    <p:anim calcmode="lin" valueType="num">
                                      <p:cBhvr>
                                        <p:cTn id="39" dur="500" fill="hold"/>
                                        <p:tgtEl>
                                          <p:spTgt spid="145413"/>
                                        </p:tgtEl>
                                        <p:attrNameLst>
                                          <p:attrName>ppt_w</p:attrName>
                                        </p:attrNameLst>
                                      </p:cBhvr>
                                      <p:tavLst>
                                        <p:tav tm="0">
                                          <p:val>
                                            <p:fltVal val="0"/>
                                          </p:val>
                                        </p:tav>
                                        <p:tav tm="100000">
                                          <p:val>
                                            <p:strVal val="#ppt_w"/>
                                          </p:val>
                                        </p:tav>
                                      </p:tavLst>
                                    </p:anim>
                                    <p:anim calcmode="lin" valueType="num">
                                      <p:cBhvr>
                                        <p:cTn id="40" dur="500" fill="hold"/>
                                        <p:tgtEl>
                                          <p:spTgt spid="145413"/>
                                        </p:tgtEl>
                                        <p:attrNameLst>
                                          <p:attrName>ppt_h</p:attrName>
                                        </p:attrNameLst>
                                      </p:cBhvr>
                                      <p:tavLst>
                                        <p:tav tm="0">
                                          <p:val>
                                            <p:fltVal val="0"/>
                                          </p:val>
                                        </p:tav>
                                        <p:tav tm="100000">
                                          <p:val>
                                            <p:strVal val="#ppt_h"/>
                                          </p:val>
                                        </p:tav>
                                      </p:tavLst>
                                    </p:anim>
                                    <p:animEffect transition="in" filter="fade">
                                      <p:cBhvr>
                                        <p:cTn id="41"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Wewdnesday, Jan. 29, 2020</a:t>
            </a:r>
          </a:p>
        </p:txBody>
      </p:sp>
      <p:sp>
        <p:nvSpPr>
          <p:cNvPr id="10" name="Footer Placeholder 4"/>
          <p:cNvSpPr>
            <a:spLocks noGrp="1"/>
          </p:cNvSpPr>
          <p:nvPr>
            <p:ph type="ftr" sz="quarter" idx="11"/>
          </p:nvPr>
        </p:nvSpPr>
        <p:spPr/>
        <p:txBody>
          <a:bodyPr/>
          <a:lstStyle/>
          <a:p>
            <a:r>
              <a:rPr lang="en-US"/>
              <a:t>PHYS 1444-002, Fall 2019                    Dr. Jonathan Asaadi</a:t>
            </a:r>
          </a:p>
        </p:txBody>
      </p:sp>
      <p:sp>
        <p:nvSpPr>
          <p:cNvPr id="11" name="Slide Number Placeholder 5"/>
          <p:cNvSpPr>
            <a:spLocks noGrp="1"/>
          </p:cNvSpPr>
          <p:nvPr>
            <p:ph type="sldNum" sz="quarter" idx="12"/>
          </p:nvPr>
        </p:nvSpPr>
        <p:spPr/>
        <p:txBody>
          <a:bodyPr/>
          <a:lstStyle/>
          <a:p>
            <a:fld id="{D0CDF389-146E-1C42-A75B-0E76D2EE0D2D}" type="slidenum">
              <a:rPr lang="en-US"/>
              <a:pPr/>
              <a:t>24</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sz="5400" b="1"/>
              <a:t>The Electric Field</a:t>
            </a:r>
          </a:p>
        </p:txBody>
      </p:sp>
      <p:sp>
        <p:nvSpPr>
          <p:cNvPr id="146437" name="Rectangle 5"/>
          <p:cNvSpPr>
            <a:spLocks noGrp="1" noChangeArrowheads="1"/>
          </p:cNvSpPr>
          <p:nvPr>
            <p:ph type="body" idx="1"/>
          </p:nvPr>
        </p:nvSpPr>
        <p:spPr>
          <a:xfrm>
            <a:off x="381000" y="914400"/>
            <a:ext cx="8001000" cy="4572000"/>
          </a:xfrm>
        </p:spPr>
        <p:txBody>
          <a:bodyPr/>
          <a:lstStyle/>
          <a:p>
            <a:pPr>
              <a:lnSpc>
                <a:spcPct val="90000"/>
              </a:lnSpc>
            </a:pPr>
            <a:r>
              <a:rPr lang="en-US" sz="2800" dirty="0"/>
              <a:t>The electric field at any point in space is defined as the force exerted on a tiny positive test charge (e.g., q) divide by the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by a single point charge Q at a distance r from it?</a:t>
            </a:r>
          </a:p>
        </p:txBody>
      </p:sp>
      <p:graphicFrame>
        <p:nvGraphicFramePr>
          <p:cNvPr id="146440" name="Object 8"/>
          <p:cNvGraphicFramePr>
            <a:graphicFrameLocks noChangeAspect="1"/>
          </p:cNvGraphicFramePr>
          <p:nvPr/>
        </p:nvGraphicFramePr>
        <p:xfrm>
          <a:off x="5486400" y="1716088"/>
          <a:ext cx="1219200" cy="950912"/>
        </p:xfrm>
        <a:graphic>
          <a:graphicData uri="http://schemas.openxmlformats.org/presentationml/2006/ole">
            <mc:AlternateContent xmlns:mc="http://schemas.openxmlformats.org/markup-compatibility/2006">
              <mc:Choice xmlns:v="urn:schemas-microsoft-com:vml" Requires="v">
                <p:oleObj spid="_x0000_s17419" name="Equation" r:id="rId3" imgW="419100" imgH="406400" progId="Equation.DSMT4">
                  <p:embed/>
                </p:oleObj>
              </mc:Choice>
              <mc:Fallback>
                <p:oleObj name="Equation" r:id="rId3" imgW="419100" imgH="406400" progId="Equation.DSMT4">
                  <p:embed/>
                  <p:pic>
                    <p:nvPicPr>
                      <p:cNvPr id="146440" name="Object 8"/>
                      <p:cNvPicPr>
                        <a:picLocks noChangeAspect="1" noChangeArrowheads="1"/>
                      </p:cNvPicPr>
                      <p:nvPr/>
                    </p:nvPicPr>
                    <p:blipFill>
                      <a:blip r:embed="rId4"/>
                      <a:srcRect/>
                      <a:stretch>
                        <a:fillRect/>
                      </a:stretch>
                    </p:blipFill>
                    <p:spPr bwMode="auto">
                      <a:xfrm>
                        <a:off x="5486400" y="1716088"/>
                        <a:ext cx="1219200" cy="950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138738"/>
          <a:ext cx="1298575" cy="1011237"/>
        </p:xfrm>
        <a:graphic>
          <a:graphicData uri="http://schemas.openxmlformats.org/presentationml/2006/ole">
            <mc:AlternateContent xmlns:mc="http://schemas.openxmlformats.org/markup-compatibility/2006">
              <mc:Choice xmlns:v="urn:schemas-microsoft-com:vml" Requires="v">
                <p:oleObj spid="_x0000_s17420" name="Equation" r:id="rId5" imgW="419040" imgH="406080" progId="Equation.DSMT4">
                  <p:embed/>
                </p:oleObj>
              </mc:Choice>
              <mc:Fallback>
                <p:oleObj name="Equation" r:id="rId5" imgW="419040" imgH="406080" progId="Equation.DSMT4">
                  <p:embed/>
                  <p:pic>
                    <p:nvPicPr>
                      <p:cNvPr id="146447"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38738"/>
                        <a:ext cx="1298575" cy="1011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105400"/>
          <a:ext cx="1928813" cy="1074738"/>
        </p:xfrm>
        <a:graphic>
          <a:graphicData uri="http://schemas.openxmlformats.org/presentationml/2006/ole">
            <mc:AlternateContent xmlns:mc="http://schemas.openxmlformats.org/markup-compatibility/2006">
              <mc:Choice xmlns:v="urn:schemas-microsoft-com:vml" Requires="v">
                <p:oleObj spid="_x0000_s17421" name="Equation" r:id="rId7" imgW="622080" imgH="431640" progId="Equation.DSMT4">
                  <p:embed/>
                </p:oleObj>
              </mc:Choice>
              <mc:Fallback>
                <p:oleObj name="Equation" r:id="rId7" imgW="622080" imgH="431640" progId="Equation.DSMT4">
                  <p:embed/>
                  <p:pic>
                    <p:nvPicPr>
                      <p:cNvPr id="14644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105400"/>
                        <a:ext cx="1928813" cy="1074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170488"/>
          <a:ext cx="1062038" cy="947737"/>
        </p:xfrm>
        <a:graphic>
          <a:graphicData uri="http://schemas.openxmlformats.org/presentationml/2006/ole">
            <mc:AlternateContent xmlns:mc="http://schemas.openxmlformats.org/markup-compatibility/2006">
              <mc:Choice xmlns:v="urn:schemas-microsoft-com:vml" Requires="v">
                <p:oleObj spid="_x0000_s17422" name="Equation" r:id="rId9" imgW="342720" imgH="380880" progId="Equation.DSMT4">
                  <p:embed/>
                </p:oleObj>
              </mc:Choice>
              <mc:Fallback>
                <p:oleObj name="Equation" r:id="rId9" imgW="342720" imgH="380880" progId="Equation.DSMT4">
                  <p:embed/>
                  <p:pic>
                    <p:nvPicPr>
                      <p:cNvPr id="146449"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170488"/>
                        <a:ext cx="1062038" cy="947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137150"/>
          <a:ext cx="1968500" cy="1012825"/>
        </p:xfrm>
        <a:graphic>
          <a:graphicData uri="http://schemas.openxmlformats.org/presentationml/2006/ole">
            <mc:AlternateContent xmlns:mc="http://schemas.openxmlformats.org/markup-compatibility/2006">
              <mc:Choice xmlns:v="urn:schemas-microsoft-com:vml" Requires="v">
                <p:oleObj spid="_x0000_s17423" name="Equation" r:id="rId11" imgW="634680" imgH="406080" progId="Equation.DSMT4">
                  <p:embed/>
                </p:oleObj>
              </mc:Choice>
              <mc:Fallback>
                <p:oleObj name="Equation" r:id="rId11" imgW="634680" imgH="406080" progId="Equation.DSMT4">
                  <p:embed/>
                  <p:pic>
                    <p:nvPicPr>
                      <p:cNvPr id="14645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37150"/>
                        <a:ext cx="1968500" cy="1012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739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wipe(left)">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wipe(left)">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46440"/>
                                        </p:tgtEl>
                                        <p:attrNameLst>
                                          <p:attrName>style.visibility</p:attrName>
                                        </p:attrNameLst>
                                      </p:cBhvr>
                                      <p:to>
                                        <p:strVal val="visible"/>
                                      </p:to>
                                    </p:set>
                                    <p:animEffect transition="in" filter="wipe(left)">
                                      <p:cBhvr>
                                        <p:cTn id="17" dur="500"/>
                                        <p:tgtEl>
                                          <p:spTgt spid="146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6437">
                                            <p:txEl>
                                              <p:pRg st="2" end="2"/>
                                            </p:txEl>
                                          </p:spTgt>
                                        </p:tgtEl>
                                        <p:attrNameLst>
                                          <p:attrName>style.visibility</p:attrName>
                                        </p:attrNameLst>
                                      </p:cBhvr>
                                      <p:to>
                                        <p:strVal val="visible"/>
                                      </p:to>
                                    </p:set>
                                    <p:animEffect transition="in" filter="wipe(left)">
                                      <p:cBhvr>
                                        <p:cTn id="22" dur="500"/>
                                        <p:tgtEl>
                                          <p:spTgt spid="1464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6437">
                                            <p:txEl>
                                              <p:pRg st="3" end="3"/>
                                            </p:txEl>
                                          </p:spTgt>
                                        </p:tgtEl>
                                        <p:attrNameLst>
                                          <p:attrName>style.visibility</p:attrName>
                                        </p:attrNameLst>
                                      </p:cBhvr>
                                      <p:to>
                                        <p:strVal val="visible"/>
                                      </p:to>
                                    </p:set>
                                    <p:animEffect transition="in" filter="wipe(left)">
                                      <p:cBhvr>
                                        <p:cTn id="27" dur="500"/>
                                        <p:tgtEl>
                                          <p:spTgt spid="1464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6437">
                                            <p:txEl>
                                              <p:pRg st="4" end="4"/>
                                            </p:txEl>
                                          </p:spTgt>
                                        </p:tgtEl>
                                        <p:attrNameLst>
                                          <p:attrName>style.visibility</p:attrName>
                                        </p:attrNameLst>
                                      </p:cBhvr>
                                      <p:to>
                                        <p:strVal val="visible"/>
                                      </p:to>
                                    </p:set>
                                    <p:animEffect transition="in" filter="wipe(left)">
                                      <p:cBhvr>
                                        <p:cTn id="32" dur="500"/>
                                        <p:tgtEl>
                                          <p:spTgt spid="14643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6437">
                                            <p:txEl>
                                              <p:pRg st="5" end="5"/>
                                            </p:txEl>
                                          </p:spTgt>
                                        </p:tgtEl>
                                        <p:attrNameLst>
                                          <p:attrName>style.visibility</p:attrName>
                                        </p:attrNameLst>
                                      </p:cBhvr>
                                      <p:to>
                                        <p:strVal val="visible"/>
                                      </p:to>
                                    </p:set>
                                    <p:animEffect transition="in" filter="wipe(left)">
                                      <p:cBhvr>
                                        <p:cTn id="37" dur="500"/>
                                        <p:tgtEl>
                                          <p:spTgt spid="14643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46437">
                                            <p:txEl>
                                              <p:pRg st="6" end="6"/>
                                            </p:txEl>
                                          </p:spTgt>
                                        </p:tgtEl>
                                        <p:attrNameLst>
                                          <p:attrName>style.visibility</p:attrName>
                                        </p:attrNameLst>
                                      </p:cBhvr>
                                      <p:to>
                                        <p:strVal val="visible"/>
                                      </p:to>
                                    </p:set>
                                    <p:animEffect transition="in" filter="wipe(left)">
                                      <p:cBhvr>
                                        <p:cTn id="42" dur="500"/>
                                        <p:tgtEl>
                                          <p:spTgt spid="14643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6447"/>
                                        </p:tgtEl>
                                        <p:attrNameLst>
                                          <p:attrName>style.visibility</p:attrName>
                                        </p:attrNameLst>
                                      </p:cBhvr>
                                      <p:to>
                                        <p:strVal val="visible"/>
                                      </p:to>
                                    </p:set>
                                    <p:animEffect transition="in" filter="wipe(left)">
                                      <p:cBhvr>
                                        <p:cTn id="47" dur="500"/>
                                        <p:tgtEl>
                                          <p:spTgt spid="1464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448"/>
                                        </p:tgtEl>
                                        <p:attrNameLst>
                                          <p:attrName>style.visibility</p:attrName>
                                        </p:attrNameLst>
                                      </p:cBhvr>
                                      <p:to>
                                        <p:strVal val="visible"/>
                                      </p:to>
                                    </p:set>
                                    <p:animEffect transition="in" filter="wipe(left)">
                                      <p:cBhvr>
                                        <p:cTn id="52" dur="500"/>
                                        <p:tgtEl>
                                          <p:spTgt spid="1464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6449"/>
                                        </p:tgtEl>
                                        <p:attrNameLst>
                                          <p:attrName>style.visibility</p:attrName>
                                        </p:attrNameLst>
                                      </p:cBhvr>
                                      <p:to>
                                        <p:strVal val="visible"/>
                                      </p:to>
                                    </p:set>
                                    <p:animEffect transition="in" filter="wipe(left)">
                                      <p:cBhvr>
                                        <p:cTn id="57" dur="500"/>
                                        <p:tgtEl>
                                          <p:spTgt spid="1464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6450"/>
                                        </p:tgtEl>
                                        <p:attrNameLst>
                                          <p:attrName>style.visibility</p:attrName>
                                        </p:attrNameLst>
                                      </p:cBhvr>
                                      <p:to>
                                        <p:strVal val="visible"/>
                                      </p:to>
                                    </p:set>
                                    <p:animEffect transition="in" filter="wipe(left)">
                                      <p:cBhvr>
                                        <p:cTn id="62" dur="500"/>
                                        <p:tgtEl>
                                          <p:spTgt spid="14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Wewdnesday, Jan. 29, 2020</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5F31D038-5A25-1346-BBC2-EA39727D192F}" type="slidenum">
              <a:rPr lang="en-US"/>
              <a:pPr/>
              <a:t>25</a:t>
            </a:fld>
            <a:endParaRPr lang="en-US"/>
          </a:p>
        </p:txBody>
      </p:sp>
      <p:pic>
        <p:nvPicPr>
          <p:cNvPr id="147473" name="Picture 17" descr="FG21_022"/>
          <p:cNvPicPr>
            <a:picLocks noChangeAspect="1" noChangeArrowheads="1"/>
          </p:cNvPicPr>
          <p:nvPr/>
        </p:nvPicPr>
        <p:blipFill>
          <a:blip r:embed="rId4"/>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non-conducting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8447" name="Equation" r:id="rId5" imgW="291960" imgH="203040" progId="Equation.DSMT4">
                  <p:embed/>
                </p:oleObj>
              </mc:Choice>
              <mc:Fallback>
                <p:oleObj name="Equation" r:id="rId5" imgW="291960" imgH="203040" progId="Equation.DSMT4">
                  <p:embed/>
                  <p:pic>
                    <p:nvPicPr>
                      <p:cNvPr id="1474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8448" name="Equation" r:id="rId7" imgW="253800" imgH="152280" progId="Equation.DSMT4">
                  <p:embed/>
                </p:oleObj>
              </mc:Choice>
              <mc:Fallback>
                <p:oleObj name="Equation" r:id="rId7" imgW="253800" imgH="152280" progId="Equation.DSMT4">
                  <p:embed/>
                  <p:pic>
                    <p:nvPicPr>
                      <p:cNvPr id="147468"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8449" name="Equation" r:id="rId9" imgW="2705040" imgH="533160" progId="Equation.DSMT4">
                  <p:embed/>
                </p:oleObj>
              </mc:Choice>
              <mc:Fallback>
                <p:oleObj name="Equation" r:id="rId9" imgW="2705040" imgH="533160" progId="Equation.DSMT4">
                  <p:embed/>
                  <p:pic>
                    <p:nvPicPr>
                      <p:cNvPr id="147474"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8450" name="Equation" r:id="rId11" imgW="380880" imgH="228600" progId="Equation.DSMT4">
                  <p:embed/>
                </p:oleObj>
              </mc:Choice>
              <mc:Fallback>
                <p:oleObj name="Equation" r:id="rId11" imgW="380880" imgH="228600" progId="Equation.DSMT4">
                  <p:embed/>
                  <p:pic>
                    <p:nvPicPr>
                      <p:cNvPr id="147475"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8451" name="Equation" r:id="rId13" imgW="304560" imgH="190440" progId="Equation.DSMT4">
                  <p:embed/>
                </p:oleObj>
              </mc:Choice>
              <mc:Fallback>
                <p:oleObj name="Equation" r:id="rId13" imgW="304560" imgH="190440" progId="Equation.DSMT4">
                  <p:embed/>
                  <p:pic>
                    <p:nvPicPr>
                      <p:cNvPr id="147476"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8452" name="Equation" r:id="rId15" imgW="317160" imgH="190440" progId="Equation.DSMT4">
                  <p:embed/>
                </p:oleObj>
              </mc:Choice>
              <mc:Fallback>
                <p:oleObj name="Equation" r:id="rId15" imgW="317160" imgH="190440" progId="Equation.DSMT4">
                  <p:embed/>
                  <p:pic>
                    <p:nvPicPr>
                      <p:cNvPr id="147477"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8453" name="Equation" r:id="rId17" imgW="330120" imgH="406080" progId="Equation.DSMT4">
                  <p:embed/>
                </p:oleObj>
              </mc:Choice>
              <mc:Fallback>
                <p:oleObj name="Equation" r:id="rId17" imgW="330120" imgH="406080" progId="Equation.DSMT4">
                  <p:embed/>
                  <p:pic>
                    <p:nvPicPr>
                      <p:cNvPr id="147478"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9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7473"/>
                                        </p:tgtEl>
                                        <p:attrNameLst>
                                          <p:attrName>style.visibility</p:attrName>
                                        </p:attrNameLst>
                                      </p:cBhvr>
                                      <p:to>
                                        <p:strVal val="visible"/>
                                      </p:to>
                                    </p:set>
                                    <p:anim calcmode="lin" valueType="num">
                                      <p:cBhvr>
                                        <p:cTn id="12" dur="500" fill="hold"/>
                                        <p:tgtEl>
                                          <p:spTgt spid="147473"/>
                                        </p:tgtEl>
                                        <p:attrNameLst>
                                          <p:attrName>ppt_w</p:attrName>
                                        </p:attrNameLst>
                                      </p:cBhvr>
                                      <p:tavLst>
                                        <p:tav tm="0">
                                          <p:val>
                                            <p:fltVal val="0"/>
                                          </p:val>
                                        </p:tav>
                                        <p:tav tm="100000">
                                          <p:val>
                                            <p:strVal val="#ppt_w"/>
                                          </p:val>
                                        </p:tav>
                                      </p:tavLst>
                                    </p:anim>
                                    <p:anim calcmode="lin" valueType="num">
                                      <p:cBhvr>
                                        <p:cTn id="13" dur="500" fill="hold"/>
                                        <p:tgtEl>
                                          <p:spTgt spid="147473"/>
                                        </p:tgtEl>
                                        <p:attrNameLst>
                                          <p:attrName>ppt_h</p:attrName>
                                        </p:attrNameLst>
                                      </p:cBhvr>
                                      <p:tavLst>
                                        <p:tav tm="0">
                                          <p:val>
                                            <p:fltVal val="0"/>
                                          </p:val>
                                        </p:tav>
                                        <p:tav tm="100000">
                                          <p:val>
                                            <p:strVal val="#ppt_h"/>
                                          </p:val>
                                        </p:tav>
                                      </p:tavLst>
                                    </p:anim>
                                    <p:animEffect transition="in" filter="fade">
                                      <p:cBhvr>
                                        <p:cTn id="14" dur="500"/>
                                        <p:tgtEl>
                                          <p:spTgt spid="1474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47463"/>
                                        </p:tgtEl>
                                        <p:attrNameLst>
                                          <p:attrName>style.visibility</p:attrName>
                                        </p:attrNameLst>
                                      </p:cBhvr>
                                      <p:to>
                                        <p:strVal val="visible"/>
                                      </p:to>
                                    </p:set>
                                    <p:animEffect transition="in" filter="wipe(left)">
                                      <p:cBhvr>
                                        <p:cTn id="19" dur="500"/>
                                        <p:tgtEl>
                                          <p:spTgt spid="1474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47464"/>
                                        </p:tgtEl>
                                        <p:attrNameLst>
                                          <p:attrName>style.visibility</p:attrName>
                                        </p:attrNameLst>
                                      </p:cBhvr>
                                      <p:to>
                                        <p:strVal val="visible"/>
                                      </p:to>
                                    </p:set>
                                    <p:animEffect transition="in" filter="wipe(left)">
                                      <p:cBhvr>
                                        <p:cTn id="24" dur="500"/>
                                        <p:tgtEl>
                                          <p:spTgt spid="1474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7462"/>
                                        </p:tgtEl>
                                        <p:attrNameLst>
                                          <p:attrName>style.visibility</p:attrName>
                                        </p:attrNameLst>
                                      </p:cBhvr>
                                      <p:to>
                                        <p:strVal val="visible"/>
                                      </p:to>
                                    </p:set>
                                    <p:animEffect transition="in" filter="wipe(left)">
                                      <p:cBhvr>
                                        <p:cTn id="29" dur="500"/>
                                        <p:tgtEl>
                                          <p:spTgt spid="14746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7477"/>
                                        </p:tgtEl>
                                        <p:attrNameLst>
                                          <p:attrName>style.visibility</p:attrName>
                                        </p:attrNameLst>
                                      </p:cBhvr>
                                      <p:to>
                                        <p:strVal val="visible"/>
                                      </p:to>
                                    </p:set>
                                    <p:animEffect transition="in" filter="wipe(left)">
                                      <p:cBhvr>
                                        <p:cTn id="34" dur="500"/>
                                        <p:tgtEl>
                                          <p:spTgt spid="1474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7475"/>
                                        </p:tgtEl>
                                        <p:attrNameLst>
                                          <p:attrName>style.visibility</p:attrName>
                                        </p:attrNameLst>
                                      </p:cBhvr>
                                      <p:to>
                                        <p:strVal val="visible"/>
                                      </p:to>
                                    </p:set>
                                    <p:animEffect transition="in" filter="wipe(left)">
                                      <p:cBhvr>
                                        <p:cTn id="39" dur="500"/>
                                        <p:tgtEl>
                                          <p:spTgt spid="1474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7476"/>
                                        </p:tgtEl>
                                        <p:attrNameLst>
                                          <p:attrName>style.visibility</p:attrName>
                                        </p:attrNameLst>
                                      </p:cBhvr>
                                      <p:to>
                                        <p:strVal val="visible"/>
                                      </p:to>
                                    </p:set>
                                    <p:animEffect transition="in" filter="wipe(left)">
                                      <p:cBhvr>
                                        <p:cTn id="44" dur="500"/>
                                        <p:tgtEl>
                                          <p:spTgt spid="1474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7467"/>
                                        </p:tgtEl>
                                        <p:attrNameLst>
                                          <p:attrName>style.visibility</p:attrName>
                                        </p:attrNameLst>
                                      </p:cBhvr>
                                      <p:to>
                                        <p:strVal val="visible"/>
                                      </p:to>
                                    </p:set>
                                    <p:animEffect transition="in" filter="wipe(left)">
                                      <p:cBhvr>
                                        <p:cTn id="49" dur="500"/>
                                        <p:tgtEl>
                                          <p:spTgt spid="1474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7468"/>
                                        </p:tgtEl>
                                        <p:attrNameLst>
                                          <p:attrName>style.visibility</p:attrName>
                                        </p:attrNameLst>
                                      </p:cBhvr>
                                      <p:to>
                                        <p:strVal val="visible"/>
                                      </p:to>
                                    </p:set>
                                    <p:animEffect transition="in" filter="wipe(left)">
                                      <p:cBhvr>
                                        <p:cTn id="54" dur="500"/>
                                        <p:tgtEl>
                                          <p:spTgt spid="1474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7478"/>
                                        </p:tgtEl>
                                        <p:attrNameLst>
                                          <p:attrName>style.visibility</p:attrName>
                                        </p:attrNameLst>
                                      </p:cBhvr>
                                      <p:to>
                                        <p:strVal val="visible"/>
                                      </p:to>
                                    </p:set>
                                    <p:animEffect transition="in" filter="wipe(left)">
                                      <p:cBhvr>
                                        <p:cTn id="59" dur="500"/>
                                        <p:tgtEl>
                                          <p:spTgt spid="14747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7474"/>
                                        </p:tgtEl>
                                        <p:attrNameLst>
                                          <p:attrName>style.visibility</p:attrName>
                                        </p:attrNameLst>
                                      </p:cBhvr>
                                      <p:to>
                                        <p:strVal val="visible"/>
                                      </p:to>
                                    </p:set>
                                    <p:animEffect transition="in" filter="wipe(left)">
                                      <p:cBhvr>
                                        <p:cTn id="64" dur="500"/>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3" grpId="0"/>
      <p:bldP spid="147464" grpId="0"/>
      <p:bldP spid="1474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Wewdnesday, Jan. 29, 2020</a:t>
            </a:r>
          </a:p>
        </p:txBody>
      </p:sp>
      <p:sp>
        <p:nvSpPr>
          <p:cNvPr id="5" name="Footer Placeholder 4"/>
          <p:cNvSpPr>
            <a:spLocks noGrp="1"/>
          </p:cNvSpPr>
          <p:nvPr>
            <p:ph type="ftr" sz="quarter" idx="11"/>
          </p:nvPr>
        </p:nvSpPr>
        <p:spPr/>
        <p:txBody>
          <a:bodyPr/>
          <a:lstStyle/>
          <a:p>
            <a:r>
              <a:rPr lang="en-US"/>
              <a:t>PHYS 1444-002, Fall 2019                    Dr. Jonathan Asaadi</a:t>
            </a:r>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228600" y="0"/>
            <a:ext cx="8686800" cy="762000"/>
          </a:xfrm>
        </p:spPr>
        <p:txBody>
          <a:bodyPr/>
          <a:lstStyle/>
          <a:p>
            <a:r>
              <a:rPr lang="en-US" dirty="0"/>
              <a:t>Reminder: Extra Credit Special Project #1 </a:t>
            </a:r>
          </a:p>
        </p:txBody>
      </p:sp>
      <p:sp>
        <p:nvSpPr>
          <p:cNvPr id="111619" name="Rectangle 3"/>
          <p:cNvSpPr>
            <a:spLocks noGrp="1" noChangeArrowheads="1"/>
          </p:cNvSpPr>
          <p:nvPr>
            <p:ph type="body" idx="1"/>
          </p:nvPr>
        </p:nvSpPr>
        <p:spPr>
          <a:xfrm>
            <a:off x="457200" y="685800"/>
            <a:ext cx="8153400" cy="5562600"/>
          </a:xfrm>
        </p:spPr>
        <p:txBody>
          <a:bodyPr/>
          <a:lstStyle/>
          <a:p>
            <a:r>
              <a:rPr lang="en-US" sz="2800" dirty="0"/>
              <a:t>Compare the Coulomb force to the Gravitational force in the following cases by expressing Coulomb force (F</a:t>
            </a:r>
            <a:r>
              <a:rPr lang="en-US" sz="2800" baseline="-25000" dirty="0"/>
              <a:t>C</a:t>
            </a:r>
            <a:r>
              <a:rPr lang="en-US" sz="2800" dirty="0"/>
              <a:t>) in terms of the gravitational force (F</a:t>
            </a:r>
            <a:r>
              <a:rPr lang="en-US" sz="2800" baseline="-25000" dirty="0"/>
              <a:t>G</a:t>
            </a:r>
            <a:r>
              <a:rPr lang="en-US" sz="2800" dirty="0"/>
              <a:t>)</a:t>
            </a:r>
          </a:p>
          <a:p>
            <a:pPr lvl="1"/>
            <a:r>
              <a:rPr lang="en-US" sz="2400" dirty="0"/>
              <a:t>Between two protons separated by 1m</a:t>
            </a:r>
          </a:p>
          <a:p>
            <a:pPr lvl="1"/>
            <a:r>
              <a:rPr lang="en-US" sz="2400" dirty="0"/>
              <a:t>Between two protons separated by an arbitrary distance R</a:t>
            </a:r>
          </a:p>
          <a:p>
            <a:pPr lvl="1"/>
            <a:r>
              <a:rPr lang="en-US" sz="2400" dirty="0"/>
              <a:t>Between two electrons separated by 1m</a:t>
            </a:r>
          </a:p>
          <a:p>
            <a:pPr lvl="1"/>
            <a:r>
              <a:rPr lang="en-US" sz="2400" dirty="0"/>
              <a:t>Between two electrons separated by an arbitrary distance R </a:t>
            </a:r>
          </a:p>
          <a:p>
            <a:r>
              <a:rPr lang="en-US" sz="2800" dirty="0"/>
              <a:t>Five points each, totaling 20 points</a:t>
            </a:r>
          </a:p>
          <a:p>
            <a:r>
              <a:rPr lang="en-US" sz="2800" dirty="0"/>
              <a:t>BE SURE to show all the details of your work, including all formulae, proper references to them and explanations</a:t>
            </a:r>
          </a:p>
          <a:p>
            <a:r>
              <a:rPr lang="en-US" sz="2800" dirty="0"/>
              <a:t>Please staple them before the submission</a:t>
            </a:r>
          </a:p>
          <a:p>
            <a:r>
              <a:rPr lang="en-US" sz="2800" dirty="0"/>
              <a:t>Due at the beginning of the class Wednesday, Feb. 5</a:t>
            </a:r>
          </a:p>
        </p:txBody>
      </p:sp>
    </p:spTree>
    <p:extLst>
      <p:ext uri="{BB962C8B-B14F-4D97-AF65-F5344CB8AC3E}">
        <p14:creationId xmlns:p14="http://schemas.microsoft.com/office/powerpoint/2010/main" val="202709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Wewdnesday, Jan. 29, 2020</a:t>
            </a:r>
          </a:p>
        </p:txBody>
      </p:sp>
      <p:sp>
        <p:nvSpPr>
          <p:cNvPr id="7" name="Footer Placeholder 4"/>
          <p:cNvSpPr>
            <a:spLocks noGrp="1"/>
          </p:cNvSpPr>
          <p:nvPr>
            <p:ph type="ftr" sz="quarter" idx="11"/>
          </p:nvPr>
        </p:nvSpPr>
        <p:spPr/>
        <p:txBody>
          <a:bodyPr/>
          <a:lstStyle/>
          <a:p>
            <a:r>
              <a:rPr lang="en-US"/>
              <a:t>PHYS 1444-002, Fall 2019                    Dr. Jonathan Asaadi</a:t>
            </a:r>
          </a:p>
        </p:txBody>
      </p:sp>
      <p:sp>
        <p:nvSpPr>
          <p:cNvPr id="8" name="Slide Number Placeholder 5"/>
          <p:cNvSpPr>
            <a:spLocks noGrp="1"/>
          </p:cNvSpPr>
          <p:nvPr>
            <p:ph type="sldNum" sz="quarter" idx="12"/>
          </p:nvPr>
        </p:nvSpPr>
        <p:spPr/>
        <p:txBody>
          <a:bodyPr/>
          <a:lstStyle/>
          <a:p>
            <a:fld id="{85FB0E94-5568-DE4B-B3AB-2391833D20FE}" type="slidenum">
              <a:rPr lang="en-US"/>
              <a:pPr/>
              <a:t>4</a:t>
            </a:fld>
            <a:endParaRPr lang="en-US"/>
          </a:p>
        </p:txBody>
      </p:sp>
      <p:sp>
        <p:nvSpPr>
          <p:cNvPr id="183298" name="Rectangle 2"/>
          <p:cNvSpPr>
            <a:spLocks noGrp="1" noChangeArrowheads="1"/>
          </p:cNvSpPr>
          <p:nvPr>
            <p:ph type="title"/>
          </p:nvPr>
        </p:nvSpPr>
        <p:spPr>
          <a:xfrm>
            <a:off x="457200" y="0"/>
            <a:ext cx="8077200" cy="685800"/>
          </a:xfrm>
        </p:spPr>
        <p:txBody>
          <a:bodyPr/>
          <a:lstStyle/>
          <a:p>
            <a:r>
              <a:rPr lang="en-US"/>
              <a:t>Induced Charge</a:t>
            </a:r>
          </a:p>
        </p:txBody>
      </p:sp>
      <p:sp>
        <p:nvSpPr>
          <p:cNvPr id="183299" name="Rectangle 3"/>
          <p:cNvSpPr>
            <a:spLocks noGrp="1" noChangeArrowheads="1"/>
          </p:cNvSpPr>
          <p:nvPr>
            <p:ph type="body" idx="1"/>
          </p:nvPr>
        </p:nvSpPr>
        <p:spPr>
          <a:xfrm>
            <a:off x="82952" y="533400"/>
            <a:ext cx="7079848" cy="5486400"/>
          </a:xfrm>
        </p:spPr>
        <p:txBody>
          <a:bodyPr/>
          <a:lstStyle/>
          <a:p>
            <a:r>
              <a:rPr lang="en-US" dirty="0"/>
              <a:t>When a positively charged metal object is brought close to an uncharged metal object</a:t>
            </a:r>
          </a:p>
          <a:p>
            <a:pPr lvl="1"/>
            <a:r>
              <a:rPr lang="en-US" dirty="0"/>
              <a:t>If two objects touch each other, the free electrons in the neutral one are attracted to the positively charged object and some will pass over to it, leaving the neutral object positively charged</a:t>
            </a:r>
            <a:r>
              <a:rPr lang="en-US" dirty="0">
                <a:sym typeface="Wingdings"/>
              </a:rPr>
              <a:t>  Charging by conduction</a:t>
            </a:r>
            <a:endParaRPr lang="en-US" dirty="0"/>
          </a:p>
          <a:p>
            <a:pPr lvl="1"/>
            <a:r>
              <a:rPr lang="en-US" dirty="0"/>
              <a:t>If the objects get close, the free electrons in the neutral one still move within the metal toward the charged object leaving the opposite side of the object positively charged.   </a:t>
            </a:r>
          </a:p>
          <a:p>
            <a:pPr lvl="2"/>
            <a:r>
              <a:rPr lang="en-US" dirty="0"/>
              <a:t>The charges have been “induced” in the opposite ends of the object.</a:t>
            </a:r>
          </a:p>
        </p:txBody>
      </p:sp>
      <p:pic>
        <p:nvPicPr>
          <p:cNvPr id="183300" name="Picture 4" descr="FG21_007"/>
          <p:cNvPicPr>
            <a:picLocks noChangeAspect="1" noChangeArrowheads="1"/>
          </p:cNvPicPr>
          <p:nvPr/>
        </p:nvPicPr>
        <p:blipFill>
          <a:blip r:embed="rId2"/>
          <a:srcRect/>
          <a:stretch>
            <a:fillRect/>
          </a:stretch>
        </p:blipFill>
        <p:spPr bwMode="auto">
          <a:xfrm>
            <a:off x="7162800" y="3505200"/>
            <a:ext cx="1981200" cy="1905000"/>
          </a:xfrm>
          <a:prstGeom prst="rect">
            <a:avLst/>
          </a:prstGeom>
          <a:noFill/>
        </p:spPr>
      </p:pic>
      <p:pic>
        <p:nvPicPr>
          <p:cNvPr id="183301" name="Picture 5" descr="FG21_006"/>
          <p:cNvPicPr>
            <a:picLocks noChangeAspect="1" noChangeArrowheads="1"/>
          </p:cNvPicPr>
          <p:nvPr/>
        </p:nvPicPr>
        <p:blipFill>
          <a:blip r:embed="rId3"/>
          <a:srcRect/>
          <a:stretch>
            <a:fillRect/>
          </a:stretch>
        </p:blipFill>
        <p:spPr bwMode="auto">
          <a:xfrm>
            <a:off x="7086600" y="1676400"/>
            <a:ext cx="1828800" cy="1600200"/>
          </a:xfrm>
          <a:prstGeom prst="rect">
            <a:avLst/>
          </a:prstGeom>
          <a:noFill/>
        </p:spPr>
      </p:pic>
    </p:spTree>
    <p:extLst>
      <p:ext uri="{BB962C8B-B14F-4D97-AF65-F5344CB8AC3E}">
        <p14:creationId xmlns:p14="http://schemas.microsoft.com/office/powerpoint/2010/main" val="361683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wipe(left)">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wipe(left)">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183301"/>
                                        </p:tgtEl>
                                        <p:attrNameLst>
                                          <p:attrName>style.visibility</p:attrName>
                                        </p:attrNameLst>
                                      </p:cBhvr>
                                      <p:to>
                                        <p:strVal val="visible"/>
                                      </p:to>
                                    </p:set>
                                    <p:anim calcmode="lin" valueType="num">
                                      <p:cBhvr>
                                        <p:cTn id="17" dur="500" fill="hold"/>
                                        <p:tgtEl>
                                          <p:spTgt spid="183301"/>
                                        </p:tgtEl>
                                        <p:attrNameLst>
                                          <p:attrName>ppt_w</p:attrName>
                                        </p:attrNameLst>
                                      </p:cBhvr>
                                      <p:tavLst>
                                        <p:tav tm="0">
                                          <p:val>
                                            <p:fltVal val="0"/>
                                          </p:val>
                                        </p:tav>
                                        <p:tav tm="100000">
                                          <p:val>
                                            <p:strVal val="#ppt_w"/>
                                          </p:val>
                                        </p:tav>
                                      </p:tavLst>
                                    </p:anim>
                                    <p:anim calcmode="lin" valueType="num">
                                      <p:cBhvr>
                                        <p:cTn id="18" dur="500" fill="hold"/>
                                        <p:tgtEl>
                                          <p:spTgt spid="183301"/>
                                        </p:tgtEl>
                                        <p:attrNameLst>
                                          <p:attrName>ppt_h</p:attrName>
                                        </p:attrNameLst>
                                      </p:cBhvr>
                                      <p:tavLst>
                                        <p:tav tm="0">
                                          <p:val>
                                            <p:fltVal val="0"/>
                                          </p:val>
                                        </p:tav>
                                        <p:tav tm="100000">
                                          <p:val>
                                            <p:strVal val="#ppt_h"/>
                                          </p:val>
                                        </p:tav>
                                      </p:tavLst>
                                    </p:anim>
                                    <p:animEffect transition="in" filter="fade">
                                      <p:cBhvr>
                                        <p:cTn id="19" dur="500"/>
                                        <p:tgtEl>
                                          <p:spTgt spid="1833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3299">
                                            <p:txEl>
                                              <p:pRg st="2" end="2"/>
                                            </p:txEl>
                                          </p:spTgt>
                                        </p:tgtEl>
                                        <p:attrNameLst>
                                          <p:attrName>style.visibility</p:attrName>
                                        </p:attrNameLst>
                                      </p:cBhvr>
                                      <p:to>
                                        <p:strVal val="visible"/>
                                      </p:to>
                                    </p:set>
                                    <p:animEffect transition="in" filter="wipe(left)">
                                      <p:cBhvr>
                                        <p:cTn id="24" dur="500"/>
                                        <p:tgtEl>
                                          <p:spTgt spid="18329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iterate type="wd">
                                    <p:tmPct val="10000"/>
                                  </p:iterate>
                                  <p:childTnLst>
                                    <p:set>
                                      <p:cBhvr>
                                        <p:cTn id="28" dur="1" fill="hold">
                                          <p:stCondLst>
                                            <p:cond delay="0"/>
                                          </p:stCondLst>
                                        </p:cTn>
                                        <p:tgtEl>
                                          <p:spTgt spid="183300"/>
                                        </p:tgtEl>
                                        <p:attrNameLst>
                                          <p:attrName>style.visibility</p:attrName>
                                        </p:attrNameLst>
                                      </p:cBhvr>
                                      <p:to>
                                        <p:strVal val="visible"/>
                                      </p:to>
                                    </p:set>
                                    <p:anim calcmode="lin" valueType="num">
                                      <p:cBhvr>
                                        <p:cTn id="29" dur="500" fill="hold"/>
                                        <p:tgtEl>
                                          <p:spTgt spid="183300"/>
                                        </p:tgtEl>
                                        <p:attrNameLst>
                                          <p:attrName>ppt_w</p:attrName>
                                        </p:attrNameLst>
                                      </p:cBhvr>
                                      <p:tavLst>
                                        <p:tav tm="0">
                                          <p:val>
                                            <p:fltVal val="0"/>
                                          </p:val>
                                        </p:tav>
                                        <p:tav tm="100000">
                                          <p:val>
                                            <p:strVal val="#ppt_w"/>
                                          </p:val>
                                        </p:tav>
                                      </p:tavLst>
                                    </p:anim>
                                    <p:anim calcmode="lin" valueType="num">
                                      <p:cBhvr>
                                        <p:cTn id="30" dur="500" fill="hold"/>
                                        <p:tgtEl>
                                          <p:spTgt spid="183300"/>
                                        </p:tgtEl>
                                        <p:attrNameLst>
                                          <p:attrName>ppt_h</p:attrName>
                                        </p:attrNameLst>
                                      </p:cBhvr>
                                      <p:tavLst>
                                        <p:tav tm="0">
                                          <p:val>
                                            <p:fltVal val="0"/>
                                          </p:val>
                                        </p:tav>
                                        <p:tav tm="100000">
                                          <p:val>
                                            <p:strVal val="#ppt_h"/>
                                          </p:val>
                                        </p:tav>
                                      </p:tavLst>
                                    </p:anim>
                                    <p:animEffect transition="in" filter="fade">
                                      <p:cBhvr>
                                        <p:cTn id="31" dur="500"/>
                                        <p:tgtEl>
                                          <p:spTgt spid="18330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83299">
                                            <p:txEl>
                                              <p:pRg st="3" end="3"/>
                                            </p:txEl>
                                          </p:spTgt>
                                        </p:tgtEl>
                                        <p:attrNameLst>
                                          <p:attrName>style.visibility</p:attrName>
                                        </p:attrNameLst>
                                      </p:cBhvr>
                                      <p:to>
                                        <p:strVal val="visible"/>
                                      </p:to>
                                    </p:set>
                                    <p:animEffect transition="in" filter="wipe(left)">
                                      <p:cBhvr>
                                        <p:cTn id="36" dur="500"/>
                                        <p:tgtEl>
                                          <p:spTgt spid="183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Wewdnesday, Jan. 29, 2020</a:t>
            </a:r>
          </a:p>
        </p:txBody>
      </p:sp>
      <p:sp>
        <p:nvSpPr>
          <p:cNvPr id="11" name="Footer Placeholder 4"/>
          <p:cNvSpPr>
            <a:spLocks noGrp="1"/>
          </p:cNvSpPr>
          <p:nvPr>
            <p:ph type="ftr" sz="quarter" idx="11"/>
          </p:nvPr>
        </p:nvSpPr>
        <p:spPr/>
        <p:txBody>
          <a:bodyPr/>
          <a:lstStyle/>
          <a:p>
            <a:r>
              <a:rPr lang="en-US"/>
              <a:t>PHYS 1444-002, Fall 2019                    Dr. Jonathan Asaadi</a:t>
            </a:r>
          </a:p>
        </p:txBody>
      </p:sp>
      <p:sp>
        <p:nvSpPr>
          <p:cNvPr id="12" name="Slide Number Placeholder 5"/>
          <p:cNvSpPr>
            <a:spLocks noGrp="1"/>
          </p:cNvSpPr>
          <p:nvPr>
            <p:ph type="sldNum" sz="quarter" idx="12"/>
          </p:nvPr>
        </p:nvSpPr>
        <p:spPr/>
        <p:txBody>
          <a:bodyPr/>
          <a:lstStyle/>
          <a:p>
            <a:fld id="{AAFBAD2F-6B50-AD48-AD5E-A2599AE5E798}" type="slidenum">
              <a:rPr lang="en-US"/>
              <a:pPr/>
              <a:t>5</a:t>
            </a:fld>
            <a:endParaRPr lang="en-US"/>
          </a:p>
        </p:txBody>
      </p:sp>
      <p:pic>
        <p:nvPicPr>
          <p:cNvPr id="184322" name="Picture 2" descr="FG21_009"/>
          <p:cNvPicPr>
            <a:picLocks noChangeAspect="1" noChangeArrowheads="1"/>
          </p:cNvPicPr>
          <p:nvPr/>
        </p:nvPicPr>
        <p:blipFill>
          <a:blip r:embed="rId2"/>
          <a:srcRect/>
          <a:stretch>
            <a:fillRect/>
          </a:stretch>
        </p:blipFill>
        <p:spPr bwMode="auto">
          <a:xfrm>
            <a:off x="6400800" y="3429000"/>
            <a:ext cx="3200400" cy="2400300"/>
          </a:xfrm>
          <a:prstGeom prst="rect">
            <a:avLst/>
          </a:prstGeom>
          <a:noFill/>
        </p:spPr>
      </p:pic>
      <p:pic>
        <p:nvPicPr>
          <p:cNvPr id="184323" name="Picture 3" descr="FG21_008"/>
          <p:cNvPicPr>
            <a:picLocks noChangeAspect="1" noChangeArrowheads="1"/>
          </p:cNvPicPr>
          <p:nvPr/>
        </p:nvPicPr>
        <p:blipFill>
          <a:blip r:embed="rId3"/>
          <a:srcRect/>
          <a:stretch>
            <a:fillRect/>
          </a:stretch>
        </p:blipFill>
        <p:spPr bwMode="auto">
          <a:xfrm>
            <a:off x="6248400" y="914400"/>
            <a:ext cx="3276600" cy="2457450"/>
          </a:xfrm>
          <a:prstGeom prst="rect">
            <a:avLst/>
          </a:prstGeom>
          <a:noFill/>
        </p:spPr>
      </p:pic>
      <p:sp>
        <p:nvSpPr>
          <p:cNvPr id="184324" name="Rectangle 4"/>
          <p:cNvSpPr>
            <a:spLocks noGrp="1" noChangeArrowheads="1"/>
          </p:cNvSpPr>
          <p:nvPr>
            <p:ph type="title"/>
          </p:nvPr>
        </p:nvSpPr>
        <p:spPr>
          <a:xfrm>
            <a:off x="457200" y="0"/>
            <a:ext cx="8077200" cy="685800"/>
          </a:xfrm>
        </p:spPr>
        <p:txBody>
          <a:bodyPr/>
          <a:lstStyle/>
          <a:p>
            <a:r>
              <a:rPr lang="en-US"/>
              <a:t>Induced Charge</a:t>
            </a:r>
          </a:p>
        </p:txBody>
      </p:sp>
      <p:sp>
        <p:nvSpPr>
          <p:cNvPr id="184325" name="Rectangle 5"/>
          <p:cNvSpPr>
            <a:spLocks noGrp="1" noChangeArrowheads="1"/>
          </p:cNvSpPr>
          <p:nvPr>
            <p:ph type="body" idx="1"/>
          </p:nvPr>
        </p:nvSpPr>
        <p:spPr>
          <a:xfrm>
            <a:off x="152400" y="838200"/>
            <a:ext cx="7010400" cy="5257800"/>
          </a:xfrm>
        </p:spPr>
        <p:txBody>
          <a:bodyPr/>
          <a:lstStyle/>
          <a:p>
            <a:pPr>
              <a:lnSpc>
                <a:spcPct val="90000"/>
              </a:lnSpc>
            </a:pPr>
            <a:r>
              <a:rPr lang="en-US" sz="2400" dirty="0"/>
              <a:t>We can induce a net charge on a metal object by connecting a wire to the ground.</a:t>
            </a:r>
          </a:p>
          <a:p>
            <a:pPr lvl="1">
              <a:lnSpc>
                <a:spcPct val="90000"/>
              </a:lnSpc>
            </a:pPr>
            <a:r>
              <a:rPr lang="en-US" sz="2000" dirty="0"/>
              <a:t>The object is “grounded” or “earthed”.</a:t>
            </a:r>
          </a:p>
          <a:p>
            <a:pPr>
              <a:lnSpc>
                <a:spcPct val="90000"/>
              </a:lnSpc>
            </a:pPr>
            <a:r>
              <a:rPr lang="en-US" sz="2400" dirty="0"/>
              <a:t>Since the Earth is so large and conducts, it can give or accept charge. </a:t>
            </a:r>
          </a:p>
          <a:p>
            <a:pPr lvl="1">
              <a:lnSpc>
                <a:spcPct val="90000"/>
              </a:lnSpc>
            </a:pPr>
            <a:r>
              <a:rPr lang="en-US" sz="2000" dirty="0"/>
              <a:t>The Earth acts as a reservoir of electric charge.</a:t>
            </a:r>
          </a:p>
          <a:p>
            <a:pPr>
              <a:lnSpc>
                <a:spcPct val="90000"/>
              </a:lnSpc>
            </a:pPr>
            <a:r>
              <a:rPr lang="en-US" sz="2400" dirty="0"/>
              <a:t>If negative charge is brought close to a neutral metal</a:t>
            </a:r>
          </a:p>
          <a:p>
            <a:pPr lvl="1">
              <a:lnSpc>
                <a:spcPct val="90000"/>
              </a:lnSpc>
            </a:pPr>
            <a:r>
              <a:rPr lang="en-US" sz="2000" dirty="0"/>
              <a:t>Positive charge will be induced toward the negatively charged metal.  </a:t>
            </a:r>
          </a:p>
          <a:p>
            <a:pPr lvl="1">
              <a:lnSpc>
                <a:spcPct val="90000"/>
              </a:lnSpc>
            </a:pPr>
            <a:r>
              <a:rPr lang="en-US" sz="2000" dirty="0"/>
              <a:t>The negative charges in the neutral metal will be gathered on the opposite side, transferring through the wire to the Earth.</a:t>
            </a:r>
          </a:p>
          <a:p>
            <a:pPr lvl="1">
              <a:lnSpc>
                <a:spcPct val="90000"/>
              </a:lnSpc>
            </a:pPr>
            <a:r>
              <a:rPr lang="en-US" sz="2000" dirty="0"/>
              <a:t>If the wire is cut, the metal bar has net positive charge.</a:t>
            </a:r>
          </a:p>
          <a:p>
            <a:pPr>
              <a:lnSpc>
                <a:spcPct val="90000"/>
              </a:lnSpc>
            </a:pPr>
            <a:r>
              <a:rPr lang="en-US" sz="2400" dirty="0"/>
              <a:t>An </a:t>
            </a:r>
            <a:r>
              <a:rPr lang="en-US" sz="2400" b="1" u="sng" dirty="0">
                <a:solidFill>
                  <a:srgbClr val="A50021"/>
                </a:solidFill>
              </a:rPr>
              <a:t>electroscope</a:t>
            </a:r>
            <a:r>
              <a:rPr lang="en-US" sz="2400" dirty="0"/>
              <a:t> is a device that can be used for detecting charge and signs.  </a:t>
            </a:r>
          </a:p>
          <a:p>
            <a:pPr lvl="1">
              <a:lnSpc>
                <a:spcPct val="90000"/>
              </a:lnSpc>
            </a:pPr>
            <a:r>
              <a:rPr lang="en-US" sz="2000" dirty="0"/>
              <a:t>How does this work?</a:t>
            </a:r>
          </a:p>
        </p:txBody>
      </p:sp>
      <p:grpSp>
        <p:nvGrpSpPr>
          <p:cNvPr id="2" name="Group 6"/>
          <p:cNvGrpSpPr>
            <a:grpSpLocks/>
          </p:cNvGrpSpPr>
          <p:nvPr/>
        </p:nvGrpSpPr>
        <p:grpSpPr bwMode="auto">
          <a:xfrm>
            <a:off x="7756525" y="263525"/>
            <a:ext cx="1158875" cy="1336675"/>
            <a:chOff x="4886" y="166"/>
            <a:chExt cx="730" cy="842"/>
          </a:xfrm>
        </p:grpSpPr>
        <p:sp>
          <p:nvSpPr>
            <p:cNvPr id="184327" name="Oval 7"/>
            <p:cNvSpPr>
              <a:spLocks noChangeArrowheads="1"/>
            </p:cNvSpPr>
            <p:nvPr/>
          </p:nvSpPr>
          <p:spPr bwMode="auto">
            <a:xfrm>
              <a:off x="5376" y="576"/>
              <a:ext cx="240" cy="432"/>
            </a:xfrm>
            <a:prstGeom prst="ellipse">
              <a:avLst/>
            </a:prstGeom>
            <a:noFill/>
            <a:ln w="28575">
              <a:solidFill>
                <a:srgbClr val="A50021"/>
              </a:solidFill>
              <a:round/>
              <a:headEnd/>
              <a:tailEnd/>
            </a:ln>
            <a:effectLst/>
          </p:spPr>
          <p:txBody>
            <a:bodyPr anchor="ctr">
              <a:prstTxWarp prst="textNoShape">
                <a:avLst/>
              </a:prstTxWarp>
              <a:spAutoFit/>
            </a:bodyPr>
            <a:lstStyle/>
            <a:p>
              <a:endParaRPr lang="en-US"/>
            </a:p>
          </p:txBody>
        </p:sp>
        <p:sp>
          <p:nvSpPr>
            <p:cNvPr id="184328" name="Text Box 8"/>
            <p:cNvSpPr txBox="1">
              <a:spLocks noChangeArrowheads="1"/>
            </p:cNvSpPr>
            <p:nvPr/>
          </p:nvSpPr>
          <p:spPr bwMode="auto">
            <a:xfrm>
              <a:off x="4886" y="166"/>
              <a:ext cx="540" cy="249"/>
            </a:xfrm>
            <a:prstGeom prst="rect">
              <a:avLst/>
            </a:prstGeom>
            <a:solidFill>
              <a:srgbClr val="FFFF99"/>
            </a:solidFill>
            <a:ln w="28575">
              <a:solidFill>
                <a:srgbClr val="A50021"/>
              </a:solidFill>
              <a:miter lim="800000"/>
              <a:headEnd/>
              <a:tailEnd/>
            </a:ln>
            <a:effectLst/>
          </p:spPr>
          <p:txBody>
            <a:bodyPr wrap="none">
              <a:prstTxWarp prst="textNoShape">
                <a:avLst/>
              </a:prstTxWarp>
              <a:spAutoFit/>
            </a:bodyPr>
            <a:lstStyle/>
            <a:p>
              <a:r>
                <a:rPr lang="en-US" sz="1800" b="1">
                  <a:solidFill>
                    <a:srgbClr val="A50021"/>
                  </a:solidFill>
                  <a:latin typeface="Arial Narrow" charset="0"/>
                </a:rPr>
                <a:t>ground</a:t>
              </a:r>
            </a:p>
          </p:txBody>
        </p:sp>
        <p:cxnSp>
          <p:nvCxnSpPr>
            <p:cNvPr id="184329" name="AutoShape 9"/>
            <p:cNvCxnSpPr>
              <a:cxnSpLocks noChangeShapeType="1"/>
              <a:stCxn id="184328" idx="2"/>
              <a:endCxn id="184327" idx="0"/>
            </p:cNvCxnSpPr>
            <p:nvPr/>
          </p:nvCxnSpPr>
          <p:spPr bwMode="auto">
            <a:xfrm>
              <a:off x="5156" y="424"/>
              <a:ext cx="340" cy="143"/>
            </a:xfrm>
            <a:prstGeom prst="straightConnector1">
              <a:avLst/>
            </a:prstGeom>
            <a:noFill/>
            <a:ln w="28575">
              <a:solidFill>
                <a:srgbClr val="A50021"/>
              </a:solidFill>
              <a:round/>
              <a:headEnd/>
              <a:tailEnd type="triangle" w="med" len="med"/>
            </a:ln>
            <a:effectLst/>
          </p:spPr>
        </p:cxnSp>
      </p:grpSp>
    </p:spTree>
    <p:extLst>
      <p:ext uri="{BB962C8B-B14F-4D97-AF65-F5344CB8AC3E}">
        <p14:creationId xmlns:p14="http://schemas.microsoft.com/office/powerpoint/2010/main" val="273047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25">
                                            <p:txEl>
                                              <p:pRg st="0" end="0"/>
                                            </p:txEl>
                                          </p:spTgt>
                                        </p:tgtEl>
                                        <p:attrNameLst>
                                          <p:attrName>style.visibility</p:attrName>
                                        </p:attrNameLst>
                                      </p:cBhvr>
                                      <p:to>
                                        <p:strVal val="visible"/>
                                      </p:to>
                                    </p:set>
                                    <p:animEffect transition="in" filter="wipe(left)">
                                      <p:cBhvr>
                                        <p:cTn id="7" dur="500"/>
                                        <p:tgtEl>
                                          <p:spTgt spid="1843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4325">
                                            <p:txEl>
                                              <p:pRg st="1" end="1"/>
                                            </p:txEl>
                                          </p:spTgt>
                                        </p:tgtEl>
                                        <p:attrNameLst>
                                          <p:attrName>style.visibility</p:attrName>
                                        </p:attrNameLst>
                                      </p:cBhvr>
                                      <p:to>
                                        <p:strVal val="visible"/>
                                      </p:to>
                                    </p:set>
                                    <p:animEffect transition="in" filter="wipe(left)">
                                      <p:cBhvr>
                                        <p:cTn id="12" dur="500"/>
                                        <p:tgtEl>
                                          <p:spTgt spid="1843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25">
                                            <p:txEl>
                                              <p:pRg st="2" end="2"/>
                                            </p:txEl>
                                          </p:spTgt>
                                        </p:tgtEl>
                                        <p:attrNameLst>
                                          <p:attrName>style.visibility</p:attrName>
                                        </p:attrNameLst>
                                      </p:cBhvr>
                                      <p:to>
                                        <p:strVal val="visible"/>
                                      </p:to>
                                    </p:set>
                                    <p:animEffect transition="in" filter="wipe(left)">
                                      <p:cBhvr>
                                        <p:cTn id="17" dur="500"/>
                                        <p:tgtEl>
                                          <p:spTgt spid="1843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iterate type="wd">
                                    <p:tmPct val="10000"/>
                                  </p:iterate>
                                  <p:childTnLst>
                                    <p:set>
                                      <p:cBhvr>
                                        <p:cTn id="21" dur="1" fill="hold">
                                          <p:stCondLst>
                                            <p:cond delay="0"/>
                                          </p:stCondLst>
                                        </p:cTn>
                                        <p:tgtEl>
                                          <p:spTgt spid="184323"/>
                                        </p:tgtEl>
                                        <p:attrNameLst>
                                          <p:attrName>style.visibility</p:attrName>
                                        </p:attrNameLst>
                                      </p:cBhvr>
                                      <p:to>
                                        <p:strVal val="visible"/>
                                      </p:to>
                                    </p:set>
                                    <p:anim calcmode="lin" valueType="num">
                                      <p:cBhvr>
                                        <p:cTn id="22" dur="500" fill="hold"/>
                                        <p:tgtEl>
                                          <p:spTgt spid="184323"/>
                                        </p:tgtEl>
                                        <p:attrNameLst>
                                          <p:attrName>ppt_w</p:attrName>
                                        </p:attrNameLst>
                                      </p:cBhvr>
                                      <p:tavLst>
                                        <p:tav tm="0">
                                          <p:val>
                                            <p:fltVal val="0"/>
                                          </p:val>
                                        </p:tav>
                                        <p:tav tm="100000">
                                          <p:val>
                                            <p:strVal val="#ppt_w"/>
                                          </p:val>
                                        </p:tav>
                                      </p:tavLst>
                                    </p:anim>
                                    <p:anim calcmode="lin" valueType="num">
                                      <p:cBhvr>
                                        <p:cTn id="23" dur="500" fill="hold"/>
                                        <p:tgtEl>
                                          <p:spTgt spid="184323"/>
                                        </p:tgtEl>
                                        <p:attrNameLst>
                                          <p:attrName>ppt_h</p:attrName>
                                        </p:attrNameLst>
                                      </p:cBhvr>
                                      <p:tavLst>
                                        <p:tav tm="0">
                                          <p:val>
                                            <p:fltVal val="0"/>
                                          </p:val>
                                        </p:tav>
                                        <p:tav tm="100000">
                                          <p:val>
                                            <p:strVal val="#ppt_h"/>
                                          </p:val>
                                        </p:tav>
                                      </p:tavLst>
                                    </p:anim>
                                    <p:animEffect transition="in" filter="fade">
                                      <p:cBhvr>
                                        <p:cTn id="24" dur="500"/>
                                        <p:tgtEl>
                                          <p:spTgt spid="1843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iterate type="wd">
                                    <p:tmPct val="10000"/>
                                  </p:iterate>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4325">
                                            <p:txEl>
                                              <p:pRg st="3" end="3"/>
                                            </p:txEl>
                                          </p:spTgt>
                                        </p:tgtEl>
                                        <p:attrNameLst>
                                          <p:attrName>style.visibility</p:attrName>
                                        </p:attrNameLst>
                                      </p:cBhvr>
                                      <p:to>
                                        <p:strVal val="visible"/>
                                      </p:to>
                                    </p:set>
                                    <p:animEffect transition="in" filter="wipe(left)">
                                      <p:cBhvr>
                                        <p:cTn id="34" dur="500"/>
                                        <p:tgtEl>
                                          <p:spTgt spid="18432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4325">
                                            <p:txEl>
                                              <p:pRg st="4" end="4"/>
                                            </p:txEl>
                                          </p:spTgt>
                                        </p:tgtEl>
                                        <p:attrNameLst>
                                          <p:attrName>style.visibility</p:attrName>
                                        </p:attrNameLst>
                                      </p:cBhvr>
                                      <p:to>
                                        <p:strVal val="visible"/>
                                      </p:to>
                                    </p:set>
                                    <p:animEffect transition="in" filter="wipe(left)">
                                      <p:cBhvr>
                                        <p:cTn id="39" dur="500"/>
                                        <p:tgtEl>
                                          <p:spTgt spid="18432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4325">
                                            <p:txEl>
                                              <p:pRg st="5" end="5"/>
                                            </p:txEl>
                                          </p:spTgt>
                                        </p:tgtEl>
                                        <p:attrNameLst>
                                          <p:attrName>style.visibility</p:attrName>
                                        </p:attrNameLst>
                                      </p:cBhvr>
                                      <p:to>
                                        <p:strVal val="visible"/>
                                      </p:to>
                                    </p:set>
                                    <p:animEffect transition="in" filter="wipe(left)">
                                      <p:cBhvr>
                                        <p:cTn id="44" dur="500"/>
                                        <p:tgtEl>
                                          <p:spTgt spid="18432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4325">
                                            <p:txEl>
                                              <p:pRg st="6" end="6"/>
                                            </p:txEl>
                                          </p:spTgt>
                                        </p:tgtEl>
                                        <p:attrNameLst>
                                          <p:attrName>style.visibility</p:attrName>
                                        </p:attrNameLst>
                                      </p:cBhvr>
                                      <p:to>
                                        <p:strVal val="visible"/>
                                      </p:to>
                                    </p:set>
                                    <p:animEffect transition="in" filter="wipe(left)">
                                      <p:cBhvr>
                                        <p:cTn id="49" dur="500"/>
                                        <p:tgtEl>
                                          <p:spTgt spid="18432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4325">
                                            <p:txEl>
                                              <p:pRg st="7" end="7"/>
                                            </p:txEl>
                                          </p:spTgt>
                                        </p:tgtEl>
                                        <p:attrNameLst>
                                          <p:attrName>style.visibility</p:attrName>
                                        </p:attrNameLst>
                                      </p:cBhvr>
                                      <p:to>
                                        <p:strVal val="visible"/>
                                      </p:to>
                                    </p:set>
                                    <p:animEffect transition="in" filter="wipe(left)">
                                      <p:cBhvr>
                                        <p:cTn id="54" dur="500"/>
                                        <p:tgtEl>
                                          <p:spTgt spid="18432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4325">
                                            <p:txEl>
                                              <p:pRg st="8" end="8"/>
                                            </p:txEl>
                                          </p:spTgt>
                                        </p:tgtEl>
                                        <p:attrNameLst>
                                          <p:attrName>style.visibility</p:attrName>
                                        </p:attrNameLst>
                                      </p:cBhvr>
                                      <p:to>
                                        <p:strVal val="visible"/>
                                      </p:to>
                                    </p:set>
                                    <p:animEffect transition="in" filter="wipe(left)">
                                      <p:cBhvr>
                                        <p:cTn id="59" dur="500"/>
                                        <p:tgtEl>
                                          <p:spTgt spid="184325">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iterate type="wd">
                                    <p:tmPct val="10000"/>
                                  </p:iterate>
                                  <p:childTnLst>
                                    <p:set>
                                      <p:cBhvr>
                                        <p:cTn id="63" dur="1" fill="hold">
                                          <p:stCondLst>
                                            <p:cond delay="0"/>
                                          </p:stCondLst>
                                        </p:cTn>
                                        <p:tgtEl>
                                          <p:spTgt spid="184322"/>
                                        </p:tgtEl>
                                        <p:attrNameLst>
                                          <p:attrName>style.visibility</p:attrName>
                                        </p:attrNameLst>
                                      </p:cBhvr>
                                      <p:to>
                                        <p:strVal val="visible"/>
                                      </p:to>
                                    </p:set>
                                    <p:anim calcmode="lin" valueType="num">
                                      <p:cBhvr>
                                        <p:cTn id="64" dur="500" fill="hold"/>
                                        <p:tgtEl>
                                          <p:spTgt spid="184322"/>
                                        </p:tgtEl>
                                        <p:attrNameLst>
                                          <p:attrName>ppt_w</p:attrName>
                                        </p:attrNameLst>
                                      </p:cBhvr>
                                      <p:tavLst>
                                        <p:tav tm="0">
                                          <p:val>
                                            <p:fltVal val="0"/>
                                          </p:val>
                                        </p:tav>
                                        <p:tav tm="100000">
                                          <p:val>
                                            <p:strVal val="#ppt_w"/>
                                          </p:val>
                                        </p:tav>
                                      </p:tavLst>
                                    </p:anim>
                                    <p:anim calcmode="lin" valueType="num">
                                      <p:cBhvr>
                                        <p:cTn id="65" dur="500" fill="hold"/>
                                        <p:tgtEl>
                                          <p:spTgt spid="184322"/>
                                        </p:tgtEl>
                                        <p:attrNameLst>
                                          <p:attrName>ppt_h</p:attrName>
                                        </p:attrNameLst>
                                      </p:cBhvr>
                                      <p:tavLst>
                                        <p:tav tm="0">
                                          <p:val>
                                            <p:fltVal val="0"/>
                                          </p:val>
                                        </p:tav>
                                        <p:tav tm="100000">
                                          <p:val>
                                            <p:strVal val="#ppt_h"/>
                                          </p:val>
                                        </p:tav>
                                      </p:tavLst>
                                    </p:anim>
                                    <p:animEffect transition="in" filter="fade">
                                      <p:cBhvr>
                                        <p:cTn id="66" dur="500"/>
                                        <p:tgtEl>
                                          <p:spTgt spid="1843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184325">
                                            <p:txEl>
                                              <p:pRg st="9" end="9"/>
                                            </p:txEl>
                                          </p:spTgt>
                                        </p:tgtEl>
                                        <p:attrNameLst>
                                          <p:attrName>style.visibility</p:attrName>
                                        </p:attrNameLst>
                                      </p:cBhvr>
                                      <p:to>
                                        <p:strVal val="visible"/>
                                      </p:to>
                                    </p:set>
                                    <p:animEffect transition="in" filter="wipe(left)">
                                      <p:cBhvr>
                                        <p:cTn id="71" dur="500"/>
                                        <p:tgtEl>
                                          <p:spTgt spid="1843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Wewdnesday, Jan. 29, 2020</a:t>
            </a:r>
          </a:p>
        </p:txBody>
      </p:sp>
      <p:sp>
        <p:nvSpPr>
          <p:cNvPr id="5" name="Footer Placeholder 4"/>
          <p:cNvSpPr>
            <a:spLocks noGrp="1"/>
          </p:cNvSpPr>
          <p:nvPr>
            <p:ph type="ftr" sz="quarter" idx="11"/>
          </p:nvPr>
        </p:nvSpPr>
        <p:spPr/>
        <p:txBody>
          <a:bodyPr/>
          <a:lstStyle/>
          <a:p>
            <a:r>
              <a:rPr lang="en-US"/>
              <a:t>PHYS 1444-002, Fall 2019                    Dr. Jonathan Asaadi</a:t>
            </a:r>
          </a:p>
        </p:txBody>
      </p:sp>
      <p:sp>
        <p:nvSpPr>
          <p:cNvPr id="6" name="Slide Number Placeholder 5"/>
          <p:cNvSpPr>
            <a:spLocks noGrp="1"/>
          </p:cNvSpPr>
          <p:nvPr>
            <p:ph type="sldNum" sz="quarter" idx="12"/>
          </p:nvPr>
        </p:nvSpPr>
        <p:spPr/>
        <p:txBody>
          <a:bodyPr/>
          <a:lstStyle/>
          <a:p>
            <a:fld id="{730A5BC6-3A90-4F44-AACF-B7351EC92CF4}" type="slidenum">
              <a:rPr lang="en-US"/>
              <a:pPr/>
              <a:t>6</a:t>
            </a:fld>
            <a:endParaRPr lang="en-US"/>
          </a:p>
        </p:txBody>
      </p:sp>
      <p:sp>
        <p:nvSpPr>
          <p:cNvPr id="135170" name="Rectangle 2"/>
          <p:cNvSpPr>
            <a:spLocks noGrp="1" noChangeArrowheads="1"/>
          </p:cNvSpPr>
          <p:nvPr>
            <p:ph type="title"/>
          </p:nvPr>
        </p:nvSpPr>
        <p:spPr>
          <a:xfrm>
            <a:off x="457200" y="152400"/>
            <a:ext cx="8077200" cy="685800"/>
          </a:xfrm>
        </p:spPr>
        <p:txBody>
          <a:bodyPr/>
          <a:lstStyle/>
          <a:p>
            <a:r>
              <a:rPr lang="en-US" dirty="0"/>
              <a:t>Coulomb’s Law</a:t>
            </a:r>
          </a:p>
        </p:txBody>
      </p:sp>
      <p:sp>
        <p:nvSpPr>
          <p:cNvPr id="135171" name="Rectangle 3"/>
          <p:cNvSpPr>
            <a:spLocks noGrp="1" noChangeArrowheads="1"/>
          </p:cNvSpPr>
          <p:nvPr>
            <p:ph type="body" idx="1"/>
          </p:nvPr>
        </p:nvSpPr>
        <p:spPr>
          <a:xfrm>
            <a:off x="228600" y="838200"/>
            <a:ext cx="8610600" cy="5257800"/>
          </a:xfrm>
        </p:spPr>
        <p:txBody>
          <a:bodyPr/>
          <a:lstStyle/>
          <a:p>
            <a:r>
              <a:rPr lang="en-US" sz="2800" dirty="0"/>
              <a:t>Charges exert force to each other.  What factors affect the magnitude of this force?</a:t>
            </a:r>
          </a:p>
          <a:p>
            <a:pPr lvl="1"/>
            <a:r>
              <a:rPr lang="en-US" sz="2400" dirty="0"/>
              <a:t>Any guesses?</a:t>
            </a:r>
          </a:p>
          <a:p>
            <a:r>
              <a:rPr lang="en-US" sz="2800" dirty="0"/>
              <a:t>Charles Coulomb figured this out in 1780’s.</a:t>
            </a:r>
          </a:p>
          <a:p>
            <a:r>
              <a:rPr lang="en-US" sz="2800" dirty="0"/>
              <a:t>Coulomb found that the electric force is</a:t>
            </a:r>
          </a:p>
          <a:p>
            <a:pPr lvl="1"/>
            <a:r>
              <a:rPr lang="en-US" sz="2400" dirty="0"/>
              <a:t>Proportional to the multiplication of the two charges</a:t>
            </a:r>
          </a:p>
          <a:p>
            <a:pPr lvl="2"/>
            <a:r>
              <a:rPr lang="en-US" sz="2000" dirty="0"/>
              <a:t>If one of the charges doubles, the force doubles.</a:t>
            </a:r>
          </a:p>
          <a:p>
            <a:pPr lvl="2"/>
            <a:r>
              <a:rPr lang="en-US" sz="2000" dirty="0"/>
              <a:t>If both the charges double, the force quadruples.</a:t>
            </a:r>
          </a:p>
          <a:p>
            <a:pPr lvl="1"/>
            <a:r>
              <a:rPr lang="en-US" sz="2400" dirty="0"/>
              <a:t>Inversely proportional to the square of the distances between them.</a:t>
            </a:r>
          </a:p>
          <a:p>
            <a:pPr lvl="1"/>
            <a:r>
              <a:rPr lang="en-US" sz="2400" dirty="0"/>
              <a:t>Electric charge is a fundamental property of matter, just like mass.</a:t>
            </a:r>
          </a:p>
          <a:p>
            <a:r>
              <a:rPr lang="en-US" sz="2800" dirty="0"/>
              <a:t>How would you put the above into a formula?</a:t>
            </a:r>
          </a:p>
        </p:txBody>
      </p:sp>
    </p:spTree>
    <p:extLst>
      <p:ext uri="{BB962C8B-B14F-4D97-AF65-F5344CB8AC3E}">
        <p14:creationId xmlns:p14="http://schemas.microsoft.com/office/powerpoint/2010/main" val="6102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wipe(left)">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wipe(left)">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wipe(left)">
                                      <p:cBhvr>
                                        <p:cTn id="22" dur="500"/>
                                        <p:tgtEl>
                                          <p:spTgt spid="135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wipe(left)">
                                      <p:cBhvr>
                                        <p:cTn id="27" dur="500"/>
                                        <p:tgtEl>
                                          <p:spTgt spid="135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wipe(left)">
                                      <p:cBhvr>
                                        <p:cTn id="32" dur="500"/>
                                        <p:tgtEl>
                                          <p:spTgt spid="135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35171">
                                            <p:txEl>
                                              <p:pRg st="6" end="6"/>
                                            </p:txEl>
                                          </p:spTgt>
                                        </p:tgtEl>
                                        <p:attrNameLst>
                                          <p:attrName>style.visibility</p:attrName>
                                        </p:attrNameLst>
                                      </p:cBhvr>
                                      <p:to>
                                        <p:strVal val="visible"/>
                                      </p:to>
                                    </p:set>
                                    <p:animEffect transition="in" filter="wipe(left)">
                                      <p:cBhvr>
                                        <p:cTn id="37" dur="500"/>
                                        <p:tgtEl>
                                          <p:spTgt spid="135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35171">
                                            <p:txEl>
                                              <p:pRg st="7" end="7"/>
                                            </p:txEl>
                                          </p:spTgt>
                                        </p:tgtEl>
                                        <p:attrNameLst>
                                          <p:attrName>style.visibility</p:attrName>
                                        </p:attrNameLst>
                                      </p:cBhvr>
                                      <p:to>
                                        <p:strVal val="visible"/>
                                      </p:to>
                                    </p:set>
                                    <p:animEffect transition="in" filter="wipe(left)">
                                      <p:cBhvr>
                                        <p:cTn id="42" dur="500"/>
                                        <p:tgtEl>
                                          <p:spTgt spid="135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35171">
                                            <p:txEl>
                                              <p:pRg st="8" end="8"/>
                                            </p:txEl>
                                          </p:spTgt>
                                        </p:tgtEl>
                                        <p:attrNameLst>
                                          <p:attrName>style.visibility</p:attrName>
                                        </p:attrNameLst>
                                      </p:cBhvr>
                                      <p:to>
                                        <p:strVal val="visible"/>
                                      </p:to>
                                    </p:set>
                                    <p:animEffect transition="in" filter="wipe(left)">
                                      <p:cBhvr>
                                        <p:cTn id="47" dur="500"/>
                                        <p:tgtEl>
                                          <p:spTgt spid="135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35171">
                                            <p:txEl>
                                              <p:pRg st="9" end="9"/>
                                            </p:txEl>
                                          </p:spTgt>
                                        </p:tgtEl>
                                        <p:attrNameLst>
                                          <p:attrName>style.visibility</p:attrName>
                                        </p:attrNameLst>
                                      </p:cBhvr>
                                      <p:to>
                                        <p:strVal val="visible"/>
                                      </p:to>
                                    </p:set>
                                    <p:animEffect transition="in" filter="wipe(left)">
                                      <p:cBhvr>
                                        <p:cTn id="52" dur="500"/>
                                        <p:tgtEl>
                                          <p:spTgt spid="135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Wewdnesday, Jan. 29, 2020</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1C15CDBB-5BBB-B44F-A893-1516E99BEC87}" type="slidenum">
              <a:rPr lang="en-US"/>
              <a:pPr/>
              <a:t>7</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1217"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a:t>Coulomb’s Law – The Formula</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1218"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1219"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1220"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1221"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1222"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1223"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76400" y="5500688"/>
          <a:ext cx="3429000" cy="519112"/>
        </p:xfrm>
        <a:graphic>
          <a:graphicData uri="http://schemas.openxmlformats.org/presentationml/2006/ole">
            <mc:AlternateContent xmlns:mc="http://schemas.openxmlformats.org/markup-compatibility/2006">
              <mc:Choice xmlns:v="urn:schemas-microsoft-com:vml" Requires="v">
                <p:oleObj spid="_x0000_s1224"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5500688"/>
                        <a:ext cx="3429000" cy="519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 name="Rectangle 17"/>
          <p:cNvSpPr/>
          <p:nvPr/>
        </p:nvSpPr>
        <p:spPr bwMode="auto">
          <a:xfrm>
            <a:off x="6096000" y="4419600"/>
            <a:ext cx="3048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Rectangle 19"/>
          <p:cNvSpPr/>
          <p:nvPr/>
        </p:nvSpPr>
        <p:spPr bwMode="auto">
          <a:xfrm>
            <a:off x="6248400" y="59436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60101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0303"/>
                                        </p:tgtEl>
                                        <p:attrNameLst>
                                          <p:attrName>style.visibility</p:attrName>
                                        </p:attrNameLst>
                                      </p:cBhvr>
                                      <p:to>
                                        <p:strVal val="visible"/>
                                      </p:to>
                                    </p:set>
                                    <p:animEffect transition="in" filter="wipe(left)">
                                      <p:cBhvr>
                                        <p:cTn id="11" dur="500"/>
                                        <p:tgtEl>
                                          <p:spTgt spid="1403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0294"/>
                                        </p:tgtEl>
                                        <p:attrNameLst>
                                          <p:attrName>style.visibility</p:attrName>
                                        </p:attrNameLst>
                                      </p:cBhvr>
                                      <p:to>
                                        <p:strVal val="visible"/>
                                      </p:to>
                                    </p:set>
                                    <p:animEffect transition="in" filter="wipe(left)">
                                      <p:cBhvr>
                                        <p:cTn id="16" dur="500"/>
                                        <p:tgtEl>
                                          <p:spTgt spid="1402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0304"/>
                                        </p:tgtEl>
                                        <p:attrNameLst>
                                          <p:attrName>style.visibility</p:attrName>
                                        </p:attrNameLst>
                                      </p:cBhvr>
                                      <p:to>
                                        <p:strVal val="visible"/>
                                      </p:to>
                                    </p:set>
                                    <p:animEffect transition="in" filter="wipe(left)">
                                      <p:cBhvr>
                                        <p:cTn id="21" dur="500"/>
                                        <p:tgtEl>
                                          <p:spTgt spid="1403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0305"/>
                                        </p:tgtEl>
                                        <p:attrNameLst>
                                          <p:attrName>style.visibility</p:attrName>
                                        </p:attrNameLst>
                                      </p:cBhvr>
                                      <p:to>
                                        <p:strVal val="visible"/>
                                      </p:to>
                                    </p:set>
                                    <p:animEffect transition="in" filter="wipe(left)">
                                      <p:cBhvr>
                                        <p:cTn id="26" dur="500"/>
                                        <p:tgtEl>
                                          <p:spTgt spid="1403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0301"/>
                                        </p:tgtEl>
                                        <p:attrNameLst>
                                          <p:attrName>style.visibility</p:attrName>
                                        </p:attrNameLst>
                                      </p:cBhvr>
                                      <p:to>
                                        <p:strVal val="visible"/>
                                      </p:to>
                                    </p:set>
                                    <p:animEffect transition="in" filter="wipe(left)">
                                      <p:cBhvr>
                                        <p:cTn id="31" dur="500"/>
                                        <p:tgtEl>
                                          <p:spTgt spid="14030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0306"/>
                                        </p:tgtEl>
                                        <p:attrNameLst>
                                          <p:attrName>style.visibility</p:attrName>
                                        </p:attrNameLst>
                                      </p:cBhvr>
                                      <p:to>
                                        <p:strVal val="visible"/>
                                      </p:to>
                                    </p:set>
                                    <p:animEffect transition="in" filter="wipe(left)">
                                      <p:cBhvr>
                                        <p:cTn id="36" dur="500"/>
                                        <p:tgtEl>
                                          <p:spTgt spid="14030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0300"/>
                                        </p:tgtEl>
                                        <p:attrNameLst>
                                          <p:attrName>style.visibility</p:attrName>
                                        </p:attrNameLst>
                                      </p:cBhvr>
                                      <p:to>
                                        <p:strVal val="visible"/>
                                      </p:to>
                                    </p:set>
                                    <p:animEffect transition="in" filter="wipe(left)">
                                      <p:cBhvr>
                                        <p:cTn id="41" dur="500"/>
                                        <p:tgtEl>
                                          <p:spTgt spid="14030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40292">
                                            <p:txEl>
                                              <p:pRg st="0" end="0"/>
                                            </p:txEl>
                                          </p:spTgt>
                                        </p:tgtEl>
                                        <p:attrNameLst>
                                          <p:attrName>style.visibility</p:attrName>
                                        </p:attrNameLst>
                                      </p:cBhvr>
                                      <p:to>
                                        <p:strVal val="visible"/>
                                      </p:to>
                                    </p:set>
                                    <p:animEffect transition="in" filter="wipe(left)">
                                      <p:cBhvr>
                                        <p:cTn id="46" dur="500"/>
                                        <p:tgtEl>
                                          <p:spTgt spid="14029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40292">
                                            <p:txEl>
                                              <p:pRg st="1" end="1"/>
                                            </p:txEl>
                                          </p:spTgt>
                                        </p:tgtEl>
                                        <p:attrNameLst>
                                          <p:attrName>style.visibility</p:attrName>
                                        </p:attrNameLst>
                                      </p:cBhvr>
                                      <p:to>
                                        <p:strVal val="visible"/>
                                      </p:to>
                                    </p:set>
                                    <p:animEffect transition="in" filter="wipe(left)">
                                      <p:cBhvr>
                                        <p:cTn id="51" dur="500"/>
                                        <p:tgtEl>
                                          <p:spTgt spid="14029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40292">
                                            <p:txEl>
                                              <p:pRg st="2" end="2"/>
                                            </p:txEl>
                                          </p:spTgt>
                                        </p:tgtEl>
                                        <p:attrNameLst>
                                          <p:attrName>style.visibility</p:attrName>
                                        </p:attrNameLst>
                                      </p:cBhvr>
                                      <p:to>
                                        <p:strVal val="visible"/>
                                      </p:to>
                                    </p:set>
                                    <p:animEffect transition="in" filter="wipe(left)">
                                      <p:cBhvr>
                                        <p:cTn id="56" dur="500"/>
                                        <p:tgtEl>
                                          <p:spTgt spid="14029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40292">
                                            <p:txEl>
                                              <p:pRg st="3" end="3"/>
                                            </p:txEl>
                                          </p:spTgt>
                                        </p:tgtEl>
                                        <p:attrNameLst>
                                          <p:attrName>style.visibility</p:attrName>
                                        </p:attrNameLst>
                                      </p:cBhvr>
                                      <p:to>
                                        <p:strVal val="visible"/>
                                      </p:to>
                                    </p:set>
                                    <p:animEffect transition="in" filter="wipe(left)">
                                      <p:cBhvr>
                                        <p:cTn id="61" dur="500"/>
                                        <p:tgtEl>
                                          <p:spTgt spid="140292">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xit" presetSubtype="32" fill="hold" grpId="0" nodeType="clickEffect">
                                  <p:stCondLst>
                                    <p:cond delay="0"/>
                                  </p:stCondLst>
                                  <p:childTnLst>
                                    <p:anim calcmode="lin" valueType="num">
                                      <p:cBhvr>
                                        <p:cTn id="65" dur="500"/>
                                        <p:tgtEl>
                                          <p:spTgt spid="18"/>
                                        </p:tgtEl>
                                        <p:attrNameLst>
                                          <p:attrName>ppt_w</p:attrName>
                                        </p:attrNameLst>
                                      </p:cBhvr>
                                      <p:tavLst>
                                        <p:tav tm="0">
                                          <p:val>
                                            <p:strVal val="ppt_w"/>
                                          </p:val>
                                        </p:tav>
                                        <p:tav tm="100000">
                                          <p:val>
                                            <p:fltVal val="0"/>
                                          </p:val>
                                        </p:tav>
                                      </p:tavLst>
                                    </p:anim>
                                    <p:anim calcmode="lin" valueType="num">
                                      <p:cBhvr>
                                        <p:cTn id="66" dur="500"/>
                                        <p:tgtEl>
                                          <p:spTgt spid="18"/>
                                        </p:tgtEl>
                                        <p:attrNameLst>
                                          <p:attrName>ppt_h</p:attrName>
                                        </p:attrNameLst>
                                      </p:cBhvr>
                                      <p:tavLst>
                                        <p:tav tm="0">
                                          <p:val>
                                            <p:strVal val="ppt_h"/>
                                          </p:val>
                                        </p:tav>
                                        <p:tav tm="100000">
                                          <p:val>
                                            <p:fltVal val="0"/>
                                          </p:val>
                                        </p:tav>
                                      </p:tavLst>
                                    </p:anim>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3" presetClass="exit" presetSubtype="32" fill="hold" grpId="0" nodeType="clickEffect">
                                  <p:stCondLst>
                                    <p:cond delay="0"/>
                                  </p:stCondLst>
                                  <p:childTnLst>
                                    <p:anim calcmode="lin" valueType="num">
                                      <p:cBhvr>
                                        <p:cTn id="71" dur="500"/>
                                        <p:tgtEl>
                                          <p:spTgt spid="19"/>
                                        </p:tgtEl>
                                        <p:attrNameLst>
                                          <p:attrName>ppt_w</p:attrName>
                                        </p:attrNameLst>
                                      </p:cBhvr>
                                      <p:tavLst>
                                        <p:tav tm="0">
                                          <p:val>
                                            <p:strVal val="ppt_w"/>
                                          </p:val>
                                        </p:tav>
                                        <p:tav tm="100000">
                                          <p:val>
                                            <p:fltVal val="0"/>
                                          </p:val>
                                        </p:tav>
                                      </p:tavLst>
                                    </p:anim>
                                    <p:anim calcmode="lin" valueType="num">
                                      <p:cBhvr>
                                        <p:cTn id="72" dur="500"/>
                                        <p:tgtEl>
                                          <p:spTgt spid="19"/>
                                        </p:tgtEl>
                                        <p:attrNameLst>
                                          <p:attrName>ppt_h</p:attrName>
                                        </p:attrNameLst>
                                      </p:cBhvr>
                                      <p:tavLst>
                                        <p:tav tm="0">
                                          <p:val>
                                            <p:strVal val="ppt_h"/>
                                          </p:val>
                                        </p:tav>
                                        <p:tav tm="100000">
                                          <p:val>
                                            <p:fltVal val="0"/>
                                          </p:val>
                                        </p:tav>
                                      </p:tavLst>
                                    </p:anim>
                                    <p:set>
                                      <p:cBhvr>
                                        <p:cTn id="73" dur="1" fill="hold">
                                          <p:stCondLst>
                                            <p:cond delay="499"/>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140292">
                                            <p:txEl>
                                              <p:pRg st="4" end="4"/>
                                            </p:txEl>
                                          </p:spTgt>
                                        </p:tgtEl>
                                        <p:attrNameLst>
                                          <p:attrName>style.visibility</p:attrName>
                                        </p:attrNameLst>
                                      </p:cBhvr>
                                      <p:to>
                                        <p:strVal val="visible"/>
                                      </p:to>
                                    </p:set>
                                    <p:animEffect transition="in" filter="wipe(left)">
                                      <p:cBhvr>
                                        <p:cTn id="78" dur="500"/>
                                        <p:tgtEl>
                                          <p:spTgt spid="14029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3" presetClass="exit" presetSubtype="32" fill="hold" grpId="0" nodeType="clickEffect">
                                  <p:stCondLst>
                                    <p:cond delay="0"/>
                                  </p:stCondLst>
                                  <p:childTnLst>
                                    <p:anim calcmode="lin" valueType="num">
                                      <p:cBhvr>
                                        <p:cTn id="82" dur="500"/>
                                        <p:tgtEl>
                                          <p:spTgt spid="20"/>
                                        </p:tgtEl>
                                        <p:attrNameLst>
                                          <p:attrName>ppt_w</p:attrName>
                                        </p:attrNameLst>
                                      </p:cBhvr>
                                      <p:tavLst>
                                        <p:tav tm="0">
                                          <p:val>
                                            <p:strVal val="ppt_w"/>
                                          </p:val>
                                        </p:tav>
                                        <p:tav tm="100000">
                                          <p:val>
                                            <p:fltVal val="0"/>
                                          </p:val>
                                        </p:tav>
                                      </p:tavLst>
                                    </p:anim>
                                    <p:anim calcmode="lin" valueType="num">
                                      <p:cBhvr>
                                        <p:cTn id="83" dur="500"/>
                                        <p:tgtEl>
                                          <p:spTgt spid="20"/>
                                        </p:tgtEl>
                                        <p:attrNameLst>
                                          <p:attrName>ppt_h</p:attrName>
                                        </p:attrNameLst>
                                      </p:cBhvr>
                                      <p:tavLst>
                                        <p:tav tm="0">
                                          <p:val>
                                            <p:strVal val="ppt_h"/>
                                          </p:val>
                                        </p:tav>
                                        <p:tav tm="100000">
                                          <p:val>
                                            <p:fltVal val="0"/>
                                          </p:val>
                                        </p:tav>
                                      </p:tavLst>
                                    </p:anim>
                                    <p:set>
                                      <p:cBhvr>
                                        <p:cTn id="84" dur="1" fill="hold">
                                          <p:stCondLst>
                                            <p:cond delay="499"/>
                                          </p:stCondLst>
                                        </p:cTn>
                                        <p:tgtEl>
                                          <p:spTgt spid="2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140292">
                                            <p:txEl>
                                              <p:pRg st="5" end="5"/>
                                            </p:txEl>
                                          </p:spTgt>
                                        </p:tgtEl>
                                        <p:attrNameLst>
                                          <p:attrName>style.visibility</p:attrName>
                                        </p:attrNameLst>
                                      </p:cBhvr>
                                      <p:to>
                                        <p:strVal val="visible"/>
                                      </p:to>
                                    </p:set>
                                    <p:animEffect transition="in" filter="wipe(left)">
                                      <p:cBhvr>
                                        <p:cTn id="89" dur="500"/>
                                        <p:tgtEl>
                                          <p:spTgt spid="140292">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140292">
                                            <p:txEl>
                                              <p:pRg st="6" end="6"/>
                                            </p:txEl>
                                          </p:spTgt>
                                        </p:tgtEl>
                                        <p:attrNameLst>
                                          <p:attrName>style.visibility</p:attrName>
                                        </p:attrNameLst>
                                      </p:cBhvr>
                                      <p:to>
                                        <p:strVal val="visible"/>
                                      </p:to>
                                    </p:set>
                                    <p:animEffect transition="in" filter="wipe(left)">
                                      <p:cBhvr>
                                        <p:cTn id="94" dur="500"/>
                                        <p:tgtEl>
                                          <p:spTgt spid="140292">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140312">
                                            <p:bg/>
                                          </p:spTgt>
                                        </p:tgtEl>
                                        <p:attrNameLst>
                                          <p:attrName>style.visibility</p:attrName>
                                        </p:attrNameLst>
                                      </p:cBhvr>
                                      <p:to>
                                        <p:strVal val="visible"/>
                                      </p:to>
                                    </p:set>
                                    <p:animEffect transition="in" filter="wipe(left)">
                                      <p:cBhvr>
                                        <p:cTn id="99" dur="500"/>
                                        <p:tgtEl>
                                          <p:spTgt spid="140312">
                                            <p:bg/>
                                          </p:spTgt>
                                        </p:tgtEl>
                                      </p:cBhvr>
                                    </p:animEffect>
                                  </p:childTnLst>
                                </p:cTn>
                              </p:par>
                              <p:par>
                                <p:cTn id="100" presetID="22" presetClass="entr" presetSubtype="8" fill="hold" grpId="0" nodeType="withEffect">
                                  <p:stCondLst>
                                    <p:cond delay="0"/>
                                  </p:stCondLst>
                                  <p:iterate type="wd">
                                    <p:tmPct val="10000"/>
                                  </p:iterate>
                                  <p:childTnLst>
                                    <p:set>
                                      <p:cBhvr>
                                        <p:cTn id="101" dur="1" fill="hold">
                                          <p:stCondLst>
                                            <p:cond delay="0"/>
                                          </p:stCondLst>
                                        </p:cTn>
                                        <p:tgtEl>
                                          <p:spTgt spid="140312">
                                            <p:txEl>
                                              <p:pRg st="0" end="0"/>
                                            </p:txEl>
                                          </p:spTgt>
                                        </p:tgtEl>
                                        <p:attrNameLst>
                                          <p:attrName>style.visibility</p:attrName>
                                        </p:attrNameLst>
                                      </p:cBhvr>
                                      <p:to>
                                        <p:strVal val="visible"/>
                                      </p:to>
                                    </p:set>
                                    <p:animEffect transition="in" filter="wipe(left)">
                                      <p:cBhvr>
                                        <p:cTn id="102" dur="500"/>
                                        <p:tgtEl>
                                          <p:spTgt spid="140312">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40308"/>
                                        </p:tgtEl>
                                        <p:attrNameLst>
                                          <p:attrName>style.visibility</p:attrName>
                                        </p:attrNameLst>
                                      </p:cBhvr>
                                      <p:to>
                                        <p:strVal val="visible"/>
                                      </p:to>
                                    </p:set>
                                    <p:animEffect transition="in" filter="wipe(left)">
                                      <p:cBhvr>
                                        <p:cTn id="107" dur="500"/>
                                        <p:tgtEl>
                                          <p:spTgt spid="14030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140312">
                                            <p:txEl>
                                              <p:pRg st="1" end="1"/>
                                            </p:txEl>
                                          </p:spTgt>
                                        </p:tgtEl>
                                        <p:attrNameLst>
                                          <p:attrName>style.visibility</p:attrName>
                                        </p:attrNameLst>
                                      </p:cBhvr>
                                      <p:to>
                                        <p:strVal val="visible"/>
                                      </p:to>
                                    </p:set>
                                    <p:animEffect transition="in" filter="wipe(left)">
                                      <p:cBhvr>
                                        <p:cTn id="112" dur="500"/>
                                        <p:tgtEl>
                                          <p:spTgt spid="1403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2" grpId="0" build="p" animBg="1"/>
      <p:bldP spid="140292" grpId="0" build="p"/>
      <p:bldP spid="140306"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Wewdnesday, Jan. 29, 2020</a:t>
            </a:r>
          </a:p>
        </p:txBody>
      </p:sp>
      <p:sp>
        <p:nvSpPr>
          <p:cNvPr id="13" name="Footer Placeholder 4"/>
          <p:cNvSpPr>
            <a:spLocks noGrp="1"/>
          </p:cNvSpPr>
          <p:nvPr>
            <p:ph type="ftr" sz="quarter" idx="11"/>
          </p:nvPr>
        </p:nvSpPr>
        <p:spPr/>
        <p:txBody>
          <a:bodyPr/>
          <a:lstStyle/>
          <a:p>
            <a:r>
              <a:rPr lang="en-US"/>
              <a:t>PHYS 1444-002, Fall 2019                    Dr. Jonathan Asaadi</a:t>
            </a:r>
          </a:p>
        </p:txBody>
      </p:sp>
      <p:sp>
        <p:nvSpPr>
          <p:cNvPr id="14" name="Slide Number Placeholder 5"/>
          <p:cNvSpPr>
            <a:spLocks noGrp="1"/>
          </p:cNvSpPr>
          <p:nvPr>
            <p:ph type="sldNum" sz="quarter" idx="12"/>
          </p:nvPr>
        </p:nvSpPr>
        <p:spPr/>
        <p:txBody>
          <a:bodyPr/>
          <a:lstStyle/>
          <a:p>
            <a:fld id="{75FFAE9E-AEEB-8049-A2ED-76ED55C7DBD3}" type="slidenum">
              <a:rPr lang="en-US"/>
              <a:pPr/>
              <a:t>8</a:t>
            </a:fld>
            <a:endParaRPr lang="en-US"/>
          </a:p>
        </p:txBody>
      </p:sp>
      <p:sp>
        <p:nvSpPr>
          <p:cNvPr id="141315" name="Rectangle 3"/>
          <p:cNvSpPr>
            <a:spLocks noGrp="1" noChangeArrowheads="1"/>
          </p:cNvSpPr>
          <p:nvPr>
            <p:ph type="title"/>
          </p:nvPr>
        </p:nvSpPr>
        <p:spPr>
          <a:xfrm>
            <a:off x="609600" y="139700"/>
            <a:ext cx="3124200" cy="685800"/>
          </a:xfrm>
        </p:spPr>
        <p:txBody>
          <a:bodyPr/>
          <a:lstStyle/>
          <a:p>
            <a:r>
              <a:rPr lang="en-US"/>
              <a:t>Electric Force</a:t>
            </a:r>
          </a:p>
        </p:txBody>
      </p:sp>
      <p:sp>
        <p:nvSpPr>
          <p:cNvPr id="141316" name="Rectangle 4"/>
          <p:cNvSpPr>
            <a:spLocks noGrp="1" noChangeArrowheads="1"/>
          </p:cNvSpPr>
          <p:nvPr>
            <p:ph type="body" idx="1"/>
          </p:nvPr>
        </p:nvSpPr>
        <p:spPr>
          <a:xfrm>
            <a:off x="457200" y="2286000"/>
            <a:ext cx="8534400" cy="4114800"/>
          </a:xfrm>
        </p:spPr>
        <p:txBody>
          <a:bodyPr/>
          <a:lstStyle/>
          <a:p>
            <a:pPr>
              <a:lnSpc>
                <a:spcPct val="80000"/>
              </a:lnSpc>
            </a:pPr>
            <a:r>
              <a:rPr lang="en-US" sz="2400" dirty="0"/>
              <a:t>Does the electric force look similar to another force?  What is it?</a:t>
            </a:r>
          </a:p>
          <a:p>
            <a:pPr lvl="1">
              <a:lnSpc>
                <a:spcPct val="80000"/>
              </a:lnSpc>
            </a:pPr>
            <a:r>
              <a:rPr lang="en-US" sz="2000" b="1" u="sng" dirty="0">
                <a:solidFill>
                  <a:srgbClr val="A50021"/>
                </a:solidFill>
              </a:rPr>
              <a:t>Gravitational Force</a:t>
            </a:r>
          </a:p>
          <a:p>
            <a:pPr>
              <a:lnSpc>
                <a:spcPct val="80000"/>
              </a:lnSpc>
            </a:pPr>
            <a:r>
              <a:rPr lang="en-US" sz="2400" dirty="0"/>
              <a:t>What are the sources of the forces?</a:t>
            </a:r>
          </a:p>
          <a:p>
            <a:pPr lvl="1">
              <a:lnSpc>
                <a:spcPct val="80000"/>
              </a:lnSpc>
            </a:pPr>
            <a:r>
              <a:rPr lang="en-US" sz="2000" dirty="0"/>
              <a:t>Electric Force: Electric charges, fundamental properties of matter</a:t>
            </a:r>
          </a:p>
          <a:p>
            <a:pPr lvl="1">
              <a:lnSpc>
                <a:spcPct val="80000"/>
              </a:lnSpc>
            </a:pPr>
            <a:r>
              <a:rPr lang="en-US" sz="2000" dirty="0"/>
              <a:t>Gravitational Force: Masses, fundamental properties of matter</a:t>
            </a:r>
          </a:p>
          <a:p>
            <a:pPr>
              <a:lnSpc>
                <a:spcPct val="80000"/>
              </a:lnSpc>
            </a:pPr>
            <a:r>
              <a:rPr lang="en-US" sz="2400" dirty="0"/>
              <a:t>What else is similar?</a:t>
            </a:r>
          </a:p>
          <a:p>
            <a:pPr lvl="1">
              <a:lnSpc>
                <a:spcPct val="80000"/>
              </a:lnSpc>
            </a:pPr>
            <a:r>
              <a:rPr lang="en-US" sz="2000" dirty="0"/>
              <a:t>Inversely proportional to the square of the distance between the sources of the force </a:t>
            </a:r>
            <a:r>
              <a:rPr lang="en-US" sz="2000" dirty="0" err="1">
                <a:sym typeface="Wingdings" charset="2"/>
              </a:rPr>
              <a:t></a:t>
            </a:r>
            <a:r>
              <a:rPr lang="en-US" sz="2000" dirty="0">
                <a:sym typeface="Wingdings" charset="2"/>
              </a:rPr>
              <a:t> What is this kind law called?</a:t>
            </a:r>
          </a:p>
          <a:p>
            <a:pPr lvl="2">
              <a:lnSpc>
                <a:spcPct val="80000"/>
              </a:lnSpc>
            </a:pPr>
            <a:r>
              <a:rPr lang="en-US" sz="1800" dirty="0"/>
              <a:t>Inverse Square Law</a:t>
            </a:r>
          </a:p>
          <a:p>
            <a:pPr>
              <a:lnSpc>
                <a:spcPct val="80000"/>
              </a:lnSpc>
            </a:pPr>
            <a:r>
              <a:rPr lang="en-US" sz="2400" dirty="0"/>
              <a:t>What is the difference?</a:t>
            </a:r>
          </a:p>
          <a:p>
            <a:pPr lvl="1">
              <a:lnSpc>
                <a:spcPct val="80000"/>
              </a:lnSpc>
            </a:pPr>
            <a:r>
              <a:rPr lang="en-US" sz="2000" dirty="0"/>
              <a:t>Gravitational force is always attractive.</a:t>
            </a:r>
          </a:p>
          <a:p>
            <a:pPr lvl="1">
              <a:lnSpc>
                <a:spcPct val="80000"/>
              </a:lnSpc>
            </a:pPr>
            <a:r>
              <a:rPr lang="en-US" sz="2000" dirty="0"/>
              <a:t>Electric force depends on the type of the two charges. (must pay good attention to the signs due to the sign of the charge and the vector force directions!!)</a:t>
            </a:r>
          </a:p>
        </p:txBody>
      </p:sp>
      <p:graphicFrame>
        <p:nvGraphicFramePr>
          <p:cNvPr id="141319" name="Object 7"/>
          <p:cNvGraphicFramePr>
            <a:graphicFrameLocks noChangeAspect="1"/>
          </p:cNvGraphicFramePr>
          <p:nvPr/>
        </p:nvGraphicFramePr>
        <p:xfrm>
          <a:off x="609600" y="838200"/>
          <a:ext cx="3125788" cy="1395413"/>
        </p:xfrm>
        <a:graphic>
          <a:graphicData uri="http://schemas.openxmlformats.org/presentationml/2006/ole">
            <mc:AlternateContent xmlns:mc="http://schemas.openxmlformats.org/markup-compatibility/2006">
              <mc:Choice xmlns:v="urn:schemas-microsoft-com:vml" Requires="v">
                <p:oleObj spid="_x0000_s2097" name="Equation" r:id="rId5" imgW="685800" imgH="380880" progId="Equation.DSMT4">
                  <p:embed/>
                </p:oleObj>
              </mc:Choice>
              <mc:Fallback>
                <p:oleObj name="Equation" r:id="rId5" imgW="685800" imgH="380880" progId="Equation.DSMT4">
                  <p:embed/>
                  <p:pic>
                    <p:nvPicPr>
                      <p:cNvPr id="14131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838200"/>
                        <a:ext cx="3125788"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7" name="Rectangle 15"/>
          <p:cNvSpPr>
            <a:spLocks noChangeArrowheads="1"/>
          </p:cNvSpPr>
          <p:nvPr/>
        </p:nvSpPr>
        <p:spPr bwMode="auto">
          <a:xfrm>
            <a:off x="3124200" y="141288"/>
            <a:ext cx="5867400" cy="685800"/>
          </a:xfrm>
          <a:prstGeom prst="rect">
            <a:avLst/>
          </a:prstGeom>
          <a:noFill/>
          <a:ln w="9525">
            <a:noFill/>
            <a:miter lim="800000"/>
            <a:headEnd/>
            <a:tailEnd/>
          </a:ln>
          <a:effectLst/>
        </p:spPr>
        <p:txBody>
          <a:bodyPr anchor="ctr">
            <a:prstTxWarp prst="textNoShape">
              <a:avLst/>
            </a:prstTxWarp>
          </a:bodyPr>
          <a:lstStyle/>
          <a:p>
            <a:pPr algn="ctr"/>
            <a:r>
              <a:rPr lang="en-US" sz="4400" dirty="0">
                <a:solidFill>
                  <a:srgbClr val="A50021"/>
                </a:solidFill>
                <a:latin typeface="Arial Narrow" charset="0"/>
              </a:rPr>
              <a:t>and Gravitational Force</a:t>
            </a:r>
          </a:p>
        </p:txBody>
      </p:sp>
      <p:graphicFrame>
        <p:nvGraphicFramePr>
          <p:cNvPr id="141328" name="Object 16"/>
          <p:cNvGraphicFramePr>
            <a:graphicFrameLocks noChangeAspect="1"/>
          </p:cNvGraphicFramePr>
          <p:nvPr/>
        </p:nvGraphicFramePr>
        <p:xfrm>
          <a:off x="4964113" y="762000"/>
          <a:ext cx="3189287" cy="1395413"/>
        </p:xfrm>
        <a:graphic>
          <a:graphicData uri="http://schemas.openxmlformats.org/presentationml/2006/ole">
            <mc:AlternateContent xmlns:mc="http://schemas.openxmlformats.org/markup-compatibility/2006">
              <mc:Choice xmlns:v="urn:schemas-microsoft-com:vml" Requires="v">
                <p:oleObj spid="_x0000_s2098" name="Equation" r:id="rId7" imgW="799920" imgH="380880" progId="Equation.DSMT4">
                  <p:embed/>
                </p:oleObj>
              </mc:Choice>
              <mc:Fallback>
                <p:oleObj name="Equation" r:id="rId7" imgW="799920" imgH="380880" progId="Equation.DSMT4">
                  <p:embed/>
                  <p:pic>
                    <p:nvPicPr>
                      <p:cNvPr id="14132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4113" y="762000"/>
                        <a:ext cx="3189287"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9" name="AutoShape 17"/>
          <p:cNvSpPr>
            <a:spLocks noChangeArrowheads="1"/>
          </p:cNvSpPr>
          <p:nvPr/>
        </p:nvSpPr>
        <p:spPr bwMode="auto">
          <a:xfrm>
            <a:off x="3702050" y="969963"/>
            <a:ext cx="1216025" cy="1108075"/>
          </a:xfrm>
          <a:prstGeom prst="leftRightArrow">
            <a:avLst>
              <a:gd name="adj1" fmla="val 50000"/>
              <a:gd name="adj2" fmla="val 21948"/>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sz="1600" b="1">
                <a:solidFill>
                  <a:srgbClr val="A50021"/>
                </a:solidFill>
                <a:latin typeface="Arial Narrow" charset="0"/>
              </a:rPr>
              <a:t>Extremely</a:t>
            </a:r>
          </a:p>
          <a:p>
            <a:pPr algn="ctr"/>
            <a:r>
              <a:rPr lang="en-US" sz="1600" b="1">
                <a:solidFill>
                  <a:srgbClr val="A50021"/>
                </a:solidFill>
                <a:latin typeface="Arial Narrow" charset="0"/>
              </a:rPr>
              <a:t>Similar</a:t>
            </a:r>
          </a:p>
        </p:txBody>
      </p:sp>
      <p:sp>
        <p:nvSpPr>
          <p:cNvPr id="141330" name="Oval 18"/>
          <p:cNvSpPr>
            <a:spLocks noChangeArrowheads="1"/>
          </p:cNvSpPr>
          <p:nvPr/>
        </p:nvSpPr>
        <p:spPr bwMode="auto">
          <a:xfrm>
            <a:off x="2057400" y="914400"/>
            <a:ext cx="15240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1" name="Oval 19"/>
          <p:cNvSpPr>
            <a:spLocks noChangeArrowheads="1"/>
          </p:cNvSpPr>
          <p:nvPr/>
        </p:nvSpPr>
        <p:spPr bwMode="auto">
          <a:xfrm>
            <a:off x="6477000" y="762000"/>
            <a:ext cx="1600200" cy="7620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2" name="Oval 20"/>
          <p:cNvSpPr>
            <a:spLocks noChangeArrowheads="1"/>
          </p:cNvSpPr>
          <p:nvPr/>
        </p:nvSpPr>
        <p:spPr bwMode="auto">
          <a:xfrm>
            <a:off x="2438400" y="1600200"/>
            <a:ext cx="8382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3" name="Oval 21"/>
          <p:cNvSpPr>
            <a:spLocks noChangeArrowheads="1"/>
          </p:cNvSpPr>
          <p:nvPr/>
        </p:nvSpPr>
        <p:spPr bwMode="auto">
          <a:xfrm>
            <a:off x="6781800" y="1447800"/>
            <a:ext cx="8382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68835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1319"/>
                                        </p:tgtEl>
                                        <p:attrNameLst>
                                          <p:attrName>style.visibility</p:attrName>
                                        </p:attrNameLst>
                                      </p:cBhvr>
                                      <p:to>
                                        <p:strVal val="visible"/>
                                      </p:to>
                                    </p:set>
                                    <p:animEffect transition="in" filter="wipe(left)">
                                      <p:cBhvr>
                                        <p:cTn id="7" dur="500"/>
                                        <p:tgtEl>
                                          <p:spTgt spid="1413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1316">
                                            <p:txEl>
                                              <p:pRg st="0" end="0"/>
                                            </p:txEl>
                                          </p:spTgt>
                                        </p:tgtEl>
                                        <p:attrNameLst>
                                          <p:attrName>style.visibility</p:attrName>
                                        </p:attrNameLst>
                                      </p:cBhvr>
                                      <p:to>
                                        <p:strVal val="visible"/>
                                      </p:to>
                                    </p:set>
                                    <p:animEffect transition="in" filter="wipe(left)">
                                      <p:cBhvr>
                                        <p:cTn id="12" dur="500"/>
                                        <p:tgtEl>
                                          <p:spTgt spid="1413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1316">
                                            <p:txEl>
                                              <p:pRg st="1" end="1"/>
                                            </p:txEl>
                                          </p:spTgt>
                                        </p:tgtEl>
                                        <p:attrNameLst>
                                          <p:attrName>style.visibility</p:attrName>
                                        </p:attrNameLst>
                                      </p:cBhvr>
                                      <p:to>
                                        <p:strVal val="visible"/>
                                      </p:to>
                                    </p:set>
                                    <p:animEffect transition="in" filter="wipe(left)">
                                      <p:cBhvr>
                                        <p:cTn id="17" dur="500"/>
                                        <p:tgtEl>
                                          <p:spTgt spid="141316">
                                            <p:txEl>
                                              <p:pRg st="1" end="1"/>
                                            </p:txEl>
                                          </p:spTgt>
                                        </p:tgtEl>
                                      </p:cBhvr>
                                    </p:animEffect>
                                  </p:childTnLst>
                                </p:cTn>
                              </p:par>
                            </p:childTnLst>
                          </p:cTn>
                        </p:par>
                        <p:par>
                          <p:cTn id="18" fill="hold">
                            <p:stCondLst>
                              <p:cond delay="550"/>
                            </p:stCondLst>
                            <p:childTnLst>
                              <p:par>
                                <p:cTn id="19" presetID="26" presetClass="entr" presetSubtype="0" fill="hold" grpId="0" nodeType="afterEffect">
                                  <p:stCondLst>
                                    <p:cond delay="0"/>
                                  </p:stCondLst>
                                  <p:iterate type="wd">
                                    <p:tmPct val="10000"/>
                                  </p:iterate>
                                  <p:childTnLst>
                                    <p:set>
                                      <p:cBhvr>
                                        <p:cTn id="20" dur="1" fill="hold">
                                          <p:stCondLst>
                                            <p:cond delay="0"/>
                                          </p:stCondLst>
                                        </p:cTn>
                                        <p:tgtEl>
                                          <p:spTgt spid="141327"/>
                                        </p:tgtEl>
                                        <p:attrNameLst>
                                          <p:attrName>style.visibility</p:attrName>
                                        </p:attrNameLst>
                                      </p:cBhvr>
                                      <p:to>
                                        <p:strVal val="visible"/>
                                      </p:to>
                                    </p:set>
                                    <p:animEffect transition="in" filter="wipe(down)">
                                      <p:cBhvr>
                                        <p:cTn id="21" dur="580">
                                          <p:stCondLst>
                                            <p:cond delay="0"/>
                                          </p:stCondLst>
                                        </p:cTn>
                                        <p:tgtEl>
                                          <p:spTgt spid="141327"/>
                                        </p:tgtEl>
                                      </p:cBhvr>
                                    </p:animEffect>
                                    <p:anim calcmode="lin" valueType="num">
                                      <p:cBhvr>
                                        <p:cTn id="22" dur="1822" tmFilter="0,0; 0.14,0.36; 0.43,0.73; 0.71,0.91; 1.0,1.0">
                                          <p:stCondLst>
                                            <p:cond delay="0"/>
                                          </p:stCondLst>
                                        </p:cTn>
                                        <p:tgtEl>
                                          <p:spTgt spid="14132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4132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4132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4132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41327"/>
                                        </p:tgtEl>
                                        <p:attrNameLst>
                                          <p:attrName>ppt_y</p:attrName>
                                        </p:attrNameLst>
                                      </p:cBhvr>
                                      <p:tavLst>
                                        <p:tav tm="0" fmla="#ppt_y-sin(pi*$)/81">
                                          <p:val>
                                            <p:fltVal val="0"/>
                                          </p:val>
                                        </p:tav>
                                        <p:tav tm="100000">
                                          <p:val>
                                            <p:fltVal val="1"/>
                                          </p:val>
                                        </p:tav>
                                      </p:tavLst>
                                    </p:anim>
                                    <p:animScale>
                                      <p:cBhvr>
                                        <p:cTn id="27" dur="26">
                                          <p:stCondLst>
                                            <p:cond delay="650"/>
                                          </p:stCondLst>
                                        </p:cTn>
                                        <p:tgtEl>
                                          <p:spTgt spid="141327"/>
                                        </p:tgtEl>
                                      </p:cBhvr>
                                      <p:to x="100000" y="60000"/>
                                    </p:animScale>
                                    <p:animScale>
                                      <p:cBhvr>
                                        <p:cTn id="28" dur="166" decel="50000">
                                          <p:stCondLst>
                                            <p:cond delay="676"/>
                                          </p:stCondLst>
                                        </p:cTn>
                                        <p:tgtEl>
                                          <p:spTgt spid="141327"/>
                                        </p:tgtEl>
                                      </p:cBhvr>
                                      <p:to x="100000" y="100000"/>
                                    </p:animScale>
                                    <p:animScale>
                                      <p:cBhvr>
                                        <p:cTn id="29" dur="26">
                                          <p:stCondLst>
                                            <p:cond delay="1312"/>
                                          </p:stCondLst>
                                        </p:cTn>
                                        <p:tgtEl>
                                          <p:spTgt spid="141327"/>
                                        </p:tgtEl>
                                      </p:cBhvr>
                                      <p:to x="100000" y="80000"/>
                                    </p:animScale>
                                    <p:animScale>
                                      <p:cBhvr>
                                        <p:cTn id="30" dur="166" decel="50000">
                                          <p:stCondLst>
                                            <p:cond delay="1338"/>
                                          </p:stCondLst>
                                        </p:cTn>
                                        <p:tgtEl>
                                          <p:spTgt spid="141327"/>
                                        </p:tgtEl>
                                      </p:cBhvr>
                                      <p:to x="100000" y="100000"/>
                                    </p:animScale>
                                    <p:animScale>
                                      <p:cBhvr>
                                        <p:cTn id="31" dur="26">
                                          <p:stCondLst>
                                            <p:cond delay="1642"/>
                                          </p:stCondLst>
                                        </p:cTn>
                                        <p:tgtEl>
                                          <p:spTgt spid="141327"/>
                                        </p:tgtEl>
                                      </p:cBhvr>
                                      <p:to x="100000" y="90000"/>
                                    </p:animScale>
                                    <p:animScale>
                                      <p:cBhvr>
                                        <p:cTn id="32" dur="166" decel="50000">
                                          <p:stCondLst>
                                            <p:cond delay="1668"/>
                                          </p:stCondLst>
                                        </p:cTn>
                                        <p:tgtEl>
                                          <p:spTgt spid="141327"/>
                                        </p:tgtEl>
                                      </p:cBhvr>
                                      <p:to x="100000" y="100000"/>
                                    </p:animScale>
                                    <p:animScale>
                                      <p:cBhvr>
                                        <p:cTn id="33" dur="26">
                                          <p:stCondLst>
                                            <p:cond delay="1808"/>
                                          </p:stCondLst>
                                        </p:cTn>
                                        <p:tgtEl>
                                          <p:spTgt spid="141327"/>
                                        </p:tgtEl>
                                      </p:cBhvr>
                                      <p:to x="100000" y="95000"/>
                                    </p:animScale>
                                    <p:animScale>
                                      <p:cBhvr>
                                        <p:cTn id="34" dur="166" decel="50000">
                                          <p:stCondLst>
                                            <p:cond delay="1834"/>
                                          </p:stCondLst>
                                        </p:cTn>
                                        <p:tgtEl>
                                          <p:spTgt spid="141327"/>
                                        </p:tgtEl>
                                      </p:cBhvr>
                                      <p:to x="100000" y="100000"/>
                                    </p:animScale>
                                  </p:childTnLst>
                                  <p:subTnLst>
                                    <p:audio>
                                      <p:cMediaNode vol="70000">
                                        <p:cTn display="0" masterRel="sameClick">
                                          <p:stCondLst>
                                            <p:cond evt="begin" delay="0">
                                              <p:tn val="19"/>
                                            </p:cond>
                                          </p:stCondLst>
                                          <p:endCondLst>
                                            <p:cond evt="onStopAudio" delay="0">
                                              <p:tgtEl>
                                                <p:sldTgt/>
                                              </p:tgtEl>
                                            </p:cond>
                                          </p:endCondLst>
                                        </p:cTn>
                                        <p:tgtEl>
                                          <p:sndTgt r:embed="rId4" name="explode.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141328"/>
                                        </p:tgtEl>
                                        <p:attrNameLst>
                                          <p:attrName>style.visibility</p:attrName>
                                        </p:attrNameLst>
                                      </p:cBhvr>
                                      <p:to>
                                        <p:strVal val="visible"/>
                                      </p:to>
                                    </p:set>
                                    <p:animEffect transition="in" filter="wipe(left)">
                                      <p:cBhvr>
                                        <p:cTn id="39" dur="500"/>
                                        <p:tgtEl>
                                          <p:spTgt spid="14132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iterate type="wd">
                                    <p:tmPct val="10000"/>
                                  </p:iterate>
                                  <p:childTnLst>
                                    <p:set>
                                      <p:cBhvr>
                                        <p:cTn id="43" dur="1" fill="hold">
                                          <p:stCondLst>
                                            <p:cond delay="0"/>
                                          </p:stCondLst>
                                        </p:cTn>
                                        <p:tgtEl>
                                          <p:spTgt spid="141329"/>
                                        </p:tgtEl>
                                        <p:attrNameLst>
                                          <p:attrName>style.visibility</p:attrName>
                                        </p:attrNameLst>
                                      </p:cBhvr>
                                      <p:to>
                                        <p:strVal val="visible"/>
                                      </p:to>
                                    </p:set>
                                    <p:animEffect transition="in" filter="barn(outVertical)">
                                      <p:cBhvr>
                                        <p:cTn id="44" dur="500"/>
                                        <p:tgtEl>
                                          <p:spTgt spid="1413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1316">
                                            <p:txEl>
                                              <p:pRg st="2" end="2"/>
                                            </p:txEl>
                                          </p:spTgt>
                                        </p:tgtEl>
                                        <p:attrNameLst>
                                          <p:attrName>style.visibility</p:attrName>
                                        </p:attrNameLst>
                                      </p:cBhvr>
                                      <p:to>
                                        <p:strVal val="visible"/>
                                      </p:to>
                                    </p:set>
                                    <p:animEffect transition="in" filter="wipe(left)">
                                      <p:cBhvr>
                                        <p:cTn id="49" dur="500"/>
                                        <p:tgtEl>
                                          <p:spTgt spid="14131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41316">
                                            <p:txEl>
                                              <p:pRg st="3" end="3"/>
                                            </p:txEl>
                                          </p:spTgt>
                                        </p:tgtEl>
                                        <p:attrNameLst>
                                          <p:attrName>style.visibility</p:attrName>
                                        </p:attrNameLst>
                                      </p:cBhvr>
                                      <p:to>
                                        <p:strVal val="visible"/>
                                      </p:to>
                                    </p:set>
                                    <p:animEffect transition="in" filter="wipe(left)">
                                      <p:cBhvr>
                                        <p:cTn id="54" dur="500"/>
                                        <p:tgtEl>
                                          <p:spTgt spid="141316">
                                            <p:txEl>
                                              <p:pRg st="3" end="3"/>
                                            </p:txEl>
                                          </p:spTgt>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41330"/>
                                        </p:tgtEl>
                                        <p:attrNameLst>
                                          <p:attrName>style.visibility</p:attrName>
                                        </p:attrNameLst>
                                      </p:cBhvr>
                                      <p:to>
                                        <p:strVal val="visible"/>
                                      </p:to>
                                    </p:set>
                                    <p:anim calcmode="lin" valueType="num">
                                      <p:cBhvr>
                                        <p:cTn id="57" dur="500" fill="hold"/>
                                        <p:tgtEl>
                                          <p:spTgt spid="141330"/>
                                        </p:tgtEl>
                                        <p:attrNameLst>
                                          <p:attrName>ppt_w</p:attrName>
                                        </p:attrNameLst>
                                      </p:cBhvr>
                                      <p:tavLst>
                                        <p:tav tm="0">
                                          <p:val>
                                            <p:fltVal val="0"/>
                                          </p:val>
                                        </p:tav>
                                        <p:tav tm="100000">
                                          <p:val>
                                            <p:strVal val="#ppt_w"/>
                                          </p:val>
                                        </p:tav>
                                      </p:tavLst>
                                    </p:anim>
                                    <p:anim calcmode="lin" valueType="num">
                                      <p:cBhvr>
                                        <p:cTn id="58" dur="500" fill="hold"/>
                                        <p:tgtEl>
                                          <p:spTgt spid="141330"/>
                                        </p:tgtEl>
                                        <p:attrNameLst>
                                          <p:attrName>ppt_h</p:attrName>
                                        </p:attrNameLst>
                                      </p:cBhvr>
                                      <p:tavLst>
                                        <p:tav tm="0">
                                          <p:val>
                                            <p:fltVal val="0"/>
                                          </p:val>
                                        </p:tav>
                                        <p:tav tm="100000">
                                          <p:val>
                                            <p:strVal val="#ppt_h"/>
                                          </p:val>
                                        </p:tav>
                                      </p:tavLst>
                                    </p:anim>
                                    <p:animEffect transition="in" filter="fade">
                                      <p:cBhvr>
                                        <p:cTn id="59" dur="500"/>
                                        <p:tgtEl>
                                          <p:spTgt spid="1413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141316">
                                            <p:txEl>
                                              <p:pRg st="4" end="4"/>
                                            </p:txEl>
                                          </p:spTgt>
                                        </p:tgtEl>
                                        <p:attrNameLst>
                                          <p:attrName>style.visibility</p:attrName>
                                        </p:attrNameLst>
                                      </p:cBhvr>
                                      <p:to>
                                        <p:strVal val="visible"/>
                                      </p:to>
                                    </p:set>
                                    <p:animEffect transition="in" filter="wipe(left)">
                                      <p:cBhvr>
                                        <p:cTn id="64" dur="500"/>
                                        <p:tgtEl>
                                          <p:spTgt spid="141316">
                                            <p:txEl>
                                              <p:pRg st="4" end="4"/>
                                            </p:txEl>
                                          </p:spTgt>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41331"/>
                                        </p:tgtEl>
                                        <p:attrNameLst>
                                          <p:attrName>style.visibility</p:attrName>
                                        </p:attrNameLst>
                                      </p:cBhvr>
                                      <p:to>
                                        <p:strVal val="visible"/>
                                      </p:to>
                                    </p:set>
                                    <p:anim calcmode="lin" valueType="num">
                                      <p:cBhvr>
                                        <p:cTn id="67" dur="500" fill="hold"/>
                                        <p:tgtEl>
                                          <p:spTgt spid="141331"/>
                                        </p:tgtEl>
                                        <p:attrNameLst>
                                          <p:attrName>ppt_w</p:attrName>
                                        </p:attrNameLst>
                                      </p:cBhvr>
                                      <p:tavLst>
                                        <p:tav tm="0">
                                          <p:val>
                                            <p:fltVal val="0"/>
                                          </p:val>
                                        </p:tav>
                                        <p:tav tm="100000">
                                          <p:val>
                                            <p:strVal val="#ppt_w"/>
                                          </p:val>
                                        </p:tav>
                                      </p:tavLst>
                                    </p:anim>
                                    <p:anim calcmode="lin" valueType="num">
                                      <p:cBhvr>
                                        <p:cTn id="68" dur="500" fill="hold"/>
                                        <p:tgtEl>
                                          <p:spTgt spid="141331"/>
                                        </p:tgtEl>
                                        <p:attrNameLst>
                                          <p:attrName>ppt_h</p:attrName>
                                        </p:attrNameLst>
                                      </p:cBhvr>
                                      <p:tavLst>
                                        <p:tav tm="0">
                                          <p:val>
                                            <p:fltVal val="0"/>
                                          </p:val>
                                        </p:tav>
                                        <p:tav tm="100000">
                                          <p:val>
                                            <p:strVal val="#ppt_h"/>
                                          </p:val>
                                        </p:tav>
                                      </p:tavLst>
                                    </p:anim>
                                    <p:animEffect transition="in" filter="fade">
                                      <p:cBhvr>
                                        <p:cTn id="69" dur="500"/>
                                        <p:tgtEl>
                                          <p:spTgt spid="1413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141316">
                                            <p:txEl>
                                              <p:pRg st="5" end="5"/>
                                            </p:txEl>
                                          </p:spTgt>
                                        </p:tgtEl>
                                        <p:attrNameLst>
                                          <p:attrName>style.visibility</p:attrName>
                                        </p:attrNameLst>
                                      </p:cBhvr>
                                      <p:to>
                                        <p:strVal val="visible"/>
                                      </p:to>
                                    </p:set>
                                    <p:animEffect transition="in" filter="wipe(left)">
                                      <p:cBhvr>
                                        <p:cTn id="74" dur="500"/>
                                        <p:tgtEl>
                                          <p:spTgt spid="141316">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41332"/>
                                        </p:tgtEl>
                                        <p:attrNameLst>
                                          <p:attrName>style.visibility</p:attrName>
                                        </p:attrNameLst>
                                      </p:cBhvr>
                                      <p:to>
                                        <p:strVal val="visible"/>
                                      </p:to>
                                    </p:set>
                                    <p:anim calcmode="lin" valueType="num">
                                      <p:cBhvr>
                                        <p:cTn id="79" dur="500" fill="hold"/>
                                        <p:tgtEl>
                                          <p:spTgt spid="141332"/>
                                        </p:tgtEl>
                                        <p:attrNameLst>
                                          <p:attrName>ppt_w</p:attrName>
                                        </p:attrNameLst>
                                      </p:cBhvr>
                                      <p:tavLst>
                                        <p:tav tm="0">
                                          <p:val>
                                            <p:fltVal val="0"/>
                                          </p:val>
                                        </p:tav>
                                        <p:tav tm="100000">
                                          <p:val>
                                            <p:strVal val="#ppt_w"/>
                                          </p:val>
                                        </p:tav>
                                      </p:tavLst>
                                    </p:anim>
                                    <p:anim calcmode="lin" valueType="num">
                                      <p:cBhvr>
                                        <p:cTn id="80" dur="500" fill="hold"/>
                                        <p:tgtEl>
                                          <p:spTgt spid="141332"/>
                                        </p:tgtEl>
                                        <p:attrNameLst>
                                          <p:attrName>ppt_h</p:attrName>
                                        </p:attrNameLst>
                                      </p:cBhvr>
                                      <p:tavLst>
                                        <p:tav tm="0">
                                          <p:val>
                                            <p:fltVal val="0"/>
                                          </p:val>
                                        </p:tav>
                                        <p:tav tm="100000">
                                          <p:val>
                                            <p:strVal val="#ppt_h"/>
                                          </p:val>
                                        </p:tav>
                                      </p:tavLst>
                                    </p:anim>
                                    <p:animEffect transition="in" filter="fade">
                                      <p:cBhvr>
                                        <p:cTn id="81" dur="500"/>
                                        <p:tgtEl>
                                          <p:spTgt spid="141332"/>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41333"/>
                                        </p:tgtEl>
                                        <p:attrNameLst>
                                          <p:attrName>style.visibility</p:attrName>
                                        </p:attrNameLst>
                                      </p:cBhvr>
                                      <p:to>
                                        <p:strVal val="visible"/>
                                      </p:to>
                                    </p:set>
                                    <p:anim calcmode="lin" valueType="num">
                                      <p:cBhvr>
                                        <p:cTn id="86" dur="500" fill="hold"/>
                                        <p:tgtEl>
                                          <p:spTgt spid="141333"/>
                                        </p:tgtEl>
                                        <p:attrNameLst>
                                          <p:attrName>ppt_w</p:attrName>
                                        </p:attrNameLst>
                                      </p:cBhvr>
                                      <p:tavLst>
                                        <p:tav tm="0">
                                          <p:val>
                                            <p:fltVal val="0"/>
                                          </p:val>
                                        </p:tav>
                                        <p:tav tm="100000">
                                          <p:val>
                                            <p:strVal val="#ppt_w"/>
                                          </p:val>
                                        </p:tav>
                                      </p:tavLst>
                                    </p:anim>
                                    <p:anim calcmode="lin" valueType="num">
                                      <p:cBhvr>
                                        <p:cTn id="87" dur="500" fill="hold"/>
                                        <p:tgtEl>
                                          <p:spTgt spid="141333"/>
                                        </p:tgtEl>
                                        <p:attrNameLst>
                                          <p:attrName>ppt_h</p:attrName>
                                        </p:attrNameLst>
                                      </p:cBhvr>
                                      <p:tavLst>
                                        <p:tav tm="0">
                                          <p:val>
                                            <p:fltVal val="0"/>
                                          </p:val>
                                        </p:tav>
                                        <p:tav tm="100000">
                                          <p:val>
                                            <p:strVal val="#ppt_h"/>
                                          </p:val>
                                        </p:tav>
                                      </p:tavLst>
                                    </p:anim>
                                    <p:animEffect transition="in" filter="fade">
                                      <p:cBhvr>
                                        <p:cTn id="88" dur="500"/>
                                        <p:tgtEl>
                                          <p:spTgt spid="14133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141316">
                                            <p:txEl>
                                              <p:pRg st="6" end="6"/>
                                            </p:txEl>
                                          </p:spTgt>
                                        </p:tgtEl>
                                        <p:attrNameLst>
                                          <p:attrName>style.visibility</p:attrName>
                                        </p:attrNameLst>
                                      </p:cBhvr>
                                      <p:to>
                                        <p:strVal val="visible"/>
                                      </p:to>
                                    </p:set>
                                    <p:animEffect transition="in" filter="wipe(left)">
                                      <p:cBhvr>
                                        <p:cTn id="93" dur="500"/>
                                        <p:tgtEl>
                                          <p:spTgt spid="141316">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141316">
                                            <p:txEl>
                                              <p:pRg st="7" end="7"/>
                                            </p:txEl>
                                          </p:spTgt>
                                        </p:tgtEl>
                                        <p:attrNameLst>
                                          <p:attrName>style.visibility</p:attrName>
                                        </p:attrNameLst>
                                      </p:cBhvr>
                                      <p:to>
                                        <p:strVal val="visible"/>
                                      </p:to>
                                    </p:set>
                                    <p:animEffect transition="in" filter="wipe(left)">
                                      <p:cBhvr>
                                        <p:cTn id="98" dur="500"/>
                                        <p:tgtEl>
                                          <p:spTgt spid="141316">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141316">
                                            <p:txEl>
                                              <p:pRg st="8" end="8"/>
                                            </p:txEl>
                                          </p:spTgt>
                                        </p:tgtEl>
                                        <p:attrNameLst>
                                          <p:attrName>style.visibility</p:attrName>
                                        </p:attrNameLst>
                                      </p:cBhvr>
                                      <p:to>
                                        <p:strVal val="visible"/>
                                      </p:to>
                                    </p:set>
                                    <p:animEffect transition="in" filter="wipe(left)">
                                      <p:cBhvr>
                                        <p:cTn id="103" dur="500"/>
                                        <p:tgtEl>
                                          <p:spTgt spid="141316">
                                            <p:txEl>
                                              <p:pRg st="8" end="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141316">
                                            <p:txEl>
                                              <p:pRg st="9" end="9"/>
                                            </p:txEl>
                                          </p:spTgt>
                                        </p:tgtEl>
                                        <p:attrNameLst>
                                          <p:attrName>style.visibility</p:attrName>
                                        </p:attrNameLst>
                                      </p:cBhvr>
                                      <p:to>
                                        <p:strVal val="visible"/>
                                      </p:to>
                                    </p:set>
                                    <p:animEffect transition="in" filter="wipe(left)">
                                      <p:cBhvr>
                                        <p:cTn id="108" dur="500"/>
                                        <p:tgtEl>
                                          <p:spTgt spid="141316">
                                            <p:txEl>
                                              <p:pRg st="9" end="9"/>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141316">
                                            <p:txEl>
                                              <p:pRg st="10" end="10"/>
                                            </p:txEl>
                                          </p:spTgt>
                                        </p:tgtEl>
                                        <p:attrNameLst>
                                          <p:attrName>style.visibility</p:attrName>
                                        </p:attrNameLst>
                                      </p:cBhvr>
                                      <p:to>
                                        <p:strVal val="visible"/>
                                      </p:to>
                                    </p:set>
                                    <p:animEffect transition="in" filter="wipe(left)">
                                      <p:cBhvr>
                                        <p:cTn id="113" dur="500"/>
                                        <p:tgtEl>
                                          <p:spTgt spid="1413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build="p"/>
      <p:bldP spid="141327" grpId="0"/>
      <p:bldP spid="141329" grpId="0" animBg="1"/>
      <p:bldP spid="141330" grpId="0" animBg="1"/>
      <p:bldP spid="141331" grpId="0" animBg="1"/>
      <p:bldP spid="141332" grpId="0" animBg="1"/>
      <p:bldP spid="1413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Wewdnesday, Jan. 29, 2020</a:t>
            </a:r>
          </a:p>
        </p:txBody>
      </p:sp>
      <p:sp>
        <p:nvSpPr>
          <p:cNvPr id="9" name="Footer Placeholder 4"/>
          <p:cNvSpPr>
            <a:spLocks noGrp="1"/>
          </p:cNvSpPr>
          <p:nvPr>
            <p:ph type="ftr" sz="quarter" idx="11"/>
          </p:nvPr>
        </p:nvSpPr>
        <p:spPr/>
        <p:txBody>
          <a:bodyPr/>
          <a:lstStyle/>
          <a:p>
            <a:r>
              <a:rPr lang="en-US"/>
              <a:t>PHYS 1444-002, Fall 2019                    Dr. Jonathan Asaadi</a:t>
            </a:r>
          </a:p>
        </p:txBody>
      </p:sp>
      <p:sp>
        <p:nvSpPr>
          <p:cNvPr id="10" name="Slide Number Placeholder 5"/>
          <p:cNvSpPr>
            <a:spLocks noGrp="1"/>
          </p:cNvSpPr>
          <p:nvPr>
            <p:ph type="sldNum" sz="quarter" idx="12"/>
          </p:nvPr>
        </p:nvSpPr>
        <p:spPr/>
        <p:txBody>
          <a:bodyPr/>
          <a:lstStyle/>
          <a:p>
            <a:fld id="{AC65A856-9DF0-FB48-A9B6-2B1181E15CFD}" type="slidenum">
              <a:rPr lang="en-US"/>
              <a:pPr/>
              <a:t>9</a:t>
            </a:fld>
            <a:endParaRPr lang="en-US"/>
          </a:p>
        </p:txBody>
      </p:sp>
      <p:sp>
        <p:nvSpPr>
          <p:cNvPr id="142338" name="Rectangle 2"/>
          <p:cNvSpPr>
            <a:spLocks noGrp="1" noChangeArrowheads="1"/>
          </p:cNvSpPr>
          <p:nvPr>
            <p:ph type="title"/>
          </p:nvPr>
        </p:nvSpPr>
        <p:spPr>
          <a:xfrm>
            <a:off x="304800" y="139700"/>
            <a:ext cx="8382000" cy="685800"/>
          </a:xfrm>
        </p:spPr>
        <p:txBody>
          <a:bodyPr/>
          <a:lstStyle/>
          <a:p>
            <a:r>
              <a:rPr lang="en-US"/>
              <a:t>The Elementary Charge and Permittivity</a:t>
            </a:r>
          </a:p>
        </p:txBody>
      </p:sp>
      <p:sp>
        <p:nvSpPr>
          <p:cNvPr id="142339" name="Rectangle 3"/>
          <p:cNvSpPr>
            <a:spLocks noGrp="1" noChangeArrowheads="1"/>
          </p:cNvSpPr>
          <p:nvPr>
            <p:ph type="body" idx="1"/>
          </p:nvPr>
        </p:nvSpPr>
        <p:spPr>
          <a:xfrm>
            <a:off x="457200" y="762000"/>
            <a:ext cx="8229600" cy="5181600"/>
          </a:xfrm>
        </p:spPr>
        <p:txBody>
          <a:bodyPr/>
          <a:lstStyle/>
          <a:p>
            <a:r>
              <a:rPr lang="en-US" sz="2800" dirty="0"/>
              <a:t>Elementary charge, the smallest charge, is that of an electron: </a:t>
            </a:r>
          </a:p>
          <a:p>
            <a:pPr lvl="1"/>
            <a:r>
              <a:rPr lang="en-US" sz="2400" dirty="0"/>
              <a:t>Since electron is a negatively charged particle, its charge is </a:t>
            </a:r>
            <a:r>
              <a:rPr lang="en-US" sz="2400" dirty="0">
                <a:solidFill>
                  <a:srgbClr val="A50021"/>
                </a:solidFill>
                <a:latin typeface="Monotype Corsiva" charset="0"/>
              </a:rPr>
              <a:t>–</a:t>
            </a:r>
            <a:r>
              <a:rPr lang="en-US" sz="2400" dirty="0" err="1">
                <a:solidFill>
                  <a:srgbClr val="A50021"/>
                </a:solidFill>
                <a:latin typeface="Monotype Corsiva" charset="0"/>
              </a:rPr>
              <a:t>e</a:t>
            </a:r>
            <a:r>
              <a:rPr lang="en-US" sz="2400" dirty="0"/>
              <a:t>.</a:t>
            </a:r>
          </a:p>
          <a:p>
            <a:r>
              <a:rPr lang="en-US" sz="2800" dirty="0"/>
              <a:t>Object cannot gain or lose fraction of an electron.</a:t>
            </a:r>
          </a:p>
          <a:p>
            <a:pPr lvl="1"/>
            <a:r>
              <a:rPr lang="en-US" sz="2400" dirty="0"/>
              <a:t>Electric charge is quantized.</a:t>
            </a:r>
          </a:p>
          <a:p>
            <a:pPr lvl="2"/>
            <a:r>
              <a:rPr lang="en-US" sz="2000" dirty="0"/>
              <a:t>It changes always in integer multiples of </a:t>
            </a:r>
            <a:r>
              <a:rPr lang="en-US" sz="2000" dirty="0" err="1">
                <a:latin typeface="Monotype Corsiva" charset="0"/>
              </a:rPr>
              <a:t>e</a:t>
            </a:r>
            <a:r>
              <a:rPr lang="en-US" sz="2000" dirty="0"/>
              <a:t>.</a:t>
            </a:r>
          </a:p>
          <a:p>
            <a:r>
              <a:rPr lang="en-US" sz="2800" dirty="0"/>
              <a:t>The proportionality constant </a:t>
            </a:r>
            <a:r>
              <a:rPr lang="en-US" sz="2800" dirty="0" err="1"/>
              <a:t>k</a:t>
            </a:r>
            <a:r>
              <a:rPr lang="en-US" sz="2800" dirty="0"/>
              <a:t> is often written in terms of another constant, </a:t>
            </a:r>
            <a:r>
              <a:rPr lang="en-US" sz="2800" dirty="0">
                <a:latin typeface="Symbol" charset="2"/>
              </a:rPr>
              <a:t>ε</a:t>
            </a:r>
            <a:r>
              <a:rPr lang="en-US" sz="2800" baseline="-25000" dirty="0"/>
              <a:t>0</a:t>
            </a:r>
            <a:r>
              <a:rPr lang="en-US" sz="2800" dirty="0"/>
              <a:t>, the permittivity* of free space.  They are related                 and                                                 . </a:t>
            </a:r>
          </a:p>
          <a:p>
            <a:r>
              <a:rPr lang="en-US" sz="2800" dirty="0"/>
              <a:t>Thus the electric force can also be written as:</a:t>
            </a:r>
          </a:p>
          <a:p>
            <a:r>
              <a:rPr lang="en-US" sz="2800" dirty="0"/>
              <a:t>Note that this force is for “point” charges at rest.</a:t>
            </a:r>
          </a:p>
        </p:txBody>
      </p:sp>
      <p:graphicFrame>
        <p:nvGraphicFramePr>
          <p:cNvPr id="142344" name="Object 8"/>
          <p:cNvGraphicFramePr>
            <a:graphicFrameLocks noChangeAspect="1"/>
          </p:cNvGraphicFramePr>
          <p:nvPr/>
        </p:nvGraphicFramePr>
        <p:xfrm>
          <a:off x="2286000" y="1200150"/>
          <a:ext cx="2438400" cy="476250"/>
        </p:xfrm>
        <a:graphic>
          <a:graphicData uri="http://schemas.openxmlformats.org/presentationml/2006/ole">
            <mc:AlternateContent xmlns:mc="http://schemas.openxmlformats.org/markup-compatibility/2006">
              <mc:Choice xmlns:v="urn:schemas-microsoft-com:vml" Requires="v">
                <p:oleObj spid="_x0000_s3169" name="Equation" r:id="rId3" imgW="1041120" imgH="203040" progId="Equation.DSMT4">
                  <p:embed/>
                </p:oleObj>
              </mc:Choice>
              <mc:Fallback>
                <p:oleObj name="Equation" r:id="rId3" imgW="1041120" imgH="203040" progId="Equation.DSMT4">
                  <p:embed/>
                  <p:pic>
                    <p:nvPicPr>
                      <p:cNvPr id="14234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00150"/>
                        <a:ext cx="2438400" cy="476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5" name="Object 9"/>
          <p:cNvGraphicFramePr>
            <a:graphicFrameLocks noChangeAspect="1"/>
          </p:cNvGraphicFramePr>
          <p:nvPr/>
        </p:nvGraphicFramePr>
        <p:xfrm>
          <a:off x="2286000" y="4343400"/>
          <a:ext cx="1371600" cy="447675"/>
        </p:xfrm>
        <a:graphic>
          <a:graphicData uri="http://schemas.openxmlformats.org/presentationml/2006/ole">
            <mc:AlternateContent xmlns:mc="http://schemas.openxmlformats.org/markup-compatibility/2006">
              <mc:Choice xmlns:v="urn:schemas-microsoft-com:vml" Requires="v">
                <p:oleObj spid="_x0000_s3170" name="Equation" r:id="rId5" imgW="622080" imgH="203040" progId="Equation.DSMT4">
                  <p:embed/>
                </p:oleObj>
              </mc:Choice>
              <mc:Fallback>
                <p:oleObj name="Equation" r:id="rId5" imgW="622080" imgH="203040" progId="Equation.DSMT4">
                  <p:embed/>
                  <p:pic>
                    <p:nvPicPr>
                      <p:cNvPr id="14234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343400"/>
                        <a:ext cx="13716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6" name="Object 10"/>
          <p:cNvGraphicFramePr>
            <a:graphicFrameLocks noChangeAspect="1"/>
          </p:cNvGraphicFramePr>
          <p:nvPr/>
        </p:nvGraphicFramePr>
        <p:xfrm>
          <a:off x="4191000" y="4343400"/>
          <a:ext cx="4038600" cy="458788"/>
        </p:xfrm>
        <a:graphic>
          <a:graphicData uri="http://schemas.openxmlformats.org/presentationml/2006/ole">
            <mc:AlternateContent xmlns:mc="http://schemas.openxmlformats.org/markup-compatibility/2006">
              <mc:Choice xmlns:v="urn:schemas-microsoft-com:vml" Requires="v">
                <p:oleObj spid="_x0000_s3171" name="Equation" r:id="rId7" imgW="2006280" imgH="228600" progId="Equation.DSMT4">
                  <p:embed/>
                </p:oleObj>
              </mc:Choice>
              <mc:Fallback>
                <p:oleObj name="Equation" r:id="rId7" imgW="2006280" imgH="228600" progId="Equation.DSMT4">
                  <p:embed/>
                  <p:pic>
                    <p:nvPicPr>
                      <p:cNvPr id="14234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343400"/>
                        <a:ext cx="4038600" cy="458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7" name="Object 11"/>
          <p:cNvGraphicFramePr>
            <a:graphicFrameLocks noChangeAspect="1"/>
          </p:cNvGraphicFramePr>
          <p:nvPr/>
        </p:nvGraphicFramePr>
        <p:xfrm>
          <a:off x="6781800" y="4691063"/>
          <a:ext cx="1981200" cy="795337"/>
        </p:xfrm>
        <a:graphic>
          <a:graphicData uri="http://schemas.openxmlformats.org/presentationml/2006/ole">
            <mc:AlternateContent xmlns:mc="http://schemas.openxmlformats.org/markup-compatibility/2006">
              <mc:Choice xmlns:v="urn:schemas-microsoft-com:vml" Requires="v">
                <p:oleObj spid="_x0000_s3172" name="Equation" r:id="rId9" imgW="901440" imgH="406080" progId="Equation.DSMT4">
                  <p:embed/>
                </p:oleObj>
              </mc:Choice>
              <mc:Fallback>
                <p:oleObj name="Equation" r:id="rId9" imgW="901440" imgH="406080" progId="Equation.DSMT4">
                  <p:embed/>
                  <p:pic>
                    <p:nvPicPr>
                      <p:cNvPr id="142347"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691063"/>
                        <a:ext cx="1981200" cy="795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76200" y="5940623"/>
            <a:ext cx="9145903" cy="307777"/>
          </a:xfrm>
          <a:prstGeom prst="rect">
            <a:avLst/>
          </a:prstGeom>
          <a:noFill/>
        </p:spPr>
        <p:txBody>
          <a:bodyPr wrap="none" rtlCol="0">
            <a:spAutoFit/>
          </a:bodyPr>
          <a:lstStyle/>
          <a:p>
            <a:r>
              <a:rPr lang="en-US" sz="1400" b="1" dirty="0">
                <a:solidFill>
                  <a:srgbClr val="800000"/>
                </a:solidFill>
                <a:latin typeface="Arial Narrow"/>
                <a:cs typeface="Arial Narrow"/>
              </a:rPr>
              <a:t>*</a:t>
            </a:r>
            <a:r>
              <a:rPr lang="en-US" sz="1400" b="1" dirty="0" err="1">
                <a:solidFill>
                  <a:srgbClr val="800000"/>
                </a:solidFill>
                <a:latin typeface="Arial Narrow"/>
                <a:cs typeface="Arial Narrow"/>
              </a:rPr>
              <a:t>Mirriam</a:t>
            </a:r>
            <a:r>
              <a:rPr lang="en-US" sz="1400" b="1" dirty="0">
                <a:solidFill>
                  <a:srgbClr val="800000"/>
                </a:solidFill>
                <a:latin typeface="Arial Narrow"/>
                <a:cs typeface="Arial Narrow"/>
              </a:rPr>
              <a:t>-Webster, Permittivity: The ability of a material to store electric potential energy under the influence of an electric field </a:t>
            </a:r>
          </a:p>
        </p:txBody>
      </p:sp>
    </p:spTree>
    <p:extLst>
      <p:ext uri="{BB962C8B-B14F-4D97-AF65-F5344CB8AC3E}">
        <p14:creationId xmlns:p14="http://schemas.microsoft.com/office/powerpoint/2010/main" val="112775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wipe(left)">
                                      <p:cBhvr>
                                        <p:cTn id="7" dur="500"/>
                                        <p:tgtEl>
                                          <p:spTgt spid="142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42344"/>
                                        </p:tgtEl>
                                        <p:attrNameLst>
                                          <p:attrName>style.visibility</p:attrName>
                                        </p:attrNameLst>
                                      </p:cBhvr>
                                      <p:to>
                                        <p:strVal val="visible"/>
                                      </p:to>
                                    </p:set>
                                    <p:animEffect transition="in" filter="wipe(left)">
                                      <p:cBhvr>
                                        <p:cTn id="12" dur="500"/>
                                        <p:tgtEl>
                                          <p:spTgt spid="1423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2339">
                                            <p:txEl>
                                              <p:pRg st="1" end="1"/>
                                            </p:txEl>
                                          </p:spTgt>
                                        </p:tgtEl>
                                        <p:attrNameLst>
                                          <p:attrName>style.visibility</p:attrName>
                                        </p:attrNameLst>
                                      </p:cBhvr>
                                      <p:to>
                                        <p:strVal val="visible"/>
                                      </p:to>
                                    </p:set>
                                    <p:animEffect transition="in" filter="wipe(left)">
                                      <p:cBhvr>
                                        <p:cTn id="17" dur="500"/>
                                        <p:tgtEl>
                                          <p:spTgt spid="142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2339">
                                            <p:txEl>
                                              <p:pRg st="2" end="2"/>
                                            </p:txEl>
                                          </p:spTgt>
                                        </p:tgtEl>
                                        <p:attrNameLst>
                                          <p:attrName>style.visibility</p:attrName>
                                        </p:attrNameLst>
                                      </p:cBhvr>
                                      <p:to>
                                        <p:strVal val="visible"/>
                                      </p:to>
                                    </p:set>
                                    <p:animEffect transition="in" filter="wipe(left)">
                                      <p:cBhvr>
                                        <p:cTn id="22" dur="500"/>
                                        <p:tgtEl>
                                          <p:spTgt spid="142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2339">
                                            <p:txEl>
                                              <p:pRg st="3" end="3"/>
                                            </p:txEl>
                                          </p:spTgt>
                                        </p:tgtEl>
                                        <p:attrNameLst>
                                          <p:attrName>style.visibility</p:attrName>
                                        </p:attrNameLst>
                                      </p:cBhvr>
                                      <p:to>
                                        <p:strVal val="visible"/>
                                      </p:to>
                                    </p:set>
                                    <p:animEffect transition="in" filter="wipe(left)">
                                      <p:cBhvr>
                                        <p:cTn id="27" dur="500"/>
                                        <p:tgtEl>
                                          <p:spTgt spid="142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2339">
                                            <p:txEl>
                                              <p:pRg st="4" end="4"/>
                                            </p:txEl>
                                          </p:spTgt>
                                        </p:tgtEl>
                                        <p:attrNameLst>
                                          <p:attrName>style.visibility</p:attrName>
                                        </p:attrNameLst>
                                      </p:cBhvr>
                                      <p:to>
                                        <p:strVal val="visible"/>
                                      </p:to>
                                    </p:set>
                                    <p:animEffect transition="in" filter="wipe(left)">
                                      <p:cBhvr>
                                        <p:cTn id="32" dur="500"/>
                                        <p:tgtEl>
                                          <p:spTgt spid="142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2339">
                                            <p:txEl>
                                              <p:pRg st="5" end="5"/>
                                            </p:txEl>
                                          </p:spTgt>
                                        </p:tgtEl>
                                        <p:attrNameLst>
                                          <p:attrName>style.visibility</p:attrName>
                                        </p:attrNameLst>
                                      </p:cBhvr>
                                      <p:to>
                                        <p:strVal val="visible"/>
                                      </p:to>
                                    </p:set>
                                    <p:animEffect transition="in" filter="wipe(left)">
                                      <p:cBhvr>
                                        <p:cTn id="37" dur="500"/>
                                        <p:tgtEl>
                                          <p:spTgt spid="142339">
                                            <p:txEl>
                                              <p:pRg st="5" end="5"/>
                                            </p:txEl>
                                          </p:spTgt>
                                        </p:tgtEl>
                                      </p:cBhvr>
                                    </p:animEffect>
                                  </p:childTnLst>
                                </p:cTn>
                              </p:par>
                            </p:childTnLst>
                          </p:cTn>
                        </p:par>
                        <p:par>
                          <p:cTn id="38" fill="hold">
                            <p:stCondLst>
                              <p:cond delay="1800"/>
                            </p:stCondLst>
                            <p:childTnLst>
                              <p:par>
                                <p:cTn id="39" presetID="22" presetClass="entr" presetSubtype="8" fill="hold" grpId="0" nodeType="afterEffect">
                                  <p:stCondLst>
                                    <p:cond delay="0"/>
                                  </p:stCondLst>
                                  <p:iterate type="wd">
                                    <p:tmPct val="10000"/>
                                  </p:iterate>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3350"/>
                            </p:stCondLst>
                            <p:childTnLst>
                              <p:par>
                                <p:cTn id="43" presetID="22" presetClass="entr" presetSubtype="8" fill="hold" nodeType="afterEffect">
                                  <p:stCondLst>
                                    <p:cond delay="0"/>
                                  </p:stCondLst>
                                  <p:iterate type="wd">
                                    <p:tmPct val="10000"/>
                                  </p:iterate>
                                  <p:childTnLst>
                                    <p:set>
                                      <p:cBhvr>
                                        <p:cTn id="44" dur="1" fill="hold">
                                          <p:stCondLst>
                                            <p:cond delay="0"/>
                                          </p:stCondLst>
                                        </p:cTn>
                                        <p:tgtEl>
                                          <p:spTgt spid="142345"/>
                                        </p:tgtEl>
                                        <p:attrNameLst>
                                          <p:attrName>style.visibility</p:attrName>
                                        </p:attrNameLst>
                                      </p:cBhvr>
                                      <p:to>
                                        <p:strVal val="visible"/>
                                      </p:to>
                                    </p:set>
                                    <p:animEffect transition="in" filter="wipe(left)">
                                      <p:cBhvr>
                                        <p:cTn id="45" dur="500"/>
                                        <p:tgtEl>
                                          <p:spTgt spid="142345"/>
                                        </p:tgtEl>
                                      </p:cBhvr>
                                    </p:animEffect>
                                  </p:childTnLst>
                                </p:cTn>
                              </p:par>
                            </p:childTnLst>
                          </p:cTn>
                        </p:par>
                        <p:par>
                          <p:cTn id="46" fill="hold">
                            <p:stCondLst>
                              <p:cond delay="3850"/>
                            </p:stCondLst>
                            <p:childTnLst>
                              <p:par>
                                <p:cTn id="47" presetID="22" presetClass="entr" presetSubtype="8" fill="hold" nodeType="afterEffect">
                                  <p:stCondLst>
                                    <p:cond delay="0"/>
                                  </p:stCondLst>
                                  <p:iterate type="wd">
                                    <p:tmPct val="10000"/>
                                  </p:iterate>
                                  <p:childTnLst>
                                    <p:set>
                                      <p:cBhvr>
                                        <p:cTn id="48" dur="1" fill="hold">
                                          <p:stCondLst>
                                            <p:cond delay="0"/>
                                          </p:stCondLst>
                                        </p:cTn>
                                        <p:tgtEl>
                                          <p:spTgt spid="142346"/>
                                        </p:tgtEl>
                                        <p:attrNameLst>
                                          <p:attrName>style.visibility</p:attrName>
                                        </p:attrNameLst>
                                      </p:cBhvr>
                                      <p:to>
                                        <p:strVal val="visible"/>
                                      </p:to>
                                    </p:set>
                                    <p:animEffect transition="in" filter="wipe(left)">
                                      <p:cBhvr>
                                        <p:cTn id="49" dur="500"/>
                                        <p:tgtEl>
                                          <p:spTgt spid="14234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42339">
                                            <p:txEl>
                                              <p:pRg st="6" end="6"/>
                                            </p:txEl>
                                          </p:spTgt>
                                        </p:tgtEl>
                                        <p:attrNameLst>
                                          <p:attrName>style.visibility</p:attrName>
                                        </p:attrNameLst>
                                      </p:cBhvr>
                                      <p:to>
                                        <p:strVal val="visible"/>
                                      </p:to>
                                    </p:set>
                                    <p:animEffect transition="in" filter="wipe(left)">
                                      <p:cBhvr>
                                        <p:cTn id="54" dur="500"/>
                                        <p:tgtEl>
                                          <p:spTgt spid="142339">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2347"/>
                                        </p:tgtEl>
                                        <p:attrNameLst>
                                          <p:attrName>style.visibility</p:attrName>
                                        </p:attrNameLst>
                                      </p:cBhvr>
                                      <p:to>
                                        <p:strVal val="visible"/>
                                      </p:to>
                                    </p:set>
                                    <p:animEffect transition="in" filter="wipe(left)">
                                      <p:cBhvr>
                                        <p:cTn id="59" dur="500"/>
                                        <p:tgtEl>
                                          <p:spTgt spid="14234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142339">
                                            <p:txEl>
                                              <p:pRg st="7" end="7"/>
                                            </p:txEl>
                                          </p:spTgt>
                                        </p:tgtEl>
                                        <p:attrNameLst>
                                          <p:attrName>style.visibility</p:attrName>
                                        </p:attrNameLst>
                                      </p:cBhvr>
                                      <p:to>
                                        <p:strVal val="visible"/>
                                      </p:to>
                                    </p:set>
                                    <p:animEffect transition="in" filter="wipe(left)">
                                      <p:cBhvr>
                                        <p:cTn id="64" dur="500"/>
                                        <p:tgtEl>
                                          <p:spTgt spid="142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P spid="11"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13303</TotalTime>
  <Words>2812</Words>
  <Application>Microsoft Macintosh PowerPoint</Application>
  <PresentationFormat>On-screen Show (4:3)</PresentationFormat>
  <Paragraphs>335</Paragraphs>
  <Slides>25</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 Narrow</vt:lpstr>
      <vt:lpstr>Monotype Corsiva</vt:lpstr>
      <vt:lpstr>Symbol</vt:lpstr>
      <vt:lpstr>Times New Roman</vt:lpstr>
      <vt:lpstr>phys1443-spring02</vt:lpstr>
      <vt:lpstr>Equation</vt:lpstr>
      <vt:lpstr>PHYS 1444 – Section 002 Lecture #3</vt:lpstr>
      <vt:lpstr>Announcements</vt:lpstr>
      <vt:lpstr>Reminder: Extra Credit Special Project #1 </vt:lpstr>
      <vt:lpstr>Induced Charge</vt:lpstr>
      <vt:lpstr>Induced Charge</vt:lpstr>
      <vt:lpstr>Coulomb’s Law</vt:lpstr>
      <vt:lpstr>Coulomb’s Law – The Formula</vt:lpstr>
      <vt:lpstr>Electric Force</vt:lpstr>
      <vt:lpstr>The Elementary Charge and Permittivity</vt:lpstr>
      <vt:lpstr>Example on Coulomb Force </vt:lpstr>
      <vt:lpstr>The Coulomb Force Refresher</vt:lpstr>
      <vt:lpstr>Example on Coulomb Force </vt:lpstr>
      <vt:lpstr>Example 21 – 1 </vt:lpstr>
      <vt:lpstr>Vector Additions and Subtractions</vt:lpstr>
      <vt:lpstr>Example for Vector Addition</vt:lpstr>
      <vt:lpstr>Components and Unit Vectors</vt:lpstr>
      <vt:lpstr>Unit Vectors</vt:lpstr>
      <vt:lpstr>Examples of Vector Operations</vt:lpstr>
      <vt:lpstr>The Coulomb Force Refresher</vt:lpstr>
      <vt:lpstr>Reminder: Components and Unit Vectors</vt:lpstr>
      <vt:lpstr>Reminder: Unit Vectors</vt:lpstr>
      <vt:lpstr>Example 21.2 </vt:lpstr>
      <vt:lpstr>The Electric Field</vt:lpstr>
      <vt:lpstr>The Electric Field</vt:lpstr>
      <vt:lpstr>Example 21 – 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484</cp:revision>
  <dcterms:created xsi:type="dcterms:W3CDTF">2012-01-19T04:21:20Z</dcterms:created>
  <dcterms:modified xsi:type="dcterms:W3CDTF">2020-01-27T11:07:27Z</dcterms:modified>
</cp:coreProperties>
</file>