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562" r:id="rId2"/>
    <p:sldId id="481" r:id="rId3"/>
    <p:sldId id="495" r:id="rId4"/>
    <p:sldId id="518" r:id="rId5"/>
    <p:sldId id="531" r:id="rId6"/>
    <p:sldId id="515" r:id="rId7"/>
    <p:sldId id="516" r:id="rId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4"/>
    <p:restoredTop sz="94660"/>
  </p:normalViewPr>
  <p:slideViewPr>
    <p:cSldViewPr>
      <p:cViewPr varScale="1">
        <p:scale>
          <a:sx n="119" d="100"/>
          <a:sy n="119" d="100"/>
        </p:scale>
        <p:origin x="192" y="6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emf"/><Relationship Id="rId5" Type="http://schemas.openxmlformats.org/officeDocument/2006/relationships/image" Target="../media/image13.wmf"/><Relationship Id="rId4"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a:t>
            </a:fld>
            <a:endParaRPr lang="en-US"/>
          </a:p>
        </p:txBody>
      </p:sp>
    </p:spTree>
    <p:extLst>
      <p:ext uri="{BB962C8B-B14F-4D97-AF65-F5344CB8AC3E}">
        <p14:creationId xmlns:p14="http://schemas.microsoft.com/office/powerpoint/2010/main" val="2841549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2135685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2852550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4</a:t>
            </a:fld>
            <a:endParaRPr lang="en-US"/>
          </a:p>
        </p:txBody>
      </p:sp>
    </p:spTree>
    <p:extLst>
      <p:ext uri="{BB962C8B-B14F-4D97-AF65-F5344CB8AC3E}">
        <p14:creationId xmlns:p14="http://schemas.microsoft.com/office/powerpoint/2010/main" val="3232470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5</a:t>
            </a:fld>
            <a:endParaRPr lang="en-US"/>
          </a:p>
        </p:txBody>
      </p:sp>
    </p:spTree>
    <p:extLst>
      <p:ext uri="{BB962C8B-B14F-4D97-AF65-F5344CB8AC3E}">
        <p14:creationId xmlns:p14="http://schemas.microsoft.com/office/powerpoint/2010/main" val="1119231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7</a:t>
            </a:fld>
            <a:endParaRPr lang="en-US"/>
          </a:p>
        </p:txBody>
      </p:sp>
    </p:spTree>
    <p:extLst>
      <p:ext uri="{BB962C8B-B14F-4D97-AF65-F5344CB8AC3E}">
        <p14:creationId xmlns:p14="http://schemas.microsoft.com/office/powerpoint/2010/main" val="19500564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Monday, Feb. 3, 2020</a:t>
            </a:r>
          </a:p>
        </p:txBody>
      </p:sp>
      <p:sp>
        <p:nvSpPr>
          <p:cNvPr id="6" name="Rectangle 5"/>
          <p:cNvSpPr>
            <a:spLocks noGrp="1" noChangeArrowheads="1"/>
          </p:cNvSpPr>
          <p:nvPr>
            <p:ph type="ftr" sz="quarter" idx="11"/>
          </p:nvPr>
        </p:nvSpPr>
        <p:spPr/>
        <p:txBody>
          <a:bodyPr/>
          <a:lstStyle>
            <a:lvl1pPr>
              <a:defRPr smtClean="0"/>
            </a:lvl1pPr>
          </a:lstStyle>
          <a:p>
            <a:pPr>
              <a:defRPr/>
            </a:pPr>
            <a:r>
              <a:rPr lang="en-US"/>
              <a:t>PHYS 1444-002, Spring 2020                    Dr. Jaehoon Yu</a:t>
            </a:r>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Feb. 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Feb. 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Monday, Feb. 3, 2020</a:t>
            </a:r>
          </a:p>
        </p:txBody>
      </p:sp>
      <p:sp>
        <p:nvSpPr>
          <p:cNvPr id="8" name="Footer Placeholder 7"/>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Feb. 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Monday, Feb. 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Monday, Feb. 3,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Monday, Feb. 3, 2020</a:t>
            </a:r>
          </a:p>
        </p:txBody>
      </p:sp>
      <p:sp>
        <p:nvSpPr>
          <p:cNvPr id="8" name="Footer Placeholder 7"/>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Monday, Feb. 3, 2020</a:t>
            </a:r>
          </a:p>
        </p:txBody>
      </p:sp>
      <p:sp>
        <p:nvSpPr>
          <p:cNvPr id="4" name="Footer Placeholder 3"/>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Monday, Feb. 3, 2020</a:t>
            </a:r>
          </a:p>
        </p:txBody>
      </p:sp>
      <p:sp>
        <p:nvSpPr>
          <p:cNvPr id="3" name="Footer Placeholder 2"/>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Monday, Feb. 3,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Monday, Feb. 3,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Monday, Feb. 3, 2020</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en-US"/>
              <a:t>PHYS 1444-002, Spring 2020                    Dr. Jaehoon Yu</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5.bin"/><Relationship Id="rId3" Type="http://schemas.openxmlformats.org/officeDocument/2006/relationships/notesSlide" Target="../notesSlides/notesSlide5.xml"/><Relationship Id="rId7" Type="http://schemas.openxmlformats.org/officeDocument/2006/relationships/oleObject" Target="../embeddings/oleObject2.bin"/><Relationship Id="rId12" Type="http://schemas.openxmlformats.org/officeDocument/2006/relationships/image" Target="../media/image5.wmf"/><Relationship Id="rId2" Type="http://schemas.openxmlformats.org/officeDocument/2006/relationships/slideLayout" Target="../slideLayouts/slideLayout2.xml"/><Relationship Id="rId16" Type="http://schemas.openxmlformats.org/officeDocument/2006/relationships/image" Target="../media/image7.wmf"/><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4.bin"/><Relationship Id="rId5" Type="http://schemas.openxmlformats.org/officeDocument/2006/relationships/oleObject" Target="../embeddings/oleObject1.bin"/><Relationship Id="rId15" Type="http://schemas.openxmlformats.org/officeDocument/2006/relationships/oleObject" Target="../embeddings/oleObject6.bin"/><Relationship Id="rId10" Type="http://schemas.openxmlformats.org/officeDocument/2006/relationships/image" Target="../media/image4.wmf"/><Relationship Id="rId4" Type="http://schemas.openxmlformats.org/officeDocument/2006/relationships/image" Target="../media/image8.jpeg"/><Relationship Id="rId9" Type="http://schemas.openxmlformats.org/officeDocument/2006/relationships/oleObject" Target="../embeddings/oleObject3.bin"/><Relationship Id="rId14" Type="http://schemas.openxmlformats.org/officeDocument/2006/relationships/image" Target="../media/image6.wmf"/></Relationships>
</file>

<file path=ppt/slides/_rels/slide6.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12.wmf"/><Relationship Id="rId4" Type="http://schemas.openxmlformats.org/officeDocument/2006/relationships/image" Target="../media/image9.emf"/><Relationship Id="rId9"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oleObject" Target="../embeddings/oleObject16.bin"/><Relationship Id="rId18" Type="http://schemas.openxmlformats.org/officeDocument/2006/relationships/image" Target="../media/image20.wmf"/><Relationship Id="rId3" Type="http://schemas.openxmlformats.org/officeDocument/2006/relationships/notesSlide" Target="../notesSlides/notesSlide6.xml"/><Relationship Id="rId7" Type="http://schemas.openxmlformats.org/officeDocument/2006/relationships/oleObject" Target="../embeddings/oleObject13.bin"/><Relationship Id="rId12" Type="http://schemas.openxmlformats.org/officeDocument/2006/relationships/image" Target="../media/image17.wmf"/><Relationship Id="rId17" Type="http://schemas.openxmlformats.org/officeDocument/2006/relationships/oleObject" Target="../embeddings/oleObject18.bin"/><Relationship Id="rId2" Type="http://schemas.openxmlformats.org/officeDocument/2006/relationships/slideLayout" Target="../slideLayouts/slideLayout2.xml"/><Relationship Id="rId16" Type="http://schemas.openxmlformats.org/officeDocument/2006/relationships/image" Target="../media/image19.wmf"/><Relationship Id="rId1" Type="http://schemas.openxmlformats.org/officeDocument/2006/relationships/vmlDrawing" Target="../drawings/vmlDrawing3.vml"/><Relationship Id="rId6" Type="http://schemas.openxmlformats.org/officeDocument/2006/relationships/image" Target="../media/image14.wmf"/><Relationship Id="rId11" Type="http://schemas.openxmlformats.org/officeDocument/2006/relationships/oleObject" Target="../embeddings/oleObject15.bin"/><Relationship Id="rId5" Type="http://schemas.openxmlformats.org/officeDocument/2006/relationships/oleObject" Target="../embeddings/oleObject12.bin"/><Relationship Id="rId15" Type="http://schemas.openxmlformats.org/officeDocument/2006/relationships/oleObject" Target="../embeddings/oleObject17.bin"/><Relationship Id="rId10" Type="http://schemas.openxmlformats.org/officeDocument/2006/relationships/image" Target="../media/image16.wmf"/><Relationship Id="rId4" Type="http://schemas.openxmlformats.org/officeDocument/2006/relationships/image" Target="../media/image21.jpeg"/><Relationship Id="rId9" Type="http://schemas.openxmlformats.org/officeDocument/2006/relationships/oleObject" Target="../embeddings/oleObject14.bin"/><Relationship Id="rId14" Type="http://schemas.openxmlformats.org/officeDocument/2006/relationships/image" Target="../media/image18.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Monday, Feb. 3, 2020</a:t>
            </a:r>
          </a:p>
        </p:txBody>
      </p:sp>
      <p:sp>
        <p:nvSpPr>
          <p:cNvPr id="7" name="Rectangle 5"/>
          <p:cNvSpPr>
            <a:spLocks noGrp="1" noChangeArrowheads="1"/>
          </p:cNvSpPr>
          <p:nvPr>
            <p:ph type="ftr" sz="quarter" idx="11"/>
          </p:nvPr>
        </p:nvSpPr>
        <p:spPr/>
        <p:txBody>
          <a:bodyPr/>
          <a:lstStyle/>
          <a:p>
            <a:pPr>
              <a:defRPr/>
            </a:pPr>
            <a:r>
              <a:rPr lang="en-US"/>
              <a:t>PHYS 1444-002, Spring 2020                    Dr. Jaehoon Yu</a:t>
            </a:r>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1444 – Section 002</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#4</a:t>
            </a:r>
          </a:p>
        </p:txBody>
      </p:sp>
      <p:sp>
        <p:nvSpPr>
          <p:cNvPr id="18438" name="Text Box 4"/>
          <p:cNvSpPr txBox="1">
            <a:spLocks noChangeArrowheads="1"/>
          </p:cNvSpPr>
          <p:nvPr/>
        </p:nvSpPr>
        <p:spPr bwMode="auto">
          <a:xfrm>
            <a:off x="2902214" y="1447800"/>
            <a:ext cx="3031600"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Monday, Feb. 3, 2020	</a:t>
            </a:r>
          </a:p>
          <a:p>
            <a:pPr algn="ctr"/>
            <a:r>
              <a:rPr lang="en-US" dirty="0">
                <a:solidFill>
                  <a:schemeClr val="accent2"/>
                </a:solidFill>
                <a:latin typeface="Monotype Corsiva" pitchFamily="-84" charset="0"/>
              </a:rPr>
              <a:t>Dr. Jaehoon Yu</a:t>
            </a:r>
            <a:endParaRPr lang="en-US" b="1" dirty="0">
              <a:solidFill>
                <a:srgbClr val="FF0066"/>
              </a:solidFill>
              <a:latin typeface="Monotype Corsiva" pitchFamily="-84" charset="0"/>
            </a:endParaRPr>
          </a:p>
        </p:txBody>
      </p:sp>
      <p:sp>
        <p:nvSpPr>
          <p:cNvPr id="8" name="Text Box 9">
            <a:extLst>
              <a:ext uri="{FF2B5EF4-FFF2-40B4-BE49-F238E27FC236}">
                <a16:creationId xmlns:a16="http://schemas.microsoft.com/office/drawing/2014/main" id="{9BB8CA82-9330-FA41-9D9A-CE994C8CBF79}"/>
              </a:ext>
            </a:extLst>
          </p:cNvPr>
          <p:cNvSpPr txBox="1">
            <a:spLocks noChangeArrowheads="1"/>
          </p:cNvSpPr>
          <p:nvPr/>
        </p:nvSpPr>
        <p:spPr bwMode="auto">
          <a:xfrm>
            <a:off x="914400" y="5616959"/>
            <a:ext cx="7713715"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a:solidFill>
                  <a:srgbClr val="003300"/>
                </a:solidFill>
                <a:latin typeface="Arial Narrow" pitchFamily="-84" charset="0"/>
              </a:rPr>
              <a:t>Today’s homework is homework #3, due 11pm, Tuesday, Feb. 11!!</a:t>
            </a:r>
          </a:p>
        </p:txBody>
      </p:sp>
      <p:sp>
        <p:nvSpPr>
          <p:cNvPr id="9" name="Content Placeholder 2">
            <a:extLst>
              <a:ext uri="{FF2B5EF4-FFF2-40B4-BE49-F238E27FC236}">
                <a16:creationId xmlns:a16="http://schemas.microsoft.com/office/drawing/2014/main" id="{23E87A07-06F7-9842-8BD0-38C3C4F7838E}"/>
              </a:ext>
            </a:extLst>
          </p:cNvPr>
          <p:cNvSpPr txBox="1">
            <a:spLocks/>
          </p:cNvSpPr>
          <p:nvPr/>
        </p:nvSpPr>
        <p:spPr bwMode="auto">
          <a:xfrm>
            <a:off x="1111556" y="2158319"/>
            <a:ext cx="6920888" cy="32888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marL="609600" indent="-609600" algn="l"/>
            <a:r>
              <a:rPr lang="en-US" kern="0" dirty="0">
                <a:latin typeface="Arial Narrow" pitchFamily="-84" charset="0"/>
              </a:rPr>
              <a:t>Ch 21</a:t>
            </a:r>
          </a:p>
          <a:p>
            <a:pPr marL="1066800" lvl="1" indent="-609600">
              <a:buFontTx/>
              <a:buChar char="•"/>
            </a:pPr>
            <a:r>
              <a:rPr lang="en-US" sz="3200" kern="0" dirty="0">
                <a:solidFill>
                  <a:srgbClr val="003300"/>
                </a:solidFill>
                <a:latin typeface="Arial Narrow" charset="0"/>
              </a:rPr>
              <a:t>The Electric Field &amp; Field Lines</a:t>
            </a:r>
          </a:p>
          <a:p>
            <a:pPr marL="1066800" lvl="1" indent="-609600">
              <a:buFontTx/>
              <a:buChar char="•"/>
            </a:pPr>
            <a:r>
              <a:rPr lang="en-US" sz="3200" kern="0" dirty="0">
                <a:solidFill>
                  <a:srgbClr val="003300"/>
                </a:solidFill>
                <a:latin typeface="Arial Narrow" charset="0"/>
              </a:rPr>
              <a:t>Electric Fields and Conductors</a:t>
            </a:r>
          </a:p>
          <a:p>
            <a:pPr marL="1066800" lvl="1" indent="-609600">
              <a:buFontTx/>
              <a:buChar char="•"/>
            </a:pPr>
            <a:r>
              <a:rPr lang="en-US" sz="3200" kern="0" dirty="0">
                <a:solidFill>
                  <a:srgbClr val="003800"/>
                </a:solidFill>
                <a:latin typeface="Arial Narrow" charset="0"/>
              </a:rPr>
              <a:t>Motion of a Charged Particle in an E Field</a:t>
            </a:r>
          </a:p>
          <a:p>
            <a:pPr marL="1066800" lvl="1" indent="-609600">
              <a:buFontTx/>
              <a:buChar char="•"/>
            </a:pPr>
            <a:r>
              <a:rPr lang="en-US" sz="3200" kern="0" dirty="0">
                <a:solidFill>
                  <a:srgbClr val="003800"/>
                </a:solidFill>
                <a:latin typeface="Arial Narrow" charset="0"/>
              </a:rPr>
              <a:t>Electric Dipole and Dipole Moment</a:t>
            </a:r>
          </a:p>
        </p:txBody>
      </p:sp>
    </p:spTree>
    <p:extLst>
      <p:ext uri="{BB962C8B-B14F-4D97-AF65-F5344CB8AC3E}">
        <p14:creationId xmlns:p14="http://schemas.microsoft.com/office/powerpoint/2010/main" val="2846936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62000" y="0"/>
            <a:ext cx="7772400" cy="609600"/>
          </a:xfrm>
        </p:spPr>
        <p:txBody>
          <a:bodyPr/>
          <a:lstStyle/>
          <a:p>
            <a:r>
              <a:rPr lang="en-US" b="1" dirty="0">
                <a:latin typeface="Arial Narrow" charset="0"/>
                <a:ea typeface="ＭＳ Ｐゴシック" charset="0"/>
                <a:cs typeface="ＭＳ Ｐゴシック" charset="0"/>
              </a:rPr>
              <a:t>Announcements</a:t>
            </a:r>
          </a:p>
        </p:txBody>
      </p:sp>
      <p:sp>
        <p:nvSpPr>
          <p:cNvPr id="111619" name="Rectangle 3"/>
          <p:cNvSpPr>
            <a:spLocks noGrp="1" noChangeArrowheads="1"/>
          </p:cNvSpPr>
          <p:nvPr>
            <p:ph type="body" idx="1"/>
          </p:nvPr>
        </p:nvSpPr>
        <p:spPr>
          <a:xfrm>
            <a:off x="152400" y="457200"/>
            <a:ext cx="8839200" cy="5791200"/>
          </a:xfrm>
        </p:spPr>
        <p:txBody>
          <a:bodyPr/>
          <a:lstStyle/>
          <a:p>
            <a:pPr>
              <a:lnSpc>
                <a:spcPct val="90000"/>
              </a:lnSpc>
            </a:pPr>
            <a:r>
              <a:rPr lang="en-US" sz="2800" dirty="0">
                <a:latin typeface="Arial Narrow" charset="0"/>
                <a:ea typeface="ＭＳ Ｐゴシック" charset="0"/>
              </a:rPr>
              <a:t>Homework #2: Deadline extended to 11pm, this Wed., Feb. 5</a:t>
            </a:r>
          </a:p>
          <a:p>
            <a:pPr>
              <a:lnSpc>
                <a:spcPct val="90000"/>
              </a:lnSpc>
            </a:pPr>
            <a:r>
              <a:rPr lang="en-US" sz="2800" dirty="0">
                <a:latin typeface="Arial Narrow" charset="0"/>
                <a:ea typeface="ＭＳ Ｐゴシック" charset="0"/>
              </a:rPr>
              <a:t>Special project #1 deadline at the beginning of the class this Wed., Feb. 5</a:t>
            </a:r>
          </a:p>
          <a:p>
            <a:pPr>
              <a:lnSpc>
                <a:spcPct val="90000"/>
              </a:lnSpc>
            </a:pPr>
            <a:r>
              <a:rPr lang="en-US" sz="2800" dirty="0">
                <a:latin typeface="Arial Narrow" charset="0"/>
                <a:ea typeface="ＭＳ Ｐゴシック" charset="0"/>
              </a:rPr>
              <a:t>Reading assignments</a:t>
            </a:r>
          </a:p>
          <a:p>
            <a:pPr lvl="1">
              <a:lnSpc>
                <a:spcPct val="90000"/>
              </a:lnSpc>
            </a:pPr>
            <a:r>
              <a:rPr lang="en-US" sz="2400" dirty="0">
                <a:latin typeface="Arial Narrow" charset="0"/>
                <a:ea typeface="ＭＳ Ｐゴシック" charset="0"/>
              </a:rPr>
              <a:t>CH21.11, CH21.12 and CH21.13</a:t>
            </a:r>
          </a:p>
          <a:p>
            <a:pPr>
              <a:lnSpc>
                <a:spcPct val="90000"/>
              </a:lnSpc>
            </a:pPr>
            <a:r>
              <a:rPr lang="en-US" sz="2400" dirty="0">
                <a:latin typeface="Arial Narrow" charset="0"/>
                <a:ea typeface="ＭＳ Ｐゴシック" charset="0"/>
              </a:rPr>
              <a:t>1</a:t>
            </a:r>
            <a:r>
              <a:rPr lang="en-US" sz="2400" baseline="30000" dirty="0">
                <a:latin typeface="Arial Narrow" charset="0"/>
                <a:ea typeface="ＭＳ Ｐゴシック" charset="0"/>
              </a:rPr>
              <a:t>st</a:t>
            </a:r>
            <a:r>
              <a:rPr lang="en-US" sz="2400" dirty="0">
                <a:latin typeface="Arial Narrow" charset="0"/>
                <a:ea typeface="ＭＳ Ｐゴシック" charset="0"/>
              </a:rPr>
              <a:t> Term Exam</a:t>
            </a:r>
          </a:p>
          <a:p>
            <a:pPr lvl="1">
              <a:lnSpc>
                <a:spcPct val="90000"/>
              </a:lnSpc>
            </a:pPr>
            <a:r>
              <a:rPr lang="en-US" sz="2400" dirty="0">
                <a:latin typeface="Arial Narrow" charset="0"/>
                <a:ea typeface="ＭＳ Ｐゴシック" charset="0"/>
                <a:cs typeface="ＭＳ Ｐゴシック" charset="0"/>
              </a:rPr>
              <a:t>In class, Wednesday, Feb. 19: DO NOT MISS THE EXAM!</a:t>
            </a:r>
          </a:p>
          <a:p>
            <a:pPr lvl="1">
              <a:lnSpc>
                <a:spcPct val="90000"/>
              </a:lnSpc>
            </a:pPr>
            <a:r>
              <a:rPr lang="en-US" sz="2400" dirty="0">
                <a:latin typeface="Arial Narrow" charset="0"/>
                <a:ea typeface="ＭＳ Ｐゴシック" charset="0"/>
                <a:cs typeface="ＭＳ Ｐゴシック" charset="0"/>
              </a:rPr>
              <a:t>CH1.1 to what we learn on Monday, Feb. 17 + Appendices A1 </a:t>
            </a:r>
            <a:r>
              <a:rPr lang="mr-IN" sz="2400" dirty="0">
                <a:latin typeface="Arial Narrow" charset="0"/>
                <a:ea typeface="ＭＳ Ｐゴシック" charset="0"/>
                <a:cs typeface="ＭＳ Ｐゴシック" charset="0"/>
              </a:rPr>
              <a:t>–</a:t>
            </a:r>
            <a:r>
              <a:rPr lang="en-US" sz="2400" dirty="0">
                <a:latin typeface="Arial Narrow" charset="0"/>
                <a:ea typeface="ＭＳ Ｐゴシック" charset="0"/>
                <a:cs typeface="ＭＳ Ｐゴシック" charset="0"/>
              </a:rPr>
              <a:t> A8</a:t>
            </a:r>
          </a:p>
          <a:p>
            <a:pPr lvl="1" eaLnBrk="1" hangingPunct="1"/>
            <a:r>
              <a:rPr lang="en-US" sz="2400" dirty="0"/>
              <a:t>You can bring your calculator but it must not have any relevant formula pre-input</a:t>
            </a:r>
          </a:p>
          <a:p>
            <a:pPr lvl="1" eaLnBrk="1" hangingPunct="1"/>
            <a:r>
              <a:rPr lang="en-US" sz="2400" dirty="0"/>
              <a:t>BYOF: You may bring a one 8.5x11.5 sheet (front and back) of handwritten formulae and values of constants for the exam</a:t>
            </a:r>
          </a:p>
          <a:p>
            <a:pPr lvl="1" eaLnBrk="1" hangingPunct="1"/>
            <a:r>
              <a:rPr lang="en-US" sz="2400" dirty="0"/>
              <a:t>No derivations, word definitions, or solutions of any problems !</a:t>
            </a:r>
          </a:p>
          <a:p>
            <a:pPr lvl="1" eaLnBrk="1" hangingPunct="1"/>
            <a:r>
              <a:rPr lang="en-US" sz="2400" dirty="0"/>
              <a:t>No additional formulae or values of constants will be provided!</a:t>
            </a:r>
            <a:endParaRPr lang="en-US" dirty="0">
              <a:latin typeface="Arial Narrow" charset="0"/>
              <a:ea typeface="ＭＳ Ｐゴシック" charset="0"/>
            </a:endParaRPr>
          </a:p>
        </p:txBody>
      </p:sp>
      <p:sp>
        <p:nvSpPr>
          <p:cNvPr id="2" name="Date Placeholder 1">
            <a:extLst>
              <a:ext uri="{FF2B5EF4-FFF2-40B4-BE49-F238E27FC236}">
                <a16:creationId xmlns:a16="http://schemas.microsoft.com/office/drawing/2014/main" id="{30CA42AD-DC00-9447-91D9-70CBA23F28E2}"/>
              </a:ext>
            </a:extLst>
          </p:cNvPr>
          <p:cNvSpPr>
            <a:spLocks noGrp="1"/>
          </p:cNvSpPr>
          <p:nvPr>
            <p:ph type="dt" sz="half" idx="10"/>
          </p:nvPr>
        </p:nvSpPr>
        <p:spPr/>
        <p:txBody>
          <a:bodyPr/>
          <a:lstStyle/>
          <a:p>
            <a:pPr>
              <a:defRPr/>
            </a:pPr>
            <a:r>
              <a:rPr lang="en-US"/>
              <a:t>Monday, Feb. 3, 2020</a:t>
            </a:r>
          </a:p>
        </p:txBody>
      </p:sp>
      <p:sp>
        <p:nvSpPr>
          <p:cNvPr id="3" name="Footer Placeholder 2">
            <a:extLst>
              <a:ext uri="{FF2B5EF4-FFF2-40B4-BE49-F238E27FC236}">
                <a16:creationId xmlns:a16="http://schemas.microsoft.com/office/drawing/2014/main" id="{A308DDB8-3B59-7340-8606-6405E0724F6A}"/>
              </a:ext>
            </a:extLst>
          </p:cNvPr>
          <p:cNvSpPr>
            <a:spLocks noGrp="1"/>
          </p:cNvSpPr>
          <p:nvPr>
            <p:ph type="ftr" sz="quarter" idx="11"/>
          </p:nvPr>
        </p:nvSpPr>
        <p:spPr/>
        <p:txBody>
          <a:bodyPr/>
          <a:lstStyle/>
          <a:p>
            <a:pPr>
              <a:defRPr/>
            </a:pPr>
            <a:r>
              <a:rPr lang="en-US"/>
              <a:t>PHYS 1444-002, Spring 2020                    Dr. Jaehoon Yu</a:t>
            </a:r>
          </a:p>
        </p:txBody>
      </p:sp>
    </p:spTree>
    <p:extLst>
      <p:ext uri="{BB962C8B-B14F-4D97-AF65-F5344CB8AC3E}">
        <p14:creationId xmlns:p14="http://schemas.microsoft.com/office/powerpoint/2010/main" val="150496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Monday, Feb. 3, 2020</a:t>
            </a:r>
          </a:p>
        </p:txBody>
      </p:sp>
      <p:sp>
        <p:nvSpPr>
          <p:cNvPr id="5" name="Footer Placeholder 4"/>
          <p:cNvSpPr>
            <a:spLocks noGrp="1"/>
          </p:cNvSpPr>
          <p:nvPr>
            <p:ph type="ftr" sz="quarter" idx="11"/>
          </p:nvPr>
        </p:nvSpPr>
        <p:spPr/>
        <p:txBody>
          <a:bodyPr/>
          <a:lstStyle/>
          <a:p>
            <a:r>
              <a:rPr lang="en-US"/>
              <a:t>PHYS 1444-002, Spring 2020                    Dr. Jaehoon Yu</a:t>
            </a:r>
          </a:p>
        </p:txBody>
      </p:sp>
      <p:sp>
        <p:nvSpPr>
          <p:cNvPr id="6" name="Slide Number Placeholder 5"/>
          <p:cNvSpPr>
            <a:spLocks noGrp="1"/>
          </p:cNvSpPr>
          <p:nvPr>
            <p:ph type="sldNum" sz="quarter" idx="12"/>
          </p:nvPr>
        </p:nvSpPr>
        <p:spPr/>
        <p:txBody>
          <a:bodyPr/>
          <a:lstStyle/>
          <a:p>
            <a:fld id="{3CAAF082-A4C6-FF4F-9EDB-A3A6DC4698BE}" type="slidenum">
              <a:rPr lang="en-US"/>
              <a:pPr/>
              <a:t>3</a:t>
            </a:fld>
            <a:endParaRPr lang="en-US"/>
          </a:p>
        </p:txBody>
      </p:sp>
      <p:sp>
        <p:nvSpPr>
          <p:cNvPr id="111618" name="Rectangle 2"/>
          <p:cNvSpPr>
            <a:spLocks noGrp="1" noChangeArrowheads="1"/>
          </p:cNvSpPr>
          <p:nvPr>
            <p:ph type="title"/>
          </p:nvPr>
        </p:nvSpPr>
        <p:spPr>
          <a:xfrm>
            <a:off x="228600" y="0"/>
            <a:ext cx="8686800" cy="762000"/>
          </a:xfrm>
        </p:spPr>
        <p:txBody>
          <a:bodyPr/>
          <a:lstStyle/>
          <a:p>
            <a:r>
              <a:rPr lang="en-US" dirty="0"/>
              <a:t>Reminder: Extra Credit Special Project #1 </a:t>
            </a:r>
          </a:p>
        </p:txBody>
      </p:sp>
      <p:sp>
        <p:nvSpPr>
          <p:cNvPr id="111619" name="Rectangle 3"/>
          <p:cNvSpPr>
            <a:spLocks noGrp="1" noChangeArrowheads="1"/>
          </p:cNvSpPr>
          <p:nvPr>
            <p:ph type="body" idx="1"/>
          </p:nvPr>
        </p:nvSpPr>
        <p:spPr>
          <a:xfrm>
            <a:off x="457200" y="685800"/>
            <a:ext cx="8153400" cy="5562600"/>
          </a:xfrm>
        </p:spPr>
        <p:txBody>
          <a:bodyPr/>
          <a:lstStyle/>
          <a:p>
            <a:r>
              <a:rPr lang="en-US" sz="2800" dirty="0"/>
              <a:t>Compare the Coulomb force to the Gravitational force in the following cases by expressing Coulomb force (F</a:t>
            </a:r>
            <a:r>
              <a:rPr lang="en-US" sz="2800" baseline="-25000" dirty="0"/>
              <a:t>C</a:t>
            </a:r>
            <a:r>
              <a:rPr lang="en-US" sz="2800" dirty="0"/>
              <a:t>) in terms of the gravitational force (F</a:t>
            </a:r>
            <a:r>
              <a:rPr lang="en-US" sz="2800" baseline="-25000" dirty="0"/>
              <a:t>G</a:t>
            </a:r>
            <a:r>
              <a:rPr lang="en-US" sz="2800" dirty="0"/>
              <a:t>)</a:t>
            </a:r>
          </a:p>
          <a:p>
            <a:pPr lvl="1"/>
            <a:r>
              <a:rPr lang="en-US" sz="2400" dirty="0"/>
              <a:t>Between two protons separated by 1m</a:t>
            </a:r>
          </a:p>
          <a:p>
            <a:pPr lvl="1"/>
            <a:r>
              <a:rPr lang="en-US" sz="2400" dirty="0"/>
              <a:t>Between two protons separated by an arbitrary distance R</a:t>
            </a:r>
          </a:p>
          <a:p>
            <a:pPr lvl="1"/>
            <a:r>
              <a:rPr lang="en-US" sz="2400" dirty="0"/>
              <a:t>Between two electrons separated by 1m</a:t>
            </a:r>
          </a:p>
          <a:p>
            <a:pPr lvl="1"/>
            <a:r>
              <a:rPr lang="en-US" sz="2400" dirty="0"/>
              <a:t>Between two electrons separated by an arbitrary distance R </a:t>
            </a:r>
          </a:p>
          <a:p>
            <a:r>
              <a:rPr lang="en-US" sz="2800" dirty="0"/>
              <a:t>Five points each, totaling 20 points</a:t>
            </a:r>
          </a:p>
          <a:p>
            <a:r>
              <a:rPr lang="en-US" sz="2800" dirty="0"/>
              <a:t>BE SURE to show all the details of your work, including all formulae, proper references to them and explanations</a:t>
            </a:r>
          </a:p>
          <a:p>
            <a:r>
              <a:rPr lang="en-US" sz="2800" dirty="0"/>
              <a:t>Please staple them before the submission</a:t>
            </a:r>
          </a:p>
          <a:p>
            <a:r>
              <a:rPr lang="en-US" sz="2800" dirty="0"/>
              <a:t>Due at the beginning of the class Wednesday, Feb. 5</a:t>
            </a:r>
          </a:p>
        </p:txBody>
      </p:sp>
    </p:spTree>
    <p:extLst>
      <p:ext uri="{BB962C8B-B14F-4D97-AF65-F5344CB8AC3E}">
        <p14:creationId xmlns:p14="http://schemas.microsoft.com/office/powerpoint/2010/main" val="2027091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81000" y="0"/>
            <a:ext cx="8305800" cy="762000"/>
          </a:xfrm>
        </p:spPr>
        <p:txBody>
          <a:bodyPr/>
          <a:lstStyle/>
          <a:p>
            <a:r>
              <a:rPr lang="en-US" dirty="0">
                <a:latin typeface="Arial Narrow" charset="0"/>
                <a:ea typeface="ＭＳ Ｐゴシック" charset="0"/>
                <a:cs typeface="ＭＳ Ｐゴシック" charset="0"/>
              </a:rPr>
              <a:t>Special Project #2 – Angels &amp; Demons</a:t>
            </a:r>
          </a:p>
        </p:txBody>
      </p:sp>
      <p:sp>
        <p:nvSpPr>
          <p:cNvPr id="3" name="Content Placeholder 2"/>
          <p:cNvSpPr>
            <a:spLocks noGrp="1"/>
          </p:cNvSpPr>
          <p:nvPr>
            <p:ph idx="1"/>
          </p:nvPr>
        </p:nvSpPr>
        <p:spPr>
          <a:xfrm>
            <a:off x="152400" y="685800"/>
            <a:ext cx="8839200" cy="5410200"/>
          </a:xfrm>
        </p:spPr>
        <p:txBody>
          <a:bodyPr/>
          <a:lstStyle/>
          <a:p>
            <a:r>
              <a:rPr lang="en-US" sz="2800" dirty="0">
                <a:latin typeface="Arial Narrow" charset="0"/>
                <a:ea typeface="ＭＳ Ｐゴシック" charset="0"/>
                <a:cs typeface="ＭＳ Ｐゴシック" charset="0"/>
              </a:rPr>
              <a:t>Compute the total possible energy released from an annihilation of xx-grams of anti-matter and the same quantity of matter, where xx is the last two digits of your SS#. (20 points)</a:t>
            </a:r>
          </a:p>
          <a:p>
            <a:pPr lvl="1"/>
            <a:r>
              <a:rPr lang="en-US" sz="2400" dirty="0">
                <a:latin typeface="Arial Narrow" charset="0"/>
                <a:ea typeface="ＭＳ Ｐゴシック" charset="0"/>
              </a:rPr>
              <a:t>Use the famous Einstein’s formula for mass-energy equivalence</a:t>
            </a:r>
          </a:p>
          <a:p>
            <a:r>
              <a:rPr lang="en-US" sz="2800" dirty="0">
                <a:latin typeface="Arial Narrow" charset="0"/>
                <a:ea typeface="ＭＳ Ｐゴシック" charset="0"/>
                <a:cs typeface="ＭＳ Ｐゴシック" charset="0"/>
              </a:rPr>
              <a:t>Compute the power output of this annihilation when the energy is released in </a:t>
            </a:r>
            <a:r>
              <a:rPr lang="en-US" sz="2800" dirty="0" err="1">
                <a:latin typeface="Arial Narrow" charset="0"/>
                <a:ea typeface="ＭＳ Ｐゴシック" charset="0"/>
                <a:cs typeface="ＭＳ Ｐゴシック" charset="0"/>
              </a:rPr>
              <a:t>yy</a:t>
            </a:r>
            <a:r>
              <a:rPr lang="en-US" sz="2800" dirty="0">
                <a:latin typeface="Arial Narrow" charset="0"/>
                <a:ea typeface="ＭＳ Ｐゴシック" charset="0"/>
                <a:cs typeface="ＭＳ Ｐゴシック" charset="0"/>
              </a:rPr>
              <a:t> ns, where </a:t>
            </a:r>
            <a:r>
              <a:rPr lang="en-US" sz="2800" dirty="0" err="1">
                <a:latin typeface="Arial Narrow" charset="0"/>
                <a:ea typeface="ＭＳ Ｐゴシック" charset="0"/>
                <a:cs typeface="ＭＳ Ｐゴシック" charset="0"/>
              </a:rPr>
              <a:t>yy</a:t>
            </a:r>
            <a:r>
              <a:rPr lang="en-US" sz="2800" dirty="0">
                <a:latin typeface="Arial Narrow" charset="0"/>
                <a:ea typeface="ＭＳ Ｐゴシック" charset="0"/>
                <a:cs typeface="ＭＳ Ｐゴシック" charset="0"/>
              </a:rPr>
              <a:t> is the first two digits of your SS#. (10 points)</a:t>
            </a:r>
          </a:p>
          <a:p>
            <a:r>
              <a:rPr lang="en-US" sz="2800" dirty="0">
                <a:latin typeface="Arial Narrow" charset="0"/>
                <a:ea typeface="ＭＳ Ｐゴシック" charset="0"/>
                <a:cs typeface="ＭＳ Ｐゴシック" charset="0"/>
              </a:rPr>
              <a:t>Compute how many cups of gasoline (8MJ) this energy corresponds to. (5 points)</a:t>
            </a:r>
          </a:p>
          <a:p>
            <a:r>
              <a:rPr lang="en-US" sz="2800" dirty="0">
                <a:latin typeface="Arial Narrow" charset="0"/>
                <a:ea typeface="ＭＳ Ｐゴシック" charset="0"/>
                <a:cs typeface="ＭＳ Ｐゴシック" charset="0"/>
              </a:rPr>
              <a:t>Compute how many months of world electricity usage (3.6GJ/</a:t>
            </a:r>
            <a:r>
              <a:rPr lang="en-US" sz="2800" dirty="0" err="1">
                <a:latin typeface="Arial Narrow" charset="0"/>
                <a:ea typeface="ＭＳ Ｐゴシック" charset="0"/>
                <a:cs typeface="ＭＳ Ｐゴシック" charset="0"/>
              </a:rPr>
              <a:t>mo</a:t>
            </a:r>
            <a:r>
              <a:rPr lang="en-US" sz="2800" dirty="0">
                <a:latin typeface="Arial Narrow" charset="0"/>
                <a:ea typeface="ＭＳ Ｐゴシック" charset="0"/>
                <a:cs typeface="ＭＳ Ｐゴシック" charset="0"/>
              </a:rPr>
              <a:t>) this energy corresponds to. (5 points)</a:t>
            </a:r>
          </a:p>
          <a:p>
            <a:r>
              <a:rPr lang="en-US" sz="2800" dirty="0">
                <a:latin typeface="Arial Narrow" charset="0"/>
                <a:ea typeface="ＭＳ Ｐゴシック" charset="0"/>
                <a:cs typeface="ＭＳ Ｐゴシック" charset="0"/>
              </a:rPr>
              <a:t>Due at the beginning of the class Monday, Feb. 24</a:t>
            </a:r>
          </a:p>
        </p:txBody>
      </p:sp>
      <p:sp>
        <p:nvSpPr>
          <p:cNvPr id="20484"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Monday, Feb. 3, 2020</a:t>
            </a:r>
          </a:p>
        </p:txBody>
      </p:sp>
      <p:sp>
        <p:nvSpPr>
          <p:cNvPr id="20485"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003300"/>
                </a:solidFill>
                <a:latin typeface="Arial Narrow" charset="0"/>
              </a:rPr>
              <a:t>PHYS 1444-002, Spring 2020                    Dr. Jaehoon Yu</a:t>
            </a: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CE4370A0-B7EA-AE4E-AF79-A7E0CE9ACBD2}" type="slidenum">
              <a:rPr lang="en-US" sz="1400">
                <a:solidFill>
                  <a:srgbClr val="A50021"/>
                </a:solidFill>
                <a:latin typeface="Arial Narrow" charset="0"/>
              </a:rPr>
              <a:pPr eaLnBrk="1" hangingPunct="1"/>
              <a:t>4</a:t>
            </a:fld>
            <a:endParaRPr lang="en-US" sz="1400">
              <a:solidFill>
                <a:srgbClr val="A50021"/>
              </a:solidFill>
              <a:latin typeface="Arial Narrow" charset="0"/>
            </a:endParaRPr>
          </a:p>
        </p:txBody>
      </p:sp>
    </p:spTree>
    <p:extLst>
      <p:ext uri="{BB962C8B-B14F-4D97-AF65-F5344CB8AC3E}">
        <p14:creationId xmlns:p14="http://schemas.microsoft.com/office/powerpoint/2010/main" val="1404151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e Placeholder 3"/>
          <p:cNvSpPr>
            <a:spLocks noGrp="1"/>
          </p:cNvSpPr>
          <p:nvPr>
            <p:ph type="dt" sz="half" idx="10"/>
          </p:nvPr>
        </p:nvSpPr>
        <p:spPr/>
        <p:txBody>
          <a:bodyPr/>
          <a:lstStyle/>
          <a:p>
            <a:r>
              <a:rPr lang="en-US"/>
              <a:t>Monday, Feb. 3, 2020</a:t>
            </a:r>
          </a:p>
        </p:txBody>
      </p:sp>
      <p:sp>
        <p:nvSpPr>
          <p:cNvPr id="18" name="Footer Placeholder 4"/>
          <p:cNvSpPr>
            <a:spLocks noGrp="1"/>
          </p:cNvSpPr>
          <p:nvPr>
            <p:ph type="ftr" sz="quarter" idx="11"/>
          </p:nvPr>
        </p:nvSpPr>
        <p:spPr/>
        <p:txBody>
          <a:bodyPr/>
          <a:lstStyle/>
          <a:p>
            <a:r>
              <a:rPr lang="en-US"/>
              <a:t>PHYS 1444-002, Spring 2020                    Dr. Jaehoon Yu</a:t>
            </a:r>
          </a:p>
        </p:txBody>
      </p:sp>
      <p:sp>
        <p:nvSpPr>
          <p:cNvPr id="19" name="Slide Number Placeholder 5"/>
          <p:cNvSpPr>
            <a:spLocks noGrp="1"/>
          </p:cNvSpPr>
          <p:nvPr>
            <p:ph type="sldNum" sz="quarter" idx="12"/>
          </p:nvPr>
        </p:nvSpPr>
        <p:spPr/>
        <p:txBody>
          <a:bodyPr/>
          <a:lstStyle/>
          <a:p>
            <a:fld id="{BDB6796E-0686-9A4B-857C-67D60E3F3DCB}" type="slidenum">
              <a:rPr lang="en-US"/>
              <a:pPr/>
              <a:t>5</a:t>
            </a:fld>
            <a:endParaRPr lang="en-US"/>
          </a:p>
        </p:txBody>
      </p:sp>
      <p:pic>
        <p:nvPicPr>
          <p:cNvPr id="144386" name="Picture 2" descr="FG21_015"/>
          <p:cNvPicPr>
            <a:picLocks noChangeAspect="1" noChangeArrowheads="1"/>
          </p:cNvPicPr>
          <p:nvPr/>
        </p:nvPicPr>
        <p:blipFill>
          <a:blip r:embed="rId4"/>
          <a:srcRect/>
          <a:stretch>
            <a:fillRect/>
          </a:stretch>
        </p:blipFill>
        <p:spPr bwMode="auto">
          <a:xfrm>
            <a:off x="6629400" y="666750"/>
            <a:ext cx="2667000" cy="2000250"/>
          </a:xfrm>
          <a:prstGeom prst="rect">
            <a:avLst/>
          </a:prstGeom>
          <a:noFill/>
        </p:spPr>
      </p:pic>
      <p:sp>
        <p:nvSpPr>
          <p:cNvPr id="144387" name="Rectangle 3"/>
          <p:cNvSpPr>
            <a:spLocks noGrp="1" noChangeArrowheads="1"/>
          </p:cNvSpPr>
          <p:nvPr>
            <p:ph type="title"/>
          </p:nvPr>
        </p:nvSpPr>
        <p:spPr>
          <a:xfrm>
            <a:off x="304800" y="139700"/>
            <a:ext cx="8382000" cy="685800"/>
          </a:xfrm>
        </p:spPr>
        <p:txBody>
          <a:bodyPr/>
          <a:lstStyle/>
          <a:p>
            <a:r>
              <a:rPr lang="en-US" dirty="0"/>
              <a:t>Example on Coulomb Force </a:t>
            </a:r>
          </a:p>
        </p:txBody>
      </p:sp>
      <p:sp>
        <p:nvSpPr>
          <p:cNvPr id="144388" name="Rectangle 4"/>
          <p:cNvSpPr>
            <a:spLocks noGrp="1" noChangeArrowheads="1"/>
          </p:cNvSpPr>
          <p:nvPr>
            <p:ph type="body" idx="1"/>
          </p:nvPr>
        </p:nvSpPr>
        <p:spPr>
          <a:xfrm>
            <a:off x="76200" y="762000"/>
            <a:ext cx="6934200" cy="1752600"/>
          </a:xfrm>
        </p:spPr>
        <p:txBody>
          <a:bodyPr/>
          <a:lstStyle/>
          <a:p>
            <a:pPr>
              <a:lnSpc>
                <a:spcPct val="90000"/>
              </a:lnSpc>
            </a:pPr>
            <a:r>
              <a:rPr lang="en-US" sz="2400" b="1"/>
              <a:t>Electric force on electron by proton</a:t>
            </a:r>
            <a:r>
              <a:rPr lang="en-US" sz="2400"/>
              <a:t>.  Determine the magnitude of the electric force on the electron of a hydrogen atom exerted by the single proton (Q</a:t>
            </a:r>
            <a:r>
              <a:rPr lang="en-US" sz="2400" baseline="-25000"/>
              <a:t>2</a:t>
            </a:r>
            <a:r>
              <a:rPr lang="en-US" sz="2400"/>
              <a:t>=+e) that is its nucleus.  Assume the electron “orbits” the proton at its average distance of r=0.53x10</a:t>
            </a:r>
            <a:r>
              <a:rPr lang="en-US" sz="2400" baseline="30000"/>
              <a:t>-10</a:t>
            </a:r>
            <a:r>
              <a:rPr lang="en-US" sz="2400"/>
              <a:t>m. </a:t>
            </a:r>
          </a:p>
        </p:txBody>
      </p:sp>
      <p:graphicFrame>
        <p:nvGraphicFramePr>
          <p:cNvPr id="144389" name="Object 5"/>
          <p:cNvGraphicFramePr>
            <a:graphicFrameLocks noChangeAspect="1"/>
          </p:cNvGraphicFramePr>
          <p:nvPr/>
        </p:nvGraphicFramePr>
        <p:xfrm>
          <a:off x="2438400" y="3427413"/>
          <a:ext cx="2990850" cy="458787"/>
        </p:xfrm>
        <a:graphic>
          <a:graphicData uri="http://schemas.openxmlformats.org/presentationml/2006/ole">
            <mc:AlternateContent xmlns:mc="http://schemas.openxmlformats.org/markup-compatibility/2006">
              <mc:Choice xmlns:v="urn:schemas-microsoft-com:vml" Requires="v">
                <p:oleObj spid="_x0000_s6439" name="Equation" r:id="rId5" imgW="1485720" imgH="228600" progId="Equation.DSMT4">
                  <p:embed/>
                </p:oleObj>
              </mc:Choice>
              <mc:Fallback>
                <p:oleObj name="Equation" r:id="rId5" imgW="1485720" imgH="228600" progId="Equation.DSMT4">
                  <p:embed/>
                  <p:pic>
                    <p:nvPicPr>
                      <p:cNvPr id="144389"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3427413"/>
                        <a:ext cx="2990850" cy="4587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44390" name="Object 6"/>
          <p:cNvGraphicFramePr>
            <a:graphicFrameLocks noChangeAspect="1"/>
          </p:cNvGraphicFramePr>
          <p:nvPr/>
        </p:nvGraphicFramePr>
        <p:xfrm>
          <a:off x="3095625" y="2590800"/>
          <a:ext cx="3152775" cy="795338"/>
        </p:xfrm>
        <a:graphic>
          <a:graphicData uri="http://schemas.openxmlformats.org/presentationml/2006/ole">
            <mc:AlternateContent xmlns:mc="http://schemas.openxmlformats.org/markup-compatibility/2006">
              <mc:Choice xmlns:v="urn:schemas-microsoft-com:vml" Requires="v">
                <p:oleObj spid="_x0000_s6440" name="Equation" r:id="rId7" imgW="1434960" imgH="406080" progId="Equation.DSMT4">
                  <p:embed/>
                </p:oleObj>
              </mc:Choice>
              <mc:Fallback>
                <p:oleObj name="Equation" r:id="rId7" imgW="1434960" imgH="406080" progId="Equation.DSMT4">
                  <p:embed/>
                  <p:pic>
                    <p:nvPicPr>
                      <p:cNvPr id="14439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95625" y="2590800"/>
                        <a:ext cx="3152775" cy="795338"/>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4391" name="Text Box 7"/>
          <p:cNvSpPr txBox="1">
            <a:spLocks noChangeArrowheads="1"/>
          </p:cNvSpPr>
          <p:nvPr/>
        </p:nvSpPr>
        <p:spPr bwMode="auto">
          <a:xfrm>
            <a:off x="685800" y="2743200"/>
            <a:ext cx="2128838"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Using Coulomb’s law</a:t>
            </a:r>
          </a:p>
        </p:txBody>
      </p:sp>
      <p:sp>
        <p:nvSpPr>
          <p:cNvPr id="144392" name="Text Box 8"/>
          <p:cNvSpPr txBox="1">
            <a:spLocks noChangeArrowheads="1"/>
          </p:cNvSpPr>
          <p:nvPr/>
        </p:nvSpPr>
        <p:spPr bwMode="auto">
          <a:xfrm>
            <a:off x="722313" y="3429000"/>
            <a:ext cx="1563687"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Each charge is</a:t>
            </a:r>
          </a:p>
        </p:txBody>
      </p:sp>
      <p:graphicFrame>
        <p:nvGraphicFramePr>
          <p:cNvPr id="144393" name="Object 9"/>
          <p:cNvGraphicFramePr>
            <a:graphicFrameLocks noChangeAspect="1"/>
          </p:cNvGraphicFramePr>
          <p:nvPr/>
        </p:nvGraphicFramePr>
        <p:xfrm>
          <a:off x="6019800" y="3427413"/>
          <a:ext cx="2836863" cy="458787"/>
        </p:xfrm>
        <a:graphic>
          <a:graphicData uri="http://schemas.openxmlformats.org/presentationml/2006/ole">
            <mc:AlternateContent xmlns:mc="http://schemas.openxmlformats.org/markup-compatibility/2006">
              <mc:Choice xmlns:v="urn:schemas-microsoft-com:vml" Requires="v">
                <p:oleObj spid="_x0000_s6441" name="Equation" r:id="rId9" imgW="1409400" imgH="228600" progId="Equation.DSMT4">
                  <p:embed/>
                </p:oleObj>
              </mc:Choice>
              <mc:Fallback>
                <p:oleObj name="Equation" r:id="rId9" imgW="1409400" imgH="228600" progId="Equation.DSMT4">
                  <p:embed/>
                  <p:pic>
                    <p:nvPicPr>
                      <p:cNvPr id="144393"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19800" y="3427413"/>
                        <a:ext cx="2836863" cy="4587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4394" name="Text Box 10"/>
          <p:cNvSpPr txBox="1">
            <a:spLocks noChangeArrowheads="1"/>
          </p:cNvSpPr>
          <p:nvPr/>
        </p:nvSpPr>
        <p:spPr bwMode="auto">
          <a:xfrm>
            <a:off x="5457825" y="3457575"/>
            <a:ext cx="531813"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and</a:t>
            </a:r>
          </a:p>
        </p:txBody>
      </p:sp>
      <p:sp>
        <p:nvSpPr>
          <p:cNvPr id="144395" name="Text Box 11"/>
          <p:cNvSpPr txBox="1">
            <a:spLocks noChangeArrowheads="1"/>
          </p:cNvSpPr>
          <p:nvPr/>
        </p:nvSpPr>
        <p:spPr bwMode="auto">
          <a:xfrm>
            <a:off x="685800" y="4025900"/>
            <a:ext cx="3119438"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So the magnitude of the force is</a:t>
            </a:r>
          </a:p>
        </p:txBody>
      </p:sp>
      <p:graphicFrame>
        <p:nvGraphicFramePr>
          <p:cNvPr id="144396" name="Object 12"/>
          <p:cNvGraphicFramePr>
            <a:graphicFrameLocks noChangeAspect="1"/>
          </p:cNvGraphicFramePr>
          <p:nvPr/>
        </p:nvGraphicFramePr>
        <p:xfrm>
          <a:off x="762000" y="4559300"/>
          <a:ext cx="1619250" cy="796925"/>
        </p:xfrm>
        <a:graphic>
          <a:graphicData uri="http://schemas.openxmlformats.org/presentationml/2006/ole">
            <mc:AlternateContent xmlns:mc="http://schemas.openxmlformats.org/markup-compatibility/2006">
              <mc:Choice xmlns:v="urn:schemas-microsoft-com:vml" Requires="v">
                <p:oleObj spid="_x0000_s6442" name="Equation" r:id="rId11" imgW="736560" imgH="406080" progId="Equation.DSMT4">
                  <p:embed/>
                </p:oleObj>
              </mc:Choice>
              <mc:Fallback>
                <p:oleObj name="Equation" r:id="rId11" imgW="736560" imgH="406080" progId="Equation.DSMT4">
                  <p:embed/>
                  <p:pic>
                    <p:nvPicPr>
                      <p:cNvPr id="144396"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62000" y="4559300"/>
                        <a:ext cx="1619250" cy="79692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44397" name="Object 13"/>
          <p:cNvGraphicFramePr>
            <a:graphicFrameLocks noChangeAspect="1"/>
          </p:cNvGraphicFramePr>
          <p:nvPr/>
        </p:nvGraphicFramePr>
        <p:xfrm>
          <a:off x="2368550" y="4406900"/>
          <a:ext cx="6165850" cy="1119188"/>
        </p:xfrm>
        <a:graphic>
          <a:graphicData uri="http://schemas.openxmlformats.org/presentationml/2006/ole">
            <mc:AlternateContent xmlns:mc="http://schemas.openxmlformats.org/markup-compatibility/2006">
              <mc:Choice xmlns:v="urn:schemas-microsoft-com:vml" Requires="v">
                <p:oleObj spid="_x0000_s6443" name="Equation" r:id="rId13" imgW="2806560" imgH="571320" progId="Equation.DSMT4">
                  <p:embed/>
                </p:oleObj>
              </mc:Choice>
              <mc:Fallback>
                <p:oleObj name="Equation" r:id="rId13" imgW="2806560" imgH="571320" progId="Equation.DSMT4">
                  <p:embed/>
                  <p:pic>
                    <p:nvPicPr>
                      <p:cNvPr id="144397" name="Object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68550" y="4406900"/>
                        <a:ext cx="6165850" cy="1119188"/>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44398" name="Object 14"/>
          <p:cNvGraphicFramePr>
            <a:graphicFrameLocks noChangeAspect="1"/>
          </p:cNvGraphicFramePr>
          <p:nvPr/>
        </p:nvGraphicFramePr>
        <p:xfrm>
          <a:off x="2438400" y="5257800"/>
          <a:ext cx="1770063" cy="406400"/>
        </p:xfrm>
        <a:graphic>
          <a:graphicData uri="http://schemas.openxmlformats.org/presentationml/2006/ole">
            <mc:AlternateContent xmlns:mc="http://schemas.openxmlformats.org/markup-compatibility/2006">
              <mc:Choice xmlns:v="urn:schemas-microsoft-com:vml" Requires="v">
                <p:oleObj spid="_x0000_s6444" name="Equation" r:id="rId15" imgW="787320" imgH="203040" progId="Equation.DSMT4">
                  <p:embed/>
                </p:oleObj>
              </mc:Choice>
              <mc:Fallback>
                <p:oleObj name="Equation" r:id="rId15" imgW="787320" imgH="203040" progId="Equation.DSMT4">
                  <p:embed/>
                  <p:pic>
                    <p:nvPicPr>
                      <p:cNvPr id="144398" name="Object 1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38400" y="5257800"/>
                        <a:ext cx="1770063" cy="4064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4399" name="Text Box 15"/>
          <p:cNvSpPr txBox="1">
            <a:spLocks noChangeArrowheads="1"/>
          </p:cNvSpPr>
          <p:nvPr/>
        </p:nvSpPr>
        <p:spPr bwMode="auto">
          <a:xfrm>
            <a:off x="609600" y="5775325"/>
            <a:ext cx="1724025"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Which direction?</a:t>
            </a:r>
          </a:p>
        </p:txBody>
      </p:sp>
      <p:sp>
        <p:nvSpPr>
          <p:cNvPr id="144400" name="Text Box 16"/>
          <p:cNvSpPr txBox="1">
            <a:spLocks noChangeArrowheads="1"/>
          </p:cNvSpPr>
          <p:nvPr/>
        </p:nvSpPr>
        <p:spPr bwMode="auto">
          <a:xfrm>
            <a:off x="2443163" y="5791200"/>
            <a:ext cx="2128837"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Toward each other…</a:t>
            </a:r>
          </a:p>
        </p:txBody>
      </p:sp>
      <p:sp>
        <p:nvSpPr>
          <p:cNvPr id="20" name="Rectangle 19"/>
          <p:cNvSpPr/>
          <p:nvPr/>
        </p:nvSpPr>
        <p:spPr bwMode="auto">
          <a:xfrm>
            <a:off x="5334000" y="5663625"/>
            <a:ext cx="3522663" cy="584775"/>
          </a:xfrm>
          <a:prstGeom prst="rect">
            <a:avLst/>
          </a:prstGeom>
          <a:solidFill>
            <a:srgbClr val="FFFF00"/>
          </a:solid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a:solidFill>
                  <a:srgbClr val="C00000"/>
                </a:solidFill>
                <a:latin typeface="+mj-lt"/>
              </a:rPr>
              <a:t>What is the speed of the electron circling around the proton in a </a:t>
            </a:r>
            <a:r>
              <a:rPr lang="en-US" sz="1600" b="1">
                <a:solidFill>
                  <a:srgbClr val="C00000"/>
                </a:solidFill>
                <a:latin typeface="+mj-lt"/>
              </a:rPr>
              <a:t>hydrogen atom?</a:t>
            </a:r>
            <a:endParaRPr kumimoji="0" lang="en-US" sz="1600" b="1" i="0" u="none" strike="noStrike" cap="none" normalizeH="0" baseline="0">
              <a:ln>
                <a:noFill/>
              </a:ln>
              <a:solidFill>
                <a:srgbClr val="C00000"/>
              </a:solidFill>
              <a:effectLst/>
              <a:latin typeface="+mj-lt"/>
            </a:endParaRPr>
          </a:p>
        </p:txBody>
      </p:sp>
    </p:spTree>
    <p:extLst>
      <p:ext uri="{BB962C8B-B14F-4D97-AF65-F5344CB8AC3E}">
        <p14:creationId xmlns:p14="http://schemas.microsoft.com/office/powerpoint/2010/main" val="3435045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a:t>Monday, Feb. 3, 2020</a:t>
            </a:r>
          </a:p>
        </p:txBody>
      </p:sp>
      <p:sp>
        <p:nvSpPr>
          <p:cNvPr id="10" name="Footer Placeholder 4"/>
          <p:cNvSpPr>
            <a:spLocks noGrp="1"/>
          </p:cNvSpPr>
          <p:nvPr>
            <p:ph type="ftr" sz="quarter" idx="11"/>
          </p:nvPr>
        </p:nvSpPr>
        <p:spPr/>
        <p:txBody>
          <a:bodyPr/>
          <a:lstStyle/>
          <a:p>
            <a:r>
              <a:rPr lang="en-US"/>
              <a:t>PHYS 1444-002, Spring 2020                    Dr. Jaehoon Yu</a:t>
            </a:r>
          </a:p>
        </p:txBody>
      </p:sp>
      <p:sp>
        <p:nvSpPr>
          <p:cNvPr id="11" name="Slide Number Placeholder 5"/>
          <p:cNvSpPr>
            <a:spLocks noGrp="1"/>
          </p:cNvSpPr>
          <p:nvPr>
            <p:ph type="sldNum" sz="quarter" idx="12"/>
          </p:nvPr>
        </p:nvSpPr>
        <p:spPr/>
        <p:txBody>
          <a:bodyPr/>
          <a:lstStyle/>
          <a:p>
            <a:fld id="{D0CDF389-146E-1C42-A75B-0E76D2EE0D2D}" type="slidenum">
              <a:rPr lang="en-US"/>
              <a:pPr/>
              <a:t>6</a:t>
            </a:fld>
            <a:endParaRPr lang="en-US"/>
          </a:p>
        </p:txBody>
      </p:sp>
      <p:sp>
        <p:nvSpPr>
          <p:cNvPr id="146436" name="Rectangle 4"/>
          <p:cNvSpPr>
            <a:spLocks noGrp="1" noChangeArrowheads="1"/>
          </p:cNvSpPr>
          <p:nvPr>
            <p:ph type="title"/>
          </p:nvPr>
        </p:nvSpPr>
        <p:spPr>
          <a:xfrm>
            <a:off x="457200" y="128588"/>
            <a:ext cx="8077200" cy="685800"/>
          </a:xfrm>
        </p:spPr>
        <p:txBody>
          <a:bodyPr/>
          <a:lstStyle/>
          <a:p>
            <a:r>
              <a:rPr lang="en-US" sz="4800" b="1" dirty="0"/>
              <a:t>The Electric Field</a:t>
            </a:r>
          </a:p>
        </p:txBody>
      </p:sp>
      <p:sp>
        <p:nvSpPr>
          <p:cNvPr id="146437" name="Rectangle 5"/>
          <p:cNvSpPr>
            <a:spLocks noGrp="1" noChangeArrowheads="1"/>
          </p:cNvSpPr>
          <p:nvPr>
            <p:ph type="body" idx="1"/>
          </p:nvPr>
        </p:nvSpPr>
        <p:spPr>
          <a:xfrm>
            <a:off x="381000" y="914400"/>
            <a:ext cx="8001000" cy="4572000"/>
          </a:xfrm>
        </p:spPr>
        <p:txBody>
          <a:bodyPr/>
          <a:lstStyle/>
          <a:p>
            <a:pPr>
              <a:lnSpc>
                <a:spcPct val="90000"/>
              </a:lnSpc>
            </a:pPr>
            <a:r>
              <a:rPr lang="en-US" sz="2800" dirty="0"/>
              <a:t>The electric field at any point in space is defined as the force exerted on a tiny positive test charge (e.g., q) divide by the magnitude of the test charge</a:t>
            </a:r>
          </a:p>
          <a:p>
            <a:pPr lvl="1">
              <a:lnSpc>
                <a:spcPct val="90000"/>
              </a:lnSpc>
            </a:pPr>
            <a:r>
              <a:rPr lang="en-US" sz="2400" dirty="0"/>
              <a:t>Electric force per unit charge</a:t>
            </a:r>
          </a:p>
          <a:p>
            <a:pPr>
              <a:lnSpc>
                <a:spcPct val="90000"/>
              </a:lnSpc>
            </a:pPr>
            <a:r>
              <a:rPr lang="en-US" sz="2800" dirty="0"/>
              <a:t>What kind of quantity is the electric field?</a:t>
            </a:r>
          </a:p>
          <a:p>
            <a:pPr lvl="1">
              <a:lnSpc>
                <a:spcPct val="90000"/>
              </a:lnSpc>
            </a:pPr>
            <a:r>
              <a:rPr lang="en-US" sz="2400" dirty="0"/>
              <a:t>Vector quantity.   Why?</a:t>
            </a:r>
          </a:p>
          <a:p>
            <a:pPr>
              <a:lnSpc>
                <a:spcPct val="90000"/>
              </a:lnSpc>
            </a:pPr>
            <a:r>
              <a:rPr lang="en-US" sz="2800" dirty="0"/>
              <a:t>What is the unit of the electric field?</a:t>
            </a:r>
          </a:p>
          <a:p>
            <a:pPr lvl="1">
              <a:lnSpc>
                <a:spcPct val="90000"/>
              </a:lnSpc>
            </a:pPr>
            <a:r>
              <a:rPr lang="en-US" sz="2400" dirty="0"/>
              <a:t>N/C</a:t>
            </a:r>
          </a:p>
          <a:p>
            <a:pPr>
              <a:lnSpc>
                <a:spcPct val="90000"/>
              </a:lnSpc>
            </a:pPr>
            <a:r>
              <a:rPr lang="en-US" sz="2800" dirty="0"/>
              <a:t>What is the magnitude of the electric field by a single point charge Q at a distance r from it?</a:t>
            </a:r>
          </a:p>
        </p:txBody>
      </p:sp>
      <p:graphicFrame>
        <p:nvGraphicFramePr>
          <p:cNvPr id="146440" name="Object 8"/>
          <p:cNvGraphicFramePr>
            <a:graphicFrameLocks noChangeAspect="1"/>
          </p:cNvGraphicFramePr>
          <p:nvPr/>
        </p:nvGraphicFramePr>
        <p:xfrm>
          <a:off x="5486400" y="1716088"/>
          <a:ext cx="1219200" cy="950912"/>
        </p:xfrm>
        <a:graphic>
          <a:graphicData uri="http://schemas.openxmlformats.org/presentationml/2006/ole">
            <mc:AlternateContent xmlns:mc="http://schemas.openxmlformats.org/markup-compatibility/2006">
              <mc:Choice xmlns:v="urn:schemas-microsoft-com:vml" Requires="v">
                <p:oleObj spid="_x0000_s17544" name="Equation" r:id="rId3" imgW="419100" imgH="406400" progId="Equation.DSMT4">
                  <p:embed/>
                </p:oleObj>
              </mc:Choice>
              <mc:Fallback>
                <p:oleObj name="Equation" r:id="rId3" imgW="419100" imgH="406400" progId="Equation.DSMT4">
                  <p:embed/>
                  <p:pic>
                    <p:nvPicPr>
                      <p:cNvPr id="146440" name="Object 8"/>
                      <p:cNvPicPr>
                        <a:picLocks noChangeAspect="1" noChangeArrowheads="1"/>
                      </p:cNvPicPr>
                      <p:nvPr/>
                    </p:nvPicPr>
                    <p:blipFill>
                      <a:blip r:embed="rId4"/>
                      <a:srcRect/>
                      <a:stretch>
                        <a:fillRect/>
                      </a:stretch>
                    </p:blipFill>
                    <p:spPr bwMode="auto">
                      <a:xfrm>
                        <a:off x="5486400" y="1716088"/>
                        <a:ext cx="1219200" cy="950912"/>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6447" name="Object 15"/>
          <p:cNvGraphicFramePr>
            <a:graphicFrameLocks noChangeAspect="1"/>
          </p:cNvGraphicFramePr>
          <p:nvPr/>
        </p:nvGraphicFramePr>
        <p:xfrm>
          <a:off x="1219200" y="5138738"/>
          <a:ext cx="1298575" cy="1011237"/>
        </p:xfrm>
        <a:graphic>
          <a:graphicData uri="http://schemas.openxmlformats.org/presentationml/2006/ole">
            <mc:AlternateContent xmlns:mc="http://schemas.openxmlformats.org/markup-compatibility/2006">
              <mc:Choice xmlns:v="urn:schemas-microsoft-com:vml" Requires="v">
                <p:oleObj spid="_x0000_s17545" name="Equation" r:id="rId5" imgW="419040" imgH="406080" progId="Equation.DSMT4">
                  <p:embed/>
                </p:oleObj>
              </mc:Choice>
              <mc:Fallback>
                <p:oleObj name="Equation" r:id="rId5" imgW="419040" imgH="406080" progId="Equation.DSMT4">
                  <p:embed/>
                  <p:pic>
                    <p:nvPicPr>
                      <p:cNvPr id="146447"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5138738"/>
                        <a:ext cx="1298575" cy="101123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6448" name="Object 16"/>
          <p:cNvGraphicFramePr>
            <a:graphicFrameLocks noChangeAspect="1"/>
          </p:cNvGraphicFramePr>
          <p:nvPr/>
        </p:nvGraphicFramePr>
        <p:xfrm>
          <a:off x="2486025" y="5105400"/>
          <a:ext cx="1928813" cy="1074738"/>
        </p:xfrm>
        <a:graphic>
          <a:graphicData uri="http://schemas.openxmlformats.org/presentationml/2006/ole">
            <mc:AlternateContent xmlns:mc="http://schemas.openxmlformats.org/markup-compatibility/2006">
              <mc:Choice xmlns:v="urn:schemas-microsoft-com:vml" Requires="v">
                <p:oleObj spid="_x0000_s17546" name="Equation" r:id="rId7" imgW="622080" imgH="431640" progId="Equation.DSMT4">
                  <p:embed/>
                </p:oleObj>
              </mc:Choice>
              <mc:Fallback>
                <p:oleObj name="Equation" r:id="rId7" imgW="622080" imgH="431640" progId="Equation.DSMT4">
                  <p:embed/>
                  <p:pic>
                    <p:nvPicPr>
                      <p:cNvPr id="146448"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6025" y="5105400"/>
                        <a:ext cx="1928813" cy="107473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6449" name="Object 17"/>
          <p:cNvGraphicFramePr>
            <a:graphicFrameLocks noChangeAspect="1"/>
          </p:cNvGraphicFramePr>
          <p:nvPr/>
        </p:nvGraphicFramePr>
        <p:xfrm>
          <a:off x="4381500" y="5170488"/>
          <a:ext cx="1062038" cy="947737"/>
        </p:xfrm>
        <a:graphic>
          <a:graphicData uri="http://schemas.openxmlformats.org/presentationml/2006/ole">
            <mc:AlternateContent xmlns:mc="http://schemas.openxmlformats.org/markup-compatibility/2006">
              <mc:Choice xmlns:v="urn:schemas-microsoft-com:vml" Requires="v">
                <p:oleObj spid="_x0000_s17547" name="Equation" r:id="rId9" imgW="342720" imgH="380880" progId="Equation.DSMT4">
                  <p:embed/>
                </p:oleObj>
              </mc:Choice>
              <mc:Fallback>
                <p:oleObj name="Equation" r:id="rId9" imgW="342720" imgH="380880" progId="Equation.DSMT4">
                  <p:embed/>
                  <p:pic>
                    <p:nvPicPr>
                      <p:cNvPr id="146449"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81500" y="5170488"/>
                        <a:ext cx="1062038" cy="94773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6450" name="Object 18"/>
          <p:cNvGraphicFramePr>
            <a:graphicFrameLocks noChangeAspect="1"/>
          </p:cNvGraphicFramePr>
          <p:nvPr/>
        </p:nvGraphicFramePr>
        <p:xfrm>
          <a:off x="5410200" y="5137150"/>
          <a:ext cx="1968500" cy="1012825"/>
        </p:xfrm>
        <a:graphic>
          <a:graphicData uri="http://schemas.openxmlformats.org/presentationml/2006/ole">
            <mc:AlternateContent xmlns:mc="http://schemas.openxmlformats.org/markup-compatibility/2006">
              <mc:Choice xmlns:v="urn:schemas-microsoft-com:vml" Requires="v">
                <p:oleObj spid="_x0000_s17548" name="Equation" r:id="rId11" imgW="634680" imgH="406080" progId="Equation.DSMT4">
                  <p:embed/>
                </p:oleObj>
              </mc:Choice>
              <mc:Fallback>
                <p:oleObj name="Equation" r:id="rId11" imgW="634680" imgH="406080" progId="Equation.DSMT4">
                  <p:embed/>
                  <p:pic>
                    <p:nvPicPr>
                      <p:cNvPr id="146450" name="Object 1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10200" y="5137150"/>
                        <a:ext cx="1968500" cy="10128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57390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a:t>Monday, Feb. 3, 2020</a:t>
            </a:r>
          </a:p>
        </p:txBody>
      </p:sp>
      <p:sp>
        <p:nvSpPr>
          <p:cNvPr id="16" name="Footer Placeholder 4"/>
          <p:cNvSpPr>
            <a:spLocks noGrp="1"/>
          </p:cNvSpPr>
          <p:nvPr>
            <p:ph type="ftr" sz="quarter" idx="11"/>
          </p:nvPr>
        </p:nvSpPr>
        <p:spPr/>
        <p:txBody>
          <a:bodyPr/>
          <a:lstStyle/>
          <a:p>
            <a:r>
              <a:rPr lang="en-US"/>
              <a:t>PHYS 1444-002, Spring 2020                    Dr. Jaehoon Yu</a:t>
            </a:r>
          </a:p>
        </p:txBody>
      </p:sp>
      <p:sp>
        <p:nvSpPr>
          <p:cNvPr id="17" name="Slide Number Placeholder 5"/>
          <p:cNvSpPr>
            <a:spLocks noGrp="1"/>
          </p:cNvSpPr>
          <p:nvPr>
            <p:ph type="sldNum" sz="quarter" idx="12"/>
          </p:nvPr>
        </p:nvSpPr>
        <p:spPr/>
        <p:txBody>
          <a:bodyPr/>
          <a:lstStyle/>
          <a:p>
            <a:fld id="{5F31D038-5A25-1346-BBC2-EA39727D192F}" type="slidenum">
              <a:rPr lang="en-US"/>
              <a:pPr/>
              <a:t>7</a:t>
            </a:fld>
            <a:endParaRPr lang="en-US"/>
          </a:p>
        </p:txBody>
      </p:sp>
      <p:pic>
        <p:nvPicPr>
          <p:cNvPr id="147473" name="Picture 17" descr="FG21_022"/>
          <p:cNvPicPr>
            <a:picLocks noChangeAspect="1" noChangeArrowheads="1"/>
          </p:cNvPicPr>
          <p:nvPr/>
        </p:nvPicPr>
        <p:blipFill>
          <a:blip r:embed="rId4"/>
          <a:srcRect/>
          <a:stretch>
            <a:fillRect/>
          </a:stretch>
        </p:blipFill>
        <p:spPr bwMode="auto">
          <a:xfrm>
            <a:off x="5867400" y="0"/>
            <a:ext cx="3810000" cy="3162300"/>
          </a:xfrm>
          <a:prstGeom prst="rect">
            <a:avLst/>
          </a:prstGeom>
          <a:noFill/>
        </p:spPr>
      </p:pic>
      <p:sp>
        <p:nvSpPr>
          <p:cNvPr id="147459" name="Rectangle 3"/>
          <p:cNvSpPr>
            <a:spLocks noGrp="1" noChangeArrowheads="1"/>
          </p:cNvSpPr>
          <p:nvPr>
            <p:ph type="title"/>
          </p:nvPr>
        </p:nvSpPr>
        <p:spPr>
          <a:xfrm>
            <a:off x="304800" y="139700"/>
            <a:ext cx="8382000" cy="685800"/>
          </a:xfrm>
        </p:spPr>
        <p:txBody>
          <a:bodyPr/>
          <a:lstStyle/>
          <a:p>
            <a:r>
              <a:rPr lang="en-US" dirty="0"/>
              <a:t>Example 21 – 5 </a:t>
            </a:r>
          </a:p>
        </p:txBody>
      </p:sp>
      <p:sp>
        <p:nvSpPr>
          <p:cNvPr id="147460" name="Rectangle 4"/>
          <p:cNvSpPr>
            <a:spLocks noGrp="1" noChangeArrowheads="1"/>
          </p:cNvSpPr>
          <p:nvPr>
            <p:ph type="body" idx="1"/>
          </p:nvPr>
        </p:nvSpPr>
        <p:spPr>
          <a:xfrm>
            <a:off x="76200" y="762000"/>
            <a:ext cx="6705600" cy="2895600"/>
          </a:xfrm>
        </p:spPr>
        <p:txBody>
          <a:bodyPr/>
          <a:lstStyle/>
          <a:p>
            <a:pPr>
              <a:lnSpc>
                <a:spcPct val="80000"/>
              </a:lnSpc>
            </a:pPr>
            <a:r>
              <a:rPr lang="en-US" sz="2000" b="1" dirty="0"/>
              <a:t>Electrostatic copier</a:t>
            </a:r>
            <a:r>
              <a:rPr lang="en-US" sz="2000" dirty="0"/>
              <a:t>.  An electrostatic copier works by selectively arranging positive charges (in a pattern to be copied) on the surface of a non-conducting drum, then gently sprinkling negatively charged dry toner (ink) onto the drum.  The toner particles temporarily stick to the pattern on the drum and are later transferred to paper and “melted” to produce the copy. Suppose each toner particle has a mass of 9.0x10</a:t>
            </a:r>
            <a:r>
              <a:rPr lang="en-US" sz="2000" baseline="30000" dirty="0"/>
              <a:t>-16</a:t>
            </a:r>
            <a:r>
              <a:rPr lang="en-US" sz="2000" dirty="0"/>
              <a:t>kg and carries the average of 20 extra electrons to provide an electric charge.  Assuming that the electric force on a toner particle must exceed twice its weight in order to ensure sufficient attraction, compute the required electric field strength near the surface of the drum.</a:t>
            </a:r>
          </a:p>
        </p:txBody>
      </p:sp>
      <p:graphicFrame>
        <p:nvGraphicFramePr>
          <p:cNvPr id="147462" name="Object 6"/>
          <p:cNvGraphicFramePr>
            <a:graphicFrameLocks noChangeAspect="1"/>
          </p:cNvGraphicFramePr>
          <p:nvPr/>
        </p:nvGraphicFramePr>
        <p:xfrm>
          <a:off x="2092325" y="4138613"/>
          <a:ext cx="641350" cy="398462"/>
        </p:xfrm>
        <a:graphic>
          <a:graphicData uri="http://schemas.openxmlformats.org/presentationml/2006/ole">
            <mc:AlternateContent xmlns:mc="http://schemas.openxmlformats.org/markup-compatibility/2006">
              <mc:Choice xmlns:v="urn:schemas-microsoft-com:vml" Requires="v">
                <p:oleObj spid="_x0000_s18622" name="Equation" r:id="rId5" imgW="291960" imgH="203040" progId="Equation.DSMT4">
                  <p:embed/>
                </p:oleObj>
              </mc:Choice>
              <mc:Fallback>
                <p:oleObj name="Equation" r:id="rId5" imgW="291960" imgH="203040" progId="Equation.DSMT4">
                  <p:embed/>
                  <p:pic>
                    <p:nvPicPr>
                      <p:cNvPr id="147462"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92325" y="4138613"/>
                        <a:ext cx="641350" cy="398462"/>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7463" name="Text Box 7"/>
          <p:cNvSpPr txBox="1">
            <a:spLocks noChangeArrowheads="1"/>
          </p:cNvSpPr>
          <p:nvPr/>
        </p:nvSpPr>
        <p:spPr bwMode="auto">
          <a:xfrm>
            <a:off x="457200" y="3638550"/>
            <a:ext cx="8299450"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The electric force must be the same as twice the gravitational force on the toner particle.</a:t>
            </a:r>
          </a:p>
        </p:txBody>
      </p:sp>
      <p:sp>
        <p:nvSpPr>
          <p:cNvPr id="147464" name="Text Box 8"/>
          <p:cNvSpPr txBox="1">
            <a:spLocks noChangeArrowheads="1"/>
          </p:cNvSpPr>
          <p:nvPr/>
        </p:nvSpPr>
        <p:spPr bwMode="auto">
          <a:xfrm>
            <a:off x="457200" y="4138613"/>
            <a:ext cx="1654175"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So we can write</a:t>
            </a:r>
          </a:p>
        </p:txBody>
      </p:sp>
      <p:sp>
        <p:nvSpPr>
          <p:cNvPr id="147467" name="Text Box 11"/>
          <p:cNvSpPr txBox="1">
            <a:spLocks noChangeArrowheads="1"/>
          </p:cNvSpPr>
          <p:nvPr/>
        </p:nvSpPr>
        <p:spPr bwMode="auto">
          <a:xfrm>
            <a:off x="461963" y="4648200"/>
            <a:ext cx="4019550"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Thus, the magnitude of the electric field is</a:t>
            </a:r>
          </a:p>
        </p:txBody>
      </p:sp>
      <p:graphicFrame>
        <p:nvGraphicFramePr>
          <p:cNvPr id="147468" name="Object 12"/>
          <p:cNvGraphicFramePr>
            <a:graphicFrameLocks noChangeAspect="1"/>
          </p:cNvGraphicFramePr>
          <p:nvPr/>
        </p:nvGraphicFramePr>
        <p:xfrm>
          <a:off x="889000" y="5410200"/>
          <a:ext cx="558800" cy="300038"/>
        </p:xfrm>
        <a:graphic>
          <a:graphicData uri="http://schemas.openxmlformats.org/presentationml/2006/ole">
            <mc:AlternateContent xmlns:mc="http://schemas.openxmlformats.org/markup-compatibility/2006">
              <mc:Choice xmlns:v="urn:schemas-microsoft-com:vml" Requires="v">
                <p:oleObj spid="_x0000_s18623" name="Equation" r:id="rId7" imgW="253800" imgH="152280" progId="Equation.DSMT4">
                  <p:embed/>
                </p:oleObj>
              </mc:Choice>
              <mc:Fallback>
                <p:oleObj name="Equation" r:id="rId7" imgW="253800" imgH="152280" progId="Equation.DSMT4">
                  <p:embed/>
                  <p:pic>
                    <p:nvPicPr>
                      <p:cNvPr id="147468"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9000" y="5410200"/>
                        <a:ext cx="558800" cy="30003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7474" name="Object 18"/>
          <p:cNvGraphicFramePr>
            <a:graphicFrameLocks noChangeAspect="1"/>
          </p:cNvGraphicFramePr>
          <p:nvPr/>
        </p:nvGraphicFramePr>
        <p:xfrm>
          <a:off x="2128838" y="5105400"/>
          <a:ext cx="5948362" cy="1046163"/>
        </p:xfrm>
        <a:graphic>
          <a:graphicData uri="http://schemas.openxmlformats.org/presentationml/2006/ole">
            <mc:AlternateContent xmlns:mc="http://schemas.openxmlformats.org/markup-compatibility/2006">
              <mc:Choice xmlns:v="urn:schemas-microsoft-com:vml" Requires="v">
                <p:oleObj spid="_x0000_s18624" name="Equation" r:id="rId9" imgW="2705040" imgH="533160" progId="Equation.DSMT4">
                  <p:embed/>
                </p:oleObj>
              </mc:Choice>
              <mc:Fallback>
                <p:oleObj name="Equation" r:id="rId9" imgW="2705040" imgH="533160" progId="Equation.DSMT4">
                  <p:embed/>
                  <p:pic>
                    <p:nvPicPr>
                      <p:cNvPr id="147474" name="Object 1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28838" y="5105400"/>
                        <a:ext cx="5948362" cy="104616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7475" name="Object 19"/>
          <p:cNvGraphicFramePr>
            <a:graphicFrameLocks noChangeAspect="1"/>
          </p:cNvGraphicFramePr>
          <p:nvPr/>
        </p:nvGraphicFramePr>
        <p:xfrm>
          <a:off x="3389313" y="4113213"/>
          <a:ext cx="838200" cy="447675"/>
        </p:xfrm>
        <a:graphic>
          <a:graphicData uri="http://schemas.openxmlformats.org/presentationml/2006/ole">
            <mc:AlternateContent xmlns:mc="http://schemas.openxmlformats.org/markup-compatibility/2006">
              <mc:Choice xmlns:v="urn:schemas-microsoft-com:vml" Requires="v">
                <p:oleObj spid="_x0000_s18625" name="Equation" r:id="rId11" imgW="380880" imgH="228600" progId="Equation.DSMT4">
                  <p:embed/>
                </p:oleObj>
              </mc:Choice>
              <mc:Fallback>
                <p:oleObj name="Equation" r:id="rId11" imgW="380880" imgH="228600" progId="Equation.DSMT4">
                  <p:embed/>
                  <p:pic>
                    <p:nvPicPr>
                      <p:cNvPr id="147475" name="Object 1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89313" y="4113213"/>
                        <a:ext cx="838200" cy="44767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7476" name="Object 20"/>
          <p:cNvGraphicFramePr>
            <a:graphicFrameLocks noChangeAspect="1"/>
          </p:cNvGraphicFramePr>
          <p:nvPr/>
        </p:nvGraphicFramePr>
        <p:xfrm>
          <a:off x="4206875" y="4149725"/>
          <a:ext cx="669925" cy="373063"/>
        </p:xfrm>
        <a:graphic>
          <a:graphicData uri="http://schemas.openxmlformats.org/presentationml/2006/ole">
            <mc:AlternateContent xmlns:mc="http://schemas.openxmlformats.org/markup-compatibility/2006">
              <mc:Choice xmlns:v="urn:schemas-microsoft-com:vml" Requires="v">
                <p:oleObj spid="_x0000_s18626" name="Equation" r:id="rId13" imgW="304560" imgH="190440" progId="Equation.DSMT4">
                  <p:embed/>
                </p:oleObj>
              </mc:Choice>
              <mc:Fallback>
                <p:oleObj name="Equation" r:id="rId13" imgW="304560" imgH="190440" progId="Equation.DSMT4">
                  <p:embed/>
                  <p:pic>
                    <p:nvPicPr>
                      <p:cNvPr id="147476" name="Object 2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06875" y="4149725"/>
                        <a:ext cx="669925" cy="37306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7477" name="Object 21"/>
          <p:cNvGraphicFramePr>
            <a:graphicFrameLocks noChangeAspect="1"/>
          </p:cNvGraphicFramePr>
          <p:nvPr/>
        </p:nvGraphicFramePr>
        <p:xfrm>
          <a:off x="2713038" y="4149725"/>
          <a:ext cx="696912" cy="373063"/>
        </p:xfrm>
        <a:graphic>
          <a:graphicData uri="http://schemas.openxmlformats.org/presentationml/2006/ole">
            <mc:AlternateContent xmlns:mc="http://schemas.openxmlformats.org/markup-compatibility/2006">
              <mc:Choice xmlns:v="urn:schemas-microsoft-com:vml" Requires="v">
                <p:oleObj spid="_x0000_s18627" name="Equation" r:id="rId15" imgW="317160" imgH="190440" progId="Equation.DSMT4">
                  <p:embed/>
                </p:oleObj>
              </mc:Choice>
              <mc:Fallback>
                <p:oleObj name="Equation" r:id="rId15" imgW="317160" imgH="190440" progId="Equation.DSMT4">
                  <p:embed/>
                  <p:pic>
                    <p:nvPicPr>
                      <p:cNvPr id="147477" name="Object 2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713038" y="4149725"/>
                        <a:ext cx="696912" cy="37306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7478" name="Object 22"/>
          <p:cNvGraphicFramePr>
            <a:graphicFrameLocks noChangeAspect="1"/>
          </p:cNvGraphicFramePr>
          <p:nvPr/>
        </p:nvGraphicFramePr>
        <p:xfrm>
          <a:off x="1408113" y="5222875"/>
          <a:ext cx="725487" cy="796925"/>
        </p:xfrm>
        <a:graphic>
          <a:graphicData uri="http://schemas.openxmlformats.org/presentationml/2006/ole">
            <mc:AlternateContent xmlns:mc="http://schemas.openxmlformats.org/markup-compatibility/2006">
              <mc:Choice xmlns:v="urn:schemas-microsoft-com:vml" Requires="v">
                <p:oleObj spid="_x0000_s18628" name="Equation" r:id="rId17" imgW="330120" imgH="406080" progId="Equation.DSMT4">
                  <p:embed/>
                </p:oleObj>
              </mc:Choice>
              <mc:Fallback>
                <p:oleObj name="Equation" r:id="rId17" imgW="330120" imgH="406080" progId="Equation.DSMT4">
                  <p:embed/>
                  <p:pic>
                    <p:nvPicPr>
                      <p:cNvPr id="147478" name="Object 2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408113" y="5222875"/>
                        <a:ext cx="725487" cy="7969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98375"/>
      </p:ext>
    </p:extLst>
  </p:cSld>
  <p:clrMapOvr>
    <a:masterClrMapping/>
  </p:clrMapOvr>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13514</TotalTime>
  <Words>912</Words>
  <Application>Microsoft Macintosh PowerPoint</Application>
  <PresentationFormat>On-screen Show (4:3)</PresentationFormat>
  <Paragraphs>87</Paragraphs>
  <Slides>7</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 Narrow</vt:lpstr>
      <vt:lpstr>Monotype Corsiva</vt:lpstr>
      <vt:lpstr>Times New Roman</vt:lpstr>
      <vt:lpstr>phys1443-spring02</vt:lpstr>
      <vt:lpstr>Equation</vt:lpstr>
      <vt:lpstr>PHYS 1444 – Section 002 Lecture #4</vt:lpstr>
      <vt:lpstr>Announcements</vt:lpstr>
      <vt:lpstr>Reminder: Extra Credit Special Project #1 </vt:lpstr>
      <vt:lpstr>Special Project #2 – Angels &amp; Demons</vt:lpstr>
      <vt:lpstr>Example on Coulomb Force </vt:lpstr>
      <vt:lpstr>The Electric Field</vt:lpstr>
      <vt:lpstr>Example 21 – 5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503</cp:revision>
  <dcterms:created xsi:type="dcterms:W3CDTF">2012-01-19T04:21:20Z</dcterms:created>
  <dcterms:modified xsi:type="dcterms:W3CDTF">2020-02-03T20:45:41Z</dcterms:modified>
</cp:coreProperties>
</file>