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62" r:id="rId2"/>
    <p:sldId id="481" r:id="rId3"/>
    <p:sldId id="518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2"/>
    <p:restoredTop sz="94660"/>
  </p:normalViewPr>
  <p:slideViewPr>
    <p:cSldViewPr>
      <p:cViewPr varScale="1">
        <p:scale>
          <a:sx n="126" d="100"/>
          <a:sy n="126" d="100"/>
        </p:scale>
        <p:origin x="208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9.jpeg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emf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e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9.jpeg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emf"/><Relationship Id="rId4" Type="http://schemas.openxmlformats.org/officeDocument/2006/relationships/image" Target="../media/image10.emf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21" Type="http://schemas.openxmlformats.org/officeDocument/2006/relationships/image" Target="../media/image30.emf"/><Relationship Id="rId34" Type="http://schemas.openxmlformats.org/officeDocument/2006/relationships/oleObject" Target="../embeddings/oleObject35.bin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0.bin"/><Relationship Id="rId32" Type="http://schemas.openxmlformats.org/officeDocument/2006/relationships/oleObject" Target="../embeddings/oleObject34.bin"/><Relationship Id="rId37" Type="http://schemas.openxmlformats.org/officeDocument/2006/relationships/image" Target="../media/image38.emf"/><Relationship Id="rId5" Type="http://schemas.openxmlformats.org/officeDocument/2006/relationships/image" Target="../media/image9.jpeg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oleObject" Target="../embeddings/oleObject32.bin"/><Relationship Id="rId36" Type="http://schemas.openxmlformats.org/officeDocument/2006/relationships/oleObject" Target="../embeddings/oleObject36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image" Target="../media/image22.emf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3.emf"/><Relationship Id="rId30" Type="http://schemas.openxmlformats.org/officeDocument/2006/relationships/oleObject" Target="../embeddings/oleObject33.bin"/><Relationship Id="rId35" Type="http://schemas.openxmlformats.org/officeDocument/2006/relationships/image" Target="../media/image37.emf"/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3.emf"/><Relationship Id="rId3" Type="http://schemas.openxmlformats.org/officeDocument/2006/relationships/image" Target="../media/image44.jpeg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#5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7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5,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E87A07-06F7-9842-8BD0-38C3C4F7838E}"/>
              </a:ext>
            </a:extLst>
          </p:cNvPr>
          <p:cNvSpPr txBox="1">
            <a:spLocks/>
          </p:cNvSpPr>
          <p:nvPr/>
        </p:nvSpPr>
        <p:spPr bwMode="auto">
          <a:xfrm>
            <a:off x="1111556" y="2158319"/>
            <a:ext cx="6920888" cy="32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>
                <a:latin typeface="Arial Narrow" pitchFamily="-84" charset="0"/>
              </a:rPr>
              <a:t>Ch 21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800"/>
                </a:solidFill>
                <a:latin typeface="Arial Narrow" charset="0"/>
              </a:rPr>
              <a:t>Motion of a Charged Particle in an E Field</a:t>
            </a:r>
          </a:p>
          <a:p>
            <a:pPr marL="1066800" lvl="1" indent="-609600">
              <a:buFontTx/>
              <a:buChar char="•"/>
            </a:pPr>
            <a:r>
              <a:rPr lang="en-US" sz="3200" kern="0" dirty="0">
                <a:solidFill>
                  <a:srgbClr val="003800"/>
                </a:solidFill>
                <a:latin typeface="Arial Narrow" charset="0"/>
              </a:rPr>
              <a:t>Electric Dipole and Dipole Moment</a:t>
            </a: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1148-FB54-F44C-A2BD-C6CC57775FD6}" type="slidenum">
              <a:rPr lang="en-US"/>
              <a:pPr/>
              <a:t>10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 dirty="0"/>
              <a:t>Field Lines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86800" cy="4724400"/>
          </a:xfrm>
        </p:spPr>
        <p:txBody>
          <a:bodyPr/>
          <a:lstStyle/>
          <a:p>
            <a:r>
              <a:rPr lang="en-US" sz="2600" dirty="0"/>
              <a:t>The electric field is a vector quantity.  Thus, its magnitude can be expressed by the length of an arrow and the direction by the direction the arrowhead points. </a:t>
            </a:r>
          </a:p>
          <a:p>
            <a:r>
              <a:rPr lang="en-US" sz="2600" dirty="0"/>
              <a:t>Since the field permeates through the entire space, drawing vector arrows is not a good way of expressing the field.</a:t>
            </a:r>
          </a:p>
          <a:p>
            <a:r>
              <a:rPr lang="en-US" sz="2600" dirty="0"/>
              <a:t>Electric field lines are drawn to indicate the direction of the force due to the given field on a </a:t>
            </a:r>
            <a:r>
              <a:rPr lang="en-US" sz="2600" b="1" u="sng" dirty="0">
                <a:solidFill>
                  <a:srgbClr val="FF0000"/>
                </a:solidFill>
              </a:rPr>
              <a:t>positive test charge</a:t>
            </a:r>
            <a:r>
              <a:rPr lang="en-US" sz="2600" dirty="0"/>
              <a:t>.</a:t>
            </a:r>
          </a:p>
          <a:p>
            <a:pPr lvl="1"/>
            <a:r>
              <a:rPr lang="en-US" sz="2200" dirty="0"/>
              <a:t>The number of lines crossing unit area perpendicular to E is proportional to the magnitude of the electric field.</a:t>
            </a:r>
          </a:p>
          <a:p>
            <a:pPr lvl="1"/>
            <a:r>
              <a:rPr lang="en-US" sz="2200" dirty="0"/>
              <a:t>The closer the lines are together, the stronger the electric field in that region.</a:t>
            </a:r>
          </a:p>
          <a:p>
            <a:pPr lvl="1"/>
            <a:r>
              <a:rPr lang="en-US" sz="2200" dirty="0"/>
              <a:t>Starts on a positive charge and ends on a negative charge.</a:t>
            </a:r>
          </a:p>
        </p:txBody>
      </p:sp>
      <p:pic>
        <p:nvPicPr>
          <p:cNvPr id="150532" name="Picture 4" descr="FG21_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43500"/>
            <a:ext cx="1905000" cy="1714500"/>
          </a:xfrm>
          <a:prstGeom prst="rect">
            <a:avLst/>
          </a:prstGeom>
          <a:noFill/>
        </p:spPr>
      </p:pic>
      <p:pic>
        <p:nvPicPr>
          <p:cNvPr id="150533" name="Picture 5" descr="FG21_03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029200"/>
            <a:ext cx="2133600" cy="1600200"/>
          </a:xfrm>
          <a:prstGeom prst="rect">
            <a:avLst/>
          </a:prstGeom>
          <a:noFill/>
        </p:spPr>
      </p:pic>
      <p:pic>
        <p:nvPicPr>
          <p:cNvPr id="150534" name="Picture 6" descr="FG21_03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048250"/>
            <a:ext cx="2209800" cy="1657350"/>
          </a:xfrm>
          <a:prstGeom prst="rect">
            <a:avLst/>
          </a:prstGeom>
          <a:noFill/>
        </p:spPr>
      </p:pic>
      <p:pic>
        <p:nvPicPr>
          <p:cNvPr id="150536" name="Picture 8" descr="FG21_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029200"/>
            <a:ext cx="2286000" cy="1714500"/>
          </a:xfrm>
          <a:prstGeom prst="rect">
            <a:avLst/>
          </a:prstGeom>
          <a:noFill/>
        </p:spPr>
      </p:pic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7391400" y="4800600"/>
            <a:ext cx="1744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Earth’s G-field lines</a:t>
            </a:r>
          </a:p>
        </p:txBody>
      </p:sp>
    </p:spTree>
    <p:extLst>
      <p:ext uri="{BB962C8B-B14F-4D97-AF65-F5344CB8AC3E}">
        <p14:creationId xmlns:p14="http://schemas.microsoft.com/office/powerpoint/2010/main" val="140491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10E5-B206-514F-A523-7DBE55B7DE31}" type="slidenum">
              <a:rPr lang="en-US"/>
              <a:pPr/>
              <a:t>11</a:t>
            </a:fld>
            <a:endParaRPr lang="en-US"/>
          </a:p>
        </p:txBody>
      </p:sp>
      <p:pic>
        <p:nvPicPr>
          <p:cNvPr id="152586" name="Picture 10" descr="FG21_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76600"/>
            <a:ext cx="3962400" cy="2971800"/>
          </a:xfrm>
          <a:prstGeom prst="rect">
            <a:avLst/>
          </a:prstGeom>
          <a:noFill/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Electric Fields and Conductors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electric field inside a conductor is </a:t>
            </a:r>
            <a:r>
              <a:rPr lang="en-US" sz="2800" b="1" u="sng" dirty="0">
                <a:solidFill>
                  <a:srgbClr val="C00000"/>
                </a:solidFill>
              </a:rPr>
              <a:t>ZERO</a:t>
            </a:r>
            <a:r>
              <a:rPr lang="en-US" sz="2800" dirty="0"/>
              <a:t> in a static situation. (If the charge is at rest.)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there were an electric field within a conductor, there would be a force on its free electrons.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electrons will move until they reach the position where the electric field becomes zero.</a:t>
            </a:r>
          </a:p>
          <a:p>
            <a:pPr lvl="1">
              <a:lnSpc>
                <a:spcPct val="80000"/>
              </a:lnSpc>
            </a:pPr>
            <a:r>
              <a:rPr lang="en-US" sz="2400" u="sng" dirty="0">
                <a:solidFill>
                  <a:srgbClr val="A50021"/>
                </a:solidFill>
              </a:rPr>
              <a:t>Electric field, however, can exist inside a non-conductor.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381000" y="33528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Consequences of the above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Any net charge on a conductor </a:t>
            </a:r>
            <a:r>
              <a:rPr lang="en-US" sz="22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distributes itself on its surface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Although no field exists inside a conductor, the fields </a:t>
            </a:r>
            <a:r>
              <a:rPr lang="en-US" sz="22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can exist outside the conductor 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due to induced charges on either surface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is always </a:t>
            </a:r>
            <a:r>
              <a:rPr lang="en-US" sz="22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perpendicular to the surface outside of a conductor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398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04FF-0BC3-FD41-B712-7B3828883BE1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81600" y="2362200"/>
            <a:ext cx="4114800" cy="3810000"/>
            <a:chOff x="480" y="2208"/>
            <a:chExt cx="2208" cy="1776"/>
          </a:xfrm>
        </p:grpSpPr>
        <p:pic>
          <p:nvPicPr>
            <p:cNvPr id="153613" name="Picture 13" descr="FG21_0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304"/>
              <a:ext cx="2208" cy="1656"/>
            </a:xfrm>
            <a:prstGeom prst="rect">
              <a:avLst/>
            </a:prstGeom>
            <a:noFill/>
          </p:spPr>
        </p:pic>
        <p:sp>
          <p:nvSpPr>
            <p:cNvPr id="153614" name="Rectangle 14"/>
            <p:cNvSpPr>
              <a:spLocks noChangeArrowheads="1"/>
            </p:cNvSpPr>
            <p:nvPr/>
          </p:nvSpPr>
          <p:spPr bwMode="auto">
            <a:xfrm>
              <a:off x="528" y="2208"/>
              <a:ext cx="864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615" name="Rectangle 15"/>
            <p:cNvSpPr>
              <a:spLocks noChangeArrowheads="1"/>
            </p:cNvSpPr>
            <p:nvPr/>
          </p:nvSpPr>
          <p:spPr bwMode="auto">
            <a:xfrm>
              <a:off x="2448" y="37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Example 21-13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543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/>
              <a:t>Shielding, and safety in a storm. </a:t>
            </a:r>
            <a:r>
              <a:rPr lang="en-US" sz="3000"/>
              <a:t>A hollow metal box is placed between two parallel charged plates.  What is the field like in the box? 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28600" y="19812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</a:rPr>
              <a:t>If the metal box were solid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free electrons in the box would redistribute themselves along the surface so that the field lines would not penetrate into the metal</a:t>
            </a:r>
            <a:r>
              <a:rPr lang="en-US" sz="26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</a:rPr>
              <a:t>The free electrons do the same in hollow metal boxes just as well as it did in a solid metal box.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</a:rPr>
              <a:t>Thus a conducting hollow box is an effective device for shielding. </a:t>
            </a:r>
            <a:r>
              <a:rPr lang="en-US" sz="26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 The Faraday cage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So what do you think will happen if you were inside a car when the car was struck by a lightening?</a:t>
            </a:r>
            <a:endParaRPr lang="en-US" sz="2600" dirty="0">
              <a:solidFill>
                <a:schemeClr val="accent2"/>
              </a:solidFill>
              <a:latin typeface="Arial Narrow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924800" y="533400"/>
            <a:ext cx="2133600" cy="1600200"/>
            <a:chOff x="480" y="2736"/>
            <a:chExt cx="1488" cy="1344"/>
          </a:xfrm>
        </p:grpSpPr>
        <p:pic>
          <p:nvPicPr>
            <p:cNvPr id="153610" name="Picture 10" descr="FG21_0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844"/>
              <a:ext cx="1488" cy="1116"/>
            </a:xfrm>
            <a:prstGeom prst="rect">
              <a:avLst/>
            </a:prstGeom>
            <a:noFill/>
          </p:spPr>
        </p:pic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960" y="2736"/>
              <a:ext cx="10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5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839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</a:rPr>
              <a:t>Bring out special project #1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</a:rPr>
              <a:t>Reading assignments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CH21.11, CH21.12 and CH21.13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1</a:t>
            </a:r>
            <a:r>
              <a:rPr lang="en-US" sz="2400" baseline="30000" dirty="0">
                <a:latin typeface="Arial Narrow" charset="0"/>
                <a:ea typeface="ＭＳ Ｐゴシック" charset="0"/>
              </a:rPr>
              <a:t>st</a:t>
            </a:r>
            <a:r>
              <a:rPr lang="en-US" sz="2400" dirty="0">
                <a:latin typeface="Arial Narrow" charset="0"/>
                <a:ea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 class, Wednesday, Feb. 19: DO NOT MISS THE EXAM!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CH1.1 to what we learn on Monday, Feb. 17 + Appendices A1 </a:t>
            </a:r>
            <a:r>
              <a:rPr lang="mr-IN" sz="24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4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Feb. 5,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Project 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xx-grams of anti-matter and the same quantity of matter, where xx is the last two digits of your SS#. (20 points)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ns, where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 the first two digits of your SS#. (10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at the beginning of the class Monday, Feb. 24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Feb. 5,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sz="4800" b="1"/>
              <a:t>Direction of the Electric Field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there are more than one charge present, the individual fields due to each charge are added </a:t>
            </a:r>
            <a:r>
              <a:rPr lang="en-US" sz="2800" dirty="0" err="1"/>
              <a:t>vectorially</a:t>
            </a:r>
            <a:r>
              <a:rPr lang="en-US" sz="2800" dirty="0"/>
              <a:t> to obtain the total field at any point in space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This superposition principle of electric field has been verified by experiments.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a given electric field </a:t>
            </a:r>
            <a:r>
              <a:rPr lang="en-US" sz="2800" b="1" dirty="0"/>
              <a:t>E</a:t>
            </a:r>
            <a:r>
              <a:rPr lang="en-US" sz="2800" dirty="0"/>
              <a:t> at a given point in space, we can calculate the force </a:t>
            </a:r>
            <a:r>
              <a:rPr lang="en-US" sz="2800" b="1" dirty="0"/>
              <a:t>F</a:t>
            </a:r>
            <a:r>
              <a:rPr lang="en-US" sz="2800" dirty="0"/>
              <a:t> on any charge q, </a:t>
            </a:r>
            <a:r>
              <a:rPr lang="en-US" sz="2800" b="1" dirty="0"/>
              <a:t>F</a:t>
            </a:r>
            <a:r>
              <a:rPr lang="en-US" sz="2800" dirty="0"/>
              <a:t>=</a:t>
            </a:r>
            <a:r>
              <a:rPr lang="en-US" sz="2800" dirty="0" err="1"/>
              <a:t>q</a:t>
            </a:r>
            <a:r>
              <a:rPr lang="en-US" sz="2800" b="1" dirty="0" err="1"/>
              <a:t>E</a:t>
            </a:r>
            <a:r>
              <a:rPr lang="en-US" sz="2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direction of the force on the charge placed in the field and the field depending on the sign of the charge q?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/>
              <a:t>F and E </a:t>
            </a:r>
            <a:r>
              <a:rPr lang="en-US" sz="2400" dirty="0"/>
              <a:t>are in the same directions if the sign of q is positive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/>
              <a:t>F and E </a:t>
            </a:r>
            <a:r>
              <a:rPr lang="en-US" sz="2400" dirty="0"/>
              <a:t>are in the opposite directions if the sign of q is negative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3805238" y="2147887"/>
          <a:ext cx="47291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3" imgW="1625600" imgH="228600" progId="Equation.DSMT4">
                  <p:embed/>
                </p:oleObj>
              </mc:Choice>
              <mc:Fallback>
                <p:oleObj name="Equation" r:id="rId3" imgW="1625600" imgH="228600" progId="Equation.DSMT4">
                  <p:embed/>
                  <p:pic>
                    <p:nvPicPr>
                      <p:cNvPr id="148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147887"/>
                        <a:ext cx="47291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8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5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8 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4038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E above two point charges</a:t>
            </a:r>
            <a:r>
              <a:rPr lang="en-US" sz="2000" dirty="0"/>
              <a:t>:  Calculate the total electric field (a) at point A and (b) at point B in the figure on the right due to both the charges Q</a:t>
            </a:r>
            <a:r>
              <a:rPr lang="en-US" sz="2000" baseline="-25000" dirty="0"/>
              <a:t>1 </a:t>
            </a:r>
            <a:r>
              <a:rPr lang="en-US" sz="2000" dirty="0"/>
              <a:t>and Q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933450" y="4521200"/>
          <a:ext cx="742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Equation" r:id="rId3" imgW="406400" imgH="254000" progId="Equation.DSMT4">
                  <p:embed/>
                </p:oleObj>
              </mc:Choice>
              <mc:Fallback>
                <p:oleObj name="Equation" r:id="rId3" imgW="406400" imgH="25400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521200"/>
                        <a:ext cx="7429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685800" y="3733800"/>
            <a:ext cx="499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the electric field at point A by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then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</a:t>
            </a:r>
          </a:p>
        </p:txBody>
      </p:sp>
      <p:pic>
        <p:nvPicPr>
          <p:cNvPr id="18" name="Picture 17" descr="FG21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823" y="912423"/>
            <a:ext cx="4192977" cy="2795318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5800" y="219069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do we solve this problem?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Then add them at each point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vectorially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85800" y="2568714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compute the magnitude of the fields at each point due to each of the two charges.</a:t>
            </a:r>
          </a:p>
        </p:txBody>
      </p:sp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985838" y="5588000"/>
          <a:ext cx="7667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Equation" r:id="rId6" imgW="419100" imgH="254000" progId="Equation.DSMT4">
                  <p:embed/>
                </p:oleObj>
              </mc:Choice>
              <mc:Fallback>
                <p:oleObj name="Equation" r:id="rId6" imgW="419100" imgH="254000" progId="Equation.DSMT4">
                  <p:embed/>
                  <p:pic>
                    <p:nvPicPr>
                      <p:cNvPr id="213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588000"/>
                        <a:ext cx="7667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1687513" y="4384675"/>
          <a:ext cx="7667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Equation" r:id="rId8" imgW="419100" imgH="457200" progId="Equation.DSMT4">
                  <p:embed/>
                </p:oleObj>
              </mc:Choice>
              <mc:Fallback>
                <p:oleObj name="Equation" r:id="rId8" imgW="419100" imgH="457200" progId="Equation.DSMT4">
                  <p:embed/>
                  <p:pic>
                    <p:nvPicPr>
                      <p:cNvPr id="213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384675"/>
                        <a:ext cx="766762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3" name="Object 11"/>
          <p:cNvGraphicFramePr>
            <a:graphicFrameLocks noChangeAspect="1"/>
          </p:cNvGraphicFramePr>
          <p:nvPr/>
        </p:nvGraphicFramePr>
        <p:xfrm>
          <a:off x="2443162" y="4267200"/>
          <a:ext cx="5481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Equation" r:id="rId10" imgW="2997200" imgH="571500" progId="Equation.DSMT4">
                  <p:embed/>
                </p:oleObj>
              </mc:Choice>
              <mc:Fallback>
                <p:oleObj name="Equation" r:id="rId10" imgW="2997200" imgH="571500" progId="Equation.DSMT4">
                  <p:embed/>
                  <p:pic>
                    <p:nvPicPr>
                      <p:cNvPr id="213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2" y="4267200"/>
                        <a:ext cx="54816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1752600" y="5461000"/>
          <a:ext cx="814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Equation" r:id="rId12" imgW="444500" imgH="444500" progId="Equation.DSMT4">
                  <p:embed/>
                </p:oleObj>
              </mc:Choice>
              <mc:Fallback>
                <p:oleObj name="Equation" r:id="rId12" imgW="444500" imgH="444500" progId="Equation.DSMT4">
                  <p:embed/>
                  <p:pic>
                    <p:nvPicPr>
                      <p:cNvPr id="213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61000"/>
                        <a:ext cx="814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2536825" y="5334000"/>
          <a:ext cx="5387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Equation" r:id="rId14" imgW="2946400" imgH="571500" progId="Equation.DSMT4">
                  <p:embed/>
                </p:oleObj>
              </mc:Choice>
              <mc:Fallback>
                <p:oleObj name="Equation" r:id="rId14" imgW="2946400" imgH="571500" progId="Equation.DSMT4">
                  <p:embed/>
                  <p:pic>
                    <p:nvPicPr>
                      <p:cNvPr id="2130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5334000"/>
                        <a:ext cx="53879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97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6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8, </a:t>
            </a:r>
            <a:r>
              <a:rPr lang="en-US" dirty="0" err="1"/>
              <a:t>cnt’d</a:t>
            </a:r>
            <a:endParaRPr lang="en-US" dirty="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457200" y="1685925"/>
          <a:ext cx="809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" name="Equation" r:id="rId3" imgW="368300" imgH="228600" progId="Equation.DSMT4">
                  <p:embed/>
                </p:oleObj>
              </mc:Choice>
              <mc:Fallback>
                <p:oleObj name="Equation" r:id="rId3" imgW="368300" imgH="22860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5925"/>
                        <a:ext cx="809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FG21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838200"/>
            <a:ext cx="3886200" cy="2743200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 the components of the electric field vectors by the two charges at point A.</a:t>
            </a: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411163" y="2246313"/>
          <a:ext cx="8080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8" name="Equation" r:id="rId6" imgW="368300" imgH="254000" progId="Equation.DSMT4">
                  <p:embed/>
                </p:oleObj>
              </mc:Choice>
              <mc:Fallback>
                <p:oleObj name="Equation" r:id="rId6" imgW="368300" imgH="254000" progId="Equation.DSMT4">
                  <p:embed/>
                  <p:pic>
                    <p:nvPicPr>
                      <p:cNvPr id="214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2246313"/>
                        <a:ext cx="808037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304800" y="3516313"/>
          <a:ext cx="725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9" name="Equation" r:id="rId8" imgW="330200" imgH="228600" progId="Equation.DSMT4">
                  <p:embed/>
                </p:oleObj>
              </mc:Choice>
              <mc:Fallback>
                <p:oleObj name="Equation" r:id="rId8" imgW="330200" imgH="228600" progId="Equation.DSMT4">
                  <p:embed/>
                  <p:pic>
                    <p:nvPicPr>
                      <p:cNvPr id="214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16313"/>
                        <a:ext cx="725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457200" y="4746625"/>
          <a:ext cx="8080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0" name="Equation" r:id="rId10" imgW="368300" imgH="254000" progId="Equation.DSMT4">
                  <p:embed/>
                </p:oleObj>
              </mc:Choice>
              <mc:Fallback>
                <p:oleObj name="Equation" r:id="rId10" imgW="368300" imgH="254000" progId="Equation.DSMT4">
                  <p:embed/>
                  <p:pic>
                    <p:nvPicPr>
                      <p:cNvPr id="214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46625"/>
                        <a:ext cx="80803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1182688" y="1687512"/>
          <a:ext cx="15605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1" name="Equation" r:id="rId12" imgW="711200" imgH="228600" progId="Equation.DSMT4">
                  <p:embed/>
                </p:oleObj>
              </mc:Choice>
              <mc:Fallback>
                <p:oleObj name="Equation" r:id="rId12" imgW="711200" imgH="228600" progId="Equation.DSMT4">
                  <p:embed/>
                  <p:pic>
                    <p:nvPicPr>
                      <p:cNvPr id="214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1687512"/>
                        <a:ext cx="15605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2709862" y="1600200"/>
          <a:ext cx="17859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2" name="Equation" r:id="rId14" imgW="812800" imgH="241300" progId="Equation.DSMT4">
                  <p:embed/>
                </p:oleObj>
              </mc:Choice>
              <mc:Fallback>
                <p:oleObj name="Equation" r:id="rId14" imgW="812800" imgH="241300" progId="Equation.DSMT4">
                  <p:embed/>
                  <p:pic>
                    <p:nvPicPr>
                      <p:cNvPr id="214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2" y="1600200"/>
                        <a:ext cx="17859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1143000" y="2295525"/>
          <a:ext cx="2286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3" name="Equation" r:id="rId16" imgW="1041400" imgH="228600" progId="Equation.DSMT4">
                  <p:embed/>
                </p:oleObj>
              </mc:Choice>
              <mc:Fallback>
                <p:oleObj name="Equation" r:id="rId16" imgW="1041400" imgH="228600" progId="Equation.DSMT4">
                  <p:embed/>
                  <p:pic>
                    <p:nvPicPr>
                      <p:cNvPr id="214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95525"/>
                        <a:ext cx="22860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3417887" y="2209800"/>
          <a:ext cx="1839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" name="Equation" r:id="rId18" imgW="838200" imgH="241300" progId="Equation.DSMT4">
                  <p:embed/>
                </p:oleObj>
              </mc:Choice>
              <mc:Fallback>
                <p:oleObj name="Equation" r:id="rId18" imgW="838200" imgH="241300" progId="Equation.DSMT4">
                  <p:embed/>
                  <p:pic>
                    <p:nvPicPr>
                      <p:cNvPr id="214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7" y="2209800"/>
                        <a:ext cx="183991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1008063" y="3441700"/>
          <a:ext cx="18113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5" name="Equation" r:id="rId20" imgW="825500" imgH="279400" progId="Equation.DSMT4">
                  <p:embed/>
                </p:oleObj>
              </mc:Choice>
              <mc:Fallback>
                <p:oleObj name="Equation" r:id="rId20" imgW="825500" imgH="279400" progId="Equation.DSMT4">
                  <p:embed/>
                  <p:pic>
                    <p:nvPicPr>
                      <p:cNvPr id="214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441700"/>
                        <a:ext cx="1811337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7" name="Object 11"/>
          <p:cNvGraphicFramePr>
            <a:graphicFrameLocks noChangeAspect="1"/>
          </p:cNvGraphicFramePr>
          <p:nvPr/>
        </p:nvGraphicFramePr>
        <p:xfrm>
          <a:off x="2743200" y="3441700"/>
          <a:ext cx="29003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6" name="Equation" r:id="rId22" imgW="1320800" imgH="304800" progId="Equation.DSMT4">
                  <p:embed/>
                </p:oleObj>
              </mc:Choice>
              <mc:Fallback>
                <p:oleObj name="Equation" r:id="rId22" imgW="1320800" imgH="304800" progId="Equation.DSMT4">
                  <p:embed/>
                  <p:pic>
                    <p:nvPicPr>
                      <p:cNvPr id="2140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41700"/>
                        <a:ext cx="290036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" y="287649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electric field at point A is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57200" y="409569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magnitude of the electric field at point A is</a:t>
            </a:r>
          </a:p>
        </p:txBody>
      </p:sp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1219200" y="4724400"/>
          <a:ext cx="18113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7" name="Equation" r:id="rId24" imgW="825500" imgH="317500" progId="Equation.DSMT4">
                  <p:embed/>
                </p:oleObj>
              </mc:Choice>
              <mc:Fallback>
                <p:oleObj name="Equation" r:id="rId24" imgW="825500" imgH="317500" progId="Equation.DSMT4">
                  <p:embed/>
                  <p:pic>
                    <p:nvPicPr>
                      <p:cNvPr id="2140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18113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2973387" y="4648200"/>
          <a:ext cx="54086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8" name="Equation" r:id="rId26" imgW="2463800" imgH="342900" progId="Equation.DSMT4">
                  <p:embed/>
                </p:oleObj>
              </mc:Choice>
              <mc:Fallback>
                <p:oleObj name="Equation" r:id="rId26" imgW="2463800" imgH="342900" progId="Equation.DSMT4">
                  <p:embed/>
                  <p:pic>
                    <p:nvPicPr>
                      <p:cNvPr id="214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7" y="4648200"/>
                        <a:ext cx="5408613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09600" y="539109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 onto the electric field at point B</a:t>
            </a:r>
          </a:p>
        </p:txBody>
      </p:sp>
    </p:spTree>
    <p:extLst>
      <p:ext uri="{BB962C8B-B14F-4D97-AF65-F5344CB8AC3E}">
        <p14:creationId xmlns:p14="http://schemas.microsoft.com/office/powerpoint/2010/main" val="223231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7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21 – 8, </a:t>
            </a:r>
            <a:r>
              <a:rPr lang="en-US" dirty="0" err="1"/>
              <a:t>cnt’d</a:t>
            </a:r>
            <a:endParaRPr lang="en-US" dirty="0"/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533400" y="2435503"/>
          <a:ext cx="147233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" name="Equation" r:id="rId3" imgW="812800" imgH="444500" progId="Equation.DSMT4">
                  <p:embed/>
                </p:oleObj>
              </mc:Choice>
              <mc:Fallback>
                <p:oleObj name="Equation" r:id="rId3" imgW="812800" imgH="444500" progId="Equation.DSMT4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5503"/>
                        <a:ext cx="147233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FG21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838200"/>
            <a:ext cx="3886200" cy="2743200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Electric field at point B is easier due to symmetry!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Since the magnitude of the charges are the same and the distance to point B from the two charges are the same, the magnitude of the electric field by the two charges at point B are the same!!</a:t>
            </a:r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4953000" y="3879850"/>
          <a:ext cx="7540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7" name="Equation" r:id="rId6" imgW="368300" imgH="254000" progId="Equation.DSMT4">
                  <p:embed/>
                </p:oleObj>
              </mc:Choice>
              <mc:Fallback>
                <p:oleObj name="Equation" r:id="rId6" imgW="368300" imgH="254000" progId="Equation.DSMT4">
                  <p:embed/>
                  <p:pic>
                    <p:nvPicPr>
                      <p:cNvPr id="215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79850"/>
                        <a:ext cx="7540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2057400" y="2435225"/>
          <a:ext cx="1519490" cy="71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" name="Equation" r:id="rId8" imgW="838200" imgH="444500" progId="Equation.DSMT4">
                  <p:embed/>
                </p:oleObj>
              </mc:Choice>
              <mc:Fallback>
                <p:oleObj name="Equation" r:id="rId8" imgW="838200" imgH="444500" progId="Equation.DSMT4">
                  <p:embed/>
                  <p:pic>
                    <p:nvPicPr>
                      <p:cNvPr id="215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5225"/>
                        <a:ext cx="1519490" cy="717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523875" y="3121025"/>
          <a:ext cx="45910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" name="Equation" r:id="rId10" imgW="3060700" imgH="571500" progId="Equation.DSMT4">
                  <p:embed/>
                </p:oleObj>
              </mc:Choice>
              <mc:Fallback>
                <p:oleObj name="Equation" r:id="rId10" imgW="3060700" imgH="571500" progId="Equation.DSMT4">
                  <p:embed/>
                  <p:pic>
                    <p:nvPicPr>
                      <p:cNvPr id="215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121025"/>
                        <a:ext cx="45910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 the components!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04800" y="4267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Now,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x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-component!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2695575" y="4310063"/>
          <a:ext cx="809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0" name="Equation" r:id="rId12" imgW="431800" imgH="165100" progId="Equation.DSMT4">
                  <p:embed/>
                </p:oleObj>
              </mc:Choice>
              <mc:Fallback>
                <p:oleObj name="Equation" r:id="rId12" imgW="431800" imgH="165100" progId="Equation.DSMT4">
                  <p:embed/>
                  <p:pic>
                    <p:nvPicPr>
                      <p:cNvPr id="215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4310063"/>
                        <a:ext cx="8096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5702300" y="3886200"/>
          <a:ext cx="1090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1" name="Equation" r:id="rId14" imgW="533400" imgH="228600" progId="Equation.DSMT4">
                  <p:embed/>
                </p:oleObj>
              </mc:Choice>
              <mc:Fallback>
                <p:oleObj name="Equation" r:id="rId14" imgW="533400" imgH="228600" progId="Equation.DSMT4">
                  <p:embed/>
                  <p:pic>
                    <p:nvPicPr>
                      <p:cNvPr id="215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886200"/>
                        <a:ext cx="1090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6796087" y="3886200"/>
          <a:ext cx="16621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2" name="Equation" r:id="rId16" imgW="812800" imgH="228600" progId="Equation.DSMT4">
                  <p:embed/>
                </p:oleObj>
              </mc:Choice>
              <mc:Fallback>
                <p:oleObj name="Equation" r:id="rId16" imgW="812800" imgH="228600" progId="Equation.DSMT4">
                  <p:embed/>
                  <p:pic>
                    <p:nvPicPr>
                      <p:cNvPr id="215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7" y="3886200"/>
                        <a:ext cx="16621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667000" y="38862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y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-component!</a:t>
            </a:r>
          </a:p>
        </p:txBody>
      </p:sp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1600200" y="4648200"/>
          <a:ext cx="69056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3" name="Equation" r:id="rId18" imgW="368300" imgH="228600" progId="Equation.DSMT4">
                  <p:embed/>
                </p:oleObj>
              </mc:Choice>
              <mc:Fallback>
                <p:oleObj name="Equation" r:id="rId18" imgW="368300" imgH="228600" progId="Equation.DSMT4">
                  <p:embed/>
                  <p:pic>
                    <p:nvPicPr>
                      <p:cNvPr id="215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8200"/>
                        <a:ext cx="690562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525838" y="4267200"/>
          <a:ext cx="18081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4" name="Equation" r:id="rId20" imgW="965200" imgH="215900" progId="Equation.DSMT4">
                  <p:embed/>
                </p:oleObj>
              </mc:Choice>
              <mc:Fallback>
                <p:oleObj name="Equation" r:id="rId20" imgW="965200" imgH="215900" progId="Equation.DSMT4">
                  <p:embed/>
                  <p:pic>
                    <p:nvPicPr>
                      <p:cNvPr id="215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4267200"/>
                        <a:ext cx="18081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/>
        </p:nvGraphicFramePr>
        <p:xfrm>
          <a:off x="2632074" y="5245100"/>
          <a:ext cx="617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5" name="Equation" r:id="rId22" imgW="330200" imgH="228600" progId="Equation.DSMT4">
                  <p:embed/>
                </p:oleObj>
              </mc:Choice>
              <mc:Fallback>
                <p:oleObj name="Equation" r:id="rId22" imgW="330200" imgH="228600" progId="Equation.DSMT4">
                  <p:embed/>
                  <p:pic>
                    <p:nvPicPr>
                      <p:cNvPr id="2150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4" y="5245100"/>
                        <a:ext cx="6175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7" name="Object 17"/>
          <p:cNvGraphicFramePr>
            <a:graphicFrameLocks noChangeAspect="1"/>
          </p:cNvGraphicFramePr>
          <p:nvPr/>
        </p:nvGraphicFramePr>
        <p:xfrm>
          <a:off x="2667000" y="5748338"/>
          <a:ext cx="690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6" name="Equation" r:id="rId24" imgW="368300" imgH="254000" progId="Equation.DSMT4">
                  <p:embed/>
                </p:oleObj>
              </mc:Choice>
              <mc:Fallback>
                <p:oleObj name="Equation" r:id="rId24" imgW="368300" imgH="254000" progId="Equation.DSMT4">
                  <p:embed/>
                  <p:pic>
                    <p:nvPicPr>
                      <p:cNvPr id="2150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48338"/>
                        <a:ext cx="69056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8" name="Object 18"/>
          <p:cNvGraphicFramePr>
            <a:graphicFrameLocks noChangeAspect="1"/>
          </p:cNvGraphicFramePr>
          <p:nvPr/>
        </p:nvGraphicFramePr>
        <p:xfrm>
          <a:off x="2301875" y="4648200"/>
          <a:ext cx="1355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7" name="Equation" r:id="rId26" imgW="723900" imgH="228600" progId="Equation.DSMT4">
                  <p:embed/>
                </p:oleObj>
              </mc:Choice>
              <mc:Fallback>
                <p:oleObj name="Equation" r:id="rId26" imgW="723900" imgH="228600" progId="Equation.DSMT4">
                  <p:embed/>
                  <p:pic>
                    <p:nvPicPr>
                      <p:cNvPr id="2150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4648200"/>
                        <a:ext cx="1355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9" name="Object 19"/>
          <p:cNvGraphicFramePr>
            <a:graphicFrameLocks noChangeAspect="1"/>
          </p:cNvGraphicFramePr>
          <p:nvPr/>
        </p:nvGraphicFramePr>
        <p:xfrm>
          <a:off x="3668712" y="4648200"/>
          <a:ext cx="35702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8" name="Equation" r:id="rId28" imgW="1905000" imgH="241300" progId="Equation.DSMT4">
                  <p:embed/>
                </p:oleObj>
              </mc:Choice>
              <mc:Fallback>
                <p:oleObj name="Equation" r:id="rId28" imgW="1905000" imgH="241300" progId="Equation.DSMT4">
                  <p:embed/>
                  <p:pic>
                    <p:nvPicPr>
                      <p:cNvPr id="2150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4648200"/>
                        <a:ext cx="35702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electric field at point B is</a:t>
            </a:r>
          </a:p>
        </p:txBody>
      </p:sp>
      <p:graphicFrame>
        <p:nvGraphicFramePr>
          <p:cNvPr id="215060" name="Object 20"/>
          <p:cNvGraphicFramePr>
            <a:graphicFrameLocks noChangeAspect="1"/>
          </p:cNvGraphicFramePr>
          <p:nvPr/>
        </p:nvGraphicFramePr>
        <p:xfrm>
          <a:off x="3249612" y="5181600"/>
          <a:ext cx="15462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9" name="Equation" r:id="rId30" imgW="825500" imgH="279400" progId="Equation.DSMT4">
                  <p:embed/>
                </p:oleObj>
              </mc:Choice>
              <mc:Fallback>
                <p:oleObj name="Equation" r:id="rId30" imgW="825500" imgH="279400" progId="Equation.DSMT4">
                  <p:embed/>
                  <p:pic>
                    <p:nvPicPr>
                      <p:cNvPr id="2150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2" y="5181600"/>
                        <a:ext cx="154622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1" name="Object 21"/>
          <p:cNvGraphicFramePr>
            <a:graphicFrameLocks noChangeAspect="1"/>
          </p:cNvGraphicFramePr>
          <p:nvPr/>
        </p:nvGraphicFramePr>
        <p:xfrm>
          <a:off x="4773612" y="5181600"/>
          <a:ext cx="41417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0" name="Equation" r:id="rId32" imgW="2209800" imgH="304800" progId="Equation.DSMT4">
                  <p:embed/>
                </p:oleObj>
              </mc:Choice>
              <mc:Fallback>
                <p:oleObj name="Equation" r:id="rId32" imgW="2209800" imgH="304800" progId="Equation.DSMT4">
                  <p:embed/>
                  <p:pic>
                    <p:nvPicPr>
                      <p:cNvPr id="2150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2" y="5181600"/>
                        <a:ext cx="41417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magnitude of the electric field at point B</a:t>
            </a:r>
          </a:p>
        </p:txBody>
      </p:sp>
      <p:graphicFrame>
        <p:nvGraphicFramePr>
          <p:cNvPr id="215062" name="Object 22"/>
          <p:cNvGraphicFramePr>
            <a:graphicFrameLocks noChangeAspect="1"/>
          </p:cNvGraphicFramePr>
          <p:nvPr/>
        </p:nvGraphicFramePr>
        <p:xfrm>
          <a:off x="3276600" y="5789612"/>
          <a:ext cx="20240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1" name="Equation" r:id="rId34" imgW="1079500" imgH="228600" progId="Equation.DSMT4">
                  <p:embed/>
                </p:oleObj>
              </mc:Choice>
              <mc:Fallback>
                <p:oleObj name="Equation" r:id="rId34" imgW="1079500" imgH="228600" progId="Equation.DSMT4">
                  <p:embed/>
                  <p:pic>
                    <p:nvPicPr>
                      <p:cNvPr id="2150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789612"/>
                        <a:ext cx="202406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3" name="Object 23"/>
          <p:cNvGraphicFramePr>
            <a:graphicFrameLocks noChangeAspect="1"/>
          </p:cNvGraphicFramePr>
          <p:nvPr/>
        </p:nvGraphicFramePr>
        <p:xfrm>
          <a:off x="5268913" y="5715000"/>
          <a:ext cx="35702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2" name="Equation" r:id="rId36" imgW="1905000" imgH="241300" progId="Equation.DSMT4">
                  <p:embed/>
                </p:oleObj>
              </mc:Choice>
              <mc:Fallback>
                <p:oleObj name="Equation" r:id="rId36" imgW="1905000" imgH="241300" progId="Equation.DSMT4">
                  <p:embed/>
                  <p:pic>
                    <p:nvPicPr>
                      <p:cNvPr id="21506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5715000"/>
                        <a:ext cx="35702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82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G21_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609600"/>
            <a:ext cx="3251200" cy="24384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8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12 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4102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Uniformly charged disk</a:t>
            </a:r>
            <a:r>
              <a:rPr lang="en-US" sz="2000" dirty="0"/>
              <a:t>:  Charge is distributed uniformly over a thin circular disk of radius R.  The charge per unit area (C/m</a:t>
            </a:r>
            <a:r>
              <a:rPr lang="en-US" sz="2000" baseline="30000" dirty="0"/>
              <a:t>2</a:t>
            </a:r>
            <a:r>
              <a:rPr lang="en-US" sz="2000" dirty="0"/>
              <a:t>) is </a:t>
            </a:r>
            <a:r>
              <a:rPr lang="en-US" sz="2000" dirty="0" err="1">
                <a:latin typeface="Symbol" charset="2"/>
                <a:cs typeface="Symbol" charset="2"/>
              </a:rPr>
              <a:t>σ</a:t>
            </a:r>
            <a:r>
              <a:rPr lang="en-US" sz="2000" dirty="0"/>
              <a:t>.  Calculate the electric field at a point P on the axis of the disk, a distance z above its center.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685800" y="38862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Since the surface charge density is constant, </a:t>
            </a:r>
            <a:r>
              <a:rPr lang="en-US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σ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ring has an area of 2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</a:rPr>
              <a:t>π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rdr, the infinitesimal charge of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do we solve this problem?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From the result of example 21 – 11 (please do this problem yourself)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600" y="2514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First, compute the magnitude of the field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at point P due to the charge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on the ring of infinitesimal width dr.</a:t>
            </a:r>
          </a:p>
        </p:txBody>
      </p:sp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6400800" y="4038600"/>
          <a:ext cx="215979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Equation" r:id="rId4" imgW="787400" imgH="190500" progId="Equation.DSMT4">
                  <p:embed/>
                </p:oleObj>
              </mc:Choice>
              <mc:Fallback>
                <p:oleObj name="Equation" r:id="rId4" imgW="787400" imgH="190500" progId="Equation.DSMT4">
                  <p:embed/>
                  <p:pic>
                    <p:nvPicPr>
                      <p:cNvPr id="213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38600"/>
                        <a:ext cx="215979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4005263" y="3211513"/>
          <a:ext cx="24145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name="Equation" r:id="rId6" imgW="1320800" imgH="482600" progId="Equation.DSMT4">
                  <p:embed/>
                </p:oleObj>
              </mc:Choice>
              <mc:Fallback>
                <p:oleObj name="Equation" r:id="rId6" imgW="1320800" imgH="482600" progId="Equation.DSMT4">
                  <p:embed/>
                  <p:pic>
                    <p:nvPicPr>
                      <p:cNvPr id="115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211513"/>
                        <a:ext cx="241458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85799" y="4571999"/>
            <a:ext cx="5198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infinitesimal field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can be written</a:t>
            </a: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228600" y="5054600"/>
          <a:ext cx="33782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8" imgW="1435100" imgH="482600" progId="Equation.DSMT4">
                  <p:embed/>
                </p:oleObj>
              </mc:Choice>
              <mc:Fallback>
                <p:oleObj name="Equation" r:id="rId8" imgW="1435100" imgH="482600" progId="Equation.DSMT4">
                  <p:embed/>
                  <p:pic>
                    <p:nvPicPr>
                      <p:cNvPr id="115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54600"/>
                        <a:ext cx="33782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3505200" y="5080000"/>
          <a:ext cx="28686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10" imgW="1219200" imgH="482600" progId="Equation.DSMT4">
                  <p:embed/>
                </p:oleObj>
              </mc:Choice>
              <mc:Fallback>
                <p:oleObj name="Equation" r:id="rId10" imgW="1219200" imgH="482600" progId="Equation.DSMT4">
                  <p:embed/>
                  <p:pic>
                    <p:nvPicPr>
                      <p:cNvPr id="115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80000"/>
                        <a:ext cx="28686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5" name="Object 13"/>
          <p:cNvGraphicFramePr>
            <a:graphicFrameLocks noChangeAspect="1"/>
          </p:cNvGraphicFramePr>
          <p:nvPr/>
        </p:nvGraphicFramePr>
        <p:xfrm>
          <a:off x="6324600" y="5080000"/>
          <a:ext cx="28400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12" imgW="1206500" imgH="482600" progId="Equation.DSMT4">
                  <p:embed/>
                </p:oleObj>
              </mc:Choice>
              <mc:Fallback>
                <p:oleObj name="Equation" r:id="rId12" imgW="1206500" imgH="482600" progId="Equation.DSMT4">
                  <p:embed/>
                  <p:pic>
                    <p:nvPicPr>
                      <p:cNvPr id="115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80000"/>
                        <a:ext cx="2840038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44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Feb. 5,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1D038-5A25-1346-BBC2-EA39727D192F}" type="slidenum">
              <a:rPr lang="en-US"/>
              <a:pPr/>
              <a:t>9</a:t>
            </a:fld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12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1033462" y="1524000"/>
          <a:ext cx="10239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5" name="Equation" r:id="rId3" imgW="558800" imgH="304800" progId="Equation.DSMT4">
                  <p:embed/>
                </p:oleObj>
              </mc:Choice>
              <mc:Fallback>
                <p:oleObj name="Equation" r:id="rId3" imgW="558800" imgH="304800" progId="Equation.DSMT4">
                  <p:embed/>
                  <p:pic>
                    <p:nvPicPr>
                      <p:cNvPr id="213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2" y="1524000"/>
                        <a:ext cx="10239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90600" y="8382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integrating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over 0 through R, we get</a:t>
            </a: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057400" y="1447800"/>
          <a:ext cx="27924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6" name="Equation" r:id="rId5" imgW="1524000" imgH="482600" progId="Equation.DSMT4">
                  <p:embed/>
                </p:oleObj>
              </mc:Choice>
              <mc:Fallback>
                <p:oleObj name="Equation" r:id="rId5" imgW="1524000" imgH="482600" progId="Equation.DSMT4">
                  <p:embed/>
                  <p:pic>
                    <p:nvPicPr>
                      <p:cNvPr id="117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2792413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4802187" y="1447800"/>
          <a:ext cx="25130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7" name="Equation" r:id="rId7" imgW="1371600" imgH="482600" progId="Equation.DSMT4">
                  <p:embed/>
                </p:oleObj>
              </mc:Choice>
              <mc:Fallback>
                <p:oleObj name="Equation" r:id="rId7" imgW="1371600" imgH="482600" progId="Equation.DSMT4">
                  <p:embed/>
                  <p:pic>
                    <p:nvPicPr>
                      <p:cNvPr id="117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7" y="1447800"/>
                        <a:ext cx="25130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2205037" y="2238375"/>
          <a:ext cx="24431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" name="Equation" r:id="rId9" imgW="1333500" imgH="647700" progId="Equation.DSMT4">
                  <p:embed/>
                </p:oleObj>
              </mc:Choice>
              <mc:Fallback>
                <p:oleObj name="Equation" r:id="rId9" imgW="1333500" imgH="647700" progId="Equation.DSMT4">
                  <p:embed/>
                  <p:pic>
                    <p:nvPicPr>
                      <p:cNvPr id="117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7" y="2238375"/>
                        <a:ext cx="244316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4649787" y="2339975"/>
          <a:ext cx="25130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9" name="Equation" r:id="rId11" imgW="1371600" imgH="584200" progId="Equation.DSMT4">
                  <p:embed/>
                </p:oleObj>
              </mc:Choice>
              <mc:Fallback>
                <p:oleObj name="Equation" r:id="rId11" imgW="1371600" imgH="584200" progId="Equation.DSMT4">
                  <p:embed/>
                  <p:pic>
                    <p:nvPicPr>
                      <p:cNvPr id="117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2339975"/>
                        <a:ext cx="25130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62000" y="34290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if the disk has infinitely large area?</a:t>
            </a:r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990600" y="3962400"/>
          <a:ext cx="2768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0" name="Equation" r:id="rId13" imgW="1511300" imgH="584200" progId="Equation.DSMT4">
                  <p:embed/>
                </p:oleObj>
              </mc:Choice>
              <mc:Fallback>
                <p:oleObj name="Equation" r:id="rId13" imgW="1511300" imgH="584200" progId="Equation.DSMT4">
                  <p:embed/>
                  <p:pic>
                    <p:nvPicPr>
                      <p:cNvPr id="117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686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2" name="Object 12"/>
          <p:cNvGraphicFramePr>
            <a:graphicFrameLocks noChangeAspect="1"/>
          </p:cNvGraphicFramePr>
          <p:nvPr/>
        </p:nvGraphicFramePr>
        <p:xfrm>
          <a:off x="3886200" y="3962400"/>
          <a:ext cx="190115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117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962400"/>
                        <a:ext cx="1901156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09600" y="5065693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electric field due to an evenly distributed surface charge with density, </a:t>
            </a:r>
            <a:r>
              <a:rPr lang="en-US" sz="2800" dirty="0" err="1">
                <a:solidFill>
                  <a:schemeClr val="accent2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is </a:t>
            </a:r>
          </a:p>
        </p:txBody>
      </p:sp>
      <p:graphicFrame>
        <p:nvGraphicFramePr>
          <p:cNvPr id="117773" name="Object 13"/>
          <p:cNvGraphicFramePr>
            <a:graphicFrameLocks noChangeAspect="1"/>
          </p:cNvGraphicFramePr>
          <p:nvPr/>
        </p:nvGraphicFramePr>
        <p:xfrm>
          <a:off x="6642100" y="5029200"/>
          <a:ext cx="1435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2" name="Equation" r:id="rId17" imgW="508000" imgH="431800" progId="Equation.DSMT4">
                  <p:embed/>
                </p:oleObj>
              </mc:Choice>
              <mc:Fallback>
                <p:oleObj name="Equation" r:id="rId17" imgW="508000" imgH="431800" progId="Equation.DSMT4">
                  <p:embed/>
                  <p:pic>
                    <p:nvPicPr>
                      <p:cNvPr id="117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5029200"/>
                        <a:ext cx="1435100" cy="1066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C00000"/>
                        </a:solidFill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72597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13441</TotalTime>
  <Words>1418</Words>
  <Application>Microsoft Macintosh PowerPoint</Application>
  <PresentationFormat>On-screen Show (4:3)</PresentationFormat>
  <Paragraphs>129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Lucida Grande</vt:lpstr>
      <vt:lpstr>Monotype Corsiva</vt:lpstr>
      <vt:lpstr>Symbol</vt:lpstr>
      <vt:lpstr>Times New Roman</vt:lpstr>
      <vt:lpstr>phys1443-spring02</vt:lpstr>
      <vt:lpstr>Equation</vt:lpstr>
      <vt:lpstr>PHYS 1444 – Section 002 Lecture #5</vt:lpstr>
      <vt:lpstr>Announcements</vt:lpstr>
      <vt:lpstr>Reminder: Special Project #2 – Angels &amp; Demons</vt:lpstr>
      <vt:lpstr>Direction of the Electric Field</vt:lpstr>
      <vt:lpstr>Example 21 – 8 </vt:lpstr>
      <vt:lpstr>Example 21 – 8, cnt’d</vt:lpstr>
      <vt:lpstr>Example 21 – 8, cnt’d</vt:lpstr>
      <vt:lpstr>Example 21 – 12 </vt:lpstr>
      <vt:lpstr>Example 21 – 12 cnt’d </vt:lpstr>
      <vt:lpstr>Field Lines</vt:lpstr>
      <vt:lpstr>Electric Fields and Conductors</vt:lpstr>
      <vt:lpstr>Example 21-13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513</cp:revision>
  <dcterms:created xsi:type="dcterms:W3CDTF">2012-01-19T04:21:20Z</dcterms:created>
  <dcterms:modified xsi:type="dcterms:W3CDTF">2020-02-05T20:58:00Z</dcterms:modified>
</cp:coreProperties>
</file>