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62" r:id="rId2"/>
    <p:sldId id="481" r:id="rId3"/>
    <p:sldId id="518" r:id="rId4"/>
    <p:sldId id="521" r:id="rId5"/>
    <p:sldId id="522" r:id="rId6"/>
    <p:sldId id="523" r:id="rId7"/>
    <p:sldId id="524" r:id="rId8"/>
    <p:sldId id="525" r:id="rId9"/>
    <p:sldId id="526" r:id="rId10"/>
    <p:sldId id="527" r:id="rId11"/>
    <p:sldId id="528" r:id="rId12"/>
    <p:sldId id="529" r:id="rId1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342"/>
    <p:restoredTop sz="94660"/>
  </p:normalViewPr>
  <p:slideViewPr>
    <p:cSldViewPr>
      <p:cViewPr varScale="1">
        <p:scale>
          <a:sx n="129" d="100"/>
          <a:sy n="129" d="100"/>
        </p:scale>
        <p:origin x="216" y="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image" Target="../media/image34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12" Type="http://schemas.openxmlformats.org/officeDocument/2006/relationships/image" Target="../media/image33.emf"/><Relationship Id="rId17" Type="http://schemas.openxmlformats.org/officeDocument/2006/relationships/image" Target="../media/image38.emf"/><Relationship Id="rId2" Type="http://schemas.openxmlformats.org/officeDocument/2006/relationships/image" Target="../media/image23.emf"/><Relationship Id="rId16" Type="http://schemas.openxmlformats.org/officeDocument/2006/relationships/image" Target="../media/image37.emf"/><Relationship Id="rId1" Type="http://schemas.openxmlformats.org/officeDocument/2006/relationships/image" Target="../media/image22.emf"/><Relationship Id="rId6" Type="http://schemas.openxmlformats.org/officeDocument/2006/relationships/image" Target="../media/image27.emf"/><Relationship Id="rId11" Type="http://schemas.openxmlformats.org/officeDocument/2006/relationships/image" Target="../media/image32.emf"/><Relationship Id="rId5" Type="http://schemas.openxmlformats.org/officeDocument/2006/relationships/image" Target="../media/image26.emf"/><Relationship Id="rId15" Type="http://schemas.openxmlformats.org/officeDocument/2006/relationships/image" Target="../media/image36.emf"/><Relationship Id="rId10" Type="http://schemas.openxmlformats.org/officeDocument/2006/relationships/image" Target="../media/image31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Relationship Id="rId14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4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85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70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79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78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Feb. 5,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Feb. 5,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Feb. 5,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Feb. 5,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Feb. 5,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Feb. 5,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Feb. 5,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Feb. 5,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Feb. 5,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Feb. 5,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Feb. 5,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Feb. 5,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Tuesday, Feb. 5,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emf"/><Relationship Id="rId3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emf"/><Relationship Id="rId5" Type="http://schemas.openxmlformats.org/officeDocument/2006/relationships/image" Target="../media/image9.jpeg"/><Relationship Id="rId15" Type="http://schemas.openxmlformats.org/officeDocument/2006/relationships/image" Target="../media/image8.e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3.emf"/><Relationship Id="rId9" Type="http://schemas.openxmlformats.org/officeDocument/2006/relationships/image" Target="../media/image5.emf"/><Relationship Id="rId1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4.emf"/><Relationship Id="rId18" Type="http://schemas.openxmlformats.org/officeDocument/2006/relationships/oleObject" Target="../embeddings/oleObject15.bin"/><Relationship Id="rId26" Type="http://schemas.openxmlformats.org/officeDocument/2006/relationships/oleObject" Target="../embeddings/oleObject19.bin"/><Relationship Id="rId3" Type="http://schemas.openxmlformats.org/officeDocument/2006/relationships/oleObject" Target="../embeddings/oleObject8.bin"/><Relationship Id="rId21" Type="http://schemas.openxmlformats.org/officeDocument/2006/relationships/image" Target="../media/image18.emf"/><Relationship Id="rId7" Type="http://schemas.openxmlformats.org/officeDocument/2006/relationships/image" Target="../media/image11.e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6.emf"/><Relationship Id="rId25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3.emf"/><Relationship Id="rId24" Type="http://schemas.openxmlformats.org/officeDocument/2006/relationships/oleObject" Target="../embeddings/oleObject18.bin"/><Relationship Id="rId5" Type="http://schemas.openxmlformats.org/officeDocument/2006/relationships/image" Target="../media/image9.jpeg"/><Relationship Id="rId15" Type="http://schemas.openxmlformats.org/officeDocument/2006/relationships/image" Target="../media/image15.emf"/><Relationship Id="rId23" Type="http://schemas.openxmlformats.org/officeDocument/2006/relationships/image" Target="../media/image19.e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17.emf"/><Relationship Id="rId4" Type="http://schemas.openxmlformats.org/officeDocument/2006/relationships/image" Target="../media/image10.emf"/><Relationship Id="rId9" Type="http://schemas.openxmlformats.org/officeDocument/2006/relationships/image" Target="../media/image12.emf"/><Relationship Id="rId14" Type="http://schemas.openxmlformats.org/officeDocument/2006/relationships/oleObject" Target="../embeddings/oleObject13.bin"/><Relationship Id="rId22" Type="http://schemas.openxmlformats.org/officeDocument/2006/relationships/oleObject" Target="../embeddings/oleObject17.bin"/><Relationship Id="rId27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emf"/><Relationship Id="rId18" Type="http://schemas.openxmlformats.org/officeDocument/2006/relationships/oleObject" Target="../embeddings/oleObject27.bin"/><Relationship Id="rId26" Type="http://schemas.openxmlformats.org/officeDocument/2006/relationships/oleObject" Target="../embeddings/oleObject31.bin"/><Relationship Id="rId21" Type="http://schemas.openxmlformats.org/officeDocument/2006/relationships/image" Target="../media/image30.emf"/><Relationship Id="rId34" Type="http://schemas.openxmlformats.org/officeDocument/2006/relationships/oleObject" Target="../embeddings/oleObject35.bin"/><Relationship Id="rId7" Type="http://schemas.openxmlformats.org/officeDocument/2006/relationships/image" Target="../media/image23.e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28.emf"/><Relationship Id="rId25" Type="http://schemas.openxmlformats.org/officeDocument/2006/relationships/image" Target="../media/image32.emf"/><Relationship Id="rId33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.bin"/><Relationship Id="rId20" Type="http://schemas.openxmlformats.org/officeDocument/2006/relationships/oleObject" Target="../embeddings/oleObject28.bin"/><Relationship Id="rId29" Type="http://schemas.openxmlformats.org/officeDocument/2006/relationships/image" Target="../media/image34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5.emf"/><Relationship Id="rId24" Type="http://schemas.openxmlformats.org/officeDocument/2006/relationships/oleObject" Target="../embeddings/oleObject30.bin"/><Relationship Id="rId32" Type="http://schemas.openxmlformats.org/officeDocument/2006/relationships/oleObject" Target="../embeddings/oleObject34.bin"/><Relationship Id="rId37" Type="http://schemas.openxmlformats.org/officeDocument/2006/relationships/image" Target="../media/image38.emf"/><Relationship Id="rId5" Type="http://schemas.openxmlformats.org/officeDocument/2006/relationships/image" Target="../media/image9.jpeg"/><Relationship Id="rId15" Type="http://schemas.openxmlformats.org/officeDocument/2006/relationships/image" Target="../media/image27.emf"/><Relationship Id="rId23" Type="http://schemas.openxmlformats.org/officeDocument/2006/relationships/image" Target="../media/image31.emf"/><Relationship Id="rId28" Type="http://schemas.openxmlformats.org/officeDocument/2006/relationships/oleObject" Target="../embeddings/oleObject32.bin"/><Relationship Id="rId36" Type="http://schemas.openxmlformats.org/officeDocument/2006/relationships/oleObject" Target="../embeddings/oleObject36.bin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29.emf"/><Relationship Id="rId31" Type="http://schemas.openxmlformats.org/officeDocument/2006/relationships/image" Target="../media/image35.emf"/><Relationship Id="rId4" Type="http://schemas.openxmlformats.org/officeDocument/2006/relationships/image" Target="../media/image22.emf"/><Relationship Id="rId9" Type="http://schemas.openxmlformats.org/officeDocument/2006/relationships/image" Target="../media/image24.emf"/><Relationship Id="rId14" Type="http://schemas.openxmlformats.org/officeDocument/2006/relationships/oleObject" Target="../embeddings/oleObject25.bin"/><Relationship Id="rId22" Type="http://schemas.openxmlformats.org/officeDocument/2006/relationships/oleObject" Target="../embeddings/oleObject29.bin"/><Relationship Id="rId27" Type="http://schemas.openxmlformats.org/officeDocument/2006/relationships/image" Target="../media/image33.emf"/><Relationship Id="rId30" Type="http://schemas.openxmlformats.org/officeDocument/2006/relationships/oleObject" Target="../embeddings/oleObject33.bin"/><Relationship Id="rId35" Type="http://schemas.openxmlformats.org/officeDocument/2006/relationships/image" Target="../media/image37.emf"/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3.emf"/><Relationship Id="rId3" Type="http://schemas.openxmlformats.org/officeDocument/2006/relationships/image" Target="../media/image44.jpeg"/><Relationship Id="rId7" Type="http://schemas.openxmlformats.org/officeDocument/2006/relationships/image" Target="../media/image40.emf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2.emf"/><Relationship Id="rId5" Type="http://schemas.openxmlformats.org/officeDocument/2006/relationships/image" Target="../media/image39.e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52.e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49.emf"/><Relationship Id="rId1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e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48.e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5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Tuesday, Feb. 5,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#5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40687" y="1447800"/>
            <a:ext cx="29546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Feb. 5, 2020	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E87A07-06F7-9842-8BD0-38C3C4F7838E}"/>
              </a:ext>
            </a:extLst>
          </p:cNvPr>
          <p:cNvSpPr txBox="1">
            <a:spLocks/>
          </p:cNvSpPr>
          <p:nvPr/>
        </p:nvSpPr>
        <p:spPr bwMode="auto">
          <a:xfrm>
            <a:off x="1111556" y="2158319"/>
            <a:ext cx="6920888" cy="328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kern="0" dirty="0">
                <a:latin typeface="Arial Narrow" pitchFamily="-84" charset="0"/>
              </a:rPr>
              <a:t>Ch 21</a:t>
            </a:r>
          </a:p>
          <a:p>
            <a:pPr marL="1066800" lvl="1" indent="-609600">
              <a:buFontTx/>
              <a:buChar char="•"/>
            </a:pPr>
            <a:r>
              <a:rPr lang="en-US" sz="3200" kern="0" dirty="0">
                <a:solidFill>
                  <a:srgbClr val="003300"/>
                </a:solidFill>
                <a:latin typeface="Arial Narrow" charset="0"/>
              </a:rPr>
              <a:t>The Electric Field &amp; Field Lines</a:t>
            </a:r>
          </a:p>
          <a:p>
            <a:pPr marL="1066800" lvl="1" indent="-609600">
              <a:buFontTx/>
              <a:buChar char="•"/>
            </a:pPr>
            <a:r>
              <a:rPr lang="en-US" sz="3200" kern="0" dirty="0">
                <a:solidFill>
                  <a:srgbClr val="003300"/>
                </a:solidFill>
                <a:latin typeface="Arial Narrow" charset="0"/>
              </a:rPr>
              <a:t>Electric Fields and Conductors</a:t>
            </a:r>
          </a:p>
          <a:p>
            <a:pPr marL="1066800" lvl="1" indent="-609600">
              <a:buFontTx/>
              <a:buChar char="•"/>
            </a:pPr>
            <a:r>
              <a:rPr lang="en-US" sz="3200" kern="0" dirty="0">
                <a:solidFill>
                  <a:srgbClr val="003800"/>
                </a:solidFill>
                <a:latin typeface="Arial Narrow" charset="0"/>
              </a:rPr>
              <a:t>Motion of a Charged Particle in an E Field</a:t>
            </a:r>
          </a:p>
          <a:p>
            <a:pPr marL="1066800" lvl="1" indent="-609600">
              <a:buFontTx/>
              <a:buChar char="•"/>
            </a:pPr>
            <a:r>
              <a:rPr lang="en-US" sz="3200" kern="0" dirty="0">
                <a:solidFill>
                  <a:srgbClr val="003800"/>
                </a:solidFill>
                <a:latin typeface="Arial Narrow" charset="0"/>
              </a:rPr>
              <a:t>Electric Dipole and Dipole Moment</a:t>
            </a:r>
          </a:p>
        </p:txBody>
      </p:sp>
    </p:spTree>
    <p:extLst>
      <p:ext uri="{BB962C8B-B14F-4D97-AF65-F5344CB8AC3E}">
        <p14:creationId xmlns:p14="http://schemas.microsoft.com/office/powerpoint/2010/main" val="284693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Feb. 5,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1148-FB54-F44C-A2BD-C6CC57775FD6}" type="slidenum">
              <a:rPr lang="en-US"/>
              <a:pPr/>
              <a:t>10</a:t>
            </a:fld>
            <a:endParaRPr lang="en-US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 dirty="0"/>
              <a:t>Field Lines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686800" cy="4724400"/>
          </a:xfrm>
        </p:spPr>
        <p:txBody>
          <a:bodyPr/>
          <a:lstStyle/>
          <a:p>
            <a:r>
              <a:rPr lang="en-US" sz="2600" dirty="0"/>
              <a:t>The electric field is a vector quantity.  Thus, its magnitude can be expressed by the length of an arrow and the direction by the direction the arrowhead points. </a:t>
            </a:r>
          </a:p>
          <a:p>
            <a:r>
              <a:rPr lang="en-US" sz="2600" dirty="0"/>
              <a:t>Since the field permeates through the entire space, drawing vector arrows is not a good way of expressing the field.</a:t>
            </a:r>
          </a:p>
          <a:p>
            <a:r>
              <a:rPr lang="en-US" sz="2600" dirty="0"/>
              <a:t>Electric field lines are drawn to indicate the direction of the force due to the given field on a </a:t>
            </a:r>
            <a:r>
              <a:rPr lang="en-US" sz="2600" b="1" u="sng" dirty="0">
                <a:solidFill>
                  <a:srgbClr val="FF0000"/>
                </a:solidFill>
              </a:rPr>
              <a:t>positive test charge</a:t>
            </a:r>
            <a:r>
              <a:rPr lang="en-US" sz="2600" dirty="0"/>
              <a:t>.</a:t>
            </a:r>
          </a:p>
          <a:p>
            <a:pPr lvl="1"/>
            <a:r>
              <a:rPr lang="en-US" sz="2200" dirty="0"/>
              <a:t>The number of lines crossing unit area perpendicular to E is proportional to the magnitude of the electric field.</a:t>
            </a:r>
          </a:p>
          <a:p>
            <a:pPr lvl="1"/>
            <a:r>
              <a:rPr lang="en-US" sz="2200" dirty="0"/>
              <a:t>The closer the lines are together, the stronger the electric field in that region.</a:t>
            </a:r>
          </a:p>
          <a:p>
            <a:pPr lvl="1"/>
            <a:r>
              <a:rPr lang="en-US" sz="2200" dirty="0"/>
              <a:t>Starts on a positive charge and ends on a negative charge.</a:t>
            </a:r>
          </a:p>
        </p:txBody>
      </p:sp>
      <p:pic>
        <p:nvPicPr>
          <p:cNvPr id="150532" name="Picture 4" descr="FG21_0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143500"/>
            <a:ext cx="1905000" cy="1714500"/>
          </a:xfrm>
          <a:prstGeom prst="rect">
            <a:avLst/>
          </a:prstGeom>
          <a:noFill/>
        </p:spPr>
      </p:pic>
      <p:pic>
        <p:nvPicPr>
          <p:cNvPr id="150533" name="Picture 5" descr="FG21_03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5029200"/>
            <a:ext cx="2133600" cy="1600200"/>
          </a:xfrm>
          <a:prstGeom prst="rect">
            <a:avLst/>
          </a:prstGeom>
          <a:noFill/>
        </p:spPr>
      </p:pic>
      <p:pic>
        <p:nvPicPr>
          <p:cNvPr id="150534" name="Picture 6" descr="FG21_033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5048250"/>
            <a:ext cx="2209800" cy="1657350"/>
          </a:xfrm>
          <a:prstGeom prst="rect">
            <a:avLst/>
          </a:prstGeom>
          <a:noFill/>
        </p:spPr>
      </p:pic>
      <p:pic>
        <p:nvPicPr>
          <p:cNvPr id="150536" name="Picture 8" descr="FG21_0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5029200"/>
            <a:ext cx="2286000" cy="1714500"/>
          </a:xfrm>
          <a:prstGeom prst="rect">
            <a:avLst/>
          </a:prstGeom>
          <a:noFill/>
        </p:spPr>
      </p:pic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7391400" y="4800600"/>
            <a:ext cx="1744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Earth’s G-field lines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295400" y="5257800"/>
            <a:ext cx="990600" cy="1600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91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/>
      <p:bldP spid="150537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Feb. 5, 2020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10E5-B206-514F-A523-7DBE55B7DE31}" type="slidenum">
              <a:rPr lang="en-US"/>
              <a:pPr/>
              <a:t>11</a:t>
            </a:fld>
            <a:endParaRPr lang="en-US"/>
          </a:p>
        </p:txBody>
      </p:sp>
      <p:pic>
        <p:nvPicPr>
          <p:cNvPr id="152586" name="Picture 10" descr="FG21_0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276600"/>
            <a:ext cx="3962400" cy="2971800"/>
          </a:xfrm>
          <a:prstGeom prst="rect">
            <a:avLst/>
          </a:prstGeom>
          <a:noFill/>
        </p:spPr>
      </p:pic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077200" cy="685800"/>
          </a:xfrm>
        </p:spPr>
        <p:txBody>
          <a:bodyPr/>
          <a:lstStyle/>
          <a:p>
            <a:r>
              <a:rPr lang="en-US"/>
              <a:t>Electric Fields and Conductors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2514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The electric field inside a conductor is </a:t>
            </a:r>
            <a:r>
              <a:rPr lang="en-US" sz="2800" b="1" u="sng" dirty="0">
                <a:solidFill>
                  <a:srgbClr val="C00000"/>
                </a:solidFill>
              </a:rPr>
              <a:t>ZERO</a:t>
            </a:r>
            <a:r>
              <a:rPr lang="en-US" sz="2800" dirty="0"/>
              <a:t> in a static situation. (If the charge is at rest.) Why?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If there were an electric field within a conductor, there would be a force on its free electrons.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electrons will move until they reach the position where the electric field becomes zero.</a:t>
            </a:r>
          </a:p>
          <a:p>
            <a:pPr lvl="1">
              <a:lnSpc>
                <a:spcPct val="80000"/>
              </a:lnSpc>
            </a:pPr>
            <a:r>
              <a:rPr lang="en-US" sz="2400" u="sng" dirty="0">
                <a:solidFill>
                  <a:srgbClr val="A50021"/>
                </a:solidFill>
              </a:rPr>
              <a:t>Electric field, however, can exist inside a non-conductor.</a:t>
            </a:r>
          </a:p>
        </p:txBody>
      </p:sp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381000" y="3352800"/>
            <a:ext cx="5638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Consequences of the above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Any net charge on a conductor </a:t>
            </a:r>
            <a:r>
              <a:rPr lang="en-US" sz="2200" b="1" u="sng" dirty="0">
                <a:solidFill>
                  <a:srgbClr val="C00000"/>
                </a:solidFill>
                <a:latin typeface="Arial Narrow" charset="0"/>
                <a:ea typeface="ＭＳ Ｐゴシック" charset="-128"/>
              </a:rPr>
              <a:t>distributes itself on its surface</a:t>
            </a: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Although no field exists inside a conductor, the fields </a:t>
            </a:r>
            <a:r>
              <a:rPr lang="en-US" sz="2200" b="1" u="sng" dirty="0">
                <a:solidFill>
                  <a:srgbClr val="C00000"/>
                </a:solidFill>
                <a:latin typeface="Arial Narrow" charset="0"/>
                <a:ea typeface="ＭＳ Ｐゴシック" charset="-128"/>
              </a:rPr>
              <a:t>can exist outside the conductor </a:t>
            </a: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due to induced charges on either surface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field is always </a:t>
            </a:r>
            <a:r>
              <a:rPr lang="en-US" sz="2200" b="1" u="sng" dirty="0">
                <a:solidFill>
                  <a:srgbClr val="C00000"/>
                </a:solidFill>
                <a:latin typeface="Arial Narrow" charset="0"/>
                <a:ea typeface="ＭＳ Ｐゴシック" charset="-128"/>
              </a:rPr>
              <a:t>perpendicular to the surface outside of a conductor</a:t>
            </a: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1398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2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2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2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  <p:bldP spid="15258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Feb. 5, 2020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04FF-0BC3-FD41-B712-7B3828883BE1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181600" y="2362200"/>
            <a:ext cx="4114800" cy="3810000"/>
            <a:chOff x="480" y="2208"/>
            <a:chExt cx="2208" cy="1776"/>
          </a:xfrm>
        </p:grpSpPr>
        <p:pic>
          <p:nvPicPr>
            <p:cNvPr id="153613" name="Picture 13" descr="FG21_03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2304"/>
              <a:ext cx="2208" cy="1656"/>
            </a:xfrm>
            <a:prstGeom prst="rect">
              <a:avLst/>
            </a:prstGeom>
            <a:noFill/>
          </p:spPr>
        </p:pic>
        <p:sp>
          <p:nvSpPr>
            <p:cNvPr id="153614" name="Rectangle 14"/>
            <p:cNvSpPr>
              <a:spLocks noChangeArrowheads="1"/>
            </p:cNvSpPr>
            <p:nvPr/>
          </p:nvSpPr>
          <p:spPr bwMode="auto">
            <a:xfrm>
              <a:off x="528" y="2208"/>
              <a:ext cx="864" cy="17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3615" name="Rectangle 15"/>
            <p:cNvSpPr>
              <a:spLocks noChangeArrowheads="1"/>
            </p:cNvSpPr>
            <p:nvPr/>
          </p:nvSpPr>
          <p:spPr bwMode="auto">
            <a:xfrm>
              <a:off x="2448" y="379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/>
              <a:t>Example 21-13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75438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b="1"/>
              <a:t>Shielding, and safety in a storm. </a:t>
            </a:r>
            <a:r>
              <a:rPr lang="en-US" sz="3000"/>
              <a:t>A hollow metal box is placed between two parallel charged plates.  What is the field like in the box? </a:t>
            </a:r>
          </a:p>
        </p:txBody>
      </p:sp>
      <p:sp>
        <p:nvSpPr>
          <p:cNvPr id="153609" name="Rectangle 9"/>
          <p:cNvSpPr>
            <a:spLocks noChangeArrowheads="1"/>
          </p:cNvSpPr>
          <p:nvPr/>
        </p:nvSpPr>
        <p:spPr bwMode="auto">
          <a:xfrm>
            <a:off x="228600" y="1981200"/>
            <a:ext cx="7086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solidFill>
                  <a:schemeClr val="accent2"/>
                </a:solidFill>
                <a:latin typeface="Arial Narrow" charset="0"/>
              </a:rPr>
              <a:t>If the metal box were solid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free electrons in the box would redistribute themselves along the surface so that the field lines would not penetrate into the metal</a:t>
            </a:r>
            <a:r>
              <a:rPr lang="en-US" sz="26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solidFill>
                  <a:schemeClr val="accent2"/>
                </a:solidFill>
                <a:latin typeface="Arial Narrow" charset="0"/>
              </a:rPr>
              <a:t>The free electrons do the same in hollow metal boxes just as well as it did in a solid metal box.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solidFill>
                  <a:schemeClr val="accent2"/>
                </a:solidFill>
                <a:latin typeface="Arial Narrow" charset="0"/>
              </a:rPr>
              <a:t>Thus a conducting hollow box is an effective device for shielding. </a:t>
            </a:r>
            <a:r>
              <a:rPr lang="en-US" sz="26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 The Faraday cage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So what do you think will happen if you were inside a car when the car was struck by a lightening?</a:t>
            </a:r>
            <a:endParaRPr lang="en-US" sz="2600" dirty="0">
              <a:solidFill>
                <a:schemeClr val="accent2"/>
              </a:solidFill>
              <a:latin typeface="Arial Narrow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924800" y="533400"/>
            <a:ext cx="2133600" cy="1600200"/>
            <a:chOff x="480" y="2736"/>
            <a:chExt cx="1488" cy="1344"/>
          </a:xfrm>
        </p:grpSpPr>
        <p:pic>
          <p:nvPicPr>
            <p:cNvPr id="153610" name="Picture 10" descr="FG21_03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2844"/>
              <a:ext cx="1488" cy="1116"/>
            </a:xfrm>
            <a:prstGeom prst="rect">
              <a:avLst/>
            </a:prstGeom>
            <a:noFill/>
          </p:spPr>
        </p:pic>
        <p:sp>
          <p:nvSpPr>
            <p:cNvPr id="153611" name="Rectangle 11"/>
            <p:cNvSpPr>
              <a:spLocks noChangeArrowheads="1"/>
            </p:cNvSpPr>
            <p:nvPr/>
          </p:nvSpPr>
          <p:spPr bwMode="auto">
            <a:xfrm>
              <a:off x="960" y="2736"/>
              <a:ext cx="1008" cy="13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351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3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3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3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3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3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  <p:bldP spid="15360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09600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8392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</a:rPr>
              <a:t>Bring out special project #1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</a:rPr>
              <a:t>Reading assignments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CH21.11, CH21.12 and CH21.13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1</a:t>
            </a:r>
            <a:r>
              <a:rPr lang="en-US" sz="2400" baseline="30000" dirty="0">
                <a:latin typeface="Arial Narrow" charset="0"/>
                <a:ea typeface="ＭＳ Ｐゴシック" charset="0"/>
              </a:rPr>
              <a:t>st</a:t>
            </a:r>
            <a:r>
              <a:rPr lang="en-US" sz="2400" dirty="0">
                <a:latin typeface="Arial Narrow" charset="0"/>
                <a:ea typeface="ＭＳ Ｐゴシック" charset="0"/>
              </a:rPr>
              <a:t> Term Exam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In class, Wednesday, Feb. 19: DO NOT MISS THE EXAM!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CH1.1 to what we learn on Monday, Feb. 17 + Appendices A1 </a:t>
            </a:r>
            <a:r>
              <a:rPr lang="mr-IN" sz="2400" dirty="0">
                <a:latin typeface="Arial Narrow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 A8</a:t>
            </a:r>
          </a:p>
          <a:p>
            <a:pPr lvl="1" eaLnBrk="1" hangingPunct="1"/>
            <a:r>
              <a:rPr lang="en-US" sz="2400" dirty="0"/>
              <a:t>You can bring your calculator but it must not have any relevant formula pre-input</a:t>
            </a:r>
          </a:p>
          <a:p>
            <a:pPr lvl="1" eaLnBrk="1" hangingPunct="1"/>
            <a:r>
              <a:rPr lang="en-US" sz="2400" dirty="0"/>
              <a:t>BYOF: You may bring a one 8.5x11.5 sheet (front and back) of handwritten formulae and values of constants for the exam</a:t>
            </a:r>
          </a:p>
          <a:p>
            <a:pPr lvl="1" eaLnBrk="1" hangingPunct="1"/>
            <a:r>
              <a:rPr lang="en-US" sz="2400" dirty="0"/>
              <a:t>No derivations, word definitions, or solutions of any problems !</a:t>
            </a:r>
          </a:p>
          <a:p>
            <a:pPr lvl="1" eaLnBrk="1" hangingPunct="1"/>
            <a:r>
              <a:rPr lang="en-US" sz="2400" dirty="0"/>
              <a:t>No additional formulae or values of constants will be provided!</a:t>
            </a:r>
            <a:endParaRPr lang="en-US" dirty="0">
              <a:latin typeface="Arial Narrow" charset="0"/>
              <a:ea typeface="ＭＳ Ｐゴシック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Tuesday, Feb. 5,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150496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8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9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762000"/>
          </a:xfrm>
        </p:spPr>
        <p:txBody>
          <a:bodyPr/>
          <a:lstStyle/>
          <a:p>
            <a:r>
              <a:rPr lang="en-US" sz="3600" b="1" dirty="0">
                <a:latin typeface="Arial Narrow" charset="0"/>
                <a:ea typeface="ＭＳ Ｐゴシック" charset="0"/>
                <a:cs typeface="ＭＳ Ｐゴシック" charset="0"/>
              </a:rPr>
              <a:t>Reminder: Special Project #2 – Angels &amp; Demons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410200"/>
          </a:xfrm>
        </p:spPr>
        <p:txBody>
          <a:bodyPr/>
          <a:lstStyle/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Compute the total possible energy released from an annihilation of xx-grams of anti-matter and the same quantity of matter, where xx is the last two digits of your SS#. (20 points)</a:t>
            </a: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</a:rPr>
              <a:t>Use the famous Einstein’s formula for mass-energy equivalence</a:t>
            </a: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Compute the power output of this annihilation when the energy is released in </a:t>
            </a:r>
            <a:r>
              <a:rPr lang="en-US" sz="2800" dirty="0" err="1">
                <a:latin typeface="Arial Narrow" charset="0"/>
                <a:ea typeface="ＭＳ Ｐゴシック" charset="0"/>
                <a:cs typeface="ＭＳ Ｐゴシック" charset="0"/>
              </a:rPr>
              <a:t>yy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ns, where </a:t>
            </a:r>
            <a:r>
              <a:rPr lang="en-US" sz="2800" dirty="0" err="1">
                <a:latin typeface="Arial Narrow" charset="0"/>
                <a:ea typeface="ＭＳ Ｐゴシック" charset="0"/>
                <a:cs typeface="ＭＳ Ｐゴシック" charset="0"/>
              </a:rPr>
              <a:t>yy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is the first two digits of your SS#. (10 points)</a:t>
            </a: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Compute how many cups of gasoline (8MJ) this energy corresponds to. (5 points)</a:t>
            </a: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Compute how many months of world electricity usage (3.6GJ/</a:t>
            </a:r>
            <a:r>
              <a:rPr lang="en-US" sz="2800" dirty="0" err="1">
                <a:latin typeface="Arial Narrow" charset="0"/>
                <a:ea typeface="ＭＳ Ｐゴシック" charset="0"/>
                <a:cs typeface="ＭＳ Ｐゴシック" charset="0"/>
              </a:rPr>
              <a:t>mo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) this energy corresponds to. (5 points)</a:t>
            </a: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Due at the beginning of the class Monday, Feb. 24</a:t>
            </a: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Tuesday, Feb. 5, 2020</a:t>
            </a: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3300"/>
                </a:solidFill>
                <a:latin typeface="Arial Narrow" charset="0"/>
              </a:rPr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4370A0-B7EA-AE4E-AF79-A7E0CE9ACBD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5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Feb. 5,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4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77200" cy="685800"/>
          </a:xfrm>
        </p:spPr>
        <p:txBody>
          <a:bodyPr/>
          <a:lstStyle/>
          <a:p>
            <a:r>
              <a:rPr lang="en-US" sz="4800" b="1"/>
              <a:t>Direction of the Electric Field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5344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If there are more than one charge present, the individual fields due to each charge are added </a:t>
            </a:r>
            <a:r>
              <a:rPr lang="en-US" sz="2800" dirty="0" err="1"/>
              <a:t>vectorially</a:t>
            </a:r>
            <a:r>
              <a:rPr lang="en-US" sz="2800" dirty="0"/>
              <a:t> to obtain the total field at any point in space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This superposition principle of electric field has been verified by experiments.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For a given electric field </a:t>
            </a:r>
            <a:r>
              <a:rPr lang="en-US" sz="2800" b="1" dirty="0"/>
              <a:t>E</a:t>
            </a:r>
            <a:r>
              <a:rPr lang="en-US" sz="2800" dirty="0"/>
              <a:t> at a given point in space, we can calculate the force </a:t>
            </a:r>
            <a:r>
              <a:rPr lang="en-US" sz="2800" b="1" dirty="0"/>
              <a:t>F</a:t>
            </a:r>
            <a:r>
              <a:rPr lang="en-US" sz="2800" dirty="0"/>
              <a:t> on any charge q, </a:t>
            </a:r>
            <a:r>
              <a:rPr lang="en-US" sz="2800" b="1" dirty="0"/>
              <a:t>F</a:t>
            </a:r>
            <a:r>
              <a:rPr lang="en-US" sz="2800" dirty="0"/>
              <a:t>=</a:t>
            </a:r>
            <a:r>
              <a:rPr lang="en-US" sz="2800" dirty="0" err="1"/>
              <a:t>q</a:t>
            </a:r>
            <a:r>
              <a:rPr lang="en-US" sz="2800" b="1" dirty="0" err="1"/>
              <a:t>E</a:t>
            </a:r>
            <a:r>
              <a:rPr lang="en-US" sz="28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is the direction of the force on the charge placed in the field and the field depending on the sign of the charge q?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</a:t>
            </a:r>
            <a:r>
              <a:rPr lang="en-US" sz="2400" b="1" dirty="0"/>
              <a:t>F and E </a:t>
            </a:r>
            <a:r>
              <a:rPr lang="en-US" sz="2400" dirty="0"/>
              <a:t>are in the same directions if the sign of q is positive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</a:t>
            </a:r>
            <a:r>
              <a:rPr lang="en-US" sz="2400" b="1" dirty="0"/>
              <a:t>F and E </a:t>
            </a:r>
            <a:r>
              <a:rPr lang="en-US" sz="2400" dirty="0"/>
              <a:t>are in the opposite directions if the sign of q is negative</a:t>
            </a:r>
          </a:p>
        </p:txBody>
      </p:sp>
      <p:graphicFrame>
        <p:nvGraphicFramePr>
          <p:cNvPr id="148484" name="Object 4"/>
          <p:cNvGraphicFramePr>
            <a:graphicFrameLocks noChangeAspect="1"/>
          </p:cNvGraphicFramePr>
          <p:nvPr/>
        </p:nvGraphicFramePr>
        <p:xfrm>
          <a:off x="3805238" y="2147887"/>
          <a:ext cx="472916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Equation" r:id="rId3" imgW="1625600" imgH="228600" progId="Equation.DSMT4">
                  <p:embed/>
                </p:oleObj>
              </mc:Choice>
              <mc:Fallback>
                <p:oleObj name="Equation" r:id="rId3" imgW="1625600" imgH="228600" progId="Equation.DSMT4">
                  <p:embed/>
                  <p:pic>
                    <p:nvPicPr>
                      <p:cNvPr id="148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238" y="2147887"/>
                        <a:ext cx="4729162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084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Feb. 5, 2020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D038-5A25-1346-BBC2-EA39727D192F}" type="slidenum">
              <a:rPr lang="en-US"/>
              <a:pPr/>
              <a:t>5</a:t>
            </a:fld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 dirty="0"/>
              <a:t>Example 21 – 8 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4038600" cy="137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dirty="0"/>
              <a:t>E above two point charges</a:t>
            </a:r>
            <a:r>
              <a:rPr lang="en-US" sz="2000" dirty="0"/>
              <a:t>:  Calculate the total electric field (a) at point A and (b) at point B in the figure on the right due to both the charges Q</a:t>
            </a:r>
            <a:r>
              <a:rPr lang="en-US" sz="2000" baseline="-25000" dirty="0"/>
              <a:t>1 </a:t>
            </a:r>
            <a:r>
              <a:rPr lang="en-US" sz="2000" dirty="0"/>
              <a:t>and Q</a:t>
            </a:r>
            <a:r>
              <a:rPr lang="en-US" sz="2000" baseline="-25000" dirty="0"/>
              <a:t>2</a:t>
            </a:r>
            <a:r>
              <a:rPr lang="en-US" sz="2000" dirty="0"/>
              <a:t>. </a:t>
            </a:r>
          </a:p>
        </p:txBody>
      </p:sp>
      <p:graphicFrame>
        <p:nvGraphicFramePr>
          <p:cNvPr id="147462" name="Object 6"/>
          <p:cNvGraphicFramePr>
            <a:graphicFrameLocks noChangeAspect="1"/>
          </p:cNvGraphicFramePr>
          <p:nvPr/>
        </p:nvGraphicFramePr>
        <p:xfrm>
          <a:off x="933450" y="4521200"/>
          <a:ext cx="7429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5" name="Equation" r:id="rId3" imgW="406400" imgH="254000" progId="Equation.DSMT4">
                  <p:embed/>
                </p:oleObj>
              </mc:Choice>
              <mc:Fallback>
                <p:oleObj name="Equation" r:id="rId3" imgW="406400" imgH="254000" progId="Equation.DSMT4">
                  <p:embed/>
                  <p:pic>
                    <p:nvPicPr>
                      <p:cNvPr id="147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4521200"/>
                        <a:ext cx="74295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685800" y="3733800"/>
            <a:ext cx="49909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First, the electric field at point A by Q</a:t>
            </a:r>
            <a:r>
              <a:rPr lang="en-US" sz="2000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and then Q</a:t>
            </a:r>
            <a:r>
              <a:rPr lang="en-US" sz="2000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</a:t>
            </a:r>
          </a:p>
        </p:txBody>
      </p:sp>
      <p:pic>
        <p:nvPicPr>
          <p:cNvPr id="18" name="Picture 17" descr="FG21_0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4823" y="912423"/>
            <a:ext cx="4192977" cy="2795318"/>
          </a:xfrm>
          <a:prstGeom prst="rect">
            <a:avLst/>
          </a:prstGeom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85800" y="219069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How do we solve this problem?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85800" y="3276600"/>
            <a:ext cx="426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Then add them at each point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vectorially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!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85800" y="2568714"/>
            <a:ext cx="426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First, compute the magnitude of the fields at each point due to each of the two charges.</a:t>
            </a:r>
          </a:p>
        </p:txBody>
      </p:sp>
      <p:graphicFrame>
        <p:nvGraphicFramePr>
          <p:cNvPr id="213001" name="Object 9"/>
          <p:cNvGraphicFramePr>
            <a:graphicFrameLocks noChangeAspect="1"/>
          </p:cNvGraphicFramePr>
          <p:nvPr/>
        </p:nvGraphicFramePr>
        <p:xfrm>
          <a:off x="985838" y="5588000"/>
          <a:ext cx="7667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6" name="Equation" r:id="rId6" imgW="419100" imgH="254000" progId="Equation.DSMT4">
                  <p:embed/>
                </p:oleObj>
              </mc:Choice>
              <mc:Fallback>
                <p:oleObj name="Equation" r:id="rId6" imgW="419100" imgH="254000" progId="Equation.DSMT4">
                  <p:embed/>
                  <p:pic>
                    <p:nvPicPr>
                      <p:cNvPr id="2130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5588000"/>
                        <a:ext cx="766762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2" name="Object 10"/>
          <p:cNvGraphicFramePr>
            <a:graphicFrameLocks noChangeAspect="1"/>
          </p:cNvGraphicFramePr>
          <p:nvPr/>
        </p:nvGraphicFramePr>
        <p:xfrm>
          <a:off x="1687513" y="4384675"/>
          <a:ext cx="766762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7" name="Equation" r:id="rId8" imgW="419100" imgH="457200" progId="Equation.DSMT4">
                  <p:embed/>
                </p:oleObj>
              </mc:Choice>
              <mc:Fallback>
                <p:oleObj name="Equation" r:id="rId8" imgW="419100" imgH="457200" progId="Equation.DSMT4">
                  <p:embed/>
                  <p:pic>
                    <p:nvPicPr>
                      <p:cNvPr id="2130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4384675"/>
                        <a:ext cx="766762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3" name="Object 11"/>
          <p:cNvGraphicFramePr>
            <a:graphicFrameLocks noChangeAspect="1"/>
          </p:cNvGraphicFramePr>
          <p:nvPr/>
        </p:nvGraphicFramePr>
        <p:xfrm>
          <a:off x="2443162" y="4267200"/>
          <a:ext cx="54816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8" name="Equation" r:id="rId10" imgW="2997200" imgH="571500" progId="Equation.DSMT4">
                  <p:embed/>
                </p:oleObj>
              </mc:Choice>
              <mc:Fallback>
                <p:oleObj name="Equation" r:id="rId10" imgW="2997200" imgH="571500" progId="Equation.DSMT4">
                  <p:embed/>
                  <p:pic>
                    <p:nvPicPr>
                      <p:cNvPr id="2130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2" y="4267200"/>
                        <a:ext cx="548163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4" name="Object 12"/>
          <p:cNvGraphicFramePr>
            <a:graphicFrameLocks noChangeAspect="1"/>
          </p:cNvGraphicFramePr>
          <p:nvPr/>
        </p:nvGraphicFramePr>
        <p:xfrm>
          <a:off x="1752600" y="5461000"/>
          <a:ext cx="8143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9" name="Equation" r:id="rId12" imgW="444500" imgH="444500" progId="Equation.DSMT4">
                  <p:embed/>
                </p:oleObj>
              </mc:Choice>
              <mc:Fallback>
                <p:oleObj name="Equation" r:id="rId12" imgW="444500" imgH="444500" progId="Equation.DSMT4">
                  <p:embed/>
                  <p:pic>
                    <p:nvPicPr>
                      <p:cNvPr id="21300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461000"/>
                        <a:ext cx="81438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5" name="Object 13"/>
          <p:cNvGraphicFramePr>
            <a:graphicFrameLocks noChangeAspect="1"/>
          </p:cNvGraphicFramePr>
          <p:nvPr/>
        </p:nvGraphicFramePr>
        <p:xfrm>
          <a:off x="2536825" y="5334000"/>
          <a:ext cx="53879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0" name="Equation" r:id="rId14" imgW="2946400" imgH="571500" progId="Equation.DSMT4">
                  <p:embed/>
                </p:oleObj>
              </mc:Choice>
              <mc:Fallback>
                <p:oleObj name="Equation" r:id="rId14" imgW="2946400" imgH="571500" progId="Equation.DSMT4">
                  <p:embed/>
                  <p:pic>
                    <p:nvPicPr>
                      <p:cNvPr id="21300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5" y="5334000"/>
                        <a:ext cx="538797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97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build="p"/>
      <p:bldP spid="147467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Feb. 5, 2020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D038-5A25-1346-BBC2-EA39727D192F}" type="slidenum">
              <a:rPr lang="en-US"/>
              <a:pPr/>
              <a:t>6</a:t>
            </a:fld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 dirty="0"/>
              <a:t>Example 21 – 8, </a:t>
            </a:r>
            <a:r>
              <a:rPr lang="en-US" dirty="0" err="1"/>
              <a:t>cnt’d</a:t>
            </a:r>
            <a:endParaRPr lang="en-US" dirty="0"/>
          </a:p>
        </p:txBody>
      </p:sp>
      <p:graphicFrame>
        <p:nvGraphicFramePr>
          <p:cNvPr id="147462" name="Object 6"/>
          <p:cNvGraphicFramePr>
            <a:graphicFrameLocks noChangeAspect="1"/>
          </p:cNvGraphicFramePr>
          <p:nvPr/>
        </p:nvGraphicFramePr>
        <p:xfrm>
          <a:off x="457200" y="1685925"/>
          <a:ext cx="8096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3" name="Equation" r:id="rId3" imgW="368300" imgH="228600" progId="Equation.DSMT4">
                  <p:embed/>
                </p:oleObj>
              </mc:Choice>
              <mc:Fallback>
                <p:oleObj name="Equation" r:id="rId3" imgW="368300" imgH="228600" progId="Equation.DSMT4">
                  <p:embed/>
                  <p:pic>
                    <p:nvPicPr>
                      <p:cNvPr id="147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85925"/>
                        <a:ext cx="80962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 descr="FG21_0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838200"/>
            <a:ext cx="3886200" cy="2743200"/>
          </a:xfrm>
          <a:prstGeom prst="rect">
            <a:avLst/>
          </a:prstGeom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81000" y="914400"/>
            <a:ext cx="403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Now the components of the electric field vectors by the two charges at point A.</a:t>
            </a:r>
          </a:p>
        </p:txBody>
      </p:sp>
      <p:graphicFrame>
        <p:nvGraphicFramePr>
          <p:cNvPr id="214019" name="Object 3"/>
          <p:cNvGraphicFramePr>
            <a:graphicFrameLocks noChangeAspect="1"/>
          </p:cNvGraphicFramePr>
          <p:nvPr/>
        </p:nvGraphicFramePr>
        <p:xfrm>
          <a:off x="411163" y="2246313"/>
          <a:ext cx="808037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4" name="Equation" r:id="rId6" imgW="368300" imgH="254000" progId="Equation.DSMT4">
                  <p:embed/>
                </p:oleObj>
              </mc:Choice>
              <mc:Fallback>
                <p:oleObj name="Equation" r:id="rId6" imgW="368300" imgH="254000" progId="Equation.DSMT4">
                  <p:embed/>
                  <p:pic>
                    <p:nvPicPr>
                      <p:cNvPr id="2140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2246313"/>
                        <a:ext cx="808037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0" name="Object 4"/>
          <p:cNvGraphicFramePr>
            <a:graphicFrameLocks noChangeAspect="1"/>
          </p:cNvGraphicFramePr>
          <p:nvPr/>
        </p:nvGraphicFramePr>
        <p:xfrm>
          <a:off x="304800" y="3516313"/>
          <a:ext cx="72548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5" name="Equation" r:id="rId8" imgW="330200" imgH="228600" progId="Equation.DSMT4">
                  <p:embed/>
                </p:oleObj>
              </mc:Choice>
              <mc:Fallback>
                <p:oleObj name="Equation" r:id="rId8" imgW="330200" imgH="228600" progId="Equation.DSMT4">
                  <p:embed/>
                  <p:pic>
                    <p:nvPicPr>
                      <p:cNvPr id="2140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516313"/>
                        <a:ext cx="725487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1" name="Object 5"/>
          <p:cNvGraphicFramePr>
            <a:graphicFrameLocks noChangeAspect="1"/>
          </p:cNvGraphicFramePr>
          <p:nvPr/>
        </p:nvGraphicFramePr>
        <p:xfrm>
          <a:off x="457200" y="4746625"/>
          <a:ext cx="8080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6" name="Equation" r:id="rId10" imgW="368300" imgH="254000" progId="Equation.DSMT4">
                  <p:embed/>
                </p:oleObj>
              </mc:Choice>
              <mc:Fallback>
                <p:oleObj name="Equation" r:id="rId10" imgW="368300" imgH="254000" progId="Equation.DSMT4">
                  <p:embed/>
                  <p:pic>
                    <p:nvPicPr>
                      <p:cNvPr id="2140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746625"/>
                        <a:ext cx="808037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2" name="Object 6"/>
          <p:cNvGraphicFramePr>
            <a:graphicFrameLocks noChangeAspect="1"/>
          </p:cNvGraphicFramePr>
          <p:nvPr/>
        </p:nvGraphicFramePr>
        <p:xfrm>
          <a:off x="1182688" y="1687512"/>
          <a:ext cx="156051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7" name="Equation" r:id="rId12" imgW="711200" imgH="228600" progId="Equation.DSMT4">
                  <p:embed/>
                </p:oleObj>
              </mc:Choice>
              <mc:Fallback>
                <p:oleObj name="Equation" r:id="rId12" imgW="711200" imgH="228600" progId="Equation.DSMT4">
                  <p:embed/>
                  <p:pic>
                    <p:nvPicPr>
                      <p:cNvPr id="2140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688" y="1687512"/>
                        <a:ext cx="1560512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3" name="Object 7"/>
          <p:cNvGraphicFramePr>
            <a:graphicFrameLocks noChangeAspect="1"/>
          </p:cNvGraphicFramePr>
          <p:nvPr/>
        </p:nvGraphicFramePr>
        <p:xfrm>
          <a:off x="2709862" y="1600200"/>
          <a:ext cx="178593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8" name="Equation" r:id="rId14" imgW="812800" imgH="241300" progId="Equation.DSMT4">
                  <p:embed/>
                </p:oleObj>
              </mc:Choice>
              <mc:Fallback>
                <p:oleObj name="Equation" r:id="rId14" imgW="812800" imgH="241300" progId="Equation.DSMT4">
                  <p:embed/>
                  <p:pic>
                    <p:nvPicPr>
                      <p:cNvPr id="2140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62" y="1600200"/>
                        <a:ext cx="1785938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4" name="Object 8"/>
          <p:cNvGraphicFramePr>
            <a:graphicFrameLocks noChangeAspect="1"/>
          </p:cNvGraphicFramePr>
          <p:nvPr/>
        </p:nvGraphicFramePr>
        <p:xfrm>
          <a:off x="1143000" y="2295525"/>
          <a:ext cx="22860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9" name="Equation" r:id="rId16" imgW="1041400" imgH="228600" progId="Equation.DSMT4">
                  <p:embed/>
                </p:oleObj>
              </mc:Choice>
              <mc:Fallback>
                <p:oleObj name="Equation" r:id="rId16" imgW="1041400" imgH="228600" progId="Equation.DSMT4">
                  <p:embed/>
                  <p:pic>
                    <p:nvPicPr>
                      <p:cNvPr id="2140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95525"/>
                        <a:ext cx="22860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5" name="Object 9"/>
          <p:cNvGraphicFramePr>
            <a:graphicFrameLocks noChangeAspect="1"/>
          </p:cNvGraphicFramePr>
          <p:nvPr/>
        </p:nvGraphicFramePr>
        <p:xfrm>
          <a:off x="3417887" y="2209800"/>
          <a:ext cx="183991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0" name="Equation" r:id="rId18" imgW="838200" imgH="241300" progId="Equation.DSMT4">
                  <p:embed/>
                </p:oleObj>
              </mc:Choice>
              <mc:Fallback>
                <p:oleObj name="Equation" r:id="rId18" imgW="838200" imgH="241300" progId="Equation.DSMT4">
                  <p:embed/>
                  <p:pic>
                    <p:nvPicPr>
                      <p:cNvPr id="2140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887" y="2209800"/>
                        <a:ext cx="1839913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6" name="Object 10"/>
          <p:cNvGraphicFramePr>
            <a:graphicFrameLocks noChangeAspect="1"/>
          </p:cNvGraphicFramePr>
          <p:nvPr/>
        </p:nvGraphicFramePr>
        <p:xfrm>
          <a:off x="1008063" y="3441700"/>
          <a:ext cx="1811337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1" name="Equation" r:id="rId20" imgW="825500" imgH="279400" progId="Equation.DSMT4">
                  <p:embed/>
                </p:oleObj>
              </mc:Choice>
              <mc:Fallback>
                <p:oleObj name="Equation" r:id="rId20" imgW="825500" imgH="279400" progId="Equation.DSMT4">
                  <p:embed/>
                  <p:pic>
                    <p:nvPicPr>
                      <p:cNvPr id="21402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3441700"/>
                        <a:ext cx="1811337" cy="547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7" name="Object 11"/>
          <p:cNvGraphicFramePr>
            <a:graphicFrameLocks noChangeAspect="1"/>
          </p:cNvGraphicFramePr>
          <p:nvPr/>
        </p:nvGraphicFramePr>
        <p:xfrm>
          <a:off x="2743200" y="3441700"/>
          <a:ext cx="290036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2" name="Equation" r:id="rId22" imgW="1320800" imgH="304800" progId="Equation.DSMT4">
                  <p:embed/>
                </p:oleObj>
              </mc:Choice>
              <mc:Fallback>
                <p:oleObj name="Equation" r:id="rId22" imgW="1320800" imgH="304800" progId="Equation.DSMT4">
                  <p:embed/>
                  <p:pic>
                    <p:nvPicPr>
                      <p:cNvPr id="2140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441700"/>
                        <a:ext cx="2900363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57200" y="2876490"/>
            <a:ext cx="403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So the electric field at point A is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57200" y="4095690"/>
            <a:ext cx="48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magnitude of the electric field at point A is</a:t>
            </a:r>
          </a:p>
        </p:txBody>
      </p:sp>
      <p:graphicFrame>
        <p:nvGraphicFramePr>
          <p:cNvPr id="214028" name="Object 12"/>
          <p:cNvGraphicFramePr>
            <a:graphicFrameLocks noChangeAspect="1"/>
          </p:cNvGraphicFramePr>
          <p:nvPr/>
        </p:nvGraphicFramePr>
        <p:xfrm>
          <a:off x="1219200" y="4724400"/>
          <a:ext cx="18113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3" name="Equation" r:id="rId24" imgW="825500" imgH="317500" progId="Equation.DSMT4">
                  <p:embed/>
                </p:oleObj>
              </mc:Choice>
              <mc:Fallback>
                <p:oleObj name="Equation" r:id="rId24" imgW="825500" imgH="317500" progId="Equation.DSMT4">
                  <p:embed/>
                  <p:pic>
                    <p:nvPicPr>
                      <p:cNvPr id="21402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724400"/>
                        <a:ext cx="1811337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9" name="Object 13"/>
          <p:cNvGraphicFramePr>
            <a:graphicFrameLocks noChangeAspect="1"/>
          </p:cNvGraphicFramePr>
          <p:nvPr/>
        </p:nvGraphicFramePr>
        <p:xfrm>
          <a:off x="2973387" y="4648200"/>
          <a:ext cx="5408613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4" name="Equation" r:id="rId26" imgW="2463800" imgH="342900" progId="Equation.DSMT4">
                  <p:embed/>
                </p:oleObj>
              </mc:Choice>
              <mc:Fallback>
                <p:oleObj name="Equation" r:id="rId26" imgW="2463800" imgH="342900" progId="Equation.DSMT4">
                  <p:embed/>
                  <p:pic>
                    <p:nvPicPr>
                      <p:cNvPr id="21402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387" y="4648200"/>
                        <a:ext cx="5408613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609600" y="5391090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Now onto the electric field at point B</a:t>
            </a:r>
          </a:p>
        </p:txBody>
      </p:sp>
    </p:spTree>
    <p:extLst>
      <p:ext uri="{BB962C8B-B14F-4D97-AF65-F5344CB8AC3E}">
        <p14:creationId xmlns:p14="http://schemas.microsoft.com/office/powerpoint/2010/main" val="223231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1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1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Feb. 5, 2020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D038-5A25-1346-BBC2-EA39727D192F}" type="slidenum">
              <a:rPr lang="en-US"/>
              <a:pPr/>
              <a:t>7</a:t>
            </a:fld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685800"/>
          </a:xfrm>
        </p:spPr>
        <p:txBody>
          <a:bodyPr/>
          <a:lstStyle/>
          <a:p>
            <a:r>
              <a:rPr lang="en-US" dirty="0"/>
              <a:t>Example 21 – 8, </a:t>
            </a:r>
            <a:r>
              <a:rPr lang="en-US" dirty="0" err="1"/>
              <a:t>cnt’d</a:t>
            </a:r>
            <a:endParaRPr lang="en-US" dirty="0"/>
          </a:p>
        </p:txBody>
      </p:sp>
      <p:graphicFrame>
        <p:nvGraphicFramePr>
          <p:cNvPr id="147462" name="Object 6"/>
          <p:cNvGraphicFramePr>
            <a:graphicFrameLocks noChangeAspect="1"/>
          </p:cNvGraphicFramePr>
          <p:nvPr/>
        </p:nvGraphicFramePr>
        <p:xfrm>
          <a:off x="533400" y="2435503"/>
          <a:ext cx="147233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22" name="Equation" r:id="rId3" imgW="812800" imgH="444500" progId="Equation.DSMT4">
                  <p:embed/>
                </p:oleObj>
              </mc:Choice>
              <mc:Fallback>
                <p:oleObj name="Equation" r:id="rId3" imgW="812800" imgH="444500" progId="Equation.DSMT4">
                  <p:embed/>
                  <p:pic>
                    <p:nvPicPr>
                      <p:cNvPr id="147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435503"/>
                        <a:ext cx="1472333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 descr="FG21_0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838200"/>
            <a:ext cx="3886200" cy="2743200"/>
          </a:xfrm>
          <a:prstGeom prst="rect">
            <a:avLst/>
          </a:prstGeom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81000" y="762000"/>
            <a:ext cx="48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Electric field at point B is easier due to symmetry!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1000" y="1143000"/>
            <a:ext cx="4800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Since the magnitude of the charges are the same and the distance to point B from the two charges are the same, the magnitude of the electric field by the two charges at point B are the same!!</a:t>
            </a:r>
          </a:p>
        </p:txBody>
      </p:sp>
      <p:graphicFrame>
        <p:nvGraphicFramePr>
          <p:cNvPr id="215043" name="Object 3"/>
          <p:cNvGraphicFramePr>
            <a:graphicFrameLocks noChangeAspect="1"/>
          </p:cNvGraphicFramePr>
          <p:nvPr/>
        </p:nvGraphicFramePr>
        <p:xfrm>
          <a:off x="4953000" y="3879850"/>
          <a:ext cx="7540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23" name="Equation" r:id="rId6" imgW="368300" imgH="254000" progId="Equation.DSMT4">
                  <p:embed/>
                </p:oleObj>
              </mc:Choice>
              <mc:Fallback>
                <p:oleObj name="Equation" r:id="rId6" imgW="368300" imgH="254000" progId="Equation.DSMT4">
                  <p:embed/>
                  <p:pic>
                    <p:nvPicPr>
                      <p:cNvPr id="2150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879850"/>
                        <a:ext cx="754063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4" name="Object 4"/>
          <p:cNvGraphicFramePr>
            <a:graphicFrameLocks noChangeAspect="1"/>
          </p:cNvGraphicFramePr>
          <p:nvPr/>
        </p:nvGraphicFramePr>
        <p:xfrm>
          <a:off x="2057400" y="2435225"/>
          <a:ext cx="1519490" cy="717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24" name="Equation" r:id="rId8" imgW="838200" imgH="444500" progId="Equation.DSMT4">
                  <p:embed/>
                </p:oleObj>
              </mc:Choice>
              <mc:Fallback>
                <p:oleObj name="Equation" r:id="rId8" imgW="838200" imgH="444500" progId="Equation.DSMT4">
                  <p:embed/>
                  <p:pic>
                    <p:nvPicPr>
                      <p:cNvPr id="2150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435225"/>
                        <a:ext cx="1519490" cy="7178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6" name="Object 6"/>
          <p:cNvGraphicFramePr>
            <a:graphicFrameLocks noChangeAspect="1"/>
          </p:cNvGraphicFramePr>
          <p:nvPr/>
        </p:nvGraphicFramePr>
        <p:xfrm>
          <a:off x="523875" y="3121025"/>
          <a:ext cx="45910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25" name="Equation" r:id="rId10" imgW="3060700" imgH="571500" progId="Equation.DSMT4">
                  <p:embed/>
                </p:oleObj>
              </mc:Choice>
              <mc:Fallback>
                <p:oleObj name="Equation" r:id="rId10" imgW="3060700" imgH="571500" progId="Equation.DSMT4">
                  <p:embed/>
                  <p:pic>
                    <p:nvPicPr>
                      <p:cNvPr id="2150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3121025"/>
                        <a:ext cx="4591050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04800" y="388620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Now the components!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04800" y="426720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Now, the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x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-component!</a:t>
            </a:r>
          </a:p>
        </p:txBody>
      </p:sp>
      <p:graphicFrame>
        <p:nvGraphicFramePr>
          <p:cNvPr id="215047" name="Object 7"/>
          <p:cNvGraphicFramePr>
            <a:graphicFrameLocks noChangeAspect="1"/>
          </p:cNvGraphicFramePr>
          <p:nvPr/>
        </p:nvGraphicFramePr>
        <p:xfrm>
          <a:off x="2695575" y="4310063"/>
          <a:ext cx="8096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26" name="Equation" r:id="rId12" imgW="431800" imgH="165100" progId="Equation.DSMT4">
                  <p:embed/>
                </p:oleObj>
              </mc:Choice>
              <mc:Fallback>
                <p:oleObj name="Equation" r:id="rId12" imgW="431800" imgH="165100" progId="Equation.DSMT4">
                  <p:embed/>
                  <p:pic>
                    <p:nvPicPr>
                      <p:cNvPr id="2150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575" y="4310063"/>
                        <a:ext cx="80962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8" name="Object 8"/>
          <p:cNvGraphicFramePr>
            <a:graphicFrameLocks noChangeAspect="1"/>
          </p:cNvGraphicFramePr>
          <p:nvPr/>
        </p:nvGraphicFramePr>
        <p:xfrm>
          <a:off x="5702300" y="3886200"/>
          <a:ext cx="109061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27" name="Equation" r:id="rId14" imgW="533400" imgH="228600" progId="Equation.DSMT4">
                  <p:embed/>
                </p:oleObj>
              </mc:Choice>
              <mc:Fallback>
                <p:oleObj name="Equation" r:id="rId14" imgW="533400" imgH="228600" progId="Equation.DSMT4">
                  <p:embed/>
                  <p:pic>
                    <p:nvPicPr>
                      <p:cNvPr id="2150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0" y="3886200"/>
                        <a:ext cx="1090613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9" name="Object 9"/>
          <p:cNvGraphicFramePr>
            <a:graphicFrameLocks noChangeAspect="1"/>
          </p:cNvGraphicFramePr>
          <p:nvPr/>
        </p:nvGraphicFramePr>
        <p:xfrm>
          <a:off x="6796087" y="3886200"/>
          <a:ext cx="166211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28" name="Equation" r:id="rId16" imgW="812800" imgH="228600" progId="Equation.DSMT4">
                  <p:embed/>
                </p:oleObj>
              </mc:Choice>
              <mc:Fallback>
                <p:oleObj name="Equation" r:id="rId16" imgW="812800" imgH="228600" progId="Equation.DSMT4">
                  <p:embed/>
                  <p:pic>
                    <p:nvPicPr>
                      <p:cNvPr id="2150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087" y="3886200"/>
                        <a:ext cx="1662113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667000" y="388620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First, the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y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-component!</a:t>
            </a:r>
          </a:p>
        </p:txBody>
      </p:sp>
      <p:graphicFrame>
        <p:nvGraphicFramePr>
          <p:cNvPr id="215051" name="Object 11"/>
          <p:cNvGraphicFramePr>
            <a:graphicFrameLocks noChangeAspect="1"/>
          </p:cNvGraphicFramePr>
          <p:nvPr/>
        </p:nvGraphicFramePr>
        <p:xfrm>
          <a:off x="1600200" y="4648200"/>
          <a:ext cx="690562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29" name="Equation" r:id="rId18" imgW="368300" imgH="228600" progId="Equation.DSMT4">
                  <p:embed/>
                </p:oleObj>
              </mc:Choice>
              <mc:Fallback>
                <p:oleObj name="Equation" r:id="rId18" imgW="368300" imgH="228600" progId="Equation.DSMT4">
                  <p:embed/>
                  <p:pic>
                    <p:nvPicPr>
                      <p:cNvPr id="2150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648200"/>
                        <a:ext cx="690562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4" name="Object 14"/>
          <p:cNvGraphicFramePr>
            <a:graphicFrameLocks noChangeAspect="1"/>
          </p:cNvGraphicFramePr>
          <p:nvPr/>
        </p:nvGraphicFramePr>
        <p:xfrm>
          <a:off x="3525838" y="4267200"/>
          <a:ext cx="180816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0" name="Equation" r:id="rId20" imgW="965200" imgH="215900" progId="Equation.DSMT4">
                  <p:embed/>
                </p:oleObj>
              </mc:Choice>
              <mc:Fallback>
                <p:oleObj name="Equation" r:id="rId20" imgW="965200" imgH="215900" progId="Equation.DSMT4">
                  <p:embed/>
                  <p:pic>
                    <p:nvPicPr>
                      <p:cNvPr id="2150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838" y="4267200"/>
                        <a:ext cx="1808162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6" name="Object 16"/>
          <p:cNvGraphicFramePr>
            <a:graphicFrameLocks noChangeAspect="1"/>
          </p:cNvGraphicFramePr>
          <p:nvPr/>
        </p:nvGraphicFramePr>
        <p:xfrm>
          <a:off x="2632074" y="5245100"/>
          <a:ext cx="6175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1" name="Equation" r:id="rId22" imgW="330200" imgH="228600" progId="Equation.DSMT4">
                  <p:embed/>
                </p:oleObj>
              </mc:Choice>
              <mc:Fallback>
                <p:oleObj name="Equation" r:id="rId22" imgW="330200" imgH="228600" progId="Equation.DSMT4">
                  <p:embed/>
                  <p:pic>
                    <p:nvPicPr>
                      <p:cNvPr id="21505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4" y="5245100"/>
                        <a:ext cx="61753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7" name="Object 17"/>
          <p:cNvGraphicFramePr>
            <a:graphicFrameLocks noChangeAspect="1"/>
          </p:cNvGraphicFramePr>
          <p:nvPr/>
        </p:nvGraphicFramePr>
        <p:xfrm>
          <a:off x="2667000" y="5748338"/>
          <a:ext cx="69056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2" name="Equation" r:id="rId24" imgW="368300" imgH="254000" progId="Equation.DSMT4">
                  <p:embed/>
                </p:oleObj>
              </mc:Choice>
              <mc:Fallback>
                <p:oleObj name="Equation" r:id="rId24" imgW="368300" imgH="254000" progId="Equation.DSMT4">
                  <p:embed/>
                  <p:pic>
                    <p:nvPicPr>
                      <p:cNvPr id="21505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748338"/>
                        <a:ext cx="690563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8" name="Object 18"/>
          <p:cNvGraphicFramePr>
            <a:graphicFrameLocks noChangeAspect="1"/>
          </p:cNvGraphicFramePr>
          <p:nvPr/>
        </p:nvGraphicFramePr>
        <p:xfrm>
          <a:off x="2301875" y="4648200"/>
          <a:ext cx="13557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3" name="Equation" r:id="rId26" imgW="723900" imgH="228600" progId="Equation.DSMT4">
                  <p:embed/>
                </p:oleObj>
              </mc:Choice>
              <mc:Fallback>
                <p:oleObj name="Equation" r:id="rId26" imgW="723900" imgH="228600" progId="Equation.DSMT4">
                  <p:embed/>
                  <p:pic>
                    <p:nvPicPr>
                      <p:cNvPr id="21505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4648200"/>
                        <a:ext cx="135572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9" name="Object 19"/>
          <p:cNvGraphicFramePr>
            <a:graphicFrameLocks noChangeAspect="1"/>
          </p:cNvGraphicFramePr>
          <p:nvPr/>
        </p:nvGraphicFramePr>
        <p:xfrm>
          <a:off x="3668712" y="4648200"/>
          <a:ext cx="35702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4" name="Equation" r:id="rId28" imgW="1905000" imgH="241300" progId="Equation.DSMT4">
                  <p:embed/>
                </p:oleObj>
              </mc:Choice>
              <mc:Fallback>
                <p:oleObj name="Equation" r:id="rId28" imgW="1905000" imgH="241300" progId="Equation.DSMT4">
                  <p:embed/>
                  <p:pic>
                    <p:nvPicPr>
                      <p:cNvPr id="21505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712" y="4648200"/>
                        <a:ext cx="3570288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81000" y="5029200"/>
            <a:ext cx="190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So the electric field at point B is</a:t>
            </a:r>
          </a:p>
        </p:txBody>
      </p:sp>
      <p:graphicFrame>
        <p:nvGraphicFramePr>
          <p:cNvPr id="215060" name="Object 20"/>
          <p:cNvGraphicFramePr>
            <a:graphicFrameLocks noChangeAspect="1"/>
          </p:cNvGraphicFramePr>
          <p:nvPr/>
        </p:nvGraphicFramePr>
        <p:xfrm>
          <a:off x="3249612" y="5181600"/>
          <a:ext cx="154622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5" name="Equation" r:id="rId30" imgW="825500" imgH="279400" progId="Equation.DSMT4">
                  <p:embed/>
                </p:oleObj>
              </mc:Choice>
              <mc:Fallback>
                <p:oleObj name="Equation" r:id="rId30" imgW="825500" imgH="279400" progId="Equation.DSMT4">
                  <p:embed/>
                  <p:pic>
                    <p:nvPicPr>
                      <p:cNvPr id="21506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2" y="5181600"/>
                        <a:ext cx="1546225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61" name="Object 21"/>
          <p:cNvGraphicFramePr>
            <a:graphicFrameLocks noChangeAspect="1"/>
          </p:cNvGraphicFramePr>
          <p:nvPr/>
        </p:nvGraphicFramePr>
        <p:xfrm>
          <a:off x="4773612" y="5181600"/>
          <a:ext cx="41417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6" name="Equation" r:id="rId32" imgW="2209800" imgH="304800" progId="Equation.DSMT4">
                  <p:embed/>
                </p:oleObj>
              </mc:Choice>
              <mc:Fallback>
                <p:oleObj name="Equation" r:id="rId32" imgW="2209800" imgH="304800" progId="Equation.DSMT4">
                  <p:embed/>
                  <p:pic>
                    <p:nvPicPr>
                      <p:cNvPr id="21506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3612" y="5181600"/>
                        <a:ext cx="4141788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228600" y="5638800"/>
            <a:ext cx="236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magnitude of the electric field at point B</a:t>
            </a:r>
          </a:p>
        </p:txBody>
      </p:sp>
      <p:graphicFrame>
        <p:nvGraphicFramePr>
          <p:cNvPr id="215062" name="Object 22"/>
          <p:cNvGraphicFramePr>
            <a:graphicFrameLocks noChangeAspect="1"/>
          </p:cNvGraphicFramePr>
          <p:nvPr/>
        </p:nvGraphicFramePr>
        <p:xfrm>
          <a:off x="3276600" y="5789612"/>
          <a:ext cx="202406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7" name="Equation" r:id="rId34" imgW="1079500" imgH="228600" progId="Equation.DSMT4">
                  <p:embed/>
                </p:oleObj>
              </mc:Choice>
              <mc:Fallback>
                <p:oleObj name="Equation" r:id="rId34" imgW="1079500" imgH="228600" progId="Equation.DSMT4">
                  <p:embed/>
                  <p:pic>
                    <p:nvPicPr>
                      <p:cNvPr id="21506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789612"/>
                        <a:ext cx="2024063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63" name="Object 23"/>
          <p:cNvGraphicFramePr>
            <a:graphicFrameLocks noChangeAspect="1"/>
          </p:cNvGraphicFramePr>
          <p:nvPr/>
        </p:nvGraphicFramePr>
        <p:xfrm>
          <a:off x="5268913" y="5715000"/>
          <a:ext cx="357028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8" name="Equation" r:id="rId36" imgW="1905000" imgH="241300" progId="Equation.DSMT4">
                  <p:embed/>
                </p:oleObj>
              </mc:Choice>
              <mc:Fallback>
                <p:oleObj name="Equation" r:id="rId36" imgW="1905000" imgH="241300" progId="Equation.DSMT4">
                  <p:embed/>
                  <p:pic>
                    <p:nvPicPr>
                      <p:cNvPr id="21506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8913" y="5715000"/>
                        <a:ext cx="3570287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682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1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1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/>
      <p:bldP spid="14" grpId="0"/>
      <p:bldP spid="20" grpId="0"/>
      <p:bldP spid="21" grpId="0"/>
      <p:bldP spid="30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G21_0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0" y="609600"/>
            <a:ext cx="3251200" cy="243840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Feb. 5, 2020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D038-5A25-1346-BBC2-EA39727D192F}" type="slidenum">
              <a:rPr lang="en-US"/>
              <a:pPr/>
              <a:t>8</a:t>
            </a:fld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 dirty="0"/>
              <a:t>Example 21 – 12 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5410200" cy="137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dirty="0"/>
              <a:t>Uniformly charged disk</a:t>
            </a:r>
            <a:r>
              <a:rPr lang="en-US" sz="2000" dirty="0"/>
              <a:t>:  Charge is distributed uniformly over a thin circular disk of radius R.  The charge per unit area (C/m</a:t>
            </a:r>
            <a:r>
              <a:rPr lang="en-US" sz="2000" baseline="30000" dirty="0"/>
              <a:t>2</a:t>
            </a:r>
            <a:r>
              <a:rPr lang="en-US" sz="2000" dirty="0"/>
              <a:t>) is </a:t>
            </a:r>
            <a:r>
              <a:rPr lang="en-US" sz="2000" dirty="0" err="1">
                <a:latin typeface="Symbol" charset="2"/>
                <a:cs typeface="Symbol" charset="2"/>
              </a:rPr>
              <a:t>σ</a:t>
            </a:r>
            <a:r>
              <a:rPr lang="en-US" sz="2000" dirty="0"/>
              <a:t>.  Calculate the electric field at a point P on the axis of the disk, a distance z above its center.</a:t>
            </a: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685800" y="3886200"/>
            <a:ext cx="594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Since the surface charge density is constant, </a:t>
            </a:r>
            <a:r>
              <a:rPr lang="en-US" sz="2000" dirty="0" err="1">
                <a:solidFill>
                  <a:schemeClr val="accent2"/>
                </a:solidFill>
                <a:latin typeface="Symbol" charset="2"/>
                <a:cs typeface="Symbol" charset="2"/>
              </a:rPr>
              <a:t>σ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, and the ring has an area of 2</a:t>
            </a:r>
            <a:r>
              <a:rPr lang="en-US" sz="2000" dirty="0">
                <a:solidFill>
                  <a:schemeClr val="accent2"/>
                </a:solidFill>
                <a:latin typeface="Symbol" charset="2"/>
                <a:cs typeface="Symbol" charset="2"/>
              </a:rPr>
              <a:t>π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rdr, the infinitesimal charge of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dQ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09600" y="213360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How do we solve this problem?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09600" y="3200400"/>
            <a:ext cx="358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From the result of example 21 – 11 (please do this problem yourself) 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09600" y="2514600"/>
            <a:ext cx="563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First, compute the magnitude of the field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at point P due to the charge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dQ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on the ring of infinitesimal width dr.</a:t>
            </a:r>
          </a:p>
        </p:txBody>
      </p:sp>
      <p:graphicFrame>
        <p:nvGraphicFramePr>
          <p:cNvPr id="213001" name="Object 9"/>
          <p:cNvGraphicFramePr>
            <a:graphicFrameLocks noChangeAspect="1"/>
          </p:cNvGraphicFramePr>
          <p:nvPr/>
        </p:nvGraphicFramePr>
        <p:xfrm>
          <a:off x="6400800" y="4038600"/>
          <a:ext cx="215979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8" name="Equation" r:id="rId4" imgW="787400" imgH="190500" progId="Equation.DSMT4">
                  <p:embed/>
                </p:oleObj>
              </mc:Choice>
              <mc:Fallback>
                <p:oleObj name="Equation" r:id="rId4" imgW="787400" imgH="190500" progId="Equation.DSMT4">
                  <p:embed/>
                  <p:pic>
                    <p:nvPicPr>
                      <p:cNvPr id="2130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038600"/>
                        <a:ext cx="215979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20" name="Object 8"/>
          <p:cNvGraphicFramePr>
            <a:graphicFrameLocks noChangeAspect="1"/>
          </p:cNvGraphicFramePr>
          <p:nvPr/>
        </p:nvGraphicFramePr>
        <p:xfrm>
          <a:off x="4005263" y="3211513"/>
          <a:ext cx="2414587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9" name="Equation" r:id="rId6" imgW="1320800" imgH="482600" progId="Equation.DSMT4">
                  <p:embed/>
                </p:oleObj>
              </mc:Choice>
              <mc:Fallback>
                <p:oleObj name="Equation" r:id="rId6" imgW="1320800" imgH="482600" progId="Equation.DSMT4">
                  <p:embed/>
                  <p:pic>
                    <p:nvPicPr>
                      <p:cNvPr id="1157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63" y="3211513"/>
                        <a:ext cx="2414587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85799" y="4571999"/>
            <a:ext cx="5198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So the infinitesimal field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can be written</a:t>
            </a:r>
          </a:p>
        </p:txBody>
      </p:sp>
      <p:graphicFrame>
        <p:nvGraphicFramePr>
          <p:cNvPr id="115721" name="Object 9"/>
          <p:cNvGraphicFramePr>
            <a:graphicFrameLocks noChangeAspect="1"/>
          </p:cNvGraphicFramePr>
          <p:nvPr/>
        </p:nvGraphicFramePr>
        <p:xfrm>
          <a:off x="228600" y="5054600"/>
          <a:ext cx="33782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0" name="Equation" r:id="rId8" imgW="1435100" imgH="482600" progId="Equation.DSMT4">
                  <p:embed/>
                </p:oleObj>
              </mc:Choice>
              <mc:Fallback>
                <p:oleObj name="Equation" r:id="rId8" imgW="1435100" imgH="482600" progId="Equation.DSMT4">
                  <p:embed/>
                  <p:pic>
                    <p:nvPicPr>
                      <p:cNvPr id="1157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054600"/>
                        <a:ext cx="3378200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22" name="Object 10"/>
          <p:cNvGraphicFramePr>
            <a:graphicFrameLocks noChangeAspect="1"/>
          </p:cNvGraphicFramePr>
          <p:nvPr/>
        </p:nvGraphicFramePr>
        <p:xfrm>
          <a:off x="3505200" y="5080000"/>
          <a:ext cx="2868613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1" name="Equation" r:id="rId10" imgW="1219200" imgH="482600" progId="Equation.DSMT4">
                  <p:embed/>
                </p:oleObj>
              </mc:Choice>
              <mc:Fallback>
                <p:oleObj name="Equation" r:id="rId10" imgW="1219200" imgH="482600" progId="Equation.DSMT4">
                  <p:embed/>
                  <p:pic>
                    <p:nvPicPr>
                      <p:cNvPr id="1157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080000"/>
                        <a:ext cx="2868613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25" name="Object 13"/>
          <p:cNvGraphicFramePr>
            <a:graphicFrameLocks noChangeAspect="1"/>
          </p:cNvGraphicFramePr>
          <p:nvPr/>
        </p:nvGraphicFramePr>
        <p:xfrm>
          <a:off x="6324600" y="5080000"/>
          <a:ext cx="2840038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2" name="Equation" r:id="rId12" imgW="1206500" imgH="482600" progId="Equation.DSMT4">
                  <p:embed/>
                </p:oleObj>
              </mc:Choice>
              <mc:Fallback>
                <p:oleObj name="Equation" r:id="rId12" imgW="1206500" imgH="482600" progId="Equation.DSMT4">
                  <p:embed/>
                  <p:pic>
                    <p:nvPicPr>
                      <p:cNvPr id="11572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080000"/>
                        <a:ext cx="2840038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744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build="p"/>
      <p:bldP spid="147467" grpId="0"/>
      <p:bldP spid="19" grpId="0"/>
      <p:bldP spid="20" grpId="0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Feb. 5, 2020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D038-5A25-1346-BBC2-EA39727D192F}" type="slidenum">
              <a:rPr lang="en-US"/>
              <a:pPr/>
              <a:t>9</a:t>
            </a:fld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 dirty="0"/>
              <a:t>Example 21 – 12 </a:t>
            </a:r>
            <a:r>
              <a:rPr lang="en-US" dirty="0" err="1"/>
              <a:t>cnt’d</a:t>
            </a:r>
            <a:r>
              <a:rPr lang="en-US" dirty="0"/>
              <a:t> </a:t>
            </a:r>
          </a:p>
        </p:txBody>
      </p:sp>
      <p:graphicFrame>
        <p:nvGraphicFramePr>
          <p:cNvPr id="213004" name="Object 12"/>
          <p:cNvGraphicFramePr>
            <a:graphicFrameLocks noChangeAspect="1"/>
          </p:cNvGraphicFramePr>
          <p:nvPr/>
        </p:nvGraphicFramePr>
        <p:xfrm>
          <a:off x="1033462" y="1524000"/>
          <a:ext cx="10239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9" name="Equation" r:id="rId3" imgW="558800" imgH="304800" progId="Equation.DSMT4">
                  <p:embed/>
                </p:oleObj>
              </mc:Choice>
              <mc:Fallback>
                <p:oleObj name="Equation" r:id="rId3" imgW="558800" imgH="304800" progId="Equation.DSMT4">
                  <p:embed/>
                  <p:pic>
                    <p:nvPicPr>
                      <p:cNvPr id="21300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2" y="1524000"/>
                        <a:ext cx="1023938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990600" y="838200"/>
            <a:ext cx="678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Now integrating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dE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over 0 through R, we get</a:t>
            </a:r>
          </a:p>
        </p:txBody>
      </p:sp>
      <p:graphicFrame>
        <p:nvGraphicFramePr>
          <p:cNvPr id="117767" name="Object 7"/>
          <p:cNvGraphicFramePr>
            <a:graphicFrameLocks noChangeAspect="1"/>
          </p:cNvGraphicFramePr>
          <p:nvPr/>
        </p:nvGraphicFramePr>
        <p:xfrm>
          <a:off x="2057400" y="1447800"/>
          <a:ext cx="2792413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0" name="Equation" r:id="rId5" imgW="1524000" imgH="482600" progId="Equation.DSMT4">
                  <p:embed/>
                </p:oleObj>
              </mc:Choice>
              <mc:Fallback>
                <p:oleObj name="Equation" r:id="rId5" imgW="1524000" imgH="482600" progId="Equation.DSMT4">
                  <p:embed/>
                  <p:pic>
                    <p:nvPicPr>
                      <p:cNvPr id="1177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447800"/>
                        <a:ext cx="2792413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8" name="Object 8"/>
          <p:cNvGraphicFramePr>
            <a:graphicFrameLocks noChangeAspect="1"/>
          </p:cNvGraphicFramePr>
          <p:nvPr/>
        </p:nvGraphicFramePr>
        <p:xfrm>
          <a:off x="4802187" y="1447800"/>
          <a:ext cx="2513013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1" name="Equation" r:id="rId7" imgW="1371600" imgH="482600" progId="Equation.DSMT4">
                  <p:embed/>
                </p:oleObj>
              </mc:Choice>
              <mc:Fallback>
                <p:oleObj name="Equation" r:id="rId7" imgW="1371600" imgH="482600" progId="Equation.DSMT4">
                  <p:embed/>
                  <p:pic>
                    <p:nvPicPr>
                      <p:cNvPr id="1177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2187" y="1447800"/>
                        <a:ext cx="2513013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9" name="Object 9"/>
          <p:cNvGraphicFramePr>
            <a:graphicFrameLocks noChangeAspect="1"/>
          </p:cNvGraphicFramePr>
          <p:nvPr/>
        </p:nvGraphicFramePr>
        <p:xfrm>
          <a:off x="2205037" y="2238375"/>
          <a:ext cx="2443163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2" name="Equation" r:id="rId9" imgW="1333500" imgH="647700" progId="Equation.DSMT4">
                  <p:embed/>
                </p:oleObj>
              </mc:Choice>
              <mc:Fallback>
                <p:oleObj name="Equation" r:id="rId9" imgW="1333500" imgH="647700" progId="Equation.DSMT4">
                  <p:embed/>
                  <p:pic>
                    <p:nvPicPr>
                      <p:cNvPr id="11776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037" y="2238375"/>
                        <a:ext cx="2443163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70" name="Object 10"/>
          <p:cNvGraphicFramePr>
            <a:graphicFrameLocks noChangeAspect="1"/>
          </p:cNvGraphicFramePr>
          <p:nvPr/>
        </p:nvGraphicFramePr>
        <p:xfrm>
          <a:off x="4649787" y="2339975"/>
          <a:ext cx="25130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3" name="Equation" r:id="rId11" imgW="1371600" imgH="584200" progId="Equation.DSMT4">
                  <p:embed/>
                </p:oleObj>
              </mc:Choice>
              <mc:Fallback>
                <p:oleObj name="Equation" r:id="rId11" imgW="1371600" imgH="584200" progId="Equation.DSMT4">
                  <p:embed/>
                  <p:pic>
                    <p:nvPicPr>
                      <p:cNvPr id="11777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7" y="2339975"/>
                        <a:ext cx="2513013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762000" y="3429000"/>
            <a:ext cx="678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happens if the disk has infinitely large area?</a:t>
            </a:r>
          </a:p>
        </p:txBody>
      </p:sp>
      <p:graphicFrame>
        <p:nvGraphicFramePr>
          <p:cNvPr id="117771" name="Object 11"/>
          <p:cNvGraphicFramePr>
            <a:graphicFrameLocks noChangeAspect="1"/>
          </p:cNvGraphicFramePr>
          <p:nvPr/>
        </p:nvGraphicFramePr>
        <p:xfrm>
          <a:off x="990600" y="3962400"/>
          <a:ext cx="2768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4" name="Equation" r:id="rId13" imgW="1511300" imgH="584200" progId="Equation.DSMT4">
                  <p:embed/>
                </p:oleObj>
              </mc:Choice>
              <mc:Fallback>
                <p:oleObj name="Equation" r:id="rId13" imgW="1511300" imgH="584200" progId="Equation.DSMT4">
                  <p:embed/>
                  <p:pic>
                    <p:nvPicPr>
                      <p:cNvPr id="1177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962400"/>
                        <a:ext cx="27686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72" name="Object 12"/>
          <p:cNvGraphicFramePr>
            <a:graphicFrameLocks noChangeAspect="1"/>
          </p:cNvGraphicFramePr>
          <p:nvPr/>
        </p:nvGraphicFramePr>
        <p:xfrm>
          <a:off x="3886200" y="3962400"/>
          <a:ext cx="190115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5" name="Equation" r:id="rId15" imgW="673100" imgH="431800" progId="Equation.DSMT4">
                  <p:embed/>
                </p:oleObj>
              </mc:Choice>
              <mc:Fallback>
                <p:oleObj name="Equation" r:id="rId15" imgW="673100" imgH="431800" progId="Equation.DSMT4">
                  <p:embed/>
                  <p:pic>
                    <p:nvPicPr>
                      <p:cNvPr id="11777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962400"/>
                        <a:ext cx="1901156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609600" y="5065693"/>
            <a:ext cx="6248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the electric field due to an evenly distributed surface charge with density, </a:t>
            </a:r>
            <a:r>
              <a:rPr lang="en-US" sz="2800" dirty="0" err="1">
                <a:solidFill>
                  <a:schemeClr val="accent2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is </a:t>
            </a:r>
          </a:p>
        </p:txBody>
      </p:sp>
      <p:graphicFrame>
        <p:nvGraphicFramePr>
          <p:cNvPr id="117773" name="Object 13"/>
          <p:cNvGraphicFramePr>
            <a:graphicFrameLocks noChangeAspect="1"/>
          </p:cNvGraphicFramePr>
          <p:nvPr/>
        </p:nvGraphicFramePr>
        <p:xfrm>
          <a:off x="6642100" y="5029200"/>
          <a:ext cx="14351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6" name="Equation" r:id="rId17" imgW="508000" imgH="431800" progId="Equation.DSMT4">
                  <p:embed/>
                </p:oleObj>
              </mc:Choice>
              <mc:Fallback>
                <p:oleObj name="Equation" r:id="rId17" imgW="508000" imgH="431800" progId="Equation.DSMT4">
                  <p:embed/>
                  <p:pic>
                    <p:nvPicPr>
                      <p:cNvPr id="11777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100" y="5029200"/>
                        <a:ext cx="1435100" cy="1066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C00000"/>
                        </a:solidFill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972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13430</TotalTime>
  <Words>1418</Words>
  <Application>Microsoft Macintosh PowerPoint</Application>
  <PresentationFormat>On-screen Show (4:3)</PresentationFormat>
  <Paragraphs>129</Paragraphs>
  <Slides>12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 Narrow</vt:lpstr>
      <vt:lpstr>Lucida Grande</vt:lpstr>
      <vt:lpstr>Monotype Corsiva</vt:lpstr>
      <vt:lpstr>Symbol</vt:lpstr>
      <vt:lpstr>Times New Roman</vt:lpstr>
      <vt:lpstr>phys1443-spring02</vt:lpstr>
      <vt:lpstr>Equation</vt:lpstr>
      <vt:lpstr>PHYS 1444 – Section 002 Lecture #5</vt:lpstr>
      <vt:lpstr>Announcements</vt:lpstr>
      <vt:lpstr>Reminder: Special Project #2 – Angels &amp; Demons</vt:lpstr>
      <vt:lpstr>Direction of the Electric Field</vt:lpstr>
      <vt:lpstr>Example 21 – 8 </vt:lpstr>
      <vt:lpstr>Example 21 – 8, cnt’d</vt:lpstr>
      <vt:lpstr>Example 21 – 8, cnt’d</vt:lpstr>
      <vt:lpstr>Example 21 – 12 </vt:lpstr>
      <vt:lpstr>Example 21 – 12 cnt’d </vt:lpstr>
      <vt:lpstr>Field Lines</vt:lpstr>
      <vt:lpstr>Electric Fields and Conductors</vt:lpstr>
      <vt:lpstr>Example 21-13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512</cp:revision>
  <dcterms:created xsi:type="dcterms:W3CDTF">2012-01-19T04:21:20Z</dcterms:created>
  <dcterms:modified xsi:type="dcterms:W3CDTF">2020-02-05T20:47:09Z</dcterms:modified>
</cp:coreProperties>
</file>