
<file path=[Content_Types].xml><?xml version="1.0" encoding="utf-8"?>
<Types xmlns="http://schemas.openxmlformats.org/package/2006/content-types">
  <Default Extension="bin" ContentType="audio/unknown"/>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notesSlides/notesSlide6.xml" ContentType="application/vnd.openxmlformats-officedocument.presentationml.notesSlide+xml"/>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62" r:id="rId2"/>
    <p:sldId id="481" r:id="rId3"/>
    <p:sldId id="567" r:id="rId4"/>
    <p:sldId id="518" r:id="rId5"/>
    <p:sldId id="568" r:id="rId6"/>
    <p:sldId id="533" r:id="rId7"/>
    <p:sldId id="534" r:id="rId8"/>
    <p:sldId id="535" r:id="rId9"/>
    <p:sldId id="536" r:id="rId10"/>
    <p:sldId id="537" r:id="rId11"/>
    <p:sldId id="538" r:id="rId12"/>
    <p:sldId id="539" r:id="rId13"/>
    <p:sldId id="540" r:id="rId14"/>
    <p:sldId id="541" r:id="rId15"/>
    <p:sldId id="542" r:id="rId16"/>
    <p:sldId id="543" r:id="rId17"/>
    <p:sldId id="544" r:id="rId18"/>
    <p:sldId id="545" r:id="rId19"/>
    <p:sldId id="546" r:id="rId20"/>
    <p:sldId id="558" r:id="rId21"/>
    <p:sldId id="559" r:id="rId22"/>
    <p:sldId id="560" r:id="rId23"/>
    <p:sldId id="547" r:id="rId24"/>
    <p:sldId id="548" r:id="rId25"/>
    <p:sldId id="549"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p:restoredTop sz="94660"/>
  </p:normalViewPr>
  <p:slideViewPr>
    <p:cSldViewPr>
      <p:cViewPr varScale="1">
        <p:scale>
          <a:sx n="128" d="100"/>
          <a:sy n="128" d="100"/>
        </p:scale>
        <p:origin x="171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wmf"/><Relationship Id="rId1" Type="http://schemas.openxmlformats.org/officeDocument/2006/relationships/image" Target="../media/image7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e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9.emf"/><Relationship Id="rId3" Type="http://schemas.openxmlformats.org/officeDocument/2006/relationships/image" Target="../media/image104.e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e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e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11" Type="http://schemas.openxmlformats.org/officeDocument/2006/relationships/image" Target="../media/image36.wmf"/><Relationship Id="rId5" Type="http://schemas.openxmlformats.org/officeDocument/2006/relationships/image" Target="../media/image30.e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 Id="rId14"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67.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e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emf"/><Relationship Id="rId4" Type="http://schemas.openxmlformats.org/officeDocument/2006/relationships/image" Target="../media/image58.wmf"/><Relationship Id="rId9"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59.wmf"/><Relationship Id="rId1"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2324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51125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67731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10,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10,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10,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10,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10,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30.e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image" Target="../media/image25.jpeg"/><Relationship Id="rId21" Type="http://schemas.openxmlformats.org/officeDocument/2006/relationships/image" Target="../media/image34.wmf"/><Relationship Id="rId34" Type="http://schemas.openxmlformats.org/officeDocument/2006/relationships/image" Target="../media/image40.wmf"/><Relationship Id="rId7" Type="http://schemas.openxmlformats.org/officeDocument/2006/relationships/image" Target="../media/image27.emf"/><Relationship Id="rId12" Type="http://schemas.openxmlformats.org/officeDocument/2006/relationships/oleObject" Target="../embeddings/oleObject23.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29.wmf"/><Relationship Id="rId24" Type="http://schemas.openxmlformats.org/officeDocument/2006/relationships/oleObject" Target="../embeddings/oleObject29.bin"/><Relationship Id="rId32" Type="http://schemas.openxmlformats.org/officeDocument/2006/relationships/image" Target="../media/image39.wmf"/><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wmf"/><Relationship Id="rId28" Type="http://schemas.openxmlformats.org/officeDocument/2006/relationships/image" Target="../media/image37.wmf"/><Relationship Id="rId10" Type="http://schemas.openxmlformats.org/officeDocument/2006/relationships/oleObject" Target="../embeddings/oleObject22.bin"/><Relationship Id="rId19" Type="http://schemas.openxmlformats.org/officeDocument/2006/relationships/image" Target="../media/image33.wmf"/><Relationship Id="rId31" Type="http://schemas.openxmlformats.org/officeDocument/2006/relationships/oleObject" Target="../embeddings/oleObject33.bin"/><Relationship Id="rId4" Type="http://schemas.openxmlformats.org/officeDocument/2006/relationships/oleObject" Target="../embeddings/oleObject19.bin"/><Relationship Id="rId9" Type="http://schemas.openxmlformats.org/officeDocument/2006/relationships/image" Target="../media/image28.e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oleObject" Target="../embeddings/oleObject31.bin"/><Relationship Id="rId30" Type="http://schemas.openxmlformats.org/officeDocument/2006/relationships/image" Target="../media/image38.wmf"/><Relationship Id="rId8"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0.bin"/><Relationship Id="rId18" Type="http://schemas.openxmlformats.org/officeDocument/2006/relationships/image" Target="../media/image48.wmf"/><Relationship Id="rId26" Type="http://schemas.openxmlformats.org/officeDocument/2006/relationships/image" Target="../media/image52.w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45.wmf"/><Relationship Id="rId17" Type="http://schemas.openxmlformats.org/officeDocument/2006/relationships/oleObject" Target="../embeddings/oleObject42.bin"/><Relationship Id="rId25"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29" Type="http://schemas.openxmlformats.org/officeDocument/2006/relationships/oleObject" Target="../embeddings/oleObject48.bin"/><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oleObject" Target="../embeddings/oleObject39.bin"/><Relationship Id="rId24" Type="http://schemas.openxmlformats.org/officeDocument/2006/relationships/image" Target="../media/image51.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53.wmf"/><Relationship Id="rId10" Type="http://schemas.openxmlformats.org/officeDocument/2006/relationships/image" Target="../media/image44.wmf"/><Relationship Id="rId19" Type="http://schemas.openxmlformats.org/officeDocument/2006/relationships/oleObject" Target="../embeddings/oleObject43.bin"/><Relationship Id="rId4" Type="http://schemas.openxmlformats.org/officeDocument/2006/relationships/image" Target="../media/image41.wmf"/><Relationship Id="rId9" Type="http://schemas.openxmlformats.org/officeDocument/2006/relationships/oleObject" Target="../embeddings/oleObject38.bin"/><Relationship Id="rId14" Type="http://schemas.openxmlformats.org/officeDocument/2006/relationships/image" Target="../media/image46.emf"/><Relationship Id="rId22" Type="http://schemas.openxmlformats.org/officeDocument/2006/relationships/image" Target="../media/image50.wmf"/><Relationship Id="rId27" Type="http://schemas.openxmlformats.org/officeDocument/2006/relationships/oleObject" Target="../embeddings/oleObject47.bin"/><Relationship Id="rId30" Type="http://schemas.openxmlformats.org/officeDocument/2006/relationships/image" Target="../media/image54.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wmf"/><Relationship Id="rId18" Type="http://schemas.openxmlformats.org/officeDocument/2006/relationships/oleObject" Target="../embeddings/oleObject56.bin"/><Relationship Id="rId26" Type="http://schemas.openxmlformats.org/officeDocument/2006/relationships/oleObject" Target="../embeddings/oleObject60.bin"/><Relationship Id="rId3" Type="http://schemas.openxmlformats.org/officeDocument/2006/relationships/image" Target="../media/image68.jpeg"/><Relationship Id="rId21" Type="http://schemas.openxmlformats.org/officeDocument/2006/relationships/image" Target="../media/image63.emf"/><Relationship Id="rId7" Type="http://schemas.openxmlformats.org/officeDocument/2006/relationships/image" Target="../media/image56.wmf"/><Relationship Id="rId12" Type="http://schemas.openxmlformats.org/officeDocument/2006/relationships/oleObject" Target="../embeddings/oleObject53.bin"/><Relationship Id="rId17" Type="http://schemas.openxmlformats.org/officeDocument/2006/relationships/image" Target="../media/image61.wmf"/><Relationship Id="rId25"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29" Type="http://schemas.openxmlformats.org/officeDocument/2006/relationships/image" Target="../media/image67.wmf"/><Relationship Id="rId1" Type="http://schemas.openxmlformats.org/officeDocument/2006/relationships/vmlDrawing" Target="../drawings/vmlDrawing6.vml"/><Relationship Id="rId6" Type="http://schemas.openxmlformats.org/officeDocument/2006/relationships/oleObject" Target="../embeddings/oleObject50.bin"/><Relationship Id="rId11" Type="http://schemas.openxmlformats.org/officeDocument/2006/relationships/image" Target="../media/image58.wmf"/><Relationship Id="rId24" Type="http://schemas.openxmlformats.org/officeDocument/2006/relationships/oleObject" Target="../embeddings/oleObject59.bin"/><Relationship Id="rId5" Type="http://schemas.openxmlformats.org/officeDocument/2006/relationships/image" Target="../media/image55.emf"/><Relationship Id="rId15" Type="http://schemas.openxmlformats.org/officeDocument/2006/relationships/image" Target="../media/image60.wmf"/><Relationship Id="rId23" Type="http://schemas.openxmlformats.org/officeDocument/2006/relationships/image" Target="../media/image64.emf"/><Relationship Id="rId28" Type="http://schemas.openxmlformats.org/officeDocument/2006/relationships/oleObject" Target="../embeddings/oleObject61.bin"/><Relationship Id="rId10" Type="http://schemas.openxmlformats.org/officeDocument/2006/relationships/oleObject" Target="../embeddings/oleObject52.bin"/><Relationship Id="rId19" Type="http://schemas.openxmlformats.org/officeDocument/2006/relationships/image" Target="../media/image62.wmf"/><Relationship Id="rId4" Type="http://schemas.openxmlformats.org/officeDocument/2006/relationships/oleObject" Target="../embeddings/oleObject49.bin"/><Relationship Id="rId9" Type="http://schemas.openxmlformats.org/officeDocument/2006/relationships/image" Target="../media/image57.wmf"/><Relationship Id="rId14" Type="http://schemas.openxmlformats.org/officeDocument/2006/relationships/oleObject" Target="../embeddings/oleObject54.bin"/><Relationship Id="rId22" Type="http://schemas.openxmlformats.org/officeDocument/2006/relationships/oleObject" Target="../embeddings/oleObject58.bin"/><Relationship Id="rId27" Type="http://schemas.openxmlformats.org/officeDocument/2006/relationships/image" Target="../media/image66.wmf"/></Relationships>
</file>

<file path=ppt/slides/_rels/slide14.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63.bin"/><Relationship Id="rId4" Type="http://schemas.openxmlformats.org/officeDocument/2006/relationships/image" Target="../media/image69.emf"/></Relationships>
</file>

<file path=ppt/slides/_rels/slide15.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2.wmf"/><Relationship Id="rId5" Type="http://schemas.openxmlformats.org/officeDocument/2006/relationships/oleObject" Target="../embeddings/oleObject66.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8.bin"/></Relationships>
</file>

<file path=ppt/slides/_rels/slide16.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6.wmf"/><Relationship Id="rId5" Type="http://schemas.openxmlformats.org/officeDocument/2006/relationships/oleObject" Target="../embeddings/oleObject70.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2.jpe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74.bin"/><Relationship Id="rId5" Type="http://schemas.openxmlformats.org/officeDocument/2006/relationships/image" Target="../media/image79.emf"/><Relationship Id="rId4" Type="http://schemas.openxmlformats.org/officeDocument/2006/relationships/oleObject" Target="../embeddings/oleObject73.bin"/><Relationship Id="rId9" Type="http://schemas.openxmlformats.org/officeDocument/2006/relationships/image" Target="../media/image81.emf"/></Relationships>
</file>

<file path=ppt/slides/_rels/slide19.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0.bin"/><Relationship Id="rId3" Type="http://schemas.openxmlformats.org/officeDocument/2006/relationships/notesSlide" Target="../notesSlides/notesSlide6.xml"/><Relationship Id="rId7" Type="http://schemas.openxmlformats.org/officeDocument/2006/relationships/oleObject" Target="../embeddings/oleObject77.bin"/><Relationship Id="rId12" Type="http://schemas.openxmlformats.org/officeDocument/2006/relationships/image" Target="../media/image86.wmf"/><Relationship Id="rId2" Type="http://schemas.openxmlformats.org/officeDocument/2006/relationships/slideLayout" Target="../slideLayouts/slideLayout2.xml"/><Relationship Id="rId16" Type="http://schemas.openxmlformats.org/officeDocument/2006/relationships/image" Target="../media/image88.wmf"/><Relationship Id="rId1" Type="http://schemas.openxmlformats.org/officeDocument/2006/relationships/vmlDrawing" Target="../drawings/vmlDrawing11.vml"/><Relationship Id="rId6" Type="http://schemas.openxmlformats.org/officeDocument/2006/relationships/image" Target="../media/image83.e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85.wmf"/><Relationship Id="rId4" Type="http://schemas.openxmlformats.org/officeDocument/2006/relationships/image" Target="../media/image82.jpeg"/><Relationship Id="rId9" Type="http://schemas.openxmlformats.org/officeDocument/2006/relationships/oleObject" Target="../embeddings/oleObject78.bin"/><Relationship Id="rId14" Type="http://schemas.openxmlformats.org/officeDocument/2006/relationships/image" Target="../media/image8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92.jpeg"/><Relationship Id="rId7"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83.bin"/><Relationship Id="rId5" Type="http://schemas.openxmlformats.org/officeDocument/2006/relationships/image" Target="../media/image89.emf"/><Relationship Id="rId10" Type="http://schemas.openxmlformats.org/officeDocument/2006/relationships/image" Target="../media/image93.jpeg"/><Relationship Id="rId4" Type="http://schemas.openxmlformats.org/officeDocument/2006/relationships/oleObject" Target="../embeddings/oleObject82.bin"/><Relationship Id="rId9" Type="http://schemas.openxmlformats.org/officeDocument/2006/relationships/image" Target="../media/image91.emf"/></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4.emf"/><Relationship Id="rId5" Type="http://schemas.openxmlformats.org/officeDocument/2006/relationships/oleObject" Target="../embeddings/oleObject85.bin"/><Relationship Id="rId4" Type="http://schemas.openxmlformats.org/officeDocument/2006/relationships/image" Target="../media/image95.jpeg"/></Relationships>
</file>

<file path=ppt/slides/_rels/slide2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96.jpeg"/><Relationship Id="rId7" Type="http://schemas.openxmlformats.org/officeDocument/2006/relationships/image" Target="../media/image99.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7.bin"/><Relationship Id="rId11" Type="http://schemas.openxmlformats.org/officeDocument/2006/relationships/image" Target="../media/image101.wmf"/><Relationship Id="rId5" Type="http://schemas.openxmlformats.org/officeDocument/2006/relationships/image" Target="../media/image98.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100.wmf"/></Relationships>
</file>

<file path=ppt/slides/_rels/slide25.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94.bin"/><Relationship Id="rId18" Type="http://schemas.openxmlformats.org/officeDocument/2006/relationships/image" Target="../media/image108.wmf"/><Relationship Id="rId3" Type="http://schemas.openxmlformats.org/officeDocument/2006/relationships/audio" Target="../media/audio2.wav"/><Relationship Id="rId7" Type="http://schemas.openxmlformats.org/officeDocument/2006/relationships/oleObject" Target="../embeddings/oleObject91.bin"/><Relationship Id="rId12" Type="http://schemas.openxmlformats.org/officeDocument/2006/relationships/image" Target="../media/image105.emf"/><Relationship Id="rId17"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image" Target="../media/image107.emf"/><Relationship Id="rId20" Type="http://schemas.openxmlformats.org/officeDocument/2006/relationships/image" Target="../media/image109.emf"/><Relationship Id="rId1" Type="http://schemas.openxmlformats.org/officeDocument/2006/relationships/vmlDrawing" Target="../drawings/vmlDrawing15.vml"/><Relationship Id="rId6" Type="http://schemas.openxmlformats.org/officeDocument/2006/relationships/image" Target="../media/image102.emf"/><Relationship Id="rId11" Type="http://schemas.openxmlformats.org/officeDocument/2006/relationships/oleObject" Target="../embeddings/oleObject93.bin"/><Relationship Id="rId5" Type="http://schemas.openxmlformats.org/officeDocument/2006/relationships/oleObject" Target="../embeddings/oleObject90.bin"/><Relationship Id="rId15" Type="http://schemas.openxmlformats.org/officeDocument/2006/relationships/oleObject" Target="../embeddings/oleObject95.bin"/><Relationship Id="rId10" Type="http://schemas.openxmlformats.org/officeDocument/2006/relationships/image" Target="../media/image104.emf"/><Relationship Id="rId19" Type="http://schemas.openxmlformats.org/officeDocument/2006/relationships/oleObject" Target="../embeddings/oleObject97.bin"/><Relationship Id="rId4" Type="http://schemas.openxmlformats.org/officeDocument/2006/relationships/image" Target="../media/image110.jpeg"/><Relationship Id="rId9" Type="http://schemas.openxmlformats.org/officeDocument/2006/relationships/oleObject" Target="../embeddings/oleObject92.bin"/><Relationship Id="rId14" Type="http://schemas.openxmlformats.org/officeDocument/2006/relationships/image" Target="../media/image10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18" Type="http://schemas.openxmlformats.org/officeDocument/2006/relationships/oleObject" Target="../embeddings/oleObject9.bin"/><Relationship Id="rId3" Type="http://schemas.openxmlformats.org/officeDocument/2006/relationships/image" Target="../media/image13.jpeg"/><Relationship Id="rId7" Type="http://schemas.openxmlformats.org/officeDocument/2006/relationships/image" Target="../media/image6.wmf"/><Relationship Id="rId12" Type="http://schemas.openxmlformats.org/officeDocument/2006/relationships/oleObject" Target="../embeddings/oleObject6.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emf"/><Relationship Id="rId15" Type="http://schemas.openxmlformats.org/officeDocument/2006/relationships/image" Target="../media/image10.wmf"/><Relationship Id="rId10" Type="http://schemas.openxmlformats.org/officeDocument/2006/relationships/oleObject" Target="../embeddings/oleObject5.bin"/><Relationship Id="rId19" Type="http://schemas.openxmlformats.org/officeDocument/2006/relationships/image" Target="../media/image12.emf"/><Relationship Id="rId4" Type="http://schemas.openxmlformats.org/officeDocument/2006/relationships/oleObject" Target="../embeddings/oleObject2.bin"/><Relationship Id="rId9" Type="http://schemas.openxmlformats.org/officeDocument/2006/relationships/image" Target="../media/image7.wmf"/><Relationship Id="rId1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5.bin"/><Relationship Id="rId1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7.wmf"/><Relationship Id="rId19" Type="http://schemas.openxmlformats.org/officeDocument/2006/relationships/oleObject" Target="../embeddings/oleObject18.bin"/><Relationship Id="rId4" Type="http://schemas.openxmlformats.org/officeDocument/2006/relationships/image" Target="../media/image14.wmf"/><Relationship Id="rId9" Type="http://schemas.openxmlformats.org/officeDocument/2006/relationships/oleObject" Target="../embeddings/oleObject13.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10,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10,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8" name="Text Box 9">
            <a:extLst>
              <a:ext uri="{FF2B5EF4-FFF2-40B4-BE49-F238E27FC236}">
                <a16:creationId xmlns:a16="http://schemas.microsoft.com/office/drawing/2014/main" id="{AFD687EA-A2DB-AC4C-AF05-7796D5BAD012}"/>
              </a:ext>
            </a:extLst>
          </p:cNvPr>
          <p:cNvSpPr txBox="1">
            <a:spLocks noChangeArrowheads="1"/>
          </p:cNvSpPr>
          <p:nvPr/>
        </p:nvSpPr>
        <p:spPr bwMode="auto">
          <a:xfrm>
            <a:off x="914400" y="5562600"/>
            <a:ext cx="757175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Monday, Feb. 17!!</a:t>
            </a: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95400" y="2133600"/>
            <a:ext cx="69342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pitchFamily="-84" charset="0"/>
              </a:rPr>
              <a:t>Ch 21</a:t>
            </a:r>
          </a:p>
          <a:p>
            <a:pPr marL="1066800" lvl="1" indent="-609600">
              <a:buFontTx/>
              <a:buChar char="•"/>
            </a:pPr>
            <a:r>
              <a:rPr lang="en-US" sz="2400" kern="0" dirty="0">
                <a:solidFill>
                  <a:srgbClr val="003800"/>
                </a:solidFill>
                <a:latin typeface="Arial Narrow" charset="0"/>
              </a:rPr>
              <a:t>Motion of a Charged Particle in an E Field</a:t>
            </a:r>
          </a:p>
          <a:p>
            <a:pPr marL="1066800" lvl="1" indent="-609600">
              <a:buFontTx/>
              <a:buChar char="•"/>
            </a:pPr>
            <a:r>
              <a:rPr lang="en-US" sz="2400" kern="0" dirty="0">
                <a:solidFill>
                  <a:srgbClr val="003800"/>
                </a:solidFill>
                <a:latin typeface="Arial Narrow" charset="0"/>
              </a:rPr>
              <a:t>Electric Dipole and Dipole Moment</a:t>
            </a:r>
          </a:p>
          <a:p>
            <a:pPr marL="457200" indent="-457200" algn="l">
              <a:buFont typeface="Arial" panose="020B0604020202020204" pitchFamily="34" charset="0"/>
              <a:buChar char="•"/>
            </a:pPr>
            <a:r>
              <a:rPr lang="en-US" sz="2800" dirty="0">
                <a:latin typeface="Arial Narrow" pitchFamily="-84" charset="0"/>
              </a:rPr>
              <a:t>CH 22</a:t>
            </a:r>
          </a:p>
          <a:p>
            <a:pPr lvl="1">
              <a:buFont typeface="Arial" panose="020B0604020202020204" pitchFamily="34" charset="0"/>
              <a:buChar char="•"/>
            </a:pPr>
            <a:r>
              <a:rPr lang="en-US" sz="2400" dirty="0">
                <a:solidFill>
                  <a:srgbClr val="003300"/>
                </a:solidFill>
                <a:latin typeface="Arial Narrow" charset="0"/>
              </a:rPr>
              <a:t>Gauss’ Law</a:t>
            </a:r>
          </a:p>
          <a:p>
            <a:pPr lvl="1">
              <a:buFont typeface="Arial" panose="020B0604020202020204" pitchFamily="34" charset="0"/>
              <a:buChar char="•"/>
            </a:pPr>
            <a:r>
              <a:rPr lang="en-US" sz="2400" dirty="0">
                <a:solidFill>
                  <a:srgbClr val="003300"/>
                </a:solidFill>
                <a:latin typeface="Arial Narrow" charset="0"/>
              </a:rPr>
              <a:t>Electric Flux</a:t>
            </a:r>
          </a:p>
          <a:p>
            <a:pPr lvl="1">
              <a:buFont typeface="Arial" panose="020B0604020202020204" pitchFamily="34" charset="0"/>
              <a:buChar char="•"/>
            </a:pPr>
            <a:r>
              <a:rPr lang="en-US" sz="2400" dirty="0">
                <a:solidFill>
                  <a:srgbClr val="003300"/>
                </a:solidFill>
                <a:latin typeface="Arial Narrow" charset="0"/>
              </a:rPr>
              <a:t>Gauss’ Law with Multiple Charges</a:t>
            </a:r>
            <a:endParaRPr lang="en-US" dirty="0">
              <a:solidFill>
                <a:srgbClr val="003300"/>
              </a:solidFill>
              <a:latin typeface="Arial Narrow" charset="0"/>
            </a:endParaRP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500"/>
                                        <p:tgtEl>
                                          <p:spTgt spid="10">
                                            <p:txEl>
                                              <p:pRg st="3" end="3"/>
                                            </p:txEl>
                                          </p:spTgt>
                                        </p:tgtEl>
                                      </p:cBhvr>
                                    </p:animEffect>
                                  </p:childTnLst>
                                </p:cTn>
                              </p:par>
                            </p:childTnLst>
                          </p:cTn>
                        </p:par>
                        <p:par>
                          <p:cTn id="22" fill="hold">
                            <p:stCondLst>
                              <p:cond delay="550"/>
                            </p:stCondLst>
                            <p:childTnLst>
                              <p:par>
                                <p:cTn id="23" presetID="22" presetClass="entr" presetSubtype="8" fill="hold" nodeType="after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wipe(left)">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wipe(left)">
                                      <p:cBhvr>
                                        <p:cTn id="35" dur="500"/>
                                        <p:tgtEl>
                                          <p:spTgt spid="1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Feb. 10,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B6015897-0DF8-D944-B6BA-38D754A81F7A}" type="slidenum">
              <a:rPr lang="en-US"/>
              <a:pPr/>
              <a:t>10</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685800"/>
            <a:ext cx="8458200" cy="1219200"/>
          </a:xfrm>
        </p:spPr>
        <p:txBody>
          <a:bodyPr/>
          <a:lstStyle/>
          <a:p>
            <a:r>
              <a:rPr lang="en-US" dirty="0"/>
              <a:t>Let’s consider a dipole placed in a uniform electric field </a:t>
            </a:r>
            <a:r>
              <a:rPr lang="en-US" b="1" dirty="0"/>
              <a:t>E</a:t>
            </a:r>
            <a:r>
              <a:rPr lang="en-US" dirty="0"/>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7526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8933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Feb. 10, 2020</a:t>
            </a:r>
          </a:p>
        </p:txBody>
      </p:sp>
      <p:sp>
        <p:nvSpPr>
          <p:cNvPr id="22" name="Footer Placeholder 4"/>
          <p:cNvSpPr>
            <a:spLocks noGrp="1"/>
          </p:cNvSpPr>
          <p:nvPr>
            <p:ph type="ftr" sz="quarter" idx="11"/>
          </p:nvPr>
        </p:nvSpPr>
        <p:spPr/>
        <p:txBody>
          <a:bodyPr/>
          <a:lstStyle/>
          <a:p>
            <a:r>
              <a:rPr lang="en-US"/>
              <a:t>PHYS 1444-002, Spring 2020                    Dr. Jaehoon Yu</a:t>
            </a:r>
          </a:p>
        </p:txBody>
      </p:sp>
      <p:sp>
        <p:nvSpPr>
          <p:cNvPr id="23" name="Slide Number Placeholder 5"/>
          <p:cNvSpPr>
            <a:spLocks noGrp="1"/>
          </p:cNvSpPr>
          <p:nvPr>
            <p:ph type="sldNum" sz="quarter" idx="12"/>
          </p:nvPr>
        </p:nvSpPr>
        <p:spPr/>
        <p:txBody>
          <a:bodyPr/>
          <a:lstStyle/>
          <a:p>
            <a:fld id="{566E1063-7ADB-8041-AF92-FC0B89B4EDE5}" type="slidenum">
              <a:rPr lang="en-US"/>
              <a:pPr/>
              <a:t>11</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29457" name="Equation" r:id="rId4" imgW="241300" imgH="177800" progId="Equation.DSMT4">
                  <p:embed/>
                </p:oleObj>
              </mc:Choice>
              <mc:Fallback>
                <p:oleObj name="Equation" r:id="rId4" imgW="241300" imgH="177800" progId="Equation.DSMT4">
                  <p:embed/>
                  <p:pic>
                    <p:nvPicPr>
                      <p:cNvPr id="190469" name="Object 5"/>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29458" name="Equation" r:id="rId6" imgW="850900" imgH="266700" progId="Equation.DSMT4">
                  <p:embed/>
                </p:oleObj>
              </mc:Choice>
              <mc:Fallback>
                <p:oleObj name="Equation" r:id="rId6" imgW="850900" imgH="266700" progId="Equation.DSMT4">
                  <p:embed/>
                  <p:pic>
                    <p:nvPicPr>
                      <p:cNvPr id="190470" name="Object 6"/>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29459" name="Equation" r:id="rId8" imgW="850900" imgH="266700" progId="Equation.DSMT4">
                  <p:embed/>
                </p:oleObj>
              </mc:Choice>
              <mc:Fallback>
                <p:oleObj name="Equation" r:id="rId8" imgW="850900" imgH="266700" progId="Equation.DSMT4">
                  <p:embed/>
                  <p:pic>
                    <p:nvPicPr>
                      <p:cNvPr id="190471" name="Object 7"/>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29460" name="Equation" r:id="rId10" imgW="419040" imgH="203040" progId="Equation.DSMT4">
                  <p:embed/>
                </p:oleObj>
              </mc:Choice>
              <mc:Fallback>
                <p:oleObj name="Equation" r:id="rId10" imgW="419040" imgH="203040" progId="Equation.DSMT4">
                  <p:embed/>
                  <p:pic>
                    <p:nvPicPr>
                      <p:cNvPr id="19047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29461" name="Equation" r:id="rId12" imgW="584200" imgH="215900" progId="Equation.DSMT4">
                  <p:embed/>
                </p:oleObj>
              </mc:Choice>
              <mc:Fallback>
                <p:oleObj name="Equation" r:id="rId12" imgW="584200" imgH="215900" progId="Equation.DSMT4">
                  <p:embed/>
                  <p:pic>
                    <p:nvPicPr>
                      <p:cNvPr id="190473" name="Object 9"/>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29462" name="Equation" r:id="rId14" imgW="355600" imgH="177800" progId="Equation.DSMT4">
                  <p:embed/>
                </p:oleObj>
              </mc:Choice>
              <mc:Fallback>
                <p:oleObj name="Equation" r:id="rId14" imgW="355600" imgH="177800" progId="Equation.DSMT4">
                  <p:embed/>
                  <p:pic>
                    <p:nvPicPr>
                      <p:cNvPr id="190474" name="Object 10"/>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29463" name="Equation" r:id="rId16" imgW="583920" imgH="164880" progId="Equation.DSMT4">
                  <p:embed/>
                </p:oleObj>
              </mc:Choice>
              <mc:Fallback>
                <p:oleObj name="Equation" r:id="rId16" imgW="583920" imgH="164880" progId="Equation.DSMT4">
                  <p:embed/>
                  <p:pic>
                    <p:nvPicPr>
                      <p:cNvPr id="19047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29464" name="Equation" r:id="rId18" imgW="1015920" imgH="431640" progId="Equation.DSMT4">
                  <p:embed/>
                </p:oleObj>
              </mc:Choice>
              <mc:Fallback>
                <p:oleObj name="Equation" r:id="rId18" imgW="1015920" imgH="431640" progId="Equation.DSMT4">
                  <p:embed/>
                  <p:pic>
                    <p:nvPicPr>
                      <p:cNvPr id="190476"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29465" name="Equation" r:id="rId20" imgW="622080" imgH="368280" progId="Equation.DSMT4">
                  <p:embed/>
                </p:oleObj>
              </mc:Choice>
              <mc:Fallback>
                <p:oleObj name="Equation" r:id="rId20" imgW="622080" imgH="368280" progId="Equation.DSMT4">
                  <p:embed/>
                  <p:pic>
                    <p:nvPicPr>
                      <p:cNvPr id="19047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29466" name="Equation" r:id="rId22" imgW="1193760" imgH="431640" progId="Equation.DSMT4">
                  <p:embed/>
                </p:oleObj>
              </mc:Choice>
              <mc:Fallback>
                <p:oleObj name="Equation" r:id="rId22" imgW="1193760" imgH="431640" progId="Equation.DSMT4">
                  <p:embed/>
                  <p:pic>
                    <p:nvPicPr>
                      <p:cNvPr id="19047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29467" name="Equation" r:id="rId24" imgW="622080" imgH="368280" progId="Equation.DSMT4">
                  <p:embed/>
                </p:oleObj>
              </mc:Choice>
              <mc:Fallback>
                <p:oleObj name="Equation" r:id="rId24" imgW="622080" imgH="368280" progId="Equation.DSMT4">
                  <p:embed/>
                  <p:pic>
                    <p:nvPicPr>
                      <p:cNvPr id="190479"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29468" name="Equation" r:id="rId26" imgW="583920" imgH="164880" progId="Equation.DSMT4">
                  <p:embed/>
                </p:oleObj>
              </mc:Choice>
              <mc:Fallback>
                <p:oleObj name="Equation" r:id="rId26" imgW="583920" imgH="164880" progId="Equation.DSMT4">
                  <p:embed/>
                  <p:pic>
                    <p:nvPicPr>
                      <p:cNvPr id="19048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29469" name="Equation" r:id="rId27" imgW="685800" imgH="228600" progId="Equation.DSMT4">
                  <p:embed/>
                </p:oleObj>
              </mc:Choice>
              <mc:Fallback>
                <p:oleObj name="Equation" r:id="rId27" imgW="685800" imgH="228600" progId="Equation.DSMT4">
                  <p:embed/>
                  <p:pic>
                    <p:nvPicPr>
                      <p:cNvPr id="190481"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29470" name="Equation" r:id="rId29" imgW="1434960" imgH="368280" progId="Equation.DSMT4">
                  <p:embed/>
                </p:oleObj>
              </mc:Choice>
              <mc:Fallback>
                <p:oleObj name="Equation" r:id="rId29" imgW="1434960" imgH="368280" progId="Equation.DSMT4">
                  <p:embed/>
                  <p:pic>
                    <p:nvPicPr>
                      <p:cNvPr id="190482"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29471" name="Equation" r:id="rId31" imgW="660240" imgH="190440" progId="Equation.DSMT4">
                  <p:embed/>
                </p:oleObj>
              </mc:Choice>
              <mc:Fallback>
                <p:oleObj name="Equation" r:id="rId31" imgW="660240" imgH="190440" progId="Equation.DSMT4">
                  <p:embed/>
                  <p:pic>
                    <p:nvPicPr>
                      <p:cNvPr id="190483"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29472" name="Equation" r:id="rId33" imgW="507960" imgH="190440" progId="Equation.DSMT4">
                  <p:embed/>
                </p:oleObj>
              </mc:Choice>
              <mc:Fallback>
                <p:oleObj name="Equation" r:id="rId33" imgW="507960" imgH="190440" progId="Equation.DSMT4">
                  <p:embed/>
                  <p:pic>
                    <p:nvPicPr>
                      <p:cNvPr id="190484" name="Object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960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a:t>Monday, Feb. 10, 2020</a:t>
            </a:r>
          </a:p>
        </p:txBody>
      </p:sp>
      <p:sp>
        <p:nvSpPr>
          <p:cNvPr id="24" name="Footer Placeholder 4"/>
          <p:cNvSpPr>
            <a:spLocks noGrp="1"/>
          </p:cNvSpPr>
          <p:nvPr>
            <p:ph type="ftr" sz="quarter" idx="11"/>
          </p:nvPr>
        </p:nvSpPr>
        <p:spPr/>
        <p:txBody>
          <a:bodyPr/>
          <a:lstStyle/>
          <a:p>
            <a:r>
              <a:rPr lang="en-US"/>
              <a:t>PHYS 1444-002, Spring 2020                    Dr. Jaehoon Yu</a:t>
            </a:r>
          </a:p>
        </p:txBody>
      </p:sp>
      <p:sp>
        <p:nvSpPr>
          <p:cNvPr id="25" name="Slide Number Placeholder 5"/>
          <p:cNvSpPr>
            <a:spLocks noGrp="1"/>
          </p:cNvSpPr>
          <p:nvPr>
            <p:ph type="sldNum" sz="quarter" idx="12"/>
          </p:nvPr>
        </p:nvSpPr>
        <p:spPr/>
        <p:txBody>
          <a:bodyPr/>
          <a:lstStyle/>
          <a:p>
            <a:fld id="{E17E077E-1939-3541-A1D0-14C9ADC0F1BB}" type="slidenum">
              <a:rPr lang="en-US"/>
              <a:pPr/>
              <a:t>12</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 </a:t>
            </a:r>
            <a:r>
              <a:rPr lang="en-US" sz="2800" dirty="0">
                <a:latin typeface="Symbol" charset="2"/>
              </a:rPr>
              <a:t>θ</a:t>
            </a:r>
            <a:r>
              <a:rPr lang="en-US" sz="2800" baseline="-25000" dirty="0"/>
              <a:t>1</a:t>
            </a:r>
            <a:r>
              <a:rPr lang="en-US" sz="2800" dirty="0"/>
              <a:t> to </a:t>
            </a:r>
            <a:r>
              <a:rPr lang="en-US" sz="2800" dirty="0">
                <a:latin typeface="Symbol" charset="2"/>
              </a:rPr>
              <a:t>θ</a:t>
            </a:r>
            <a:r>
              <a:rPr lang="en-US" sz="2800" baseline="-25000" dirty="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p>
          <a:p>
            <a:r>
              <a:rPr lang="en-US" sz="2800" dirty="0"/>
              <a:t>We choose U=0 when </a:t>
            </a:r>
            <a:r>
              <a:rPr lang="en-US" sz="2800" dirty="0">
                <a:latin typeface="Symbol" charset="2"/>
              </a:rPr>
              <a:t>θ</a:t>
            </a:r>
            <a:r>
              <a:rPr lang="en-US" sz="2800" baseline="-25000" dirty="0"/>
              <a:t>1</a:t>
            </a:r>
            <a:r>
              <a:rPr lang="en-US" sz="2800" dirty="0"/>
              <a:t>=90 degrees, then the potential energy at </a:t>
            </a:r>
            <a:r>
              <a:rPr lang="en-US" sz="2800" dirty="0">
                <a:latin typeface="Symbol" charset="2"/>
              </a:rPr>
              <a:t>θ</a:t>
            </a:r>
            <a:r>
              <a:rPr lang="en-US" sz="2800" baseline="-25000" dirty="0"/>
              <a:t>2</a:t>
            </a:r>
            <a:r>
              <a:rPr lang="en-US" sz="2800" dirty="0"/>
              <a:t>=</a:t>
            </a:r>
            <a:r>
              <a:rPr lang="en-US" sz="2800" dirty="0" err="1">
                <a:latin typeface="Symbol" charset="2"/>
              </a:rPr>
              <a:t>θ</a:t>
            </a:r>
            <a:r>
              <a:rPr lang="en-US" sz="2800" dirty="0"/>
              <a:t> 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30383" name="Equation" r:id="rId3" imgW="279360" imgH="164880" progId="Equation.DSMT4">
                  <p:embed/>
                </p:oleObj>
              </mc:Choice>
              <mc:Fallback>
                <p:oleObj name="Equation" r:id="rId3" imgW="279360" imgH="164880" progId="Equation.DSMT4">
                  <p:embed/>
                  <p:pic>
                    <p:nvPicPr>
                      <p:cNvPr id="1914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14600" y="2301875"/>
          <a:ext cx="561975" cy="315913"/>
        </p:xfrm>
        <a:graphic>
          <a:graphicData uri="http://schemas.openxmlformats.org/presentationml/2006/ole">
            <mc:AlternateContent xmlns:mc="http://schemas.openxmlformats.org/markup-compatibility/2006">
              <mc:Choice xmlns:v="urn:schemas-microsoft-com:vml" Requires="v">
                <p:oleObj spid="_x0000_s30384" name="Equation" r:id="rId5" imgW="228600" imgH="126720" progId="Equation.DSMT4">
                  <p:embed/>
                </p:oleObj>
              </mc:Choice>
              <mc:Fallback>
                <p:oleObj name="Equation" r:id="rId5" imgW="228600" imgH="126720" progId="Equation.DSMT4">
                  <p:embed/>
                  <p:pic>
                    <p:nvPicPr>
                      <p:cNvPr id="1914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301875"/>
                        <a:ext cx="561975" cy="315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30385" name="Equation" r:id="rId7" imgW="279360" imgH="164880" progId="Equation.DSMT4">
                  <p:embed/>
                </p:oleObj>
              </mc:Choice>
              <mc:Fallback>
                <p:oleObj name="Equation" r:id="rId7" imgW="279360" imgH="164880" progId="Equation.DSMT4">
                  <p:embed/>
                  <p:pic>
                    <p:nvPicPr>
                      <p:cNvPr id="19149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867400" y="1927225"/>
            <a:ext cx="3200400" cy="707886"/>
          </a:xfrm>
          <a:prstGeom prst="rect">
            <a:avLst/>
          </a:prstGeom>
          <a:noFill/>
          <a:ln w="38100">
            <a:solidFill>
              <a:srgbClr val="660066"/>
            </a:solidFill>
            <a:miter lim="800000"/>
            <a:headEnd/>
            <a:tailEnd/>
          </a:ln>
          <a:effectLst/>
        </p:spPr>
        <p:txBody>
          <a:bodyPr wrap="square">
            <a:prstTxWarp prst="textNoShape">
              <a:avLst/>
            </a:prstTxWarp>
            <a:spAutoFit/>
          </a:bodyPr>
          <a:lstStyle/>
          <a:p>
            <a:r>
              <a:rPr lang="en-US" sz="2000" dirty="0">
                <a:solidFill>
                  <a:srgbClr val="660066"/>
                </a:solidFill>
                <a:latin typeface="Arial Narrow" charset="0"/>
              </a:rPr>
              <a:t>Because </a:t>
            </a:r>
            <a:r>
              <a:rPr lang="en-US" sz="2000" dirty="0" err="1">
                <a:solidFill>
                  <a:srgbClr val="660066"/>
                </a:solidFill>
                <a:latin typeface="Symbol" charset="2"/>
              </a:rPr>
              <a:t>τ</a:t>
            </a:r>
            <a:r>
              <a:rPr lang="en-US" sz="2000" dirty="0">
                <a:solidFill>
                  <a:srgbClr val="660066"/>
                </a:solidFill>
                <a:latin typeface="Arial Narrow" charset="0"/>
              </a:rPr>
              <a:t> and </a:t>
            </a:r>
            <a:r>
              <a:rPr lang="en-US" sz="2000" dirty="0" err="1">
                <a:solidFill>
                  <a:srgbClr val="660066"/>
                </a:solidFill>
                <a:latin typeface="Symbol" charset="2"/>
              </a:rPr>
              <a:t>θ</a:t>
            </a:r>
            <a:r>
              <a:rPr lang="en-US" sz="2000" dirty="0">
                <a:solidFill>
                  <a:srgbClr val="660066"/>
                </a:solidFill>
                <a:latin typeface="Arial Narrow" charset="0"/>
              </a:rPr>
              <a:t> are in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30386" name="Equation" r:id="rId9" imgW="266400" imgH="164880" progId="Equation.DSMT4">
                  <p:embed/>
                </p:oleObj>
              </mc:Choice>
              <mc:Fallback>
                <p:oleObj name="Equation" r:id="rId9" imgW="266400" imgH="164880" progId="Equation.DSMT4">
                  <p:embed/>
                  <p:pic>
                    <p:nvPicPr>
                      <p:cNvPr id="19150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30387" name="Equation" r:id="rId11" imgW="545760" imgH="355320" progId="Equation.DSMT4">
                  <p:embed/>
                </p:oleObj>
              </mc:Choice>
              <mc:Fallback>
                <p:oleObj name="Equation" r:id="rId11" imgW="545760" imgH="355320" progId="Equation.DSMT4">
                  <p:embed/>
                  <p:pic>
                    <p:nvPicPr>
                      <p:cNvPr id="191501"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30388" name="Equation" r:id="rId13" imgW="660400" imgH="381000" progId="Equation.DSMT4">
                  <p:embed/>
                </p:oleObj>
              </mc:Choice>
              <mc:Fallback>
                <p:oleObj name="Equation" r:id="rId13" imgW="660400" imgH="381000" progId="Equation.DSMT4">
                  <p:embed/>
                  <p:pic>
                    <p:nvPicPr>
                      <p:cNvPr id="191502" name="Object 14"/>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30389" name="Equation" r:id="rId15" imgW="533160" imgH="355320" progId="Equation.DSMT4">
                  <p:embed/>
                </p:oleObj>
              </mc:Choice>
              <mc:Fallback>
                <p:oleObj name="Equation" r:id="rId15" imgW="533160" imgH="355320" progId="Equation.DSMT4">
                  <p:embed/>
                  <p:pic>
                    <p:nvPicPr>
                      <p:cNvPr id="191503"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14663" y="2209800"/>
          <a:ext cx="1252537" cy="473075"/>
        </p:xfrm>
        <a:graphic>
          <a:graphicData uri="http://schemas.openxmlformats.org/presentationml/2006/ole">
            <mc:AlternateContent xmlns:mc="http://schemas.openxmlformats.org/markup-compatibility/2006">
              <mc:Choice xmlns:v="urn:schemas-microsoft-com:vml" Requires="v">
                <p:oleObj spid="_x0000_s30390" name="Equation" r:id="rId17" imgW="507960" imgH="190440" progId="Equation.DSMT4">
                  <p:embed/>
                </p:oleObj>
              </mc:Choice>
              <mc:Fallback>
                <p:oleObj name="Equation" r:id="rId17" imgW="507960" imgH="190440" progId="Equation.DSMT4">
                  <p:embed/>
                  <p:pic>
                    <p:nvPicPr>
                      <p:cNvPr id="191504"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14663" y="2209800"/>
                        <a:ext cx="1252537" cy="473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30391" name="Equation" r:id="rId19" imgW="1041120" imgH="355320" progId="Equation.DSMT4">
                  <p:embed/>
                </p:oleObj>
              </mc:Choice>
              <mc:Fallback>
                <p:oleObj name="Equation" r:id="rId19" imgW="1041120" imgH="355320" progId="Equation.DSMT4">
                  <p:embed/>
                  <p:pic>
                    <p:nvPicPr>
                      <p:cNvPr id="191505"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30392" name="Equation" r:id="rId21" imgW="825480" imgH="291960" progId="Equation.DSMT4">
                  <p:embed/>
                </p:oleObj>
              </mc:Choice>
              <mc:Fallback>
                <p:oleObj name="Equation" r:id="rId21" imgW="825480" imgH="291960" progId="Equation.DSMT4">
                  <p:embed/>
                  <p:pic>
                    <p:nvPicPr>
                      <p:cNvPr id="191506"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30393" name="Equation" r:id="rId23" imgW="1117440" imgH="228600" progId="Equation.DSMT4">
                  <p:embed/>
                </p:oleObj>
              </mc:Choice>
              <mc:Fallback>
                <p:oleObj name="Equation" r:id="rId23" imgW="1117440" imgH="228600" progId="Equation.DSMT4">
                  <p:embed/>
                  <p:pic>
                    <p:nvPicPr>
                      <p:cNvPr id="191507"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30394" name="Equation" r:id="rId25" imgW="355320" imgH="164880" progId="Equation.DSMT4">
                  <p:embed/>
                </p:oleObj>
              </mc:Choice>
              <mc:Fallback>
                <p:oleObj name="Equation" r:id="rId25" imgW="355320" imgH="164880" progId="Equation.DSMT4">
                  <p:embed/>
                  <p:pic>
                    <p:nvPicPr>
                      <p:cNvPr id="191508"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30395" name="Equation" r:id="rId27" imgW="711000" imgH="190440" progId="Equation.DSMT4">
                  <p:embed/>
                </p:oleObj>
              </mc:Choice>
              <mc:Fallback>
                <p:oleObj name="Equation" r:id="rId27" imgW="711000" imgH="190440" progId="Equation.DSMT4">
                  <p:embed/>
                  <p:pic>
                    <p:nvPicPr>
                      <p:cNvPr id="191509" name="Object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30396" name="Equation" r:id="rId29" imgW="393700" imgH="215900" progId="Equation.DSMT4">
                  <p:embed/>
                </p:oleObj>
              </mc:Choice>
              <mc:Fallback>
                <p:oleObj name="Equation" r:id="rId29" imgW="393700" imgH="215900" progId="Equation.DSMT4">
                  <p:embed/>
                  <p:pic>
                    <p:nvPicPr>
                      <p:cNvPr id="191510" name="Object 22"/>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24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Feb. 10,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13</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31358"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31359"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31360"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31361"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31362"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31363"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31364"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31365"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31366"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31367"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31368"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31369"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31370"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961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Feb. 10,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14</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1892"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1893"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1894"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16900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Feb. 10,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58A2F91A-E4C6-1543-8521-31AAA300F3E3}" type="slidenum">
              <a:rPr lang="en-US"/>
              <a:pPr/>
              <a:t>15</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 </a:t>
            </a:r>
            <a:r>
              <a:rPr lang="en-US" dirty="0" err="1">
                <a:solidFill>
                  <a:srgbClr val="660066"/>
                </a:solidFill>
                <a:latin typeface="Symbol" charset="2"/>
              </a:rPr>
              <a:t>θ</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32965" name="Equation" r:id="rId3" imgW="228600" imgH="126720" progId="Equation.DSMT4">
                  <p:embed/>
                </p:oleObj>
              </mc:Choice>
              <mc:Fallback>
                <p:oleObj name="Equation" r:id="rId3" imgW="228600" imgH="126720" progId="Equation.DSMT4">
                  <p:embed/>
                  <p:pic>
                    <p:nvPicPr>
                      <p:cNvPr id="1935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32966" name="Equation" r:id="rId5" imgW="609480" imgH="190440" progId="Equation.DSMT4">
                  <p:embed/>
                </p:oleObj>
              </mc:Choice>
              <mc:Fallback>
                <p:oleObj name="Equation" r:id="rId5" imgW="609480" imgH="190440" progId="Equation.DSMT4">
                  <p:embed/>
                  <p:pic>
                    <p:nvPicPr>
                      <p:cNvPr id="1935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32967" name="Equation" r:id="rId7" imgW="342720" imgH="190440" progId="Equation.DSMT4">
                  <p:embed/>
                </p:oleObj>
              </mc:Choice>
              <mc:Fallback>
                <p:oleObj name="Equation" r:id="rId7" imgW="342720" imgH="190440" progId="Equation.DSMT4">
                  <p:embed/>
                  <p:pic>
                    <p:nvPicPr>
                      <p:cNvPr id="1935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32968" name="Equation" r:id="rId9" imgW="2958840" imgH="279360" progId="Equation.DSMT4">
                  <p:embed/>
                </p:oleObj>
              </mc:Choice>
              <mc:Fallback>
                <p:oleObj name="Equation" r:id="rId9" imgW="2958840" imgH="279360" progId="Equation.DSMT4">
                  <p:embed/>
                  <p:pic>
                    <p:nvPicPr>
                      <p:cNvPr id="1935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a:solidFill>
                  <a:srgbClr val="0000FF"/>
                </a:solidFill>
                <a:latin typeface="+mn-lt"/>
              </a:rPr>
              <a:t>What is the distance between a hydrogen atom and the oxygen atom?</a:t>
            </a:r>
          </a:p>
        </p:txBody>
      </p:sp>
    </p:spTree>
    <p:extLst>
      <p:ext uri="{BB962C8B-B14F-4D97-AF65-F5344CB8AC3E}">
        <p14:creationId xmlns:p14="http://schemas.microsoft.com/office/powerpoint/2010/main" val="98366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Feb. 10,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9A84952B-C0EB-8048-A3FB-9C63734DF2DC}" type="slidenum">
              <a:rPr lang="en-US"/>
              <a:pPr/>
              <a:t>16</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33989" name="Equation" r:id="rId3" imgW="266400" imgH="164880" progId="Equation.DSMT4">
                  <p:embed/>
                </p:oleObj>
              </mc:Choice>
              <mc:Fallback>
                <p:oleObj name="Equation" r:id="rId3" imgW="266400" imgH="164880" progId="Equation.DSMT4">
                  <p:embed/>
                  <p:pic>
                    <p:nvPicPr>
                      <p:cNvPr id="1945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 </a:t>
            </a:r>
            <a:r>
              <a:rPr lang="en-US" dirty="0" err="1">
                <a:solidFill>
                  <a:srgbClr val="CC0000"/>
                </a:solidFill>
                <a:latin typeface="Symbol" charset="2"/>
              </a:rPr>
              <a:t>θ</a:t>
            </a:r>
            <a:r>
              <a:rPr lang="en-US" dirty="0">
                <a:solidFill>
                  <a:srgbClr val="CC0000"/>
                </a:solidFill>
                <a:latin typeface="Arial Narrow" charset="0"/>
              </a:rPr>
              <a:t> 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a:solidFill>
                  <a:schemeClr val="accent2"/>
                </a:solidFill>
                <a:latin typeface="Arial Narrow" charset="0"/>
              </a:rPr>
              <a:t>cos</a:t>
            </a:r>
            <a:r>
              <a:rPr lang="en-US" dirty="0" err="1">
                <a:solidFill>
                  <a:schemeClr val="accent2"/>
                </a:solidFill>
                <a:latin typeface="Symbol" charset="2"/>
              </a:rPr>
              <a:t>θ</a:t>
            </a:r>
            <a:r>
              <a:rPr lang="en-US" dirty="0">
                <a:solidFill>
                  <a:schemeClr val="accent2"/>
                </a:solidFill>
                <a:latin typeface="Arial Narrow" charset="0"/>
              </a:rPr>
              <a:t>= -1, </a:t>
            </a:r>
            <a:r>
              <a:rPr lang="en-US" dirty="0" err="1">
                <a:solidFill>
                  <a:schemeClr val="accent2"/>
                </a:solidFill>
                <a:latin typeface="Symbol" charset="2"/>
              </a:rPr>
              <a:t>θ</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33990" name="Equation" r:id="rId5" imgW="1955520" imgH="279360" progId="Equation.DSMT4">
                  <p:embed/>
                </p:oleObj>
              </mc:Choice>
              <mc:Fallback>
                <p:oleObj name="Equation" r:id="rId5" imgW="1955520" imgH="279360" progId="Equation.DSMT4">
                  <p:embed/>
                  <p:pic>
                    <p:nvPicPr>
                      <p:cNvPr id="19456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33991" name="Equation" r:id="rId7" imgW="495300" imgH="215900" progId="Equation.DSMT4">
                  <p:embed/>
                </p:oleObj>
              </mc:Choice>
              <mc:Fallback>
                <p:oleObj name="Equation" r:id="rId7" imgW="495300" imgH="215900" progId="Equation.DSMT4">
                  <p:embed/>
                  <p:pic>
                    <p:nvPicPr>
                      <p:cNvPr id="194570" name="Object 10"/>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33992" name="Equation" r:id="rId9" imgW="609480" imgH="190440" progId="Equation.DSMT4">
                  <p:embed/>
                </p:oleObj>
              </mc:Choice>
              <mc:Fallback>
                <p:oleObj name="Equation" r:id="rId9" imgW="609480" imgH="190440" progId="Equation.DSMT4">
                  <p:embed/>
                  <p:pic>
                    <p:nvPicPr>
                      <p:cNvPr id="19457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 </a:t>
            </a:r>
            <a:r>
              <a:rPr lang="en-US" dirty="0" err="1">
                <a:solidFill>
                  <a:schemeClr val="accent2"/>
                </a:solidFill>
                <a:latin typeface="Symbol" charset="2"/>
              </a:rPr>
              <a:t>τ</a:t>
            </a:r>
            <a:r>
              <a:rPr lang="en-US" dirty="0">
                <a:solidFill>
                  <a:schemeClr val="accent2"/>
                </a:solidFill>
                <a:latin typeface="Arial Narrow" charset="0"/>
              </a:rPr>
              <a:t> is at its maximum at </a:t>
            </a:r>
            <a:r>
              <a:rPr lang="en-US" dirty="0" err="1">
                <a:solidFill>
                  <a:schemeClr val="accent2"/>
                </a:solidFill>
                <a:latin typeface="Symbol" charset="2"/>
              </a:rPr>
              <a:t>θ</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 </a:t>
            </a:r>
            <a:r>
              <a:rPr lang="en-US" dirty="0" err="1">
                <a:solidFill>
                  <a:schemeClr val="accent2"/>
                </a:solidFill>
                <a:latin typeface="Symbol" charset="2"/>
              </a:rPr>
              <a:t>θ</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 </a:t>
            </a:r>
            <a:r>
              <a:rPr lang="en-US" dirty="0" err="1">
                <a:solidFill>
                  <a:schemeClr val="accent2"/>
                </a:solidFill>
                <a:latin typeface="Symbol" charset="2"/>
              </a:rPr>
              <a:t>θ</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 </a:t>
            </a:r>
            <a:r>
              <a:rPr lang="en-US" dirty="0" err="1">
                <a:solidFill>
                  <a:schemeClr val="accent2"/>
                </a:solidFill>
                <a:latin typeface="Symbol" charset="2"/>
              </a:rPr>
              <a:t>θ</a:t>
            </a:r>
            <a:r>
              <a:rPr lang="en-US" dirty="0">
                <a:solidFill>
                  <a:schemeClr val="accent2"/>
                </a:solidFill>
                <a:latin typeface="Arial Narrow" charset="0"/>
              </a:rPr>
              <a:t>=90.</a:t>
            </a:r>
          </a:p>
        </p:txBody>
      </p:sp>
    </p:spTree>
    <p:extLst>
      <p:ext uri="{BB962C8B-B14F-4D97-AF65-F5344CB8AC3E}">
        <p14:creationId xmlns:p14="http://schemas.microsoft.com/office/powerpoint/2010/main" val="25684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Feb. 10,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1B416A75-5676-B940-AAF1-183BA8B23B63}" type="slidenum">
              <a:rPr lang="en-US"/>
              <a:pPr/>
              <a:t>17</a:t>
            </a:fld>
            <a:endParaRPr lang="en-US"/>
          </a:p>
        </p:txBody>
      </p:sp>
      <p:sp>
        <p:nvSpPr>
          <p:cNvPr id="196610" name="Rectangle 2"/>
          <p:cNvSpPr>
            <a:spLocks noGrp="1" noChangeArrowheads="1"/>
          </p:cNvSpPr>
          <p:nvPr>
            <p:ph type="title"/>
          </p:nvPr>
        </p:nvSpPr>
        <p:spPr>
          <a:xfrm>
            <a:off x="381000" y="190500"/>
            <a:ext cx="8077200" cy="685800"/>
          </a:xfrm>
        </p:spPr>
        <p:txBody>
          <a:bodyPr/>
          <a:lstStyle/>
          <a:p>
            <a:r>
              <a:rPr lang="en-US" sz="5400" b="1"/>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a distribution of charges can be obtained using Coulomb’s law by summing (or integrating) over the charge distributions vectorially.</a:t>
            </a:r>
          </a:p>
          <a:p>
            <a:r>
              <a:rPr lang="en-US" dirty="0">
                <a:sym typeface="Wingdings" charset="2"/>
              </a:rPr>
              <a:t>Gauss’ law, however, gives an additional insight into the nature of the electrostatic field and a more general relationship between the charge and the field</a:t>
            </a:r>
          </a:p>
        </p:txBody>
      </p:sp>
    </p:spTree>
    <p:extLst>
      <p:ext uri="{BB962C8B-B14F-4D97-AF65-F5344CB8AC3E}">
        <p14:creationId xmlns:p14="http://schemas.microsoft.com/office/powerpoint/2010/main" val="35588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10,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D48C67DE-9B62-5B49-AE41-94562FDA6966}" type="slidenum">
              <a:rPr lang="en-US"/>
              <a:pPr/>
              <a:t>18</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a:t>
            </a:r>
            <a:r>
              <a:rPr lang="en-US" sz="2400">
                <a:sym typeface="Wingdings" charset="2"/>
              </a:rPr>
              <a:t>is perpendicular </a:t>
            </a:r>
            <a:r>
              <a:rPr lang="en-US" sz="2400" dirty="0">
                <a:sym typeface="Wingdings" charset="2"/>
              </a:rPr>
              <a:t>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34865"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34866"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7F183812-935C-0643-98DE-D437A93CDF8B}"/>
              </a:ext>
            </a:extLst>
          </p:cNvPr>
          <p:cNvSpPr txBox="1"/>
          <p:nvPr/>
        </p:nvSpPr>
        <p:spPr>
          <a:xfrm>
            <a:off x="6729525" y="4571355"/>
            <a:ext cx="776175" cy="461665"/>
          </a:xfrm>
          <a:prstGeom prst="rect">
            <a:avLst/>
          </a:prstGeom>
          <a:noFill/>
        </p:spPr>
        <p:txBody>
          <a:bodyPr wrap="none" rtlCol="0">
            <a:spAutoFit/>
          </a:bodyPr>
          <a:lstStyle/>
          <a:p>
            <a:r>
              <a:rPr lang="en-US" dirty="0">
                <a:solidFill>
                  <a:srgbClr val="C00000"/>
                </a:solidFill>
                <a:highlight>
                  <a:srgbClr val="FFFF00"/>
                </a:highlight>
                <a:latin typeface="+mn-lt"/>
              </a:rPr>
              <a:t>Unit?</a:t>
            </a:r>
          </a:p>
        </p:txBody>
      </p:sp>
      <p:graphicFrame>
        <p:nvGraphicFramePr>
          <p:cNvPr id="11" name="Object 11">
            <a:extLst>
              <a:ext uri="{FF2B5EF4-FFF2-40B4-BE49-F238E27FC236}">
                <a16:creationId xmlns:a16="http://schemas.microsoft.com/office/drawing/2014/main" id="{0C6232DF-BFAC-844A-AA9C-322D40B11E97}"/>
              </a:ext>
            </a:extLst>
          </p:cNvPr>
          <p:cNvGraphicFramePr>
            <a:graphicFrameLocks noChangeAspect="1"/>
          </p:cNvGraphicFramePr>
          <p:nvPr/>
        </p:nvGraphicFramePr>
        <p:xfrm>
          <a:off x="7505700" y="4570710"/>
          <a:ext cx="1058985" cy="457200"/>
        </p:xfrm>
        <a:graphic>
          <a:graphicData uri="http://schemas.openxmlformats.org/presentationml/2006/ole">
            <mc:AlternateContent xmlns:mc="http://schemas.openxmlformats.org/markup-compatibility/2006">
              <mc:Choice xmlns:v="urn:schemas-microsoft-com:vml" Requires="v">
                <p:oleObj spid="_x0000_s34867" name="Equation" r:id="rId8" imgW="558800" imgH="241300" progId="Equation.DSMT4">
                  <p:embed/>
                </p:oleObj>
              </mc:Choice>
              <mc:Fallback>
                <p:oleObj name="Equation" r:id="rId8" imgW="558800" imgH="241300" progId="Equation.DSMT4">
                  <p:embed/>
                  <p:pic>
                    <p:nvPicPr>
                      <p:cNvPr id="11" name="Object 11">
                        <a:extLst>
                          <a:ext uri="{FF2B5EF4-FFF2-40B4-BE49-F238E27FC236}">
                            <a16:creationId xmlns:a16="http://schemas.microsoft.com/office/drawing/2014/main" id="{0C6232DF-BFAC-844A-AA9C-322D40B11E97}"/>
                          </a:ext>
                        </a:extLst>
                      </p:cNvPr>
                      <p:cNvPicPr>
                        <a:picLocks noChangeAspect="1" noChangeArrowheads="1"/>
                      </p:cNvPicPr>
                      <p:nvPr/>
                    </p:nvPicPr>
                    <p:blipFill>
                      <a:blip r:embed="rId9"/>
                      <a:srcRect/>
                      <a:stretch>
                        <a:fillRect/>
                      </a:stretch>
                    </p:blipFill>
                    <p:spPr bwMode="auto">
                      <a:xfrm>
                        <a:off x="7505700" y="4570710"/>
                        <a:ext cx="105898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58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1" end="1"/>
                                            </p:txEl>
                                          </p:spTgt>
                                        </p:tgtEl>
                                        <p:attrNameLst>
                                          <p:attrName>style.visibility</p:attrName>
                                        </p:attrNameLst>
                                      </p:cBhvr>
                                      <p:to>
                                        <p:strVal val="visible"/>
                                      </p:to>
                                    </p:set>
                                    <p:animEffect transition="in" filter="wipe(left)">
                                      <p:cBhvr>
                                        <p:cTn id="23" dur="500"/>
                                        <p:tgtEl>
                                          <p:spTgt spid="1976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2" end="2"/>
                                            </p:txEl>
                                          </p:spTgt>
                                        </p:tgtEl>
                                        <p:attrNameLst>
                                          <p:attrName>style.visibility</p:attrName>
                                        </p:attrNameLst>
                                      </p:cBhvr>
                                      <p:to>
                                        <p:strVal val="visible"/>
                                      </p:to>
                                    </p:set>
                                    <p:animEffect transition="in" filter="wipe(left)">
                                      <p:cBhvr>
                                        <p:cTn id="28" dur="500"/>
                                        <p:tgtEl>
                                          <p:spTgt spid="1976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3" end="3"/>
                                            </p:txEl>
                                          </p:spTgt>
                                        </p:tgtEl>
                                        <p:attrNameLst>
                                          <p:attrName>style.visibility</p:attrName>
                                        </p:attrNameLst>
                                      </p:cBhvr>
                                      <p:to>
                                        <p:strVal val="visible"/>
                                      </p:to>
                                    </p:set>
                                    <p:animEffect transition="in" filter="wipe(left)">
                                      <p:cBhvr>
                                        <p:cTn id="33" dur="500"/>
                                        <p:tgtEl>
                                          <p:spTgt spid="19763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4" end="4"/>
                                            </p:txEl>
                                          </p:spTgt>
                                        </p:tgtEl>
                                        <p:attrNameLst>
                                          <p:attrName>style.visibility</p:attrName>
                                        </p:attrNameLst>
                                      </p:cBhvr>
                                      <p:to>
                                        <p:strVal val="visible"/>
                                      </p:to>
                                    </p:set>
                                    <p:animEffect transition="in" filter="wipe(left)">
                                      <p:cBhvr>
                                        <p:cTn id="38" dur="500"/>
                                        <p:tgtEl>
                                          <p:spTgt spid="1976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97636">
                                            <p:txEl>
                                              <p:pRg st="5" end="5"/>
                                            </p:txEl>
                                          </p:spTgt>
                                        </p:tgtEl>
                                        <p:attrNameLst>
                                          <p:attrName>style.visibility</p:attrName>
                                        </p:attrNameLst>
                                      </p:cBhvr>
                                      <p:to>
                                        <p:strVal val="visible"/>
                                      </p:to>
                                    </p:set>
                                    <p:animEffect transition="in" filter="wipe(left)">
                                      <p:cBhvr>
                                        <p:cTn id="58" dur="500"/>
                                        <p:tgtEl>
                                          <p:spTgt spid="19763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197636">
                                            <p:txEl>
                                              <p:pRg st="6" end="6"/>
                                            </p:txEl>
                                          </p:spTgt>
                                        </p:tgtEl>
                                        <p:attrNameLst>
                                          <p:attrName>style.visibility</p:attrName>
                                        </p:attrNameLst>
                                      </p:cBhvr>
                                      <p:to>
                                        <p:strVal val="visible"/>
                                      </p:to>
                                    </p:set>
                                    <p:animEffect transition="in" filter="wipe(left)">
                                      <p:cBhvr>
                                        <p:cTn id="63" dur="500"/>
                                        <p:tgtEl>
                                          <p:spTgt spid="197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Feb. 10,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416F477F-FD23-C54F-A295-3491CF93ABEB}" type="slidenum">
              <a:rPr lang="en-US"/>
              <a:pPr/>
              <a:t>19</a:t>
            </a:fld>
            <a:endParaRPr lang="en-US"/>
          </a:p>
        </p:txBody>
      </p:sp>
      <p:pic>
        <p:nvPicPr>
          <p:cNvPr id="198658" name="Picture 2" descr="FG22_001"/>
          <p:cNvPicPr>
            <a:picLocks noChangeAspect="1" noChangeArrowheads="1"/>
          </p:cNvPicPr>
          <p:nvPr/>
        </p:nvPicPr>
        <p:blipFill>
          <a:blip r:embed="rId4"/>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35937" name="Equation" r:id="rId5" imgW="749300" imgH="241300" progId="Equation.DSMT4">
                  <p:embed/>
                </p:oleObj>
              </mc:Choice>
              <mc:Fallback>
                <p:oleObj name="Equation" r:id="rId5" imgW="749300" imgH="241300" progId="Equation.DSMT4">
                  <p:embed/>
                  <p:pic>
                    <p:nvPicPr>
                      <p:cNvPr id="198663" name="Object 7"/>
                      <p:cNvPicPr>
                        <a:picLocks noChangeAspect="1" noChangeArrowheads="1"/>
                      </p:cNvPicPr>
                      <p:nvPr/>
                    </p:nvPicPr>
                    <p:blipFill>
                      <a:blip r:embed="rId6"/>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35938" name="Equation" r:id="rId7" imgW="1257120" imgH="203040" progId="Equation.DSMT4">
                  <p:embed/>
                </p:oleObj>
              </mc:Choice>
              <mc:Fallback>
                <p:oleObj name="Equation" r:id="rId7" imgW="1257120" imgH="203040" progId="Equation.DSMT4">
                  <p:embed/>
                  <p:pic>
                    <p:nvPicPr>
                      <p:cNvPr id="19866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35939" name="Equation" r:id="rId9" imgW="1054080" imgH="228600" progId="Equation.DSMT4">
                  <p:embed/>
                </p:oleObj>
              </mc:Choice>
              <mc:Fallback>
                <p:oleObj name="Equation" r:id="rId9" imgW="1054080" imgH="228600" progId="Equation.DSMT4">
                  <p:embed/>
                  <p:pic>
                    <p:nvPicPr>
                      <p:cNvPr id="19866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35940" name="Equation" r:id="rId11" imgW="2298600" imgH="279360" progId="Equation.DSMT4">
                  <p:embed/>
                </p:oleObj>
              </mc:Choice>
              <mc:Fallback>
                <p:oleObj name="Equation" r:id="rId11" imgW="2298600" imgH="279360" progId="Equation.DSMT4">
                  <p:embed/>
                  <p:pic>
                    <p:nvPicPr>
                      <p:cNvPr id="19866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35941" name="Equation" r:id="rId13" imgW="2692080" imgH="279360" progId="Equation.DSMT4">
                  <p:embed/>
                </p:oleObj>
              </mc:Choice>
              <mc:Fallback>
                <p:oleObj name="Equation" r:id="rId13" imgW="2692080" imgH="279360" progId="Equation.DSMT4">
                  <p:embed/>
                  <p:pic>
                    <p:nvPicPr>
                      <p:cNvPr id="198668"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35942" name="Equation" r:id="rId15" imgW="507960" imgH="164880" progId="Equation.DSMT4">
                  <p:embed/>
                </p:oleObj>
              </mc:Choice>
              <mc:Fallback>
                <p:oleObj name="Equation" r:id="rId15" imgW="507960" imgH="164880" progId="Equation.DSMT4">
                  <p:embed/>
                  <p:pic>
                    <p:nvPicPr>
                      <p:cNvPr id="198669"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0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609600"/>
          </a:xfrm>
        </p:spPr>
        <p:txBody>
          <a:bodyPr/>
          <a:lstStyle/>
          <a:p>
            <a:r>
              <a:rPr lang="en-US" b="1" dirty="0">
                <a:latin typeface="Arial Narrow" charset="0"/>
                <a:ea typeface="ＭＳ Ｐゴシック" charset="0"/>
                <a:cs typeface="ＭＳ Ｐゴシック" charset="0"/>
              </a:rPr>
              <a:t>Announcements – I </a:t>
            </a:r>
          </a:p>
        </p:txBody>
      </p:sp>
      <p:sp>
        <p:nvSpPr>
          <p:cNvPr id="111619" name="Rectangle 3"/>
          <p:cNvSpPr>
            <a:spLocks noGrp="1" noChangeArrowheads="1"/>
          </p:cNvSpPr>
          <p:nvPr>
            <p:ph type="body" idx="1"/>
          </p:nvPr>
        </p:nvSpPr>
        <p:spPr>
          <a:xfrm>
            <a:off x="304800" y="838200"/>
            <a:ext cx="8382000" cy="5410200"/>
          </a:xfrm>
        </p:spPr>
        <p:txBody>
          <a:bodyPr/>
          <a:lstStyle/>
          <a:p>
            <a:pPr>
              <a:lnSpc>
                <a:spcPct val="90000"/>
              </a:lnSpc>
            </a:pPr>
            <a:r>
              <a:rPr lang="en-US" sz="2800" dirty="0">
                <a:latin typeface="Arial Narrow" charset="0"/>
                <a:ea typeface="ＭＳ Ｐゴシック" charset="0"/>
              </a:rPr>
              <a:t>Please make sure you make the necessary payment for the homework</a:t>
            </a:r>
          </a:p>
          <a:p>
            <a:pPr lvl="1">
              <a:lnSpc>
                <a:spcPct val="90000"/>
              </a:lnSpc>
            </a:pPr>
            <a:r>
              <a:rPr lang="en-US" sz="2400" dirty="0">
                <a:latin typeface="Arial Narrow" charset="0"/>
                <a:ea typeface="ＭＳ Ｐゴシック" charset="0"/>
              </a:rPr>
              <a:t>You and I both will lose access to your homework!</a:t>
            </a:r>
          </a:p>
          <a:p>
            <a:pPr>
              <a:lnSpc>
                <a:spcPct val="90000"/>
              </a:lnSpc>
            </a:pPr>
            <a:r>
              <a:rPr lang="en-US" sz="2800" dirty="0">
                <a:latin typeface="Arial Narrow" charset="0"/>
                <a:ea typeface="ＭＳ Ｐゴシック" charset="0"/>
                <a:cs typeface="ＭＳ Ｐゴシック" charset="0"/>
              </a:rPr>
              <a:t>Quiz # 2</a:t>
            </a:r>
          </a:p>
          <a:p>
            <a:pPr lvl="1">
              <a:lnSpc>
                <a:spcPct val="90000"/>
              </a:lnSpc>
            </a:pPr>
            <a:r>
              <a:rPr lang="en-US" sz="2400" dirty="0">
                <a:latin typeface="Arial Narrow" charset="0"/>
                <a:ea typeface="ＭＳ Ｐゴシック" charset="0"/>
                <a:cs typeface="ＭＳ Ｐゴシック" charset="0"/>
              </a:rPr>
              <a:t>Beginning of the class this Wednesday, Feb. 12</a:t>
            </a:r>
          </a:p>
          <a:p>
            <a:pPr lvl="1">
              <a:lnSpc>
                <a:spcPct val="90000"/>
              </a:lnSpc>
            </a:pPr>
            <a:r>
              <a:rPr lang="en-US" sz="2400" dirty="0">
                <a:latin typeface="Arial Narrow" charset="0"/>
                <a:ea typeface="ＭＳ Ｐゴシック" charset="0"/>
                <a:cs typeface="ＭＳ Ｐゴシック" charset="0"/>
              </a:rPr>
              <a:t>Covers CH21.6 to what we finish today (CH22?)</a:t>
            </a:r>
          </a:p>
          <a:p>
            <a:pPr lvl="1" eaLnBrk="1" hangingPunct="1"/>
            <a:r>
              <a:rPr lang="en-US" sz="2400" dirty="0"/>
              <a:t>You can bring your calculator w/o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endParaRPr lang="en-US"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10,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Feb. 10,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20</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is lying in the </a:t>
            </a:r>
            <a:r>
              <a:rPr lang="en-US" sz="3600" dirty="0" err="1"/>
              <a:t>xy</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114610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8" presetClass="emph" presetSubtype="0" fill="hold" nodeType="clickEffect">
                                  <p:stCondLst>
                                    <p:cond delay="0"/>
                                  </p:stCondLst>
                                  <p:iterate type="wd">
                                    <p:tmPct val="10000"/>
                                  </p:iterate>
                                  <p:childTnLst>
                                    <p:animClr clrSpc="rgb" dir="cw">
                                      <p:cBhvr override="childStyle">
                                        <p:cTn id="36" dur="500" fill="hold"/>
                                        <p:tgtEl>
                                          <p:spTgt spid="203780">
                                            <p:txEl>
                                              <p:pRg st="4" end="4"/>
                                            </p:txEl>
                                          </p:spTgt>
                                        </p:tgtEl>
                                        <p:attrNameLst>
                                          <p:attrName>style.color</p:attrName>
                                        </p:attrNameLst>
                                      </p:cBhvr>
                                      <p:to>
                                        <a:schemeClr val="accent2"/>
                                      </p:to>
                                    </p:animClr>
                                    <p:animClr clrSpc="rgb" dir="cw">
                                      <p:cBhvr>
                                        <p:cTn id="37" dur="500" fill="hold"/>
                                        <p:tgtEl>
                                          <p:spTgt spid="203780">
                                            <p:txEl>
                                              <p:pRg st="4" end="4"/>
                                            </p:txEl>
                                          </p:spTgt>
                                        </p:tgtEl>
                                        <p:attrNameLst>
                                          <p:attrName>fillcolor</p:attrName>
                                        </p:attrNameLst>
                                      </p:cBhvr>
                                      <p:to>
                                        <a:schemeClr val="accent2"/>
                                      </p:to>
                                    </p:animClr>
                                    <p:set>
                                      <p:cBhvr>
                                        <p:cTn id="38" dur="500" fill="hold"/>
                                        <p:tgtEl>
                                          <p:spTgt spid="203780">
                                            <p:txEl>
                                              <p:pRg st="4" end="4"/>
                                            </p:txEl>
                                          </p:spTgt>
                                        </p:tgtEl>
                                        <p:attrNameLst>
                                          <p:attrName>fill.type</p:attrName>
                                        </p:attrNameLst>
                                      </p:cBhvr>
                                      <p:to>
                                        <p:strVal val="solid"/>
                                      </p:to>
                                    </p:set>
                                    <p:anim to="1.5" calcmode="lin" valueType="num">
                                      <p:cBhvr override="childStyle">
                                        <p:cTn id="39" dur="500" fill="hold"/>
                                        <p:tgtEl>
                                          <p:spTgt spid="203780">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Feb. 10,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21</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114800" y="4329113"/>
          <a:ext cx="2255837" cy="1052512"/>
        </p:xfrm>
        <a:graphic>
          <a:graphicData uri="http://schemas.openxmlformats.org/presentationml/2006/ole">
            <mc:AlternateContent xmlns:mc="http://schemas.openxmlformats.org/markup-compatibility/2006">
              <mc:Choice xmlns:v="urn:schemas-microsoft-com:vml" Requires="v">
                <p:oleObj spid="_x0000_s36913"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4114800"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36914"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36915"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396059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Feb. 10,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3EB9B037-81C0-1A4F-801E-4388C2A928F7}" type="slidenum">
              <a:rPr lang="en-US"/>
              <a:pPr/>
              <a:t>22</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759200" cy="281940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37905"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26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4803"/>
                                        </p:tgtEl>
                                        <p:attrNameLst>
                                          <p:attrName>style.visibility</p:attrName>
                                        </p:attrNameLst>
                                      </p:cBhvr>
                                      <p:to>
                                        <p:strVal val="visible"/>
                                      </p:to>
                                    </p:set>
                                    <p:anim calcmode="lin" valueType="num">
                                      <p:cBhvr>
                                        <p:cTn id="12" dur="500" fill="hold"/>
                                        <p:tgtEl>
                                          <p:spTgt spid="204803"/>
                                        </p:tgtEl>
                                        <p:attrNameLst>
                                          <p:attrName>ppt_w</p:attrName>
                                        </p:attrNameLst>
                                      </p:cBhvr>
                                      <p:tavLst>
                                        <p:tav tm="0">
                                          <p:val>
                                            <p:fltVal val="0"/>
                                          </p:val>
                                        </p:tav>
                                        <p:tav tm="100000">
                                          <p:val>
                                            <p:strVal val="#ppt_w"/>
                                          </p:val>
                                        </p:tav>
                                      </p:tavLst>
                                    </p:anim>
                                    <p:anim calcmode="lin" valueType="num">
                                      <p:cBhvr>
                                        <p:cTn id="13" dur="500" fill="hold"/>
                                        <p:tgtEl>
                                          <p:spTgt spid="204803"/>
                                        </p:tgtEl>
                                        <p:attrNameLst>
                                          <p:attrName>ppt_h</p:attrName>
                                        </p:attrNameLst>
                                      </p:cBhvr>
                                      <p:tavLst>
                                        <p:tav tm="0">
                                          <p:val>
                                            <p:fltVal val="0"/>
                                          </p:val>
                                        </p:tav>
                                        <p:tav tm="100000">
                                          <p:val>
                                            <p:strVal val="#ppt_h"/>
                                          </p:val>
                                        </p:tav>
                                      </p:tavLst>
                                    </p:anim>
                                    <p:animEffect transition="in" filter="fade">
                                      <p:cBhvr>
                                        <p:cTn id="14" dur="500"/>
                                        <p:tgtEl>
                                          <p:spTgt spid="2048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4806">
                                            <p:txEl>
                                              <p:pRg st="0" end="0"/>
                                            </p:txEl>
                                          </p:spTgt>
                                        </p:tgtEl>
                                        <p:attrNameLst>
                                          <p:attrName>style.visibility</p:attrName>
                                        </p:attrNameLst>
                                      </p:cBhvr>
                                      <p:to>
                                        <p:strVal val="visible"/>
                                      </p:to>
                                    </p:set>
                                    <p:animEffect transition="in" filter="wipe(left)">
                                      <p:cBhvr>
                                        <p:cTn id="19" dur="500"/>
                                        <p:tgtEl>
                                          <p:spTgt spid="20480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4806">
                                            <p:txEl>
                                              <p:pRg st="1" end="1"/>
                                            </p:txEl>
                                          </p:spTgt>
                                        </p:tgtEl>
                                        <p:attrNameLst>
                                          <p:attrName>style.visibility</p:attrName>
                                        </p:attrNameLst>
                                      </p:cBhvr>
                                      <p:to>
                                        <p:strVal val="visible"/>
                                      </p:to>
                                    </p:set>
                                    <p:animEffect transition="in" filter="wipe(left)">
                                      <p:cBhvr>
                                        <p:cTn id="24" dur="500"/>
                                        <p:tgtEl>
                                          <p:spTgt spid="20480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4806">
                                            <p:txEl>
                                              <p:pRg st="2" end="2"/>
                                            </p:txEl>
                                          </p:spTgt>
                                        </p:tgtEl>
                                        <p:attrNameLst>
                                          <p:attrName>style.visibility</p:attrName>
                                        </p:attrNameLst>
                                      </p:cBhvr>
                                      <p:to>
                                        <p:strVal val="visible"/>
                                      </p:to>
                                    </p:set>
                                    <p:animEffect transition="in" filter="wipe(left)">
                                      <p:cBhvr>
                                        <p:cTn id="29" dur="500"/>
                                        <p:tgtEl>
                                          <p:spTgt spid="20480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06">
                                            <p:txEl>
                                              <p:pRg st="3" end="3"/>
                                            </p:txEl>
                                          </p:spTgt>
                                        </p:tgtEl>
                                        <p:attrNameLst>
                                          <p:attrName>style.visibility</p:attrName>
                                        </p:attrNameLst>
                                      </p:cBhvr>
                                      <p:to>
                                        <p:strVal val="visible"/>
                                      </p:to>
                                    </p:set>
                                    <p:animEffect transition="in" filter="wipe(left)">
                                      <p:cBhvr>
                                        <p:cTn id="34" dur="500"/>
                                        <p:tgtEl>
                                          <p:spTgt spid="20480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204802"/>
                                        </p:tgtEl>
                                        <p:attrNameLst>
                                          <p:attrName>style.visibility</p:attrName>
                                        </p:attrNameLst>
                                      </p:cBhvr>
                                      <p:to>
                                        <p:strVal val="visible"/>
                                      </p:to>
                                    </p:set>
                                    <p:animEffect transition="in" filter="fade">
                                      <p:cBhvr>
                                        <p:cTn id="39" dur="770" decel="100000"/>
                                        <p:tgtEl>
                                          <p:spTgt spid="204802"/>
                                        </p:tgtEl>
                                      </p:cBhvr>
                                    </p:animEffect>
                                    <p:animScale>
                                      <p:cBhvr>
                                        <p:cTn id="40" dur="770" decel="100000"/>
                                        <p:tgtEl>
                                          <p:spTgt spid="204802"/>
                                        </p:tgtEl>
                                      </p:cBhvr>
                                      <p:from x="10000" y="10000"/>
                                      <p:to x="200000" y="450000"/>
                                    </p:animScale>
                                    <p:animScale>
                                      <p:cBhvr>
                                        <p:cTn id="41" dur="1230" accel="100000" fill="hold">
                                          <p:stCondLst>
                                            <p:cond delay="770"/>
                                          </p:stCondLst>
                                        </p:cTn>
                                        <p:tgtEl>
                                          <p:spTgt spid="204802"/>
                                        </p:tgtEl>
                                      </p:cBhvr>
                                      <p:from x="200000" y="450000"/>
                                      <p:to x="100000" y="100000"/>
                                    </p:animScale>
                                    <p:set>
                                      <p:cBhvr>
                                        <p:cTn id="42" dur="770" fill="hold"/>
                                        <p:tgtEl>
                                          <p:spTgt spid="204802"/>
                                        </p:tgtEl>
                                        <p:attrNameLst>
                                          <p:attrName>ppt_x</p:attrName>
                                        </p:attrNameLst>
                                      </p:cBhvr>
                                      <p:to>
                                        <p:strVal val="(0.5)"/>
                                      </p:to>
                                    </p:set>
                                    <p:anim from="(0.5)" to="(#ppt_x)" calcmode="lin" valueType="num">
                                      <p:cBhvr>
                                        <p:cTn id="43" dur="1230" accel="100000" fill="hold">
                                          <p:stCondLst>
                                            <p:cond delay="770"/>
                                          </p:stCondLst>
                                        </p:cTn>
                                        <p:tgtEl>
                                          <p:spTgt spid="204802"/>
                                        </p:tgtEl>
                                        <p:attrNameLst>
                                          <p:attrName>ppt_x</p:attrName>
                                        </p:attrNameLst>
                                      </p:cBhvr>
                                    </p:anim>
                                    <p:set>
                                      <p:cBhvr>
                                        <p:cTn id="44" dur="770" fill="hold"/>
                                        <p:tgtEl>
                                          <p:spTgt spid="204802"/>
                                        </p:tgtEl>
                                        <p:attrNameLst>
                                          <p:attrName>ppt_y</p:attrName>
                                        </p:attrNameLst>
                                      </p:cBhvr>
                                      <p:to>
                                        <p:strVal val="(#ppt_y+0.4)"/>
                                      </p:to>
                                    </p:set>
                                    <p:anim from="(#ppt_y+0.4)" to="(#ppt_y)" calcmode="lin" valueType="num">
                                      <p:cBhvr>
                                        <p:cTn id="45" dur="1230" accel="100000" fill="hold">
                                          <p:stCondLst>
                                            <p:cond delay="770"/>
                                          </p:stCondLst>
                                        </p:cTn>
                                        <p:tgtEl>
                                          <p:spTgt spid="204802"/>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4806">
                                            <p:txEl>
                                              <p:pRg st="4" end="4"/>
                                            </p:txEl>
                                          </p:spTgt>
                                        </p:tgtEl>
                                        <p:attrNameLst>
                                          <p:attrName>style.visibility</p:attrName>
                                        </p:attrNameLst>
                                      </p:cBhvr>
                                      <p:to>
                                        <p:strVal val="visible"/>
                                      </p:to>
                                    </p:set>
                                    <p:animEffect transition="in" filter="wipe(left)">
                                      <p:cBhvr>
                                        <p:cTn id="50" dur="500"/>
                                        <p:tgtEl>
                                          <p:spTgt spid="20480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4807"/>
                                        </p:tgtEl>
                                        <p:attrNameLst>
                                          <p:attrName>style.visibility</p:attrName>
                                        </p:attrNameLst>
                                      </p:cBhvr>
                                      <p:to>
                                        <p:strVal val="visible"/>
                                      </p:to>
                                    </p:set>
                                    <p:animEffect transition="in" filter="wipe(left)">
                                      <p:cBhvr>
                                        <p:cTn id="55" dur="500"/>
                                        <p:tgtEl>
                                          <p:spTgt spid="20480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04806">
                                            <p:txEl>
                                              <p:pRg st="5" end="5"/>
                                            </p:txEl>
                                          </p:spTgt>
                                        </p:tgtEl>
                                        <p:attrNameLst>
                                          <p:attrName>style.visibility</p:attrName>
                                        </p:attrNameLst>
                                      </p:cBhvr>
                                      <p:to>
                                        <p:strVal val="visible"/>
                                      </p:to>
                                    </p:set>
                                    <p:animEffect transition="in" filter="wipe(left)">
                                      <p:cBhvr>
                                        <p:cTn id="60"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Feb. 10,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BB09488C-0840-9B44-825B-4948AB0B4A55}" type="slidenum">
              <a:rPr lang="en-US"/>
              <a:pPr/>
              <a:t>23</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 net flux 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Tree>
    <p:extLst>
      <p:ext uri="{BB962C8B-B14F-4D97-AF65-F5344CB8AC3E}">
        <p14:creationId xmlns:p14="http://schemas.microsoft.com/office/powerpoint/2010/main" val="415464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5826"/>
                                        </p:tgtEl>
                                        <p:attrNameLst>
                                          <p:attrName>style.visibility</p:attrName>
                                        </p:attrNameLst>
                                      </p:cBhvr>
                                      <p:to>
                                        <p:strVal val="visible"/>
                                      </p:to>
                                    </p:set>
                                    <p:animScale>
                                      <p:cBhvr>
                                        <p:cTn id="12"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826"/>
                                        </p:tgtEl>
                                        <p:attrNameLst>
                                          <p:attrName>ppt_x</p:attrName>
                                          <p:attrName>ppt_y</p:attrName>
                                        </p:attrNameLst>
                                      </p:cBhvr>
                                    </p:animMotion>
                                    <p:animEffect transition="in" filter="fade">
                                      <p:cBhvr>
                                        <p:cTn id="14" dur="1000"/>
                                        <p:tgtEl>
                                          <p:spTgt spid="2058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5829">
                                            <p:txEl>
                                              <p:pRg st="1" end="1"/>
                                            </p:txEl>
                                          </p:spTgt>
                                        </p:tgtEl>
                                        <p:attrNameLst>
                                          <p:attrName>style.visibility</p:attrName>
                                        </p:attrNameLst>
                                      </p:cBhvr>
                                      <p:to>
                                        <p:strVal val="visible"/>
                                      </p:to>
                                    </p:set>
                                    <p:animEffect transition="in" filter="wipe(left)">
                                      <p:cBhvr>
                                        <p:cTn id="19" dur="500"/>
                                        <p:tgtEl>
                                          <p:spTgt spid="205829">
                                            <p:txEl>
                                              <p:pRg st="1" end="1"/>
                                            </p:txEl>
                                          </p:spTgt>
                                        </p:tgtEl>
                                      </p:cBhvr>
                                    </p:animEffect>
                                  </p:childTnLst>
                                </p:cTn>
                              </p:par>
                            </p:childTnLst>
                          </p:cTn>
                        </p:par>
                        <p:par>
                          <p:cTn id="20" fill="hold">
                            <p:stCondLst>
                              <p:cond delay="95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29">
                                            <p:txEl>
                                              <p:pRg st="2" end="2"/>
                                            </p:txEl>
                                          </p:spTgt>
                                        </p:tgtEl>
                                        <p:attrNameLst>
                                          <p:attrName>style.visibility</p:attrName>
                                        </p:attrNameLst>
                                      </p:cBhvr>
                                      <p:to>
                                        <p:strVal val="visible"/>
                                      </p:to>
                                    </p:set>
                                    <p:animEffect transition="in" filter="wipe(left)">
                                      <p:cBhvr>
                                        <p:cTn id="30" dur="500"/>
                                        <p:tgtEl>
                                          <p:spTgt spid="2058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205829">
                                            <p:txEl>
                                              <p:pRg st="3" end="3"/>
                                            </p:txEl>
                                          </p:spTgt>
                                        </p:tgtEl>
                                        <p:attrNameLst>
                                          <p:attrName>style.visibility</p:attrName>
                                        </p:attrNameLst>
                                      </p:cBhvr>
                                      <p:to>
                                        <p:strVal val="visible"/>
                                      </p:to>
                                    </p:set>
                                    <p:animEffect transition="in" filter="wipe(left)">
                                      <p:cBhvr>
                                        <p:cTn id="39" dur="500"/>
                                        <p:tgtEl>
                                          <p:spTgt spid="205829">
                                            <p:txEl>
                                              <p:pRg st="3" end="3"/>
                                            </p:txEl>
                                          </p:spTgt>
                                        </p:tgtEl>
                                      </p:cBhvr>
                                    </p:animEffect>
                                  </p:childTnLst>
                                </p:cTn>
                              </p:par>
                            </p:childTnLst>
                          </p:cTn>
                        </p:par>
                        <p:par>
                          <p:cTn id="40" fill="hold">
                            <p:stCondLst>
                              <p:cond delay="11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5829">
                                            <p:txEl>
                                              <p:pRg st="4" end="4"/>
                                            </p:txEl>
                                          </p:spTgt>
                                        </p:tgtEl>
                                        <p:attrNameLst>
                                          <p:attrName>style.visibility</p:attrName>
                                        </p:attrNameLst>
                                      </p:cBhvr>
                                      <p:to>
                                        <p:strVal val="visible"/>
                                      </p:to>
                                    </p:set>
                                    <p:animEffect transition="in" filter="wipe(left)">
                                      <p:cBhvr>
                                        <p:cTn id="50" dur="500"/>
                                        <p:tgtEl>
                                          <p:spTgt spid="205829">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iterate type="wd">
                                    <p:tmPct val="10000"/>
                                  </p:iterate>
                                  <p:childTnLst>
                                    <p:set>
                                      <p:cBhvr>
                                        <p:cTn id="58" dur="1" fill="hold">
                                          <p:stCondLst>
                                            <p:cond delay="0"/>
                                          </p:stCondLst>
                                        </p:cTn>
                                        <p:tgtEl>
                                          <p:spTgt spid="205829">
                                            <p:txEl>
                                              <p:pRg st="5" end="5"/>
                                            </p:txEl>
                                          </p:spTgt>
                                        </p:tgtEl>
                                        <p:attrNameLst>
                                          <p:attrName>style.visibility</p:attrName>
                                        </p:attrNameLst>
                                      </p:cBhvr>
                                      <p:to>
                                        <p:strVal val="visible"/>
                                      </p:to>
                                    </p:set>
                                    <p:animEffect transition="in" filter="wipe(left)">
                                      <p:cBhvr>
                                        <p:cTn id="59" dur="500"/>
                                        <p:tgtEl>
                                          <p:spTgt spid="205829">
                                            <p:txEl>
                                              <p:pRg st="5" end="5"/>
                                            </p:txEl>
                                          </p:spTgt>
                                        </p:tgtEl>
                                      </p:cBhvr>
                                    </p:animEffect>
                                  </p:childTnLst>
                                </p:cTn>
                              </p:par>
                            </p:childTnLst>
                          </p:cTn>
                        </p:par>
                        <p:par>
                          <p:cTn id="60" fill="hold">
                            <p:stCondLst>
                              <p:cond delay="1400"/>
                            </p:stCondLst>
                            <p:childTnLst>
                              <p:par>
                                <p:cTn id="61" presetID="35" presetClass="entr" presetSubtype="0" fill="hold" nodeType="afterEffect">
                                  <p:stCondLst>
                                    <p:cond delay="0"/>
                                  </p:stCondLst>
                                  <p:iterate type="wd">
                                    <p:tmPct val="10000"/>
                                  </p:iterate>
                                  <p:childTnLst>
                                    <p:set>
                                      <p:cBhvr>
                                        <p:cTn id="62" dur="1" fill="hold">
                                          <p:stCondLst>
                                            <p:cond delay="0"/>
                                          </p:stCondLst>
                                        </p:cTn>
                                        <p:tgtEl>
                                          <p:spTgt spid="205827"/>
                                        </p:tgtEl>
                                        <p:attrNameLst>
                                          <p:attrName>style.visibility</p:attrName>
                                        </p:attrNameLst>
                                      </p:cBhvr>
                                      <p:to>
                                        <p:strVal val="visible"/>
                                      </p:to>
                                    </p:set>
                                    <p:animEffect transition="in" filter="fade">
                                      <p:cBhvr>
                                        <p:cTn id="63" dur="2000"/>
                                        <p:tgtEl>
                                          <p:spTgt spid="205827"/>
                                        </p:tgtEl>
                                      </p:cBhvr>
                                    </p:animEffect>
                                    <p:anim calcmode="lin" valueType="num">
                                      <p:cBhvr>
                                        <p:cTn id="64" dur="2000" fill="hold"/>
                                        <p:tgtEl>
                                          <p:spTgt spid="205827"/>
                                        </p:tgtEl>
                                        <p:attrNameLst>
                                          <p:attrName>style.rotation</p:attrName>
                                        </p:attrNameLst>
                                      </p:cBhvr>
                                      <p:tavLst>
                                        <p:tav tm="0">
                                          <p:val>
                                            <p:fltVal val="720"/>
                                          </p:val>
                                        </p:tav>
                                        <p:tav tm="100000">
                                          <p:val>
                                            <p:fltVal val="0"/>
                                          </p:val>
                                        </p:tav>
                                      </p:tavLst>
                                    </p:anim>
                                    <p:anim calcmode="lin" valueType="num">
                                      <p:cBhvr>
                                        <p:cTn id="65" dur="2000" fill="hold"/>
                                        <p:tgtEl>
                                          <p:spTgt spid="205827"/>
                                        </p:tgtEl>
                                        <p:attrNameLst>
                                          <p:attrName>ppt_h</p:attrName>
                                        </p:attrNameLst>
                                      </p:cBhvr>
                                      <p:tavLst>
                                        <p:tav tm="0">
                                          <p:val>
                                            <p:fltVal val="0"/>
                                          </p:val>
                                        </p:tav>
                                        <p:tav tm="100000">
                                          <p:val>
                                            <p:strVal val="#ppt_h"/>
                                          </p:val>
                                        </p:tav>
                                      </p:tavLst>
                                    </p:anim>
                                    <p:anim calcmode="lin" valueType="num">
                                      <p:cBhvr>
                                        <p:cTn id="66"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05829">
                                            <p:txEl>
                                              <p:pRg st="6" end="6"/>
                                            </p:txEl>
                                          </p:spTgt>
                                        </p:tgtEl>
                                        <p:attrNameLst>
                                          <p:attrName>style.visibility</p:attrName>
                                        </p:attrNameLst>
                                      </p:cBhvr>
                                      <p:to>
                                        <p:strVal val="visible"/>
                                      </p:to>
                                    </p:set>
                                    <p:animEffect transition="in" filter="wipe(left)">
                                      <p:cBhvr>
                                        <p:cTn id="71" dur="500"/>
                                        <p:tgtEl>
                                          <p:spTgt spid="205829">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05829">
                                            <p:txEl>
                                              <p:pRg st="7" end="7"/>
                                            </p:txEl>
                                          </p:spTgt>
                                        </p:tgtEl>
                                        <p:attrNameLst>
                                          <p:attrName>style.visibility</p:attrName>
                                        </p:attrNameLst>
                                      </p:cBhvr>
                                      <p:to>
                                        <p:strVal val="visible"/>
                                      </p:to>
                                    </p:set>
                                    <p:animEffect transition="in" filter="wipe(left)">
                                      <p:cBhvr>
                                        <p:cTn id="76"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20582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Feb. 10,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F9B5C29B-0438-7546-A5C5-7B4E9EEDE26F}" type="slidenum">
              <a:rPr lang="en-US"/>
              <a:pPr/>
              <a:t>24</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8977" name="Equation" r:id="rId4" imgW="596900" imgH="304800" progId="Equation.DSMT4">
                  <p:embed/>
                </p:oleObj>
              </mc:Choice>
              <mc:Fallback>
                <p:oleObj name="Equation" r:id="rId4" imgW="596900" imgH="304800" progId="Equation.DSMT4">
                  <p:embed/>
                  <p:pic>
                    <p:nvPicPr>
                      <p:cNvPr id="207877" name="Object 5"/>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8978" name="Equation" r:id="rId6" imgW="596900" imgH="304800" progId="Equation.DSMT4">
                  <p:embed/>
                </p:oleObj>
              </mc:Choice>
              <mc:Fallback>
                <p:oleObj name="Equation" r:id="rId6" imgW="596900" imgH="304800" progId="Equation.DSMT4">
                  <p:embed/>
                  <p:pic>
                    <p:nvPicPr>
                      <p:cNvPr id="207880" name="Object 8"/>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8979" name="Equation" r:id="rId8" imgW="228600" imgH="406080" progId="Equation.DSMT4">
                  <p:embed/>
                </p:oleObj>
              </mc:Choice>
              <mc:Fallback>
                <p:oleObj name="Equation" r:id="rId8" imgW="228600" imgH="406080" progId="Equation.DSMT4">
                  <p:embed/>
                  <p:pic>
                    <p:nvPicPr>
                      <p:cNvPr id="20788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8980" name="Equation" r:id="rId10" imgW="266400" imgH="406080" progId="Equation.DSMT4">
                  <p:embed/>
                </p:oleObj>
              </mc:Choice>
              <mc:Fallback>
                <p:oleObj name="Equation" r:id="rId10" imgW="266400" imgH="406080" progId="Equation.DSMT4">
                  <p:embed/>
                  <p:pic>
                    <p:nvPicPr>
                      <p:cNvPr id="20788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71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par>
                          <p:cTn id="8" fill="hold">
                            <p:stCondLst>
                              <p:cond delay="900"/>
                            </p:stCondLst>
                            <p:childTnLst>
                              <p:par>
                                <p:cTn id="9" presetID="52" presetClass="entr" presetSubtype="0" fill="hold" nodeType="afterEffect">
                                  <p:stCondLst>
                                    <p:cond delay="0"/>
                                  </p:stCondLst>
                                  <p:iterate type="wd">
                                    <p:tmPct val="10000"/>
                                  </p:iterate>
                                  <p:childTnLst>
                                    <p:set>
                                      <p:cBhvr>
                                        <p:cTn id="10" dur="1" fill="hold">
                                          <p:stCondLst>
                                            <p:cond delay="0"/>
                                          </p:stCondLst>
                                        </p:cTn>
                                        <p:tgtEl>
                                          <p:spTgt spid="207874"/>
                                        </p:tgtEl>
                                        <p:attrNameLst>
                                          <p:attrName>style.visibility</p:attrName>
                                        </p:attrNameLst>
                                      </p:cBhvr>
                                      <p:to>
                                        <p:strVal val="visible"/>
                                      </p:to>
                                    </p:set>
                                    <p:animScale>
                                      <p:cBhvr>
                                        <p:cTn id="11" dur="1000" decel="50000" fill="hold">
                                          <p:stCondLst>
                                            <p:cond delay="0"/>
                                          </p:stCondLst>
                                        </p:cTn>
                                        <p:tgtEl>
                                          <p:spTgt spid="20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7874"/>
                                        </p:tgtEl>
                                        <p:attrNameLst>
                                          <p:attrName>ppt_x</p:attrName>
                                          <p:attrName>ppt_y</p:attrName>
                                        </p:attrNameLst>
                                      </p:cBhvr>
                                    </p:animMotion>
                                    <p:animEffect transition="in" filter="fade">
                                      <p:cBhvr>
                                        <p:cTn id="13" dur="1000"/>
                                        <p:tgtEl>
                                          <p:spTgt spid="20787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7878"/>
                                        </p:tgtEl>
                                        <p:attrNameLst>
                                          <p:attrName>style.visibility</p:attrName>
                                        </p:attrNameLst>
                                      </p:cBhvr>
                                      <p:to>
                                        <p:strVal val="visible"/>
                                      </p:to>
                                    </p:set>
                                    <p:anim calcmode="lin" valueType="num">
                                      <p:cBhvr>
                                        <p:cTn id="18" dur="500" fill="hold"/>
                                        <p:tgtEl>
                                          <p:spTgt spid="207878"/>
                                        </p:tgtEl>
                                        <p:attrNameLst>
                                          <p:attrName>ppt_w</p:attrName>
                                        </p:attrNameLst>
                                      </p:cBhvr>
                                      <p:tavLst>
                                        <p:tav tm="0">
                                          <p:val>
                                            <p:fltVal val="0"/>
                                          </p:val>
                                        </p:tav>
                                        <p:tav tm="100000">
                                          <p:val>
                                            <p:strVal val="#ppt_w"/>
                                          </p:val>
                                        </p:tav>
                                      </p:tavLst>
                                    </p:anim>
                                    <p:anim calcmode="lin" valueType="num">
                                      <p:cBhvr>
                                        <p:cTn id="19" dur="500" fill="hold"/>
                                        <p:tgtEl>
                                          <p:spTgt spid="207878"/>
                                        </p:tgtEl>
                                        <p:attrNameLst>
                                          <p:attrName>ppt_h</p:attrName>
                                        </p:attrNameLst>
                                      </p:cBhvr>
                                      <p:tavLst>
                                        <p:tav tm="0">
                                          <p:val>
                                            <p:fltVal val="0"/>
                                          </p:val>
                                        </p:tav>
                                        <p:tav tm="100000">
                                          <p:val>
                                            <p:strVal val="#ppt_h"/>
                                          </p:val>
                                        </p:tav>
                                      </p:tavLst>
                                    </p:anim>
                                    <p:animEffect transition="in" filter="fade">
                                      <p:cBhvr>
                                        <p:cTn id="20" dur="500"/>
                                        <p:tgtEl>
                                          <p:spTgt spid="20787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07879"/>
                                        </p:tgtEl>
                                        <p:attrNameLst>
                                          <p:attrName>style.visibility</p:attrName>
                                        </p:attrNameLst>
                                      </p:cBhvr>
                                      <p:to>
                                        <p:strVal val="visible"/>
                                      </p:to>
                                    </p:set>
                                    <p:anim calcmode="lin" valueType="num">
                                      <p:cBhvr>
                                        <p:cTn id="23" dur="500" fill="hold"/>
                                        <p:tgtEl>
                                          <p:spTgt spid="207879"/>
                                        </p:tgtEl>
                                        <p:attrNameLst>
                                          <p:attrName>ppt_w</p:attrName>
                                        </p:attrNameLst>
                                      </p:cBhvr>
                                      <p:tavLst>
                                        <p:tav tm="0">
                                          <p:val>
                                            <p:fltVal val="0"/>
                                          </p:val>
                                        </p:tav>
                                        <p:tav tm="100000">
                                          <p:val>
                                            <p:strVal val="#ppt_w"/>
                                          </p:val>
                                        </p:tav>
                                      </p:tavLst>
                                    </p:anim>
                                    <p:anim calcmode="lin" valueType="num">
                                      <p:cBhvr>
                                        <p:cTn id="24" dur="500" fill="hold"/>
                                        <p:tgtEl>
                                          <p:spTgt spid="207879"/>
                                        </p:tgtEl>
                                        <p:attrNameLst>
                                          <p:attrName>ppt_h</p:attrName>
                                        </p:attrNameLst>
                                      </p:cBhvr>
                                      <p:tavLst>
                                        <p:tav tm="0">
                                          <p:val>
                                            <p:fltVal val="0"/>
                                          </p:val>
                                        </p:tav>
                                        <p:tav tm="100000">
                                          <p:val>
                                            <p:strVal val="#ppt_h"/>
                                          </p:val>
                                        </p:tav>
                                      </p:tavLst>
                                    </p:anim>
                                    <p:animEffect transition="in" filter="fade">
                                      <p:cBhvr>
                                        <p:cTn id="25" dur="500"/>
                                        <p:tgtEl>
                                          <p:spTgt spid="20787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7876">
                                            <p:txEl>
                                              <p:pRg st="1" end="1"/>
                                            </p:txEl>
                                          </p:spTgt>
                                        </p:tgtEl>
                                        <p:attrNameLst>
                                          <p:attrName>style.visibility</p:attrName>
                                        </p:attrNameLst>
                                      </p:cBhvr>
                                      <p:to>
                                        <p:strVal val="visible"/>
                                      </p:to>
                                    </p:set>
                                    <p:animEffect transition="in" filter="wipe(left)">
                                      <p:cBhvr>
                                        <p:cTn id="30" dur="500"/>
                                        <p:tgtEl>
                                          <p:spTgt spid="20787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7876">
                                            <p:txEl>
                                              <p:pRg st="2" end="2"/>
                                            </p:txEl>
                                          </p:spTgt>
                                        </p:tgtEl>
                                        <p:attrNameLst>
                                          <p:attrName>style.visibility</p:attrName>
                                        </p:attrNameLst>
                                      </p:cBhvr>
                                      <p:to>
                                        <p:strVal val="visible"/>
                                      </p:to>
                                    </p:set>
                                    <p:animEffect transition="in" filter="wipe(left)">
                                      <p:cBhvr>
                                        <p:cTn id="35" dur="500"/>
                                        <p:tgtEl>
                                          <p:spTgt spid="207876">
                                            <p:txEl>
                                              <p:pRg st="2" end="2"/>
                                            </p:txEl>
                                          </p:spTgt>
                                        </p:tgtEl>
                                      </p:cBhvr>
                                    </p:animEffect>
                                  </p:childTnLst>
                                </p:cTn>
                              </p:par>
                            </p:childTnLst>
                          </p:cTn>
                        </p:par>
                        <p:par>
                          <p:cTn id="36" fill="hold">
                            <p:stCondLst>
                              <p:cond delay="550"/>
                            </p:stCondLst>
                            <p:childTnLst>
                              <p:par>
                                <p:cTn id="37" presetID="22" presetClass="entr" presetSubtype="8" fill="hold" nodeType="afterEffect">
                                  <p:stCondLst>
                                    <p:cond delay="0"/>
                                  </p:stCondLst>
                                  <p:childTnLst>
                                    <p:set>
                                      <p:cBhvr>
                                        <p:cTn id="38" dur="1" fill="hold">
                                          <p:stCondLst>
                                            <p:cond delay="0"/>
                                          </p:stCondLst>
                                        </p:cTn>
                                        <p:tgtEl>
                                          <p:spTgt spid="207877"/>
                                        </p:tgtEl>
                                        <p:attrNameLst>
                                          <p:attrName>style.visibility</p:attrName>
                                        </p:attrNameLst>
                                      </p:cBhvr>
                                      <p:to>
                                        <p:strVal val="visible"/>
                                      </p:to>
                                    </p:set>
                                    <p:animEffect transition="in" filter="wipe(left)">
                                      <p:cBhvr>
                                        <p:cTn id="39" dur="500"/>
                                        <p:tgtEl>
                                          <p:spTgt spid="2078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7876">
                                            <p:txEl>
                                              <p:pRg st="4" end="4"/>
                                            </p:txEl>
                                          </p:spTgt>
                                        </p:tgtEl>
                                        <p:attrNameLst>
                                          <p:attrName>style.visibility</p:attrName>
                                        </p:attrNameLst>
                                      </p:cBhvr>
                                      <p:to>
                                        <p:strVal val="visible"/>
                                      </p:to>
                                    </p:set>
                                    <p:animEffect transition="in" filter="wipe(left)">
                                      <p:cBhvr>
                                        <p:cTn id="44" dur="500"/>
                                        <p:tgtEl>
                                          <p:spTgt spid="207876">
                                            <p:txEl>
                                              <p:pRg st="4" end="4"/>
                                            </p:txEl>
                                          </p:spTgt>
                                        </p:tgtEl>
                                      </p:cBhvr>
                                    </p:animEffect>
                                  </p:childTnLst>
                                </p:cTn>
                              </p:par>
                            </p:childTnLst>
                          </p:cTn>
                        </p:par>
                        <p:par>
                          <p:cTn id="45" fill="hold">
                            <p:stCondLst>
                              <p:cond delay="550"/>
                            </p:stCondLst>
                            <p:childTnLst>
                              <p:par>
                                <p:cTn id="46" presetID="22" presetClass="entr" presetSubtype="8" fill="hold" nodeType="afterEffect">
                                  <p:stCondLst>
                                    <p:cond delay="0"/>
                                  </p:stCondLst>
                                  <p:childTnLst>
                                    <p:set>
                                      <p:cBhvr>
                                        <p:cTn id="47" dur="1" fill="hold">
                                          <p:stCondLst>
                                            <p:cond delay="0"/>
                                          </p:stCondLst>
                                        </p:cTn>
                                        <p:tgtEl>
                                          <p:spTgt spid="207880"/>
                                        </p:tgtEl>
                                        <p:attrNameLst>
                                          <p:attrName>style.visibility</p:attrName>
                                        </p:attrNameLst>
                                      </p:cBhvr>
                                      <p:to>
                                        <p:strVal val="visible"/>
                                      </p:to>
                                    </p:set>
                                    <p:animEffect transition="in" filter="wipe(left)">
                                      <p:cBhvr>
                                        <p:cTn id="48" dur="500"/>
                                        <p:tgtEl>
                                          <p:spTgt spid="20788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7881"/>
                                        </p:tgtEl>
                                        <p:attrNameLst>
                                          <p:attrName>style.visibility</p:attrName>
                                        </p:attrNameLst>
                                      </p:cBhvr>
                                      <p:to>
                                        <p:strVal val="visible"/>
                                      </p:to>
                                    </p:set>
                                    <p:animEffect transition="in" filter="wipe(left)">
                                      <p:cBhvr>
                                        <p:cTn id="53" dur="500"/>
                                        <p:tgtEl>
                                          <p:spTgt spid="20788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07882"/>
                                        </p:tgtEl>
                                        <p:attrNameLst>
                                          <p:attrName>style.visibility</p:attrName>
                                        </p:attrNameLst>
                                      </p:cBhvr>
                                      <p:to>
                                        <p:strVal val="visible"/>
                                      </p:to>
                                    </p:set>
                                    <p:animEffect transition="in" filter="wipe(left)">
                                      <p:cBhvr>
                                        <p:cTn id="58" dur="500"/>
                                        <p:tgtEl>
                                          <p:spTgt spid="207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uiExpand="1" build="p"/>
      <p:bldP spid="207878" grpId="0"/>
      <p:bldP spid="2078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Monday, Feb. 10, 2020</a:t>
            </a:r>
          </a:p>
        </p:txBody>
      </p:sp>
      <p:sp>
        <p:nvSpPr>
          <p:cNvPr id="17" name="Footer Placeholder 4"/>
          <p:cNvSpPr>
            <a:spLocks noGrp="1"/>
          </p:cNvSpPr>
          <p:nvPr>
            <p:ph type="ftr" sz="quarter" idx="11"/>
          </p:nvPr>
        </p:nvSpPr>
        <p:spPr/>
        <p:txBody>
          <a:bodyPr/>
          <a:lstStyle/>
          <a:p>
            <a:r>
              <a:rPr lang="en-US"/>
              <a:t>PHYS 1444-002, Spring 2020                    Dr. Jaehoon Yu</a:t>
            </a:r>
          </a:p>
        </p:txBody>
      </p:sp>
      <p:sp>
        <p:nvSpPr>
          <p:cNvPr id="18" name="Slide Number Placeholder 5"/>
          <p:cNvSpPr>
            <a:spLocks noGrp="1"/>
          </p:cNvSpPr>
          <p:nvPr>
            <p:ph type="sldNum" sz="quarter" idx="12"/>
          </p:nvPr>
        </p:nvSpPr>
        <p:spPr/>
        <p:txBody>
          <a:bodyPr/>
          <a:lstStyle/>
          <a:p>
            <a:fld id="{4EDCFC4C-6E18-FD4E-93F6-E905DDAF783E}" type="slidenum">
              <a:rPr lang="en-US"/>
              <a:pPr/>
              <a:t>25</a:t>
            </a:fld>
            <a:endParaRPr lang="en-US"/>
          </a:p>
        </p:txBody>
      </p:sp>
      <p:pic>
        <p:nvPicPr>
          <p:cNvPr id="208898" name="Picture 2" descr="FG22_007"/>
          <p:cNvPicPr>
            <a:picLocks noChangeAspect="1" noChangeArrowheads="1"/>
          </p:cNvPicPr>
          <p:nvPr/>
        </p:nvPicPr>
        <p:blipFill>
          <a:blip r:embed="rId4"/>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shape of the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40065" name="Equation" r:id="rId5" imgW="596900" imgH="304800" progId="Equation.DSMT4">
                  <p:embed/>
                </p:oleObj>
              </mc:Choice>
              <mc:Fallback>
                <p:oleObj name="Equation" r:id="rId5" imgW="596900" imgH="304800" progId="Equation.DSMT4">
                  <p:embed/>
                  <p:pic>
                    <p:nvPicPr>
                      <p:cNvPr id="208902" name="Object 6"/>
                      <p:cNvPicPr>
                        <a:picLocks noChangeAspect="1" noChangeArrowheads="1"/>
                      </p:cNvPicPr>
                      <p:nvPr/>
                    </p:nvPicPr>
                    <p:blipFill>
                      <a:blip r:embed="rId6"/>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40066" name="Equation" r:id="rId7" imgW="253800" imgH="152280" progId="Equation.DSMT4">
                  <p:embed/>
                </p:oleObj>
              </mc:Choice>
              <mc:Fallback>
                <p:oleObj name="Equation" r:id="rId7" imgW="253800" imgH="152280" progId="Equation.DSMT4">
                  <p:embed/>
                  <p:pic>
                    <p:nvPicPr>
                      <p:cNvPr id="20890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40067" name="Equation" r:id="rId9" imgW="546100" imgH="304800" progId="Equation.DSMT4">
                  <p:embed/>
                </p:oleObj>
              </mc:Choice>
              <mc:Fallback>
                <p:oleObj name="Equation" r:id="rId9" imgW="546100" imgH="304800" progId="Equation.DSMT4">
                  <p:embed/>
                  <p:pic>
                    <p:nvPicPr>
                      <p:cNvPr id="208906" name="Object 10"/>
                      <p:cNvPicPr>
                        <a:picLocks noChangeAspect="1" noChangeArrowheads="1"/>
                      </p:cNvPicPr>
                      <p:nvPr/>
                    </p:nvPicPr>
                    <p:blipFill>
                      <a:blip r:embed="rId10"/>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40068" name="Equation" r:id="rId11" imgW="533400" imgH="304800" progId="Equation.DSMT4">
                  <p:embed/>
                </p:oleObj>
              </mc:Choice>
              <mc:Fallback>
                <p:oleObj name="Equation" r:id="rId11" imgW="533400" imgH="304800" progId="Equation.DSMT4">
                  <p:embed/>
                  <p:pic>
                    <p:nvPicPr>
                      <p:cNvPr id="208907" name="Object 11"/>
                      <p:cNvPicPr>
                        <a:picLocks noChangeAspect="1" noChangeArrowheads="1"/>
                      </p:cNvPicPr>
                      <p:nvPr/>
                    </p:nvPicPr>
                    <p:blipFill>
                      <a:blip r:embed="rId12"/>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40069" name="Equation" r:id="rId13" imgW="660400" imgH="304800" progId="Equation.DSMT4">
                  <p:embed/>
                </p:oleObj>
              </mc:Choice>
              <mc:Fallback>
                <p:oleObj name="Equation" r:id="rId13" imgW="660400" imgH="304800" progId="Equation.DSMT4">
                  <p:embed/>
                  <p:pic>
                    <p:nvPicPr>
                      <p:cNvPr id="208908" name="Object 12"/>
                      <p:cNvPicPr>
                        <a:picLocks noChangeAspect="1" noChangeArrowheads="1"/>
                      </p:cNvPicPr>
                      <p:nvPr/>
                    </p:nvPicPr>
                    <p:blipFill>
                      <a:blip r:embed="rId14"/>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40070" name="Equation" r:id="rId15" imgW="444500" imgH="431800" progId="Equation.DSMT4">
                  <p:embed/>
                </p:oleObj>
              </mc:Choice>
              <mc:Fallback>
                <p:oleObj name="Equation" r:id="rId15" imgW="444500" imgH="431800" progId="Equation.DSMT4">
                  <p:embed/>
                  <p:pic>
                    <p:nvPicPr>
                      <p:cNvPr id="208909" name="Object 13"/>
                      <p:cNvPicPr>
                        <a:picLocks noChangeAspect="1" noChangeArrowheads="1"/>
                      </p:cNvPicPr>
                      <p:nvPr/>
                    </p:nvPicPr>
                    <p:blipFill>
                      <a:blip r:embed="rId16"/>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40071" name="Equation" r:id="rId17" imgW="203040" imgH="406080" progId="Equation.DSMT4">
                  <p:embed/>
                </p:oleObj>
              </mc:Choice>
              <mc:Fallback>
                <p:oleObj name="Equation" r:id="rId17" imgW="203040" imgH="406080" progId="Equation.DSMT4">
                  <p:embed/>
                  <p:pic>
                    <p:nvPicPr>
                      <p:cNvPr id="20891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40072" name="Equation" r:id="rId19" imgW="457200" imgH="431800" progId="Equation.DSMT4">
                  <p:embed/>
                </p:oleObj>
              </mc:Choice>
              <mc:Fallback>
                <p:oleObj name="Equation" r:id="rId19" imgW="457200" imgH="431800" progId="Equation.DSMT4">
                  <p:embed/>
                  <p:pic>
                    <p:nvPicPr>
                      <p:cNvPr id="208911" name="Object 15"/>
                      <p:cNvPicPr>
                        <a:picLocks noChangeAspect="1" noChangeArrowheads="1"/>
                      </p:cNvPicPr>
                      <p:nvPr/>
                    </p:nvPicPr>
                    <p:blipFill>
                      <a:blip r:embed="rId20"/>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11890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wipe(left)">
                                      <p:cBhvr>
                                        <p:cTn id="7" dur="500"/>
                                        <p:tgtEl>
                                          <p:spTgt spid="208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down)">
                                      <p:cBhvr>
                                        <p:cTn id="12" dur="580">
                                          <p:stCondLst>
                                            <p:cond delay="0"/>
                                          </p:stCondLst>
                                        </p:cTn>
                                        <p:tgtEl>
                                          <p:spTgt spid="208898"/>
                                        </p:tgtEl>
                                      </p:cBhvr>
                                    </p:animEffect>
                                    <p:anim calcmode="lin" valueType="num">
                                      <p:cBhvr>
                                        <p:cTn id="13" dur="1822" tmFilter="0,0; 0.14,0.36; 0.43,0.73; 0.71,0.91; 1.0,1.0">
                                          <p:stCondLst>
                                            <p:cond delay="0"/>
                                          </p:stCondLst>
                                        </p:cTn>
                                        <p:tgtEl>
                                          <p:spTgt spid="2088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88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88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88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8898"/>
                                        </p:tgtEl>
                                        <p:attrNameLst>
                                          <p:attrName>ppt_y</p:attrName>
                                        </p:attrNameLst>
                                      </p:cBhvr>
                                      <p:tavLst>
                                        <p:tav tm="0" fmla="#ppt_y-sin(pi*$)/81">
                                          <p:val>
                                            <p:fltVal val="0"/>
                                          </p:val>
                                        </p:tav>
                                        <p:tav tm="100000">
                                          <p:val>
                                            <p:fltVal val="1"/>
                                          </p:val>
                                        </p:tav>
                                      </p:tavLst>
                                    </p:anim>
                                    <p:animScale>
                                      <p:cBhvr>
                                        <p:cTn id="18" dur="26">
                                          <p:stCondLst>
                                            <p:cond delay="650"/>
                                          </p:stCondLst>
                                        </p:cTn>
                                        <p:tgtEl>
                                          <p:spTgt spid="208898"/>
                                        </p:tgtEl>
                                      </p:cBhvr>
                                      <p:to x="100000" y="60000"/>
                                    </p:animScale>
                                    <p:animScale>
                                      <p:cBhvr>
                                        <p:cTn id="19" dur="166" decel="50000">
                                          <p:stCondLst>
                                            <p:cond delay="676"/>
                                          </p:stCondLst>
                                        </p:cTn>
                                        <p:tgtEl>
                                          <p:spTgt spid="208898"/>
                                        </p:tgtEl>
                                      </p:cBhvr>
                                      <p:to x="100000" y="100000"/>
                                    </p:animScale>
                                    <p:animScale>
                                      <p:cBhvr>
                                        <p:cTn id="20" dur="26">
                                          <p:stCondLst>
                                            <p:cond delay="1312"/>
                                          </p:stCondLst>
                                        </p:cTn>
                                        <p:tgtEl>
                                          <p:spTgt spid="208898"/>
                                        </p:tgtEl>
                                      </p:cBhvr>
                                      <p:to x="100000" y="80000"/>
                                    </p:animScale>
                                    <p:animScale>
                                      <p:cBhvr>
                                        <p:cTn id="21" dur="166" decel="50000">
                                          <p:stCondLst>
                                            <p:cond delay="1338"/>
                                          </p:stCondLst>
                                        </p:cTn>
                                        <p:tgtEl>
                                          <p:spTgt spid="208898"/>
                                        </p:tgtEl>
                                      </p:cBhvr>
                                      <p:to x="100000" y="100000"/>
                                    </p:animScale>
                                    <p:animScale>
                                      <p:cBhvr>
                                        <p:cTn id="22" dur="26">
                                          <p:stCondLst>
                                            <p:cond delay="1642"/>
                                          </p:stCondLst>
                                        </p:cTn>
                                        <p:tgtEl>
                                          <p:spTgt spid="208898"/>
                                        </p:tgtEl>
                                      </p:cBhvr>
                                      <p:to x="100000" y="90000"/>
                                    </p:animScale>
                                    <p:animScale>
                                      <p:cBhvr>
                                        <p:cTn id="23" dur="166" decel="50000">
                                          <p:stCondLst>
                                            <p:cond delay="1668"/>
                                          </p:stCondLst>
                                        </p:cTn>
                                        <p:tgtEl>
                                          <p:spTgt spid="208898"/>
                                        </p:tgtEl>
                                      </p:cBhvr>
                                      <p:to x="100000" y="100000"/>
                                    </p:animScale>
                                    <p:animScale>
                                      <p:cBhvr>
                                        <p:cTn id="24" dur="26">
                                          <p:stCondLst>
                                            <p:cond delay="1808"/>
                                          </p:stCondLst>
                                        </p:cTn>
                                        <p:tgtEl>
                                          <p:spTgt spid="208898"/>
                                        </p:tgtEl>
                                      </p:cBhvr>
                                      <p:to x="100000" y="95000"/>
                                    </p:animScale>
                                    <p:animScale>
                                      <p:cBhvr>
                                        <p:cTn id="25" dur="166" decel="50000">
                                          <p:stCondLst>
                                            <p:cond delay="1834"/>
                                          </p:stCondLst>
                                        </p:cTn>
                                        <p:tgtEl>
                                          <p:spTgt spid="2088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8901">
                                            <p:txEl>
                                              <p:pRg st="0" end="0"/>
                                            </p:txEl>
                                          </p:spTgt>
                                        </p:tgtEl>
                                        <p:attrNameLst>
                                          <p:attrName>style.visibility</p:attrName>
                                        </p:attrNameLst>
                                      </p:cBhvr>
                                      <p:to>
                                        <p:strVal val="visible"/>
                                      </p:to>
                                    </p:set>
                                    <p:animEffect transition="in" filter="wipe(left)">
                                      <p:cBhvr>
                                        <p:cTn id="30" dur="500"/>
                                        <p:tgtEl>
                                          <p:spTgt spid="20890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901">
                                            <p:txEl>
                                              <p:pRg st="1" end="1"/>
                                            </p:txEl>
                                          </p:spTgt>
                                        </p:tgtEl>
                                        <p:attrNameLst>
                                          <p:attrName>style.visibility</p:attrName>
                                        </p:attrNameLst>
                                      </p:cBhvr>
                                      <p:to>
                                        <p:strVal val="visible"/>
                                      </p:to>
                                    </p:set>
                                    <p:animEffect transition="in" filter="wipe(left)">
                                      <p:cBhvr>
                                        <p:cTn id="35" dur="500"/>
                                        <p:tgtEl>
                                          <p:spTgt spid="20890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901">
                                            <p:txEl>
                                              <p:pRg st="2" end="2"/>
                                            </p:txEl>
                                          </p:spTgt>
                                        </p:tgtEl>
                                        <p:attrNameLst>
                                          <p:attrName>style.visibility</p:attrName>
                                        </p:attrNameLst>
                                      </p:cBhvr>
                                      <p:to>
                                        <p:strVal val="visible"/>
                                      </p:to>
                                    </p:set>
                                    <p:animEffect transition="in" filter="wipe(left)">
                                      <p:cBhvr>
                                        <p:cTn id="40" dur="500"/>
                                        <p:tgtEl>
                                          <p:spTgt spid="20890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08901">
                                            <p:txEl>
                                              <p:pRg st="3" end="3"/>
                                            </p:txEl>
                                          </p:spTgt>
                                        </p:tgtEl>
                                        <p:attrNameLst>
                                          <p:attrName>style.visibility</p:attrName>
                                        </p:attrNameLst>
                                      </p:cBhvr>
                                      <p:to>
                                        <p:strVal val="visible"/>
                                      </p:to>
                                    </p:set>
                                    <p:animEffect transition="in" filter="wipe(left)">
                                      <p:cBhvr>
                                        <p:cTn id="45" dur="500"/>
                                        <p:tgtEl>
                                          <p:spTgt spid="20890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8901">
                                            <p:txEl>
                                              <p:pRg st="4" end="4"/>
                                            </p:txEl>
                                          </p:spTgt>
                                        </p:tgtEl>
                                        <p:attrNameLst>
                                          <p:attrName>style.visibility</p:attrName>
                                        </p:attrNameLst>
                                      </p:cBhvr>
                                      <p:to>
                                        <p:strVal val="visible"/>
                                      </p:to>
                                    </p:set>
                                    <p:animEffect transition="in" filter="wipe(left)">
                                      <p:cBhvr>
                                        <p:cTn id="50" dur="500"/>
                                        <p:tgtEl>
                                          <p:spTgt spid="20890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8901">
                                            <p:txEl>
                                              <p:pRg st="5" end="5"/>
                                            </p:txEl>
                                          </p:spTgt>
                                        </p:tgtEl>
                                        <p:attrNameLst>
                                          <p:attrName>style.visibility</p:attrName>
                                        </p:attrNameLst>
                                      </p:cBhvr>
                                      <p:to>
                                        <p:strVal val="visible"/>
                                      </p:to>
                                    </p:set>
                                    <p:animEffect transition="in" filter="wipe(left)">
                                      <p:cBhvr>
                                        <p:cTn id="55" dur="500"/>
                                        <p:tgtEl>
                                          <p:spTgt spid="20890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8902"/>
                                        </p:tgtEl>
                                        <p:attrNameLst>
                                          <p:attrName>style.visibility</p:attrName>
                                        </p:attrNameLst>
                                      </p:cBhvr>
                                      <p:to>
                                        <p:strVal val="visible"/>
                                      </p:to>
                                    </p:set>
                                    <p:animEffect transition="in" filter="wipe(left)">
                                      <p:cBhvr>
                                        <p:cTn id="60" dur="500"/>
                                        <p:tgtEl>
                                          <p:spTgt spid="2089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906"/>
                                        </p:tgtEl>
                                        <p:attrNameLst>
                                          <p:attrName>style.visibility</p:attrName>
                                        </p:attrNameLst>
                                      </p:cBhvr>
                                      <p:to>
                                        <p:strVal val="visible"/>
                                      </p:to>
                                    </p:set>
                                    <p:animEffect transition="in" filter="wipe(left)">
                                      <p:cBhvr>
                                        <p:cTn id="65" dur="500"/>
                                        <p:tgtEl>
                                          <p:spTgt spid="20890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8907"/>
                                        </p:tgtEl>
                                        <p:attrNameLst>
                                          <p:attrName>style.visibility</p:attrName>
                                        </p:attrNameLst>
                                      </p:cBhvr>
                                      <p:to>
                                        <p:strVal val="visible"/>
                                      </p:to>
                                    </p:set>
                                    <p:animEffect transition="in" filter="wipe(left)">
                                      <p:cBhvr>
                                        <p:cTn id="70" dur="500"/>
                                        <p:tgtEl>
                                          <p:spTgt spid="20890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8908"/>
                                        </p:tgtEl>
                                        <p:attrNameLst>
                                          <p:attrName>style.visibility</p:attrName>
                                        </p:attrNameLst>
                                      </p:cBhvr>
                                      <p:to>
                                        <p:strVal val="visible"/>
                                      </p:to>
                                    </p:set>
                                    <p:animEffect transition="in" filter="wipe(left)">
                                      <p:cBhvr>
                                        <p:cTn id="75" dur="500"/>
                                        <p:tgtEl>
                                          <p:spTgt spid="2089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8909"/>
                                        </p:tgtEl>
                                        <p:attrNameLst>
                                          <p:attrName>style.visibility</p:attrName>
                                        </p:attrNameLst>
                                      </p:cBhvr>
                                      <p:to>
                                        <p:strVal val="visible"/>
                                      </p:to>
                                    </p:set>
                                    <p:animEffect transition="in" filter="wipe(left)">
                                      <p:cBhvr>
                                        <p:cTn id="80" dur="500"/>
                                        <p:tgtEl>
                                          <p:spTgt spid="20890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08910"/>
                                        </p:tgtEl>
                                        <p:attrNameLst>
                                          <p:attrName>style.visibility</p:attrName>
                                        </p:attrNameLst>
                                      </p:cBhvr>
                                      <p:to>
                                        <p:strVal val="visible"/>
                                      </p:to>
                                    </p:set>
                                    <p:animEffect transition="in" filter="wipe(left)">
                                      <p:cBhvr>
                                        <p:cTn id="85" dur="500"/>
                                        <p:tgtEl>
                                          <p:spTgt spid="2089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08903"/>
                                        </p:tgtEl>
                                        <p:attrNameLst>
                                          <p:attrName>style.visibility</p:attrName>
                                        </p:attrNameLst>
                                      </p:cBhvr>
                                      <p:to>
                                        <p:strVal val="visible"/>
                                      </p:to>
                                    </p:set>
                                    <p:animEffect transition="in" filter="wipe(left)">
                                      <p:cBhvr>
                                        <p:cTn id="90" dur="500"/>
                                        <p:tgtEl>
                                          <p:spTgt spid="20890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08904"/>
                                        </p:tgtEl>
                                        <p:attrNameLst>
                                          <p:attrName>style.visibility</p:attrName>
                                        </p:attrNameLst>
                                      </p:cBhvr>
                                      <p:to>
                                        <p:strVal val="visible"/>
                                      </p:to>
                                    </p:set>
                                    <p:animEffect transition="in" filter="wipe(left)">
                                      <p:cBhvr>
                                        <p:cTn id="95" dur="500"/>
                                        <p:tgtEl>
                                          <p:spTgt spid="20890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8911"/>
                                        </p:tgtEl>
                                        <p:attrNameLst>
                                          <p:attrName>style.visibility</p:attrName>
                                        </p:attrNameLst>
                                      </p:cBhvr>
                                      <p:to>
                                        <p:strVal val="visible"/>
                                      </p:to>
                                    </p:set>
                                    <p:animEffect transition="in" filter="wipe(left)">
                                      <p:cBhvr>
                                        <p:cTn id="100" dur="500"/>
                                        <p:tgtEl>
                                          <p:spTgt spid="208911"/>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iterate type="wd">
                                    <p:tmPct val="10000"/>
                                  </p:iterate>
                                  <p:childTnLst>
                                    <p:set>
                                      <p:cBhvr>
                                        <p:cTn id="104" dur="1" fill="hold">
                                          <p:stCondLst>
                                            <p:cond delay="0"/>
                                          </p:stCondLst>
                                        </p:cTn>
                                        <p:tgtEl>
                                          <p:spTgt spid="208905"/>
                                        </p:tgtEl>
                                        <p:attrNameLst>
                                          <p:attrName>style.visibility</p:attrName>
                                        </p:attrNameLst>
                                      </p:cBhvr>
                                      <p:to>
                                        <p:strVal val="visible"/>
                                      </p:to>
                                    </p:set>
                                    <p:animEffect transition="in" filter="fade">
                                      <p:cBhvr>
                                        <p:cTn id="105" dur="2000"/>
                                        <p:tgtEl>
                                          <p:spTgt spid="208905"/>
                                        </p:tgtEl>
                                      </p:cBhvr>
                                    </p:animEffect>
                                    <p:anim calcmode="lin" valueType="num">
                                      <p:cBhvr>
                                        <p:cTn id="106" dur="2000" fill="hold"/>
                                        <p:tgtEl>
                                          <p:spTgt spid="208905"/>
                                        </p:tgtEl>
                                        <p:attrNameLst>
                                          <p:attrName>style.rotation</p:attrName>
                                        </p:attrNameLst>
                                      </p:cBhvr>
                                      <p:tavLst>
                                        <p:tav tm="0">
                                          <p:val>
                                            <p:fltVal val="720"/>
                                          </p:val>
                                        </p:tav>
                                        <p:tav tm="100000">
                                          <p:val>
                                            <p:fltVal val="0"/>
                                          </p:val>
                                        </p:tav>
                                      </p:tavLst>
                                    </p:anim>
                                    <p:anim calcmode="lin" valueType="num">
                                      <p:cBhvr>
                                        <p:cTn id="107" dur="2000" fill="hold"/>
                                        <p:tgtEl>
                                          <p:spTgt spid="208905"/>
                                        </p:tgtEl>
                                        <p:attrNameLst>
                                          <p:attrName>ppt_h</p:attrName>
                                        </p:attrNameLst>
                                      </p:cBhvr>
                                      <p:tavLst>
                                        <p:tav tm="0">
                                          <p:val>
                                            <p:fltVal val="0"/>
                                          </p:val>
                                        </p:tav>
                                        <p:tav tm="100000">
                                          <p:val>
                                            <p:strVal val="#ppt_h"/>
                                          </p:val>
                                        </p:tav>
                                      </p:tavLst>
                                    </p:anim>
                                    <p:anim calcmode="lin" valueType="num">
                                      <p:cBhvr>
                                        <p:cTn id="108" dur="2000" fill="hold"/>
                                        <p:tgtEl>
                                          <p:spTgt spid="2089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P spid="208901" grpId="0" build="p"/>
      <p:bldP spid="208903" grpId="0" animBg="1"/>
      <p:bldP spid="2089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609600"/>
          </a:xfrm>
        </p:spPr>
        <p:txBody>
          <a:bodyPr/>
          <a:lstStyle/>
          <a:p>
            <a:r>
              <a:rPr lang="en-US" b="1" dirty="0">
                <a:latin typeface="Arial Narrow" charset="0"/>
                <a:ea typeface="ＭＳ Ｐゴシック" charset="0"/>
                <a:cs typeface="ＭＳ Ｐゴシック" charset="0"/>
              </a:rPr>
              <a:t>Announcements – II </a:t>
            </a:r>
          </a:p>
        </p:txBody>
      </p:sp>
      <p:sp>
        <p:nvSpPr>
          <p:cNvPr id="111619" name="Rectangle 3"/>
          <p:cNvSpPr>
            <a:spLocks noGrp="1" noChangeArrowheads="1"/>
          </p:cNvSpPr>
          <p:nvPr>
            <p:ph type="body" idx="1"/>
          </p:nvPr>
        </p:nvSpPr>
        <p:spPr>
          <a:xfrm>
            <a:off x="304800" y="838200"/>
            <a:ext cx="8686800" cy="4800600"/>
          </a:xfrm>
        </p:spPr>
        <p:txBody>
          <a:bodyPr/>
          <a:lstStyle/>
          <a:p>
            <a:pPr>
              <a:lnSpc>
                <a:spcPct val="90000"/>
              </a:lnSpc>
            </a:pPr>
            <a:r>
              <a:rPr lang="en-US" sz="2400" dirty="0">
                <a:latin typeface="Arial Narrow" charset="0"/>
                <a:ea typeface="ＭＳ Ｐゴシック" charset="0"/>
              </a:rPr>
              <a:t>1</a:t>
            </a:r>
            <a:r>
              <a:rPr lang="en-US" sz="2400" baseline="30000" dirty="0">
                <a:latin typeface="Arial Narrow" charset="0"/>
                <a:ea typeface="ＭＳ Ｐゴシック" charset="0"/>
              </a:rPr>
              <a:t>st</a:t>
            </a:r>
            <a:r>
              <a:rPr lang="en-US" sz="24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Wednesday, Feb. 19: DO NOT MISS THE EXAM!</a:t>
            </a:r>
          </a:p>
          <a:p>
            <a:pPr lvl="1">
              <a:lnSpc>
                <a:spcPct val="90000"/>
              </a:lnSpc>
            </a:pPr>
            <a:r>
              <a:rPr lang="en-US" sz="2400" dirty="0">
                <a:latin typeface="Arial Narrow" charset="0"/>
                <a:ea typeface="ＭＳ Ｐゴシック" charset="0"/>
                <a:cs typeface="ＭＳ Ｐゴシック" charset="0"/>
              </a:rPr>
              <a:t>CH21.1 to what we learn on Monday, Feb. 17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w/o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p>
          <a:p>
            <a:pPr eaLnBrk="1" hangingPunct="1"/>
            <a:r>
              <a:rPr lang="en-US" sz="2400" dirty="0">
                <a:latin typeface="Arial Narrow" charset="0"/>
                <a:ea typeface="ＭＳ Ｐゴシック" charset="0"/>
              </a:rPr>
              <a:t>Quiz 1 results</a:t>
            </a:r>
          </a:p>
          <a:p>
            <a:pPr lvl="1" eaLnBrk="1" hangingPunct="1"/>
            <a:r>
              <a:rPr lang="en-US" sz="2000" dirty="0">
                <a:latin typeface="Arial Narrow" charset="0"/>
                <a:ea typeface="ＭＳ Ｐゴシック" charset="0"/>
              </a:rPr>
              <a:t>Class average: 38.7/80 </a:t>
            </a:r>
          </a:p>
          <a:p>
            <a:pPr lvl="2" eaLnBrk="1" hangingPunct="1"/>
            <a:r>
              <a:rPr lang="en-US" sz="1800" dirty="0">
                <a:latin typeface="Arial Narrow" charset="0"/>
                <a:ea typeface="ＭＳ Ｐゴシック" charset="0"/>
              </a:rPr>
              <a:t>Equivalent to 48.4/100</a:t>
            </a:r>
          </a:p>
          <a:p>
            <a:pPr lvl="1" eaLnBrk="1" hangingPunct="1"/>
            <a:r>
              <a:rPr lang="en-US" sz="2000" dirty="0">
                <a:latin typeface="Arial Narrow" charset="0"/>
                <a:ea typeface="ＭＳ Ｐゴシック" charset="0"/>
              </a:rPr>
              <a:t>Top score</a:t>
            </a:r>
            <a:r>
              <a:rPr lang="en-US" sz="2000">
                <a:latin typeface="Arial Narrow" charset="0"/>
                <a:ea typeface="ＭＳ Ｐゴシック" charset="0"/>
              </a:rPr>
              <a:t>: 73/80</a:t>
            </a:r>
            <a:endParaRPr lang="en-US" sz="2000"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10,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Feb. 24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10,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140415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76200"/>
            <a:ext cx="8991600" cy="762000"/>
          </a:xfrm>
        </p:spPr>
        <p:txBody>
          <a:bodyPr/>
          <a:lstStyle/>
          <a:p>
            <a:r>
              <a:rPr lang="en-US" sz="3600" b="1" dirty="0">
                <a:latin typeface="Arial Narrow" charset="0"/>
                <a:ea typeface="ＭＳ Ｐゴシック" charset="0"/>
                <a:cs typeface="ＭＳ Ｐゴシック" charset="0"/>
              </a:rPr>
              <a:t>What did we last weekend?</a:t>
            </a:r>
          </a:p>
        </p:txBody>
      </p:sp>
      <p:sp>
        <p:nvSpPr>
          <p:cNvPr id="3" name="Content Placeholder 2"/>
          <p:cNvSpPr>
            <a:spLocks noGrp="1"/>
          </p:cNvSpPr>
          <p:nvPr>
            <p:ph idx="1"/>
          </p:nvPr>
        </p:nvSpPr>
        <p:spPr>
          <a:xfrm>
            <a:off x="76198" y="828261"/>
            <a:ext cx="1752600" cy="457200"/>
          </a:xfrm>
        </p:spPr>
        <p:txBody>
          <a:bodyPr/>
          <a:lstStyle/>
          <a:p>
            <a:r>
              <a:rPr lang="en-US" sz="2800" dirty="0">
                <a:latin typeface="Arial Narrow" charset="0"/>
                <a:ea typeface="ＭＳ Ｐゴシック" charset="0"/>
                <a:cs typeface="ＭＳ Ｐゴシック" charset="0"/>
              </a:rPr>
              <a:t>Built the first field cage module for DUNE!</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10,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4" name="Picture 3" descr="A picture containing indoor, kitchen, sitting, table&#10;&#10;Description automatically generated">
            <a:extLst>
              <a:ext uri="{FF2B5EF4-FFF2-40B4-BE49-F238E27FC236}">
                <a16:creationId xmlns:a16="http://schemas.microsoft.com/office/drawing/2014/main" id="{7E1557DB-30D9-DD4D-B9D0-462BC30B7906}"/>
              </a:ext>
            </a:extLst>
          </p:cNvPr>
          <p:cNvPicPr>
            <a:picLocks noChangeAspect="1"/>
          </p:cNvPicPr>
          <p:nvPr/>
        </p:nvPicPr>
        <p:blipFill>
          <a:blip r:embed="rId3"/>
          <a:stretch>
            <a:fillRect/>
          </a:stretch>
        </p:blipFill>
        <p:spPr>
          <a:xfrm rot="5400000">
            <a:off x="1473199" y="1398656"/>
            <a:ext cx="6197601" cy="4648201"/>
          </a:xfrm>
          <a:prstGeom prst="rect">
            <a:avLst/>
          </a:prstGeom>
        </p:spPr>
      </p:pic>
    </p:spTree>
    <p:extLst>
      <p:ext uri="{BB962C8B-B14F-4D97-AF65-F5344CB8AC3E}">
        <p14:creationId xmlns:p14="http://schemas.microsoft.com/office/powerpoint/2010/main" val="30994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10,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6BDB1D75-5A49-8A4A-B8DA-F7D71156D13D}" type="slidenum">
              <a:rPr lang="en-US"/>
              <a:pPr/>
              <a:t>6</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2578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an electric field.</a:t>
            </a:r>
          </a:p>
        </p:txBody>
      </p:sp>
      <p:graphicFrame>
        <p:nvGraphicFramePr>
          <p:cNvPr id="185350" name="Object 6"/>
          <p:cNvGraphicFramePr>
            <a:graphicFrameLocks noChangeAspect="1"/>
          </p:cNvGraphicFramePr>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25650" name="Equation" r:id="rId5" imgW="457200" imgH="215900" progId="Equation.DSMT4">
                  <p:embed/>
                </p:oleObj>
              </mc:Choice>
              <mc:Fallback>
                <p:oleObj name="Equation" r:id="rId5" imgW="457200" imgH="215900" progId="Equation.DSMT4">
                  <p:embed/>
                  <p:pic>
                    <p:nvPicPr>
                      <p:cNvPr id="185350" name="Object 6"/>
                      <p:cNvPicPr>
                        <a:picLocks noChangeAspect="1" noChangeArrowheads="1"/>
                      </p:cNvPicPr>
                      <p:nvPr/>
                    </p:nvPicPr>
                    <p:blipFill>
                      <a:blip r:embed="rId6"/>
                      <a:srcRect/>
                      <a:stretch>
                        <a:fillRect/>
                      </a:stretch>
                    </p:blipFill>
                    <p:spPr bwMode="auto">
                      <a:xfrm>
                        <a:off x="2667000" y="1692275"/>
                        <a:ext cx="129540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124700" y="27051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9474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Feb. 10,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C481C387-C99E-814A-A75D-83FE7FFF51CB}" type="slidenum">
              <a:rPr lang="en-US"/>
              <a:pPr/>
              <a:t>7</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27017"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27018"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27019"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27020"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27021"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27022"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27023"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27024"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7051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Feb. 10,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AA474E1C-D48A-AB4D-967B-BB66B17AD59B}" type="slidenum">
              <a:rPr lang="en-US"/>
              <a:pPr/>
              <a:t>8</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28090"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28091"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28092"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28093"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28094"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28095"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28096"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28097"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28098"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91393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Feb. 10,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4DABA947-0633-CB45-9ABB-8FC127C215BE}" type="slidenum">
              <a:rPr lang="en-US"/>
              <a:pPr/>
              <a:t>9</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76200"/>
            <a:ext cx="8077200" cy="685800"/>
          </a:xfrm>
        </p:spPr>
        <p:txBody>
          <a:bodyPr/>
          <a:lstStyle/>
          <a:p>
            <a:r>
              <a:rPr lang="en-US" dirty="0"/>
              <a:t>Electric Dipoles</a:t>
            </a:r>
          </a:p>
        </p:txBody>
      </p:sp>
      <p:sp>
        <p:nvSpPr>
          <p:cNvPr id="188421" name="Rectangle 5"/>
          <p:cNvSpPr>
            <a:spLocks noGrp="1" noChangeArrowheads="1"/>
          </p:cNvSpPr>
          <p:nvPr>
            <p:ph type="body" idx="1"/>
          </p:nvPr>
        </p:nvSpPr>
        <p:spPr>
          <a:xfrm>
            <a:off x="381000" y="762000"/>
            <a:ext cx="81534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 causes separation of charges </a:t>
            </a:r>
          </a:p>
          <a:p>
            <a:pPr lvl="2">
              <a:lnSpc>
                <a:spcPct val="80000"/>
              </a:lnSpc>
            </a:pPr>
            <a:r>
              <a:rPr lang="en-US" sz="2000" dirty="0">
                <a:sym typeface="Wingdings" charset="2"/>
              </a:rPr>
              <a:t>Symmetric diatomic molecules, such as O</a:t>
            </a:r>
            <a:r>
              <a:rPr lang="en-US" sz="2000" baseline="-25000" dirty="0">
                <a:sym typeface="Wingdings" charset="2"/>
              </a:rPr>
              <a:t>2</a:t>
            </a:r>
            <a:r>
              <a:rPr lang="en-US" sz="2000" dirty="0">
                <a:sym typeface="Wingdings" charset="2"/>
              </a:rPr>
              <a:t>, do not have a dipole moment</a:t>
            </a:r>
            <a:endParaRPr lang="en-US" sz="2000" dirty="0">
              <a:solidFill>
                <a:schemeClr val="accent1">
                  <a:lumMod val="50000"/>
                </a:schemeClr>
              </a:solidFill>
              <a:sym typeface="Wingdings" charset="2"/>
            </a:endParaRPr>
          </a:p>
        </p:txBody>
      </p:sp>
      <p:sp>
        <p:nvSpPr>
          <p:cNvPr id="188422" name="Rectangle 6"/>
          <p:cNvSpPr>
            <a:spLocks noChangeArrowheads="1"/>
          </p:cNvSpPr>
          <p:nvPr/>
        </p:nvSpPr>
        <p:spPr bwMode="auto">
          <a:xfrm>
            <a:off x="381000" y="51816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781800" y="2927350"/>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21461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8421">
                                            <p:txEl>
                                              <p:pRg st="7" end="7"/>
                                            </p:txEl>
                                          </p:spTgt>
                                        </p:tgtEl>
                                        <p:attrNameLst>
                                          <p:attrName>style.visibility</p:attrName>
                                        </p:attrNameLst>
                                      </p:cBhvr>
                                      <p:to>
                                        <p:strVal val="visible"/>
                                      </p:to>
                                    </p:set>
                                    <p:animEffect transition="in" filter="wipe(left)">
                                      <p:cBhvr>
                                        <p:cTn id="52" dur="500"/>
                                        <p:tgtEl>
                                          <p:spTgt spid="1884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8422">
                                            <p:txEl>
                                              <p:pRg st="0" end="0"/>
                                            </p:txEl>
                                          </p:spTgt>
                                        </p:tgtEl>
                                        <p:attrNameLst>
                                          <p:attrName>style.visibility</p:attrName>
                                        </p:attrNameLst>
                                      </p:cBhvr>
                                      <p:to>
                                        <p:strVal val="visible"/>
                                      </p:to>
                                    </p:set>
                                    <p:animEffect transition="in" filter="wipe(left)">
                                      <p:cBhvr>
                                        <p:cTn id="57" dur="500"/>
                                        <p:tgtEl>
                                          <p:spTgt spid="1884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88418"/>
                                        </p:tgtEl>
                                        <p:attrNameLst>
                                          <p:attrName>style.visibility</p:attrName>
                                        </p:attrNameLst>
                                      </p:cBhvr>
                                      <p:to>
                                        <p:strVal val="visible"/>
                                      </p:to>
                                    </p:set>
                                    <p:anim calcmode="lin" valueType="num">
                                      <p:cBhvr>
                                        <p:cTn id="62" dur="500" fill="hold"/>
                                        <p:tgtEl>
                                          <p:spTgt spid="188418"/>
                                        </p:tgtEl>
                                        <p:attrNameLst>
                                          <p:attrName>ppt_w</p:attrName>
                                        </p:attrNameLst>
                                      </p:cBhvr>
                                      <p:tavLst>
                                        <p:tav tm="0">
                                          <p:val>
                                            <p:fltVal val="0"/>
                                          </p:val>
                                        </p:tav>
                                        <p:tav tm="100000">
                                          <p:val>
                                            <p:strVal val="#ppt_w"/>
                                          </p:val>
                                        </p:tav>
                                      </p:tavLst>
                                    </p:anim>
                                    <p:anim calcmode="lin" valueType="num">
                                      <p:cBhvr>
                                        <p:cTn id="63" dur="500" fill="hold"/>
                                        <p:tgtEl>
                                          <p:spTgt spid="188418"/>
                                        </p:tgtEl>
                                        <p:attrNameLst>
                                          <p:attrName>ppt_h</p:attrName>
                                        </p:attrNameLst>
                                      </p:cBhvr>
                                      <p:tavLst>
                                        <p:tav tm="0">
                                          <p:val>
                                            <p:fltVal val="0"/>
                                          </p:val>
                                        </p:tav>
                                        <p:tav tm="100000">
                                          <p:val>
                                            <p:strVal val="#ppt_h"/>
                                          </p:val>
                                        </p:tav>
                                      </p:tavLst>
                                    </p:anim>
                                    <p:animEffect transition="in" filter="fade">
                                      <p:cBhvr>
                                        <p:cTn id="64"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14869</TotalTime>
  <Words>2884</Words>
  <Application>Microsoft Macintosh PowerPoint</Application>
  <PresentationFormat>On-screen Show (4:3)</PresentationFormat>
  <Paragraphs>291</Paragraphs>
  <Slides>25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Narrow</vt:lpstr>
      <vt:lpstr>Monotype Corsiva</vt:lpstr>
      <vt:lpstr>Symbol</vt:lpstr>
      <vt:lpstr>Times New Roman</vt:lpstr>
      <vt:lpstr>phys1443-spring02</vt:lpstr>
      <vt:lpstr>Equation</vt:lpstr>
      <vt:lpstr>PHYS 1444 – Section 002 Lecture #6</vt:lpstr>
      <vt:lpstr>Announcements – I </vt:lpstr>
      <vt:lpstr>Announcements – II </vt:lpstr>
      <vt:lpstr>Reminder: Special Project #2 – Angels &amp; Demons</vt:lpstr>
      <vt:lpstr>What did we last weekend?</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A Brain Teaser of Electric Flux</vt:lpstr>
      <vt:lpstr>Generalization of the Electric Flux</vt:lpstr>
      <vt:lpstr>Generalization of the Electric Flux</vt:lpstr>
      <vt:lpstr>Generalization of the Electric Flux</vt:lpstr>
      <vt:lpstr>Gauss’ Law</vt:lpstr>
      <vt:lpstr>Coulomb’s Law from Gauss’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528</cp:revision>
  <dcterms:created xsi:type="dcterms:W3CDTF">2012-01-19T04:21:20Z</dcterms:created>
  <dcterms:modified xsi:type="dcterms:W3CDTF">2020-02-10T20:40:48Z</dcterms:modified>
</cp:coreProperties>
</file>