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62" r:id="rId2"/>
    <p:sldId id="567" r:id="rId3"/>
    <p:sldId id="585" r:id="rId4"/>
    <p:sldId id="518" r:id="rId5"/>
    <p:sldId id="550" r:id="rId6"/>
    <p:sldId id="551" r:id="rId7"/>
    <p:sldId id="552" r:id="rId8"/>
    <p:sldId id="553" r:id="rId9"/>
    <p:sldId id="554" r:id="rId10"/>
    <p:sldId id="555" r:id="rId11"/>
    <p:sldId id="556" r:id="rId12"/>
    <p:sldId id="561" r:id="rId13"/>
    <p:sldId id="564" r:id="rId14"/>
    <p:sldId id="565" r:id="rId15"/>
    <p:sldId id="566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4"/>
    <p:restoredTop sz="94660"/>
  </p:normalViewPr>
  <p:slideViewPr>
    <p:cSldViewPr>
      <p:cViewPr varScale="1">
        <p:scale>
          <a:sx n="118" d="100"/>
          <a:sy n="118" d="100"/>
        </p:scale>
        <p:origin x="20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wmf"/><Relationship Id="rId5" Type="http://schemas.openxmlformats.org/officeDocument/2006/relationships/image" Target="../media/image34.e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9.jpe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4.emf"/><Relationship Id="rId3" Type="http://schemas.openxmlformats.org/officeDocument/2006/relationships/image" Target="../media/image36.jpeg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3.wmf"/><Relationship Id="rId5" Type="http://schemas.openxmlformats.org/officeDocument/2006/relationships/image" Target="../media/image30.e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e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1.jpeg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8" y="14478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12,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95400" y="21336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pitchFamily="-84" charset="0"/>
              </a:rPr>
              <a:t>CH 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Gauss’ Law with Multiple Charges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Narrow" pitchFamily="-84" charset="0"/>
              </a:rPr>
              <a:t>  CH 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Electric Potential 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Shape of the Electric Potential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 Narrow" charset="0"/>
              </a:rPr>
              <a:t>V due to Charge Distribution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10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 two Gaussian 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surface A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1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2150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2" name="Equation" r:id="rId6" imgW="596900" imgH="304800" progId="Equation.DSMT4">
                  <p:embed/>
                </p:oleObj>
              </mc:Choice>
              <mc:Fallback>
                <p:oleObj name="Equation" r:id="rId6" imgW="596900" imgH="304800" progId="Equation.DSMT4">
                  <p:embed/>
                  <p:pic>
                    <p:nvPicPr>
                      <p:cNvPr id="215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3" name="Equation" r:id="rId8" imgW="253800" imgH="406080" progId="Equation.DSMT4">
                  <p:embed/>
                </p:oleObj>
              </mc:Choice>
              <mc:Fallback>
                <p:oleObj name="Equation" r:id="rId8" imgW="253800" imgH="406080" progId="Equation.DSMT4">
                  <p:embed/>
                  <p:pic>
                    <p:nvPicPr>
                      <p:cNvPr id="215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" name="Equation" r:id="rId10" imgW="406080" imgH="406080" progId="Equation.DSMT4">
                  <p:embed/>
                </p:oleObj>
              </mc:Choice>
              <mc:Fallback>
                <p:oleObj name="Equation" r:id="rId10" imgW="406080" imgH="406080" progId="Equation.DSMT4">
                  <p:embed/>
                  <p:pic>
                    <p:nvPicPr>
                      <p:cNvPr id="215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69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11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 6 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575608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magnitude of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458200" cy="2895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/>
              <a:t>Radially outward from the wire, the direction of the radial vector </a:t>
            </a:r>
            <a:r>
              <a:rPr lang="en-US" sz="2000" b="1" dirty="0"/>
              <a:t>r</a:t>
            </a:r>
            <a:r>
              <a:rPr lang="en-US" sz="20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Due to the cylindrical symmetry, the field is the same on the Gaussian surface of the cylinder surrounding the wire.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 algn="just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25296"/>
              </p:ext>
            </p:extLst>
          </p:nvPr>
        </p:nvGraphicFramePr>
        <p:xfrm>
          <a:off x="2667000" y="46942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9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216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942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707354"/>
              </p:ext>
            </p:extLst>
          </p:nvPr>
        </p:nvGraphicFramePr>
        <p:xfrm>
          <a:off x="2895600" y="53197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0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216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197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5626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14990"/>
              </p:ext>
            </p:extLst>
          </p:nvPr>
        </p:nvGraphicFramePr>
        <p:xfrm>
          <a:off x="4114800" y="46942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1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216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942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55436"/>
              </p:ext>
            </p:extLst>
          </p:nvPr>
        </p:nvGraphicFramePr>
        <p:xfrm>
          <a:off x="5410200" y="47831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2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21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831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0988"/>
              </p:ext>
            </p:extLst>
          </p:nvPr>
        </p:nvGraphicFramePr>
        <p:xfrm>
          <a:off x="6908800" y="45418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3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216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5418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64572"/>
              </p:ext>
            </p:extLst>
          </p:nvPr>
        </p:nvGraphicFramePr>
        <p:xfrm>
          <a:off x="7959725" y="45720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4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2160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5720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98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12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685800"/>
          </a:xfrm>
        </p:spPr>
        <p:txBody>
          <a:bodyPr/>
          <a:lstStyle/>
          <a:p>
            <a:r>
              <a:rPr lang="en-US" dirty="0"/>
              <a:t>Gauss’ Law Summary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relationship between flux and the enclosed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 </a:t>
            </a:r>
            <a:r>
              <a:rPr lang="en-US" sz="2000" dirty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>
                <a:sym typeface="Wingdings" charset="2"/>
              </a:rPr>
              <a:t>0</a:t>
            </a:r>
            <a:r>
              <a:rPr lang="en-US" sz="2000" dirty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A 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an electric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 or in which way they are distributed.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net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3759200" y="990600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4" imgW="901700" imgH="431800" progId="Equation.DSMT4">
                  <p:embed/>
                </p:oleObj>
              </mc:Choice>
              <mc:Fallback>
                <p:oleObj name="Equation" r:id="rId4" imgW="901700" imgH="431800" progId="Equation.DSMT4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990600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96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13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 dirty="0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only thing matters is the direct linear distance between the objects not the path.</a:t>
            </a:r>
          </a:p>
        </p:txBody>
      </p:sp>
    </p:spTree>
    <p:extLst>
      <p:ext uri="{BB962C8B-B14F-4D97-AF65-F5344CB8AC3E}">
        <p14:creationId xmlns:p14="http://schemas.microsoft.com/office/powerpoint/2010/main" val="411324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14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0574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89916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energy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of the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228600" y="19050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+q, on a point at the positive plate and let it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the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540523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15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(no KE)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object, 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562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9436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5626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5626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9436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1722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9436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947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1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st</a:t>
            </a:r>
            <a:r>
              <a:rPr lang="en-US" sz="2400" dirty="0">
                <a:latin typeface="Arial Narrow" charset="0"/>
                <a:ea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 class, Wednesday, Feb.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CH21.1 to what we learn on Monday, Feb. 17 + Appendices A1 </a:t>
            </a:r>
            <a:r>
              <a:rPr lang="mr-IN" sz="24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400" dirty="0"/>
              <a:t>You can bring your calculator w/o any relevant formula pre-input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definitions, or 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sz="2800" dirty="0"/>
              <a:t>Physics department colloquia at 4pm Wednesdays in SH103!!</a:t>
            </a:r>
          </a:p>
          <a:p>
            <a:pPr eaLnBrk="1" hangingPunct="1"/>
            <a:r>
              <a:rPr lang="en-US" sz="2800" dirty="0"/>
              <a:t>Special triple extra credit colloquium on Wed. Mar. 18</a:t>
            </a:r>
          </a:p>
          <a:p>
            <a:pPr lvl="1" eaLnBrk="1" hangingPunct="1"/>
            <a:r>
              <a:rPr lang="en-US" sz="2400" dirty="0"/>
              <a:t>Dr. Pedro Machado from Fermilab</a:t>
            </a:r>
          </a:p>
          <a:p>
            <a:pPr lvl="1" eaLnBrk="1" hangingPunct="1"/>
            <a:r>
              <a:rPr lang="en-US" sz="2400" dirty="0"/>
              <a:t>Mark your calendar!!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Feb. 12,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906684-5A23-8E43-90C0-4108FCB73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" y="10886"/>
            <a:ext cx="9144000" cy="6788639"/>
          </a:xfrm>
        </p:spPr>
      </p:pic>
    </p:spTree>
    <p:extLst>
      <p:ext uri="{BB962C8B-B14F-4D97-AF65-F5344CB8AC3E}">
        <p14:creationId xmlns:p14="http://schemas.microsoft.com/office/powerpoint/2010/main" val="209068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#2 – 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xx-grams of anti-matter and the same quantity of matter, where xx is the last two digits of your SS#. (20 points)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Use the famous Einstein’s formula for mass-energy equivalence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ns, where 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is the first two digits of your SS#. (10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world electricity usage (3.6GJ/</a:t>
            </a:r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) this energy corresponds to. (5 points)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at the beginning of the class </a:t>
            </a:r>
            <a:r>
              <a:rPr lang="en-US" sz="28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Monday, Feb. 24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Feb. 12, 2020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5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surface of radius r 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5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2099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553287"/>
              </p:ext>
            </p:extLst>
          </p:nvPr>
        </p:nvGraphicFramePr>
        <p:xfrm>
          <a:off x="4819650" y="2344738"/>
          <a:ext cx="19621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6" name="Equation" r:id="rId6" imgW="749300" imgH="419100" progId="Equation.DSMT4">
                  <p:embed/>
                </p:oleObj>
              </mc:Choice>
              <mc:Fallback>
                <p:oleObj name="Equation" r:id="rId6" imgW="749300" imgH="419100" progId="Equation.DSMT4">
                  <p:embed/>
                  <p:pic>
                    <p:nvPicPr>
                      <p:cNvPr id="209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44738"/>
                        <a:ext cx="196215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7" name="Equation" r:id="rId8" imgW="1003300" imgH="419100" progId="Equation.DSMT4">
                  <p:embed/>
                </p:oleObj>
              </mc:Choice>
              <mc:Fallback>
                <p:oleObj name="Equation" r:id="rId8" imgW="1003300" imgH="419100" progId="Equation.DSMT4">
                  <p:embed/>
                  <p:pic>
                    <p:nvPicPr>
                      <p:cNvPr id="209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829934"/>
              </p:ext>
            </p:extLst>
          </p:nvPr>
        </p:nvGraphicFramePr>
        <p:xfrm>
          <a:off x="1757362" y="3870325"/>
          <a:ext cx="27289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8" name="Equation" r:id="rId10" imgW="1092200" imgH="419100" progId="Equation.DSMT4">
                  <p:embed/>
                </p:oleObj>
              </mc:Choice>
              <mc:Fallback>
                <p:oleObj name="Equation" r:id="rId10" imgW="1092200" imgH="419100" progId="Equation.DSMT4">
                  <p:embed/>
                  <p:pic>
                    <p:nvPicPr>
                      <p:cNvPr id="209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2" y="3870325"/>
                        <a:ext cx="2728913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51202"/>
              </p:ext>
            </p:extLst>
          </p:nvPr>
        </p:nvGraphicFramePr>
        <p:xfrm>
          <a:off x="4514850" y="3881211"/>
          <a:ext cx="1962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9" name="Equation" r:id="rId12" imgW="787400" imgH="419100" progId="Equation.DSMT4">
                  <p:embed/>
                </p:oleObj>
              </mc:Choice>
              <mc:Fallback>
                <p:oleObj name="Equation" r:id="rId12" imgW="787400" imgH="419100" progId="Equation.DSMT4">
                  <p:embed/>
                  <p:pic>
                    <p:nvPicPr>
                      <p:cNvPr id="2099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881211"/>
                        <a:ext cx="1962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/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0" name="Equation" r:id="rId14" imgW="1016000" imgH="419100" progId="Equation.DSMT4">
                  <p:embed/>
                </p:oleObj>
              </mc:Choice>
              <mc:Fallback>
                <p:oleObj name="Equation" r:id="rId14" imgW="1016000" imgH="419100" progId="Equation.DSMT4">
                  <p:embed/>
                  <p:pic>
                    <p:nvPicPr>
                      <p:cNvPr id="2099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1" name="Equation" r:id="rId16" imgW="203040" imgH="406080" progId="Equation.DSMT4">
                  <p:embed/>
                </p:oleObj>
              </mc:Choice>
              <mc:Fallback>
                <p:oleObj name="Equation" r:id="rId16" imgW="203040" imgH="406080" progId="Equation.DSMT4">
                  <p:embed/>
                  <p:pic>
                    <p:nvPicPr>
                      <p:cNvPr id="2099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8CF1199-40D7-1448-AEBE-5E5FF64321D9}"/>
              </a:ext>
            </a:extLst>
          </p:cNvPr>
          <p:cNvGrpSpPr/>
          <p:nvPr/>
        </p:nvGrpSpPr>
        <p:grpSpPr>
          <a:xfrm>
            <a:off x="7778750" y="697706"/>
            <a:ext cx="298450" cy="521494"/>
            <a:chOff x="7778750" y="697706"/>
            <a:chExt cx="298450" cy="52149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2106505-27CE-A546-8549-B615B44503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1625" y="820737"/>
              <a:ext cx="155575" cy="39846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22" name="Object 10">
              <a:extLst>
                <a:ext uri="{FF2B5EF4-FFF2-40B4-BE49-F238E27FC236}">
                  <a16:creationId xmlns:a16="http://schemas.microsoft.com/office/drawing/2014/main" id="{01A12BF7-E777-2C43-9DCF-AA90067076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7810833"/>
                </p:ext>
              </p:extLst>
            </p:nvPr>
          </p:nvGraphicFramePr>
          <p:xfrm>
            <a:off x="7778750" y="697706"/>
            <a:ext cx="285750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2" name="Equation" r:id="rId18" imgW="114300" imgH="165100" progId="Equation.DSMT4">
                    <p:embed/>
                  </p:oleObj>
                </mc:Choice>
                <mc:Fallback>
                  <p:oleObj name="Equation" r:id="rId18" imgW="114300" imgH="165100" progId="Equation.DSMT4">
                    <p:embed/>
                    <p:pic>
                      <p:nvPicPr>
                        <p:cNvPr id="20993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0" y="697706"/>
                          <a:ext cx="285750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8711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6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consider the same single static point charge Q surrounded by a symmetric spherical surface A</a:t>
            </a:r>
            <a:r>
              <a:rPr lang="en-US" sz="2800" baseline="-25000" dirty="0"/>
              <a:t>1</a:t>
            </a:r>
            <a:r>
              <a:rPr lang="en-US" sz="2800" dirty="0"/>
              <a:t> and a randomly shaped surface A</a:t>
            </a:r>
            <a:r>
              <a:rPr lang="en-US" sz="2800" baseline="-25000" dirty="0"/>
              <a:t>2</a:t>
            </a:r>
            <a:r>
              <a:rPr lang="en-US" sz="2800" dirty="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3622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total number of field lines due to the charge Q, passing through the two surfaces?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shape the enclosing surface has.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no matter what the 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210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012239"/>
              </p:ext>
            </p:extLst>
          </p:nvPr>
        </p:nvGraphicFramePr>
        <p:xfrm>
          <a:off x="5181600" y="5943600"/>
          <a:ext cx="1143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4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210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943600"/>
                        <a:ext cx="11430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/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5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2109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6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210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22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7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 dirty="0"/>
              <a:t>Let’s consider several charges inside a closed surface.</a:t>
            </a:r>
          </a:p>
          <a:p>
            <a:r>
              <a:rPr lang="en-US" dirty="0"/>
              <a:t>For each charge, Q</a:t>
            </a:r>
            <a:r>
              <a:rPr lang="en-US" i="1" baseline="-25000" dirty="0"/>
              <a:t>i</a:t>
            </a:r>
            <a:r>
              <a:rPr lang="en-US" dirty="0"/>
              <a:t> 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vectorially,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plus any external fields. 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only on 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5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212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6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2130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7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213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8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213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9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213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0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213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1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2130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2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2130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23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8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 dirty="0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inside 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54838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Feb. 12,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9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/>
              <a:t>Solving problems with Gauss’ Law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Draw an appropriate Gaussian surface, making sure it pass through the point you want to know the electric field 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Use the symmetry of the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Calculate the charge enclosed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90115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15112</TotalTime>
  <Words>1775</Words>
  <Application>Microsoft Macintosh PowerPoint</Application>
  <PresentationFormat>On-screen Show (4:3)</PresentationFormat>
  <Paragraphs>185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#7</vt:lpstr>
      <vt:lpstr>Announcements </vt:lpstr>
      <vt:lpstr>PowerPoint Presentation</vt:lpstr>
      <vt:lpstr>Reminder: Special Project #2 – Angels &amp; Demons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Gauss’ Law Summary</vt:lpstr>
      <vt:lpstr>Electric Potential Energy</vt:lpstr>
      <vt:lpstr>Electric Potential Energy</vt:lpstr>
      <vt:lpstr>Electric Potential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559</cp:revision>
  <dcterms:created xsi:type="dcterms:W3CDTF">2012-01-19T04:21:20Z</dcterms:created>
  <dcterms:modified xsi:type="dcterms:W3CDTF">2020-02-12T20:44:37Z</dcterms:modified>
</cp:coreProperties>
</file>