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562" r:id="rId2"/>
    <p:sldId id="567" r:id="rId3"/>
    <p:sldId id="518" r:id="rId4"/>
    <p:sldId id="591" r:id="rId5"/>
    <p:sldId id="565" r:id="rId6"/>
    <p:sldId id="566" r:id="rId7"/>
    <p:sldId id="568" r:id="rId8"/>
    <p:sldId id="569" r:id="rId9"/>
    <p:sldId id="570" r:id="rId10"/>
    <p:sldId id="571" r:id="rId11"/>
    <p:sldId id="572" r:id="rId12"/>
    <p:sldId id="573" r:id="rId13"/>
    <p:sldId id="574" r:id="rId14"/>
    <p:sldId id="575" r:id="rId15"/>
    <p:sldId id="576" r:id="rId16"/>
    <p:sldId id="577" r:id="rId17"/>
    <p:sldId id="582" r:id="rId18"/>
    <p:sldId id="583" r:id="rId19"/>
    <p:sldId id="584"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2"/>
    <p:restoredTop sz="94660"/>
  </p:normalViewPr>
  <p:slideViewPr>
    <p:cSldViewPr>
      <p:cViewPr varScale="1">
        <p:scale>
          <a:sx n="151" d="100"/>
          <a:sy n="151" d="100"/>
        </p:scale>
        <p:origin x="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18" Type="http://schemas.openxmlformats.org/officeDocument/2006/relationships/image" Target="../media/image39.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image" Target="../media/image23.emf"/><Relationship Id="rId16" Type="http://schemas.openxmlformats.org/officeDocument/2006/relationships/image" Target="../media/image37.emf"/><Relationship Id="rId1" Type="http://schemas.openxmlformats.org/officeDocument/2006/relationships/image" Target="../media/image22.emf"/><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5" Type="http://schemas.openxmlformats.org/officeDocument/2006/relationships/image" Target="../media/image3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emf"/><Relationship Id="rId3" Type="http://schemas.openxmlformats.org/officeDocument/2006/relationships/image" Target="../media/image42.wmf"/><Relationship Id="rId7" Type="http://schemas.openxmlformats.org/officeDocument/2006/relationships/image" Target="../media/image46.emf"/><Relationship Id="rId12" Type="http://schemas.openxmlformats.org/officeDocument/2006/relationships/image" Target="../media/image51.e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wmf"/><Relationship Id="rId10" Type="http://schemas.openxmlformats.org/officeDocument/2006/relationships/image" Target="../media/image49.emf"/><Relationship Id="rId4" Type="http://schemas.openxmlformats.org/officeDocument/2006/relationships/image" Target="../media/image43.wmf"/><Relationship Id="rId9"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8469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32324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72815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17</a:t>
            </a:fld>
            <a:endParaRPr lang="en-US"/>
          </a:p>
        </p:txBody>
      </p:sp>
    </p:spTree>
    <p:extLst>
      <p:ext uri="{BB962C8B-B14F-4D97-AF65-F5344CB8AC3E}">
        <p14:creationId xmlns:p14="http://schemas.microsoft.com/office/powerpoint/2010/main" val="1318069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Feb. 17,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17,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Monday, Feb. 17,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en-US"/>
              <a:t>PHYS 1444-002, Spring 2020                    Dr. Jaehoon Yu</a:t>
            </a:r>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218389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Feb. 17,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Feb. 17,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17,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Feb. 17,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Feb. 17,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17,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17,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Feb. 17,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1.jpe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13" Type="http://schemas.openxmlformats.org/officeDocument/2006/relationships/oleObject" Target="../embeddings/oleObject21.bin"/><Relationship Id="rId18" Type="http://schemas.openxmlformats.org/officeDocument/2006/relationships/image" Target="../media/image29.emf"/><Relationship Id="rId26" Type="http://schemas.openxmlformats.org/officeDocument/2006/relationships/image" Target="../media/image33.emf"/><Relationship Id="rId39" Type="http://schemas.openxmlformats.org/officeDocument/2006/relationships/oleObject" Target="../embeddings/oleObject34.bin"/><Relationship Id="rId21" Type="http://schemas.openxmlformats.org/officeDocument/2006/relationships/oleObject" Target="../embeddings/oleObject25.bin"/><Relationship Id="rId34" Type="http://schemas.openxmlformats.org/officeDocument/2006/relationships/image" Target="../media/image37.emf"/><Relationship Id="rId7" Type="http://schemas.openxmlformats.org/officeDocument/2006/relationships/oleObject" Target="../embeddings/oleObject18.bin"/><Relationship Id="rId12" Type="http://schemas.openxmlformats.org/officeDocument/2006/relationships/image" Target="../media/image26.emf"/><Relationship Id="rId17" Type="http://schemas.openxmlformats.org/officeDocument/2006/relationships/oleObject" Target="../embeddings/oleObject23.bin"/><Relationship Id="rId25" Type="http://schemas.openxmlformats.org/officeDocument/2006/relationships/oleObject" Target="../embeddings/oleObject27.bin"/><Relationship Id="rId33" Type="http://schemas.openxmlformats.org/officeDocument/2006/relationships/oleObject" Target="../embeddings/oleObject31.bin"/><Relationship Id="rId38" Type="http://schemas.openxmlformats.org/officeDocument/2006/relationships/image" Target="../media/image39.emf"/><Relationship Id="rId2" Type="http://schemas.openxmlformats.org/officeDocument/2006/relationships/slideLayout" Target="../slideLayouts/slideLayout2.xml"/><Relationship Id="rId16" Type="http://schemas.openxmlformats.org/officeDocument/2006/relationships/image" Target="../media/image28.emf"/><Relationship Id="rId20" Type="http://schemas.openxmlformats.org/officeDocument/2006/relationships/image" Target="../media/image30.emf"/><Relationship Id="rId29"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image" Target="../media/image23.emf"/><Relationship Id="rId11" Type="http://schemas.openxmlformats.org/officeDocument/2006/relationships/oleObject" Target="../embeddings/oleObject20.bin"/><Relationship Id="rId24" Type="http://schemas.openxmlformats.org/officeDocument/2006/relationships/image" Target="../media/image32.emf"/><Relationship Id="rId32" Type="http://schemas.openxmlformats.org/officeDocument/2006/relationships/image" Target="../media/image36.emf"/><Relationship Id="rId37" Type="http://schemas.openxmlformats.org/officeDocument/2006/relationships/oleObject" Target="../embeddings/oleObject33.bin"/><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34.emf"/><Relationship Id="rId36" Type="http://schemas.openxmlformats.org/officeDocument/2006/relationships/image" Target="../media/image38.emf"/><Relationship Id="rId10" Type="http://schemas.openxmlformats.org/officeDocument/2006/relationships/image" Target="../media/image25.emf"/><Relationship Id="rId19" Type="http://schemas.openxmlformats.org/officeDocument/2006/relationships/oleObject" Target="../embeddings/oleObject24.bin"/><Relationship Id="rId31" Type="http://schemas.openxmlformats.org/officeDocument/2006/relationships/oleObject" Target="../embeddings/oleObject30.bin"/><Relationship Id="rId4" Type="http://schemas.openxmlformats.org/officeDocument/2006/relationships/image" Target="../media/image22.emf"/><Relationship Id="rId9" Type="http://schemas.openxmlformats.org/officeDocument/2006/relationships/oleObject" Target="../embeddings/oleObject19.bin"/><Relationship Id="rId14" Type="http://schemas.openxmlformats.org/officeDocument/2006/relationships/image" Target="../media/image27.emf"/><Relationship Id="rId22" Type="http://schemas.openxmlformats.org/officeDocument/2006/relationships/image" Target="../media/image31.emf"/><Relationship Id="rId27" Type="http://schemas.openxmlformats.org/officeDocument/2006/relationships/oleObject" Target="../embeddings/oleObject28.bin"/><Relationship Id="rId30" Type="http://schemas.openxmlformats.org/officeDocument/2006/relationships/image" Target="../media/image35.emf"/><Relationship Id="rId35" Type="http://schemas.openxmlformats.org/officeDocument/2006/relationships/oleObject" Target="../embeddings/oleObject32.bin"/><Relationship Id="rId8" Type="http://schemas.openxmlformats.org/officeDocument/2006/relationships/image" Target="../media/image24.emf"/><Relationship Id="rId3"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wmf"/><Relationship Id="rId18" Type="http://schemas.openxmlformats.org/officeDocument/2006/relationships/oleObject" Target="../embeddings/oleObject42.bin"/><Relationship Id="rId26" Type="http://schemas.openxmlformats.org/officeDocument/2006/relationships/oleObject" Target="../embeddings/oleObject46.bin"/><Relationship Id="rId3" Type="http://schemas.openxmlformats.org/officeDocument/2006/relationships/image" Target="../media/image53.jpeg"/><Relationship Id="rId21" Type="http://schemas.openxmlformats.org/officeDocument/2006/relationships/image" Target="../media/image48.emf"/><Relationship Id="rId7" Type="http://schemas.openxmlformats.org/officeDocument/2006/relationships/image" Target="../media/image41.wmf"/><Relationship Id="rId12" Type="http://schemas.openxmlformats.org/officeDocument/2006/relationships/oleObject" Target="../embeddings/oleObject39.bin"/><Relationship Id="rId17" Type="http://schemas.openxmlformats.org/officeDocument/2006/relationships/image" Target="../media/image46.emf"/><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oleObject" Target="../embeddings/oleObject43.bin"/><Relationship Id="rId29" Type="http://schemas.openxmlformats.org/officeDocument/2006/relationships/image" Target="../media/image52.emf"/><Relationship Id="rId1" Type="http://schemas.openxmlformats.org/officeDocument/2006/relationships/vmlDrawing" Target="../drawings/vmlDrawing6.vml"/><Relationship Id="rId6" Type="http://schemas.openxmlformats.org/officeDocument/2006/relationships/oleObject" Target="../embeddings/oleObject36.bin"/><Relationship Id="rId11" Type="http://schemas.openxmlformats.org/officeDocument/2006/relationships/image" Target="../media/image43.wmf"/><Relationship Id="rId24" Type="http://schemas.openxmlformats.org/officeDocument/2006/relationships/oleObject" Target="../embeddings/oleObject45.bin"/><Relationship Id="rId5" Type="http://schemas.openxmlformats.org/officeDocument/2006/relationships/image" Target="../media/image40.wmf"/><Relationship Id="rId15" Type="http://schemas.openxmlformats.org/officeDocument/2006/relationships/image" Target="../media/image45.emf"/><Relationship Id="rId23" Type="http://schemas.openxmlformats.org/officeDocument/2006/relationships/image" Target="../media/image49.emf"/><Relationship Id="rId28" Type="http://schemas.openxmlformats.org/officeDocument/2006/relationships/oleObject" Target="../embeddings/oleObject47.bin"/><Relationship Id="rId10" Type="http://schemas.openxmlformats.org/officeDocument/2006/relationships/oleObject" Target="../embeddings/oleObject38.bin"/><Relationship Id="rId19" Type="http://schemas.openxmlformats.org/officeDocument/2006/relationships/image" Target="../media/image47.emf"/><Relationship Id="rId4" Type="http://schemas.openxmlformats.org/officeDocument/2006/relationships/oleObject" Target="../embeddings/oleObject35.bin"/><Relationship Id="rId9" Type="http://schemas.openxmlformats.org/officeDocument/2006/relationships/image" Target="../media/image42.wmf"/><Relationship Id="rId14" Type="http://schemas.openxmlformats.org/officeDocument/2006/relationships/oleObject" Target="../embeddings/oleObject40.bin"/><Relationship Id="rId22" Type="http://schemas.openxmlformats.org/officeDocument/2006/relationships/oleObject" Target="../embeddings/oleObject44.bin"/><Relationship Id="rId27" Type="http://schemas.openxmlformats.org/officeDocument/2006/relationships/image" Target="../media/image51.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8.wmf"/><Relationship Id="rId3" Type="http://schemas.openxmlformats.org/officeDocument/2006/relationships/image" Target="../media/image3.jpeg"/><Relationship Id="rId7" Type="http://schemas.openxmlformats.org/officeDocument/2006/relationships/image" Target="../media/image55.wmf"/><Relationship Id="rId12"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9.bin"/><Relationship Id="rId11" Type="http://schemas.openxmlformats.org/officeDocument/2006/relationships/image" Target="../media/image57.e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6.wmf"/><Relationship Id="rId14" Type="http://schemas.openxmlformats.org/officeDocument/2006/relationships/oleObject" Target="../embeddings/oleObject5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4.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Feb. 17,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#8</a:t>
            </a:r>
          </a:p>
        </p:txBody>
      </p:sp>
      <p:sp>
        <p:nvSpPr>
          <p:cNvPr id="18438" name="Text Box 4"/>
          <p:cNvSpPr txBox="1">
            <a:spLocks noChangeArrowheads="1"/>
          </p:cNvSpPr>
          <p:nvPr/>
        </p:nvSpPr>
        <p:spPr bwMode="auto">
          <a:xfrm>
            <a:off x="2893398" y="1447800"/>
            <a:ext cx="304923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Feb. 17,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1295400" y="2278797"/>
            <a:ext cx="6934200" cy="2971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a:latin typeface="Arial Narrow" pitchFamily="-84" charset="0"/>
              </a:rPr>
              <a:t>CH 23</a:t>
            </a:r>
          </a:p>
          <a:p>
            <a:pPr lvl="1">
              <a:buFont typeface="Arial" panose="020B0604020202020204" pitchFamily="34" charset="0"/>
              <a:buChar char="•"/>
            </a:pPr>
            <a:r>
              <a:rPr lang="en-US" dirty="0">
                <a:latin typeface="Arial Narrow" charset="0"/>
              </a:rPr>
              <a:t>Electric Potential Energy</a:t>
            </a:r>
          </a:p>
          <a:p>
            <a:pPr lvl="1">
              <a:buFont typeface="Arial" panose="020B0604020202020204" pitchFamily="34" charset="0"/>
              <a:buChar char="•"/>
            </a:pPr>
            <a:r>
              <a:rPr lang="en-US" dirty="0">
                <a:latin typeface="Arial Narrow" charset="0"/>
              </a:rPr>
              <a:t>Electric Potential</a:t>
            </a:r>
          </a:p>
          <a:p>
            <a:pPr lvl="1">
              <a:buFont typeface="Arial" panose="020B0604020202020204" pitchFamily="34" charset="0"/>
              <a:buChar char="•"/>
            </a:pPr>
            <a:r>
              <a:rPr lang="en-US" dirty="0">
                <a:latin typeface="Arial Narrow" charset="0"/>
              </a:rPr>
              <a:t>Electric Potential and Electric Field</a:t>
            </a:r>
          </a:p>
          <a:p>
            <a:pPr lvl="1">
              <a:buFont typeface="Arial" panose="020B0604020202020204" pitchFamily="34" charset="0"/>
              <a:buChar char="•"/>
            </a:pPr>
            <a:r>
              <a:rPr lang="en-US" dirty="0">
                <a:latin typeface="Arial Narrow" charset="0"/>
              </a:rPr>
              <a:t>Electric Potential due to Point Charges</a:t>
            </a:r>
          </a:p>
          <a:p>
            <a:pPr lvl="1">
              <a:buFont typeface="Arial" panose="020B0604020202020204" pitchFamily="34" charset="0"/>
              <a:buChar char="•"/>
            </a:pPr>
            <a:r>
              <a:rPr lang="en-US" dirty="0">
                <a:latin typeface="Arial Narrow" charset="0"/>
              </a:rPr>
              <a:t>Shape of the Electric Potential</a:t>
            </a:r>
            <a:endParaRPr lang="en-US" dirty="0">
              <a:solidFill>
                <a:srgbClr val="003300"/>
              </a:solidFill>
              <a:latin typeface="Arial Narrow" charset="0"/>
            </a:endParaRPr>
          </a:p>
        </p:txBody>
      </p:sp>
      <p:sp>
        <p:nvSpPr>
          <p:cNvPr id="8" name="Text Box 9">
            <a:extLst>
              <a:ext uri="{FF2B5EF4-FFF2-40B4-BE49-F238E27FC236}">
                <a16:creationId xmlns:a16="http://schemas.microsoft.com/office/drawing/2014/main" id="{1EA02CE8-A676-4147-AF03-8F96D1D38357}"/>
              </a:ext>
            </a:extLst>
          </p:cNvPr>
          <p:cNvSpPr txBox="1">
            <a:spLocks noChangeArrowheads="1"/>
          </p:cNvSpPr>
          <p:nvPr/>
        </p:nvSpPr>
        <p:spPr bwMode="auto">
          <a:xfrm>
            <a:off x="995443" y="5526766"/>
            <a:ext cx="7534114"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#4, due 11pm, Monday, Feb. 24!!</a:t>
            </a:r>
          </a:p>
        </p:txBody>
      </p:sp>
    </p:spTree>
    <p:extLst>
      <p:ext uri="{BB962C8B-B14F-4D97-AF65-F5344CB8AC3E}">
        <p14:creationId xmlns:p14="http://schemas.microsoft.com/office/powerpoint/2010/main" val="284693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Feb. 17, 2020</a:t>
            </a:r>
          </a:p>
        </p:txBody>
      </p:sp>
      <p:sp>
        <p:nvSpPr>
          <p:cNvPr id="8" name="Footer Placeholder 4"/>
          <p:cNvSpPr>
            <a:spLocks noGrp="1"/>
          </p:cNvSpPr>
          <p:nvPr>
            <p:ph type="ftr" sz="quarter" idx="11"/>
          </p:nvPr>
        </p:nvSpPr>
        <p:spPr/>
        <p:txBody>
          <a:bodyPr/>
          <a:lstStyle/>
          <a:p>
            <a:r>
              <a:rPr lang="en-US"/>
              <a:t>PHYS 1444-002, Spring 2020                    Dr. Jaehoon Yu</a:t>
            </a:r>
            <a:endParaRPr lang="en-US" dirty="0"/>
          </a:p>
        </p:txBody>
      </p:sp>
      <p:sp>
        <p:nvSpPr>
          <p:cNvPr id="9" name="Slide Number Placeholder 5"/>
          <p:cNvSpPr>
            <a:spLocks noGrp="1"/>
          </p:cNvSpPr>
          <p:nvPr>
            <p:ph type="sldNum" sz="quarter" idx="12"/>
          </p:nvPr>
        </p:nvSpPr>
        <p:spPr/>
        <p:txBody>
          <a:bodyPr/>
          <a:lstStyle/>
          <a:p>
            <a:fld id="{169E5CA8-1B15-4145-A5F6-7A69B4477714}" type="slidenum">
              <a:rPr lang="en-US"/>
              <a:pPr/>
              <a:t>10</a:t>
            </a:fld>
            <a:endParaRPr lang="en-US"/>
          </a:p>
        </p:txBody>
      </p:sp>
      <p:pic>
        <p:nvPicPr>
          <p:cNvPr id="225282" name="Picture 2" descr="FG23_001"/>
          <p:cNvPicPr>
            <a:picLocks noChangeAspect="1" noChangeArrowheads="1"/>
          </p:cNvPicPr>
          <p:nvPr/>
        </p:nvPicPr>
        <p:blipFill>
          <a:blip r:embed="rId2"/>
          <a:srcRect/>
          <a:stretch>
            <a:fillRect/>
          </a:stretch>
        </p:blipFill>
        <p:spPr bwMode="auto">
          <a:xfrm>
            <a:off x="6629400" y="228600"/>
            <a:ext cx="3200400" cy="2606675"/>
          </a:xfrm>
          <a:prstGeom prst="rect">
            <a:avLst/>
          </a:prstGeom>
          <a:noFill/>
        </p:spPr>
      </p:pic>
      <p:sp>
        <p:nvSpPr>
          <p:cNvPr id="225283" name="Rectangle 3"/>
          <p:cNvSpPr>
            <a:spLocks noGrp="1" noChangeArrowheads="1"/>
          </p:cNvSpPr>
          <p:nvPr>
            <p:ph type="title"/>
          </p:nvPr>
        </p:nvSpPr>
        <p:spPr>
          <a:xfrm>
            <a:off x="228600" y="76200"/>
            <a:ext cx="8686800" cy="762000"/>
          </a:xfrm>
        </p:spPr>
        <p:txBody>
          <a:bodyPr/>
          <a:lstStyle/>
          <a:p>
            <a:r>
              <a:rPr lang="en-US" dirty="0"/>
              <a:t>Example 23 – 1 </a:t>
            </a:r>
          </a:p>
        </p:txBody>
      </p:sp>
      <p:sp>
        <p:nvSpPr>
          <p:cNvPr id="225284" name="Text Box 4"/>
          <p:cNvSpPr txBox="1">
            <a:spLocks noChangeArrowheads="1"/>
          </p:cNvSpPr>
          <p:nvPr/>
        </p:nvSpPr>
        <p:spPr bwMode="auto">
          <a:xfrm>
            <a:off x="152400" y="762000"/>
            <a:ext cx="7315200" cy="22272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A negative charge: </a:t>
            </a:r>
            <a:r>
              <a:rPr lang="en-US" sz="2800">
                <a:solidFill>
                  <a:schemeClr val="accent2"/>
                </a:solidFill>
                <a:latin typeface="Arial Narrow" charset="0"/>
              </a:rPr>
              <a:t>Suppose a negative charge, such as an electron, is placed at point </a:t>
            </a:r>
            <a:r>
              <a:rPr lang="en-US" sz="2800" i="1">
                <a:solidFill>
                  <a:schemeClr val="accent2"/>
                </a:solidFill>
                <a:latin typeface="Arial Narrow" charset="0"/>
              </a:rPr>
              <a:t>b</a:t>
            </a:r>
            <a:r>
              <a:rPr lang="en-US" sz="2800">
                <a:solidFill>
                  <a:schemeClr val="accent2"/>
                </a:solidFill>
                <a:latin typeface="Arial Narrow" charset="0"/>
              </a:rPr>
              <a:t> in the figure.  If the electron is free to move, will its electric potential energy increase or decrease?  How will the electric potential change?</a:t>
            </a:r>
          </a:p>
        </p:txBody>
      </p:sp>
      <p:sp>
        <p:nvSpPr>
          <p:cNvPr id="225285" name="Rectangle 5"/>
          <p:cNvSpPr>
            <a:spLocks noGrp="1" noChangeArrowheads="1"/>
          </p:cNvSpPr>
          <p:nvPr>
            <p:ph type="body" idx="1"/>
          </p:nvPr>
        </p:nvSpPr>
        <p:spPr>
          <a:xfrm>
            <a:off x="152400" y="3124200"/>
            <a:ext cx="8991600" cy="1600200"/>
          </a:xfrm>
        </p:spPr>
        <p:txBody>
          <a:bodyPr/>
          <a:lstStyle/>
          <a:p>
            <a:pPr>
              <a:lnSpc>
                <a:spcPct val="80000"/>
              </a:lnSpc>
            </a:pPr>
            <a:r>
              <a:rPr lang="en-US" sz="2800" dirty="0"/>
              <a:t>An electron placed at point </a:t>
            </a:r>
            <a:r>
              <a:rPr lang="en-US" sz="2800" i="1" dirty="0"/>
              <a:t>b</a:t>
            </a:r>
            <a:r>
              <a:rPr lang="en-US" sz="2800" dirty="0"/>
              <a:t> will move toward the positive plate since it was released at its highest </a:t>
            </a:r>
            <a:r>
              <a:rPr lang="en-US" sz="2800" b="1" u="sng" dirty="0">
                <a:solidFill>
                  <a:srgbClr val="C00000"/>
                </a:solidFill>
              </a:rPr>
              <a:t>potential energy </a:t>
            </a:r>
            <a:r>
              <a:rPr lang="en-US" sz="2800" dirty="0"/>
              <a:t>point.</a:t>
            </a:r>
          </a:p>
          <a:p>
            <a:pPr>
              <a:lnSpc>
                <a:spcPct val="80000"/>
              </a:lnSpc>
            </a:pPr>
            <a:r>
              <a:rPr lang="en-US" sz="2800" dirty="0"/>
              <a:t>It will gain kinetic energy as it moves toward left, decreasing its potential energy.</a:t>
            </a:r>
          </a:p>
        </p:txBody>
      </p:sp>
      <p:sp>
        <p:nvSpPr>
          <p:cNvPr id="225286" name="Rectangle 6"/>
          <p:cNvSpPr>
            <a:spLocks noChangeArrowheads="1"/>
          </p:cNvSpPr>
          <p:nvPr/>
        </p:nvSpPr>
        <p:spPr bwMode="auto">
          <a:xfrm>
            <a:off x="76200" y="4724400"/>
            <a:ext cx="8991600" cy="16002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electron, however, moves from the point </a:t>
            </a:r>
            <a:r>
              <a:rPr lang="en-US" sz="2800" i="1" dirty="0">
                <a:solidFill>
                  <a:srgbClr val="FF0000"/>
                </a:solidFill>
                <a:latin typeface="Arial Narrow" charset="0"/>
              </a:rPr>
              <a:t>b</a:t>
            </a:r>
            <a:r>
              <a:rPr lang="en-US" sz="2800" dirty="0">
                <a:solidFill>
                  <a:schemeClr val="accent2"/>
                </a:solidFill>
                <a:latin typeface="Arial Narrow" charset="0"/>
              </a:rPr>
              <a:t> at a lower potential to point </a:t>
            </a:r>
            <a:r>
              <a:rPr lang="en-US" sz="2800" i="1" dirty="0">
                <a:solidFill>
                  <a:srgbClr val="FF0000"/>
                </a:solidFill>
                <a:latin typeface="Arial Narrow" charset="0"/>
              </a:rPr>
              <a:t>a</a:t>
            </a:r>
            <a:r>
              <a:rPr lang="en-US" sz="2800" dirty="0">
                <a:solidFill>
                  <a:schemeClr val="accent2"/>
                </a:solidFill>
                <a:latin typeface="Arial Narrow" charset="0"/>
              </a:rPr>
              <a:t> at a higher </a:t>
            </a:r>
            <a:r>
              <a:rPr lang="en-US" sz="2800" b="1" u="sng" dirty="0">
                <a:solidFill>
                  <a:srgbClr val="C00000"/>
                </a:solidFill>
                <a:latin typeface="Arial Narrow" charset="0"/>
              </a:rPr>
              <a:t>potential</a:t>
            </a:r>
            <a:r>
              <a:rPr lang="en-US" sz="2800" dirty="0">
                <a:solidFill>
                  <a:schemeClr val="accent2"/>
                </a:solidFill>
                <a:latin typeface="Arial Narrow" charset="0"/>
              </a:rPr>
              <a:t>. </a:t>
            </a:r>
            <a:r>
              <a:rPr lang="en-US" sz="2800" dirty="0">
                <a:solidFill>
                  <a:schemeClr val="accent2"/>
                </a:solidFill>
                <a:latin typeface="Symbol" charset="2"/>
              </a:rPr>
              <a:t>Δ</a:t>
            </a:r>
            <a:r>
              <a:rPr lang="en-US" sz="2800" dirty="0">
                <a:solidFill>
                  <a:schemeClr val="accent2"/>
                </a:solidFill>
                <a:latin typeface="Arial Narrow" charset="0"/>
              </a:rPr>
              <a:t>V=</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baseline="-25000" dirty="0">
                <a:solidFill>
                  <a:schemeClr val="accent2"/>
                </a:solidFill>
                <a:latin typeface="Arial Narrow" charset="0"/>
              </a:rPr>
              <a:t> </a:t>
            </a:r>
            <a:r>
              <a:rPr lang="mr-IN" sz="2800" dirty="0">
                <a:solidFill>
                  <a:schemeClr val="accent2"/>
                </a:solidFill>
                <a:latin typeface="Arial Narrow" charset="0"/>
              </a:rPr>
              <a:t>–</a:t>
            </a:r>
            <a:r>
              <a:rPr lang="en-US" sz="2800" dirty="0">
                <a:solidFill>
                  <a:schemeClr val="accent2"/>
                </a:solidFill>
                <a:latin typeface="Arial Narrow" charset="0"/>
              </a:rPr>
              <a:t>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r>
              <a:rPr lang="en-US" sz="2800" dirty="0">
                <a:solidFill>
                  <a:schemeClr val="accent2"/>
                </a:solidFill>
                <a:latin typeface="Arial Narrow" charset="0"/>
              </a:rPr>
              <a:t>&gt;0.</a:t>
            </a:r>
          </a:p>
          <a:p>
            <a:pPr marL="342900" indent="-342900">
              <a:lnSpc>
                <a:spcPct val="80000"/>
              </a:lnSpc>
              <a:spcBef>
                <a:spcPct val="20000"/>
              </a:spcBef>
              <a:buFontTx/>
              <a:buChar char="•"/>
            </a:pPr>
            <a:r>
              <a:rPr lang="en-US" sz="2800" dirty="0">
                <a:solidFill>
                  <a:schemeClr val="accent2"/>
                </a:solidFill>
                <a:latin typeface="Arial Narrow" charset="0"/>
              </a:rPr>
              <a:t>This is because the </a:t>
            </a:r>
            <a:r>
              <a:rPr lang="en-US" sz="2800" b="1" u="sng" dirty="0">
                <a:solidFill>
                  <a:srgbClr val="C00000"/>
                </a:solidFill>
                <a:latin typeface="Arial Narrow" charset="0"/>
              </a:rPr>
              <a:t>potential is generated by the charges on the plates</a:t>
            </a:r>
            <a:r>
              <a:rPr lang="en-US" sz="2800" dirty="0">
                <a:solidFill>
                  <a:schemeClr val="accent2"/>
                </a:solidFill>
                <a:latin typeface="Arial Narrow" charset="0"/>
              </a:rPr>
              <a:t> not by the electron.</a:t>
            </a:r>
          </a:p>
        </p:txBody>
      </p:sp>
      <p:sp>
        <p:nvSpPr>
          <p:cNvPr id="3" name="TextBox 2">
            <a:extLst>
              <a:ext uri="{FF2B5EF4-FFF2-40B4-BE49-F238E27FC236}">
                <a16:creationId xmlns:a16="http://schemas.microsoft.com/office/drawing/2014/main" id="{0684BC2A-56BD-004E-BA25-180237E310D7}"/>
              </a:ext>
            </a:extLst>
          </p:cNvPr>
          <p:cNvSpPr txBox="1"/>
          <p:nvPr/>
        </p:nvSpPr>
        <p:spPr>
          <a:xfrm>
            <a:off x="8305800" y="1262390"/>
            <a:ext cx="152400" cy="261610"/>
          </a:xfrm>
          <a:prstGeom prst="rect">
            <a:avLst/>
          </a:prstGeom>
          <a:solidFill>
            <a:srgbClr val="FF0000"/>
          </a:solidFill>
        </p:spPr>
        <p:txBody>
          <a:bodyPr wrap="square" rtlCol="0">
            <a:spAutoFit/>
          </a:bodyPr>
          <a:lstStyle/>
          <a:p>
            <a:pPr algn="ctr"/>
            <a:r>
              <a:rPr lang="en-US" sz="1100" b="1" dirty="0"/>
              <a:t>-</a:t>
            </a:r>
          </a:p>
        </p:txBody>
      </p:sp>
      <p:sp>
        <p:nvSpPr>
          <p:cNvPr id="12" name="TextBox 11">
            <a:extLst>
              <a:ext uri="{FF2B5EF4-FFF2-40B4-BE49-F238E27FC236}">
                <a16:creationId xmlns:a16="http://schemas.microsoft.com/office/drawing/2014/main" id="{4BBAA8D8-6B40-0F40-AEC2-C52F72E8D63C}"/>
              </a:ext>
            </a:extLst>
          </p:cNvPr>
          <p:cNvSpPr txBox="1"/>
          <p:nvPr/>
        </p:nvSpPr>
        <p:spPr>
          <a:xfrm>
            <a:off x="8001000" y="1262390"/>
            <a:ext cx="152400" cy="261610"/>
          </a:xfrm>
          <a:prstGeom prst="rect">
            <a:avLst/>
          </a:prstGeom>
          <a:solidFill>
            <a:srgbClr val="FF0000"/>
          </a:solidFill>
        </p:spPr>
        <p:txBody>
          <a:bodyPr wrap="square" rtlCol="0">
            <a:spAutoFit/>
          </a:bodyPr>
          <a:lstStyle/>
          <a:p>
            <a:pPr algn="ctr"/>
            <a:r>
              <a:rPr lang="en-US" sz="1100" b="1" dirty="0"/>
              <a:t>-</a:t>
            </a:r>
          </a:p>
        </p:txBody>
      </p:sp>
    </p:spTree>
    <p:extLst>
      <p:ext uri="{BB962C8B-B14F-4D97-AF65-F5344CB8AC3E}">
        <p14:creationId xmlns:p14="http://schemas.microsoft.com/office/powerpoint/2010/main" val="105305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Feb. 17,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292B0011-6D50-EE4E-AF7F-8236F88EF9A0}" type="slidenum">
              <a:rPr lang="en-US"/>
              <a:pPr/>
              <a:t>11</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dirty="0"/>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potential energy an electric charge can acquire in a given situation</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49598" name="Equation" r:id="rId3" imgW="596900" imgH="228600" progId="Equation.DSMT4">
                  <p:embed/>
                </p:oleObj>
              </mc:Choice>
              <mc:Fallback>
                <p:oleObj name="Equation" r:id="rId3" imgW="596900" imgH="228600" progId="Equation.DSMT4">
                  <p:embed/>
                  <p:pic>
                    <p:nvPicPr>
                      <p:cNvPr id="226308" name="Object 4"/>
                      <p:cNvPicPr>
                        <a:picLocks noChangeAspect="1" noChangeArrowheads="1"/>
                      </p:cNvPicPr>
                      <p:nvPr/>
                    </p:nvPicPr>
                    <p:blipFill>
                      <a:blip r:embed="rId4"/>
                      <a:srcRect/>
                      <a:stretch>
                        <a:fillRect/>
                      </a:stretch>
                    </p:blipFill>
                    <p:spPr bwMode="auto">
                      <a:xfrm>
                        <a:off x="1746250" y="2820988"/>
                        <a:ext cx="1514475" cy="560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49599" name="Equation" r:id="rId5" imgW="723900" imgH="254000" progId="Equation.DSMT4">
                  <p:embed/>
                </p:oleObj>
              </mc:Choice>
              <mc:Fallback>
                <p:oleObj name="Equation" r:id="rId5" imgW="723900" imgH="254000" progId="Equation.DSMT4">
                  <p:embed/>
                  <p:pic>
                    <p:nvPicPr>
                      <p:cNvPr id="226309" name="Object 5"/>
                      <p:cNvPicPr>
                        <a:picLocks noChangeAspect="1" noChangeArrowheads="1"/>
                      </p:cNvPicPr>
                      <p:nvPr/>
                    </p:nvPicPr>
                    <p:blipFill>
                      <a:blip r:embed="rId6"/>
                      <a:srcRect/>
                      <a:stretch>
                        <a:fillRect/>
                      </a:stretch>
                    </p:blipFill>
                    <p:spPr bwMode="auto">
                      <a:xfrm>
                        <a:off x="3292475" y="2787650"/>
                        <a:ext cx="1838325" cy="625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49600" name="Equation" r:id="rId7" imgW="292100" imgH="228600" progId="Equation.DSMT4">
                  <p:embed/>
                </p:oleObj>
              </mc:Choice>
              <mc:Fallback>
                <p:oleObj name="Equation" r:id="rId7" imgW="292100" imgH="228600" progId="Equation.DSMT4">
                  <p:embed/>
                  <p:pic>
                    <p:nvPicPr>
                      <p:cNvPr id="226310" name="Object 6"/>
                      <p:cNvPicPr>
                        <a:picLocks noChangeAspect="1" noChangeArrowheads="1"/>
                      </p:cNvPicPr>
                      <p:nvPr/>
                    </p:nvPicPr>
                    <p:blipFill>
                      <a:blip r:embed="rId8"/>
                      <a:srcRect/>
                      <a:stretch>
                        <a:fillRect/>
                      </a:stretch>
                    </p:blipFill>
                    <p:spPr bwMode="auto">
                      <a:xfrm>
                        <a:off x="5126038" y="2822575"/>
                        <a:ext cx="741362" cy="561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49601" name="Equation" r:id="rId9" imgW="330200" imgH="228600" progId="Equation.DSMT4">
                  <p:embed/>
                </p:oleObj>
              </mc:Choice>
              <mc:Fallback>
                <p:oleObj name="Equation" r:id="rId9" imgW="330200" imgH="228600" progId="Equation.DSMT4">
                  <p:embed/>
                  <p:pic>
                    <p:nvPicPr>
                      <p:cNvPr id="279557" name="Object 5"/>
                      <p:cNvPicPr>
                        <a:picLocks noChangeAspect="1" noChangeArrowheads="1"/>
                      </p:cNvPicPr>
                      <p:nvPr/>
                    </p:nvPicPr>
                    <p:blipFill>
                      <a:blip r:embed="rId10"/>
                      <a:srcRect/>
                      <a:stretch>
                        <a:fillRect/>
                      </a:stretch>
                    </p:blipFill>
                    <p:spPr bwMode="auto">
                      <a:xfrm>
                        <a:off x="6775450" y="885825"/>
                        <a:ext cx="76835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49602" name="Equation" r:id="rId11" imgW="520700" imgH="419100" progId="Equation.DSMT4">
                  <p:embed/>
                </p:oleObj>
              </mc:Choice>
              <mc:Fallback>
                <p:oleObj name="Equation" r:id="rId11" imgW="520700" imgH="419100" progId="Equation.DSMT4">
                  <p:embed/>
                  <p:pic>
                    <p:nvPicPr>
                      <p:cNvPr id="279558" name="Object 6"/>
                      <p:cNvPicPr>
                        <a:picLocks noChangeAspect="1" noChangeArrowheads="1"/>
                      </p:cNvPicPr>
                      <p:nvPr/>
                    </p:nvPicPr>
                    <p:blipFill>
                      <a:blip r:embed="rId12"/>
                      <a:srcRect/>
                      <a:stretch>
                        <a:fillRect/>
                      </a:stretch>
                    </p:blipFill>
                    <p:spPr bwMode="auto">
                      <a:xfrm>
                        <a:off x="7543800" y="652274"/>
                        <a:ext cx="1216025" cy="94792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186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FG23_002B"/>
          <p:cNvPicPr>
            <a:picLocks noChangeAspect="1" noChangeArrowheads="1"/>
          </p:cNvPicPr>
          <p:nvPr/>
        </p:nvPicPr>
        <p:blipFill>
          <a:blip r:embed="rId2"/>
          <a:srcRect/>
          <a:stretch>
            <a:fillRect/>
          </a:stretch>
        </p:blipFill>
        <p:spPr bwMode="auto">
          <a:xfrm rot="5400000">
            <a:off x="4076700" y="838200"/>
            <a:ext cx="4533900" cy="3390900"/>
          </a:xfrm>
          <a:prstGeom prst="rect">
            <a:avLst/>
          </a:prstGeom>
          <a:noFill/>
        </p:spPr>
      </p:pic>
      <p:sp>
        <p:nvSpPr>
          <p:cNvPr id="12" name="Date Placeholder 3"/>
          <p:cNvSpPr>
            <a:spLocks noGrp="1"/>
          </p:cNvSpPr>
          <p:nvPr>
            <p:ph type="dt" sz="half" idx="10"/>
          </p:nvPr>
        </p:nvSpPr>
        <p:spPr/>
        <p:txBody>
          <a:bodyPr/>
          <a:lstStyle/>
          <a:p>
            <a:r>
              <a:rPr lang="en-US"/>
              <a:t>Monday, Feb. 17,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5D6F6E90-1AF3-1941-8905-39DB26795156}" type="slidenum">
              <a:rPr lang="en-US"/>
              <a:pPr/>
              <a:t>12</a:t>
            </a:fld>
            <a:endParaRPr lang="en-US"/>
          </a:p>
        </p:txBody>
      </p:sp>
      <p:sp>
        <p:nvSpPr>
          <p:cNvPr id="227330" name="Rectangle 2"/>
          <p:cNvSpPr>
            <a:spLocks noGrp="1" noChangeArrowheads="1"/>
          </p:cNvSpPr>
          <p:nvPr>
            <p:ph type="title"/>
          </p:nvPr>
        </p:nvSpPr>
        <p:spPr>
          <a:xfrm>
            <a:off x="381000" y="0"/>
            <a:ext cx="8382000" cy="685800"/>
          </a:xfrm>
        </p:spPr>
        <p:txBody>
          <a:bodyPr/>
          <a:lstStyle/>
          <a:p>
            <a:r>
              <a:rPr lang="en-US"/>
              <a:t>Comparisons of Potential Energies </a:t>
            </a:r>
          </a:p>
        </p:txBody>
      </p:sp>
      <p:grpSp>
        <p:nvGrpSpPr>
          <p:cNvPr id="2" name="Group 5"/>
          <p:cNvGrpSpPr>
            <a:grpSpLocks/>
          </p:cNvGrpSpPr>
          <p:nvPr/>
        </p:nvGrpSpPr>
        <p:grpSpPr bwMode="auto">
          <a:xfrm>
            <a:off x="609600" y="974725"/>
            <a:ext cx="3657600" cy="3121025"/>
            <a:chOff x="384" y="614"/>
            <a:chExt cx="2304" cy="1966"/>
          </a:xfrm>
        </p:grpSpPr>
        <p:pic>
          <p:nvPicPr>
            <p:cNvPr id="227334" name="Picture 6" descr="FG23_002A"/>
            <p:cNvPicPr>
              <a:picLocks noChangeAspect="1" noChangeArrowheads="1"/>
            </p:cNvPicPr>
            <p:nvPr/>
          </p:nvPicPr>
          <p:blipFill>
            <a:blip r:embed="rId3"/>
            <a:srcRect/>
            <a:stretch>
              <a:fillRect/>
            </a:stretch>
          </p:blipFill>
          <p:spPr bwMode="auto">
            <a:xfrm>
              <a:off x="384" y="852"/>
              <a:ext cx="2304" cy="1728"/>
            </a:xfrm>
            <a:prstGeom prst="rect">
              <a:avLst/>
            </a:prstGeom>
            <a:noFill/>
          </p:spPr>
        </p:pic>
        <p:sp>
          <p:nvSpPr>
            <p:cNvPr id="227335" name="Text Box 7"/>
            <p:cNvSpPr txBox="1">
              <a:spLocks noChangeArrowheads="1"/>
            </p:cNvSpPr>
            <p:nvPr/>
          </p:nvSpPr>
          <p:spPr bwMode="auto">
            <a:xfrm>
              <a:off x="1566" y="614"/>
              <a:ext cx="306"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2m</a:t>
              </a:r>
            </a:p>
          </p:txBody>
        </p:sp>
        <p:sp>
          <p:nvSpPr>
            <p:cNvPr id="227336" name="Text Box 8"/>
            <p:cNvSpPr txBox="1">
              <a:spLocks noChangeArrowheads="1"/>
            </p:cNvSpPr>
            <p:nvPr/>
          </p:nvSpPr>
          <p:spPr bwMode="auto">
            <a:xfrm>
              <a:off x="1111" y="614"/>
              <a:ext cx="233"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m</a:t>
              </a:r>
            </a:p>
          </p:txBody>
        </p:sp>
      </p:grpSp>
      <p:sp>
        <p:nvSpPr>
          <p:cNvPr id="227337" name="Rectangle 9"/>
          <p:cNvSpPr>
            <a:spLocks noChangeArrowheads="1"/>
          </p:cNvSpPr>
          <p:nvPr/>
        </p:nvSpPr>
        <p:spPr bwMode="auto">
          <a:xfrm>
            <a:off x="-76200" y="4114800"/>
            <a:ext cx="48768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dirty="0">
                <a:solidFill>
                  <a:schemeClr val="accent2"/>
                </a:solidFill>
                <a:latin typeface="Arial Narrow" charset="0"/>
              </a:rPr>
              <a:t>What are the potential energies of the rocks?</a:t>
            </a:r>
          </a:p>
          <a:p>
            <a:pPr marL="742950" lvl="1" indent="-285750">
              <a:spcBef>
                <a:spcPct val="20000"/>
              </a:spcBef>
              <a:buFontTx/>
              <a:buChar char="–"/>
            </a:pPr>
            <a:r>
              <a:rPr lang="en-US" sz="1800" dirty="0" err="1">
                <a:solidFill>
                  <a:srgbClr val="660066"/>
                </a:solidFill>
                <a:latin typeface="Arial Narrow" charset="0"/>
                <a:ea typeface="ＭＳ Ｐゴシック" charset="-128"/>
              </a:rPr>
              <a:t>mgh</a:t>
            </a:r>
            <a:r>
              <a:rPr lang="en-US" sz="1800" dirty="0">
                <a:solidFill>
                  <a:srgbClr val="660066"/>
                </a:solidFill>
                <a:latin typeface="Arial Narrow" charset="0"/>
                <a:ea typeface="ＭＳ Ｐゴシック" charset="-128"/>
              </a:rPr>
              <a:t> and 2mgh</a:t>
            </a:r>
          </a:p>
          <a:p>
            <a:pPr marL="342900" indent="-342900">
              <a:spcBef>
                <a:spcPct val="20000"/>
              </a:spcBef>
              <a:buFontTx/>
              <a:buChar char="•"/>
            </a:pPr>
            <a:r>
              <a:rPr lang="en-US" sz="2000" dirty="0">
                <a:solidFill>
                  <a:schemeClr val="accent2"/>
                </a:solidFill>
                <a:latin typeface="Arial Narrow" charset="0"/>
              </a:rPr>
              <a:t>Which rock has a bigger potential energy?</a:t>
            </a:r>
          </a:p>
          <a:p>
            <a:pPr marL="742950" lvl="1" indent="-285750">
              <a:spcBef>
                <a:spcPct val="20000"/>
              </a:spcBef>
              <a:buFontTx/>
              <a:buChar char="–"/>
            </a:pPr>
            <a:r>
              <a:rPr lang="en-US" sz="1800" dirty="0">
                <a:solidFill>
                  <a:srgbClr val="660066"/>
                </a:solidFill>
                <a:latin typeface="Arial Narrow" charset="0"/>
                <a:ea typeface="ＭＳ Ｐゴシック" charset="-128"/>
              </a:rPr>
              <a:t>The rock with a larger mass</a:t>
            </a:r>
          </a:p>
          <a:p>
            <a:pPr marL="342900" indent="-342900">
              <a:spcBef>
                <a:spcPct val="20000"/>
              </a:spcBef>
              <a:buFontTx/>
              <a:buChar char="•"/>
            </a:pPr>
            <a:r>
              <a:rPr lang="en-US" sz="2000" dirty="0">
                <a:solidFill>
                  <a:schemeClr val="accent2"/>
                </a:solidFill>
                <a:latin typeface="Arial Narrow" charset="0"/>
              </a:rPr>
              <a:t>Why?</a:t>
            </a:r>
          </a:p>
          <a:p>
            <a:pPr marL="742950" lvl="1" indent="-285750">
              <a:spcBef>
                <a:spcPct val="20000"/>
              </a:spcBef>
              <a:buFontTx/>
              <a:buChar char="–"/>
            </a:pPr>
            <a:r>
              <a:rPr lang="en-US" sz="1800" dirty="0">
                <a:solidFill>
                  <a:srgbClr val="660066"/>
                </a:solidFill>
                <a:latin typeface="Arial Narrow" charset="0"/>
                <a:ea typeface="ＭＳ Ｐゴシック" charset="-128"/>
              </a:rPr>
              <a:t>It’s got a bigger mass.</a:t>
            </a:r>
          </a:p>
        </p:txBody>
      </p:sp>
      <p:sp>
        <p:nvSpPr>
          <p:cNvPr id="227338" name="Rectangle 10"/>
          <p:cNvSpPr>
            <a:spLocks noChangeArrowheads="1"/>
          </p:cNvSpPr>
          <p:nvPr/>
        </p:nvSpPr>
        <p:spPr bwMode="auto">
          <a:xfrm>
            <a:off x="4343400" y="4114800"/>
            <a:ext cx="49530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charges?</a:t>
            </a:r>
          </a:p>
          <a:p>
            <a:pPr marL="742950" lvl="1" indent="-285750">
              <a:spcBef>
                <a:spcPct val="20000"/>
              </a:spcBef>
              <a:buFontTx/>
              <a:buChar char="–"/>
            </a:pPr>
            <a:r>
              <a:rPr lang="en-US" sz="1800">
                <a:solidFill>
                  <a:srgbClr val="660066"/>
                </a:solidFill>
                <a:latin typeface="Arial Narrow" charset="0"/>
                <a:ea typeface="ＭＳ Ｐゴシック" charset="-128"/>
              </a:rPr>
              <a:t>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and 2QV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t>
            </a:r>
          </a:p>
          <a:p>
            <a:pPr marL="342900" indent="-342900">
              <a:spcBef>
                <a:spcPct val="20000"/>
              </a:spcBef>
              <a:buFontTx/>
              <a:buChar char="•"/>
            </a:pPr>
            <a:r>
              <a:rPr lang="en-US" sz="2000">
                <a:solidFill>
                  <a:schemeClr val="accent2"/>
                </a:solidFill>
                <a:latin typeface="Arial Narrow" charset="0"/>
              </a:rPr>
              <a:t>Which object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object with a larger charge.</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charge.</a:t>
            </a:r>
          </a:p>
        </p:txBody>
      </p:sp>
      <p:sp>
        <p:nvSpPr>
          <p:cNvPr id="227339" name="Rectangle 11"/>
          <p:cNvSpPr>
            <a:spLocks noChangeArrowheads="1"/>
          </p:cNvSpPr>
          <p:nvPr/>
        </p:nvSpPr>
        <p:spPr bwMode="auto">
          <a:xfrm>
            <a:off x="252413" y="6308725"/>
            <a:ext cx="8691562" cy="42545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The potential is the same but the heavier rock or larger charge can do a greater work. </a:t>
            </a:r>
          </a:p>
        </p:txBody>
      </p:sp>
      <p:sp>
        <p:nvSpPr>
          <p:cNvPr id="227331" name="Rectangle 3"/>
          <p:cNvSpPr>
            <a:spLocks noChangeArrowheads="1"/>
          </p:cNvSpPr>
          <p:nvPr/>
        </p:nvSpPr>
        <p:spPr bwMode="auto">
          <a:xfrm>
            <a:off x="381000" y="533400"/>
            <a:ext cx="83820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Let’s compare gravitational and electric potential energies</a:t>
            </a:r>
          </a:p>
        </p:txBody>
      </p:sp>
    </p:spTree>
    <p:extLst>
      <p:ext uri="{BB962C8B-B14F-4D97-AF65-F5344CB8AC3E}">
        <p14:creationId xmlns:p14="http://schemas.microsoft.com/office/powerpoint/2010/main" val="374193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Feb. 17, 2020</a:t>
            </a:r>
          </a:p>
        </p:txBody>
      </p:sp>
      <p:sp>
        <p:nvSpPr>
          <p:cNvPr id="6" name="Footer Placeholder 4"/>
          <p:cNvSpPr>
            <a:spLocks noGrp="1"/>
          </p:cNvSpPr>
          <p:nvPr>
            <p:ph type="ftr" sz="quarter" idx="11"/>
          </p:nvPr>
        </p:nvSpPr>
        <p:spPr/>
        <p:txBody>
          <a:bodyPr/>
          <a:lstStyle/>
          <a:p>
            <a:r>
              <a:rPr lang="en-US"/>
              <a:t>PHYS 1444-002, Spring 2020                    Dr. Jaehoon Yu</a:t>
            </a:r>
          </a:p>
        </p:txBody>
      </p:sp>
      <p:sp>
        <p:nvSpPr>
          <p:cNvPr id="7" name="Slide Number Placeholder 5"/>
          <p:cNvSpPr>
            <a:spLocks noGrp="1"/>
          </p:cNvSpPr>
          <p:nvPr>
            <p:ph type="sldNum" sz="quarter" idx="12"/>
          </p:nvPr>
        </p:nvSpPr>
        <p:spPr/>
        <p:txBody>
          <a:bodyPr/>
          <a:lstStyle/>
          <a:p>
            <a:fld id="{C7FB85AD-B157-1D42-90E5-4531C831B7AE}" type="slidenum">
              <a:rPr lang="en-US"/>
              <a:pPr/>
              <a:t>13</a:t>
            </a:fld>
            <a:endParaRPr lang="en-US"/>
          </a:p>
        </p:txBody>
      </p:sp>
      <p:sp>
        <p:nvSpPr>
          <p:cNvPr id="228354"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8355" name="Rectangle 3"/>
          <p:cNvSpPr>
            <a:spLocks noChangeArrowheads="1"/>
          </p:cNvSpPr>
          <p:nvPr/>
        </p:nvSpPr>
        <p:spPr bwMode="auto">
          <a:xfrm>
            <a:off x="304800" y="762000"/>
            <a:ext cx="85344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electric potential difference gives potential energy or the possibility to perform work based on the charge of the object.</a:t>
            </a:r>
          </a:p>
          <a:p>
            <a:pPr marL="342900" indent="-342900">
              <a:spcBef>
                <a:spcPct val="20000"/>
              </a:spcBef>
              <a:buFontTx/>
              <a:buChar char="•"/>
            </a:pPr>
            <a:r>
              <a:rPr lang="en-US" sz="2800" dirty="0">
                <a:solidFill>
                  <a:schemeClr val="accent2"/>
                </a:solidFill>
                <a:latin typeface="Arial Narrow" charset="0"/>
              </a:rPr>
              <a:t>So what is happening in a battery or a generator?</a:t>
            </a:r>
          </a:p>
          <a:p>
            <a:pPr marL="742950" lvl="1" indent="-285750">
              <a:spcBef>
                <a:spcPct val="20000"/>
              </a:spcBef>
              <a:buFontTx/>
              <a:buChar char="–"/>
            </a:pPr>
            <a:r>
              <a:rPr lang="en-US" dirty="0">
                <a:solidFill>
                  <a:srgbClr val="660066"/>
                </a:solidFill>
                <a:latin typeface="Arial Narrow" charset="0"/>
                <a:ea typeface="ＭＳ Ｐゴシック" charset="-128"/>
              </a:rPr>
              <a:t>They maintain a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actual amount of energy used or transformed depends on how much charge flows.</a:t>
            </a:r>
          </a:p>
          <a:p>
            <a:pPr marL="742950" lvl="1" indent="-285750">
              <a:spcBef>
                <a:spcPct val="20000"/>
              </a:spcBef>
              <a:buFontTx/>
              <a:buChar char="–"/>
            </a:pPr>
            <a:r>
              <a:rPr lang="en-US" dirty="0">
                <a:solidFill>
                  <a:srgbClr val="660066"/>
                </a:solidFill>
                <a:latin typeface="Arial Narrow" charset="0"/>
                <a:ea typeface="ＭＳ Ｐゴシック" charset="-128"/>
              </a:rPr>
              <a:t>How much is the potential difference maintained by a car battery?</a:t>
            </a:r>
          </a:p>
          <a:p>
            <a:pPr marL="1143000" lvl="2" indent="-228600">
              <a:spcBef>
                <a:spcPct val="20000"/>
              </a:spcBef>
              <a:buFontTx/>
              <a:buChar char="•"/>
            </a:pPr>
            <a:r>
              <a:rPr lang="en-US" sz="2000" dirty="0">
                <a:solidFill>
                  <a:srgbClr val="003300"/>
                </a:solidFill>
                <a:latin typeface="Arial Narrow" charset="0"/>
                <a:ea typeface="ＭＳ Ｐゴシック" charset="-128"/>
              </a:rPr>
              <a:t>12Volts</a:t>
            </a:r>
          </a:p>
          <a:p>
            <a:pPr marL="742950" lvl="1" indent="-285750">
              <a:spcBef>
                <a:spcPct val="20000"/>
              </a:spcBef>
              <a:buFontTx/>
              <a:buChar char="–"/>
            </a:pPr>
            <a:r>
              <a:rPr lang="en-US" dirty="0">
                <a:solidFill>
                  <a:srgbClr val="660066"/>
                </a:solidFill>
                <a:latin typeface="Arial Narrow" charset="0"/>
                <a:ea typeface="ＭＳ Ｐゴシック" charset="-128"/>
              </a:rPr>
              <a:t>If for a given period, 5C charge flows through the headlight lamp, what is the total energy transformed?</a:t>
            </a:r>
          </a:p>
          <a:p>
            <a:pPr marL="1143000" lvl="2" indent="-228600">
              <a:spcBef>
                <a:spcPct val="20000"/>
              </a:spcBef>
              <a:buFontTx/>
              <a:buChar char="•"/>
            </a:pPr>
            <a:r>
              <a:rPr lang="en-US" sz="2000" dirty="0" err="1">
                <a:solidFill>
                  <a:srgbClr val="003300"/>
                </a:solidFill>
                <a:latin typeface="Arial Narrow" charset="0"/>
                <a:ea typeface="ＭＳ Ｐゴシック" charset="-128"/>
              </a:rPr>
              <a:t>E</a:t>
            </a:r>
            <a:r>
              <a:rPr lang="en-US" sz="2000" baseline="-25000" dirty="0" err="1">
                <a:solidFill>
                  <a:srgbClr val="003300"/>
                </a:solidFill>
                <a:latin typeface="Arial Narrow" charset="0"/>
                <a:ea typeface="ＭＳ Ｐゴシック" charset="-128"/>
              </a:rPr>
              <a:t>tot</a:t>
            </a:r>
            <a:r>
              <a:rPr lang="en-US" sz="2000" dirty="0">
                <a:solidFill>
                  <a:srgbClr val="003300"/>
                </a:solidFill>
                <a:latin typeface="Arial Narrow" charset="0"/>
                <a:ea typeface="ＭＳ Ｐゴシック" charset="-128"/>
              </a:rPr>
              <a:t>=5C*12V=60   Umm… What is the unit? </a:t>
            </a:r>
          </a:p>
          <a:p>
            <a:pPr marL="742950" lvl="1" indent="-285750">
              <a:spcBef>
                <a:spcPct val="20000"/>
              </a:spcBef>
              <a:buFontTx/>
              <a:buChar char="–"/>
            </a:pPr>
            <a:r>
              <a:rPr lang="en-US" dirty="0">
                <a:solidFill>
                  <a:srgbClr val="660066"/>
                </a:solidFill>
                <a:latin typeface="Arial Narrow" charset="0"/>
                <a:ea typeface="ＭＳ Ｐゴシック" charset="-128"/>
              </a:rPr>
              <a:t>If it is left on twice as long?  </a:t>
            </a:r>
            <a:r>
              <a:rPr lang="en-US" dirty="0" err="1">
                <a:solidFill>
                  <a:srgbClr val="660066"/>
                </a:solidFill>
                <a:latin typeface="Arial Narrow" charset="0"/>
                <a:ea typeface="ＭＳ Ｐゴシック" charset="-128"/>
              </a:rPr>
              <a:t>E</a:t>
            </a:r>
            <a:r>
              <a:rPr lang="en-US" baseline="-25000" dirty="0" err="1">
                <a:solidFill>
                  <a:srgbClr val="660066"/>
                </a:solidFill>
                <a:latin typeface="Arial Narrow" charset="0"/>
                <a:ea typeface="ＭＳ Ｐゴシック" charset="-128"/>
              </a:rPr>
              <a:t>tot</a:t>
            </a:r>
            <a:r>
              <a:rPr lang="en-US" dirty="0">
                <a:solidFill>
                  <a:srgbClr val="660066"/>
                </a:solidFill>
                <a:latin typeface="Arial Narrow" charset="0"/>
                <a:ea typeface="ＭＳ Ｐゴシック" charset="-128"/>
              </a:rPr>
              <a:t>=10C*12V=120J.</a:t>
            </a:r>
          </a:p>
        </p:txBody>
      </p:sp>
      <p:sp>
        <p:nvSpPr>
          <p:cNvPr id="228356" name="Text Box 4"/>
          <p:cNvSpPr txBox="1">
            <a:spLocks noChangeArrowheads="1"/>
          </p:cNvSpPr>
          <p:nvPr/>
        </p:nvSpPr>
        <p:spPr bwMode="auto">
          <a:xfrm>
            <a:off x="5710238" y="5013325"/>
            <a:ext cx="8429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Joules</a:t>
            </a:r>
          </a:p>
        </p:txBody>
      </p:sp>
    </p:spTree>
    <p:extLst>
      <p:ext uri="{BB962C8B-B14F-4D97-AF65-F5344CB8AC3E}">
        <p14:creationId xmlns:p14="http://schemas.microsoft.com/office/powerpoint/2010/main" val="24962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Monday, Feb. 17, 2020</a:t>
            </a:r>
          </a:p>
        </p:txBody>
      </p:sp>
      <p:sp>
        <p:nvSpPr>
          <p:cNvPr id="39" name="Footer Placeholder 4"/>
          <p:cNvSpPr>
            <a:spLocks noGrp="1"/>
          </p:cNvSpPr>
          <p:nvPr>
            <p:ph type="ftr" sz="quarter" idx="11"/>
          </p:nvPr>
        </p:nvSpPr>
        <p:spPr/>
        <p:txBody>
          <a:bodyPr/>
          <a:lstStyle/>
          <a:p>
            <a:r>
              <a:rPr lang="en-US"/>
              <a:t>PHYS 1444-002, Spring 2020                    Dr. Jaehoon Yu</a:t>
            </a:r>
          </a:p>
        </p:txBody>
      </p:sp>
      <p:sp>
        <p:nvSpPr>
          <p:cNvPr id="40" name="Slide Number Placeholder 5"/>
          <p:cNvSpPr>
            <a:spLocks noGrp="1"/>
          </p:cNvSpPr>
          <p:nvPr>
            <p:ph type="sldNum" sz="quarter" idx="12"/>
          </p:nvPr>
        </p:nvSpPr>
        <p:spPr/>
        <p:txBody>
          <a:bodyPr/>
          <a:lstStyle/>
          <a:p>
            <a:fld id="{42044AD4-DBB6-8D49-A093-942F98192D5B}" type="slidenum">
              <a:rPr lang="en-US"/>
              <a:pPr/>
              <a:t>14</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Voltages </a:t>
            </a:r>
          </a:p>
        </p:txBody>
      </p:sp>
      <p:graphicFrame>
        <p:nvGraphicFramePr>
          <p:cNvPr id="233532" name="Group 60"/>
          <p:cNvGraphicFramePr>
            <a:graphicFrameLocks noGrp="1"/>
          </p:cNvGraphicFramePr>
          <p:nvPr>
            <p:ph idx="1"/>
            <p:extLst>
              <p:ext uri="{D42A27DB-BD31-4B8C-83A1-F6EECF244321}">
                <p14:modId xmlns:p14="http://schemas.microsoft.com/office/powerpoint/2010/main" val="1398649602"/>
              </p:ext>
            </p:extLst>
          </p:nvPr>
        </p:nvGraphicFramePr>
        <p:xfrm>
          <a:off x="685800" y="685800"/>
          <a:ext cx="7772400" cy="4572000"/>
        </p:xfrm>
        <a:graphic>
          <a:graphicData uri="http://schemas.openxmlformats.org/drawingml/2006/table">
            <a:tbl>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Power supply for TV (cathode ray) tube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US 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609600" y="5308937"/>
            <a:ext cx="8229600" cy="1015663"/>
          </a:xfrm>
          <a:prstGeom prst="rect">
            <a:avLst/>
          </a:prstGeom>
          <a:noFill/>
        </p:spPr>
        <p:txBody>
          <a:bodyPr wrap="square" rtlCol="0">
            <a:spAutoFit/>
          </a:bodyPr>
          <a:lstStyle/>
          <a:p>
            <a:r>
              <a:rPr lang="en-US" sz="2000" dirty="0">
                <a:solidFill>
                  <a:srgbClr val="000090"/>
                </a:solidFill>
                <a:latin typeface="+mj-lt"/>
              </a:rPr>
              <a:t>In a typical lightening strike, 15C of electrons are released in 500</a:t>
            </a:r>
            <a:r>
              <a:rPr lang="en-US" sz="2000" dirty="0">
                <a:solidFill>
                  <a:srgbClr val="000090"/>
                </a:solidFill>
                <a:latin typeface="Symbol" charset="2"/>
                <a:cs typeface="Symbol" charset="2"/>
              </a:rPr>
              <a:t>μ</a:t>
            </a:r>
            <a:r>
              <a:rPr lang="en-US" sz="2000" dirty="0">
                <a:solidFill>
                  <a:srgbClr val="000090"/>
                </a:solidFill>
                <a:latin typeface="+mj-lt"/>
              </a:rPr>
              <a:t>s.   What is the total kinetic energy of these electrons when they strike ground?  What is the power released during this strike?  What do you think will happen to a tree hit by this lightening?</a:t>
            </a:r>
          </a:p>
        </p:txBody>
      </p:sp>
    </p:spTree>
    <p:extLst>
      <p:ext uri="{BB962C8B-B14F-4D97-AF65-F5344CB8AC3E}">
        <p14:creationId xmlns:p14="http://schemas.microsoft.com/office/powerpoint/2010/main" val="13528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Feb. 17,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DFE60DE2-ADC3-CB4F-9B68-46E3FFA4ACF0}" type="slidenum">
              <a:rPr lang="en-US"/>
              <a:pPr/>
              <a:t>15</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Electrons in TV tube: </a:t>
            </a:r>
            <a:r>
              <a:rPr lang="en-US" sz="2000" dirty="0">
                <a:solidFill>
                  <a:schemeClr val="accent2"/>
                </a:solidFill>
                <a:latin typeface="Arial Narrow" charset="0"/>
              </a:rPr>
              <a:t>Suppose an electron in the picture tube of a television set is accelerated from rest through a potential difference </a:t>
            </a:r>
            <a:r>
              <a:rPr lang="en-US" sz="2000" dirty="0" err="1">
                <a:solidFill>
                  <a:schemeClr val="accent2"/>
                </a:solidFill>
                <a:latin typeface="Arial Narrow" charset="0"/>
              </a:rPr>
              <a:t>V</a:t>
            </a:r>
            <a:r>
              <a:rPr lang="en-US" sz="2000" baseline="-25000" dirty="0" err="1">
                <a:solidFill>
                  <a:schemeClr val="accent2"/>
                </a:solidFill>
                <a:latin typeface="Arial Narrow" charset="0"/>
              </a:rPr>
              <a:t>ba</a:t>
            </a:r>
            <a:r>
              <a:rPr lang="en-US" sz="2000" dirty="0">
                <a:solidFill>
                  <a:schemeClr val="accent2"/>
                </a:solidFill>
                <a:latin typeface="Arial Narrow" charset="0"/>
              </a:rPr>
              <a:t>=+5000V.  (a) What is the change in potential energy of the electron? (b) What is the speed of the electron (m=9.1x10</a:t>
            </a:r>
            <a:r>
              <a:rPr lang="en-US" sz="2000" baseline="30000" dirty="0">
                <a:solidFill>
                  <a:schemeClr val="accent2"/>
                </a:solidFill>
                <a:latin typeface="Arial Narrow" charset="0"/>
              </a:rPr>
              <a:t>-31</a:t>
            </a:r>
            <a:r>
              <a:rPr lang="en-US" sz="2000" dirty="0">
                <a:solidFill>
                  <a:schemeClr val="accent2"/>
                </a:solidFill>
                <a:latin typeface="Arial Narrow" charset="0"/>
              </a:rPr>
              <a:t>kg) as a result of this acceleration?   (c) Repeat for a proton (m=1.67x10</a:t>
            </a:r>
            <a:r>
              <a:rPr lang="en-US" sz="2000" baseline="30000" dirty="0">
                <a:solidFill>
                  <a:schemeClr val="accent2"/>
                </a:solidFill>
                <a:latin typeface="Arial Narrow" charset="0"/>
              </a:rPr>
              <a:t>-27</a:t>
            </a:r>
            <a:r>
              <a:rPr lang="en-US" sz="2000" dirty="0">
                <a:solidFill>
                  <a:schemeClr val="accent2"/>
                </a:solidFill>
                <a:latin typeface="Arial Narrow" charset="0"/>
              </a:rPr>
              <a:t>kg) that accelerates through a potential difference of </a:t>
            </a:r>
            <a:r>
              <a:rPr lang="en-US" sz="2000" dirty="0" err="1">
                <a:solidFill>
                  <a:schemeClr val="accent2"/>
                </a:solidFill>
                <a:latin typeface="Arial Narrow" charset="0"/>
              </a:rPr>
              <a:t>V</a:t>
            </a:r>
            <a:r>
              <a:rPr lang="en-US" sz="2000" baseline="-25000" dirty="0" err="1">
                <a:solidFill>
                  <a:schemeClr val="accent2"/>
                </a:solidFill>
                <a:latin typeface="Arial Narrow" charset="0"/>
              </a:rPr>
              <a:t>ba</a:t>
            </a:r>
            <a:r>
              <a:rPr lang="en-US" sz="2000" dirty="0">
                <a:solidFill>
                  <a:schemeClr val="accent2"/>
                </a:solidFill>
                <a:latin typeface="Arial Narrow" charset="0"/>
              </a:rPr>
              <a:t>= - 5000V. </a:t>
            </a:r>
          </a:p>
        </p:txBody>
      </p:sp>
      <p:sp>
        <p:nvSpPr>
          <p:cNvPr id="229381" name="Rectangle 5"/>
          <p:cNvSpPr>
            <a:spLocks noGrp="1" noChangeArrowheads="1"/>
          </p:cNvSpPr>
          <p:nvPr>
            <p:ph type="body" idx="1"/>
          </p:nvPr>
        </p:nvSpPr>
        <p:spPr>
          <a:xfrm>
            <a:off x="228600" y="3048000"/>
            <a:ext cx="6400800" cy="1752600"/>
          </a:xfrm>
        </p:spPr>
        <p:txBody>
          <a:bodyPr/>
          <a:lstStyle/>
          <a:p>
            <a:pPr>
              <a:lnSpc>
                <a:spcPct val="90000"/>
              </a:lnSpc>
            </a:pPr>
            <a:r>
              <a:rPr lang="en-US" sz="2400" dirty="0"/>
              <a:t>(a) What is the charge of an electron?</a:t>
            </a:r>
          </a:p>
          <a:p>
            <a:pPr lvl="1">
              <a:lnSpc>
                <a:spcPct val="90000"/>
              </a:lnSpc>
            </a:pPr>
            <a:r>
              <a:rPr lang="en-US" sz="2000" dirty="0"/>
              <a:t> </a:t>
            </a:r>
          </a:p>
          <a:p>
            <a:pPr>
              <a:lnSpc>
                <a:spcPct val="90000"/>
              </a:lnSpc>
            </a:pPr>
            <a:endParaRPr lang="en-US" sz="2400" dirty="0"/>
          </a:p>
          <a:p>
            <a:pPr>
              <a:lnSpc>
                <a:spcPct val="90000"/>
              </a:lnSpc>
            </a:pPr>
            <a:r>
              <a:rPr lang="en-US" sz="2400" dirty="0"/>
              <a:t>So what is the change of its potential energy?</a:t>
            </a:r>
          </a:p>
        </p:txBody>
      </p:sp>
      <p:graphicFrame>
        <p:nvGraphicFramePr>
          <p:cNvPr id="229382" name="Object 6"/>
          <p:cNvGraphicFramePr>
            <a:graphicFrameLocks noChangeAspect="1"/>
          </p:cNvGraphicFramePr>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50533" name="Equation" r:id="rId4" imgW="368300" imgH="152400" progId="Equation.DSMT4">
                  <p:embed/>
                </p:oleObj>
              </mc:Choice>
              <mc:Fallback>
                <p:oleObj name="Equation" r:id="rId4" imgW="368300" imgH="152400" progId="Equation.DSMT4">
                  <p:embed/>
                  <p:pic>
                    <p:nvPicPr>
                      <p:cNvPr id="229382" name="Object 6"/>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50534" name="Equation" r:id="rId6" imgW="419100" imgH="228600" progId="Equation.DSMT4">
                  <p:embed/>
                </p:oleObj>
              </mc:Choice>
              <mc:Fallback>
                <p:oleObj name="Equation" r:id="rId6" imgW="419100" imgH="228600" progId="Equation.DSMT4">
                  <p:embed/>
                  <p:pic>
                    <p:nvPicPr>
                      <p:cNvPr id="229383" name="Object 7"/>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50535" name="Equation" r:id="rId8" imgW="2743200" imgH="304800" progId="Equation.DSMT4">
                  <p:embed/>
                </p:oleObj>
              </mc:Choice>
              <mc:Fallback>
                <p:oleObj name="Equation" r:id="rId8" imgW="2743200" imgH="304800" progId="Equation.DSMT4">
                  <p:embed/>
                  <p:pic>
                    <p:nvPicPr>
                      <p:cNvPr id="229384" name="Object 8"/>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nvGraphicFramePr>
        <p:xfrm>
          <a:off x="1130300" y="3389313"/>
          <a:ext cx="2084388" cy="433387"/>
        </p:xfrm>
        <a:graphic>
          <a:graphicData uri="http://schemas.openxmlformats.org/presentationml/2006/ole">
            <mc:AlternateContent xmlns:mc="http://schemas.openxmlformats.org/markup-compatibility/2006">
              <mc:Choice xmlns:v="urn:schemas-microsoft-com:vml" Requires="v">
                <p:oleObj spid="_x0000_s50536" name="Equation" r:id="rId10" imgW="1003300" imgH="215900" progId="Equation.DSMT4">
                  <p:embed/>
                </p:oleObj>
              </mc:Choice>
              <mc:Fallback>
                <p:oleObj name="Equation" r:id="rId10" imgW="1003300" imgH="215900" progId="Equation.DSMT4">
                  <p:embed/>
                  <p:pic>
                    <p:nvPicPr>
                      <p:cNvPr id="229385" name="Object 9"/>
                      <p:cNvPicPr>
                        <a:picLocks noChangeAspect="1" noChangeArrowheads="1"/>
                      </p:cNvPicPr>
                      <p:nvPr/>
                    </p:nvPicPr>
                    <p:blipFill>
                      <a:blip r:embed="rId11"/>
                      <a:srcRect/>
                      <a:stretch>
                        <a:fillRect/>
                      </a:stretch>
                    </p:blipFill>
                    <p:spPr bwMode="auto">
                      <a:xfrm>
                        <a:off x="1130300" y="3389313"/>
                        <a:ext cx="2084388" cy="433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281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Feb. 17, 2020</a:t>
            </a:r>
          </a:p>
        </p:txBody>
      </p:sp>
      <p:sp>
        <p:nvSpPr>
          <p:cNvPr id="21" name="Footer Placeholder 4"/>
          <p:cNvSpPr>
            <a:spLocks noGrp="1"/>
          </p:cNvSpPr>
          <p:nvPr>
            <p:ph type="ftr" sz="quarter" idx="11"/>
          </p:nvPr>
        </p:nvSpPr>
        <p:spPr/>
        <p:txBody>
          <a:bodyPr/>
          <a:lstStyle/>
          <a:p>
            <a:r>
              <a:rPr lang="en-US"/>
              <a:t>PHYS 1444-002, Spring 2020                    Dr. Jaehoon Yu</a:t>
            </a:r>
          </a:p>
        </p:txBody>
      </p:sp>
      <p:sp>
        <p:nvSpPr>
          <p:cNvPr id="22" name="Slide Number Placeholder 5"/>
          <p:cNvSpPr>
            <a:spLocks noGrp="1"/>
          </p:cNvSpPr>
          <p:nvPr>
            <p:ph type="sldNum" sz="quarter" idx="12"/>
          </p:nvPr>
        </p:nvSpPr>
        <p:spPr/>
        <p:txBody>
          <a:bodyPr/>
          <a:lstStyle/>
          <a:p>
            <a:fld id="{565C2E95-96D0-3042-A2F0-4441097FEA15}" type="slidenum">
              <a:rPr lang="en-US"/>
              <a:pPr/>
              <a:t>16</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70300" name="Equation" r:id="rId3" imgW="279400" imgH="228600" progId="Equation.DSMT4">
                  <p:embed/>
                </p:oleObj>
              </mc:Choice>
              <mc:Fallback>
                <p:oleObj name="Equation" r:id="rId3" imgW="279400" imgH="228600" progId="Equation.DSMT4">
                  <p:embed/>
                  <p:pic>
                    <p:nvPicPr>
                      <p:cNvPr id="230404" name="Object 4"/>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70301" name="Equation" r:id="rId5" imgW="355600" imgH="152400" progId="Equation.DSMT4">
                  <p:embed/>
                </p:oleObj>
              </mc:Choice>
              <mc:Fallback>
                <p:oleObj name="Equation" r:id="rId5" imgW="355600" imgH="152400" progId="Equation.DSMT4">
                  <p:embed/>
                  <p:pic>
                    <p:nvPicPr>
                      <p:cNvPr id="230405" name="Object 5"/>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a proton?</a:t>
            </a:r>
          </a:p>
        </p:txBody>
      </p:sp>
      <p:graphicFrame>
        <p:nvGraphicFramePr>
          <p:cNvPr id="230407" name="Object 7"/>
          <p:cNvGraphicFramePr>
            <a:graphicFrameLocks noChangeAspect="1"/>
          </p:cNvGraphicFramePr>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70302" name="Equation" r:id="rId7" imgW="292100" imgH="254000" progId="Equation.DSMT4">
                  <p:embed/>
                </p:oleObj>
              </mc:Choice>
              <mc:Fallback>
                <p:oleObj name="Equation" r:id="rId7" imgW="292100" imgH="254000" progId="Equation.DSMT4">
                  <p:embed/>
                  <p:pic>
                    <p:nvPicPr>
                      <p:cNvPr id="230407" name="Object 7"/>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70303" name="Equation" r:id="rId9" imgW="355600" imgH="152400" progId="Equation.DSMT4">
                  <p:embed/>
                </p:oleObj>
              </mc:Choice>
              <mc:Fallback>
                <p:oleObj name="Equation" r:id="rId9" imgW="355600" imgH="152400" progId="Equation.DSMT4">
                  <p:embed/>
                  <p:pic>
                    <p:nvPicPr>
                      <p:cNvPr id="230408" name="Object 8"/>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70304" name="Equation" r:id="rId11" imgW="723900" imgH="381000" progId="Equation.DSMT4">
                  <p:embed/>
                </p:oleObj>
              </mc:Choice>
              <mc:Fallback>
                <p:oleObj name="Equation" r:id="rId11" imgW="723900" imgH="381000" progId="Equation.DSMT4">
                  <p:embed/>
                  <p:pic>
                    <p:nvPicPr>
                      <p:cNvPr id="230409" name="Object 9"/>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70305" name="Equation" r:id="rId13" imgW="279400" imgH="152400" progId="Equation.DSMT4">
                  <p:embed/>
                </p:oleObj>
              </mc:Choice>
              <mc:Fallback>
                <p:oleObj name="Equation" r:id="rId13" imgW="279400" imgH="152400" progId="Equation.DSMT4">
                  <p:embed/>
                  <p:pic>
                    <p:nvPicPr>
                      <p:cNvPr id="230410" name="Object 10"/>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70306" name="Equation" r:id="rId15" imgW="444500" imgH="152400" progId="Equation.DSMT4">
                  <p:embed/>
                </p:oleObj>
              </mc:Choice>
              <mc:Fallback>
                <p:oleObj name="Equation" r:id="rId15" imgW="444500" imgH="152400" progId="Equation.DSMT4">
                  <p:embed/>
                  <p:pic>
                    <p:nvPicPr>
                      <p:cNvPr id="230411" name="Object 11"/>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70307" name="Equation" r:id="rId17" imgW="495300" imgH="228600" progId="Equation.DSMT4">
                  <p:embed/>
                </p:oleObj>
              </mc:Choice>
              <mc:Fallback>
                <p:oleObj name="Equation" r:id="rId17" imgW="495300" imgH="228600" progId="Equation.DSMT4">
                  <p:embed/>
                  <p:pic>
                    <p:nvPicPr>
                      <p:cNvPr id="230412" name="Object 12"/>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70308" name="Equation" r:id="rId19" imgW="2298700" imgH="304800" progId="Equation.DSMT4">
                  <p:embed/>
                </p:oleObj>
              </mc:Choice>
              <mc:Fallback>
                <p:oleObj name="Equation" r:id="rId19" imgW="2298700" imgH="304800" progId="Equation.DSMT4">
                  <p:embed/>
                  <p:pic>
                    <p:nvPicPr>
                      <p:cNvPr id="230413" name="Object 13"/>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70309" name="Equation" r:id="rId21" imgW="736600" imgH="469900" progId="Equation.DSMT4">
                  <p:embed/>
                </p:oleObj>
              </mc:Choice>
              <mc:Fallback>
                <p:oleObj name="Equation" r:id="rId21" imgW="736600" imgH="469900" progId="Equation.DSMT4">
                  <p:embed/>
                  <p:pic>
                    <p:nvPicPr>
                      <p:cNvPr id="230414" name="Object 14"/>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70310" name="Equation" r:id="rId23" imgW="1828800" imgH="457200" progId="Equation.DSMT4">
                  <p:embed/>
                </p:oleObj>
              </mc:Choice>
              <mc:Fallback>
                <p:oleObj name="Equation" r:id="rId23" imgW="1828800" imgH="457200" progId="Equation.DSMT4">
                  <p:embed/>
                  <p:pic>
                    <p:nvPicPr>
                      <p:cNvPr id="230415" name="Object 15"/>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70311" name="Equation" r:id="rId25" imgW="749300" imgH="381000" progId="Equation.DSMT4">
                  <p:embed/>
                </p:oleObj>
              </mc:Choice>
              <mc:Fallback>
                <p:oleObj name="Equation" r:id="rId25" imgW="749300" imgH="381000" progId="Equation.DSMT4">
                  <p:embed/>
                  <p:pic>
                    <p:nvPicPr>
                      <p:cNvPr id="230416" name="Object 16"/>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70312" name="Equation" r:id="rId27" imgW="279400" imgH="152400" progId="Equation.DSMT4">
                  <p:embed/>
                </p:oleObj>
              </mc:Choice>
              <mc:Fallback>
                <p:oleObj name="Equation" r:id="rId27" imgW="279400" imgH="152400" progId="Equation.DSMT4">
                  <p:embed/>
                  <p:pic>
                    <p:nvPicPr>
                      <p:cNvPr id="230417" name="Object 17"/>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70313" name="Equation" r:id="rId29" imgW="736600" imgH="495300" progId="Equation.DSMT4">
                  <p:embed/>
                </p:oleObj>
              </mc:Choice>
              <mc:Fallback>
                <p:oleObj name="Equation" r:id="rId29" imgW="736600" imgH="495300" progId="Equation.DSMT4">
                  <p:embed/>
                  <p:pic>
                    <p:nvPicPr>
                      <p:cNvPr id="230418" name="Object 18"/>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70314" name="Equation" r:id="rId31" imgW="1816100" imgH="457200" progId="Equation.DSMT4">
                  <p:embed/>
                </p:oleObj>
              </mc:Choice>
              <mc:Fallback>
                <p:oleObj name="Equation" r:id="rId31" imgW="1816100" imgH="457200" progId="Equation.DSMT4">
                  <p:embed/>
                  <p:pic>
                    <p:nvPicPr>
                      <p:cNvPr id="230419" name="Object 19"/>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70315" name="Equation" r:id="rId33" imgW="444500" imgH="152400" progId="Equation.DSMT4">
                  <p:embed/>
                </p:oleObj>
              </mc:Choice>
              <mc:Fallback>
                <p:oleObj name="Equation" r:id="rId33" imgW="444500" imgH="152400" progId="Equation.DSMT4">
                  <p:embed/>
                  <p:pic>
                    <p:nvPicPr>
                      <p:cNvPr id="285713" name="Object 17"/>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nvGraphicFramePr>
        <p:xfrm>
          <a:off x="4513100" y="4485173"/>
          <a:ext cx="2125663" cy="577850"/>
        </p:xfrm>
        <a:graphic>
          <a:graphicData uri="http://schemas.openxmlformats.org/presentationml/2006/ole">
            <mc:AlternateContent xmlns:mc="http://schemas.openxmlformats.org/markup-compatibility/2006">
              <mc:Choice xmlns:v="urn:schemas-microsoft-com:vml" Requires="v">
                <p:oleObj spid="_x0000_s70316" name="Equation" r:id="rId35" imgW="990600" imgH="279400" progId="Equation.DSMT4">
                  <p:embed/>
                </p:oleObj>
              </mc:Choice>
              <mc:Fallback>
                <p:oleObj name="Equation" r:id="rId35" imgW="990600" imgH="279400" progId="Equation.DSMT4">
                  <p:embed/>
                  <p:pic>
                    <p:nvPicPr>
                      <p:cNvPr id="285714" name="Object 18"/>
                      <p:cNvPicPr>
                        <a:picLocks noChangeAspect="1" noChangeArrowheads="1"/>
                      </p:cNvPicPr>
                      <p:nvPr/>
                    </p:nvPicPr>
                    <p:blipFill>
                      <a:blip r:embed="rId36"/>
                      <a:srcRect/>
                      <a:stretch>
                        <a:fillRect/>
                      </a:stretch>
                    </p:blipFill>
                    <p:spPr bwMode="auto">
                      <a:xfrm>
                        <a:off x="4513100" y="4485173"/>
                        <a:ext cx="2125663"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70317" name="Equation" r:id="rId37" imgW="1181100" imgH="254000" progId="Equation.DSMT4">
                  <p:embed/>
                </p:oleObj>
              </mc:Choice>
              <mc:Fallback>
                <p:oleObj name="Equation" r:id="rId37" imgW="1181100" imgH="254000" progId="Equation.DSMT4">
                  <p:embed/>
                  <p:pic>
                    <p:nvPicPr>
                      <p:cNvPr id="285715" name="Object 19"/>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 name="Object 1">
            <a:extLst>
              <a:ext uri="{FF2B5EF4-FFF2-40B4-BE49-F238E27FC236}">
                <a16:creationId xmlns:a16="http://schemas.microsoft.com/office/drawing/2014/main" id="{1CBA737A-984E-274E-9C3B-65CF532B3FBB}"/>
              </a:ext>
            </a:extLst>
          </p:cNvPr>
          <p:cNvGraphicFramePr>
            <a:graphicFrameLocks noChangeAspect="1"/>
          </p:cNvGraphicFramePr>
          <p:nvPr/>
        </p:nvGraphicFramePr>
        <p:xfrm>
          <a:off x="1143000" y="1397000"/>
          <a:ext cx="6858000" cy="4064000"/>
        </p:xfrm>
        <a:graphic>
          <a:graphicData uri="http://schemas.openxmlformats.org/presentationml/2006/ole">
            <mc:AlternateContent xmlns:mc="http://schemas.openxmlformats.org/markup-compatibility/2006">
              <mc:Choice xmlns:v="urn:schemas-microsoft-com:vml" Requires="v">
                <p:oleObj spid="_x0000_s70318" r:id="rId39" imgW="0" imgH="0" progId="Equation.DSMT4">
                  <p:embed/>
                </p:oleObj>
              </mc:Choice>
              <mc:Fallback>
                <p:oleObj r:id="rId39" imgW="0" imgH="0" progId="Equation.DSMT4">
                  <p:embed/>
                  <p:pic>
                    <p:nvPicPr>
                      <p:cNvPr id="2" name="Object 1">
                        <a:extLst>
                          <a:ext uri="{FF2B5EF4-FFF2-40B4-BE49-F238E27FC236}">
                            <a16:creationId xmlns:a16="http://schemas.microsoft.com/office/drawing/2014/main" id="{1CBA737A-984E-274E-9C3B-65CF532B3FBB}"/>
                          </a:ext>
                        </a:extLst>
                      </p:cNvPr>
                      <p:cNvPicPr/>
                      <p:nvPr/>
                    </p:nvPicPr>
                    <p:blipFill/>
                    <p:spPr>
                      <a:xfrm>
                        <a:off x="1143000" y="1397000"/>
                        <a:ext cx="6858000" cy="4064000"/>
                      </a:xfrm>
                      <a:prstGeom prst="rect">
                        <a:avLst/>
                      </a:prstGeom>
                    </p:spPr>
                  </p:pic>
                </p:oleObj>
              </mc:Fallback>
            </mc:AlternateContent>
          </a:graphicData>
        </a:graphic>
      </p:graphicFrame>
    </p:spTree>
    <p:extLst>
      <p:ext uri="{BB962C8B-B14F-4D97-AF65-F5344CB8AC3E}">
        <p14:creationId xmlns:p14="http://schemas.microsoft.com/office/powerpoint/2010/main" val="168412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17,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0C7406-CD1A-3448-9C29-C97F9A65BA5E}"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1427" name="Rectangle 3"/>
          <p:cNvSpPr>
            <a:spLocks noChangeArrowheads="1"/>
          </p:cNvSpPr>
          <p:nvPr/>
        </p:nvSpPr>
        <p:spPr bwMode="auto">
          <a:xfrm>
            <a:off x="762000" y="685800"/>
            <a:ext cx="7696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The effect of the charge distribution can be described in terms of electric field or electric potential.</a:t>
            </a:r>
          </a:p>
          <a:p>
            <a:pPr marL="742950" lvl="1" indent="-285750">
              <a:spcBef>
                <a:spcPct val="20000"/>
              </a:spcBef>
              <a:buFontTx/>
              <a:buChar char="–"/>
            </a:pPr>
            <a:r>
              <a:rPr lang="en-US" sz="2800" dirty="0">
                <a:solidFill>
                  <a:srgbClr val="660066"/>
                </a:solidFill>
                <a:latin typeface="Arial Narrow" charset="0"/>
              </a:rPr>
              <a:t>What kind of quantities are the electric field and the electric potential?</a:t>
            </a:r>
          </a:p>
          <a:p>
            <a:pPr marL="1143000" lvl="2" indent="-228600">
              <a:spcBef>
                <a:spcPct val="20000"/>
              </a:spcBef>
              <a:buFontTx/>
              <a:buChar char="•"/>
            </a:pPr>
            <a:r>
              <a:rPr lang="en-US" dirty="0">
                <a:solidFill>
                  <a:srgbClr val="003300"/>
                </a:solidFill>
                <a:latin typeface="Arial Narrow" charset="0"/>
              </a:rPr>
              <a:t>Electric Field:</a:t>
            </a:r>
          </a:p>
          <a:p>
            <a:pPr marL="1143000" lvl="2" indent="-228600">
              <a:spcBef>
                <a:spcPct val="20000"/>
              </a:spcBef>
              <a:buFontTx/>
              <a:buChar char="•"/>
            </a:pPr>
            <a:r>
              <a:rPr lang="en-US" dirty="0">
                <a:solidFill>
                  <a:srgbClr val="003300"/>
                </a:solidFill>
                <a:latin typeface="Arial Narrow" charset="0"/>
              </a:rPr>
              <a:t>Electric Potential: </a:t>
            </a:r>
          </a:p>
          <a:p>
            <a:pPr marL="742950" lvl="1" indent="-285750">
              <a:spcBef>
                <a:spcPct val="20000"/>
              </a:spcBef>
              <a:buFontTx/>
              <a:buChar char="–"/>
            </a:pPr>
            <a:r>
              <a:rPr lang="en-US" sz="2800" dirty="0">
                <a:solidFill>
                  <a:srgbClr val="660066"/>
                </a:solidFill>
                <a:latin typeface="Arial Narrow" charset="0"/>
              </a:rPr>
              <a:t>Since electric potential is a scalar quantity, it is often easier to handle.</a:t>
            </a:r>
          </a:p>
          <a:p>
            <a:pPr marL="342900" indent="-342900">
              <a:spcBef>
                <a:spcPct val="20000"/>
              </a:spcBef>
              <a:buFontTx/>
              <a:buChar char="•"/>
            </a:pPr>
            <a:r>
              <a:rPr lang="en-US" sz="3200" dirty="0">
                <a:solidFill>
                  <a:schemeClr val="accent2"/>
                </a:solidFill>
                <a:latin typeface="Arial Narrow" charset="0"/>
              </a:rPr>
              <a:t>Well other than the above, how are these two quantities related?</a:t>
            </a:r>
          </a:p>
        </p:txBody>
      </p:sp>
      <p:sp>
        <p:nvSpPr>
          <p:cNvPr id="231428" name="Text Box 4"/>
          <p:cNvSpPr txBox="1">
            <a:spLocks noChangeArrowheads="1"/>
          </p:cNvSpPr>
          <p:nvPr/>
        </p:nvSpPr>
        <p:spPr bwMode="auto">
          <a:xfrm>
            <a:off x="3587750" y="3124200"/>
            <a:ext cx="9080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Arial Narrow" charset="0"/>
              </a:rPr>
              <a:t>Vector</a:t>
            </a:r>
          </a:p>
        </p:txBody>
      </p:sp>
      <p:sp>
        <p:nvSpPr>
          <p:cNvPr id="231429" name="Text Box 5"/>
          <p:cNvSpPr txBox="1">
            <a:spLocks noChangeArrowheads="1"/>
          </p:cNvSpPr>
          <p:nvPr/>
        </p:nvSpPr>
        <p:spPr bwMode="auto">
          <a:xfrm>
            <a:off x="3962400" y="3581400"/>
            <a:ext cx="893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Arial Narrow" charset="0"/>
              </a:rPr>
              <a:t>Scalar</a:t>
            </a:r>
          </a:p>
        </p:txBody>
      </p:sp>
    </p:spTree>
    <p:extLst>
      <p:ext uri="{BB962C8B-B14F-4D97-AF65-F5344CB8AC3E}">
        <p14:creationId xmlns:p14="http://schemas.microsoft.com/office/powerpoint/2010/main" val="158707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17, 2020</a:t>
            </a:r>
          </a:p>
        </p:txBody>
      </p:sp>
      <p:sp>
        <p:nvSpPr>
          <p:cNvPr id="2049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2049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D6442-EDDE-4043-AE36-D0AD16B8AA51}"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pic>
        <p:nvPicPr>
          <p:cNvPr id="232450" name="Picture 2" descr="FG23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053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8" name="Rectangle 3"/>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2452" name="Rectangle 4"/>
          <p:cNvSpPr>
            <a:spLocks noChangeArrowheads="1"/>
          </p:cNvSpPr>
          <p:nvPr/>
        </p:nvSpPr>
        <p:spPr bwMode="auto">
          <a:xfrm>
            <a:off x="381000" y="685800"/>
            <a:ext cx="8218488"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u="sng" dirty="0">
                <a:solidFill>
                  <a:srgbClr val="FF0000"/>
                </a:solidFill>
                <a:latin typeface="Arial Narrow" charset="0"/>
              </a:rPr>
              <a:t>Potential energy</a:t>
            </a:r>
            <a:r>
              <a:rPr lang="en-US" sz="3200" dirty="0">
                <a:solidFill>
                  <a:schemeClr val="accent2"/>
                </a:solidFill>
                <a:latin typeface="Arial Narrow" charset="0"/>
              </a:rPr>
              <a:t> change is expressed in terms of a conservative force (point </a:t>
            </a:r>
            <a:r>
              <a:rPr lang="en-US" sz="3200" b="1" i="1" dirty="0">
                <a:solidFill>
                  <a:schemeClr val="accent2"/>
                </a:solidFill>
                <a:latin typeface="Arial Narrow" charset="0"/>
              </a:rPr>
              <a:t>a</a:t>
            </a:r>
            <a:r>
              <a:rPr lang="en-US" sz="3200" dirty="0">
                <a:solidFill>
                  <a:schemeClr val="accent2"/>
                </a:solidFill>
                <a:latin typeface="Arial Narrow" charset="0"/>
              </a:rPr>
              <a:t> </a:t>
            </a:r>
            <a:r>
              <a:rPr lang="en-US" sz="3200">
                <a:solidFill>
                  <a:schemeClr val="accent2"/>
                </a:solidFill>
                <a:latin typeface="Arial Narrow" charset="0"/>
              </a:rPr>
              <a:t>at the </a:t>
            </a:r>
            <a:r>
              <a:rPr lang="en-US" sz="3200" dirty="0">
                <a:solidFill>
                  <a:schemeClr val="accent2"/>
                </a:solidFill>
                <a:latin typeface="Arial Narrow" charset="0"/>
              </a:rPr>
              <a:t>higher potential)</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For the electrical case, we are more interested in the </a:t>
            </a:r>
            <a:r>
              <a:rPr lang="en-US" sz="3200" b="1" u="sng" dirty="0">
                <a:solidFill>
                  <a:srgbClr val="FF0000"/>
                </a:solidFill>
                <a:latin typeface="Arial Narrow" charset="0"/>
              </a:rPr>
              <a:t>potential</a:t>
            </a:r>
            <a:r>
              <a:rPr lang="en-US" sz="3200" dirty="0">
                <a:solidFill>
                  <a:schemeClr val="accent2"/>
                </a:solidFill>
                <a:latin typeface="Arial Narrow" charset="0"/>
              </a:rPr>
              <a:t> difference: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rPr>
              <a:t>This formula can be used to determine </a:t>
            </a:r>
            <a:r>
              <a:rPr lang="en-US" sz="2800" dirty="0" err="1">
                <a:solidFill>
                  <a:srgbClr val="660066"/>
                </a:solidFill>
                <a:latin typeface="Arial Narrow" charset="0"/>
              </a:rPr>
              <a:t>V</a:t>
            </a:r>
            <a:r>
              <a:rPr lang="en-US" sz="2800" i="1" baseline="-25000" dirty="0" err="1">
                <a:solidFill>
                  <a:srgbClr val="660066"/>
                </a:solidFill>
                <a:latin typeface="Arial Narrow" charset="0"/>
              </a:rPr>
              <a:t>ba</a:t>
            </a:r>
            <a:r>
              <a:rPr lang="en-US" sz="2800" dirty="0">
                <a:solidFill>
                  <a:srgbClr val="660066"/>
                </a:solidFill>
                <a:latin typeface="Arial Narrow" charset="0"/>
              </a:rPr>
              <a:t> when the electric field is given. </a:t>
            </a:r>
          </a:p>
          <a:p>
            <a:pPr marL="342900" indent="-342900">
              <a:spcBef>
                <a:spcPct val="20000"/>
              </a:spcBef>
              <a:buFontTx/>
              <a:buChar char="•"/>
            </a:pPr>
            <a:r>
              <a:rPr lang="en-US" sz="3200" dirty="0">
                <a:solidFill>
                  <a:schemeClr val="accent2"/>
                </a:solidFill>
                <a:latin typeface="Arial Narrow" charset="0"/>
              </a:rPr>
              <a:t>When the field is uniform</a:t>
            </a:r>
          </a:p>
        </p:txBody>
      </p:sp>
      <p:graphicFrame>
        <p:nvGraphicFramePr>
          <p:cNvPr id="232453" name="Object 2"/>
          <p:cNvGraphicFramePr>
            <a:graphicFrameLocks noChangeAspect="1"/>
          </p:cNvGraphicFramePr>
          <p:nvPr/>
        </p:nvGraphicFramePr>
        <p:xfrm>
          <a:off x="2105025" y="1793081"/>
          <a:ext cx="1552575" cy="528638"/>
        </p:xfrm>
        <a:graphic>
          <a:graphicData uri="http://schemas.openxmlformats.org/presentationml/2006/ole">
            <mc:AlternateContent xmlns:mc="http://schemas.openxmlformats.org/markup-compatibility/2006">
              <mc:Choice xmlns:v="urn:schemas-microsoft-com:vml" Requires="v">
                <p:oleObj spid="_x0000_s70790" name="Equation" r:id="rId4" imgW="596880" imgH="203040" progId="Equation.DSMT4">
                  <p:embed/>
                </p:oleObj>
              </mc:Choice>
              <mc:Fallback>
                <p:oleObj name="Equation" r:id="rId4" imgW="596880" imgH="203040" progId="Equation.DSMT4">
                  <p:embed/>
                  <p:pic>
                    <p:nvPicPr>
                      <p:cNvPr id="23245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793081"/>
                        <a:ext cx="1552575" cy="528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4" name="Object 3"/>
          <p:cNvGraphicFramePr>
            <a:graphicFrameLocks noChangeAspect="1"/>
          </p:cNvGraphicFramePr>
          <p:nvPr/>
        </p:nvGraphicFramePr>
        <p:xfrm>
          <a:off x="1066800" y="3463925"/>
          <a:ext cx="776288" cy="477838"/>
        </p:xfrm>
        <a:graphic>
          <a:graphicData uri="http://schemas.openxmlformats.org/presentationml/2006/ole">
            <mc:AlternateContent xmlns:mc="http://schemas.openxmlformats.org/markup-compatibility/2006">
              <mc:Choice xmlns:v="urn:schemas-microsoft-com:vml" Requires="v">
                <p:oleObj spid="_x0000_s70791" name="Equation" r:id="rId6" imgW="330120" imgH="203040" progId="Equation.DSMT4">
                  <p:embed/>
                </p:oleObj>
              </mc:Choice>
              <mc:Fallback>
                <p:oleObj name="Equation" r:id="rId6" imgW="330120" imgH="203040" progId="Equation.DSMT4">
                  <p:embed/>
                  <p:pic>
                    <p:nvPicPr>
                      <p:cNvPr id="23245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63925"/>
                        <a:ext cx="776288"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5" name="Object 4"/>
          <p:cNvGraphicFramePr>
            <a:graphicFrameLocks noChangeAspect="1"/>
          </p:cNvGraphicFramePr>
          <p:nvPr/>
        </p:nvGraphicFramePr>
        <p:xfrm>
          <a:off x="838200" y="5559425"/>
          <a:ext cx="1254125" cy="479425"/>
        </p:xfrm>
        <a:graphic>
          <a:graphicData uri="http://schemas.openxmlformats.org/presentationml/2006/ole">
            <mc:AlternateContent xmlns:mc="http://schemas.openxmlformats.org/markup-compatibility/2006">
              <mc:Choice xmlns:v="urn:schemas-microsoft-com:vml" Requires="v">
                <p:oleObj spid="_x0000_s70792" name="Equation" r:id="rId8" imgW="533160" imgH="203040" progId="Equation.DSMT4">
                  <p:embed/>
                </p:oleObj>
              </mc:Choice>
              <mc:Fallback>
                <p:oleObj name="Equation" r:id="rId8" imgW="533160" imgH="203040" progId="Equation.DSMT4">
                  <p:embed/>
                  <p:pic>
                    <p:nvPicPr>
                      <p:cNvPr id="23245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559425"/>
                        <a:ext cx="1254125" cy="479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2457" name="Text Box 9"/>
          <p:cNvSpPr txBox="1">
            <a:spLocks noChangeArrowheads="1"/>
          </p:cNvSpPr>
          <p:nvPr/>
        </p:nvSpPr>
        <p:spPr bwMode="auto">
          <a:xfrm>
            <a:off x="5797550" y="5486400"/>
            <a:ext cx="4508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so</a:t>
            </a:r>
          </a:p>
        </p:txBody>
      </p:sp>
      <p:sp>
        <p:nvSpPr>
          <p:cNvPr id="232458" name="Text Box 10"/>
          <p:cNvSpPr txBox="1">
            <a:spLocks noChangeArrowheads="1"/>
          </p:cNvSpPr>
          <p:nvPr/>
        </p:nvSpPr>
        <p:spPr bwMode="auto">
          <a:xfrm>
            <a:off x="381000" y="6335713"/>
            <a:ext cx="4271963"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Unit of the electric field in terms of potential?</a:t>
            </a:r>
          </a:p>
        </p:txBody>
      </p:sp>
      <p:sp>
        <p:nvSpPr>
          <p:cNvPr id="232459" name="Text Box 11"/>
          <p:cNvSpPr txBox="1">
            <a:spLocks noChangeArrowheads="1"/>
          </p:cNvSpPr>
          <p:nvPr/>
        </p:nvSpPr>
        <p:spPr bwMode="auto">
          <a:xfrm>
            <a:off x="4911725" y="6324600"/>
            <a:ext cx="554038"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V/m</a:t>
            </a:r>
          </a:p>
        </p:txBody>
      </p:sp>
      <p:sp>
        <p:nvSpPr>
          <p:cNvPr id="232460" name="Text Box 12"/>
          <p:cNvSpPr txBox="1">
            <a:spLocks noChangeArrowheads="1"/>
          </p:cNvSpPr>
          <p:nvPr/>
        </p:nvSpPr>
        <p:spPr bwMode="auto">
          <a:xfrm>
            <a:off x="5638800" y="6324600"/>
            <a:ext cx="2971800"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Can you derive this from N/C?</a:t>
            </a:r>
          </a:p>
        </p:txBody>
      </p:sp>
      <p:graphicFrame>
        <p:nvGraphicFramePr>
          <p:cNvPr id="232461" name="Object 5"/>
          <p:cNvGraphicFramePr>
            <a:graphicFrameLocks noChangeAspect="1"/>
          </p:cNvGraphicFramePr>
          <p:nvPr/>
        </p:nvGraphicFramePr>
        <p:xfrm>
          <a:off x="1870075" y="3463925"/>
          <a:ext cx="1254125" cy="477838"/>
        </p:xfrm>
        <a:graphic>
          <a:graphicData uri="http://schemas.openxmlformats.org/presentationml/2006/ole">
            <mc:AlternateContent xmlns:mc="http://schemas.openxmlformats.org/markup-compatibility/2006">
              <mc:Choice xmlns:v="urn:schemas-microsoft-com:vml" Requires="v">
                <p:oleObj spid="_x0000_s70793" name="Equation" r:id="rId10" imgW="533160" imgH="203040" progId="Equation.DSMT4">
                  <p:embed/>
                </p:oleObj>
              </mc:Choice>
              <mc:Fallback>
                <p:oleObj name="Equation" r:id="rId10" imgW="533160" imgH="203040" progId="Equation.DSMT4">
                  <p:embed/>
                  <p:pic>
                    <p:nvPicPr>
                      <p:cNvPr id="23246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3463925"/>
                        <a:ext cx="1254125"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2" name="Object 6"/>
          <p:cNvGraphicFramePr>
            <a:graphicFrameLocks noChangeAspect="1"/>
          </p:cNvGraphicFramePr>
          <p:nvPr/>
        </p:nvGraphicFramePr>
        <p:xfrm>
          <a:off x="3109913" y="3238500"/>
          <a:ext cx="1462087" cy="927100"/>
        </p:xfrm>
        <a:graphic>
          <a:graphicData uri="http://schemas.openxmlformats.org/presentationml/2006/ole">
            <mc:AlternateContent xmlns:mc="http://schemas.openxmlformats.org/markup-compatibility/2006">
              <mc:Choice xmlns:v="urn:schemas-microsoft-com:vml" Requires="v">
                <p:oleObj spid="_x0000_s70794" name="Equation" r:id="rId12" imgW="622080" imgH="393480" progId="Equation.DSMT4">
                  <p:embed/>
                </p:oleObj>
              </mc:Choice>
              <mc:Fallback>
                <p:oleObj name="Equation" r:id="rId12" imgW="622080" imgH="393480" progId="Equation.DSMT4">
                  <p:embed/>
                  <p:pic>
                    <p:nvPicPr>
                      <p:cNvPr id="23246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9913" y="3238500"/>
                        <a:ext cx="1462087" cy="927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3" name="Object 7"/>
          <p:cNvGraphicFramePr>
            <a:graphicFrameLocks noChangeAspect="1"/>
          </p:cNvGraphicFramePr>
          <p:nvPr/>
        </p:nvGraphicFramePr>
        <p:xfrm>
          <a:off x="4694238" y="3222625"/>
          <a:ext cx="1341437" cy="955675"/>
        </p:xfrm>
        <a:graphic>
          <a:graphicData uri="http://schemas.openxmlformats.org/presentationml/2006/ole">
            <mc:AlternateContent xmlns:mc="http://schemas.openxmlformats.org/markup-compatibility/2006">
              <mc:Choice xmlns:v="urn:schemas-microsoft-com:vml" Requires="v">
                <p:oleObj spid="_x0000_s70795" name="Equation" r:id="rId14" imgW="571500" imgH="406400" progId="Equation.DSMT4">
                  <p:embed/>
                </p:oleObj>
              </mc:Choice>
              <mc:Fallback>
                <p:oleObj name="Equation" r:id="rId14" imgW="571500" imgH="406400" progId="Equation.DSMT4">
                  <p:embed/>
                  <p:pic>
                    <p:nvPicPr>
                      <p:cNvPr id="232463" name="Object 7"/>
                      <p:cNvPicPr>
                        <a:picLocks noChangeAspect="1" noChangeArrowheads="1"/>
                      </p:cNvPicPr>
                      <p:nvPr/>
                    </p:nvPicPr>
                    <p:blipFill>
                      <a:blip r:embed="rId15"/>
                      <a:srcRect/>
                      <a:stretch>
                        <a:fillRect/>
                      </a:stretch>
                    </p:blipFill>
                    <p:spPr bwMode="auto">
                      <a:xfrm>
                        <a:off x="4694238" y="3222625"/>
                        <a:ext cx="1341437" cy="955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4" name="Object 8"/>
          <p:cNvGraphicFramePr>
            <a:graphicFrameLocks noChangeAspect="1"/>
          </p:cNvGraphicFramePr>
          <p:nvPr/>
        </p:nvGraphicFramePr>
        <p:xfrm>
          <a:off x="6051550" y="3421063"/>
          <a:ext cx="2624138" cy="449262"/>
        </p:xfrm>
        <a:graphic>
          <a:graphicData uri="http://schemas.openxmlformats.org/presentationml/2006/ole">
            <mc:AlternateContent xmlns:mc="http://schemas.openxmlformats.org/markup-compatibility/2006">
              <mc:Choice xmlns:v="urn:schemas-microsoft-com:vml" Requires="v">
                <p:oleObj spid="_x0000_s70796" name="Equation" r:id="rId16" imgW="1117600" imgH="190500" progId="Equation.DSMT4">
                  <p:embed/>
                </p:oleObj>
              </mc:Choice>
              <mc:Fallback>
                <p:oleObj name="Equation" r:id="rId16" imgW="1117600" imgH="190500" progId="Equation.DSMT4">
                  <p:embed/>
                  <p:pic>
                    <p:nvPicPr>
                      <p:cNvPr id="232464" name="Object 8"/>
                      <p:cNvPicPr>
                        <a:picLocks noChangeAspect="1" noChangeArrowheads="1"/>
                      </p:cNvPicPr>
                      <p:nvPr/>
                    </p:nvPicPr>
                    <p:blipFill>
                      <a:blip r:embed="rId17"/>
                      <a:srcRect/>
                      <a:stretch>
                        <a:fillRect/>
                      </a:stretch>
                    </p:blipFill>
                    <p:spPr bwMode="auto">
                      <a:xfrm>
                        <a:off x="6051550" y="3421063"/>
                        <a:ext cx="26241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7" name="Object 9"/>
          <p:cNvGraphicFramePr>
            <a:graphicFrameLocks noChangeAspect="1"/>
          </p:cNvGraphicFramePr>
          <p:nvPr/>
        </p:nvGraphicFramePr>
        <p:xfrm>
          <a:off x="4921250" y="5576888"/>
          <a:ext cx="717550" cy="360362"/>
        </p:xfrm>
        <a:graphic>
          <a:graphicData uri="http://schemas.openxmlformats.org/presentationml/2006/ole">
            <mc:AlternateContent xmlns:mc="http://schemas.openxmlformats.org/markup-compatibility/2006">
              <mc:Choice xmlns:v="urn:schemas-microsoft-com:vml" Requires="v">
                <p:oleObj spid="_x0000_s70797" name="Equation" r:id="rId18" imgW="304800" imgH="152400" progId="Equation.DSMT4">
                  <p:embed/>
                </p:oleObj>
              </mc:Choice>
              <mc:Fallback>
                <p:oleObj name="Equation" r:id="rId18" imgW="304800" imgH="152400" progId="Equation.DSMT4">
                  <p:embed/>
                  <p:pic>
                    <p:nvPicPr>
                      <p:cNvPr id="23246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1250" y="5576888"/>
                        <a:ext cx="717550"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8" name="Object 10"/>
          <p:cNvGraphicFramePr>
            <a:graphicFrameLocks noChangeAspect="1"/>
          </p:cNvGraphicFramePr>
          <p:nvPr/>
        </p:nvGraphicFramePr>
        <p:xfrm>
          <a:off x="3702050" y="1826419"/>
          <a:ext cx="1089025" cy="461963"/>
        </p:xfrm>
        <a:graphic>
          <a:graphicData uri="http://schemas.openxmlformats.org/presentationml/2006/ole">
            <mc:AlternateContent xmlns:mc="http://schemas.openxmlformats.org/markup-compatibility/2006">
              <mc:Choice xmlns:v="urn:schemas-microsoft-com:vml" Requires="v">
                <p:oleObj spid="_x0000_s70798" name="Equation" r:id="rId20" imgW="419100" imgH="177800" progId="Equation.DSMT4">
                  <p:embed/>
                </p:oleObj>
              </mc:Choice>
              <mc:Fallback>
                <p:oleObj name="Equation" r:id="rId20" imgW="419100" imgH="177800" progId="Equation.DSMT4">
                  <p:embed/>
                  <p:pic>
                    <p:nvPicPr>
                      <p:cNvPr id="232468" name="Object 10"/>
                      <p:cNvPicPr>
                        <a:picLocks noChangeAspect="1" noChangeArrowheads="1"/>
                      </p:cNvPicPr>
                      <p:nvPr/>
                    </p:nvPicPr>
                    <p:blipFill>
                      <a:blip r:embed="rId21"/>
                      <a:srcRect/>
                      <a:stretch>
                        <a:fillRect/>
                      </a:stretch>
                    </p:blipFill>
                    <p:spPr bwMode="auto">
                      <a:xfrm>
                        <a:off x="3702050" y="1826419"/>
                        <a:ext cx="1089025"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1"/>
          <p:cNvGraphicFramePr>
            <a:graphicFrameLocks noChangeAspect="1"/>
          </p:cNvGraphicFramePr>
          <p:nvPr/>
        </p:nvGraphicFramePr>
        <p:xfrm>
          <a:off x="2103438" y="5508625"/>
          <a:ext cx="1223962" cy="419100"/>
        </p:xfrm>
        <a:graphic>
          <a:graphicData uri="http://schemas.openxmlformats.org/presentationml/2006/ole">
            <mc:AlternateContent xmlns:mc="http://schemas.openxmlformats.org/markup-compatibility/2006">
              <mc:Choice xmlns:v="urn:schemas-microsoft-com:vml" Requires="v">
                <p:oleObj spid="_x0000_s70799" name="Equation" r:id="rId22" imgW="520700" imgH="177800" progId="Equation.DSMT4">
                  <p:embed/>
                </p:oleObj>
              </mc:Choice>
              <mc:Fallback>
                <p:oleObj name="Equation" r:id="rId22" imgW="520700" imgH="177800" progId="Equation.DSMT4">
                  <p:embed/>
                  <p:pic>
                    <p:nvPicPr>
                      <p:cNvPr id="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3438" y="5508625"/>
                        <a:ext cx="1223962"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12"/>
          <p:cNvGraphicFramePr>
            <a:graphicFrameLocks noChangeAspect="1"/>
          </p:cNvGraphicFramePr>
          <p:nvPr/>
        </p:nvGraphicFramePr>
        <p:xfrm>
          <a:off x="3267075" y="5562600"/>
          <a:ext cx="1701800" cy="388938"/>
        </p:xfrm>
        <a:graphic>
          <a:graphicData uri="http://schemas.openxmlformats.org/presentationml/2006/ole">
            <mc:AlternateContent xmlns:mc="http://schemas.openxmlformats.org/markup-compatibility/2006">
              <mc:Choice xmlns:v="urn:schemas-microsoft-com:vml" Requires="v">
                <p:oleObj spid="_x0000_s70800" name="Equation" r:id="rId24" imgW="723900" imgH="165100" progId="Equation.DSMT4">
                  <p:embed/>
                </p:oleObj>
              </mc:Choice>
              <mc:Fallback>
                <p:oleObj name="Equation" r:id="rId24" imgW="723900" imgH="165100" progId="Equation.DSMT4">
                  <p:embed/>
                  <p:pic>
                    <p:nvPicPr>
                      <p:cNvPr id="3"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67075" y="5562600"/>
                        <a:ext cx="1701800" cy="388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Text Box 10"/>
          <p:cNvSpPr txBox="1">
            <a:spLocks noChangeArrowheads="1"/>
          </p:cNvSpPr>
          <p:nvPr/>
        </p:nvSpPr>
        <p:spPr bwMode="auto">
          <a:xfrm>
            <a:off x="381000" y="6000750"/>
            <a:ext cx="2546350"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What does </a:t>
            </a:r>
            <a:r>
              <a:rPr lang="ja-JP" altLang="en-US" sz="2000">
                <a:solidFill>
                  <a:srgbClr val="CC0000"/>
                </a:solidFill>
                <a:latin typeface="Arial Narrow" charset="0"/>
              </a:rPr>
              <a:t>“</a:t>
            </a:r>
            <a:r>
              <a:rPr lang="en-US" sz="2000">
                <a:solidFill>
                  <a:srgbClr val="CC0000"/>
                </a:solidFill>
                <a:latin typeface="Arial Narrow" charset="0"/>
              </a:rPr>
              <a:t>-</a:t>
            </a:r>
            <a:r>
              <a:rPr lang="ja-JP" altLang="en-US" sz="2000">
                <a:solidFill>
                  <a:srgbClr val="CC0000"/>
                </a:solidFill>
                <a:latin typeface="Arial Narrow" charset="0"/>
              </a:rPr>
              <a:t>”</a:t>
            </a:r>
            <a:r>
              <a:rPr lang="en-US" sz="2000">
                <a:solidFill>
                  <a:srgbClr val="CC0000"/>
                </a:solidFill>
                <a:latin typeface="Arial Narrow" charset="0"/>
              </a:rPr>
              <a:t>sign mean?</a:t>
            </a:r>
          </a:p>
        </p:txBody>
      </p:sp>
      <p:graphicFrame>
        <p:nvGraphicFramePr>
          <p:cNvPr id="6" name="Object 13"/>
          <p:cNvGraphicFramePr>
            <a:graphicFrameLocks noChangeAspect="1"/>
          </p:cNvGraphicFramePr>
          <p:nvPr/>
        </p:nvGraphicFramePr>
        <p:xfrm>
          <a:off x="6481763" y="5486400"/>
          <a:ext cx="1671637" cy="539750"/>
        </p:xfrm>
        <a:graphic>
          <a:graphicData uri="http://schemas.openxmlformats.org/presentationml/2006/ole">
            <mc:AlternateContent xmlns:mc="http://schemas.openxmlformats.org/markup-compatibility/2006">
              <mc:Choice xmlns:v="urn:schemas-microsoft-com:vml" Requires="v">
                <p:oleObj spid="_x0000_s70801" name="Equation" r:id="rId26" imgW="711200" imgH="228600" progId="Equation.DSMT4">
                  <p:embed/>
                </p:oleObj>
              </mc:Choice>
              <mc:Fallback>
                <p:oleObj name="Equation" r:id="rId26" imgW="711200" imgH="228600" progId="Equation.DSMT4">
                  <p:embed/>
                  <p:pic>
                    <p:nvPicPr>
                      <p:cNvPr id="6"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1763" y="5486400"/>
                        <a:ext cx="167163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10"/>
          <p:cNvSpPr txBox="1">
            <a:spLocks noChangeArrowheads="1"/>
          </p:cNvSpPr>
          <p:nvPr/>
        </p:nvSpPr>
        <p:spPr bwMode="auto">
          <a:xfrm>
            <a:off x="3048000" y="6000750"/>
            <a:ext cx="5259388"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direction of E is along that of decreasing potential.</a:t>
            </a:r>
          </a:p>
        </p:txBody>
      </p:sp>
      <p:sp>
        <p:nvSpPr>
          <p:cNvPr id="4" name="Oval 3"/>
          <p:cNvSpPr/>
          <p:nvPr/>
        </p:nvSpPr>
        <p:spPr bwMode="auto">
          <a:xfrm>
            <a:off x="4876800" y="3124200"/>
            <a:ext cx="533400" cy="1066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7" name="Object 10"/>
          <p:cNvGraphicFramePr>
            <a:graphicFrameLocks noChangeAspect="1"/>
          </p:cNvGraphicFramePr>
          <p:nvPr/>
        </p:nvGraphicFramePr>
        <p:xfrm>
          <a:off x="4903788" y="1759744"/>
          <a:ext cx="1054100" cy="595313"/>
        </p:xfrm>
        <a:graphic>
          <a:graphicData uri="http://schemas.openxmlformats.org/presentationml/2006/ole">
            <mc:AlternateContent xmlns:mc="http://schemas.openxmlformats.org/markup-compatibility/2006">
              <mc:Choice xmlns:v="urn:schemas-microsoft-com:vml" Requires="v">
                <p:oleObj spid="_x0000_s70802" name="Equation" r:id="rId28" imgW="406400" imgH="228600" progId="Equation.DSMT4">
                  <p:embed/>
                </p:oleObj>
              </mc:Choice>
              <mc:Fallback>
                <p:oleObj name="Equation" r:id="rId28" imgW="406400" imgH="228600" progId="Equation.DSMT4">
                  <p:embed/>
                  <p:pic>
                    <p:nvPicPr>
                      <p:cNvPr id="27" name="Object 10"/>
                      <p:cNvPicPr>
                        <a:picLocks noChangeAspect="1" noChangeArrowheads="1"/>
                      </p:cNvPicPr>
                      <p:nvPr/>
                    </p:nvPicPr>
                    <p:blipFill>
                      <a:blip r:embed="rId29"/>
                      <a:srcRect/>
                      <a:stretch>
                        <a:fillRect/>
                      </a:stretch>
                    </p:blipFill>
                    <p:spPr bwMode="auto">
                      <a:xfrm>
                        <a:off x="4903788" y="1759744"/>
                        <a:ext cx="1054100" cy="595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2712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17, 2020</a:t>
            </a:r>
          </a:p>
        </p:txBody>
      </p:sp>
      <p:sp>
        <p:nvSpPr>
          <p:cNvPr id="2151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215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89B696-95E0-854E-82FD-0EFA2F2EAB41}"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grpSp>
        <p:nvGrpSpPr>
          <p:cNvPr id="2" name="Group 2"/>
          <p:cNvGrpSpPr>
            <a:grpSpLocks/>
          </p:cNvGrpSpPr>
          <p:nvPr/>
        </p:nvGrpSpPr>
        <p:grpSpPr bwMode="auto">
          <a:xfrm>
            <a:off x="6694488" y="533400"/>
            <a:ext cx="3592512" cy="3124200"/>
            <a:chOff x="4217" y="288"/>
            <a:chExt cx="2263" cy="1968"/>
          </a:xfrm>
        </p:grpSpPr>
        <p:grpSp>
          <p:nvGrpSpPr>
            <p:cNvPr id="21522" name="Group 3"/>
            <p:cNvGrpSpPr>
              <a:grpSpLocks/>
            </p:cNvGrpSpPr>
            <p:nvPr/>
          </p:nvGrpSpPr>
          <p:grpSpPr bwMode="auto">
            <a:xfrm>
              <a:off x="4217" y="288"/>
              <a:ext cx="2263" cy="1536"/>
              <a:chOff x="4169" y="144"/>
              <a:chExt cx="2263" cy="1968"/>
            </a:xfrm>
          </p:grpSpPr>
          <p:pic>
            <p:nvPicPr>
              <p:cNvPr id="21528" name="Picture 4" descr="FG23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 y="144"/>
                <a:ext cx="2263" cy="1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29" name="Rectangle 5"/>
              <p:cNvSpPr>
                <a:spLocks noChangeArrowheads="1"/>
              </p:cNvSpPr>
              <p:nvPr/>
            </p:nvSpPr>
            <p:spPr bwMode="auto">
              <a:xfrm>
                <a:off x="5568" y="1008"/>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1530" name="Rectangle 6"/>
              <p:cNvSpPr>
                <a:spLocks noChangeArrowheads="1"/>
              </p:cNvSpPr>
              <p:nvPr/>
            </p:nvSpPr>
            <p:spPr bwMode="auto">
              <a:xfrm>
                <a:off x="4704" y="1056"/>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pSp>
        <p:sp>
          <p:nvSpPr>
            <p:cNvPr id="21523" name="Line 7"/>
            <p:cNvSpPr>
              <a:spLocks noChangeShapeType="1"/>
            </p:cNvSpPr>
            <p:nvPr/>
          </p:nvSpPr>
          <p:spPr bwMode="auto">
            <a:xfrm>
              <a:off x="5136"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1524" name="Line 8"/>
            <p:cNvSpPr>
              <a:spLocks noChangeShapeType="1"/>
            </p:cNvSpPr>
            <p:nvPr/>
          </p:nvSpPr>
          <p:spPr bwMode="auto">
            <a:xfrm>
              <a:off x="5568"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cxnSp>
          <p:nvCxnSpPr>
            <p:cNvPr id="21525" name="AutoShape 9"/>
            <p:cNvCxnSpPr>
              <a:cxnSpLocks noChangeShapeType="1"/>
            </p:cNvCxnSpPr>
            <p:nvPr/>
          </p:nvCxnSpPr>
          <p:spPr bwMode="auto">
            <a:xfrm>
              <a:off x="5136" y="1968"/>
              <a:ext cx="432"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1526" name="Text Box 10"/>
            <p:cNvSpPr txBox="1">
              <a:spLocks noChangeArrowheads="1"/>
            </p:cNvSpPr>
            <p:nvPr/>
          </p:nvSpPr>
          <p:spPr bwMode="auto">
            <a:xfrm>
              <a:off x="5184" y="2006"/>
              <a:ext cx="35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50V</a:t>
              </a:r>
            </a:p>
          </p:txBody>
        </p:sp>
        <p:sp>
          <p:nvSpPr>
            <p:cNvPr id="21527" name="Text Box 11"/>
            <p:cNvSpPr txBox="1">
              <a:spLocks noChangeArrowheads="1"/>
            </p:cNvSpPr>
            <p:nvPr/>
          </p:nvSpPr>
          <p:spPr bwMode="auto">
            <a:xfrm>
              <a:off x="5184" y="1488"/>
              <a:ext cx="3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5cm</a:t>
              </a:r>
            </a:p>
          </p:txBody>
        </p:sp>
      </p:grpSp>
      <p:sp>
        <p:nvSpPr>
          <p:cNvPr id="21516" name="Rectangle 12"/>
          <p:cNvSpPr>
            <a:spLocks noGrp="1" noChangeArrowheads="1"/>
          </p:cNvSpPr>
          <p:nvPr>
            <p:ph type="title"/>
          </p:nvPr>
        </p:nvSpPr>
        <p:spPr>
          <a:xfrm>
            <a:off x="228600" y="0"/>
            <a:ext cx="8686800" cy="762000"/>
          </a:xfrm>
        </p:spPr>
        <p:txBody>
          <a:bodyPr/>
          <a:lstStyle/>
          <a:p>
            <a:r>
              <a:rPr lang="en-US" dirty="0">
                <a:latin typeface="Arial Narrow" charset="0"/>
                <a:ea typeface="ＭＳ Ｐゴシック" charset="0"/>
                <a:cs typeface="ＭＳ Ｐゴシック" charset="0"/>
              </a:rPr>
              <a:t>Example</a:t>
            </a:r>
          </a:p>
        </p:txBody>
      </p:sp>
      <p:sp>
        <p:nvSpPr>
          <p:cNvPr id="235533" name="Text Box 13"/>
          <p:cNvSpPr txBox="1">
            <a:spLocks noChangeArrowheads="1"/>
          </p:cNvSpPr>
          <p:nvPr/>
        </p:nvSpPr>
        <p:spPr bwMode="auto">
          <a:xfrm>
            <a:off x="609600" y="777875"/>
            <a:ext cx="72390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b="1">
                <a:solidFill>
                  <a:schemeClr val="accent2"/>
                </a:solidFill>
                <a:latin typeface="Arial Narrow" charset="0"/>
              </a:rPr>
              <a:t>Uniform electric field obtained from voltage: </a:t>
            </a:r>
            <a:r>
              <a:rPr lang="en-US" sz="3200">
                <a:solidFill>
                  <a:schemeClr val="accent2"/>
                </a:solidFill>
                <a:latin typeface="Arial Narrow" charset="0"/>
              </a:rPr>
              <a:t>Two parallel plates are charged to a voltage of 50V.  If the separation between the plates is 5.0cm, calculate the magnitude of the electric field between them, ignoring any fringe effect.</a:t>
            </a:r>
          </a:p>
        </p:txBody>
      </p:sp>
      <p:graphicFrame>
        <p:nvGraphicFramePr>
          <p:cNvPr id="235534" name="Object 2"/>
          <p:cNvGraphicFramePr>
            <a:graphicFrameLocks noChangeAspect="1"/>
          </p:cNvGraphicFramePr>
          <p:nvPr/>
        </p:nvGraphicFramePr>
        <p:xfrm>
          <a:off x="2536825" y="4916488"/>
          <a:ext cx="619125" cy="360362"/>
        </p:xfrm>
        <a:graphic>
          <a:graphicData uri="http://schemas.openxmlformats.org/presentationml/2006/ole">
            <mc:AlternateContent xmlns:mc="http://schemas.openxmlformats.org/markup-compatibility/2006">
              <mc:Choice xmlns:v="urn:schemas-microsoft-com:vml" Requires="v">
                <p:oleObj spid="_x0000_s53783" name="Equation" r:id="rId4" imgW="253800" imgH="152280" progId="Equation.DSMT4">
                  <p:embed/>
                </p:oleObj>
              </mc:Choice>
              <mc:Fallback>
                <p:oleObj name="Equation" r:id="rId4" imgW="253800" imgH="152280" progId="Equation.DSMT4">
                  <p:embed/>
                  <p:pic>
                    <p:nvPicPr>
                      <p:cNvPr id="2355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4916488"/>
                        <a:ext cx="619125"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5" name="Object 3"/>
          <p:cNvGraphicFramePr>
            <a:graphicFrameLocks noChangeAspect="1"/>
          </p:cNvGraphicFramePr>
          <p:nvPr/>
        </p:nvGraphicFramePr>
        <p:xfrm>
          <a:off x="3236913" y="4662488"/>
          <a:ext cx="681037" cy="868362"/>
        </p:xfrm>
        <a:graphic>
          <a:graphicData uri="http://schemas.openxmlformats.org/presentationml/2006/ole">
            <mc:AlternateContent xmlns:mc="http://schemas.openxmlformats.org/markup-compatibility/2006">
              <mc:Choice xmlns:v="urn:schemas-microsoft-com:vml" Requires="v">
                <p:oleObj spid="_x0000_s53784" name="Equation" r:id="rId6" imgW="279360" imgH="368280" progId="Equation.DSMT4">
                  <p:embed/>
                </p:oleObj>
              </mc:Choice>
              <mc:Fallback>
                <p:oleObj name="Equation" r:id="rId6" imgW="279360" imgH="368280" progId="Equation.DSMT4">
                  <p:embed/>
                  <p:pic>
                    <p:nvPicPr>
                      <p:cNvPr id="2355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4662488"/>
                        <a:ext cx="681037"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6" name="Object 4"/>
          <p:cNvGraphicFramePr>
            <a:graphicFrameLocks noChangeAspect="1"/>
          </p:cNvGraphicFramePr>
          <p:nvPr/>
        </p:nvGraphicFramePr>
        <p:xfrm>
          <a:off x="3962400" y="4662488"/>
          <a:ext cx="1270000" cy="868362"/>
        </p:xfrm>
        <a:graphic>
          <a:graphicData uri="http://schemas.openxmlformats.org/presentationml/2006/ole">
            <mc:AlternateContent xmlns:mc="http://schemas.openxmlformats.org/markup-compatibility/2006">
              <mc:Choice xmlns:v="urn:schemas-microsoft-com:vml" Requires="v">
                <p:oleObj spid="_x0000_s53785" name="Equation" r:id="rId8" imgW="520560" imgH="368280" progId="Equation.DSMT4">
                  <p:embed/>
                </p:oleObj>
              </mc:Choice>
              <mc:Fallback>
                <p:oleObj name="Equation" r:id="rId8" imgW="520560" imgH="368280" progId="Equation.DSMT4">
                  <p:embed/>
                  <p:pic>
                    <p:nvPicPr>
                      <p:cNvPr id="23553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62488"/>
                        <a:ext cx="1270000"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7" name="Text Box 17"/>
          <p:cNvSpPr txBox="1">
            <a:spLocks noChangeArrowheads="1"/>
          </p:cNvSpPr>
          <p:nvPr/>
        </p:nvSpPr>
        <p:spPr bwMode="auto">
          <a:xfrm>
            <a:off x="609600" y="3429000"/>
            <a:ext cx="80168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relationship between electric field and the potential for a uniform field? </a:t>
            </a:r>
          </a:p>
        </p:txBody>
      </p:sp>
      <p:graphicFrame>
        <p:nvGraphicFramePr>
          <p:cNvPr id="235538" name="Object 5"/>
          <p:cNvGraphicFramePr>
            <a:graphicFrameLocks noChangeAspect="1"/>
          </p:cNvGraphicFramePr>
          <p:nvPr/>
        </p:nvGraphicFramePr>
        <p:xfrm>
          <a:off x="4660900" y="4057650"/>
          <a:ext cx="1465263" cy="490538"/>
        </p:xfrm>
        <a:graphic>
          <a:graphicData uri="http://schemas.openxmlformats.org/presentationml/2006/ole">
            <mc:AlternateContent xmlns:mc="http://schemas.openxmlformats.org/markup-compatibility/2006">
              <mc:Choice xmlns:v="urn:schemas-microsoft-com:vml" Requires="v">
                <p:oleObj spid="_x0000_s53786" name="Equation" r:id="rId10" imgW="457200" imgH="152400" progId="Equation.DSMT4">
                  <p:embed/>
                </p:oleObj>
              </mc:Choice>
              <mc:Fallback>
                <p:oleObj name="Equation" r:id="rId10" imgW="457200" imgH="152400" progId="Equation.DSMT4">
                  <p:embed/>
                  <p:pic>
                    <p:nvPicPr>
                      <p:cNvPr id="23553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0900" y="4057650"/>
                        <a:ext cx="1465263" cy="490538"/>
                      </a:xfrm>
                      <a:prstGeom prst="rect">
                        <a:avLst/>
                      </a:prstGeom>
                      <a:solidFill>
                        <a:srgbClr val="FFFF00"/>
                      </a:solidFill>
                      <a:ln w="38100">
                        <a:solidFill>
                          <a:srgbClr val="C00000"/>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9" name="AutoShape 19"/>
          <p:cNvSpPr>
            <a:spLocks noChangeArrowheads="1"/>
          </p:cNvSpPr>
          <p:nvPr/>
        </p:nvSpPr>
        <p:spPr bwMode="auto">
          <a:xfrm>
            <a:off x="609600" y="4667250"/>
            <a:ext cx="1846263" cy="860425"/>
          </a:xfrm>
          <a:prstGeom prst="rightArrow">
            <a:avLst>
              <a:gd name="adj1" fmla="val 50000"/>
              <a:gd name="adj2" fmla="val 53644"/>
            </a:avLst>
          </a:prstGeom>
          <a:solidFill>
            <a:srgbClr val="FFFF66"/>
          </a:solidFill>
          <a:ln w="38100">
            <a:solidFill>
              <a:srgbClr val="CC0000"/>
            </a:solidFill>
            <a:miter lim="800000"/>
            <a:headEnd/>
            <a:tailEnd/>
          </a:ln>
        </p:spPr>
        <p:txBody>
          <a:bodyPr wrap="none" anchor="ctr">
            <a:spAutoFit/>
          </a:bodyPr>
          <a:lstStyle/>
          <a:p>
            <a:pPr algn="ctr"/>
            <a:r>
              <a:rPr lang="en-US">
                <a:solidFill>
                  <a:srgbClr val="CC0000"/>
                </a:solidFill>
                <a:latin typeface="Arial Narrow" charset="0"/>
              </a:rPr>
              <a:t>Solving for E</a:t>
            </a:r>
          </a:p>
        </p:txBody>
      </p:sp>
      <p:graphicFrame>
        <p:nvGraphicFramePr>
          <p:cNvPr id="235540" name="Object 6"/>
          <p:cNvGraphicFramePr>
            <a:graphicFrameLocks noChangeAspect="1"/>
          </p:cNvGraphicFramePr>
          <p:nvPr/>
        </p:nvGraphicFramePr>
        <p:xfrm>
          <a:off x="5230813" y="4648200"/>
          <a:ext cx="1703387" cy="898525"/>
        </p:xfrm>
        <a:graphic>
          <a:graphicData uri="http://schemas.openxmlformats.org/presentationml/2006/ole">
            <mc:AlternateContent xmlns:mc="http://schemas.openxmlformats.org/markup-compatibility/2006">
              <mc:Choice xmlns:v="urn:schemas-microsoft-com:vml" Requires="v">
                <p:oleObj spid="_x0000_s53787" name="Equation" r:id="rId12" imgW="698400" imgH="380880" progId="Equation.DSMT4">
                  <p:embed/>
                </p:oleObj>
              </mc:Choice>
              <mc:Fallback>
                <p:oleObj name="Equation" r:id="rId12" imgW="698400" imgH="380880" progId="Equation.DSMT4">
                  <p:embed/>
                  <p:pic>
                    <p:nvPicPr>
                      <p:cNvPr id="23554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813" y="4648200"/>
                        <a:ext cx="1703387" cy="89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41" name="Object 7"/>
          <p:cNvGraphicFramePr>
            <a:graphicFrameLocks noChangeAspect="1"/>
          </p:cNvGraphicFramePr>
          <p:nvPr/>
        </p:nvGraphicFramePr>
        <p:xfrm>
          <a:off x="7034213" y="4929188"/>
          <a:ext cx="1423987" cy="388937"/>
        </p:xfrm>
        <a:graphic>
          <a:graphicData uri="http://schemas.openxmlformats.org/presentationml/2006/ole">
            <mc:AlternateContent xmlns:mc="http://schemas.openxmlformats.org/markup-compatibility/2006">
              <mc:Choice xmlns:v="urn:schemas-microsoft-com:vml" Requires="v">
                <p:oleObj spid="_x0000_s53788" name="Equation" r:id="rId14" imgW="583920" imgH="164880" progId="Equation.DSMT4">
                  <p:embed/>
                </p:oleObj>
              </mc:Choice>
              <mc:Fallback>
                <p:oleObj name="Equation" r:id="rId14" imgW="583920" imgH="164880" progId="Equation.DSMT4">
                  <p:embed/>
                  <p:pic>
                    <p:nvPicPr>
                      <p:cNvPr id="23554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4213" y="4929188"/>
                        <a:ext cx="1423987" cy="388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17"/>
          <p:cNvSpPr txBox="1">
            <a:spLocks noChangeArrowheads="1"/>
          </p:cNvSpPr>
          <p:nvPr/>
        </p:nvSpPr>
        <p:spPr bwMode="auto">
          <a:xfrm>
            <a:off x="533400" y="5638800"/>
            <a:ext cx="381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direction is the field?</a:t>
            </a:r>
          </a:p>
        </p:txBody>
      </p:sp>
      <p:sp>
        <p:nvSpPr>
          <p:cNvPr id="26" name="Text Box 17"/>
          <p:cNvSpPr txBox="1">
            <a:spLocks noChangeArrowheads="1"/>
          </p:cNvSpPr>
          <p:nvPr/>
        </p:nvSpPr>
        <p:spPr bwMode="auto">
          <a:xfrm>
            <a:off x="4343400" y="5638800"/>
            <a:ext cx="457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Direction of decreasing potential!</a:t>
            </a:r>
          </a:p>
        </p:txBody>
      </p:sp>
    </p:spTree>
    <p:extLst>
      <p:ext uri="{BB962C8B-B14F-4D97-AF65-F5344CB8AC3E}">
        <p14:creationId xmlns:p14="http://schemas.microsoft.com/office/powerpoint/2010/main" val="252167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9181"/>
            <a:ext cx="7772400" cy="589402"/>
          </a:xfrm>
        </p:spPr>
        <p:txBody>
          <a:bodyPr/>
          <a:lstStyle/>
          <a:p>
            <a:r>
              <a:rPr lang="en-US" sz="4000"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304800" y="533400"/>
            <a:ext cx="8686800" cy="4800600"/>
          </a:xfrm>
        </p:spPr>
        <p:txBody>
          <a:bodyPr/>
          <a:lstStyle/>
          <a:p>
            <a:pPr>
              <a:lnSpc>
                <a:spcPct val="90000"/>
              </a:lnSpc>
            </a:pPr>
            <a:r>
              <a:rPr lang="en-US" sz="2400" dirty="0">
                <a:latin typeface="Arial Narrow" charset="0"/>
                <a:ea typeface="ＭＳ Ｐゴシック" charset="0"/>
              </a:rPr>
              <a:t>Reading assignments: CH23.9</a:t>
            </a:r>
          </a:p>
          <a:p>
            <a:pPr>
              <a:lnSpc>
                <a:spcPct val="90000"/>
              </a:lnSpc>
            </a:pPr>
            <a:r>
              <a:rPr lang="en-US" sz="2400" dirty="0">
                <a:latin typeface="Arial Narrow" charset="0"/>
                <a:ea typeface="ＭＳ Ｐゴシック" charset="0"/>
              </a:rPr>
              <a:t>1</a:t>
            </a:r>
            <a:r>
              <a:rPr lang="en-US" sz="2400" baseline="30000" dirty="0">
                <a:latin typeface="Arial Narrow" charset="0"/>
                <a:ea typeface="ＭＳ Ｐゴシック" charset="0"/>
              </a:rPr>
              <a:t>st</a:t>
            </a:r>
            <a:r>
              <a:rPr lang="en-US" sz="2400" dirty="0">
                <a:latin typeface="Arial Narrow" charset="0"/>
                <a:ea typeface="ＭＳ Ｐゴシック" charset="0"/>
              </a:rPr>
              <a:t> Term Exam</a:t>
            </a:r>
          </a:p>
          <a:p>
            <a:pPr lvl="1">
              <a:lnSpc>
                <a:spcPct val="90000"/>
              </a:lnSpc>
            </a:pPr>
            <a:r>
              <a:rPr lang="en-US" sz="2400" dirty="0">
                <a:latin typeface="Arial Narrow" charset="0"/>
                <a:ea typeface="ＭＳ Ｐゴシック" charset="0"/>
                <a:cs typeface="ＭＳ Ｐゴシック" charset="0"/>
              </a:rPr>
              <a:t>In class, this Wednesday, Feb. 19: DO NOT MISS THE EXAM!</a:t>
            </a:r>
          </a:p>
          <a:p>
            <a:pPr lvl="1">
              <a:lnSpc>
                <a:spcPct val="90000"/>
              </a:lnSpc>
            </a:pPr>
            <a:r>
              <a:rPr lang="en-US" sz="2400" dirty="0">
                <a:latin typeface="Arial Narrow" charset="0"/>
                <a:ea typeface="ＭＳ Ｐゴシック" charset="0"/>
                <a:cs typeface="ＭＳ Ｐゴシック" charset="0"/>
              </a:rPr>
              <a:t>CH21.1 to what we finish today (CH23.2)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A8</a:t>
            </a:r>
          </a:p>
          <a:p>
            <a:pPr lvl="1" eaLnBrk="1" hangingPunct="1"/>
            <a:r>
              <a:rPr lang="en-US" sz="2400" dirty="0"/>
              <a:t>You can bring your calculator w/o any relevant formula pre-input</a:t>
            </a:r>
          </a:p>
          <a:p>
            <a:pPr lvl="1" eaLnBrk="1" hangingPunct="1"/>
            <a:r>
              <a:rPr lang="en-US" sz="2400" dirty="0"/>
              <a:t>BYOF: You may bring a one 8.5x11.5 sheet (front and back) of handwritten formulae and values of constants for the exam</a:t>
            </a:r>
          </a:p>
          <a:p>
            <a:pPr lvl="1" eaLnBrk="1" hangingPunct="1"/>
            <a:r>
              <a:rPr lang="en-US" sz="2400" dirty="0"/>
              <a:t>No derivations, word definitions, or solutions of any problems !</a:t>
            </a:r>
          </a:p>
          <a:p>
            <a:pPr lvl="1" eaLnBrk="1" hangingPunct="1"/>
            <a:r>
              <a:rPr lang="en-US" sz="2400" dirty="0"/>
              <a:t>No additional formulae or values of constants will be provided!</a:t>
            </a:r>
          </a:p>
          <a:p>
            <a:pPr eaLnBrk="1" hangingPunct="1"/>
            <a:r>
              <a:rPr lang="en-US" sz="2400" dirty="0"/>
              <a:t>Quiz 2 results</a:t>
            </a:r>
            <a:endParaRPr lang="en-US" sz="2800" dirty="0"/>
          </a:p>
          <a:p>
            <a:pPr lvl="1" eaLnBrk="1" hangingPunct="1"/>
            <a:r>
              <a:rPr lang="en-US" sz="2400" dirty="0"/>
              <a:t>Class average: 33.7/70</a:t>
            </a:r>
          </a:p>
          <a:p>
            <a:pPr lvl="2" eaLnBrk="1" hangingPunct="1"/>
            <a:r>
              <a:rPr lang="en-US" sz="2000" dirty="0"/>
              <a:t>Equivalent to 48.1/100</a:t>
            </a:r>
          </a:p>
          <a:p>
            <a:pPr lvl="2" eaLnBrk="1" hangingPunct="1"/>
            <a:r>
              <a:rPr lang="en-US" sz="2000" dirty="0"/>
              <a:t>Previous results: 48.9/100</a:t>
            </a:r>
          </a:p>
          <a:p>
            <a:pPr lvl="1" eaLnBrk="1" hangingPunct="1"/>
            <a:r>
              <a:rPr lang="en-US" sz="2400" dirty="0"/>
              <a:t>Top score: 59/70</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Feb. 17,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23379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1619">
                                            <p:txEl>
                                              <p:pRg st="8" end="8"/>
                                            </p:txEl>
                                          </p:spTgt>
                                        </p:tgtEl>
                                        <p:attrNameLst>
                                          <p:attrName>style.visibility</p:attrName>
                                        </p:attrNameLst>
                                      </p:cBhvr>
                                      <p:to>
                                        <p:strVal val="visible"/>
                                      </p:to>
                                    </p:set>
                                    <p:animEffect transition="in" filter="wipe(left)">
                                      <p:cBhvr>
                                        <p:cTn id="7" dur="500"/>
                                        <p:tgtEl>
                                          <p:spTgt spid="111619">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1619">
                                            <p:txEl>
                                              <p:pRg st="9" end="9"/>
                                            </p:txEl>
                                          </p:spTgt>
                                        </p:tgtEl>
                                        <p:attrNameLst>
                                          <p:attrName>style.visibility</p:attrName>
                                        </p:attrNameLst>
                                      </p:cBhvr>
                                      <p:to>
                                        <p:strVal val="visible"/>
                                      </p:to>
                                    </p:set>
                                    <p:animEffect transition="in" filter="wipe(left)">
                                      <p:cBhvr>
                                        <p:cTn id="12" dur="500"/>
                                        <p:tgtEl>
                                          <p:spTgt spid="111619">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1619">
                                            <p:txEl>
                                              <p:pRg st="10" end="10"/>
                                            </p:txEl>
                                          </p:spTgt>
                                        </p:tgtEl>
                                        <p:attrNameLst>
                                          <p:attrName>style.visibility</p:attrName>
                                        </p:attrNameLst>
                                      </p:cBhvr>
                                      <p:to>
                                        <p:strVal val="visible"/>
                                      </p:to>
                                    </p:set>
                                    <p:animEffect transition="in" filter="wipe(left)">
                                      <p:cBhvr>
                                        <p:cTn id="17" dur="500"/>
                                        <p:tgtEl>
                                          <p:spTgt spid="111619">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1619">
                                            <p:txEl>
                                              <p:pRg st="11" end="11"/>
                                            </p:txEl>
                                          </p:spTgt>
                                        </p:tgtEl>
                                        <p:attrNameLst>
                                          <p:attrName>style.visibility</p:attrName>
                                        </p:attrNameLst>
                                      </p:cBhvr>
                                      <p:to>
                                        <p:strVal val="visible"/>
                                      </p:to>
                                    </p:set>
                                    <p:animEffect transition="in" filter="wipe(left)">
                                      <p:cBhvr>
                                        <p:cTn id="22" dur="500"/>
                                        <p:tgtEl>
                                          <p:spTgt spid="111619">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1619">
                                            <p:txEl>
                                              <p:pRg st="12" end="12"/>
                                            </p:txEl>
                                          </p:spTgt>
                                        </p:tgtEl>
                                        <p:attrNameLst>
                                          <p:attrName>style.visibility</p:attrName>
                                        </p:attrNameLst>
                                      </p:cBhvr>
                                      <p:to>
                                        <p:strVal val="visible"/>
                                      </p:to>
                                    </p:set>
                                    <p:animEffect transition="in" filter="wipe(left)">
                                      <p:cBhvr>
                                        <p:cTn id="2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991600" cy="762000"/>
          </a:xfrm>
        </p:spPr>
        <p:txBody>
          <a:bodyPr/>
          <a:lstStyle/>
          <a:p>
            <a:r>
              <a:rPr lang="en-US" sz="3600" b="1" dirty="0">
                <a:latin typeface="Arial Narrow" charset="0"/>
                <a:ea typeface="ＭＳ Ｐゴシック" charset="0"/>
                <a:cs typeface="ＭＳ Ｐゴシック" charset="0"/>
              </a:rPr>
              <a:t>Reminder: Special Project #2 – Angels &amp; Demons</a:t>
            </a:r>
          </a:p>
        </p:txBody>
      </p:sp>
      <p:sp>
        <p:nvSpPr>
          <p:cNvPr id="3" name="Content Placeholder 2"/>
          <p:cNvSpPr>
            <a:spLocks noGrp="1"/>
          </p:cNvSpPr>
          <p:nvPr>
            <p:ph idx="1"/>
          </p:nvPr>
        </p:nvSpPr>
        <p:spPr>
          <a:xfrm>
            <a:off x="152400" y="685800"/>
            <a:ext cx="8839200" cy="5410200"/>
          </a:xfrm>
        </p:spPr>
        <p:txBody>
          <a:bodyPr/>
          <a:lstStyle/>
          <a:p>
            <a:r>
              <a:rPr lang="en-US" sz="2800" dirty="0">
                <a:latin typeface="Arial Narrow" charset="0"/>
                <a:ea typeface="ＭＳ Ｐゴシック" charset="0"/>
                <a:cs typeface="ＭＳ Ｐゴシック" charset="0"/>
              </a:rPr>
              <a:t>Compute the total possible energy released from an annihilation of xx-grams of anti-matter and the same quantity of matter, where xx is the last two digits of your SS#. (20 points)</a:t>
            </a:r>
          </a:p>
          <a:p>
            <a:pPr lvl="1"/>
            <a:r>
              <a:rPr lang="en-US" sz="2400" dirty="0">
                <a:latin typeface="Arial Narrow" charset="0"/>
                <a:ea typeface="ＭＳ Ｐゴシック" charset="0"/>
              </a:rPr>
              <a:t>Use the famous Einstein’s 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ns, where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is the first 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world electricity usage (3.6GJ/</a:t>
            </a:r>
            <a:r>
              <a:rPr lang="en-US" sz="2800" dirty="0" err="1">
                <a:latin typeface="Arial Narrow" charset="0"/>
                <a:ea typeface="ＭＳ Ｐゴシック" charset="0"/>
                <a:cs typeface="ＭＳ Ｐゴシック" charset="0"/>
              </a:rPr>
              <a:t>mo</a:t>
            </a:r>
            <a:r>
              <a:rPr lang="en-US" sz="2800" dirty="0">
                <a:latin typeface="Arial Narrow" charset="0"/>
                <a:ea typeface="ＭＳ Ｐゴシック" charset="0"/>
                <a:cs typeface="ＭＳ Ｐゴシック" charset="0"/>
              </a:rPr>
              <a:t>) this energy corresponds to. (5 points)</a:t>
            </a:r>
          </a:p>
          <a:p>
            <a:r>
              <a:rPr lang="en-US" sz="2800" dirty="0">
                <a:latin typeface="Arial Narrow" charset="0"/>
                <a:ea typeface="ＭＳ Ｐゴシック" charset="0"/>
                <a:cs typeface="ＭＳ Ｐゴシック" charset="0"/>
              </a:rPr>
              <a:t>Due at the beginning of the class </a:t>
            </a:r>
            <a:r>
              <a:rPr lang="en-US" sz="2800" b="1" u="sng" dirty="0">
                <a:solidFill>
                  <a:srgbClr val="C00000"/>
                </a:solidFill>
                <a:latin typeface="Arial Narrow" charset="0"/>
                <a:ea typeface="ＭＳ Ｐゴシック" charset="0"/>
                <a:cs typeface="ＭＳ Ｐゴシック" charset="0"/>
              </a:rPr>
              <a:t>Monday, Feb. 24</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17,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140415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err="1">
                <a:solidFill>
                  <a:schemeClr val="hlink"/>
                </a:solidFill>
                <a:latin typeface="Monotype Corsiva"/>
                <a:cs typeface="Monotype Corsiva"/>
              </a:rPr>
              <a:t>f</a:t>
            </a:r>
            <a:r>
              <a:rPr lang="en-US" sz="2000" b="1" dirty="0">
                <a:solidFill>
                  <a:schemeClr val="hlink"/>
                </a:solidFill>
              </a:rPr>
              <a:t>, </a:t>
            </a:r>
            <a:r>
              <a:rPr lang="en-US" sz="2000" b="1" dirty="0" err="1">
                <a:solidFill>
                  <a:schemeClr val="hlink"/>
                </a:solidFill>
              </a:rPr>
              <a:t>c</a:t>
            </a:r>
            <a:r>
              <a:rPr lang="en-US" sz="2000" b="1" dirty="0">
                <a:solidFill>
                  <a:schemeClr val="hlink"/>
                </a:solidFill>
              </a:rPr>
              <a:t>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000" b="1" baseline="-25000" dirty="0">
              <a:solidFill>
                <a:schemeClr val="hlink"/>
              </a:solidFill>
            </a:endParaRPr>
          </a:p>
          <a:p>
            <a:pPr lvl="1">
              <a:lnSpc>
                <a:spcPct val="80000"/>
              </a:lnSpc>
            </a:pPr>
            <a:r>
              <a:rPr lang="en-US" sz="2000" dirty="0">
                <a:solidFill>
                  <a:schemeClr val="hlink"/>
                </a:solidFill>
              </a:rPr>
              <a:t>(a) Using the Coulomb force and the kinematic equations.  (8 points)</a:t>
            </a:r>
          </a:p>
          <a:p>
            <a:pPr lvl="1">
              <a:lnSpc>
                <a:spcPct val="80000"/>
              </a:lnSpc>
            </a:pPr>
            <a:r>
              <a:rPr lang="en-US" sz="2000" dirty="0">
                <a:solidFill>
                  <a:schemeClr val="hlink"/>
                </a:solidFill>
              </a:rPr>
              <a:t>(</a:t>
            </a:r>
            <a:r>
              <a:rPr lang="en-US" sz="2000" dirty="0" err="1">
                <a:solidFill>
                  <a:schemeClr val="hlink"/>
                </a:solidFill>
              </a:rPr>
              <a:t>b</a:t>
            </a:r>
            <a:r>
              <a:rPr lang="en-US" sz="2000" dirty="0">
                <a:solidFill>
                  <a:schemeClr val="hlink"/>
                </a:solidFill>
              </a:rPr>
              <a:t>) Using the work-kinetic energy theorem. ( 8 points)</a:t>
            </a:r>
          </a:p>
          <a:p>
            <a:pPr lvl="1">
              <a:lnSpc>
                <a:spcPct val="80000"/>
              </a:lnSpc>
            </a:pPr>
            <a:r>
              <a:rPr lang="en-US" sz="2000" dirty="0">
                <a:solidFill>
                  <a:schemeClr val="hlink"/>
                </a:solidFill>
              </a:rPr>
              <a:t>(</a:t>
            </a:r>
            <a:r>
              <a:rPr lang="en-US" sz="2000" dirty="0" err="1">
                <a:solidFill>
                  <a:schemeClr val="hlink"/>
                </a:solidFill>
              </a:rPr>
              <a:t>c</a:t>
            </a:r>
            <a:r>
              <a:rPr lang="en-US" sz="2000" dirty="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a:solidFill>
                  <a:srgbClr val="0000FF"/>
                </a:solidFill>
              </a:rPr>
              <a:t>Must be handwritten and not copied from anyone else!</a:t>
            </a:r>
          </a:p>
          <a:p>
            <a:pPr>
              <a:lnSpc>
                <a:spcPct val="80000"/>
              </a:lnSpc>
            </a:pPr>
            <a:r>
              <a:rPr lang="en-US" sz="2400" dirty="0">
                <a:solidFill>
                  <a:srgbClr val="0000FF"/>
                </a:solidFill>
              </a:rPr>
              <a:t>Due beginning of the class Monday, March 2</a:t>
            </a:r>
          </a:p>
        </p:txBody>
      </p:sp>
      <p:sp>
        <p:nvSpPr>
          <p:cNvPr id="5" name="Date Placeholder 4"/>
          <p:cNvSpPr>
            <a:spLocks noGrp="1"/>
          </p:cNvSpPr>
          <p:nvPr>
            <p:ph type="dt" sz="half" idx="10"/>
          </p:nvPr>
        </p:nvSpPr>
        <p:spPr/>
        <p:txBody>
          <a:bodyPr/>
          <a:lstStyle/>
          <a:p>
            <a:r>
              <a:rPr lang="en-US"/>
              <a:t>Monday, Feb. 17,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4</a:t>
            </a:fld>
            <a:endParaRPr lang="en-US"/>
          </a:p>
        </p:txBody>
      </p:sp>
      <p:sp>
        <p:nvSpPr>
          <p:cNvPr id="7" name="Footer Placeholder 6"/>
          <p:cNvSpPr>
            <a:spLocks noGrp="1"/>
          </p:cNvSpPr>
          <p:nvPr>
            <p:ph type="ftr" sz="quarter" idx="11"/>
          </p:nvPr>
        </p:nvSpPr>
        <p:spPr/>
        <p:txBody>
          <a:bodyPr/>
          <a:lstStyle/>
          <a:p>
            <a:r>
              <a:rPr lang="en-US"/>
              <a:t>PHYS 1444-002, Spring 2020                    Dr. Jaehoon Yu</a:t>
            </a:r>
          </a:p>
        </p:txBody>
      </p:sp>
    </p:spTree>
    <p:extLst>
      <p:ext uri="{BB962C8B-B14F-4D97-AF65-F5344CB8AC3E}">
        <p14:creationId xmlns:p14="http://schemas.microsoft.com/office/powerpoint/2010/main" val="360844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Feb. 17,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84DB971F-0596-564E-9E74-C2A42BB1AAC6}" type="slidenum">
              <a:rPr lang="en-US"/>
              <a:pPr/>
              <a:t>5</a:t>
            </a:fld>
            <a:endParaRPr lang="en-US"/>
          </a:p>
        </p:txBody>
      </p:sp>
      <p:pic>
        <p:nvPicPr>
          <p:cNvPr id="220162" name="Picture 2" descr="FG23_001"/>
          <p:cNvPicPr>
            <a:picLocks noChangeAspect="1" noChangeArrowheads="1"/>
          </p:cNvPicPr>
          <p:nvPr/>
        </p:nvPicPr>
        <p:blipFill>
          <a:blip r:embed="rId2"/>
          <a:srcRect/>
          <a:stretch>
            <a:fillRect/>
          </a:stretch>
        </p:blipFill>
        <p:spPr bwMode="auto">
          <a:xfrm>
            <a:off x="5791200" y="2057400"/>
            <a:ext cx="3733800" cy="4038600"/>
          </a:xfrm>
          <a:prstGeom prst="rect">
            <a:avLst/>
          </a:prstGeom>
          <a:noFill/>
        </p:spPr>
      </p:pic>
      <p:sp>
        <p:nvSpPr>
          <p:cNvPr id="220163" name="Rectangle 3"/>
          <p:cNvSpPr>
            <a:spLocks noGrp="1" noChangeArrowheads="1"/>
          </p:cNvSpPr>
          <p:nvPr>
            <p:ph type="title"/>
          </p:nvPr>
        </p:nvSpPr>
        <p:spPr>
          <a:xfrm>
            <a:off x="914400" y="76200"/>
            <a:ext cx="7239000" cy="685800"/>
          </a:xfrm>
        </p:spPr>
        <p:txBody>
          <a:bodyPr/>
          <a:lstStyle/>
          <a:p>
            <a:r>
              <a:rPr lang="en-US" dirty="0"/>
              <a:t>Electric Potential Energy</a:t>
            </a:r>
          </a:p>
        </p:txBody>
      </p:sp>
      <p:sp>
        <p:nvSpPr>
          <p:cNvPr id="220164" name="Rectangle 4"/>
          <p:cNvSpPr>
            <a:spLocks noGrp="1" noChangeArrowheads="1"/>
          </p:cNvSpPr>
          <p:nvPr>
            <p:ph type="body" idx="1"/>
          </p:nvPr>
        </p:nvSpPr>
        <p:spPr>
          <a:xfrm>
            <a:off x="0" y="800100"/>
            <a:ext cx="8991600" cy="1219200"/>
          </a:xfrm>
        </p:spPr>
        <p:txBody>
          <a:bodyPr/>
          <a:lstStyle/>
          <a:p>
            <a:pPr>
              <a:lnSpc>
                <a:spcPct val="90000"/>
              </a:lnSpc>
            </a:pPr>
            <a:r>
              <a:rPr lang="en-US" sz="2400" dirty="0"/>
              <a:t>How would you define the change in electric potential energy </a:t>
            </a:r>
            <a:r>
              <a:rPr lang="en-US" sz="2400" dirty="0" err="1"/>
              <a:t>U</a:t>
            </a:r>
            <a:r>
              <a:rPr lang="en-US" sz="2400" baseline="-25000" dirty="0" err="1"/>
              <a:t>b</a:t>
            </a:r>
            <a:r>
              <a:rPr lang="en-US" sz="2400" baseline="-25000" dirty="0"/>
              <a:t> </a:t>
            </a:r>
            <a:r>
              <a:rPr lang="en-US" sz="2400" dirty="0"/>
              <a:t>– </a:t>
            </a:r>
            <a:r>
              <a:rPr lang="en-US" sz="2400" dirty="0" err="1"/>
              <a:t>U</a:t>
            </a:r>
            <a:r>
              <a:rPr lang="en-US" sz="2400" baseline="-25000" dirty="0" err="1"/>
              <a:t>a</a:t>
            </a:r>
            <a:r>
              <a:rPr lang="en-US" sz="2400" dirty="0"/>
              <a:t>?</a:t>
            </a:r>
          </a:p>
          <a:p>
            <a:pPr lvl="1">
              <a:lnSpc>
                <a:spcPct val="90000"/>
              </a:lnSpc>
            </a:pPr>
            <a:r>
              <a:rPr lang="en-US" sz="2000" dirty="0"/>
              <a:t>The potential energy gained by the charge as it moves from point </a:t>
            </a:r>
            <a:r>
              <a:rPr lang="en-US" sz="2000" dirty="0">
                <a:latin typeface="Monotype Corsiva" charset="0"/>
              </a:rPr>
              <a:t>a</a:t>
            </a:r>
            <a:r>
              <a:rPr lang="en-US" sz="2000" dirty="0"/>
              <a:t> to point </a:t>
            </a:r>
            <a:r>
              <a:rPr lang="en-US" sz="2000" dirty="0">
                <a:latin typeface="Monotype Corsiva" charset="0"/>
              </a:rPr>
              <a:t>b</a:t>
            </a:r>
            <a:r>
              <a:rPr lang="en-US" sz="2000" dirty="0"/>
              <a:t>.</a:t>
            </a:r>
          </a:p>
          <a:p>
            <a:pPr lvl="1">
              <a:lnSpc>
                <a:spcPct val="90000"/>
              </a:lnSpc>
            </a:pPr>
            <a:r>
              <a:rPr lang="en-US" sz="2000" dirty="0"/>
              <a:t>The negative of the work done on the charge by the electric force to move it from </a:t>
            </a:r>
            <a:r>
              <a:rPr lang="en-US" sz="2000" dirty="0">
                <a:latin typeface="Monotype Corsiva" charset="0"/>
              </a:rPr>
              <a:t>a</a:t>
            </a:r>
            <a:r>
              <a:rPr lang="en-US" sz="2000" dirty="0"/>
              <a:t> to </a:t>
            </a:r>
            <a:r>
              <a:rPr lang="en-US" sz="2000" dirty="0">
                <a:latin typeface="Monotype Corsiva" charset="0"/>
              </a:rPr>
              <a:t>b</a:t>
            </a:r>
            <a:r>
              <a:rPr lang="en-US" sz="2000" dirty="0"/>
              <a:t>.</a:t>
            </a:r>
          </a:p>
        </p:txBody>
      </p:sp>
      <p:sp>
        <p:nvSpPr>
          <p:cNvPr id="220165" name="Rectangle 5"/>
          <p:cNvSpPr>
            <a:spLocks noChangeArrowheads="1"/>
          </p:cNvSpPr>
          <p:nvPr/>
        </p:nvSpPr>
        <p:spPr bwMode="auto">
          <a:xfrm>
            <a:off x="228600" y="1905000"/>
            <a:ext cx="6400800" cy="3733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Let’s consider an electric field between two parallel plates </a:t>
            </a:r>
            <a:r>
              <a:rPr lang="en-US" dirty="0" err="1">
                <a:solidFill>
                  <a:schemeClr val="accent2"/>
                </a:solidFill>
                <a:latin typeface="Arial Narrow" charset="0"/>
              </a:rPr>
              <a:t>w</a:t>
            </a:r>
            <a:r>
              <a:rPr lang="en-US" dirty="0">
                <a:solidFill>
                  <a:schemeClr val="accent2"/>
                </a:solidFill>
                <a:latin typeface="Arial Narrow" charset="0"/>
              </a:rPr>
              <a:t>/ equal but opposite charges</a:t>
            </a:r>
          </a:p>
          <a:p>
            <a:pPr marL="742950" lvl="1" indent="-285750">
              <a:spcBef>
                <a:spcPct val="20000"/>
              </a:spcBef>
              <a:buFontTx/>
              <a:buChar char="–"/>
            </a:pPr>
            <a:r>
              <a:rPr lang="en-US" sz="2000" dirty="0">
                <a:solidFill>
                  <a:srgbClr val="660066"/>
                </a:solidFill>
                <a:latin typeface="Arial Narrow" charset="0"/>
                <a:ea typeface="ＭＳ Ｐゴシック" charset="-128"/>
              </a:rPr>
              <a:t>The field between the plates is uniform since the gap is small and the plates are infinitely long…</a:t>
            </a:r>
          </a:p>
          <a:p>
            <a:pPr marL="342900" indent="-342900">
              <a:spcBef>
                <a:spcPct val="20000"/>
              </a:spcBef>
              <a:buFontTx/>
              <a:buChar char="•"/>
            </a:pPr>
            <a:r>
              <a:rPr lang="en-US" dirty="0">
                <a:solidFill>
                  <a:schemeClr val="accent2"/>
                </a:solidFill>
                <a:latin typeface="Arial Narrow" charset="0"/>
              </a:rPr>
              <a:t>What happens when we place a small charge, +q, on a point at the positive plate and let it go?</a:t>
            </a:r>
          </a:p>
          <a:p>
            <a:pPr marL="742950" lvl="1" indent="-285750">
              <a:spcBef>
                <a:spcPct val="20000"/>
              </a:spcBef>
              <a:buFontTx/>
              <a:buChar char="–"/>
            </a:pPr>
            <a:r>
              <a:rPr lang="en-US" sz="2000" dirty="0">
                <a:solidFill>
                  <a:srgbClr val="660066"/>
                </a:solidFill>
                <a:latin typeface="Arial Narrow" charset="0"/>
                <a:ea typeface="ＭＳ Ｐゴシック" charset="-128"/>
              </a:rPr>
              <a:t>The electric force will accelerate the charge toward the negative plate.    </a:t>
            </a:r>
          </a:p>
          <a:p>
            <a:pPr marL="742950" lvl="1" indent="-285750">
              <a:spcBef>
                <a:spcPct val="20000"/>
              </a:spcBef>
              <a:buFontTx/>
              <a:buChar char="–"/>
            </a:pPr>
            <a:r>
              <a:rPr lang="en-US" sz="2000" dirty="0">
                <a:solidFill>
                  <a:srgbClr val="660066"/>
                </a:solidFill>
                <a:latin typeface="Arial Narrow" charset="0"/>
                <a:ea typeface="ＭＳ Ｐゴシック" charset="-128"/>
              </a:rPr>
              <a:t>What kind of energy does the charged particle gain?</a:t>
            </a:r>
          </a:p>
          <a:p>
            <a:pPr marL="1143000" lvl="2" indent="-228600">
              <a:spcBef>
                <a:spcPct val="20000"/>
              </a:spcBef>
              <a:buFontTx/>
              <a:buChar char="•"/>
            </a:pPr>
            <a:r>
              <a:rPr lang="en-US" sz="1800" dirty="0">
                <a:solidFill>
                  <a:srgbClr val="003300"/>
                </a:solidFill>
                <a:latin typeface="Arial Narrow" charset="0"/>
                <a:ea typeface="ＭＳ Ｐゴシック" charset="-128"/>
              </a:rPr>
              <a:t>Kinetic energy</a:t>
            </a:r>
          </a:p>
        </p:txBody>
      </p:sp>
    </p:spTree>
    <p:extLst>
      <p:ext uri="{BB962C8B-B14F-4D97-AF65-F5344CB8AC3E}">
        <p14:creationId xmlns:p14="http://schemas.microsoft.com/office/powerpoint/2010/main" val="154052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Feb. 17, 2020</a:t>
            </a:r>
          </a:p>
        </p:txBody>
      </p:sp>
      <p:sp>
        <p:nvSpPr>
          <p:cNvPr id="22" name="Footer Placeholder 4"/>
          <p:cNvSpPr>
            <a:spLocks noGrp="1"/>
          </p:cNvSpPr>
          <p:nvPr>
            <p:ph type="ftr" sz="quarter" idx="11"/>
          </p:nvPr>
        </p:nvSpPr>
        <p:spPr/>
        <p:txBody>
          <a:bodyPr/>
          <a:lstStyle/>
          <a:p>
            <a:r>
              <a:rPr lang="en-US"/>
              <a:t>PHYS 1444-002, Spring 2020                    Dr. Jaehoon Yu</a:t>
            </a:r>
          </a:p>
        </p:txBody>
      </p:sp>
      <p:sp>
        <p:nvSpPr>
          <p:cNvPr id="23" name="Slide Number Placeholder 5"/>
          <p:cNvSpPr>
            <a:spLocks noGrp="1"/>
          </p:cNvSpPr>
          <p:nvPr>
            <p:ph type="sldNum" sz="quarter" idx="12"/>
          </p:nvPr>
        </p:nvSpPr>
        <p:spPr/>
        <p:txBody>
          <a:bodyPr/>
          <a:lstStyle/>
          <a:p>
            <a:fld id="{532CCA07-A523-D047-BCEB-1AE0DEF14C83}" type="slidenum">
              <a:rPr lang="en-US"/>
              <a:pPr/>
              <a:t>6</a:t>
            </a:fld>
            <a:endParaRPr lang="en-US"/>
          </a:p>
        </p:txBody>
      </p:sp>
      <p:pic>
        <p:nvPicPr>
          <p:cNvPr id="221186" name="Picture 2" descr="FG23_001"/>
          <p:cNvPicPr>
            <a:picLocks noChangeAspect="1" noChangeArrowheads="1"/>
          </p:cNvPicPr>
          <p:nvPr/>
        </p:nvPicPr>
        <p:blipFill>
          <a:blip r:embed="rId2"/>
          <a:srcRect/>
          <a:stretch>
            <a:fillRect/>
          </a:stretch>
        </p:blipFill>
        <p:spPr bwMode="auto">
          <a:xfrm>
            <a:off x="5410200" y="1066800"/>
            <a:ext cx="4495800" cy="4038600"/>
          </a:xfrm>
          <a:prstGeom prst="rect">
            <a:avLst/>
          </a:prstGeom>
          <a:noFill/>
        </p:spPr>
      </p:pic>
      <p:sp>
        <p:nvSpPr>
          <p:cNvPr id="221187" name="Rectangle 3"/>
          <p:cNvSpPr>
            <a:spLocks noGrp="1" noChangeArrowheads="1"/>
          </p:cNvSpPr>
          <p:nvPr>
            <p:ph type="title"/>
          </p:nvPr>
        </p:nvSpPr>
        <p:spPr>
          <a:xfrm>
            <a:off x="914400" y="0"/>
            <a:ext cx="7239000" cy="685800"/>
          </a:xfrm>
        </p:spPr>
        <p:txBody>
          <a:bodyPr/>
          <a:lstStyle/>
          <a:p>
            <a:r>
              <a:rPr lang="en-US"/>
              <a:t>Electric Potential Energy</a:t>
            </a:r>
          </a:p>
        </p:txBody>
      </p:sp>
      <p:sp>
        <p:nvSpPr>
          <p:cNvPr id="221188" name="Rectangle 4"/>
          <p:cNvSpPr>
            <a:spLocks noChangeArrowheads="1"/>
          </p:cNvSpPr>
          <p:nvPr/>
        </p:nvSpPr>
        <p:spPr bwMode="auto">
          <a:xfrm>
            <a:off x="152400" y="685800"/>
            <a:ext cx="66294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does this mean in terms of energies?</a:t>
            </a:r>
          </a:p>
          <a:p>
            <a:pPr marL="742950" lvl="1" indent="-285750">
              <a:spcBef>
                <a:spcPct val="20000"/>
              </a:spcBef>
              <a:buFontTx/>
              <a:buChar char="–"/>
            </a:pPr>
            <a:r>
              <a:rPr lang="en-US" dirty="0">
                <a:solidFill>
                  <a:srgbClr val="660066"/>
                </a:solidFill>
                <a:latin typeface="Arial Narrow" charset="0"/>
                <a:ea typeface="ＭＳ Ｐゴシック" charset="-128"/>
              </a:rPr>
              <a:t>The electric force is a conservative force.</a:t>
            </a:r>
          </a:p>
          <a:p>
            <a:pPr marL="742950" lvl="1" indent="-285750">
              <a:spcBef>
                <a:spcPct val="20000"/>
              </a:spcBef>
              <a:buFontTx/>
              <a:buChar char="–"/>
            </a:pPr>
            <a:r>
              <a:rPr lang="en-US" dirty="0">
                <a:solidFill>
                  <a:srgbClr val="660066"/>
                </a:solidFill>
                <a:latin typeface="Arial Narrow" charset="0"/>
                <a:ea typeface="ＭＳ Ｐゴシック" charset="-128"/>
              </a:rPr>
              <a:t>Thus, the mechanical energy (K+U) is conserved under this force.</a:t>
            </a:r>
          </a:p>
          <a:p>
            <a:pPr marL="742950" lvl="1" indent="-285750">
              <a:spcBef>
                <a:spcPct val="20000"/>
              </a:spcBef>
              <a:buFontTx/>
              <a:buChar char="–"/>
            </a:pPr>
            <a:r>
              <a:rPr lang="en-US" dirty="0">
                <a:solidFill>
                  <a:srgbClr val="660066"/>
                </a:solidFill>
                <a:latin typeface="Arial Narrow" charset="0"/>
                <a:ea typeface="ＭＳ Ｐゴシック" charset="-128"/>
              </a:rPr>
              <a:t>A positively charged object has only the electric potential energy (no KE) at the positive plate.</a:t>
            </a:r>
          </a:p>
          <a:p>
            <a:pPr marL="742950" lvl="1" indent="-285750">
              <a:spcBef>
                <a:spcPct val="20000"/>
              </a:spcBef>
              <a:buFontTx/>
              <a:buChar char="–"/>
            </a:pPr>
            <a:r>
              <a:rPr lang="en-US" dirty="0">
                <a:solidFill>
                  <a:srgbClr val="660066"/>
                </a:solidFill>
                <a:latin typeface="Arial Narrow" charset="0"/>
                <a:ea typeface="ＭＳ Ｐゴシック" charset="-128"/>
              </a:rPr>
              <a:t>The electric potential energy decreases and </a:t>
            </a:r>
          </a:p>
          <a:p>
            <a:pPr marL="742950" lvl="1" indent="-285750">
              <a:spcBef>
                <a:spcPct val="20000"/>
              </a:spcBef>
              <a:buFontTx/>
              <a:buChar char="–"/>
            </a:pPr>
            <a:r>
              <a:rPr lang="en-US" dirty="0">
                <a:solidFill>
                  <a:srgbClr val="660066"/>
                </a:solidFill>
                <a:latin typeface="Arial Narrow" charset="0"/>
                <a:ea typeface="ＭＳ Ｐゴシック" charset="-128"/>
              </a:rPr>
              <a:t>Turns into kinetic energy as the electric force works on the charged object, and the charged object gains speed.</a:t>
            </a:r>
          </a:p>
          <a:p>
            <a:pPr marL="342900" indent="-342900">
              <a:spcBef>
                <a:spcPct val="20000"/>
              </a:spcBef>
              <a:buFontTx/>
              <a:buChar char="•"/>
            </a:pPr>
            <a:r>
              <a:rPr lang="en-US" sz="2800" dirty="0">
                <a:solidFill>
                  <a:schemeClr val="accent2"/>
                </a:solidFill>
                <a:latin typeface="Arial Narrow" charset="0"/>
              </a:rPr>
              <a:t>Point of greatest potential energy for</a:t>
            </a:r>
          </a:p>
          <a:p>
            <a:pPr marL="742950" lvl="1" indent="-285750">
              <a:spcBef>
                <a:spcPct val="20000"/>
              </a:spcBef>
              <a:buFontTx/>
              <a:buChar char="–"/>
            </a:pPr>
            <a:r>
              <a:rPr lang="en-US" dirty="0">
                <a:solidFill>
                  <a:srgbClr val="660066"/>
                </a:solidFill>
                <a:latin typeface="Arial Narrow" charset="0"/>
                <a:ea typeface="ＭＳ Ｐゴシック" charset="-128"/>
              </a:rPr>
              <a:t>Positively charged object</a:t>
            </a:r>
          </a:p>
          <a:p>
            <a:pPr marL="742950" lvl="1" indent="-285750">
              <a:spcBef>
                <a:spcPct val="20000"/>
              </a:spcBef>
              <a:buFontTx/>
              <a:buChar char="–"/>
            </a:pPr>
            <a:r>
              <a:rPr lang="en-US" dirty="0">
                <a:solidFill>
                  <a:srgbClr val="660066"/>
                </a:solidFill>
                <a:latin typeface="Arial Narrow" charset="0"/>
                <a:ea typeface="ＭＳ Ｐゴシック" charset="-128"/>
              </a:rPr>
              <a:t>Negatively charged object</a:t>
            </a:r>
          </a:p>
        </p:txBody>
      </p:sp>
      <p:sp>
        <p:nvSpPr>
          <p:cNvPr id="221189" name="Text Box 5"/>
          <p:cNvSpPr txBox="1">
            <a:spLocks noChangeArrowheads="1"/>
          </p:cNvSpPr>
          <p:nvPr/>
        </p:nvSpPr>
        <p:spPr bwMode="auto">
          <a:xfrm>
            <a:off x="6553200" y="5160963"/>
            <a:ext cx="6635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PE=</a:t>
            </a:r>
          </a:p>
        </p:txBody>
      </p:sp>
      <p:sp>
        <p:nvSpPr>
          <p:cNvPr id="221190" name="Text Box 6"/>
          <p:cNvSpPr txBox="1">
            <a:spLocks noChangeArrowheads="1"/>
          </p:cNvSpPr>
          <p:nvPr/>
        </p:nvSpPr>
        <p:spPr bwMode="auto">
          <a:xfrm>
            <a:off x="6553200" y="5562600"/>
            <a:ext cx="6635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KE=</a:t>
            </a:r>
          </a:p>
        </p:txBody>
      </p:sp>
      <p:sp>
        <p:nvSpPr>
          <p:cNvPr id="221191" name="Text Box 7"/>
          <p:cNvSpPr txBox="1">
            <a:spLocks noChangeArrowheads="1"/>
          </p:cNvSpPr>
          <p:nvPr/>
        </p:nvSpPr>
        <p:spPr bwMode="auto">
          <a:xfrm>
            <a:off x="6553200" y="5943600"/>
            <a:ext cx="704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ME=</a:t>
            </a:r>
          </a:p>
        </p:txBody>
      </p:sp>
      <p:sp>
        <p:nvSpPr>
          <p:cNvPr id="221192" name="Text Box 8"/>
          <p:cNvSpPr txBox="1">
            <a:spLocks noChangeArrowheads="1"/>
          </p:cNvSpPr>
          <p:nvPr/>
        </p:nvSpPr>
        <p:spPr bwMode="auto">
          <a:xfrm>
            <a:off x="7102475" y="5162550"/>
            <a:ext cx="3651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a:t>
            </a:r>
          </a:p>
        </p:txBody>
      </p:sp>
      <p:sp>
        <p:nvSpPr>
          <p:cNvPr id="221193" name="Text Box 9"/>
          <p:cNvSpPr txBox="1">
            <a:spLocks noChangeArrowheads="1"/>
          </p:cNvSpPr>
          <p:nvPr/>
        </p:nvSpPr>
        <p:spPr bwMode="auto">
          <a:xfrm>
            <a:off x="7915275" y="5162550"/>
            <a:ext cx="323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0</a:t>
            </a:r>
          </a:p>
        </p:txBody>
      </p:sp>
      <p:sp>
        <p:nvSpPr>
          <p:cNvPr id="221194" name="Text Box 10"/>
          <p:cNvSpPr txBox="1">
            <a:spLocks noChangeArrowheads="1"/>
          </p:cNvSpPr>
          <p:nvPr/>
        </p:nvSpPr>
        <p:spPr bwMode="auto">
          <a:xfrm>
            <a:off x="7123113" y="5562600"/>
            <a:ext cx="323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0</a:t>
            </a:r>
          </a:p>
        </p:txBody>
      </p:sp>
      <p:sp>
        <p:nvSpPr>
          <p:cNvPr id="221195" name="Text Box 11"/>
          <p:cNvSpPr txBox="1">
            <a:spLocks noChangeArrowheads="1"/>
          </p:cNvSpPr>
          <p:nvPr/>
        </p:nvSpPr>
        <p:spPr bwMode="auto">
          <a:xfrm>
            <a:off x="7900988" y="5562600"/>
            <a:ext cx="350837"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a:t>
            </a:r>
          </a:p>
        </p:txBody>
      </p:sp>
      <p:sp>
        <p:nvSpPr>
          <p:cNvPr id="221196" name="Text Box 12"/>
          <p:cNvSpPr txBox="1">
            <a:spLocks noChangeArrowheads="1"/>
          </p:cNvSpPr>
          <p:nvPr/>
        </p:nvSpPr>
        <p:spPr bwMode="auto">
          <a:xfrm>
            <a:off x="7102475" y="5943600"/>
            <a:ext cx="3651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a:t>
            </a:r>
          </a:p>
        </p:txBody>
      </p:sp>
      <p:sp>
        <p:nvSpPr>
          <p:cNvPr id="221197" name="Text Box 13"/>
          <p:cNvSpPr txBox="1">
            <a:spLocks noChangeArrowheads="1"/>
          </p:cNvSpPr>
          <p:nvPr/>
        </p:nvSpPr>
        <p:spPr bwMode="auto">
          <a:xfrm>
            <a:off x="7323138" y="6172200"/>
            <a:ext cx="677862"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U+K</a:t>
            </a:r>
          </a:p>
        </p:txBody>
      </p:sp>
      <p:sp>
        <p:nvSpPr>
          <p:cNvPr id="221198" name="Text Box 14"/>
          <p:cNvSpPr txBox="1">
            <a:spLocks noChangeArrowheads="1"/>
          </p:cNvSpPr>
          <p:nvPr/>
        </p:nvSpPr>
        <p:spPr bwMode="auto">
          <a:xfrm>
            <a:off x="7902575" y="5943600"/>
            <a:ext cx="350838"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a:t>
            </a:r>
          </a:p>
        </p:txBody>
      </p:sp>
      <p:sp>
        <p:nvSpPr>
          <p:cNvPr id="221199" name="Oval 15"/>
          <p:cNvSpPr>
            <a:spLocks noChangeArrowheads="1"/>
          </p:cNvSpPr>
          <p:nvPr/>
        </p:nvSpPr>
        <p:spPr bwMode="auto">
          <a:xfrm>
            <a:off x="7315200" y="2971800"/>
            <a:ext cx="228600" cy="228600"/>
          </a:xfrm>
          <a:prstGeom prst="ellipse">
            <a:avLst/>
          </a:prstGeom>
          <a:noFill/>
          <a:ln w="38100">
            <a:solidFill>
              <a:srgbClr val="800000"/>
            </a:solidFill>
            <a:round/>
            <a:headEnd/>
            <a:tailEnd/>
          </a:ln>
          <a:effectLst/>
        </p:spPr>
        <p:txBody>
          <a:bodyPr anchor="ctr">
            <a:prstTxWarp prst="textNoShape">
              <a:avLst/>
            </a:prstTxWarp>
            <a:spAutoFit/>
          </a:bodyPr>
          <a:lstStyle/>
          <a:p>
            <a:endParaRPr lang="en-US"/>
          </a:p>
        </p:txBody>
      </p:sp>
      <p:sp>
        <p:nvSpPr>
          <p:cNvPr id="221200" name="Oval 16"/>
          <p:cNvSpPr>
            <a:spLocks noChangeArrowheads="1"/>
          </p:cNvSpPr>
          <p:nvPr/>
        </p:nvSpPr>
        <p:spPr bwMode="auto">
          <a:xfrm>
            <a:off x="7772400" y="2971800"/>
            <a:ext cx="228600" cy="228600"/>
          </a:xfrm>
          <a:prstGeom prst="ellipse">
            <a:avLst/>
          </a:prstGeom>
          <a:noFill/>
          <a:ln w="38100">
            <a:solidFill>
              <a:schemeClr val="accent2"/>
            </a:solidFill>
            <a:round/>
            <a:headEnd/>
            <a:tailEnd/>
          </a:ln>
          <a:effectLst/>
        </p:spPr>
        <p:txBody>
          <a:bodyPr anchor="ctr">
            <a:prstTxWarp prst="textNoShape">
              <a:avLst/>
            </a:prstTxWarp>
            <a:spAutoFit/>
          </a:bodyPr>
          <a:lstStyle/>
          <a:p>
            <a:endParaRPr lang="en-US"/>
          </a:p>
        </p:txBody>
      </p:sp>
      <p:sp>
        <p:nvSpPr>
          <p:cNvPr id="221201" name="Rectangle 17"/>
          <p:cNvSpPr>
            <a:spLocks noChangeArrowheads="1"/>
          </p:cNvSpPr>
          <p:nvPr/>
        </p:nvSpPr>
        <p:spPr bwMode="auto">
          <a:xfrm>
            <a:off x="914400" y="5334000"/>
            <a:ext cx="2971800" cy="457200"/>
          </a:xfrm>
          <a:prstGeom prst="rect">
            <a:avLst/>
          </a:prstGeom>
          <a:noFill/>
          <a:ln w="38100">
            <a:solidFill>
              <a:srgbClr val="800000"/>
            </a:solidFill>
            <a:miter lim="800000"/>
            <a:headEnd/>
            <a:tailEnd/>
          </a:ln>
          <a:effectLst/>
        </p:spPr>
        <p:txBody>
          <a:bodyPr anchor="ctr">
            <a:prstTxWarp prst="textNoShape">
              <a:avLst/>
            </a:prstTxWarp>
            <a:spAutoFit/>
          </a:bodyPr>
          <a:lstStyle/>
          <a:p>
            <a:endParaRPr lang="en-US"/>
          </a:p>
        </p:txBody>
      </p:sp>
      <p:cxnSp>
        <p:nvCxnSpPr>
          <p:cNvPr id="221202" name="AutoShape 18"/>
          <p:cNvCxnSpPr>
            <a:cxnSpLocks noChangeShapeType="1"/>
            <a:stCxn id="221201" idx="3"/>
            <a:endCxn id="221199" idx="4"/>
          </p:cNvCxnSpPr>
          <p:nvPr/>
        </p:nvCxnSpPr>
        <p:spPr bwMode="auto">
          <a:xfrm flipV="1">
            <a:off x="3905250" y="3219450"/>
            <a:ext cx="3524250" cy="2343150"/>
          </a:xfrm>
          <a:prstGeom prst="curvedConnector2">
            <a:avLst/>
          </a:prstGeom>
          <a:noFill/>
          <a:ln w="28575">
            <a:solidFill>
              <a:srgbClr val="800000"/>
            </a:solidFill>
            <a:round/>
            <a:headEnd/>
            <a:tailEnd type="triangle" w="med" len="med"/>
          </a:ln>
          <a:effectLst/>
        </p:spPr>
      </p:cxnSp>
      <p:sp>
        <p:nvSpPr>
          <p:cNvPr id="221203" name="Rectangle 19"/>
          <p:cNvSpPr>
            <a:spLocks noChangeArrowheads="1"/>
          </p:cNvSpPr>
          <p:nvPr/>
        </p:nvSpPr>
        <p:spPr bwMode="auto">
          <a:xfrm>
            <a:off x="914400" y="5867400"/>
            <a:ext cx="3048000" cy="381000"/>
          </a:xfrm>
          <a:prstGeom prst="rect">
            <a:avLst/>
          </a:prstGeom>
          <a:noFill/>
          <a:ln w="38100">
            <a:solidFill>
              <a:schemeClr val="accent2"/>
            </a:solidFill>
            <a:miter lim="800000"/>
            <a:headEnd/>
            <a:tailEnd/>
          </a:ln>
          <a:effectLst/>
        </p:spPr>
        <p:txBody>
          <a:bodyPr anchor="ctr">
            <a:prstTxWarp prst="textNoShape">
              <a:avLst/>
            </a:prstTxWarp>
            <a:spAutoFit/>
          </a:bodyPr>
          <a:lstStyle/>
          <a:p>
            <a:endParaRPr lang="en-US"/>
          </a:p>
        </p:txBody>
      </p:sp>
      <p:cxnSp>
        <p:nvCxnSpPr>
          <p:cNvPr id="221204" name="AutoShape 20"/>
          <p:cNvCxnSpPr>
            <a:cxnSpLocks noChangeShapeType="1"/>
            <a:stCxn id="221203" idx="3"/>
            <a:endCxn id="221200" idx="4"/>
          </p:cNvCxnSpPr>
          <p:nvPr/>
        </p:nvCxnSpPr>
        <p:spPr bwMode="auto">
          <a:xfrm flipV="1">
            <a:off x="3981450" y="3219450"/>
            <a:ext cx="3905250" cy="2838450"/>
          </a:xfrm>
          <a:prstGeom prst="curvedConnector2">
            <a:avLst/>
          </a:prstGeom>
          <a:noFill/>
          <a:ln w="38100">
            <a:solidFill>
              <a:schemeClr val="accent2"/>
            </a:solidFill>
            <a:round/>
            <a:headEnd/>
            <a:tailEnd type="triangle" w="med" len="med"/>
          </a:ln>
          <a:effectLst/>
        </p:spPr>
      </p:cxnSp>
    </p:spTree>
    <p:extLst>
      <p:ext uri="{BB962C8B-B14F-4D97-AF65-F5344CB8AC3E}">
        <p14:creationId xmlns:p14="http://schemas.microsoft.com/office/powerpoint/2010/main" val="421947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Feb. 17, 2020</a:t>
            </a:r>
          </a:p>
        </p:txBody>
      </p:sp>
      <p:sp>
        <p:nvSpPr>
          <p:cNvPr id="6" name="Footer Placeholder 4"/>
          <p:cNvSpPr>
            <a:spLocks noGrp="1"/>
          </p:cNvSpPr>
          <p:nvPr>
            <p:ph type="ftr" sz="quarter" idx="11"/>
          </p:nvPr>
        </p:nvSpPr>
        <p:spPr/>
        <p:txBody>
          <a:bodyPr/>
          <a:lstStyle/>
          <a:p>
            <a:r>
              <a:rPr lang="en-US"/>
              <a:t>PHYS 1444-002, Spring 2020                    Dr. Jaehoon Yu</a:t>
            </a:r>
          </a:p>
        </p:txBody>
      </p:sp>
      <p:sp>
        <p:nvSpPr>
          <p:cNvPr id="7" name="Slide Number Placeholder 5"/>
          <p:cNvSpPr>
            <a:spLocks noGrp="1"/>
          </p:cNvSpPr>
          <p:nvPr>
            <p:ph type="sldNum" sz="quarter" idx="12"/>
          </p:nvPr>
        </p:nvSpPr>
        <p:spPr/>
        <p:txBody>
          <a:bodyPr/>
          <a:lstStyle/>
          <a:p>
            <a:fld id="{15EF2208-1268-C54B-BDB9-6BD69E65938C}" type="slidenum">
              <a:rPr lang="en-US"/>
              <a:pPr/>
              <a:t>7</a:t>
            </a:fld>
            <a:endParaRPr lang="en-US"/>
          </a:p>
        </p:txBody>
      </p:sp>
      <p:sp>
        <p:nvSpPr>
          <p:cNvPr id="222210" name="Rectangle 2"/>
          <p:cNvSpPr>
            <a:spLocks noGrp="1" noChangeArrowheads="1"/>
          </p:cNvSpPr>
          <p:nvPr>
            <p:ph type="title"/>
          </p:nvPr>
        </p:nvSpPr>
        <p:spPr>
          <a:xfrm>
            <a:off x="914400" y="0"/>
            <a:ext cx="7239000" cy="685800"/>
          </a:xfrm>
        </p:spPr>
        <p:txBody>
          <a:bodyPr/>
          <a:lstStyle/>
          <a:p>
            <a:r>
              <a:rPr lang="en-US"/>
              <a:t>Electric Potential</a:t>
            </a:r>
          </a:p>
        </p:txBody>
      </p:sp>
      <p:sp>
        <p:nvSpPr>
          <p:cNvPr id="222211" name="Rectangle 3"/>
          <p:cNvSpPr>
            <a:spLocks noChangeArrowheads="1"/>
          </p:cNvSpPr>
          <p:nvPr/>
        </p:nvSpPr>
        <p:spPr bwMode="auto">
          <a:xfrm>
            <a:off x="685800" y="685800"/>
            <a:ext cx="79248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is the electric field defined?</a:t>
            </a:r>
          </a:p>
          <a:p>
            <a:pPr marL="742950" lvl="1" indent="-285750">
              <a:spcBef>
                <a:spcPct val="20000"/>
              </a:spcBef>
              <a:buFontTx/>
              <a:buChar char="–"/>
            </a:pPr>
            <a:r>
              <a:rPr lang="en-US" sz="2800" dirty="0">
                <a:solidFill>
                  <a:srgbClr val="660066"/>
                </a:solidFill>
                <a:latin typeface="Arial Narrow" charset="0"/>
                <a:ea typeface="ＭＳ Ｐゴシック" charset="-128"/>
              </a:rPr>
              <a:t>Electric force per unit charge: F/q</a:t>
            </a:r>
          </a:p>
          <a:p>
            <a:pPr marL="342900" indent="-342900">
              <a:spcBef>
                <a:spcPct val="20000"/>
              </a:spcBef>
              <a:buFontTx/>
              <a:buChar char="•"/>
            </a:pPr>
            <a:r>
              <a:rPr lang="en-US" sz="3200" dirty="0">
                <a:solidFill>
                  <a:schemeClr val="accent2"/>
                </a:solidFill>
                <a:latin typeface="Arial Narrow" charset="0"/>
              </a:rPr>
              <a:t>We can define the electric potential (potential) as </a:t>
            </a:r>
          </a:p>
          <a:p>
            <a:pPr marL="742950" lvl="1" indent="-285750">
              <a:spcBef>
                <a:spcPct val="20000"/>
              </a:spcBef>
              <a:buFontTx/>
              <a:buChar char="–"/>
            </a:pPr>
            <a:r>
              <a:rPr lang="en-US" sz="2800" dirty="0">
                <a:solidFill>
                  <a:srgbClr val="660066"/>
                </a:solidFill>
                <a:latin typeface="Arial Narrow" charset="0"/>
                <a:ea typeface="ＭＳ Ｐゴシック" charset="-128"/>
              </a:rPr>
              <a:t>The electric potential energy per unit charge</a:t>
            </a:r>
          </a:p>
          <a:p>
            <a:pPr marL="742950" lvl="1" indent="-285750">
              <a:spcBef>
                <a:spcPct val="20000"/>
              </a:spcBef>
              <a:buFontTx/>
              <a:buChar char="–"/>
            </a:pPr>
            <a:r>
              <a:rPr lang="en-US" sz="2800" dirty="0">
                <a:solidFill>
                  <a:srgbClr val="660066"/>
                </a:solidFill>
                <a:latin typeface="Arial Narrow" charset="0"/>
                <a:ea typeface="ＭＳ Ｐゴシック" charset="-128"/>
              </a:rPr>
              <a:t>This is like the voltage of a battery…</a:t>
            </a:r>
          </a:p>
          <a:p>
            <a:pPr marL="342900" indent="-342900">
              <a:spcBef>
                <a:spcPct val="20000"/>
              </a:spcBef>
              <a:buFontTx/>
              <a:buChar char="•"/>
            </a:pPr>
            <a:r>
              <a:rPr lang="en-US" sz="3200" dirty="0">
                <a:solidFill>
                  <a:schemeClr val="accent2"/>
                </a:solidFill>
                <a:latin typeface="Arial Narrow" charset="0"/>
              </a:rPr>
              <a:t>Electric potential is written with the symbol V</a:t>
            </a:r>
          </a:p>
          <a:p>
            <a:pPr marL="742950" lvl="1" indent="-285750">
              <a:spcBef>
                <a:spcPct val="20000"/>
              </a:spcBef>
              <a:buFontTx/>
              <a:buChar char="–"/>
            </a:pPr>
            <a:r>
              <a:rPr lang="en-US" sz="2800" dirty="0">
                <a:solidFill>
                  <a:srgbClr val="660066"/>
                </a:solidFill>
                <a:latin typeface="Arial Narrow" charset="0"/>
                <a:ea typeface="ＭＳ Ｐゴシック" charset="-128"/>
              </a:rPr>
              <a:t>If a positive test charge q has potential energy </a:t>
            </a:r>
            <a:r>
              <a:rPr lang="en-US" sz="2800" dirty="0" err="1">
                <a:solidFill>
                  <a:srgbClr val="660066"/>
                </a:solidFill>
                <a:latin typeface="Arial Narrow" charset="0"/>
                <a:ea typeface="ＭＳ Ｐゴシック" charset="-128"/>
              </a:rPr>
              <a:t>U</a:t>
            </a:r>
            <a:r>
              <a:rPr lang="en-US" sz="2800" baseline="-25000" dirty="0" err="1">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at  point </a:t>
            </a:r>
            <a:r>
              <a:rPr lang="en-US" sz="2800" i="1" dirty="0">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the electric potential of the charge at that point is</a:t>
            </a: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22212" name="Object 4"/>
          <p:cNvGraphicFramePr>
            <a:graphicFrameLocks noChangeAspect="1"/>
          </p:cNvGraphicFramePr>
          <p:nvPr/>
        </p:nvGraphicFramePr>
        <p:xfrm>
          <a:off x="3124200" y="5183188"/>
          <a:ext cx="760413" cy="595312"/>
        </p:xfrm>
        <a:graphic>
          <a:graphicData uri="http://schemas.openxmlformats.org/presentationml/2006/ole">
            <mc:AlternateContent xmlns:mc="http://schemas.openxmlformats.org/markup-compatibility/2006">
              <mc:Choice xmlns:v="urn:schemas-microsoft-com:vml" Requires="v">
                <p:oleObj spid="_x0000_s47283" name="Equation" r:id="rId3" imgW="292100" imgH="228600" progId="Equation.DSMT4">
                  <p:embed/>
                </p:oleObj>
              </mc:Choice>
              <mc:Fallback>
                <p:oleObj name="Equation" r:id="rId3" imgW="292100" imgH="228600" progId="Equation.DSMT4">
                  <p:embed/>
                  <p:pic>
                    <p:nvPicPr>
                      <p:cNvPr id="222212" name="Object 4"/>
                      <p:cNvPicPr>
                        <a:picLocks noChangeAspect="1" noChangeArrowheads="1"/>
                      </p:cNvPicPr>
                      <p:nvPr/>
                    </p:nvPicPr>
                    <p:blipFill>
                      <a:blip r:embed="rId4"/>
                      <a:srcRect/>
                      <a:stretch>
                        <a:fillRect/>
                      </a:stretch>
                    </p:blipFill>
                    <p:spPr bwMode="auto">
                      <a:xfrm>
                        <a:off x="3124200" y="5183188"/>
                        <a:ext cx="760413" cy="595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3825875" y="4930775"/>
          <a:ext cx="593725" cy="1089025"/>
        </p:xfrm>
        <a:graphic>
          <a:graphicData uri="http://schemas.openxmlformats.org/presentationml/2006/ole">
            <mc:AlternateContent xmlns:mc="http://schemas.openxmlformats.org/markup-compatibility/2006">
              <mc:Choice xmlns:v="urn:schemas-microsoft-com:vml" Requires="v">
                <p:oleObj spid="_x0000_s47284" name="Equation" r:id="rId5" imgW="228600" imgH="419100" progId="Equation.DSMT4">
                  <p:embed/>
                </p:oleObj>
              </mc:Choice>
              <mc:Fallback>
                <p:oleObj name="Equation" r:id="rId5" imgW="228600" imgH="419100" progId="Equation.DSMT4">
                  <p:embed/>
                  <p:pic>
                    <p:nvPicPr>
                      <p:cNvPr id="8" name="Object 4"/>
                      <p:cNvPicPr>
                        <a:picLocks noChangeAspect="1" noChangeArrowheads="1"/>
                      </p:cNvPicPr>
                      <p:nvPr/>
                    </p:nvPicPr>
                    <p:blipFill>
                      <a:blip r:embed="rId6"/>
                      <a:srcRect/>
                      <a:stretch>
                        <a:fillRect/>
                      </a:stretch>
                    </p:blipFill>
                    <p:spPr bwMode="auto">
                      <a:xfrm>
                        <a:off x="3825875" y="4930775"/>
                        <a:ext cx="593725" cy="1089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049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Feb. 17, 2020</a:t>
            </a:r>
          </a:p>
        </p:txBody>
      </p:sp>
      <p:sp>
        <p:nvSpPr>
          <p:cNvPr id="9" name="Footer Placeholder 4"/>
          <p:cNvSpPr>
            <a:spLocks noGrp="1"/>
          </p:cNvSpPr>
          <p:nvPr>
            <p:ph type="ftr" sz="quarter" idx="11"/>
          </p:nvPr>
        </p:nvSpPr>
        <p:spPr/>
        <p:txBody>
          <a:bodyPr/>
          <a:lstStyle/>
          <a:p>
            <a:r>
              <a:rPr lang="en-US"/>
              <a:t>PHYS 1444-002, Spring 2020                    Dr. Jaehoon Yu</a:t>
            </a:r>
          </a:p>
        </p:txBody>
      </p:sp>
      <p:sp>
        <p:nvSpPr>
          <p:cNvPr id="10" name="Slide Number Placeholder 5"/>
          <p:cNvSpPr>
            <a:spLocks noGrp="1"/>
          </p:cNvSpPr>
          <p:nvPr>
            <p:ph type="sldNum" sz="quarter" idx="12"/>
          </p:nvPr>
        </p:nvSpPr>
        <p:spPr/>
        <p:txBody>
          <a:bodyPr/>
          <a:lstStyle/>
          <a:p>
            <a:fld id="{98AF4779-8460-7149-AE81-487E163B2C39}" type="slidenum">
              <a:rPr lang="en-US"/>
              <a:pPr/>
              <a:t>8</a:t>
            </a:fld>
            <a:endParaRPr lang="en-US"/>
          </a:p>
        </p:txBody>
      </p:sp>
      <p:sp>
        <p:nvSpPr>
          <p:cNvPr id="223234" name="Rectangle 2"/>
          <p:cNvSpPr>
            <a:spLocks noGrp="1" noChangeArrowheads="1"/>
          </p:cNvSpPr>
          <p:nvPr>
            <p:ph type="title"/>
          </p:nvPr>
        </p:nvSpPr>
        <p:spPr>
          <a:xfrm>
            <a:off x="914400" y="0"/>
            <a:ext cx="7239000" cy="685800"/>
          </a:xfrm>
        </p:spPr>
        <p:txBody>
          <a:bodyPr/>
          <a:lstStyle/>
          <a:p>
            <a:r>
              <a:rPr lang="en-US"/>
              <a:t>Electric Potential</a:t>
            </a:r>
          </a:p>
        </p:txBody>
      </p:sp>
      <p:sp>
        <p:nvSpPr>
          <p:cNvPr id="223235" name="Rectangle 3"/>
          <p:cNvSpPr>
            <a:spLocks noChangeArrowheads="1"/>
          </p:cNvSpPr>
          <p:nvPr/>
        </p:nvSpPr>
        <p:spPr bwMode="auto">
          <a:xfrm>
            <a:off x="381000" y="609600"/>
            <a:ext cx="8534400" cy="60198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only the difference in </a:t>
            </a:r>
            <a:r>
              <a:rPr lang="en-US" sz="2800" b="1" u="sng" dirty="0">
                <a:solidFill>
                  <a:srgbClr val="C00000"/>
                </a:solidFill>
                <a:latin typeface="Arial Narrow" charset="0"/>
              </a:rPr>
              <a:t>potential energy </a:t>
            </a:r>
            <a:r>
              <a:rPr lang="en-US" sz="2800" dirty="0">
                <a:solidFill>
                  <a:schemeClr val="accent2"/>
                </a:solidFill>
                <a:latin typeface="Arial Narrow" charset="0"/>
              </a:rPr>
              <a:t>is meaningful, only the </a:t>
            </a:r>
            <a:r>
              <a:rPr lang="en-US" sz="2800" b="1" u="sng" dirty="0">
                <a:solidFill>
                  <a:srgbClr val="C00000"/>
                </a:solidFill>
                <a:latin typeface="Arial Narrow" charset="0"/>
              </a:rPr>
              <a:t>potential difference </a:t>
            </a:r>
            <a:r>
              <a:rPr lang="en-US" sz="2800" dirty="0">
                <a:solidFill>
                  <a:schemeClr val="accent2"/>
                </a:solidFill>
                <a:latin typeface="Arial Narrow" charset="0"/>
              </a:rPr>
              <a:t>between two points is measurable</a:t>
            </a:r>
          </a:p>
          <a:p>
            <a:pPr marL="342900" indent="-342900">
              <a:spcBef>
                <a:spcPct val="20000"/>
              </a:spcBef>
              <a:buFontTx/>
              <a:buChar char="•"/>
            </a:pPr>
            <a:r>
              <a:rPr lang="en-US" sz="2800" dirty="0">
                <a:solidFill>
                  <a:schemeClr val="accent2"/>
                </a:solidFill>
                <a:latin typeface="Arial Narrow" charset="0"/>
              </a:rPr>
              <a:t>What happens when the electric force does a “positive work”?</a:t>
            </a:r>
          </a:p>
          <a:p>
            <a:pPr marL="742950" lvl="1" indent="-285750">
              <a:spcBef>
                <a:spcPct val="20000"/>
              </a:spcBef>
              <a:buFontTx/>
              <a:buChar char="–"/>
            </a:pPr>
            <a:r>
              <a:rPr lang="en-US" dirty="0">
                <a:solidFill>
                  <a:srgbClr val="660066"/>
                </a:solidFill>
                <a:latin typeface="Arial Narrow" charset="0"/>
                <a:ea typeface="ＭＳ Ｐゴシック" charset="-128"/>
              </a:rPr>
              <a:t>The charge gains kinetic energy</a:t>
            </a:r>
          </a:p>
          <a:p>
            <a:pPr marL="742950" lvl="1" indent="-285750">
              <a:spcBef>
                <a:spcPct val="20000"/>
              </a:spcBef>
              <a:buFontTx/>
              <a:buChar char="–"/>
            </a:pPr>
            <a:r>
              <a:rPr lang="en-US" dirty="0">
                <a:solidFill>
                  <a:srgbClr val="660066"/>
                </a:solidFill>
                <a:latin typeface="Arial Narrow" charset="0"/>
                <a:ea typeface="ＭＳ Ｐゴシック" charset="-128"/>
              </a:rPr>
              <a:t>Electric potential energy of the charge decreases</a:t>
            </a:r>
          </a:p>
          <a:p>
            <a:pPr marL="342900" indent="-342900">
              <a:spcBef>
                <a:spcPct val="20000"/>
              </a:spcBef>
              <a:buFontTx/>
              <a:buChar char="•"/>
            </a:pPr>
            <a:r>
              <a:rPr lang="en-US" sz="2800" dirty="0">
                <a:solidFill>
                  <a:schemeClr val="accent2"/>
                </a:solidFill>
                <a:latin typeface="Arial Narrow" charset="0"/>
              </a:rPr>
              <a:t>Thus the difference in potential energy is the same as the negative of the work, </a:t>
            </a:r>
            <a:r>
              <a:rPr lang="en-US" sz="2800" dirty="0" err="1">
                <a:solidFill>
                  <a:schemeClr val="accent2"/>
                </a:solidFill>
                <a:latin typeface="Arial Narrow" charset="0"/>
              </a:rPr>
              <a:t>W</a:t>
            </a:r>
            <a:r>
              <a:rPr lang="en-US" sz="2800" baseline="-25000" dirty="0" err="1">
                <a:solidFill>
                  <a:schemeClr val="accent2"/>
                </a:solidFill>
                <a:latin typeface="Arial Narrow" charset="0"/>
              </a:rPr>
              <a:t>ba</a:t>
            </a:r>
            <a:r>
              <a:rPr lang="en-US" sz="2800" dirty="0">
                <a:solidFill>
                  <a:schemeClr val="accent2"/>
                </a:solidFill>
                <a:latin typeface="Arial Narrow" charset="0"/>
              </a:rPr>
              <a:t>, done on the charge by the electric field to move the charge from point a to b.</a:t>
            </a:r>
          </a:p>
          <a:p>
            <a:pPr marL="342900" indent="-342900">
              <a:spcBef>
                <a:spcPct val="20000"/>
              </a:spcBef>
              <a:buFontTx/>
              <a:buChar char="•"/>
            </a:pPr>
            <a:r>
              <a:rPr lang="en-US" sz="2800" dirty="0">
                <a:solidFill>
                  <a:schemeClr val="accent2"/>
                </a:solidFill>
                <a:latin typeface="Arial Narrow" charset="0"/>
              </a:rPr>
              <a:t>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Electric potential is independent of the test charge!!  Unit?</a:t>
            </a:r>
          </a:p>
        </p:txBody>
      </p:sp>
      <p:graphicFrame>
        <p:nvGraphicFramePr>
          <p:cNvPr id="223236" name="Object 4"/>
          <p:cNvGraphicFramePr>
            <a:graphicFrameLocks noChangeAspect="1"/>
          </p:cNvGraphicFramePr>
          <p:nvPr/>
        </p:nvGraphicFramePr>
        <p:xfrm>
          <a:off x="1962150" y="5376863"/>
          <a:ext cx="896938" cy="600075"/>
        </p:xfrm>
        <a:graphic>
          <a:graphicData uri="http://schemas.openxmlformats.org/presentationml/2006/ole">
            <mc:AlternateContent xmlns:mc="http://schemas.openxmlformats.org/markup-compatibility/2006">
              <mc:Choice xmlns:v="urn:schemas-microsoft-com:vml" Requires="v">
                <p:oleObj spid="_x0000_s48485" name="Equation" r:id="rId3" imgW="330200" imgH="228600" progId="Equation.DSMT4">
                  <p:embed/>
                </p:oleObj>
              </mc:Choice>
              <mc:Fallback>
                <p:oleObj name="Equation" r:id="rId3" imgW="330200" imgH="228600" progId="Equation.DSMT4">
                  <p:embed/>
                  <p:pic>
                    <p:nvPicPr>
                      <p:cNvPr id="223236" name="Object 4"/>
                      <p:cNvPicPr>
                        <a:picLocks noChangeAspect="1" noChangeArrowheads="1"/>
                      </p:cNvPicPr>
                      <p:nvPr/>
                    </p:nvPicPr>
                    <p:blipFill>
                      <a:blip r:embed="rId4"/>
                      <a:srcRect/>
                      <a:stretch>
                        <a:fillRect/>
                      </a:stretch>
                    </p:blipFill>
                    <p:spPr bwMode="auto">
                      <a:xfrm>
                        <a:off x="1962150" y="5376863"/>
                        <a:ext cx="896938"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nvGraphicFramePr>
        <p:xfrm>
          <a:off x="2860675" y="5376863"/>
          <a:ext cx="1482725" cy="600075"/>
        </p:xfrm>
        <a:graphic>
          <a:graphicData uri="http://schemas.openxmlformats.org/presentationml/2006/ole">
            <mc:AlternateContent xmlns:mc="http://schemas.openxmlformats.org/markup-compatibility/2006">
              <mc:Choice xmlns:v="urn:schemas-microsoft-com:vml" Requires="v">
                <p:oleObj spid="_x0000_s48486" name="Equation" r:id="rId5" imgW="546100" imgH="228600" progId="Equation.DSMT4">
                  <p:embed/>
                </p:oleObj>
              </mc:Choice>
              <mc:Fallback>
                <p:oleObj name="Equation" r:id="rId5" imgW="546100" imgH="228600" progId="Equation.DSMT4">
                  <p:embed/>
                  <p:pic>
                    <p:nvPicPr>
                      <p:cNvPr id="223237" name="Object 5"/>
                      <p:cNvPicPr>
                        <a:picLocks noChangeAspect="1" noChangeArrowheads="1"/>
                      </p:cNvPicPr>
                      <p:nvPr/>
                    </p:nvPicPr>
                    <p:blipFill>
                      <a:blip r:embed="rId6"/>
                      <a:srcRect/>
                      <a:stretch>
                        <a:fillRect/>
                      </a:stretch>
                    </p:blipFill>
                    <p:spPr bwMode="auto">
                      <a:xfrm>
                        <a:off x="2860675" y="5376863"/>
                        <a:ext cx="1482725"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nvGraphicFramePr>
        <p:xfrm>
          <a:off x="4316413" y="5165725"/>
          <a:ext cx="1685925" cy="1100138"/>
        </p:xfrm>
        <a:graphic>
          <a:graphicData uri="http://schemas.openxmlformats.org/presentationml/2006/ole">
            <mc:AlternateContent xmlns:mc="http://schemas.openxmlformats.org/markup-compatibility/2006">
              <mc:Choice xmlns:v="urn:schemas-microsoft-com:vml" Requires="v">
                <p:oleObj spid="_x0000_s48487" name="Equation" r:id="rId7" imgW="622300" imgH="419100" progId="Equation.DSMT4">
                  <p:embed/>
                </p:oleObj>
              </mc:Choice>
              <mc:Fallback>
                <p:oleObj name="Equation" r:id="rId7" imgW="622300" imgH="419100" progId="Equation.DSMT4">
                  <p:embed/>
                  <p:pic>
                    <p:nvPicPr>
                      <p:cNvPr id="223238" name="Object 6"/>
                      <p:cNvPicPr>
                        <a:picLocks noChangeAspect="1" noChangeArrowheads="1"/>
                      </p:cNvPicPr>
                      <p:nvPr/>
                    </p:nvPicPr>
                    <p:blipFill>
                      <a:blip r:embed="rId8"/>
                      <a:srcRect/>
                      <a:stretch>
                        <a:fillRect/>
                      </a:stretch>
                    </p:blipFill>
                    <p:spPr bwMode="auto">
                      <a:xfrm>
                        <a:off x="4316413" y="5165725"/>
                        <a:ext cx="1685925"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9" name="Object 7"/>
          <p:cNvGraphicFramePr>
            <a:graphicFrameLocks noChangeAspect="1"/>
          </p:cNvGraphicFramePr>
          <p:nvPr/>
        </p:nvGraphicFramePr>
        <p:xfrm>
          <a:off x="5970588" y="5165725"/>
          <a:ext cx="963612" cy="1100138"/>
        </p:xfrm>
        <a:graphic>
          <a:graphicData uri="http://schemas.openxmlformats.org/presentationml/2006/ole">
            <mc:AlternateContent xmlns:mc="http://schemas.openxmlformats.org/markup-compatibility/2006">
              <mc:Choice xmlns:v="urn:schemas-microsoft-com:vml" Requires="v">
                <p:oleObj spid="_x0000_s48488" name="Equation" r:id="rId9" imgW="355600" imgH="419100" progId="Equation.DSMT4">
                  <p:embed/>
                </p:oleObj>
              </mc:Choice>
              <mc:Fallback>
                <p:oleObj name="Equation" r:id="rId9" imgW="355600" imgH="419100" progId="Equation.DSMT4">
                  <p:embed/>
                  <p:pic>
                    <p:nvPicPr>
                      <p:cNvPr id="223239" name="Object 7"/>
                      <p:cNvPicPr>
                        <a:picLocks noChangeAspect="1" noChangeArrowheads="1"/>
                      </p:cNvPicPr>
                      <p:nvPr/>
                    </p:nvPicPr>
                    <p:blipFill>
                      <a:blip r:embed="rId10"/>
                      <a:srcRect/>
                      <a:stretch>
                        <a:fillRect/>
                      </a:stretch>
                    </p:blipFill>
                    <p:spPr bwMode="auto">
                      <a:xfrm>
                        <a:off x="5970588" y="5165725"/>
                        <a:ext cx="963612"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 Box 5">
            <a:extLst>
              <a:ext uri="{FF2B5EF4-FFF2-40B4-BE49-F238E27FC236}">
                <a16:creationId xmlns:a16="http://schemas.microsoft.com/office/drawing/2014/main" id="{DEE34232-C6DB-AC41-8EEE-FAFB9570638C}"/>
              </a:ext>
            </a:extLst>
          </p:cNvPr>
          <p:cNvSpPr txBox="1">
            <a:spLocks noChangeArrowheads="1"/>
          </p:cNvSpPr>
          <p:nvPr/>
        </p:nvSpPr>
        <p:spPr bwMode="auto">
          <a:xfrm>
            <a:off x="7762618" y="6248400"/>
            <a:ext cx="543181" cy="369332"/>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pPr algn="ctr"/>
            <a:r>
              <a:rPr lang="en-US" sz="1800" b="1" dirty="0">
                <a:solidFill>
                  <a:srgbClr val="CC0000"/>
                </a:solidFill>
                <a:latin typeface="Arial Narrow" charset="0"/>
              </a:rPr>
              <a:t>J/C</a:t>
            </a:r>
          </a:p>
        </p:txBody>
      </p:sp>
    </p:spTree>
    <p:extLst>
      <p:ext uri="{BB962C8B-B14F-4D97-AF65-F5344CB8AC3E}">
        <p14:creationId xmlns:p14="http://schemas.microsoft.com/office/powerpoint/2010/main" val="176008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Feb. 17,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751AD8D7-BACB-8041-9ED3-816531938109}" type="slidenum">
              <a:rPr lang="en-US"/>
              <a:pPr/>
              <a:t>9</a:t>
            </a:fld>
            <a:endParaRPr lang="en-US"/>
          </a:p>
        </p:txBody>
      </p:sp>
      <p:pic>
        <p:nvPicPr>
          <p:cNvPr id="224258" name="Picture 2" descr="FG23_001"/>
          <p:cNvPicPr>
            <a:picLocks noChangeAspect="1" noChangeArrowheads="1"/>
          </p:cNvPicPr>
          <p:nvPr/>
        </p:nvPicPr>
        <p:blipFill>
          <a:blip r:embed="rId2"/>
          <a:srcRect/>
          <a:stretch>
            <a:fillRect/>
          </a:stretch>
        </p:blipFill>
        <p:spPr bwMode="auto">
          <a:xfrm>
            <a:off x="6248400" y="2362200"/>
            <a:ext cx="3200400" cy="2606675"/>
          </a:xfrm>
          <a:prstGeom prst="rect">
            <a:avLst/>
          </a:prstGeom>
          <a:noFill/>
        </p:spPr>
      </p:pic>
      <p:sp>
        <p:nvSpPr>
          <p:cNvPr id="224259" name="Rectangle 3"/>
          <p:cNvSpPr>
            <a:spLocks noGrp="1" noChangeArrowheads="1"/>
          </p:cNvSpPr>
          <p:nvPr>
            <p:ph type="title"/>
          </p:nvPr>
        </p:nvSpPr>
        <p:spPr>
          <a:xfrm>
            <a:off x="457200" y="0"/>
            <a:ext cx="8153400" cy="685800"/>
          </a:xfrm>
        </p:spPr>
        <p:txBody>
          <a:bodyPr/>
          <a:lstStyle/>
          <a:p>
            <a:r>
              <a:rPr lang="en-US"/>
              <a:t>A Few Things about Electric Potential</a:t>
            </a:r>
          </a:p>
        </p:txBody>
      </p:sp>
      <p:sp>
        <p:nvSpPr>
          <p:cNvPr id="224260" name="Rectangle 4"/>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What does the electric potential depend on?</a:t>
            </a:r>
          </a:p>
          <a:p>
            <a:pPr marL="742950" lvl="1" indent="-285750">
              <a:spcBef>
                <a:spcPct val="20000"/>
              </a:spcBef>
              <a:buFontTx/>
              <a:buChar char="–"/>
            </a:pPr>
            <a:r>
              <a:rPr lang="en-US" sz="2000" dirty="0">
                <a:solidFill>
                  <a:srgbClr val="660066"/>
                </a:solidFill>
                <a:latin typeface="Arial Narrow" charset="0"/>
                <a:ea typeface="ＭＳ Ｐゴシック" charset="-128"/>
              </a:rPr>
              <a:t>Other charges that create the field</a:t>
            </a:r>
          </a:p>
          <a:p>
            <a:pPr marL="742950" lvl="1" indent="-285750">
              <a:spcBef>
                <a:spcPct val="20000"/>
              </a:spcBef>
              <a:buFontTx/>
              <a:buChar char="–"/>
            </a:pPr>
            <a:r>
              <a:rPr lang="en-US" sz="2000" dirty="0">
                <a:solidFill>
                  <a:srgbClr val="660066"/>
                </a:solidFill>
                <a:latin typeface="Arial Narrow" charset="0"/>
                <a:ea typeface="ＭＳ Ｐゴシック" charset="-128"/>
              </a:rPr>
              <a:t>What about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No, the electric potential is independent of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Test charge gains potential energy by simply existing in the potential created by other charges</a:t>
            </a:r>
          </a:p>
          <a:p>
            <a:pPr marL="342900" indent="-342900">
              <a:spcBef>
                <a:spcPct val="20000"/>
              </a:spcBef>
              <a:buFontTx/>
              <a:buChar char="•"/>
            </a:pPr>
            <a:r>
              <a:rPr lang="en-US" dirty="0">
                <a:solidFill>
                  <a:schemeClr val="accent2"/>
                </a:solidFill>
                <a:latin typeface="Arial Narrow" charset="0"/>
              </a:rPr>
              <a:t>Which plate is at a higher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Positive plate.  Why?</a:t>
            </a:r>
          </a:p>
          <a:p>
            <a:pPr marL="1143000" lvl="2" indent="-228600">
              <a:spcBef>
                <a:spcPct val="20000"/>
              </a:spcBef>
              <a:buFontTx/>
              <a:buChar char="•"/>
            </a:pPr>
            <a:r>
              <a:rPr lang="en-US" sz="1800" dirty="0">
                <a:solidFill>
                  <a:srgbClr val="003300"/>
                </a:solidFill>
                <a:latin typeface="Arial Narrow" charset="0"/>
                <a:ea typeface="ＭＳ Ｐゴシック" charset="-128"/>
              </a:rPr>
              <a:t>Since positive charge has the greatest potential energy on it.</a:t>
            </a:r>
          </a:p>
          <a:p>
            <a:pPr marL="742950" lvl="1" indent="-285750">
              <a:spcBef>
                <a:spcPct val="20000"/>
              </a:spcBef>
              <a:buFontTx/>
              <a:buChar char="–"/>
            </a:pPr>
            <a:r>
              <a:rPr lang="en-US" sz="2000" dirty="0">
                <a:solidFill>
                  <a:srgbClr val="660066"/>
                </a:solidFill>
                <a:latin typeface="Arial Narrow" charset="0"/>
                <a:ea typeface="ＭＳ Ｐゴシック" charset="-128"/>
              </a:rPr>
              <a:t>What happens to the positive charge if it is let go?</a:t>
            </a:r>
          </a:p>
          <a:p>
            <a:pPr marL="1143000" lvl="2" indent="-228600">
              <a:spcBef>
                <a:spcPct val="20000"/>
              </a:spcBef>
              <a:buFontTx/>
              <a:buChar char="•"/>
            </a:pPr>
            <a:r>
              <a:rPr lang="en-US" sz="1800" dirty="0">
                <a:solidFill>
                  <a:srgbClr val="003300"/>
                </a:solidFill>
                <a:latin typeface="Arial Narrow" charset="0"/>
                <a:ea typeface="ＭＳ Ｐゴシック" charset="-128"/>
              </a:rPr>
              <a:t>It moves from higher potential to lower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How about a negative charge?</a:t>
            </a:r>
          </a:p>
          <a:p>
            <a:pPr marL="1143000" lvl="2" indent="-228600">
              <a:spcBef>
                <a:spcPct val="20000"/>
              </a:spcBef>
              <a:buFontTx/>
              <a:buChar char="•"/>
            </a:pPr>
            <a:r>
              <a:rPr lang="en-US" sz="1800" dirty="0">
                <a:solidFill>
                  <a:srgbClr val="003300"/>
                </a:solidFill>
                <a:latin typeface="Arial Narrow" charset="0"/>
                <a:ea typeface="ＭＳ Ｐゴシック" charset="-128"/>
              </a:rPr>
              <a:t>Its potential energy is higher on the negative plate.  Thus, it moves from negative plate to positive. Potential difference is the same.</a:t>
            </a:r>
          </a:p>
          <a:p>
            <a:pPr marL="342900" indent="-342900">
              <a:spcBef>
                <a:spcPct val="20000"/>
              </a:spcBef>
              <a:buFontTx/>
              <a:buChar char="•"/>
            </a:pPr>
            <a:r>
              <a:rPr lang="en-US" dirty="0">
                <a:solidFill>
                  <a:schemeClr val="accent2"/>
                </a:solidFill>
                <a:latin typeface="Arial Narrow" charset="0"/>
              </a:rPr>
              <a:t>The unit of the electric potential is Volt (V).</a:t>
            </a:r>
          </a:p>
          <a:p>
            <a:pPr marL="342900" indent="-342900">
              <a:spcBef>
                <a:spcPct val="20000"/>
              </a:spcBef>
              <a:buFontTx/>
              <a:buChar char="•"/>
            </a:pPr>
            <a:r>
              <a:rPr lang="en-US" dirty="0">
                <a:solidFill>
                  <a:schemeClr val="accent2"/>
                </a:solidFill>
                <a:latin typeface="Arial Narrow" charset="0"/>
              </a:rPr>
              <a:t>From the definition, 1V = 1J/C.</a:t>
            </a:r>
            <a:endParaRPr lang="en-US" sz="3200" dirty="0">
              <a:solidFill>
                <a:schemeClr val="accent2"/>
              </a:solidFill>
              <a:latin typeface="Arial Narrow" charset="0"/>
            </a:endParaRPr>
          </a:p>
        </p:txBody>
      </p:sp>
      <p:sp>
        <p:nvSpPr>
          <p:cNvPr id="224261" name="Text Box 5"/>
          <p:cNvSpPr txBox="1">
            <a:spLocks noChangeArrowheads="1"/>
          </p:cNvSpPr>
          <p:nvPr/>
        </p:nvSpPr>
        <p:spPr bwMode="auto">
          <a:xfrm>
            <a:off x="5867400" y="5257800"/>
            <a:ext cx="3276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dirty="0">
                <a:solidFill>
                  <a:srgbClr val="CC0000"/>
                </a:solidFill>
                <a:latin typeface="Arial Narrow" charset="0"/>
              </a:rPr>
              <a:t>Zero point of the electric potential can be chosen arbitrarily.</a:t>
            </a:r>
          </a:p>
        </p:txBody>
      </p:sp>
      <p:sp>
        <p:nvSpPr>
          <p:cNvPr id="224262" name="Text Box 6"/>
          <p:cNvSpPr txBox="1">
            <a:spLocks noChangeArrowheads="1"/>
          </p:cNvSpPr>
          <p:nvPr/>
        </p:nvSpPr>
        <p:spPr bwMode="auto">
          <a:xfrm>
            <a:off x="5867400" y="6001434"/>
            <a:ext cx="2895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dirty="0">
                <a:solidFill>
                  <a:srgbClr val="CC0000"/>
                </a:solidFill>
                <a:latin typeface="Arial Narrow" charset="0"/>
              </a:rPr>
              <a:t>Often the ground, a conductor connected to Earth, is zero.</a:t>
            </a:r>
          </a:p>
        </p:txBody>
      </p:sp>
    </p:spTree>
    <p:extLst>
      <p:ext uri="{BB962C8B-B14F-4D97-AF65-F5344CB8AC3E}">
        <p14:creationId xmlns:p14="http://schemas.microsoft.com/office/powerpoint/2010/main" val="2456315216"/>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16380</TotalTime>
  <Words>2455</Words>
  <Application>Microsoft Macintosh PowerPoint</Application>
  <PresentationFormat>On-screen Show (4:3)</PresentationFormat>
  <Paragraphs>274</Paragraphs>
  <Slides>19</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7" baseType="lpstr">
      <vt:lpstr>Arial</vt:lpstr>
      <vt:lpstr>Arial Narrow</vt:lpstr>
      <vt:lpstr>Monotype Corsiva</vt:lpstr>
      <vt:lpstr>Symbol</vt:lpstr>
      <vt:lpstr>Times New Roman</vt:lpstr>
      <vt:lpstr>phys1443-spring02</vt:lpstr>
      <vt:lpstr>Equation</vt:lpstr>
      <vt:lpstr>Equation.DSMT4</vt:lpstr>
      <vt:lpstr>PHYS 1444 – Section 002 Lecture #8</vt:lpstr>
      <vt:lpstr>Announcements </vt:lpstr>
      <vt:lpstr>Reminder: Special Project #2 – Angels &amp; Demons</vt:lpstr>
      <vt:lpstr>Special Project #3</vt:lpstr>
      <vt:lpstr>Electric Potential Energy</vt:lpstr>
      <vt:lpstr>Electric Potential Energy</vt:lpstr>
      <vt:lpstr>Electric Potential</vt:lpstr>
      <vt:lpstr>Electric Potential</vt:lpstr>
      <vt:lpstr>A Few Things about Electric Potential</vt:lpstr>
      <vt:lpstr>Example 23 – 1 </vt:lpstr>
      <vt:lpstr>Electric Potential and Potential Energy </vt:lpstr>
      <vt:lpstr>Comparisons of Potential Energies </vt:lpstr>
      <vt:lpstr>Electric Potential and Potential Energy </vt:lpstr>
      <vt:lpstr>Some Typical Voltages </vt:lpstr>
      <vt:lpstr>Example 23 – 2 </vt:lpstr>
      <vt:lpstr>Example 23 – 2 </vt:lpstr>
      <vt:lpstr>Electric Potential and Electric Field</vt:lpstr>
      <vt:lpstr>Electric Potential and Electric Field</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591</cp:revision>
  <dcterms:created xsi:type="dcterms:W3CDTF">2012-01-19T04:21:20Z</dcterms:created>
  <dcterms:modified xsi:type="dcterms:W3CDTF">2020-02-17T20:38:02Z</dcterms:modified>
</cp:coreProperties>
</file>