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562" r:id="rId2"/>
    <p:sldId id="567" r:id="rId3"/>
    <p:sldId id="591" r:id="rId4"/>
    <p:sldId id="585" r:id="rId5"/>
    <p:sldId id="592" r:id="rId6"/>
    <p:sldId id="578" r:id="rId7"/>
    <p:sldId id="579" r:id="rId8"/>
    <p:sldId id="580" r:id="rId9"/>
    <p:sldId id="540" r:id="rId10"/>
    <p:sldId id="587" r:id="rId11"/>
    <p:sldId id="590" r:id="rId12"/>
    <p:sldId id="593" r:id="rId13"/>
    <p:sldId id="594" r:id="rId14"/>
    <p:sldId id="595" r:id="rId15"/>
    <p:sldId id="596" r:id="rId16"/>
    <p:sldId id="597" r:id="rId17"/>
    <p:sldId id="598"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24"/>
    <p:restoredTop sz="94660"/>
  </p:normalViewPr>
  <p:slideViewPr>
    <p:cSldViewPr>
      <p:cViewPr varScale="1">
        <p:scale>
          <a:sx n="132" d="100"/>
          <a:sy n="132" d="100"/>
        </p:scale>
        <p:origin x="12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wmf"/><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emf"/><Relationship Id="rId1" Type="http://schemas.openxmlformats.org/officeDocument/2006/relationships/image" Target="../media/image3.w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wmf"/><Relationship Id="rId7" Type="http://schemas.openxmlformats.org/officeDocument/2006/relationships/image" Target="../media/image74.emf"/><Relationship Id="rId2" Type="http://schemas.openxmlformats.org/officeDocument/2006/relationships/image" Target="../media/image69.emf"/><Relationship Id="rId1" Type="http://schemas.openxmlformats.org/officeDocument/2006/relationships/image" Target="../media/image68.wmf"/><Relationship Id="rId6" Type="http://schemas.openxmlformats.org/officeDocument/2006/relationships/image" Target="../media/image73.emf"/><Relationship Id="rId5" Type="http://schemas.openxmlformats.org/officeDocument/2006/relationships/image" Target="../media/image72.wmf"/><Relationship Id="rId10" Type="http://schemas.openxmlformats.org/officeDocument/2006/relationships/image" Target="../media/image77.emf"/><Relationship Id="rId4" Type="http://schemas.openxmlformats.org/officeDocument/2006/relationships/image" Target="../media/image71.wmf"/><Relationship Id="rId9" Type="http://schemas.openxmlformats.org/officeDocument/2006/relationships/image" Target="../media/image7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wmf"/><Relationship Id="rId4"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image" Target="../media/image12.w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wmf"/><Relationship Id="rId7" Type="http://schemas.openxmlformats.org/officeDocument/2006/relationships/image" Target="../media/image28.e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728159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24,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24,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24,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24,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24,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1.emf"/><Relationship Id="rId3" Type="http://schemas.openxmlformats.org/officeDocument/2006/relationships/image" Target="../media/image43.jpeg"/><Relationship Id="rId7" Type="http://schemas.openxmlformats.org/officeDocument/2006/relationships/image" Target="../media/image38.e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40.emf"/><Relationship Id="rId5" Type="http://schemas.openxmlformats.org/officeDocument/2006/relationships/image" Target="../media/image37.emf"/><Relationship Id="rId15" Type="http://schemas.openxmlformats.org/officeDocument/2006/relationships/image" Target="../media/image42.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9.emf"/><Relationship Id="rId14"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7.wmf"/><Relationship Id="rId3" Type="http://schemas.openxmlformats.org/officeDocument/2006/relationships/image" Target="../media/image49.jpeg"/><Relationship Id="rId7" Type="http://schemas.openxmlformats.org/officeDocument/2006/relationships/image" Target="../media/image45.wmf"/><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11" Type="http://schemas.openxmlformats.org/officeDocument/2006/relationships/image" Target="../media/image46.wmf"/><Relationship Id="rId5" Type="http://schemas.openxmlformats.org/officeDocument/2006/relationships/image" Target="../media/image44.wmf"/><Relationship Id="rId15" Type="http://schemas.openxmlformats.org/officeDocument/2006/relationships/image" Target="../media/image48.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36.wmf"/><Relationship Id="rId14"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7.emf"/><Relationship Id="rId18" Type="http://schemas.openxmlformats.org/officeDocument/2006/relationships/image" Target="../media/image61.emf"/><Relationship Id="rId3" Type="http://schemas.openxmlformats.org/officeDocument/2006/relationships/image" Target="../media/image60.jpeg"/><Relationship Id="rId7" Type="http://schemas.openxmlformats.org/officeDocument/2006/relationships/image" Target="../media/image54.wmf"/><Relationship Id="rId12" Type="http://schemas.openxmlformats.org/officeDocument/2006/relationships/oleObject" Target="../embeddings/oleObject48.bin"/><Relationship Id="rId17" Type="http://schemas.openxmlformats.org/officeDocument/2006/relationships/image" Target="../media/image59.emf"/><Relationship Id="rId2" Type="http://schemas.openxmlformats.org/officeDocument/2006/relationships/slideLayout" Target="../slideLayouts/slideLayout2.xml"/><Relationship Id="rId16" Type="http://schemas.openxmlformats.org/officeDocument/2006/relationships/oleObject" Target="../embeddings/oleObject50.bin"/><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image" Target="../media/image56.emf"/><Relationship Id="rId5" Type="http://schemas.openxmlformats.org/officeDocument/2006/relationships/image" Target="../media/image53.wmf"/><Relationship Id="rId15" Type="http://schemas.openxmlformats.org/officeDocument/2006/relationships/image" Target="../media/image58.emf"/><Relationship Id="rId10" Type="http://schemas.openxmlformats.org/officeDocument/2006/relationships/oleObject" Target="../embeddings/oleObject47.bin"/><Relationship Id="rId19" Type="http://schemas.openxmlformats.org/officeDocument/2006/relationships/image" Target="../media/image62.emf"/><Relationship Id="rId4" Type="http://schemas.openxmlformats.org/officeDocument/2006/relationships/oleObject" Target="../embeddings/oleObject44.bin"/><Relationship Id="rId9" Type="http://schemas.openxmlformats.org/officeDocument/2006/relationships/image" Target="../media/image55.wmf"/><Relationship Id="rId14" Type="http://schemas.openxmlformats.org/officeDocument/2006/relationships/oleObject" Target="../embeddings/oleObject49.bin"/></Relationships>
</file>

<file path=ppt/slides/_rels/slide15.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5.emf"/><Relationship Id="rId4" Type="http://schemas.openxmlformats.org/officeDocument/2006/relationships/image" Target="../media/image3.wmf"/><Relationship Id="rId9" Type="http://schemas.openxmlformats.org/officeDocument/2006/relationships/oleObject" Target="../embeddings/oleObject54.bin"/><Relationship Id="rId14" Type="http://schemas.openxmlformats.org/officeDocument/2006/relationships/image" Target="../media/image67.emf"/></Relationships>
</file>

<file path=ppt/slides/_rels/slide16.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2.bin"/><Relationship Id="rId18" Type="http://schemas.openxmlformats.org/officeDocument/2006/relationships/image" Target="../media/image75.e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72.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74.emf"/><Relationship Id="rId20" Type="http://schemas.openxmlformats.org/officeDocument/2006/relationships/image" Target="../media/image76.emf"/><Relationship Id="rId1" Type="http://schemas.openxmlformats.org/officeDocument/2006/relationships/vmlDrawing" Target="../drawings/vmlDrawing11.vml"/><Relationship Id="rId6" Type="http://schemas.openxmlformats.org/officeDocument/2006/relationships/image" Target="../media/image69.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1.wmf"/><Relationship Id="rId19" Type="http://schemas.openxmlformats.org/officeDocument/2006/relationships/oleObject" Target="../embeddings/oleObject65.bin"/><Relationship Id="rId4" Type="http://schemas.openxmlformats.org/officeDocument/2006/relationships/image" Target="../media/image68.wmf"/><Relationship Id="rId9" Type="http://schemas.openxmlformats.org/officeDocument/2006/relationships/oleObject" Target="../embeddings/oleObject60.bin"/><Relationship Id="rId14" Type="http://schemas.openxmlformats.org/officeDocument/2006/relationships/image" Target="../media/image73.emf"/><Relationship Id="rId22" Type="http://schemas.openxmlformats.org/officeDocument/2006/relationships/image" Target="../media/image77.emf"/></Relationships>
</file>

<file path=ppt/slides/_rels/slide17.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9.emf"/><Relationship Id="rId5" Type="http://schemas.openxmlformats.org/officeDocument/2006/relationships/oleObject" Target="../embeddings/oleObject68.bin"/><Relationship Id="rId10" Type="http://schemas.openxmlformats.org/officeDocument/2006/relationships/image" Target="../media/image81.emf"/><Relationship Id="rId4" Type="http://schemas.openxmlformats.org/officeDocument/2006/relationships/image" Target="../media/image78.wmf"/><Relationship Id="rId9" Type="http://schemas.openxmlformats.org/officeDocument/2006/relationships/oleObject" Target="../embeddings/oleObject7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3" Type="http://schemas.openxmlformats.org/officeDocument/2006/relationships/image" Target="../media/image11.jpeg"/><Relationship Id="rId7" Type="http://schemas.openxmlformats.org/officeDocument/2006/relationships/image" Target="../media/image4.emf"/><Relationship Id="rId12" Type="http://schemas.openxmlformats.org/officeDocument/2006/relationships/oleObject" Target="../embeddings/oleObject5.bin"/><Relationship Id="rId17" Type="http://schemas.openxmlformats.org/officeDocument/2006/relationships/image" Target="../media/image9.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emf"/><Relationship Id="rId10" Type="http://schemas.openxmlformats.org/officeDocument/2006/relationships/oleObject" Target="../embeddings/oleObject4.bin"/><Relationship Id="rId19"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11" Type="http://schemas.openxmlformats.org/officeDocument/2006/relationships/image" Target="../media/image11.jpeg"/><Relationship Id="rId5" Type="http://schemas.openxmlformats.org/officeDocument/2006/relationships/oleObject" Target="../embeddings/oleObject10.bin"/><Relationship Id="rId10" Type="http://schemas.openxmlformats.org/officeDocument/2006/relationships/image" Target="../media/image15.e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0.jpe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2.bin"/><Relationship Id="rId18" Type="http://schemas.openxmlformats.org/officeDocument/2006/relationships/image" Target="../media/image29.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6.e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8.emf"/><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5.emf"/><Relationship Id="rId4" Type="http://schemas.openxmlformats.org/officeDocument/2006/relationships/image" Target="../media/image22.wmf"/><Relationship Id="rId9" Type="http://schemas.openxmlformats.org/officeDocument/2006/relationships/oleObject" Target="../embeddings/oleObject20.bin"/><Relationship Id="rId1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8.bin"/><Relationship Id="rId14"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24,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24,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66522" y="2074628"/>
            <a:ext cx="6934200" cy="297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pitchFamily="-84" charset="0"/>
              </a:rPr>
              <a:t>CH 23</a:t>
            </a:r>
          </a:p>
          <a:p>
            <a:pPr lvl="1">
              <a:buFont typeface="Arial" panose="020B0604020202020204" pitchFamily="34" charset="0"/>
              <a:buChar char="•"/>
            </a:pPr>
            <a:r>
              <a:rPr lang="en-US" dirty="0">
                <a:latin typeface="Arial Narrow" charset="0"/>
              </a:rPr>
              <a:t>Electric Potential due to Point Charges</a:t>
            </a:r>
          </a:p>
          <a:p>
            <a:pPr lvl="1">
              <a:buFont typeface="Arial" panose="020B0604020202020204" pitchFamily="34" charset="0"/>
              <a:buChar char="•"/>
            </a:pPr>
            <a:r>
              <a:rPr lang="en-US" dirty="0">
                <a:latin typeface="Arial Narrow" charset="0"/>
              </a:rPr>
              <a:t>Shape of the Electric Potential </a:t>
            </a:r>
          </a:p>
          <a:p>
            <a:pPr lvl="1">
              <a:buFont typeface="Arial" panose="020B0604020202020204" pitchFamily="34" charset="0"/>
              <a:buChar char="•"/>
            </a:pPr>
            <a:r>
              <a:rPr lang="en-US" dirty="0">
                <a:latin typeface="Arial Narrow" charset="0"/>
              </a:rPr>
              <a:t>Electric Potential by Charge Distributions</a:t>
            </a:r>
          </a:p>
          <a:p>
            <a:pPr lvl="1">
              <a:buFont typeface="Arial" panose="020B0604020202020204" pitchFamily="34" charset="0"/>
              <a:buChar char="•"/>
            </a:pPr>
            <a:r>
              <a:rPr lang="en-US" dirty="0" err="1">
                <a:latin typeface="Arial Narrow" charset="0"/>
              </a:rPr>
              <a:t>Equi</a:t>
            </a:r>
            <a:r>
              <a:rPr lang="en-US" dirty="0">
                <a:latin typeface="Arial Narrow" charset="0"/>
              </a:rPr>
              <a:t>-potential Lines and Surfaces</a:t>
            </a:r>
          </a:p>
          <a:p>
            <a:pPr lvl="1">
              <a:buFont typeface="Arial" panose="020B0604020202020204" pitchFamily="34" charset="0"/>
              <a:buChar char="•"/>
            </a:pPr>
            <a:r>
              <a:rPr lang="en-US" dirty="0">
                <a:latin typeface="Arial Narrow" charset="0"/>
              </a:rPr>
              <a:t>Electric Potential Due to </a:t>
            </a:r>
            <a:r>
              <a:rPr lang="en-US">
                <a:latin typeface="Arial Narrow" charset="0"/>
              </a:rPr>
              <a:t>Electric Dipole</a:t>
            </a:r>
          </a:p>
          <a:p>
            <a:pPr lvl="1">
              <a:buFont typeface="Arial" panose="020B0604020202020204" pitchFamily="34" charset="0"/>
              <a:buChar char="•"/>
            </a:pPr>
            <a:r>
              <a:rPr lang="en-US">
                <a:latin typeface="Arial Narrow" charset="0"/>
              </a:rPr>
              <a:t>Electrostatic </a:t>
            </a:r>
            <a:r>
              <a:rPr lang="en-US" dirty="0">
                <a:latin typeface="Arial Narrow" charset="0"/>
              </a:rPr>
              <a:t>Potential Energy</a:t>
            </a:r>
          </a:p>
          <a:p>
            <a:pPr lvl="1">
              <a:buFont typeface="Arial" panose="020B0604020202020204" pitchFamily="34" charset="0"/>
              <a:buChar char="•"/>
            </a:pPr>
            <a:endParaRPr lang="en-US" dirty="0">
              <a:latin typeface="Arial Narrow" charset="0"/>
            </a:endParaRPr>
          </a:p>
        </p:txBody>
      </p:sp>
      <p:sp>
        <p:nvSpPr>
          <p:cNvPr id="8" name="Text Box 9">
            <a:extLst>
              <a:ext uri="{FF2B5EF4-FFF2-40B4-BE49-F238E27FC236}">
                <a16:creationId xmlns:a16="http://schemas.microsoft.com/office/drawing/2014/main" id="{1EA02CE8-A676-4147-AF03-8F96D1D38357}"/>
              </a:ext>
            </a:extLst>
          </p:cNvPr>
          <p:cNvSpPr txBox="1">
            <a:spLocks noChangeArrowheads="1"/>
          </p:cNvSpPr>
          <p:nvPr/>
        </p:nvSpPr>
        <p:spPr bwMode="auto">
          <a:xfrm>
            <a:off x="1009045" y="5779532"/>
            <a:ext cx="7449155"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#6, due 11pm, Monday, Mar. 2!!</a:t>
            </a:r>
          </a:p>
        </p:txBody>
      </p:sp>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24, 2020</a:t>
            </a:r>
          </a:p>
        </p:txBody>
      </p:sp>
      <p:sp>
        <p:nvSpPr>
          <p:cNvPr id="297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97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dirty="0">
                <a:solidFill>
                  <a:srgbClr val="660066"/>
                </a:solidFill>
                <a:latin typeface="Arial Narrow" charset="0"/>
              </a:rPr>
              <a:t>Electric 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60939"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60940"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60941"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60942"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60943"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60944"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274944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Feb. 24,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8FFDE5C8-869A-8C42-897B-94DBA17EB52A}" type="slidenum">
              <a:rPr lang="en-US"/>
              <a:pPr/>
              <a:t>11</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2484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at distance x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61963"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61964"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61965"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61966"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61967"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61968"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329380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Feb. 24,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5074DE19-2E85-0842-9917-64A0398B01C1}" type="slidenum">
              <a:rPr lang="en-US"/>
              <a:pPr/>
              <a:t>12</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a:t>
            </a: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a:t>
            </a: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228485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Feb. 24,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0949D23F-42AA-B74C-B840-BDF7D7D3FB7C}" type="slidenum">
              <a:rPr lang="en-US"/>
              <a:pPr/>
              <a:t>13</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096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solid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363951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Feb. 24,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14</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r&gt;&gt;</a:t>
            </a:r>
            <a:r>
              <a:rPr lang="en-US" sz="3200" dirty="0">
                <a:solidFill>
                  <a:schemeClr val="accent2"/>
                </a:solidFill>
                <a:latin typeface="Monotype Corsiva" charset="0"/>
              </a:rPr>
              <a:t>l</a:t>
            </a:r>
            <a:r>
              <a:rPr lang="en-US" sz="3200" dirty="0">
                <a:solidFill>
                  <a:schemeClr val="accent2"/>
                </a:solidFill>
                <a:latin typeface="Arial Narrow" charset="0"/>
              </a:rPr>
              <a:t>, r&gt;&gt;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~r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63074"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63075"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63076"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63077"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63078"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63079"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63080"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108580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Feb. 24,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15</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64011"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64012"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64013"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64014"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dirty="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64015"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64016"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625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in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16</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65383"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65384"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65385"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65386"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65387"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65388"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65389"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65390"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65391"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65392"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Tree>
    <p:extLst>
      <p:ext uri="{BB962C8B-B14F-4D97-AF65-F5344CB8AC3E}">
        <p14:creationId xmlns:p14="http://schemas.microsoft.com/office/powerpoint/2010/main" val="316282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Feb. 24,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17</a:t>
            </a:fld>
            <a:endParaRPr lang="en-US"/>
          </a:p>
        </p:txBody>
      </p:sp>
      <p:sp>
        <p:nvSpPr>
          <p:cNvPr id="211970" name="Rectangle 2"/>
          <p:cNvSpPr>
            <a:spLocks noGrp="1" noChangeArrowheads="1"/>
          </p:cNvSpPr>
          <p:nvPr>
            <p:ph type="title"/>
          </p:nvPr>
        </p:nvSpPr>
        <p:spPr>
          <a:xfrm>
            <a:off x="152400" y="76200"/>
            <a:ext cx="8915400" cy="685800"/>
          </a:xfrm>
        </p:spPr>
        <p:txBody>
          <a:bodyPr/>
          <a:lstStyle/>
          <a:p>
            <a:r>
              <a:rPr lang="en-US" sz="3600" b="1"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chemeClr val="accent2"/>
                </a:solidFill>
                <a:latin typeface="Arial Narrow" charset="0"/>
              </a:rPr>
              <a:t>q</a:t>
            </a:r>
            <a:r>
              <a:rPr lang="en-US" sz="2800" dirty="0">
                <a:solidFill>
                  <a:schemeClr val="accent2"/>
                </a:solidFill>
                <a:latin typeface="Arial Narrow" charset="0"/>
              </a:rPr>
              <a:t> is moved between points </a:t>
            </a:r>
            <a:r>
              <a:rPr lang="en-US" sz="2800" dirty="0">
                <a:solidFill>
                  <a:schemeClr val="accent2"/>
                </a:solidFill>
                <a:latin typeface="Monotype Corsiva" charset="0"/>
              </a:rPr>
              <a:t>a</a:t>
            </a:r>
            <a:r>
              <a:rPr lang="en-US" sz="2800" dirty="0">
                <a:solidFill>
                  <a:schemeClr val="accent2"/>
                </a:solidFill>
                <a:latin typeface="Arial Narrow" charset="0"/>
              </a:rPr>
              <a:t> and </a:t>
            </a:r>
            <a:r>
              <a:rPr lang="en-US" sz="2800" dirty="0" err="1">
                <a:solidFill>
                  <a:schemeClr val="accent2"/>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65885"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65886"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65887"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65888"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06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158380"/>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914400"/>
            <a:ext cx="8686800" cy="4267200"/>
          </a:xfrm>
        </p:spPr>
        <p:txBody>
          <a:bodyPr/>
          <a:lstStyle/>
          <a:p>
            <a:pPr>
              <a:lnSpc>
                <a:spcPct val="90000"/>
              </a:lnSpc>
            </a:pPr>
            <a:r>
              <a:rPr lang="en-US" dirty="0">
                <a:latin typeface="Arial Narrow" charset="0"/>
                <a:ea typeface="ＭＳ Ｐゴシック" charset="0"/>
              </a:rPr>
              <a:t>Bring out special project #2</a:t>
            </a:r>
          </a:p>
          <a:p>
            <a:pPr>
              <a:lnSpc>
                <a:spcPct val="90000"/>
              </a:lnSpc>
            </a:pPr>
            <a:r>
              <a:rPr lang="en-US" dirty="0">
                <a:latin typeface="Arial Narrow" charset="0"/>
                <a:ea typeface="ＭＳ Ｐゴシック" charset="0"/>
              </a:rPr>
              <a:t>Reading assignments: CH23.9</a:t>
            </a:r>
          </a:p>
          <a:p>
            <a:pPr eaLnBrk="1" hangingPunct="1"/>
            <a:r>
              <a:rPr lang="en-US" dirty="0"/>
              <a:t>Mark your calendars for the triple extra credit colloquium</a:t>
            </a:r>
          </a:p>
          <a:p>
            <a:pPr lvl="1" eaLnBrk="1" hangingPunct="1"/>
            <a:r>
              <a:rPr lang="en-US" dirty="0"/>
              <a:t>4pm, Mar. 18: Dr. Pedro Machado, Fermilab</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24,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  </a:t>
            </a:r>
            <a:r>
              <a:rPr lang="en-US" sz="2400" b="1" u="sng" dirty="0">
                <a:solidFill>
                  <a:srgbClr val="C00000"/>
                </a:solidFill>
              </a:rPr>
              <a:t>All of those involved in copying will get 0 credit!</a:t>
            </a:r>
          </a:p>
          <a:p>
            <a:pPr>
              <a:lnSpc>
                <a:spcPct val="80000"/>
              </a:lnSpc>
            </a:pPr>
            <a:r>
              <a:rPr lang="en-US" sz="2400" dirty="0">
                <a:solidFill>
                  <a:srgbClr val="0000FF"/>
                </a:solidFill>
              </a:rPr>
              <a:t>Due beginning of the class next Monday, March 2</a:t>
            </a:r>
          </a:p>
        </p:txBody>
      </p:sp>
      <p:sp>
        <p:nvSpPr>
          <p:cNvPr id="5" name="Date Placeholder 4"/>
          <p:cNvSpPr>
            <a:spLocks noGrp="1"/>
          </p:cNvSpPr>
          <p:nvPr>
            <p:ph type="dt" sz="half" idx="10"/>
          </p:nvPr>
        </p:nvSpPr>
        <p:spPr/>
        <p:txBody>
          <a:bodyPr/>
          <a:lstStyle/>
          <a:p>
            <a:r>
              <a:rPr lang="en-US"/>
              <a:t>Monday, Feb. 24,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1444-002, Spring 2020                    Dr. Jaehoon Yu</a:t>
            </a:r>
          </a:p>
        </p:txBody>
      </p:sp>
    </p:spTree>
    <p:extLst>
      <p:ext uri="{BB962C8B-B14F-4D97-AF65-F5344CB8AC3E}">
        <p14:creationId xmlns:p14="http://schemas.microsoft.com/office/powerpoint/2010/main" val="36084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Feb. 24, 2020</a:t>
            </a:r>
          </a:p>
        </p:txBody>
      </p:sp>
      <p:sp>
        <p:nvSpPr>
          <p:cNvPr id="14" name="Footer Placeholder 4"/>
          <p:cNvSpPr>
            <a:spLocks noGrp="1"/>
          </p:cNvSpPr>
          <p:nvPr>
            <p:ph type="ftr" sz="quarter" idx="11"/>
          </p:nvPr>
        </p:nvSpPr>
        <p:spPr/>
        <p:txBody>
          <a:bodyPr/>
          <a:lstStyle/>
          <a:p>
            <a:r>
              <a:rPr lang="en-US"/>
              <a:t>PHYS 1444-002, Spring 2020                    Dr. Jaehoon Yu</a:t>
            </a:r>
          </a:p>
        </p:txBody>
      </p:sp>
      <p:sp>
        <p:nvSpPr>
          <p:cNvPr id="15" name="Slide Number Placeholder 5"/>
          <p:cNvSpPr>
            <a:spLocks noGrp="1"/>
          </p:cNvSpPr>
          <p:nvPr>
            <p:ph type="sldNum" sz="quarter" idx="12"/>
          </p:nvPr>
        </p:nvSpPr>
        <p:spPr/>
        <p:txBody>
          <a:bodyPr/>
          <a:lstStyle/>
          <a:p>
            <a:fld id="{9FFE2F27-53D0-BC4B-B3E6-4D8E0651FEC5}" type="slidenum">
              <a:rPr lang="en-US"/>
              <a:pPr/>
              <a:t>4</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54969"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54970"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54971"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54972"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54973"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54974"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54975"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54976"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884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Feb. 24,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A545055B-1D3E-104E-A6DB-1BA343E64F07}" type="slidenum">
              <a:rPr lang="en-US"/>
              <a:pPr/>
              <a:t>5</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 in potential have physical meaning, we can choose            at           .</a:t>
            </a:r>
          </a:p>
          <a:p>
            <a:pPr marL="342900" indent="-342900">
              <a:spcBef>
                <a:spcPct val="20000"/>
              </a:spcBef>
              <a:buFontTx/>
              <a:buChar char="•"/>
            </a:pPr>
            <a:r>
              <a:rPr lang="en-US" sz="3200" dirty="0">
                <a:solidFill>
                  <a:schemeClr val="accent2"/>
                </a:solidFill>
                <a:latin typeface="Arial Narrow" charset="0"/>
              </a:rPr>
              <a:t>Thus, the electrical potential V at a distance r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55645"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55646"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55647"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55648"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396088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24, 2020</a:t>
            </a: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457200"/>
            <a:ext cx="85344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due to multiple charges, since potential is a </a:t>
            </a:r>
            <a:r>
              <a:rPr lang="en-US" sz="2000" b="1" u="sng" dirty="0">
                <a:solidFill>
                  <a:schemeClr val="accent2"/>
                </a:solidFill>
                <a:latin typeface="Arial Narrow" charset="0"/>
              </a:rPr>
              <a:t>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a:t>
            </a:r>
            <a:r>
              <a:rPr lang="en-US" sz="2000" b="1" u="sng" dirty="0">
                <a:solidFill>
                  <a:schemeClr val="accent2"/>
                </a:solidFill>
                <a:latin typeface="Arial Narrow" charset="0"/>
              </a:rPr>
              <a:t>vector </a:t>
            </a:r>
            <a:r>
              <a:rPr lang="en-US" sz="2000" u="sng" dirty="0">
                <a:solidFill>
                  <a:srgbClr val="CC0000"/>
                </a:solidFill>
                <a:latin typeface="Arial Narrow" charset="0"/>
              </a:rPr>
              <a:t>sums to obtain the total field due to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decreases towards 0 at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increases towards 0 at large distance.</a:t>
            </a:r>
          </a:p>
        </p:txBody>
      </p:sp>
      <p:sp>
        <p:nvSpPr>
          <p:cNvPr id="24584" name="Rectangle 3"/>
          <p:cNvSpPr>
            <a:spLocks noGrp="1" noChangeArrowheads="1"/>
          </p:cNvSpPr>
          <p:nvPr>
            <p:ph type="title"/>
          </p:nvPr>
        </p:nvSpPr>
        <p:spPr>
          <a:xfrm>
            <a:off x="685800" y="-76200"/>
            <a:ext cx="7772400" cy="685800"/>
          </a:xfrm>
        </p:spPr>
        <p:txBody>
          <a:bodyPr/>
          <a:lstStyle/>
          <a:p>
            <a:r>
              <a:rPr lang="en-US" sz="4000" b="1" dirty="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nvPr>
        </p:nvGraphicFramePr>
        <p:xfrm>
          <a:off x="5686425" y="3335337"/>
          <a:ext cx="1274763" cy="695325"/>
        </p:xfrm>
        <a:graphic>
          <a:graphicData uri="http://schemas.openxmlformats.org/presentationml/2006/ole">
            <mc:AlternateContent xmlns:mc="http://schemas.openxmlformats.org/markup-compatibility/2006">
              <mc:Choice xmlns:v="urn:schemas-microsoft-com:vml" Requires="v">
                <p:oleObj spid="_x0000_s56495"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335337"/>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295400"/>
          <a:ext cx="1447800" cy="820737"/>
        </p:xfrm>
        <a:graphic>
          <a:graphicData uri="http://schemas.openxmlformats.org/presentationml/2006/ole">
            <mc:AlternateContent xmlns:mc="http://schemas.openxmlformats.org/markup-compatibility/2006">
              <mc:Choice xmlns:v="urn:schemas-microsoft-com:vml" Requires="v">
                <p:oleObj spid="_x0000_s56496"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95400"/>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5420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Feb. 24,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41C37844-1117-D24C-94E4-09DADD25529D}" type="slidenum">
              <a:rPr lang="en-US"/>
              <a:pPr/>
              <a:t>7</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 again?</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57519"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57520"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992313"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Positive Charge</a:t>
            </a:r>
          </a:p>
        </p:txBody>
      </p:sp>
      <p:sp>
        <p:nvSpPr>
          <p:cNvPr id="239629" name="Text Box 13"/>
          <p:cNvSpPr txBox="1">
            <a:spLocks noChangeArrowheads="1"/>
          </p:cNvSpPr>
          <p:nvPr/>
        </p:nvSpPr>
        <p:spPr bwMode="auto">
          <a:xfrm>
            <a:off x="5475288" y="3048000"/>
            <a:ext cx="2105025"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Negative Charge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050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17292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9626"/>
                                        </p:tgtEl>
                                        <p:attrNameLst>
                                          <p:attrName>style.visibility</p:attrName>
                                        </p:attrNameLst>
                                      </p:cBhvr>
                                      <p:to>
                                        <p:strVal val="visible"/>
                                      </p:to>
                                    </p:set>
                                    <p:animEffect transition="in" filter="wipe(left)">
                                      <p:cBhvr>
                                        <p:cTn id="7" dur="500"/>
                                        <p:tgtEl>
                                          <p:spTgt spid="239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9627"/>
                                        </p:tgtEl>
                                        <p:attrNameLst>
                                          <p:attrName>style.visibility</p:attrName>
                                        </p:attrNameLst>
                                      </p:cBhvr>
                                      <p:to>
                                        <p:strVal val="visible"/>
                                      </p:to>
                                    </p:set>
                                    <p:animEffect transition="in" filter="wipe(left)">
                                      <p:cBhvr>
                                        <p:cTn id="12" dur="500"/>
                                        <p:tgtEl>
                                          <p:spTgt spid="2396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9628"/>
                                        </p:tgtEl>
                                        <p:attrNameLst>
                                          <p:attrName>style.visibility</p:attrName>
                                        </p:attrNameLst>
                                      </p:cBhvr>
                                      <p:to>
                                        <p:strVal val="visible"/>
                                      </p:to>
                                    </p:set>
                                    <p:animEffect transition="in" filter="wipe(left)">
                                      <p:cBhvr>
                                        <p:cTn id="17" dur="500"/>
                                        <p:tgtEl>
                                          <p:spTgt spid="2396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wd">
                                    <p:tmPct val="10000"/>
                                  </p:iterate>
                                  <p:childTnLst>
                                    <p:set>
                                      <p:cBhvr>
                                        <p:cTn id="21" dur="1" fill="hold">
                                          <p:stCondLst>
                                            <p:cond delay="0"/>
                                          </p:stCondLst>
                                        </p:cTn>
                                        <p:tgtEl>
                                          <p:spTgt spid="239629"/>
                                        </p:tgtEl>
                                        <p:attrNameLst>
                                          <p:attrName>style.visibility</p:attrName>
                                        </p:attrNameLst>
                                      </p:cBhvr>
                                      <p:to>
                                        <p:strVal val="visible"/>
                                      </p:to>
                                    </p:set>
                                    <p:animEffect transition="in" filter="wipe(down)">
                                      <p:cBhvr>
                                        <p:cTn id="22" dur="500"/>
                                        <p:tgtEl>
                                          <p:spTgt spid="2396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9630"/>
                                        </p:tgtEl>
                                        <p:attrNameLst>
                                          <p:attrName>style.visibility</p:attrName>
                                        </p:attrNameLst>
                                      </p:cBhvr>
                                      <p:to>
                                        <p:strVal val="visible"/>
                                      </p:to>
                                    </p:set>
                                    <p:animEffect transition="in" filter="wipe(left)">
                                      <p:cBhvr>
                                        <p:cTn id="37" dur="500"/>
                                        <p:tgtEl>
                                          <p:spTgt spid="2396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9631"/>
                                        </p:tgtEl>
                                        <p:attrNameLst>
                                          <p:attrName>style.visibility</p:attrName>
                                        </p:attrNameLst>
                                      </p:cBhvr>
                                      <p:to>
                                        <p:strVal val="visible"/>
                                      </p:to>
                                    </p:set>
                                    <p:animEffect transition="in" filter="wipe(left)">
                                      <p:cBhvr>
                                        <p:cTn id="42" dur="500"/>
                                        <p:tgtEl>
                                          <p:spTgt spid="2396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39632"/>
                                        </p:tgtEl>
                                        <p:attrNameLst>
                                          <p:attrName>style.visibility</p:attrName>
                                        </p:attrNameLst>
                                      </p:cBhvr>
                                      <p:to>
                                        <p:strVal val="visible"/>
                                      </p:to>
                                    </p:set>
                                    <p:animEffect transition="in" filter="wipe(left)">
                                      <p:cBhvr>
                                        <p:cTn id="47" dur="500"/>
                                        <p:tgtEl>
                                          <p:spTgt spid="239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8" grpId="0" animBg="1"/>
      <p:bldP spid="239629" grpId="0" animBg="1"/>
      <p:bldP spid="239630" grpId="0" animBg="1"/>
      <p:bldP spid="239631" grpId="0" animBg="1"/>
      <p:bldP spid="2396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Feb. 24,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9275A1FD-4BA5-894D-8323-047C68310548}" type="slidenum">
              <a:rPr lang="en-US"/>
              <a:pPr/>
              <a:t>8</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458200" cy="1800225"/>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for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a:t>
            </a:r>
            <a:r>
              <a:rPr lang="en-US" sz="2800" dirty="0" err="1">
                <a:solidFill>
                  <a:schemeClr val="accent2"/>
                </a:solidFill>
                <a:latin typeface="Arial Narrow" charset="0"/>
              </a:rPr>
              <a:t>r</a:t>
            </a:r>
            <a:r>
              <a:rPr lang="en-US" sz="2800" dirty="0">
                <a:solidFill>
                  <a:schemeClr val="accent2"/>
                </a:solidFill>
                <a:latin typeface="Arial Narrow" charset="0"/>
              </a:rPr>
              <a:t>=∞)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59065"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59066"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59067"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457200" y="5638800"/>
            <a:ext cx="8458200" cy="707886"/>
          </a:xfrm>
          <a:prstGeom prst="rect">
            <a:avLst/>
          </a:prstGeom>
          <a:solidFill>
            <a:srgbClr val="FFFF66"/>
          </a:solidFill>
          <a:ln w="38100">
            <a:solidFill>
              <a:srgbClr val="C00000"/>
            </a:solidFill>
            <a:miter lim="800000"/>
            <a:headEnd/>
            <a:tailEnd/>
          </a:ln>
          <a:effectLst/>
        </p:spPr>
        <p:txBody>
          <a:bodyPr wrap="square">
            <a:prstTxWarp prst="textNoShape">
              <a:avLst/>
            </a:prstTxWarp>
            <a:spAutoFit/>
          </a:bodyPr>
          <a:lstStyle/>
          <a:p>
            <a:pPr algn="ctr"/>
            <a:r>
              <a:rPr lang="en-US" sz="2000" b="1" dirty="0">
                <a:solidFill>
                  <a:srgbClr val="CC0000"/>
                </a:solidFill>
                <a:latin typeface="Arial Narrow" charset="0"/>
              </a:rPr>
              <a:t>Electric force does negative work.  In other words, an external force must do +1.08J of work to bring the 3.00</a:t>
            </a:r>
            <a:r>
              <a:rPr lang="en-US" sz="2000" b="1" dirty="0">
                <a:solidFill>
                  <a:srgbClr val="CC0000"/>
                </a:solidFill>
                <a:latin typeface="Symbol" charset="2"/>
              </a:rPr>
              <a:t>μ</a:t>
            </a:r>
            <a:r>
              <a:rPr lang="en-US" sz="2000" b="1" dirty="0">
                <a:solidFill>
                  <a:srgbClr val="CC0000"/>
                </a:solidFill>
                <a:latin typeface="Arial Narrow" charset="0"/>
              </a:rPr>
              <a:t>C charge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59068"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59069"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59070"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59071"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59072"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620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Feb. 24, 2020</a:t>
            </a:r>
          </a:p>
        </p:txBody>
      </p:sp>
      <p:sp>
        <p:nvSpPr>
          <p:cNvPr id="13" name="Footer Placeholder 4"/>
          <p:cNvSpPr>
            <a:spLocks noGrp="1"/>
          </p:cNvSpPr>
          <p:nvPr>
            <p:ph type="ftr" sz="quarter" idx="11"/>
          </p:nvPr>
        </p:nvSpPr>
        <p:spPr/>
        <p:txBody>
          <a:bodyPr/>
          <a:lstStyle/>
          <a:p>
            <a:r>
              <a:rPr lang="nl-NL"/>
              <a:t>PHYS 1444-002, Spring 2020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9</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 case of n individual point charges in a given space, and let V=0 at r=∞.</a:t>
            </a:r>
          </a:p>
          <a:p>
            <a:pPr marL="342900" indent="-342900">
              <a:spcBef>
                <a:spcPct val="20000"/>
              </a:spcBef>
              <a:buFontTx/>
              <a:buChar char="•"/>
            </a:pPr>
            <a:r>
              <a:rPr lang="en-US" sz="3200" dirty="0">
                <a:solidFill>
                  <a:schemeClr val="accent2"/>
                </a:solidFill>
                <a:latin typeface="Arial Narrow" charset="0"/>
              </a:rPr>
              <a:t>Then the potential V</a:t>
            </a:r>
            <a:r>
              <a:rPr lang="en-US" sz="3200" baseline="-25000" dirty="0">
                <a:solidFill>
                  <a:schemeClr val="accent2"/>
                </a:solidFill>
                <a:latin typeface="Monotype Corsiva"/>
                <a:cs typeface="Monotype Corsiva"/>
              </a:rPr>
              <a:t>ia</a:t>
            </a:r>
            <a:r>
              <a:rPr lang="en-US" sz="3200" dirty="0">
                <a:solidFill>
                  <a:schemeClr val="accent2"/>
                </a:solidFill>
                <a:latin typeface="Arial Narrow" charset="0"/>
              </a:rPr>
              <a:t> due 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point </a:t>
            </a:r>
            <a:r>
              <a:rPr lang="en-US" sz="3200" dirty="0">
                <a:solidFill>
                  <a:schemeClr val="accent2"/>
                </a:solidFill>
                <a:latin typeface="Monotype Corsiva" charset="0"/>
              </a:rPr>
              <a:t>a</a:t>
            </a:r>
            <a:r>
              <a:rPr lang="en-US" sz="3200" dirty="0">
                <a:solidFill>
                  <a:schemeClr val="accent2"/>
                </a:solidFill>
                <a:latin typeface="Arial Narrow" charset="0"/>
              </a:rPr>
              <a:t>, distance </a:t>
            </a:r>
            <a:r>
              <a:rPr lang="en-US" sz="3200" dirty="0" err="1">
                <a:solidFill>
                  <a:schemeClr val="accent2"/>
                </a:solidFill>
                <a:latin typeface="Arial Narrow" charset="0"/>
              </a:rPr>
              <a:t>r</a:t>
            </a:r>
            <a:r>
              <a:rPr lang="en-US" sz="3200" i="1" baseline="-25000" dirty="0" err="1">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724400" y="2514600"/>
          <a:ext cx="869950" cy="582613"/>
        </p:xfrm>
        <a:graphic>
          <a:graphicData uri="http://schemas.openxmlformats.org/presentationml/2006/ole">
            <mc:AlternateContent xmlns:mc="http://schemas.openxmlformats.org/markup-compatibility/2006">
              <mc:Choice xmlns:v="urn:schemas-microsoft-com:vml" Requires="v">
                <p:oleObj spid="_x0000_s60002"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869950" cy="582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588000" y="2286000"/>
          <a:ext cx="1455738" cy="1168400"/>
        </p:xfrm>
        <a:graphic>
          <a:graphicData uri="http://schemas.openxmlformats.org/presentationml/2006/ole">
            <mc:AlternateContent xmlns:mc="http://schemas.openxmlformats.org/markup-compatibility/2006">
              <mc:Choice xmlns:v="urn:schemas-microsoft-com:vml" Requires="v">
                <p:oleObj spid="_x0000_s60003"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2286000"/>
                        <a:ext cx="1455738" cy="1168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60004"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60005"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60006"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60007"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60008"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120782716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16615</TotalTime>
  <Words>1885</Words>
  <Application>Microsoft Macintosh PowerPoint</Application>
  <PresentationFormat>On-screen Show (4:3)</PresentationFormat>
  <Paragraphs>183</Paragraphs>
  <Slides>17</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Arial Narrow</vt:lpstr>
      <vt:lpstr>Monotype Corsiva</vt:lpstr>
      <vt:lpstr>Symbol</vt:lpstr>
      <vt:lpstr>Times New Roman</vt:lpstr>
      <vt:lpstr>phys1443-spring02</vt:lpstr>
      <vt:lpstr>Equation</vt:lpstr>
      <vt:lpstr>PHYS 1444 – Section 002 Lecture #9</vt:lpstr>
      <vt:lpstr>Announcements </vt:lpstr>
      <vt:lpstr>Reminder: Special Project #3</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619</cp:revision>
  <dcterms:created xsi:type="dcterms:W3CDTF">2012-01-19T04:21:20Z</dcterms:created>
  <dcterms:modified xsi:type="dcterms:W3CDTF">2020-02-24T20:56:48Z</dcterms:modified>
</cp:coreProperties>
</file>