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562" r:id="rId2"/>
    <p:sldId id="567" r:id="rId3"/>
    <p:sldId id="591" r:id="rId4"/>
    <p:sldId id="585" r:id="rId5"/>
    <p:sldId id="592" r:id="rId6"/>
    <p:sldId id="578" r:id="rId7"/>
    <p:sldId id="579" r:id="rId8"/>
    <p:sldId id="580" r:id="rId9"/>
    <p:sldId id="540" r:id="rId10"/>
    <p:sldId id="587" r:id="rId11"/>
    <p:sldId id="590" r:id="rId12"/>
    <p:sldId id="593" r:id="rId13"/>
    <p:sldId id="594" r:id="rId14"/>
    <p:sldId id="595" r:id="rId15"/>
    <p:sldId id="596" r:id="rId16"/>
    <p:sldId id="597" r:id="rId17"/>
    <p:sldId id="598" r:id="rId18"/>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99FFCC"/>
    <a:srgbClr val="FFFFCC"/>
    <a:srgbClr val="CC6600"/>
    <a:srgbClr val="FF0066"/>
    <a:srgbClr val="CC00CC"/>
    <a:srgbClr val="0033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721"/>
    <p:restoredTop sz="94660"/>
  </p:normalViewPr>
  <p:slideViewPr>
    <p:cSldViewPr>
      <p:cViewPr varScale="1">
        <p:scale>
          <a:sx n="132" d="100"/>
          <a:sy n="132" d="100"/>
        </p:scale>
        <p:origin x="672"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wmf"/><Relationship Id="rId7"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image" Target="../media/image3.wmf"/><Relationship Id="rId6" Type="http://schemas.openxmlformats.org/officeDocument/2006/relationships/image" Target="../media/image8.emf"/><Relationship Id="rId5" Type="http://schemas.openxmlformats.org/officeDocument/2006/relationships/image" Target="../media/image7.wmf"/><Relationship Id="rId4"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emf"/><Relationship Id="rId1" Type="http://schemas.openxmlformats.org/officeDocument/2006/relationships/image" Target="../media/image3.wmf"/><Relationship Id="rId6" Type="http://schemas.openxmlformats.org/officeDocument/2006/relationships/image" Target="../media/image67.emf"/><Relationship Id="rId5" Type="http://schemas.openxmlformats.org/officeDocument/2006/relationships/image" Target="../media/image66.emf"/><Relationship Id="rId4" Type="http://schemas.openxmlformats.org/officeDocument/2006/relationships/image" Target="../media/image65.e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75.emf"/><Relationship Id="rId3" Type="http://schemas.openxmlformats.org/officeDocument/2006/relationships/image" Target="../media/image70.wmf"/><Relationship Id="rId7" Type="http://schemas.openxmlformats.org/officeDocument/2006/relationships/image" Target="../media/image74.emf"/><Relationship Id="rId2" Type="http://schemas.openxmlformats.org/officeDocument/2006/relationships/image" Target="../media/image69.emf"/><Relationship Id="rId1" Type="http://schemas.openxmlformats.org/officeDocument/2006/relationships/image" Target="../media/image68.wmf"/><Relationship Id="rId6" Type="http://schemas.openxmlformats.org/officeDocument/2006/relationships/image" Target="../media/image73.emf"/><Relationship Id="rId5" Type="http://schemas.openxmlformats.org/officeDocument/2006/relationships/image" Target="../media/image72.wmf"/><Relationship Id="rId10" Type="http://schemas.openxmlformats.org/officeDocument/2006/relationships/image" Target="../media/image77.emf"/><Relationship Id="rId4" Type="http://schemas.openxmlformats.org/officeDocument/2006/relationships/image" Target="../media/image71.wmf"/><Relationship Id="rId9" Type="http://schemas.openxmlformats.org/officeDocument/2006/relationships/image" Target="../media/image76.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79.emf"/><Relationship Id="rId1" Type="http://schemas.openxmlformats.org/officeDocument/2006/relationships/image" Target="../media/image78.wmf"/><Relationship Id="rId4" Type="http://schemas.openxmlformats.org/officeDocument/2006/relationships/image" Target="../media/image8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emf"/><Relationship Id="rId1" Type="http://schemas.openxmlformats.org/officeDocument/2006/relationships/image" Target="../media/image12.wmf"/><Relationship Id="rId4"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image" Target="../media/image24.wmf"/><Relationship Id="rId7" Type="http://schemas.openxmlformats.org/officeDocument/2006/relationships/image" Target="../media/image28.e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2.wmf"/><Relationship Id="rId7" Type="http://schemas.openxmlformats.org/officeDocument/2006/relationships/image" Target="../media/image36.wmf"/><Relationship Id="rId2" Type="http://schemas.openxmlformats.org/officeDocument/2006/relationships/image" Target="../media/image31.wmf"/><Relationship Id="rId1" Type="http://schemas.openxmlformats.org/officeDocument/2006/relationships/image" Target="../media/image30.wmf"/><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image" Target="../media/image37.emf"/><Relationship Id="rId6" Type="http://schemas.openxmlformats.org/officeDocument/2006/relationships/image" Target="../media/image42.emf"/><Relationship Id="rId5" Type="http://schemas.openxmlformats.org/officeDocument/2006/relationships/image" Target="../media/image41.emf"/><Relationship Id="rId4" Type="http://schemas.openxmlformats.org/officeDocument/2006/relationships/image" Target="../media/image40.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45.wmf"/><Relationship Id="rId1" Type="http://schemas.openxmlformats.org/officeDocument/2006/relationships/image" Target="../media/image44.wmf"/><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image" Target="../media/image4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5.wmf"/><Relationship Id="rId7" Type="http://schemas.openxmlformats.org/officeDocument/2006/relationships/image" Target="../media/image59.e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emf"/><Relationship Id="rId5" Type="http://schemas.openxmlformats.org/officeDocument/2006/relationships/image" Target="../media/image57.emf"/><Relationship Id="rId4" Type="http://schemas.openxmlformats.org/officeDocument/2006/relationships/image" Target="../media/image5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a:t>
            </a:fld>
            <a:endParaRPr lang="en-US"/>
          </a:p>
        </p:txBody>
      </p:sp>
    </p:spTree>
    <p:extLst>
      <p:ext uri="{BB962C8B-B14F-4D97-AF65-F5344CB8AC3E}">
        <p14:creationId xmlns:p14="http://schemas.microsoft.com/office/powerpoint/2010/main" val="2841549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846918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3</a:t>
            </a:fld>
            <a:endParaRPr lang="en-US"/>
          </a:p>
        </p:txBody>
      </p:sp>
    </p:spTree>
    <p:extLst>
      <p:ext uri="{BB962C8B-B14F-4D97-AF65-F5344CB8AC3E}">
        <p14:creationId xmlns:p14="http://schemas.microsoft.com/office/powerpoint/2010/main" val="1728159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Monday, Feb. 24, 2020</a:t>
            </a:r>
          </a:p>
        </p:txBody>
      </p:sp>
      <p:sp>
        <p:nvSpPr>
          <p:cNvPr id="6" name="Rectangle 5"/>
          <p:cNvSpPr>
            <a:spLocks noGrp="1" noChangeArrowheads="1"/>
          </p:cNvSpPr>
          <p:nvPr>
            <p:ph type="ftr" sz="quarter" idx="11"/>
          </p:nvPr>
        </p:nvSpPr>
        <p:spPr/>
        <p:txBody>
          <a:bodyPr/>
          <a:lstStyle>
            <a:lvl1pPr>
              <a:defRPr smtClean="0"/>
            </a:lvl1pPr>
          </a:lstStyle>
          <a:p>
            <a:pPr>
              <a:defRPr/>
            </a:pPr>
            <a:r>
              <a:rPr lang="en-US"/>
              <a:t>PHYS 1444-002, Spring 2020                    Dr. Jaehoon Yu</a:t>
            </a:r>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Feb. 24, 2020</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Feb. 24, 2020</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Feb. 24, 2020</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Feb. 24, 2020</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Monday, Feb. 24, 2020</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Monday, Feb. 24, 2020</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Feb. 24, 2020</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Monday, Feb. 24, 2020</a:t>
            </a:r>
          </a:p>
        </p:txBody>
      </p:sp>
      <p:sp>
        <p:nvSpPr>
          <p:cNvPr id="4" name="Footer Placeholder 3"/>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Monday, Feb. 24, 2020</a:t>
            </a:r>
          </a:p>
        </p:txBody>
      </p:sp>
      <p:sp>
        <p:nvSpPr>
          <p:cNvPr id="3" name="Footer Placeholder 2"/>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Feb. 24, 2020</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Feb. 24, 2020</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Monday, Feb. 24, 2020</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en-US"/>
              <a:t>PHYS 1444-002, Spring 2020                    Dr. Jaehoon Yu</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4.bin"/><Relationship Id="rId13" Type="http://schemas.openxmlformats.org/officeDocument/2006/relationships/image" Target="../media/image41.emf"/><Relationship Id="rId3" Type="http://schemas.openxmlformats.org/officeDocument/2006/relationships/image" Target="../media/image43.jpeg"/><Relationship Id="rId7" Type="http://schemas.openxmlformats.org/officeDocument/2006/relationships/image" Target="../media/image38.emf"/><Relationship Id="rId12"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33.bin"/><Relationship Id="rId11" Type="http://schemas.openxmlformats.org/officeDocument/2006/relationships/image" Target="../media/image40.emf"/><Relationship Id="rId5" Type="http://schemas.openxmlformats.org/officeDocument/2006/relationships/image" Target="../media/image37.emf"/><Relationship Id="rId15" Type="http://schemas.openxmlformats.org/officeDocument/2006/relationships/image" Target="../media/image42.emf"/><Relationship Id="rId10" Type="http://schemas.openxmlformats.org/officeDocument/2006/relationships/oleObject" Target="../embeddings/oleObject35.bin"/><Relationship Id="rId4" Type="http://schemas.openxmlformats.org/officeDocument/2006/relationships/oleObject" Target="../embeddings/oleObject32.bin"/><Relationship Id="rId9" Type="http://schemas.openxmlformats.org/officeDocument/2006/relationships/image" Target="../media/image39.emf"/><Relationship Id="rId14" Type="http://schemas.openxmlformats.org/officeDocument/2006/relationships/oleObject" Target="../embeddings/oleObject37.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0.bin"/><Relationship Id="rId13" Type="http://schemas.openxmlformats.org/officeDocument/2006/relationships/image" Target="../media/image47.wmf"/><Relationship Id="rId3" Type="http://schemas.openxmlformats.org/officeDocument/2006/relationships/image" Target="../media/image49.jpeg"/><Relationship Id="rId7" Type="http://schemas.openxmlformats.org/officeDocument/2006/relationships/image" Target="../media/image45.wmf"/><Relationship Id="rId12"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39.bin"/><Relationship Id="rId11" Type="http://schemas.openxmlformats.org/officeDocument/2006/relationships/image" Target="../media/image46.wmf"/><Relationship Id="rId5" Type="http://schemas.openxmlformats.org/officeDocument/2006/relationships/image" Target="../media/image44.wmf"/><Relationship Id="rId15" Type="http://schemas.openxmlformats.org/officeDocument/2006/relationships/image" Target="../media/image48.wmf"/><Relationship Id="rId10" Type="http://schemas.openxmlformats.org/officeDocument/2006/relationships/oleObject" Target="../embeddings/oleObject41.bin"/><Relationship Id="rId4" Type="http://schemas.openxmlformats.org/officeDocument/2006/relationships/oleObject" Target="../embeddings/oleObject38.bin"/><Relationship Id="rId9" Type="http://schemas.openxmlformats.org/officeDocument/2006/relationships/image" Target="../media/image36.wmf"/><Relationship Id="rId14" Type="http://schemas.openxmlformats.org/officeDocument/2006/relationships/oleObject" Target="../embeddings/oleObject43.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46.bin"/><Relationship Id="rId13" Type="http://schemas.openxmlformats.org/officeDocument/2006/relationships/image" Target="../media/image57.emf"/><Relationship Id="rId18" Type="http://schemas.openxmlformats.org/officeDocument/2006/relationships/image" Target="../media/image61.emf"/><Relationship Id="rId3" Type="http://schemas.openxmlformats.org/officeDocument/2006/relationships/image" Target="../media/image60.jpeg"/><Relationship Id="rId7" Type="http://schemas.openxmlformats.org/officeDocument/2006/relationships/image" Target="../media/image54.wmf"/><Relationship Id="rId12" Type="http://schemas.openxmlformats.org/officeDocument/2006/relationships/oleObject" Target="../embeddings/oleObject48.bin"/><Relationship Id="rId17" Type="http://schemas.openxmlformats.org/officeDocument/2006/relationships/image" Target="../media/image59.emf"/><Relationship Id="rId2" Type="http://schemas.openxmlformats.org/officeDocument/2006/relationships/slideLayout" Target="../slideLayouts/slideLayout2.xml"/><Relationship Id="rId16" Type="http://schemas.openxmlformats.org/officeDocument/2006/relationships/oleObject" Target="../embeddings/oleObject50.bin"/><Relationship Id="rId1" Type="http://schemas.openxmlformats.org/officeDocument/2006/relationships/vmlDrawing" Target="../drawings/vmlDrawing9.vml"/><Relationship Id="rId6" Type="http://schemas.openxmlformats.org/officeDocument/2006/relationships/oleObject" Target="../embeddings/oleObject45.bin"/><Relationship Id="rId11" Type="http://schemas.openxmlformats.org/officeDocument/2006/relationships/image" Target="../media/image56.emf"/><Relationship Id="rId5" Type="http://schemas.openxmlformats.org/officeDocument/2006/relationships/image" Target="../media/image53.wmf"/><Relationship Id="rId15" Type="http://schemas.openxmlformats.org/officeDocument/2006/relationships/image" Target="../media/image58.emf"/><Relationship Id="rId10" Type="http://schemas.openxmlformats.org/officeDocument/2006/relationships/oleObject" Target="../embeddings/oleObject47.bin"/><Relationship Id="rId19" Type="http://schemas.openxmlformats.org/officeDocument/2006/relationships/image" Target="../media/image62.emf"/><Relationship Id="rId4" Type="http://schemas.openxmlformats.org/officeDocument/2006/relationships/oleObject" Target="../embeddings/oleObject44.bin"/><Relationship Id="rId9" Type="http://schemas.openxmlformats.org/officeDocument/2006/relationships/image" Target="../media/image55.wmf"/><Relationship Id="rId14" Type="http://schemas.openxmlformats.org/officeDocument/2006/relationships/oleObject" Target="../embeddings/oleObject49.bin"/></Relationships>
</file>

<file path=ppt/slides/_rels/slide15.xml.rels><?xml version="1.0" encoding="UTF-8" standalone="yes"?>
<Relationships xmlns="http://schemas.openxmlformats.org/package/2006/relationships"><Relationship Id="rId8" Type="http://schemas.openxmlformats.org/officeDocument/2006/relationships/image" Target="../media/image64.wmf"/><Relationship Id="rId13" Type="http://schemas.openxmlformats.org/officeDocument/2006/relationships/oleObject" Target="../embeddings/oleObject56.bin"/><Relationship Id="rId3" Type="http://schemas.openxmlformats.org/officeDocument/2006/relationships/oleObject" Target="../embeddings/oleObject51.bin"/><Relationship Id="rId7" Type="http://schemas.openxmlformats.org/officeDocument/2006/relationships/oleObject" Target="../embeddings/oleObject53.bin"/><Relationship Id="rId12" Type="http://schemas.openxmlformats.org/officeDocument/2006/relationships/image" Target="../media/image66.e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63.emf"/><Relationship Id="rId11" Type="http://schemas.openxmlformats.org/officeDocument/2006/relationships/oleObject" Target="../embeddings/oleObject55.bin"/><Relationship Id="rId5" Type="http://schemas.openxmlformats.org/officeDocument/2006/relationships/oleObject" Target="../embeddings/oleObject52.bin"/><Relationship Id="rId10" Type="http://schemas.openxmlformats.org/officeDocument/2006/relationships/image" Target="../media/image65.emf"/><Relationship Id="rId4" Type="http://schemas.openxmlformats.org/officeDocument/2006/relationships/image" Target="../media/image3.wmf"/><Relationship Id="rId9" Type="http://schemas.openxmlformats.org/officeDocument/2006/relationships/oleObject" Target="../embeddings/oleObject54.bin"/><Relationship Id="rId14" Type="http://schemas.openxmlformats.org/officeDocument/2006/relationships/image" Target="../media/image67.emf"/></Relationships>
</file>

<file path=ppt/slides/_rels/slide16.xml.rels><?xml version="1.0" encoding="UTF-8" standalone="yes"?>
<Relationships xmlns="http://schemas.openxmlformats.org/package/2006/relationships"><Relationship Id="rId8" Type="http://schemas.openxmlformats.org/officeDocument/2006/relationships/image" Target="../media/image70.wmf"/><Relationship Id="rId13" Type="http://schemas.openxmlformats.org/officeDocument/2006/relationships/oleObject" Target="../embeddings/oleObject62.bin"/><Relationship Id="rId18" Type="http://schemas.openxmlformats.org/officeDocument/2006/relationships/image" Target="../media/image75.emf"/><Relationship Id="rId3" Type="http://schemas.openxmlformats.org/officeDocument/2006/relationships/oleObject" Target="../embeddings/oleObject57.bin"/><Relationship Id="rId21" Type="http://schemas.openxmlformats.org/officeDocument/2006/relationships/oleObject" Target="../embeddings/oleObject66.bin"/><Relationship Id="rId7" Type="http://schemas.openxmlformats.org/officeDocument/2006/relationships/oleObject" Target="../embeddings/oleObject59.bin"/><Relationship Id="rId12" Type="http://schemas.openxmlformats.org/officeDocument/2006/relationships/image" Target="../media/image72.wmf"/><Relationship Id="rId17" Type="http://schemas.openxmlformats.org/officeDocument/2006/relationships/oleObject" Target="../embeddings/oleObject64.bin"/><Relationship Id="rId2" Type="http://schemas.openxmlformats.org/officeDocument/2006/relationships/slideLayout" Target="../slideLayouts/slideLayout2.xml"/><Relationship Id="rId16" Type="http://schemas.openxmlformats.org/officeDocument/2006/relationships/image" Target="../media/image74.emf"/><Relationship Id="rId20" Type="http://schemas.openxmlformats.org/officeDocument/2006/relationships/image" Target="../media/image76.emf"/><Relationship Id="rId1" Type="http://schemas.openxmlformats.org/officeDocument/2006/relationships/vmlDrawing" Target="../drawings/vmlDrawing11.vml"/><Relationship Id="rId6" Type="http://schemas.openxmlformats.org/officeDocument/2006/relationships/image" Target="../media/image69.emf"/><Relationship Id="rId11" Type="http://schemas.openxmlformats.org/officeDocument/2006/relationships/oleObject" Target="../embeddings/oleObject61.bin"/><Relationship Id="rId5" Type="http://schemas.openxmlformats.org/officeDocument/2006/relationships/oleObject" Target="../embeddings/oleObject58.bin"/><Relationship Id="rId15" Type="http://schemas.openxmlformats.org/officeDocument/2006/relationships/oleObject" Target="../embeddings/oleObject63.bin"/><Relationship Id="rId10" Type="http://schemas.openxmlformats.org/officeDocument/2006/relationships/image" Target="../media/image71.wmf"/><Relationship Id="rId19" Type="http://schemas.openxmlformats.org/officeDocument/2006/relationships/oleObject" Target="../embeddings/oleObject65.bin"/><Relationship Id="rId4" Type="http://schemas.openxmlformats.org/officeDocument/2006/relationships/image" Target="../media/image68.wmf"/><Relationship Id="rId9" Type="http://schemas.openxmlformats.org/officeDocument/2006/relationships/oleObject" Target="../embeddings/oleObject60.bin"/><Relationship Id="rId14" Type="http://schemas.openxmlformats.org/officeDocument/2006/relationships/image" Target="../media/image73.emf"/><Relationship Id="rId22" Type="http://schemas.openxmlformats.org/officeDocument/2006/relationships/image" Target="../media/image77.emf"/></Relationships>
</file>

<file path=ppt/slides/_rels/slide17.xml.rels><?xml version="1.0" encoding="UTF-8" standalone="yes"?>
<Relationships xmlns="http://schemas.openxmlformats.org/package/2006/relationships"><Relationship Id="rId8" Type="http://schemas.openxmlformats.org/officeDocument/2006/relationships/image" Target="../media/image80.emf"/><Relationship Id="rId3" Type="http://schemas.openxmlformats.org/officeDocument/2006/relationships/oleObject" Target="../embeddings/oleObject67.bin"/><Relationship Id="rId7" Type="http://schemas.openxmlformats.org/officeDocument/2006/relationships/oleObject" Target="../embeddings/oleObject69.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79.emf"/><Relationship Id="rId5" Type="http://schemas.openxmlformats.org/officeDocument/2006/relationships/oleObject" Target="../embeddings/oleObject68.bin"/><Relationship Id="rId10" Type="http://schemas.openxmlformats.org/officeDocument/2006/relationships/image" Target="../media/image81.emf"/><Relationship Id="rId4" Type="http://schemas.openxmlformats.org/officeDocument/2006/relationships/image" Target="../media/image78.wmf"/><Relationship Id="rId9" Type="http://schemas.openxmlformats.org/officeDocument/2006/relationships/oleObject" Target="../embeddings/oleObject70.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7.wmf"/><Relationship Id="rId18" Type="http://schemas.openxmlformats.org/officeDocument/2006/relationships/oleObject" Target="../embeddings/oleObject8.bin"/><Relationship Id="rId3" Type="http://schemas.openxmlformats.org/officeDocument/2006/relationships/image" Target="../media/image11.jpeg"/><Relationship Id="rId7" Type="http://schemas.openxmlformats.org/officeDocument/2006/relationships/image" Target="../media/image4.emf"/><Relationship Id="rId12" Type="http://schemas.openxmlformats.org/officeDocument/2006/relationships/oleObject" Target="../embeddings/oleObject5.bin"/><Relationship Id="rId17" Type="http://schemas.openxmlformats.org/officeDocument/2006/relationships/image" Target="../media/image9.emf"/><Relationship Id="rId2" Type="http://schemas.openxmlformats.org/officeDocument/2006/relationships/slideLayout" Target="../slideLayouts/slideLayout2.xml"/><Relationship Id="rId16"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6.wmf"/><Relationship Id="rId5" Type="http://schemas.openxmlformats.org/officeDocument/2006/relationships/image" Target="../media/image3.wmf"/><Relationship Id="rId15" Type="http://schemas.openxmlformats.org/officeDocument/2006/relationships/image" Target="../media/image8.emf"/><Relationship Id="rId10" Type="http://schemas.openxmlformats.org/officeDocument/2006/relationships/oleObject" Target="../embeddings/oleObject4.bin"/><Relationship Id="rId19" Type="http://schemas.openxmlformats.org/officeDocument/2006/relationships/image" Target="../media/image10.emf"/><Relationship Id="rId4" Type="http://schemas.openxmlformats.org/officeDocument/2006/relationships/oleObject" Target="../embeddings/oleObject1.bin"/><Relationship Id="rId9" Type="http://schemas.openxmlformats.org/officeDocument/2006/relationships/image" Target="../media/image5.wmf"/><Relationship Id="rId14" Type="http://schemas.openxmlformats.org/officeDocument/2006/relationships/oleObject" Target="../embeddings/oleObject6.bin"/></Relationships>
</file>

<file path=ppt/slides/_rels/slide5.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3.emf"/><Relationship Id="rId11" Type="http://schemas.openxmlformats.org/officeDocument/2006/relationships/image" Target="../media/image11.jpeg"/><Relationship Id="rId5" Type="http://schemas.openxmlformats.org/officeDocument/2006/relationships/oleObject" Target="../embeddings/oleObject10.bin"/><Relationship Id="rId10" Type="http://schemas.openxmlformats.org/officeDocument/2006/relationships/image" Target="../media/image15.emf"/><Relationship Id="rId4" Type="http://schemas.openxmlformats.org/officeDocument/2006/relationships/image" Target="../media/image12.wmf"/><Relationship Id="rId9" Type="http://schemas.openxmlformats.org/officeDocument/2006/relationships/oleObject" Target="../embeddings/oleObject12.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17.wmf"/><Relationship Id="rId5" Type="http://schemas.openxmlformats.org/officeDocument/2006/relationships/oleObject" Target="../embeddings/oleObject14.bin"/><Relationship Id="rId4" Type="http://schemas.openxmlformats.org/officeDocument/2006/relationships/image" Target="../media/image16.emf"/></Relationships>
</file>

<file path=ppt/slides/_rels/slide7.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20.jpeg"/><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8.emf"/><Relationship Id="rId5" Type="http://schemas.openxmlformats.org/officeDocument/2006/relationships/oleObject" Target="../embeddings/oleObject15.bin"/><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oleObject" Target="../embeddings/oleObject22.bin"/><Relationship Id="rId18" Type="http://schemas.openxmlformats.org/officeDocument/2006/relationships/image" Target="../media/image29.emf"/><Relationship Id="rId3" Type="http://schemas.openxmlformats.org/officeDocument/2006/relationships/oleObject" Target="../embeddings/oleObject17.bin"/><Relationship Id="rId7" Type="http://schemas.openxmlformats.org/officeDocument/2006/relationships/oleObject" Target="../embeddings/oleObject19.bin"/><Relationship Id="rId12" Type="http://schemas.openxmlformats.org/officeDocument/2006/relationships/image" Target="../media/image26.emf"/><Relationship Id="rId17" Type="http://schemas.openxmlformats.org/officeDocument/2006/relationships/oleObject" Target="../embeddings/oleObject24.bin"/><Relationship Id="rId2" Type="http://schemas.openxmlformats.org/officeDocument/2006/relationships/slideLayout" Target="../slideLayouts/slideLayout2.xml"/><Relationship Id="rId16" Type="http://schemas.openxmlformats.org/officeDocument/2006/relationships/image" Target="../media/image28.emf"/><Relationship Id="rId1" Type="http://schemas.openxmlformats.org/officeDocument/2006/relationships/vmlDrawing" Target="../drawings/vmlDrawing5.vml"/><Relationship Id="rId6" Type="http://schemas.openxmlformats.org/officeDocument/2006/relationships/image" Target="../media/image23.wmf"/><Relationship Id="rId11" Type="http://schemas.openxmlformats.org/officeDocument/2006/relationships/oleObject" Target="../embeddings/oleObject21.bin"/><Relationship Id="rId5" Type="http://schemas.openxmlformats.org/officeDocument/2006/relationships/oleObject" Target="../embeddings/oleObject18.bin"/><Relationship Id="rId15" Type="http://schemas.openxmlformats.org/officeDocument/2006/relationships/oleObject" Target="../embeddings/oleObject23.bin"/><Relationship Id="rId10" Type="http://schemas.openxmlformats.org/officeDocument/2006/relationships/image" Target="../media/image25.emf"/><Relationship Id="rId4" Type="http://schemas.openxmlformats.org/officeDocument/2006/relationships/image" Target="../media/image22.wmf"/><Relationship Id="rId9" Type="http://schemas.openxmlformats.org/officeDocument/2006/relationships/oleObject" Target="../embeddings/oleObject20.bin"/><Relationship Id="rId14" Type="http://schemas.openxmlformats.org/officeDocument/2006/relationships/image" Target="../media/image27.emf"/></Relationships>
</file>

<file path=ppt/slides/_rels/slide9.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oleObject" Target="../embeddings/oleObject30.bin"/><Relationship Id="rId3" Type="http://schemas.openxmlformats.org/officeDocument/2006/relationships/oleObject" Target="../embeddings/oleObject25.bin"/><Relationship Id="rId7" Type="http://schemas.openxmlformats.org/officeDocument/2006/relationships/oleObject" Target="../embeddings/oleObject27.bin"/><Relationship Id="rId12" Type="http://schemas.openxmlformats.org/officeDocument/2006/relationships/image" Target="../media/image34.wmf"/><Relationship Id="rId2" Type="http://schemas.openxmlformats.org/officeDocument/2006/relationships/slideLayout" Target="../slideLayouts/slideLayout2.xml"/><Relationship Id="rId16" Type="http://schemas.openxmlformats.org/officeDocument/2006/relationships/image" Target="../media/image36.wmf"/><Relationship Id="rId1" Type="http://schemas.openxmlformats.org/officeDocument/2006/relationships/vmlDrawing" Target="../drawings/vmlDrawing6.vml"/><Relationship Id="rId6" Type="http://schemas.openxmlformats.org/officeDocument/2006/relationships/image" Target="../media/image31.wmf"/><Relationship Id="rId11" Type="http://schemas.openxmlformats.org/officeDocument/2006/relationships/oleObject" Target="../embeddings/oleObject29.bin"/><Relationship Id="rId5" Type="http://schemas.openxmlformats.org/officeDocument/2006/relationships/oleObject" Target="../embeddings/oleObject26.bin"/><Relationship Id="rId15" Type="http://schemas.openxmlformats.org/officeDocument/2006/relationships/oleObject" Target="../embeddings/oleObject31.bin"/><Relationship Id="rId10" Type="http://schemas.openxmlformats.org/officeDocument/2006/relationships/image" Target="../media/image33.wmf"/><Relationship Id="rId4" Type="http://schemas.openxmlformats.org/officeDocument/2006/relationships/image" Target="../media/image30.wmf"/><Relationship Id="rId9" Type="http://schemas.openxmlformats.org/officeDocument/2006/relationships/oleObject" Target="../embeddings/oleObject28.bin"/><Relationship Id="rId14" Type="http://schemas.openxmlformats.org/officeDocument/2006/relationships/image" Target="../media/image35.w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Monday, Feb. 24, 2020</a:t>
            </a:r>
          </a:p>
        </p:txBody>
      </p:sp>
      <p:sp>
        <p:nvSpPr>
          <p:cNvPr id="7" name="Rectangle 5"/>
          <p:cNvSpPr>
            <a:spLocks noGrp="1" noChangeArrowheads="1"/>
          </p:cNvSpPr>
          <p:nvPr>
            <p:ph type="ftr" sz="quarter" idx="11"/>
          </p:nvPr>
        </p:nvSpPr>
        <p:spPr/>
        <p:txBody>
          <a:bodyPr/>
          <a:lstStyle/>
          <a:p>
            <a:pPr>
              <a:defRPr/>
            </a:pPr>
            <a:r>
              <a:rPr lang="en-US"/>
              <a:t>PHYS 1444-002, Spring 2020                    Dr. Jaehoon Yu</a:t>
            </a:r>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1444 – Section 002</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#9</a:t>
            </a:r>
          </a:p>
        </p:txBody>
      </p:sp>
      <p:sp>
        <p:nvSpPr>
          <p:cNvPr id="18438" name="Text Box 4"/>
          <p:cNvSpPr txBox="1">
            <a:spLocks noChangeArrowheads="1"/>
          </p:cNvSpPr>
          <p:nvPr/>
        </p:nvSpPr>
        <p:spPr bwMode="auto">
          <a:xfrm>
            <a:off x="2893398" y="1447800"/>
            <a:ext cx="3049233"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Monday, Feb. 24, 2020	</a:t>
            </a:r>
          </a:p>
          <a:p>
            <a:pPr algn="ctr"/>
            <a:r>
              <a:rPr lang="en-US" dirty="0">
                <a:solidFill>
                  <a:schemeClr val="accent2"/>
                </a:solidFill>
                <a:latin typeface="Monotype Corsiva" pitchFamily="-84" charset="0"/>
              </a:rPr>
              <a:t>Dr. Jaehoon Yu</a:t>
            </a:r>
            <a:endParaRPr lang="en-US" b="1" dirty="0">
              <a:solidFill>
                <a:srgbClr val="FF0066"/>
              </a:solidFill>
              <a:latin typeface="Monotype Corsiva" pitchFamily="-84" charset="0"/>
            </a:endParaRPr>
          </a:p>
        </p:txBody>
      </p:sp>
      <p:sp>
        <p:nvSpPr>
          <p:cNvPr id="10" name="Content Placeholder 2">
            <a:extLst>
              <a:ext uri="{FF2B5EF4-FFF2-40B4-BE49-F238E27FC236}">
                <a16:creationId xmlns:a16="http://schemas.microsoft.com/office/drawing/2014/main" id="{8489E6EB-9A4B-934B-86D7-16E710D27181}"/>
              </a:ext>
            </a:extLst>
          </p:cNvPr>
          <p:cNvSpPr txBox="1">
            <a:spLocks/>
          </p:cNvSpPr>
          <p:nvPr/>
        </p:nvSpPr>
        <p:spPr bwMode="auto">
          <a:xfrm>
            <a:off x="1266522" y="2074628"/>
            <a:ext cx="6934200" cy="29710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dirty="0">
                <a:latin typeface="Arial Narrow" pitchFamily="-84" charset="0"/>
              </a:rPr>
              <a:t>CH 23</a:t>
            </a:r>
          </a:p>
          <a:p>
            <a:pPr lvl="1">
              <a:buFont typeface="Arial" panose="020B0604020202020204" pitchFamily="34" charset="0"/>
              <a:buChar char="•"/>
            </a:pPr>
            <a:r>
              <a:rPr lang="en-US" dirty="0">
                <a:latin typeface="Arial Narrow" charset="0"/>
              </a:rPr>
              <a:t>Electric Potential due to Point Charges</a:t>
            </a:r>
          </a:p>
          <a:p>
            <a:pPr lvl="1">
              <a:buFont typeface="Arial" panose="020B0604020202020204" pitchFamily="34" charset="0"/>
              <a:buChar char="•"/>
            </a:pPr>
            <a:r>
              <a:rPr lang="en-US" dirty="0">
                <a:latin typeface="Arial Narrow" charset="0"/>
              </a:rPr>
              <a:t>Shape of the Electric Potential </a:t>
            </a:r>
          </a:p>
          <a:p>
            <a:pPr lvl="1">
              <a:buFont typeface="Arial" panose="020B0604020202020204" pitchFamily="34" charset="0"/>
              <a:buChar char="•"/>
            </a:pPr>
            <a:r>
              <a:rPr lang="en-US" dirty="0">
                <a:latin typeface="Arial Narrow" charset="0"/>
              </a:rPr>
              <a:t>Electric Potential by Charge Distributions</a:t>
            </a:r>
          </a:p>
          <a:p>
            <a:pPr lvl="1">
              <a:buFont typeface="Arial" panose="020B0604020202020204" pitchFamily="34" charset="0"/>
              <a:buChar char="•"/>
            </a:pPr>
            <a:r>
              <a:rPr lang="en-US" dirty="0" err="1">
                <a:latin typeface="Arial Narrow" charset="0"/>
              </a:rPr>
              <a:t>Equi</a:t>
            </a:r>
            <a:r>
              <a:rPr lang="en-US" dirty="0">
                <a:latin typeface="Arial Narrow" charset="0"/>
              </a:rPr>
              <a:t>-potential Lines and Surfaces</a:t>
            </a:r>
          </a:p>
          <a:p>
            <a:pPr lvl="1">
              <a:buFont typeface="Arial" panose="020B0604020202020204" pitchFamily="34" charset="0"/>
              <a:buChar char="•"/>
            </a:pPr>
            <a:r>
              <a:rPr lang="en-US" dirty="0">
                <a:latin typeface="Arial Narrow" charset="0"/>
              </a:rPr>
              <a:t>Electric Potential Due to </a:t>
            </a:r>
            <a:r>
              <a:rPr lang="en-US">
                <a:latin typeface="Arial Narrow" charset="0"/>
              </a:rPr>
              <a:t>Electric Dipole</a:t>
            </a:r>
          </a:p>
          <a:p>
            <a:pPr lvl="1">
              <a:buFont typeface="Arial" panose="020B0604020202020204" pitchFamily="34" charset="0"/>
              <a:buChar char="•"/>
            </a:pPr>
            <a:r>
              <a:rPr lang="en-US">
                <a:latin typeface="Arial Narrow" charset="0"/>
              </a:rPr>
              <a:t>Electrostatic </a:t>
            </a:r>
            <a:r>
              <a:rPr lang="en-US" dirty="0">
                <a:latin typeface="Arial Narrow" charset="0"/>
              </a:rPr>
              <a:t>Potential Energy</a:t>
            </a:r>
          </a:p>
          <a:p>
            <a:pPr lvl="1">
              <a:buFont typeface="Arial" panose="020B0604020202020204" pitchFamily="34" charset="0"/>
              <a:buChar char="•"/>
            </a:pPr>
            <a:endParaRPr lang="en-US" dirty="0">
              <a:latin typeface="Arial Narrow" charset="0"/>
            </a:endParaRPr>
          </a:p>
        </p:txBody>
      </p:sp>
      <p:sp>
        <p:nvSpPr>
          <p:cNvPr id="8" name="Text Box 9">
            <a:extLst>
              <a:ext uri="{FF2B5EF4-FFF2-40B4-BE49-F238E27FC236}">
                <a16:creationId xmlns:a16="http://schemas.microsoft.com/office/drawing/2014/main" id="{1EA02CE8-A676-4147-AF03-8F96D1D38357}"/>
              </a:ext>
            </a:extLst>
          </p:cNvPr>
          <p:cNvSpPr txBox="1">
            <a:spLocks noChangeArrowheads="1"/>
          </p:cNvSpPr>
          <p:nvPr/>
        </p:nvSpPr>
        <p:spPr bwMode="auto">
          <a:xfrm>
            <a:off x="1009045" y="5779532"/>
            <a:ext cx="7449155" cy="461665"/>
          </a:xfrm>
          <a:prstGeom prst="rect">
            <a:avLst/>
          </a:prstGeom>
          <a:solidFill>
            <a:srgbClr val="CCFFFF"/>
          </a:solidFill>
          <a:ln w="9525">
            <a:noFill/>
            <a:miter lim="800000"/>
            <a:headEnd/>
            <a:tailEnd/>
          </a:ln>
        </p:spPr>
        <p:txBody>
          <a:bodyPr wrap="none">
            <a:prstTxWarp prst="textNoShape">
              <a:avLst/>
            </a:prstTxWarp>
            <a:spAutoFit/>
          </a:bodyPr>
          <a:lstStyle/>
          <a:p>
            <a:r>
              <a:rPr lang="en-US" dirty="0">
                <a:solidFill>
                  <a:srgbClr val="003300"/>
                </a:solidFill>
                <a:latin typeface="Arial Narrow" pitchFamily="-84" charset="0"/>
              </a:rPr>
              <a:t>Today’s homework is homework #6, due 11pm, Monday, Mar. 2!!</a:t>
            </a:r>
          </a:p>
        </p:txBody>
      </p:sp>
    </p:spTree>
    <p:extLst>
      <p:ext uri="{BB962C8B-B14F-4D97-AF65-F5344CB8AC3E}">
        <p14:creationId xmlns:p14="http://schemas.microsoft.com/office/powerpoint/2010/main" val="284693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wipe(left)">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wipe(left)">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wipe(left)">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wipe(left)">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wipe(left)">
                                      <p:cBhvr>
                                        <p:cTn id="27" dur="500"/>
                                        <p:tgtEl>
                                          <p:spTgt spid="1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
                                            <p:txEl>
                                              <p:pRg st="6" end="6"/>
                                            </p:txEl>
                                          </p:spTgt>
                                        </p:tgtEl>
                                        <p:attrNameLst>
                                          <p:attrName>style.visibility</p:attrName>
                                        </p:attrNameLst>
                                      </p:cBhvr>
                                      <p:to>
                                        <p:strVal val="visible"/>
                                      </p:to>
                                    </p:set>
                                    <p:animEffect transition="in" filter="wipe(left)">
                                      <p:cBhvr>
                                        <p:cTn id="32" dur="500"/>
                                        <p:tgtEl>
                                          <p:spTgt spid="10">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FG23_01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81000"/>
            <a:ext cx="3810000" cy="243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705"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Feb. 24, 2020</a:t>
            </a:r>
          </a:p>
        </p:txBody>
      </p:sp>
      <p:sp>
        <p:nvSpPr>
          <p:cNvPr id="29706"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Spring 2020                    Dr. Jaehoon Yu</a:t>
            </a:r>
          </a:p>
        </p:txBody>
      </p:sp>
      <p:sp>
        <p:nvSpPr>
          <p:cNvPr id="29707"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278F7BD-0588-964C-B167-BFADDDDAB2C6}" type="slidenum">
              <a:rPr lang="en-US" sz="1400">
                <a:solidFill>
                  <a:srgbClr val="A50021"/>
                </a:solidFill>
                <a:latin typeface="Arial Narrow" charset="0"/>
              </a:rPr>
              <a:pPr eaLnBrk="1" hangingPunct="1"/>
              <a:t>10</a:t>
            </a:fld>
            <a:endParaRPr lang="en-US" sz="1400">
              <a:solidFill>
                <a:srgbClr val="A50021"/>
              </a:solidFill>
              <a:latin typeface="Arial Narrow" charset="0"/>
            </a:endParaRPr>
          </a:p>
        </p:txBody>
      </p:sp>
      <p:sp>
        <p:nvSpPr>
          <p:cNvPr id="29708" name="Rectangle 3"/>
          <p:cNvSpPr>
            <a:spLocks noGrp="1" noChangeArrowheads="1"/>
          </p:cNvSpPr>
          <p:nvPr>
            <p:ph type="title"/>
          </p:nvPr>
        </p:nvSpPr>
        <p:spPr>
          <a:xfrm>
            <a:off x="228600" y="0"/>
            <a:ext cx="5638800" cy="762000"/>
          </a:xfrm>
        </p:spPr>
        <p:txBody>
          <a:bodyPr/>
          <a:lstStyle/>
          <a:p>
            <a:r>
              <a:rPr lang="en-US" dirty="0">
                <a:latin typeface="Arial Narrow" charset="0"/>
                <a:ea typeface="ＭＳ Ｐゴシック" charset="0"/>
                <a:cs typeface="ＭＳ Ｐゴシック" charset="0"/>
              </a:rPr>
              <a:t>Example </a:t>
            </a:r>
          </a:p>
        </p:txBody>
      </p:sp>
      <p:sp>
        <p:nvSpPr>
          <p:cNvPr id="242692" name="Rectangle 4"/>
          <p:cNvSpPr>
            <a:spLocks noGrp="1" noChangeArrowheads="1"/>
          </p:cNvSpPr>
          <p:nvPr>
            <p:ph type="body" idx="1"/>
          </p:nvPr>
        </p:nvSpPr>
        <p:spPr>
          <a:xfrm>
            <a:off x="76200" y="762000"/>
            <a:ext cx="5181600" cy="1752600"/>
          </a:xfrm>
        </p:spPr>
        <p:txBody>
          <a:bodyPr/>
          <a:lstStyle/>
          <a:p>
            <a:pPr>
              <a:lnSpc>
                <a:spcPct val="80000"/>
              </a:lnSpc>
            </a:pPr>
            <a:r>
              <a:rPr lang="en-US" sz="2800" b="1">
                <a:latin typeface="Arial Narrow" charset="0"/>
                <a:ea typeface="ＭＳ Ｐゴシック" charset="0"/>
                <a:cs typeface="ＭＳ Ｐゴシック" charset="0"/>
              </a:rPr>
              <a:t>Potential due to two charges</a:t>
            </a:r>
            <a:r>
              <a:rPr lang="en-US" sz="2800">
                <a:latin typeface="Arial Narrow" charset="0"/>
                <a:ea typeface="ＭＳ Ｐゴシック" charset="0"/>
                <a:cs typeface="ＭＳ Ｐゴシック" charset="0"/>
              </a:rPr>
              <a:t>: Calculate the electric potential (a) at point A in the figure due to the two charges shown, and (b) at point B.</a:t>
            </a:r>
          </a:p>
        </p:txBody>
      </p:sp>
      <p:sp>
        <p:nvSpPr>
          <p:cNvPr id="242693" name="Rectangle 5"/>
          <p:cNvSpPr>
            <a:spLocks noChangeArrowheads="1"/>
          </p:cNvSpPr>
          <p:nvPr/>
        </p:nvSpPr>
        <p:spPr bwMode="auto">
          <a:xfrm>
            <a:off x="152400" y="2286000"/>
            <a:ext cx="52578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pPr>
            <a:r>
              <a:rPr lang="en-US" dirty="0">
                <a:solidFill>
                  <a:srgbClr val="660066"/>
                </a:solidFill>
                <a:latin typeface="Arial Narrow" charset="0"/>
              </a:rPr>
              <a:t>Electric potential is a scalar quantity, so one adds the potential by each of the source charge, as if they are numbers.</a:t>
            </a:r>
          </a:p>
        </p:txBody>
      </p:sp>
      <p:graphicFrame>
        <p:nvGraphicFramePr>
          <p:cNvPr id="242694" name="Object 2"/>
          <p:cNvGraphicFramePr>
            <a:graphicFrameLocks noChangeAspect="1"/>
          </p:cNvGraphicFramePr>
          <p:nvPr/>
        </p:nvGraphicFramePr>
        <p:xfrm>
          <a:off x="3048000" y="3276600"/>
          <a:ext cx="687388" cy="496888"/>
        </p:xfrm>
        <a:graphic>
          <a:graphicData uri="http://schemas.openxmlformats.org/presentationml/2006/ole">
            <mc:AlternateContent xmlns:mc="http://schemas.openxmlformats.org/markup-compatibility/2006">
              <mc:Choice xmlns:v="urn:schemas-microsoft-com:vml" Requires="v">
                <p:oleObj spid="_x0000_s60915" name="Equation" r:id="rId4" imgW="304800" imgH="228600" progId="Equation.DSMT4">
                  <p:embed/>
                </p:oleObj>
              </mc:Choice>
              <mc:Fallback>
                <p:oleObj name="Equation" r:id="rId4" imgW="304800" imgH="228600" progId="Equation.DSMT4">
                  <p:embed/>
                  <p:pic>
                    <p:nvPicPr>
                      <p:cNvPr id="24269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3276600"/>
                        <a:ext cx="687388" cy="4968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42695" name="Rectangle 7"/>
          <p:cNvSpPr>
            <a:spLocks noChangeArrowheads="1"/>
          </p:cNvSpPr>
          <p:nvPr/>
        </p:nvSpPr>
        <p:spPr bwMode="auto">
          <a:xfrm>
            <a:off x="304800" y="3352800"/>
            <a:ext cx="27432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pPr>
            <a:r>
              <a:rPr lang="en-US" sz="2800">
                <a:solidFill>
                  <a:schemeClr val="accent2"/>
                </a:solidFill>
                <a:latin typeface="Arial Narrow" charset="0"/>
              </a:rPr>
              <a:t>(a) potential at A is</a:t>
            </a:r>
          </a:p>
        </p:txBody>
      </p:sp>
      <p:graphicFrame>
        <p:nvGraphicFramePr>
          <p:cNvPr id="77832" name="Object 3"/>
          <p:cNvGraphicFramePr>
            <a:graphicFrameLocks noChangeAspect="1"/>
          </p:cNvGraphicFramePr>
          <p:nvPr/>
        </p:nvGraphicFramePr>
        <p:xfrm>
          <a:off x="5257800" y="3073400"/>
          <a:ext cx="1803400" cy="965200"/>
        </p:xfrm>
        <a:graphic>
          <a:graphicData uri="http://schemas.openxmlformats.org/presentationml/2006/ole">
            <mc:AlternateContent xmlns:mc="http://schemas.openxmlformats.org/markup-compatibility/2006">
              <mc:Choice xmlns:v="urn:schemas-microsoft-com:vml" Requires="v">
                <p:oleObj spid="_x0000_s60916" name="Equation" r:id="rId6" imgW="800100" imgH="444500" progId="Equation.DSMT4">
                  <p:embed/>
                </p:oleObj>
              </mc:Choice>
              <mc:Fallback>
                <p:oleObj name="Equation" r:id="rId6" imgW="800100" imgH="444500" progId="Equation.DSMT4">
                  <p:embed/>
                  <p:pic>
                    <p:nvPicPr>
                      <p:cNvPr id="77832"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3073400"/>
                        <a:ext cx="1803400" cy="965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7833" name="Object 4"/>
          <p:cNvGraphicFramePr>
            <a:graphicFrameLocks noChangeAspect="1"/>
          </p:cNvGraphicFramePr>
          <p:nvPr/>
        </p:nvGraphicFramePr>
        <p:xfrm>
          <a:off x="3733800" y="3276600"/>
          <a:ext cx="1489075" cy="496888"/>
        </p:xfrm>
        <a:graphic>
          <a:graphicData uri="http://schemas.openxmlformats.org/presentationml/2006/ole">
            <mc:AlternateContent xmlns:mc="http://schemas.openxmlformats.org/markup-compatibility/2006">
              <mc:Choice xmlns:v="urn:schemas-microsoft-com:vml" Requires="v">
                <p:oleObj spid="_x0000_s60917" name="Equation" r:id="rId8" imgW="660400" imgH="228600" progId="Equation.DSMT4">
                  <p:embed/>
                </p:oleObj>
              </mc:Choice>
              <mc:Fallback>
                <p:oleObj name="Equation" r:id="rId8" imgW="660400" imgH="228600" progId="Equation.DSMT4">
                  <p:embed/>
                  <p:pic>
                    <p:nvPicPr>
                      <p:cNvPr id="77833"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33800" y="3276600"/>
                        <a:ext cx="1489075" cy="4968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7834" name="Object 5"/>
          <p:cNvGraphicFramePr>
            <a:graphicFrameLocks noChangeAspect="1"/>
          </p:cNvGraphicFramePr>
          <p:nvPr/>
        </p:nvGraphicFramePr>
        <p:xfrm>
          <a:off x="2746375" y="3835400"/>
          <a:ext cx="2892425" cy="965200"/>
        </p:xfrm>
        <a:graphic>
          <a:graphicData uri="http://schemas.openxmlformats.org/presentationml/2006/ole">
            <mc:AlternateContent xmlns:mc="http://schemas.openxmlformats.org/markup-compatibility/2006">
              <mc:Choice xmlns:v="urn:schemas-microsoft-com:vml" Requires="v">
                <p:oleObj spid="_x0000_s60918" name="Equation" r:id="rId10" imgW="1282700" imgH="444500" progId="Equation.DSMT4">
                  <p:embed/>
                </p:oleObj>
              </mc:Choice>
              <mc:Fallback>
                <p:oleObj name="Equation" r:id="rId10" imgW="1282700" imgH="444500" progId="Equation.DSMT4">
                  <p:embed/>
                  <p:pic>
                    <p:nvPicPr>
                      <p:cNvPr id="77834"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46375" y="3835400"/>
                        <a:ext cx="2892425" cy="965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7835" name="Object 6"/>
          <p:cNvGraphicFramePr>
            <a:graphicFrameLocks noChangeAspect="1"/>
          </p:cNvGraphicFramePr>
          <p:nvPr/>
        </p:nvGraphicFramePr>
        <p:xfrm>
          <a:off x="5715000" y="3779838"/>
          <a:ext cx="2519363" cy="1020762"/>
        </p:xfrm>
        <a:graphic>
          <a:graphicData uri="http://schemas.openxmlformats.org/presentationml/2006/ole">
            <mc:AlternateContent xmlns:mc="http://schemas.openxmlformats.org/markup-compatibility/2006">
              <mc:Choice xmlns:v="urn:schemas-microsoft-com:vml" Requires="v">
                <p:oleObj spid="_x0000_s60919" name="Equation" r:id="rId12" imgW="1117600" imgH="469900" progId="Equation.DSMT4">
                  <p:embed/>
                </p:oleObj>
              </mc:Choice>
              <mc:Fallback>
                <p:oleObj name="Equation" r:id="rId12" imgW="1117600" imgH="469900" progId="Equation.DSMT4">
                  <p:embed/>
                  <p:pic>
                    <p:nvPicPr>
                      <p:cNvPr id="77835"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15000" y="3779838"/>
                        <a:ext cx="2519363" cy="10207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7836" name="Object 7"/>
          <p:cNvGraphicFramePr>
            <a:graphicFrameLocks noChangeAspect="1"/>
          </p:cNvGraphicFramePr>
          <p:nvPr/>
        </p:nvGraphicFramePr>
        <p:xfrm>
          <a:off x="2551113" y="4743450"/>
          <a:ext cx="6440487" cy="1047750"/>
        </p:xfrm>
        <a:graphic>
          <a:graphicData uri="http://schemas.openxmlformats.org/presentationml/2006/ole">
            <mc:AlternateContent xmlns:mc="http://schemas.openxmlformats.org/markup-compatibility/2006">
              <mc:Choice xmlns:v="urn:schemas-microsoft-com:vml" Requires="v">
                <p:oleObj spid="_x0000_s60920" name="Equation" r:id="rId14" imgW="2857500" imgH="482600" progId="Equation.DSMT4">
                  <p:embed/>
                </p:oleObj>
              </mc:Choice>
              <mc:Fallback>
                <p:oleObj name="Equation" r:id="rId14" imgW="2857500" imgH="482600" progId="Equation.DSMT4">
                  <p:embed/>
                  <p:pic>
                    <p:nvPicPr>
                      <p:cNvPr id="77836"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51113" y="4743450"/>
                        <a:ext cx="6440487" cy="10477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7" name="Rectangle 7"/>
          <p:cNvSpPr>
            <a:spLocks noChangeArrowheads="1"/>
          </p:cNvSpPr>
          <p:nvPr/>
        </p:nvSpPr>
        <p:spPr bwMode="auto">
          <a:xfrm>
            <a:off x="381000" y="5715000"/>
            <a:ext cx="40386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pPr>
            <a:r>
              <a:rPr lang="en-US" sz="2800" dirty="0">
                <a:solidFill>
                  <a:schemeClr val="accent2"/>
                </a:solidFill>
                <a:latin typeface="Arial Narrow" charset="0"/>
              </a:rPr>
              <a:t>(b) How about potential at B?</a:t>
            </a:r>
          </a:p>
        </p:txBody>
      </p:sp>
    </p:spTree>
    <p:extLst>
      <p:ext uri="{BB962C8B-B14F-4D97-AF65-F5344CB8AC3E}">
        <p14:creationId xmlns:p14="http://schemas.microsoft.com/office/powerpoint/2010/main" val="274944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42692">
                                            <p:txEl>
                                              <p:pRg st="0" end="0"/>
                                            </p:txEl>
                                          </p:spTgt>
                                        </p:tgtEl>
                                        <p:attrNameLst>
                                          <p:attrName>style.visibility</p:attrName>
                                        </p:attrNameLst>
                                      </p:cBhvr>
                                      <p:to>
                                        <p:strVal val="visible"/>
                                      </p:to>
                                    </p:set>
                                    <p:animEffect transition="in" filter="wipe(left)">
                                      <p:cBhvr>
                                        <p:cTn id="7" dur="500"/>
                                        <p:tgtEl>
                                          <p:spTgt spid="2426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42693"/>
                                        </p:tgtEl>
                                        <p:attrNameLst>
                                          <p:attrName>style.visibility</p:attrName>
                                        </p:attrNameLst>
                                      </p:cBhvr>
                                      <p:to>
                                        <p:strVal val="visible"/>
                                      </p:to>
                                    </p:set>
                                    <p:animEffect transition="in" filter="wipe(left)">
                                      <p:cBhvr>
                                        <p:cTn id="19" dur="500"/>
                                        <p:tgtEl>
                                          <p:spTgt spid="24269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42695"/>
                                        </p:tgtEl>
                                        <p:attrNameLst>
                                          <p:attrName>style.visibility</p:attrName>
                                        </p:attrNameLst>
                                      </p:cBhvr>
                                      <p:to>
                                        <p:strVal val="visible"/>
                                      </p:to>
                                    </p:set>
                                    <p:animEffect transition="in" filter="wipe(left)">
                                      <p:cBhvr>
                                        <p:cTn id="24" dur="500"/>
                                        <p:tgtEl>
                                          <p:spTgt spid="24269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42694"/>
                                        </p:tgtEl>
                                        <p:attrNameLst>
                                          <p:attrName>style.visibility</p:attrName>
                                        </p:attrNameLst>
                                      </p:cBhvr>
                                      <p:to>
                                        <p:strVal val="visible"/>
                                      </p:to>
                                    </p:set>
                                    <p:animEffect transition="in" filter="wipe(left)">
                                      <p:cBhvr>
                                        <p:cTn id="29" dur="500"/>
                                        <p:tgtEl>
                                          <p:spTgt spid="24269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77833"/>
                                        </p:tgtEl>
                                        <p:attrNameLst>
                                          <p:attrName>style.visibility</p:attrName>
                                        </p:attrNameLst>
                                      </p:cBhvr>
                                      <p:to>
                                        <p:strVal val="visible"/>
                                      </p:to>
                                    </p:set>
                                    <p:animEffect transition="in" filter="wipe(left)">
                                      <p:cBhvr>
                                        <p:cTn id="34" dur="500"/>
                                        <p:tgtEl>
                                          <p:spTgt spid="7783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77832"/>
                                        </p:tgtEl>
                                        <p:attrNameLst>
                                          <p:attrName>style.visibility</p:attrName>
                                        </p:attrNameLst>
                                      </p:cBhvr>
                                      <p:to>
                                        <p:strVal val="visible"/>
                                      </p:to>
                                    </p:set>
                                    <p:animEffect transition="in" filter="wipe(left)">
                                      <p:cBhvr>
                                        <p:cTn id="39" dur="500"/>
                                        <p:tgtEl>
                                          <p:spTgt spid="7783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77834"/>
                                        </p:tgtEl>
                                        <p:attrNameLst>
                                          <p:attrName>style.visibility</p:attrName>
                                        </p:attrNameLst>
                                      </p:cBhvr>
                                      <p:to>
                                        <p:strVal val="visible"/>
                                      </p:to>
                                    </p:set>
                                    <p:animEffect transition="in" filter="wipe(left)">
                                      <p:cBhvr>
                                        <p:cTn id="44" dur="500"/>
                                        <p:tgtEl>
                                          <p:spTgt spid="7783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77835"/>
                                        </p:tgtEl>
                                        <p:attrNameLst>
                                          <p:attrName>style.visibility</p:attrName>
                                        </p:attrNameLst>
                                      </p:cBhvr>
                                      <p:to>
                                        <p:strVal val="visible"/>
                                      </p:to>
                                    </p:set>
                                    <p:animEffect transition="in" filter="wipe(left)">
                                      <p:cBhvr>
                                        <p:cTn id="49" dur="500"/>
                                        <p:tgtEl>
                                          <p:spTgt spid="7783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77836"/>
                                        </p:tgtEl>
                                        <p:attrNameLst>
                                          <p:attrName>style.visibility</p:attrName>
                                        </p:attrNameLst>
                                      </p:cBhvr>
                                      <p:to>
                                        <p:strVal val="visible"/>
                                      </p:to>
                                    </p:set>
                                    <p:animEffect transition="in" filter="wipe(left)">
                                      <p:cBhvr>
                                        <p:cTn id="54" dur="500"/>
                                        <p:tgtEl>
                                          <p:spTgt spid="7783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27"/>
                                        </p:tgtEl>
                                        <p:attrNameLst>
                                          <p:attrName>style.visibility</p:attrName>
                                        </p:attrNameLst>
                                      </p:cBhvr>
                                      <p:to>
                                        <p:strVal val="visible"/>
                                      </p:to>
                                    </p:set>
                                    <p:animEffect transition="in" filter="wipe(left)">
                                      <p:cBhvr>
                                        <p:cTn id="5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build="p"/>
      <p:bldP spid="242693" grpId="0"/>
      <p:bldP spid="242695"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a:t>Monday, Feb. 24, 2020</a:t>
            </a:r>
          </a:p>
        </p:txBody>
      </p:sp>
      <p:sp>
        <p:nvSpPr>
          <p:cNvPr id="18" name="Footer Placeholder 4"/>
          <p:cNvSpPr>
            <a:spLocks noGrp="1"/>
          </p:cNvSpPr>
          <p:nvPr>
            <p:ph type="ftr" sz="quarter" idx="11"/>
          </p:nvPr>
        </p:nvSpPr>
        <p:spPr/>
        <p:txBody>
          <a:bodyPr/>
          <a:lstStyle/>
          <a:p>
            <a:r>
              <a:rPr lang="en-US"/>
              <a:t>PHYS 1444-002, Spring 2020                    Dr. Jaehoon Yu</a:t>
            </a:r>
          </a:p>
        </p:txBody>
      </p:sp>
      <p:sp>
        <p:nvSpPr>
          <p:cNvPr id="19" name="Slide Number Placeholder 5"/>
          <p:cNvSpPr>
            <a:spLocks noGrp="1"/>
          </p:cNvSpPr>
          <p:nvPr>
            <p:ph type="sldNum" sz="quarter" idx="12"/>
          </p:nvPr>
        </p:nvSpPr>
        <p:spPr/>
        <p:txBody>
          <a:bodyPr/>
          <a:lstStyle/>
          <a:p>
            <a:fld id="{8FFDE5C8-869A-8C42-897B-94DBA17EB52A}" type="slidenum">
              <a:rPr lang="en-US"/>
              <a:pPr/>
              <a:t>11</a:t>
            </a:fld>
            <a:endParaRPr lang="en-US"/>
          </a:p>
        </p:txBody>
      </p:sp>
      <p:pic>
        <p:nvPicPr>
          <p:cNvPr id="242690" name="Picture 2" descr="FG23_011"/>
          <p:cNvPicPr>
            <a:picLocks noChangeAspect="1" noChangeArrowheads="1"/>
          </p:cNvPicPr>
          <p:nvPr/>
        </p:nvPicPr>
        <p:blipFill>
          <a:blip r:embed="rId3"/>
          <a:srcRect/>
          <a:stretch>
            <a:fillRect/>
          </a:stretch>
        </p:blipFill>
        <p:spPr bwMode="auto">
          <a:xfrm>
            <a:off x="6248400" y="609600"/>
            <a:ext cx="2743200" cy="2057400"/>
          </a:xfrm>
          <a:prstGeom prst="rect">
            <a:avLst/>
          </a:prstGeom>
          <a:noFill/>
        </p:spPr>
      </p:pic>
      <p:sp>
        <p:nvSpPr>
          <p:cNvPr id="242691" name="Rectangle 3"/>
          <p:cNvSpPr>
            <a:spLocks noGrp="1" noChangeArrowheads="1"/>
          </p:cNvSpPr>
          <p:nvPr>
            <p:ph type="title"/>
          </p:nvPr>
        </p:nvSpPr>
        <p:spPr>
          <a:xfrm>
            <a:off x="228600" y="0"/>
            <a:ext cx="8686800" cy="762000"/>
          </a:xfrm>
        </p:spPr>
        <p:txBody>
          <a:bodyPr/>
          <a:lstStyle/>
          <a:p>
            <a:r>
              <a:rPr lang="en-US"/>
              <a:t>Example 23 – 8 </a:t>
            </a:r>
          </a:p>
        </p:txBody>
      </p:sp>
      <p:sp>
        <p:nvSpPr>
          <p:cNvPr id="242692" name="Rectangle 4"/>
          <p:cNvSpPr>
            <a:spLocks noGrp="1" noChangeArrowheads="1"/>
          </p:cNvSpPr>
          <p:nvPr>
            <p:ph type="body" idx="1"/>
          </p:nvPr>
        </p:nvSpPr>
        <p:spPr>
          <a:xfrm>
            <a:off x="0" y="838200"/>
            <a:ext cx="6477000" cy="1752600"/>
          </a:xfrm>
        </p:spPr>
        <p:txBody>
          <a:bodyPr/>
          <a:lstStyle/>
          <a:p>
            <a:pPr>
              <a:lnSpc>
                <a:spcPct val="80000"/>
              </a:lnSpc>
            </a:pPr>
            <a:r>
              <a:rPr lang="en-US" sz="2800" b="1" dirty="0"/>
              <a:t>Potential due to a ring of charge</a:t>
            </a:r>
            <a:r>
              <a:rPr lang="en-US" sz="2800" dirty="0"/>
              <a:t>: A thin circular ring of radius R carries a uniformly distributed charge Q. Determine the electric potential at a point P on the axis of the ring at distance x from its center.</a:t>
            </a:r>
          </a:p>
        </p:txBody>
      </p:sp>
      <p:sp>
        <p:nvSpPr>
          <p:cNvPr id="242693" name="Rectangle 5"/>
          <p:cNvSpPr>
            <a:spLocks noChangeArrowheads="1"/>
          </p:cNvSpPr>
          <p:nvPr/>
        </p:nvSpPr>
        <p:spPr bwMode="auto">
          <a:xfrm>
            <a:off x="152400" y="2819400"/>
            <a:ext cx="8610600" cy="9144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2800">
                <a:solidFill>
                  <a:schemeClr val="accent2"/>
                </a:solidFill>
                <a:latin typeface="Arial Narrow" charset="0"/>
              </a:rPr>
              <a:t>Each point on the ring is at the same distance from the point P.  What is the distance?</a:t>
            </a:r>
          </a:p>
        </p:txBody>
      </p:sp>
      <p:graphicFrame>
        <p:nvGraphicFramePr>
          <p:cNvPr id="242694" name="Object 6"/>
          <p:cNvGraphicFramePr>
            <a:graphicFrameLocks noChangeAspect="1"/>
          </p:cNvGraphicFramePr>
          <p:nvPr/>
        </p:nvGraphicFramePr>
        <p:xfrm>
          <a:off x="4205288" y="3352800"/>
          <a:ext cx="2043112" cy="612775"/>
        </p:xfrm>
        <a:graphic>
          <a:graphicData uri="http://schemas.openxmlformats.org/presentationml/2006/ole">
            <mc:AlternateContent xmlns:mc="http://schemas.openxmlformats.org/markup-compatibility/2006">
              <mc:Choice xmlns:v="urn:schemas-microsoft-com:vml" Requires="v">
                <p:oleObj spid="_x0000_s61939" name="Equation" r:id="rId4" imgW="774360" imgH="241200" progId="Equation.DSMT4">
                  <p:embed/>
                </p:oleObj>
              </mc:Choice>
              <mc:Fallback>
                <p:oleObj name="Equation" r:id="rId4" imgW="774360" imgH="241200" progId="Equation.DSMT4">
                  <p:embed/>
                  <p:pic>
                    <p:nvPicPr>
                      <p:cNvPr id="242694"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5288" y="3352800"/>
                        <a:ext cx="2043112" cy="6127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42695" name="Rectangle 7"/>
          <p:cNvSpPr>
            <a:spLocks noChangeArrowheads="1"/>
          </p:cNvSpPr>
          <p:nvPr/>
        </p:nvSpPr>
        <p:spPr bwMode="auto">
          <a:xfrm>
            <a:off x="228600" y="3886200"/>
            <a:ext cx="7543800" cy="5334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2800">
                <a:solidFill>
                  <a:schemeClr val="accent2"/>
                </a:solidFill>
                <a:latin typeface="Arial Narrow" charset="0"/>
              </a:rPr>
              <a:t>So the potential at P is</a:t>
            </a:r>
          </a:p>
        </p:txBody>
      </p:sp>
      <p:graphicFrame>
        <p:nvGraphicFramePr>
          <p:cNvPr id="242696" name="Object 8"/>
          <p:cNvGraphicFramePr>
            <a:graphicFrameLocks noChangeAspect="1"/>
          </p:cNvGraphicFramePr>
          <p:nvPr/>
        </p:nvGraphicFramePr>
        <p:xfrm>
          <a:off x="1381125" y="4267200"/>
          <a:ext cx="1809750" cy="1017588"/>
        </p:xfrm>
        <a:graphic>
          <a:graphicData uri="http://schemas.openxmlformats.org/presentationml/2006/ole">
            <mc:AlternateContent xmlns:mc="http://schemas.openxmlformats.org/markup-compatibility/2006">
              <mc:Choice xmlns:v="urn:schemas-microsoft-com:vml" Requires="v">
                <p:oleObj spid="_x0000_s61940" name="Equation" r:id="rId6" imgW="723600" imgH="406080" progId="Equation.DSMT4">
                  <p:embed/>
                </p:oleObj>
              </mc:Choice>
              <mc:Fallback>
                <p:oleObj name="Equation" r:id="rId6" imgW="723600" imgH="406080" progId="Equation.DSMT4">
                  <p:embed/>
                  <p:pic>
                    <p:nvPicPr>
                      <p:cNvPr id="242696"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1125" y="4267200"/>
                        <a:ext cx="1809750" cy="1017588"/>
                      </a:xfrm>
                      <a:prstGeom prst="rect">
                        <a:avLst/>
                      </a:prstGeom>
                      <a:noFill/>
                      <a:extLst>
                        <a:ext uri="{909E8E84-426E-40dd-AFC4-6F175D3DCCD1}">
                          <a14:hiddenFill xmlns:a14="http://schemas.microsoft.com/office/drawing/2010/main" xmlns="">
                            <a:solidFill>
                              <a:srgbClr val="99FFCC"/>
                            </a:solidFill>
                          </a14:hiddenFill>
                        </a:ext>
                      </a:extLst>
                    </p:spPr>
                  </p:pic>
                </p:oleObj>
              </mc:Fallback>
            </mc:AlternateContent>
          </a:graphicData>
        </a:graphic>
      </p:graphicFrame>
      <p:graphicFrame>
        <p:nvGraphicFramePr>
          <p:cNvPr id="242697" name="Object 9"/>
          <p:cNvGraphicFramePr>
            <a:graphicFrameLocks noChangeAspect="1"/>
          </p:cNvGraphicFramePr>
          <p:nvPr/>
        </p:nvGraphicFramePr>
        <p:xfrm>
          <a:off x="815975" y="4495800"/>
          <a:ext cx="631825" cy="412750"/>
        </p:xfrm>
        <a:graphic>
          <a:graphicData uri="http://schemas.openxmlformats.org/presentationml/2006/ole">
            <mc:AlternateContent xmlns:mc="http://schemas.openxmlformats.org/markup-compatibility/2006">
              <mc:Choice xmlns:v="urn:schemas-microsoft-com:vml" Requires="v">
                <p:oleObj spid="_x0000_s61941" name="Equation" r:id="rId8" imgW="253800" imgH="164880" progId="Equation.DSMT4">
                  <p:embed/>
                </p:oleObj>
              </mc:Choice>
              <mc:Fallback>
                <p:oleObj name="Equation" r:id="rId8" imgW="253800" imgH="164880" progId="Equation.DSMT4">
                  <p:embed/>
                  <p:pic>
                    <p:nvPicPr>
                      <p:cNvPr id="242697"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5975" y="4495800"/>
                        <a:ext cx="631825" cy="412750"/>
                      </a:xfrm>
                      <a:prstGeom prst="rect">
                        <a:avLst/>
                      </a:prstGeom>
                      <a:noFill/>
                      <a:extLst>
                        <a:ext uri="{909E8E84-426E-40dd-AFC4-6F175D3DCCD1}">
                          <a14:hiddenFill xmlns:a14="http://schemas.microsoft.com/office/drawing/2010/main" xmlns="">
                            <a:solidFill>
                              <a:srgbClr val="99FFCC"/>
                            </a:solidFill>
                          </a14:hiddenFill>
                        </a:ext>
                      </a:extLst>
                    </p:spPr>
                  </p:pic>
                </p:oleObj>
              </mc:Fallback>
            </mc:AlternateContent>
          </a:graphicData>
        </a:graphic>
      </p:graphicFrame>
      <p:graphicFrame>
        <p:nvGraphicFramePr>
          <p:cNvPr id="242698" name="Object 10"/>
          <p:cNvGraphicFramePr>
            <a:graphicFrameLocks noChangeAspect="1"/>
          </p:cNvGraphicFramePr>
          <p:nvPr/>
        </p:nvGraphicFramePr>
        <p:xfrm>
          <a:off x="3155950" y="4267200"/>
          <a:ext cx="1873250" cy="1017588"/>
        </p:xfrm>
        <a:graphic>
          <a:graphicData uri="http://schemas.openxmlformats.org/presentationml/2006/ole">
            <mc:AlternateContent xmlns:mc="http://schemas.openxmlformats.org/markup-compatibility/2006">
              <mc:Choice xmlns:v="urn:schemas-microsoft-com:vml" Requires="v">
                <p:oleObj spid="_x0000_s61942" name="Equation" r:id="rId10" imgW="749160" imgH="406080" progId="Equation.DSMT4">
                  <p:embed/>
                </p:oleObj>
              </mc:Choice>
              <mc:Fallback>
                <p:oleObj name="Equation" r:id="rId10" imgW="749160" imgH="406080" progId="Equation.DSMT4">
                  <p:embed/>
                  <p:pic>
                    <p:nvPicPr>
                      <p:cNvPr id="242698"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55950" y="4267200"/>
                        <a:ext cx="1873250" cy="1017588"/>
                      </a:xfrm>
                      <a:prstGeom prst="rect">
                        <a:avLst/>
                      </a:prstGeom>
                      <a:noFill/>
                      <a:extLst>
                        <a:ext uri="{909E8E84-426E-40dd-AFC4-6F175D3DCCD1}">
                          <a14:hiddenFill xmlns:a14="http://schemas.microsoft.com/office/drawing/2010/main" xmlns="">
                            <a:solidFill>
                              <a:srgbClr val="99FFCC"/>
                            </a:solidFill>
                          </a14:hiddenFill>
                        </a:ext>
                      </a:extLst>
                    </p:spPr>
                  </p:pic>
                </p:oleObj>
              </mc:Fallback>
            </mc:AlternateContent>
          </a:graphicData>
        </a:graphic>
      </p:graphicFrame>
      <p:graphicFrame>
        <p:nvGraphicFramePr>
          <p:cNvPr id="242699" name="Object 11"/>
          <p:cNvGraphicFramePr>
            <a:graphicFrameLocks noChangeAspect="1"/>
          </p:cNvGraphicFramePr>
          <p:nvPr/>
        </p:nvGraphicFramePr>
        <p:xfrm>
          <a:off x="3016250" y="5135563"/>
          <a:ext cx="3079750" cy="1112837"/>
        </p:xfrm>
        <a:graphic>
          <a:graphicData uri="http://schemas.openxmlformats.org/presentationml/2006/ole">
            <mc:AlternateContent xmlns:mc="http://schemas.openxmlformats.org/markup-compatibility/2006">
              <mc:Choice xmlns:v="urn:schemas-microsoft-com:vml" Requires="v">
                <p:oleObj spid="_x0000_s61943" name="Equation" r:id="rId12" imgW="1231560" imgH="444240" progId="Equation.DSMT4">
                  <p:embed/>
                </p:oleObj>
              </mc:Choice>
              <mc:Fallback>
                <p:oleObj name="Equation" r:id="rId12" imgW="1231560" imgH="444240" progId="Equation.DSMT4">
                  <p:embed/>
                  <p:pic>
                    <p:nvPicPr>
                      <p:cNvPr id="242699"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16250" y="5135563"/>
                        <a:ext cx="3079750" cy="1112837"/>
                      </a:xfrm>
                      <a:prstGeom prst="rect">
                        <a:avLst/>
                      </a:prstGeom>
                      <a:noFill/>
                      <a:extLst>
                        <a:ext uri="{909E8E84-426E-40dd-AFC4-6F175D3DCCD1}">
                          <a14:hiddenFill xmlns:a14="http://schemas.microsoft.com/office/drawing/2010/main" xmlns="">
                            <a:solidFill>
                              <a:srgbClr val="99FFCC"/>
                            </a:solidFill>
                          </a14:hiddenFill>
                        </a:ext>
                      </a:extLst>
                    </p:spPr>
                  </p:pic>
                </p:oleObj>
              </mc:Fallback>
            </mc:AlternateContent>
          </a:graphicData>
        </a:graphic>
      </p:graphicFrame>
      <p:graphicFrame>
        <p:nvGraphicFramePr>
          <p:cNvPr id="242700" name="Object 12"/>
          <p:cNvGraphicFramePr>
            <a:graphicFrameLocks noChangeAspect="1"/>
          </p:cNvGraphicFramePr>
          <p:nvPr/>
        </p:nvGraphicFramePr>
        <p:xfrm>
          <a:off x="6038850" y="5105400"/>
          <a:ext cx="2190750" cy="1112838"/>
        </p:xfrm>
        <a:graphic>
          <a:graphicData uri="http://schemas.openxmlformats.org/presentationml/2006/ole">
            <mc:AlternateContent xmlns:mc="http://schemas.openxmlformats.org/markup-compatibility/2006">
              <mc:Choice xmlns:v="urn:schemas-microsoft-com:vml" Requires="v">
                <p:oleObj spid="_x0000_s61944" name="Equation" r:id="rId14" imgW="876240" imgH="444240" progId="Equation.DSMT4">
                  <p:embed/>
                </p:oleObj>
              </mc:Choice>
              <mc:Fallback>
                <p:oleObj name="Equation" r:id="rId14" imgW="876240" imgH="444240" progId="Equation.DSMT4">
                  <p:embed/>
                  <p:pic>
                    <p:nvPicPr>
                      <p:cNvPr id="242700"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38850" y="5105400"/>
                        <a:ext cx="2190750" cy="1112838"/>
                      </a:xfrm>
                      <a:prstGeom prst="rect">
                        <a:avLst/>
                      </a:prstGeom>
                      <a:noFill/>
                      <a:extLst>
                        <a:ext uri="{909E8E84-426E-40dd-AFC4-6F175D3DCCD1}">
                          <a14:hiddenFill xmlns:a14="http://schemas.microsoft.com/office/drawing/2010/main" xmlns="">
                            <a:solidFill>
                              <a:srgbClr val="99FFCC"/>
                            </a:solidFill>
                          </a14:hiddenFill>
                        </a:ext>
                      </a:extLst>
                    </p:spPr>
                  </p:pic>
                </p:oleObj>
              </mc:Fallback>
            </mc:AlternateContent>
          </a:graphicData>
        </a:graphic>
      </p:graphicFrame>
      <p:grpSp>
        <p:nvGrpSpPr>
          <p:cNvPr id="2" name="Group 13"/>
          <p:cNvGrpSpPr>
            <a:grpSpLocks/>
          </p:cNvGrpSpPr>
          <p:nvPr/>
        </p:nvGrpSpPr>
        <p:grpSpPr bwMode="auto">
          <a:xfrm>
            <a:off x="5029200" y="4419600"/>
            <a:ext cx="2722563" cy="1676400"/>
            <a:chOff x="3168" y="2784"/>
            <a:chExt cx="1715" cy="1056"/>
          </a:xfrm>
        </p:grpSpPr>
        <p:sp>
          <p:nvSpPr>
            <p:cNvPr id="242702" name="Oval 14"/>
            <p:cNvSpPr>
              <a:spLocks noChangeArrowheads="1"/>
            </p:cNvSpPr>
            <p:nvPr/>
          </p:nvSpPr>
          <p:spPr bwMode="auto">
            <a:xfrm>
              <a:off x="3168" y="3264"/>
              <a:ext cx="528" cy="576"/>
            </a:xfrm>
            <a:prstGeom prst="ellipse">
              <a:avLst/>
            </a:prstGeom>
            <a:noFill/>
            <a:ln w="28575">
              <a:solidFill>
                <a:srgbClr val="CC0000"/>
              </a:solidFill>
              <a:round/>
              <a:headEnd/>
              <a:tailEnd/>
            </a:ln>
            <a:effectLst/>
          </p:spPr>
          <p:txBody>
            <a:bodyPr wrap="none" anchor="ctr">
              <a:prstTxWarp prst="textNoShape">
                <a:avLst/>
              </a:prstTxWarp>
              <a:spAutoFit/>
            </a:bodyPr>
            <a:lstStyle/>
            <a:p>
              <a:endParaRPr lang="en-US"/>
            </a:p>
          </p:txBody>
        </p:sp>
        <p:sp>
          <p:nvSpPr>
            <p:cNvPr id="242703" name="Text Box 15"/>
            <p:cNvSpPr txBox="1">
              <a:spLocks noChangeArrowheads="1"/>
            </p:cNvSpPr>
            <p:nvPr/>
          </p:nvSpPr>
          <p:spPr bwMode="auto">
            <a:xfrm>
              <a:off x="3888" y="2784"/>
              <a:ext cx="995" cy="306"/>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a:solidFill>
                    <a:srgbClr val="CC0000"/>
                  </a:solidFill>
                  <a:latin typeface="Arial Narrow" charset="0"/>
                </a:rPr>
                <a:t>What’s this?</a:t>
              </a:r>
            </a:p>
          </p:txBody>
        </p:sp>
        <p:cxnSp>
          <p:nvCxnSpPr>
            <p:cNvPr id="242704" name="AutoShape 16"/>
            <p:cNvCxnSpPr>
              <a:cxnSpLocks noChangeShapeType="1"/>
              <a:stCxn id="242703" idx="2"/>
              <a:endCxn id="242702" idx="7"/>
            </p:cNvCxnSpPr>
            <p:nvPr/>
          </p:nvCxnSpPr>
          <p:spPr bwMode="auto">
            <a:xfrm flipH="1">
              <a:off x="3619" y="3099"/>
              <a:ext cx="767" cy="240"/>
            </a:xfrm>
            <a:prstGeom prst="straightConnector1">
              <a:avLst/>
            </a:prstGeom>
            <a:noFill/>
            <a:ln w="28575">
              <a:solidFill>
                <a:srgbClr val="CC0000"/>
              </a:solidFill>
              <a:round/>
              <a:headEnd/>
              <a:tailEnd type="triangle" w="med" len="med"/>
            </a:ln>
            <a:effectLst/>
          </p:spPr>
        </p:cxnSp>
      </p:grpSp>
      <p:sp>
        <p:nvSpPr>
          <p:cNvPr id="3" name="Rectangle 2"/>
          <p:cNvSpPr/>
          <p:nvPr/>
        </p:nvSpPr>
        <p:spPr bwMode="auto">
          <a:xfrm>
            <a:off x="7239000" y="990600"/>
            <a:ext cx="1524000" cy="762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329380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42692">
                                            <p:txEl>
                                              <p:pRg st="0" end="0"/>
                                            </p:txEl>
                                          </p:spTgt>
                                        </p:tgtEl>
                                        <p:attrNameLst>
                                          <p:attrName>style.visibility</p:attrName>
                                        </p:attrNameLst>
                                      </p:cBhvr>
                                      <p:to>
                                        <p:strVal val="visible"/>
                                      </p:to>
                                    </p:set>
                                    <p:animEffect transition="in" filter="wipe(left)">
                                      <p:cBhvr>
                                        <p:cTn id="7" dur="500"/>
                                        <p:tgtEl>
                                          <p:spTgt spid="2426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42690"/>
                                        </p:tgtEl>
                                        <p:attrNameLst>
                                          <p:attrName>style.visibility</p:attrName>
                                        </p:attrNameLst>
                                      </p:cBhvr>
                                      <p:to>
                                        <p:strVal val="visible"/>
                                      </p:to>
                                    </p:set>
                                    <p:anim calcmode="lin" valueType="num">
                                      <p:cBhvr>
                                        <p:cTn id="12" dur="500" fill="hold"/>
                                        <p:tgtEl>
                                          <p:spTgt spid="242690"/>
                                        </p:tgtEl>
                                        <p:attrNameLst>
                                          <p:attrName>ppt_w</p:attrName>
                                        </p:attrNameLst>
                                      </p:cBhvr>
                                      <p:tavLst>
                                        <p:tav tm="0">
                                          <p:val>
                                            <p:fltVal val="0"/>
                                          </p:val>
                                        </p:tav>
                                        <p:tav tm="100000">
                                          <p:val>
                                            <p:strVal val="#ppt_w"/>
                                          </p:val>
                                        </p:tav>
                                      </p:tavLst>
                                    </p:anim>
                                    <p:anim calcmode="lin" valueType="num">
                                      <p:cBhvr>
                                        <p:cTn id="13" dur="500" fill="hold"/>
                                        <p:tgtEl>
                                          <p:spTgt spid="242690"/>
                                        </p:tgtEl>
                                        <p:attrNameLst>
                                          <p:attrName>ppt_h</p:attrName>
                                        </p:attrNameLst>
                                      </p:cBhvr>
                                      <p:tavLst>
                                        <p:tav tm="0">
                                          <p:val>
                                            <p:fltVal val="0"/>
                                          </p:val>
                                        </p:tav>
                                        <p:tav tm="100000">
                                          <p:val>
                                            <p:strVal val="#ppt_h"/>
                                          </p:val>
                                        </p:tav>
                                      </p:tavLst>
                                    </p:anim>
                                    <p:animEffect transition="in" filter="fade">
                                      <p:cBhvr>
                                        <p:cTn id="14" dur="500"/>
                                        <p:tgtEl>
                                          <p:spTgt spid="24269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42693">
                                            <p:txEl>
                                              <p:pRg st="0" end="0"/>
                                            </p:txEl>
                                          </p:spTgt>
                                        </p:tgtEl>
                                        <p:attrNameLst>
                                          <p:attrName>style.visibility</p:attrName>
                                        </p:attrNameLst>
                                      </p:cBhvr>
                                      <p:to>
                                        <p:strVal val="visible"/>
                                      </p:to>
                                    </p:set>
                                    <p:animEffect transition="in" filter="wipe(left)">
                                      <p:cBhvr>
                                        <p:cTn id="19" dur="500"/>
                                        <p:tgtEl>
                                          <p:spTgt spid="24269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42694"/>
                                        </p:tgtEl>
                                        <p:attrNameLst>
                                          <p:attrName>style.visibility</p:attrName>
                                        </p:attrNameLst>
                                      </p:cBhvr>
                                      <p:to>
                                        <p:strVal val="visible"/>
                                      </p:to>
                                    </p:set>
                                    <p:animEffect transition="in" filter="wipe(left)">
                                      <p:cBhvr>
                                        <p:cTn id="24" dur="500"/>
                                        <p:tgtEl>
                                          <p:spTgt spid="242694"/>
                                        </p:tgtEl>
                                      </p:cBhvr>
                                    </p:animEffect>
                                  </p:childTnLst>
                                </p:cTn>
                              </p:par>
                            </p:childTnLst>
                          </p:cTn>
                        </p:par>
                        <p:par>
                          <p:cTn id="25" fill="hold">
                            <p:stCondLst>
                              <p:cond delay="500"/>
                            </p:stCondLst>
                            <p:childTnLst>
                              <p:par>
                                <p:cTn id="26" presetID="5" presetClass="exit" presetSubtype="10" fill="hold" grpId="0" nodeType="afterEffect">
                                  <p:stCondLst>
                                    <p:cond delay="0"/>
                                  </p:stCondLst>
                                  <p:childTnLst>
                                    <p:animEffect transition="out" filter="checkerboard(across)">
                                      <p:cBhvr>
                                        <p:cTn id="27" dur="500"/>
                                        <p:tgtEl>
                                          <p:spTgt spid="3"/>
                                        </p:tgtEl>
                                      </p:cBhvr>
                                    </p:animEffect>
                                    <p:set>
                                      <p:cBhvr>
                                        <p:cTn id="28" dur="1" fill="hold">
                                          <p:stCondLst>
                                            <p:cond delay="499"/>
                                          </p:stCondLst>
                                        </p:cTn>
                                        <p:tgtEl>
                                          <p:spTgt spid="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type="wd">
                                    <p:tmPct val="10000"/>
                                  </p:iterate>
                                  <p:childTnLst>
                                    <p:set>
                                      <p:cBhvr>
                                        <p:cTn id="32" dur="1" fill="hold">
                                          <p:stCondLst>
                                            <p:cond delay="0"/>
                                          </p:stCondLst>
                                        </p:cTn>
                                        <p:tgtEl>
                                          <p:spTgt spid="242695">
                                            <p:txEl>
                                              <p:pRg st="0" end="0"/>
                                            </p:txEl>
                                          </p:spTgt>
                                        </p:tgtEl>
                                        <p:attrNameLst>
                                          <p:attrName>style.visibility</p:attrName>
                                        </p:attrNameLst>
                                      </p:cBhvr>
                                      <p:to>
                                        <p:strVal val="visible"/>
                                      </p:to>
                                    </p:set>
                                    <p:animEffect transition="in" filter="wipe(left)">
                                      <p:cBhvr>
                                        <p:cTn id="33" dur="500"/>
                                        <p:tgtEl>
                                          <p:spTgt spid="242695">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42697"/>
                                        </p:tgtEl>
                                        <p:attrNameLst>
                                          <p:attrName>style.visibility</p:attrName>
                                        </p:attrNameLst>
                                      </p:cBhvr>
                                      <p:to>
                                        <p:strVal val="visible"/>
                                      </p:to>
                                    </p:set>
                                    <p:animEffect transition="in" filter="wipe(left)">
                                      <p:cBhvr>
                                        <p:cTn id="38" dur="500"/>
                                        <p:tgtEl>
                                          <p:spTgt spid="24269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42696"/>
                                        </p:tgtEl>
                                        <p:attrNameLst>
                                          <p:attrName>style.visibility</p:attrName>
                                        </p:attrNameLst>
                                      </p:cBhvr>
                                      <p:to>
                                        <p:strVal val="visible"/>
                                      </p:to>
                                    </p:set>
                                    <p:animEffect transition="in" filter="wipe(left)">
                                      <p:cBhvr>
                                        <p:cTn id="43" dur="500"/>
                                        <p:tgtEl>
                                          <p:spTgt spid="24269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42698"/>
                                        </p:tgtEl>
                                        <p:attrNameLst>
                                          <p:attrName>style.visibility</p:attrName>
                                        </p:attrNameLst>
                                      </p:cBhvr>
                                      <p:to>
                                        <p:strVal val="visible"/>
                                      </p:to>
                                    </p:set>
                                    <p:animEffect transition="in" filter="wipe(left)">
                                      <p:cBhvr>
                                        <p:cTn id="48" dur="500"/>
                                        <p:tgtEl>
                                          <p:spTgt spid="24269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42699"/>
                                        </p:tgtEl>
                                        <p:attrNameLst>
                                          <p:attrName>style.visibility</p:attrName>
                                        </p:attrNameLst>
                                      </p:cBhvr>
                                      <p:to>
                                        <p:strVal val="visible"/>
                                      </p:to>
                                    </p:set>
                                    <p:animEffect transition="in" filter="wipe(left)">
                                      <p:cBhvr>
                                        <p:cTn id="53" dur="500"/>
                                        <p:tgtEl>
                                          <p:spTgt spid="24269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up)">
                                      <p:cBhvr>
                                        <p:cTn id="58" dur="500"/>
                                        <p:tgtEl>
                                          <p:spTgt spid="2"/>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242700"/>
                                        </p:tgtEl>
                                        <p:attrNameLst>
                                          <p:attrName>style.visibility</p:attrName>
                                        </p:attrNameLst>
                                      </p:cBhvr>
                                      <p:to>
                                        <p:strVal val="visible"/>
                                      </p:to>
                                    </p:set>
                                    <p:animEffect transition="in" filter="wipe(left)">
                                      <p:cBhvr>
                                        <p:cTn id="63" dur="500"/>
                                        <p:tgtEl>
                                          <p:spTgt spid="242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build="p"/>
      <p:bldP spid="242693" grpId="0" build="p"/>
      <p:bldP spid="242695" grpId="0" build="p"/>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Monday, Feb. 24, 2020</a:t>
            </a:r>
          </a:p>
        </p:txBody>
      </p:sp>
      <p:sp>
        <p:nvSpPr>
          <p:cNvPr id="5" name="Footer Placeholder 4"/>
          <p:cNvSpPr>
            <a:spLocks noGrp="1"/>
          </p:cNvSpPr>
          <p:nvPr>
            <p:ph type="ftr" sz="quarter" idx="11"/>
          </p:nvPr>
        </p:nvSpPr>
        <p:spPr/>
        <p:txBody>
          <a:bodyPr/>
          <a:lstStyle/>
          <a:p>
            <a:r>
              <a:rPr lang="en-US"/>
              <a:t>PHYS 1444-002, Spring 2020                    Dr. Jaehoon Yu</a:t>
            </a:r>
          </a:p>
        </p:txBody>
      </p:sp>
      <p:sp>
        <p:nvSpPr>
          <p:cNvPr id="6" name="Slide Number Placeholder 5"/>
          <p:cNvSpPr>
            <a:spLocks noGrp="1"/>
          </p:cNvSpPr>
          <p:nvPr>
            <p:ph type="sldNum" sz="quarter" idx="12"/>
          </p:nvPr>
        </p:nvSpPr>
        <p:spPr/>
        <p:txBody>
          <a:bodyPr/>
          <a:lstStyle/>
          <a:p>
            <a:fld id="{5074DE19-2E85-0842-9917-64A0398B01C1}" type="slidenum">
              <a:rPr lang="en-US"/>
              <a:pPr/>
              <a:t>12</a:t>
            </a:fld>
            <a:endParaRPr lang="en-US"/>
          </a:p>
        </p:txBody>
      </p:sp>
      <p:sp>
        <p:nvSpPr>
          <p:cNvPr id="208898" name="Rectangle 2"/>
          <p:cNvSpPr>
            <a:spLocks noGrp="1" noChangeArrowheads="1"/>
          </p:cNvSpPr>
          <p:nvPr>
            <p:ph type="title"/>
          </p:nvPr>
        </p:nvSpPr>
        <p:spPr>
          <a:xfrm>
            <a:off x="76200" y="76200"/>
            <a:ext cx="8915400" cy="685800"/>
          </a:xfrm>
        </p:spPr>
        <p:txBody>
          <a:bodyPr/>
          <a:lstStyle/>
          <a:p>
            <a:r>
              <a:rPr lang="en-US"/>
              <a:t>Equi-potential Surfaces</a:t>
            </a:r>
          </a:p>
        </p:txBody>
      </p:sp>
      <p:sp>
        <p:nvSpPr>
          <p:cNvPr id="208899" name="Rectangle 3"/>
          <p:cNvSpPr>
            <a:spLocks noChangeArrowheads="1"/>
          </p:cNvSpPr>
          <p:nvPr/>
        </p:nvSpPr>
        <p:spPr bwMode="auto">
          <a:xfrm>
            <a:off x="304800" y="685800"/>
            <a:ext cx="8534400" cy="5562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Electric potential can be graphically shown using the </a:t>
            </a:r>
            <a:r>
              <a:rPr lang="en-US" sz="2800" dirty="0" err="1">
                <a:solidFill>
                  <a:schemeClr val="accent2"/>
                </a:solidFill>
                <a:latin typeface="Arial Narrow" charset="0"/>
              </a:rPr>
              <a:t>equipotential</a:t>
            </a:r>
            <a:r>
              <a:rPr lang="en-US" sz="2800" dirty="0">
                <a:solidFill>
                  <a:schemeClr val="accent2"/>
                </a:solidFill>
                <a:latin typeface="Arial Narrow" charset="0"/>
              </a:rPr>
              <a:t> lines in 2-D or the </a:t>
            </a:r>
            <a:r>
              <a:rPr lang="en-US" sz="2800" dirty="0" err="1">
                <a:solidFill>
                  <a:schemeClr val="accent2"/>
                </a:solidFill>
                <a:latin typeface="Arial Narrow" charset="0"/>
              </a:rPr>
              <a:t>equipotential</a:t>
            </a:r>
            <a:r>
              <a:rPr lang="en-US" sz="2800" dirty="0">
                <a:solidFill>
                  <a:schemeClr val="accent2"/>
                </a:solidFill>
                <a:latin typeface="Arial Narrow" charset="0"/>
              </a:rPr>
              <a:t> surfaces in 3-D</a:t>
            </a:r>
          </a:p>
          <a:p>
            <a:pPr marL="342900" indent="-342900">
              <a:spcBef>
                <a:spcPct val="20000"/>
              </a:spcBef>
              <a:buFontTx/>
              <a:buChar char="•"/>
            </a:pPr>
            <a:r>
              <a:rPr lang="en-US" sz="2800" dirty="0">
                <a:solidFill>
                  <a:schemeClr val="accent2"/>
                </a:solidFill>
                <a:latin typeface="Arial Narrow" charset="0"/>
              </a:rPr>
              <a:t>Any two points on the equipotential surfaces (lines) are at the same potential</a:t>
            </a:r>
          </a:p>
          <a:p>
            <a:pPr marL="342900" indent="-342900">
              <a:spcBef>
                <a:spcPct val="20000"/>
              </a:spcBef>
              <a:buFontTx/>
              <a:buChar char="•"/>
            </a:pPr>
            <a:r>
              <a:rPr lang="en-US" sz="2800" dirty="0">
                <a:solidFill>
                  <a:schemeClr val="accent2"/>
                </a:solidFill>
                <a:latin typeface="Arial Narrow" charset="0"/>
              </a:rPr>
              <a:t>What does this mean in terms of the potential difference?</a:t>
            </a:r>
          </a:p>
          <a:p>
            <a:pPr marL="742950" lvl="1" indent="-285750">
              <a:spcBef>
                <a:spcPct val="20000"/>
              </a:spcBef>
              <a:buFontTx/>
              <a:buChar char="–"/>
            </a:pPr>
            <a:r>
              <a:rPr lang="en-US" dirty="0">
                <a:solidFill>
                  <a:srgbClr val="660066"/>
                </a:solidFill>
                <a:latin typeface="Arial Narrow" charset="0"/>
                <a:ea typeface="ＭＳ Ｐゴシック" charset="-128"/>
              </a:rPr>
              <a:t>The potential difference between any two points on an equipotential surface is 0.</a:t>
            </a:r>
          </a:p>
          <a:p>
            <a:pPr marL="342900" indent="-342900">
              <a:spcBef>
                <a:spcPct val="20000"/>
              </a:spcBef>
              <a:buFontTx/>
              <a:buChar char="•"/>
            </a:pPr>
            <a:r>
              <a:rPr lang="en-US" sz="2800" dirty="0">
                <a:solidFill>
                  <a:schemeClr val="accent2"/>
                </a:solidFill>
                <a:latin typeface="Arial Narrow" charset="0"/>
              </a:rPr>
              <a:t>How about the potential energy difference?</a:t>
            </a:r>
          </a:p>
          <a:p>
            <a:pPr marL="742950" lvl="1" indent="-285750">
              <a:spcBef>
                <a:spcPct val="20000"/>
              </a:spcBef>
              <a:buFontTx/>
              <a:buChar char="–"/>
            </a:pPr>
            <a:r>
              <a:rPr lang="en-US" dirty="0">
                <a:solidFill>
                  <a:srgbClr val="660066"/>
                </a:solidFill>
                <a:latin typeface="Arial Narrow" charset="0"/>
                <a:ea typeface="ＭＳ Ｐゴシック" charset="-128"/>
              </a:rPr>
              <a:t>Also 0.</a:t>
            </a:r>
          </a:p>
          <a:p>
            <a:pPr marL="342900" indent="-342900">
              <a:spcBef>
                <a:spcPct val="20000"/>
              </a:spcBef>
              <a:buFontTx/>
              <a:buChar char="•"/>
            </a:pPr>
            <a:r>
              <a:rPr lang="en-US" sz="2800" dirty="0">
                <a:solidFill>
                  <a:schemeClr val="accent2"/>
                </a:solidFill>
                <a:latin typeface="Arial Narrow" charset="0"/>
              </a:rPr>
              <a:t>What does this mean in terms of the work to move a charge along the surface between these two points?</a:t>
            </a:r>
          </a:p>
          <a:p>
            <a:pPr marL="742950" lvl="1" indent="-285750">
              <a:spcBef>
                <a:spcPct val="20000"/>
              </a:spcBef>
              <a:buFontTx/>
              <a:buChar char="–"/>
            </a:pPr>
            <a:r>
              <a:rPr lang="en-US" dirty="0">
                <a:solidFill>
                  <a:srgbClr val="660066"/>
                </a:solidFill>
                <a:latin typeface="Arial Narrow" charset="0"/>
                <a:ea typeface="ＭＳ Ｐゴシック" charset="-128"/>
              </a:rPr>
              <a:t>No work is necessary to move a charge between these two points.</a:t>
            </a:r>
          </a:p>
        </p:txBody>
      </p:sp>
    </p:spTree>
    <p:extLst>
      <p:ext uri="{BB962C8B-B14F-4D97-AF65-F5344CB8AC3E}">
        <p14:creationId xmlns:p14="http://schemas.microsoft.com/office/powerpoint/2010/main" val="228485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8899">
                                            <p:txEl>
                                              <p:pRg st="0" end="0"/>
                                            </p:txEl>
                                          </p:spTgt>
                                        </p:tgtEl>
                                        <p:attrNameLst>
                                          <p:attrName>style.visibility</p:attrName>
                                        </p:attrNameLst>
                                      </p:cBhvr>
                                      <p:to>
                                        <p:strVal val="visible"/>
                                      </p:to>
                                    </p:set>
                                    <p:animEffect transition="in" filter="wipe(left)">
                                      <p:cBhvr>
                                        <p:cTn id="7" dur="500"/>
                                        <p:tgtEl>
                                          <p:spTgt spid="2088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8899">
                                            <p:txEl>
                                              <p:pRg st="1" end="1"/>
                                            </p:txEl>
                                          </p:spTgt>
                                        </p:tgtEl>
                                        <p:attrNameLst>
                                          <p:attrName>style.visibility</p:attrName>
                                        </p:attrNameLst>
                                      </p:cBhvr>
                                      <p:to>
                                        <p:strVal val="visible"/>
                                      </p:to>
                                    </p:set>
                                    <p:animEffect transition="in" filter="wipe(left)">
                                      <p:cBhvr>
                                        <p:cTn id="12" dur="500"/>
                                        <p:tgtEl>
                                          <p:spTgt spid="2088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8899">
                                            <p:txEl>
                                              <p:pRg st="2" end="2"/>
                                            </p:txEl>
                                          </p:spTgt>
                                        </p:tgtEl>
                                        <p:attrNameLst>
                                          <p:attrName>style.visibility</p:attrName>
                                        </p:attrNameLst>
                                      </p:cBhvr>
                                      <p:to>
                                        <p:strVal val="visible"/>
                                      </p:to>
                                    </p:set>
                                    <p:animEffect transition="in" filter="wipe(left)">
                                      <p:cBhvr>
                                        <p:cTn id="17" dur="500"/>
                                        <p:tgtEl>
                                          <p:spTgt spid="2088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8899">
                                            <p:txEl>
                                              <p:pRg st="3" end="3"/>
                                            </p:txEl>
                                          </p:spTgt>
                                        </p:tgtEl>
                                        <p:attrNameLst>
                                          <p:attrName>style.visibility</p:attrName>
                                        </p:attrNameLst>
                                      </p:cBhvr>
                                      <p:to>
                                        <p:strVal val="visible"/>
                                      </p:to>
                                    </p:set>
                                    <p:animEffect transition="in" filter="wipe(left)">
                                      <p:cBhvr>
                                        <p:cTn id="22" dur="500"/>
                                        <p:tgtEl>
                                          <p:spTgt spid="2088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8899">
                                            <p:txEl>
                                              <p:pRg st="4" end="4"/>
                                            </p:txEl>
                                          </p:spTgt>
                                        </p:tgtEl>
                                        <p:attrNameLst>
                                          <p:attrName>style.visibility</p:attrName>
                                        </p:attrNameLst>
                                      </p:cBhvr>
                                      <p:to>
                                        <p:strVal val="visible"/>
                                      </p:to>
                                    </p:set>
                                    <p:animEffect transition="in" filter="wipe(left)">
                                      <p:cBhvr>
                                        <p:cTn id="27" dur="500"/>
                                        <p:tgtEl>
                                          <p:spTgt spid="2088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08899">
                                            <p:txEl>
                                              <p:pRg st="5" end="5"/>
                                            </p:txEl>
                                          </p:spTgt>
                                        </p:tgtEl>
                                        <p:attrNameLst>
                                          <p:attrName>style.visibility</p:attrName>
                                        </p:attrNameLst>
                                      </p:cBhvr>
                                      <p:to>
                                        <p:strVal val="visible"/>
                                      </p:to>
                                    </p:set>
                                    <p:animEffect transition="in" filter="wipe(left)">
                                      <p:cBhvr>
                                        <p:cTn id="32" dur="500"/>
                                        <p:tgtEl>
                                          <p:spTgt spid="2088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08899">
                                            <p:txEl>
                                              <p:pRg st="6" end="6"/>
                                            </p:txEl>
                                          </p:spTgt>
                                        </p:tgtEl>
                                        <p:attrNameLst>
                                          <p:attrName>style.visibility</p:attrName>
                                        </p:attrNameLst>
                                      </p:cBhvr>
                                      <p:to>
                                        <p:strVal val="visible"/>
                                      </p:to>
                                    </p:set>
                                    <p:animEffect transition="in" filter="wipe(left)">
                                      <p:cBhvr>
                                        <p:cTn id="37" dur="500"/>
                                        <p:tgtEl>
                                          <p:spTgt spid="20889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08899">
                                            <p:txEl>
                                              <p:pRg st="7" end="7"/>
                                            </p:txEl>
                                          </p:spTgt>
                                        </p:tgtEl>
                                        <p:attrNameLst>
                                          <p:attrName>style.visibility</p:attrName>
                                        </p:attrNameLst>
                                      </p:cBhvr>
                                      <p:to>
                                        <p:strVal val="visible"/>
                                      </p:to>
                                    </p:set>
                                    <p:animEffect transition="in" filter="wipe(left)">
                                      <p:cBhvr>
                                        <p:cTn id="42" dur="500"/>
                                        <p:tgtEl>
                                          <p:spTgt spid="2088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a:t>Monday, Feb. 24, 2020</a:t>
            </a:r>
          </a:p>
        </p:txBody>
      </p:sp>
      <p:sp>
        <p:nvSpPr>
          <p:cNvPr id="11" name="Footer Placeholder 4"/>
          <p:cNvSpPr>
            <a:spLocks noGrp="1"/>
          </p:cNvSpPr>
          <p:nvPr>
            <p:ph type="ftr" sz="quarter" idx="11"/>
          </p:nvPr>
        </p:nvSpPr>
        <p:spPr/>
        <p:txBody>
          <a:bodyPr/>
          <a:lstStyle/>
          <a:p>
            <a:r>
              <a:rPr lang="en-US"/>
              <a:t>PHYS 1444-002, Spring 2020                    Dr. Jaehoon Yu</a:t>
            </a:r>
          </a:p>
        </p:txBody>
      </p:sp>
      <p:sp>
        <p:nvSpPr>
          <p:cNvPr id="12" name="Slide Number Placeholder 5"/>
          <p:cNvSpPr>
            <a:spLocks noGrp="1"/>
          </p:cNvSpPr>
          <p:nvPr>
            <p:ph type="sldNum" sz="quarter" idx="12"/>
          </p:nvPr>
        </p:nvSpPr>
        <p:spPr/>
        <p:txBody>
          <a:bodyPr/>
          <a:lstStyle/>
          <a:p>
            <a:fld id="{0949D23F-42AA-B74C-B840-BDF7D7D3FB7C}" type="slidenum">
              <a:rPr lang="en-US"/>
              <a:pPr/>
              <a:t>13</a:t>
            </a:fld>
            <a:endParaRPr lang="en-US"/>
          </a:p>
        </p:txBody>
      </p:sp>
      <p:sp>
        <p:nvSpPr>
          <p:cNvPr id="209922" name="Rectangle 2"/>
          <p:cNvSpPr>
            <a:spLocks noGrp="1" noChangeArrowheads="1"/>
          </p:cNvSpPr>
          <p:nvPr>
            <p:ph type="title"/>
          </p:nvPr>
        </p:nvSpPr>
        <p:spPr>
          <a:xfrm>
            <a:off x="76200" y="0"/>
            <a:ext cx="8915400" cy="685800"/>
          </a:xfrm>
        </p:spPr>
        <p:txBody>
          <a:bodyPr/>
          <a:lstStyle/>
          <a:p>
            <a:r>
              <a:rPr lang="en-US" dirty="0" err="1"/>
              <a:t>Equi</a:t>
            </a:r>
            <a:r>
              <a:rPr lang="en-US" dirty="0"/>
              <a:t>-potential Surfaces</a:t>
            </a:r>
          </a:p>
        </p:txBody>
      </p:sp>
      <p:sp>
        <p:nvSpPr>
          <p:cNvPr id="209923" name="Rectangle 3"/>
          <p:cNvSpPr>
            <a:spLocks noChangeArrowheads="1"/>
          </p:cNvSpPr>
          <p:nvPr/>
        </p:nvSpPr>
        <p:spPr bwMode="auto">
          <a:xfrm>
            <a:off x="304800" y="609600"/>
            <a:ext cx="8686800" cy="3581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dirty="0">
                <a:solidFill>
                  <a:schemeClr val="accent2"/>
                </a:solidFill>
                <a:latin typeface="Arial Narrow" charset="0"/>
              </a:rPr>
              <a:t>An </a:t>
            </a:r>
            <a:r>
              <a:rPr lang="en-US" dirty="0" err="1">
                <a:solidFill>
                  <a:schemeClr val="accent2"/>
                </a:solidFill>
                <a:latin typeface="Arial Narrow" charset="0"/>
              </a:rPr>
              <a:t>equipotential</a:t>
            </a:r>
            <a:r>
              <a:rPr lang="en-US" dirty="0">
                <a:solidFill>
                  <a:schemeClr val="accent2"/>
                </a:solidFill>
                <a:latin typeface="Arial Narrow" charset="0"/>
              </a:rPr>
              <a:t> surface (line) must be perpendicular to the electric field.  Why?</a:t>
            </a:r>
          </a:p>
          <a:p>
            <a:pPr marL="742950" lvl="1" indent="-285750">
              <a:spcBef>
                <a:spcPct val="20000"/>
              </a:spcBef>
              <a:buFontTx/>
              <a:buChar char="–"/>
            </a:pPr>
            <a:r>
              <a:rPr lang="en-US" sz="2000" dirty="0">
                <a:solidFill>
                  <a:srgbClr val="660066"/>
                </a:solidFill>
                <a:latin typeface="Arial Narrow" charset="0"/>
                <a:ea typeface="ＭＳ Ｐゴシック" charset="-128"/>
              </a:rPr>
              <a:t>If there are any parallel components to the electric field, it would require work to move a charge along the surface.</a:t>
            </a:r>
          </a:p>
          <a:p>
            <a:pPr marL="342900" indent="-342900">
              <a:spcBef>
                <a:spcPct val="20000"/>
              </a:spcBef>
              <a:buFontTx/>
              <a:buChar char="•"/>
            </a:pPr>
            <a:r>
              <a:rPr lang="en-US" dirty="0">
                <a:solidFill>
                  <a:schemeClr val="accent2"/>
                </a:solidFill>
                <a:latin typeface="Arial Narrow" charset="0"/>
              </a:rPr>
              <a:t>Since the </a:t>
            </a:r>
            <a:r>
              <a:rPr lang="en-US" dirty="0" err="1">
                <a:solidFill>
                  <a:schemeClr val="accent2"/>
                </a:solidFill>
                <a:latin typeface="Arial Narrow" charset="0"/>
              </a:rPr>
              <a:t>equipotential</a:t>
            </a:r>
            <a:r>
              <a:rPr lang="en-US" dirty="0">
                <a:solidFill>
                  <a:schemeClr val="accent2"/>
                </a:solidFill>
                <a:latin typeface="Arial Narrow" charset="0"/>
              </a:rPr>
              <a:t> surface (line) is perpendicular to the electric field, we can draw these surfaces or lines easily.</a:t>
            </a:r>
          </a:p>
          <a:p>
            <a:pPr marL="342900" indent="-342900">
              <a:spcBef>
                <a:spcPct val="20000"/>
              </a:spcBef>
              <a:buFontTx/>
              <a:buChar char="•"/>
            </a:pPr>
            <a:r>
              <a:rPr lang="en-US" dirty="0">
                <a:solidFill>
                  <a:schemeClr val="accent2"/>
                </a:solidFill>
                <a:latin typeface="Arial Narrow" charset="0"/>
              </a:rPr>
              <a:t>Since there can be no electric field within a conductor in a static case, the entire volume of a solid conductor must be at the same potential. </a:t>
            </a:r>
          </a:p>
          <a:p>
            <a:pPr marL="342900" indent="-342900">
              <a:spcBef>
                <a:spcPct val="20000"/>
              </a:spcBef>
              <a:buFontTx/>
              <a:buChar char="•"/>
            </a:pPr>
            <a:r>
              <a:rPr lang="en-US" dirty="0">
                <a:solidFill>
                  <a:schemeClr val="accent2"/>
                </a:solidFill>
                <a:latin typeface="Arial Narrow" charset="0"/>
              </a:rPr>
              <a:t>So the electric field must be perpendicular to the conductor surface.</a:t>
            </a:r>
          </a:p>
        </p:txBody>
      </p:sp>
      <p:pic>
        <p:nvPicPr>
          <p:cNvPr id="209924" name="Picture 4" descr="FG23_013"/>
          <p:cNvPicPr>
            <a:picLocks noChangeAspect="1" noChangeArrowheads="1"/>
          </p:cNvPicPr>
          <p:nvPr/>
        </p:nvPicPr>
        <p:blipFill>
          <a:blip r:embed="rId2"/>
          <a:srcRect/>
          <a:stretch>
            <a:fillRect/>
          </a:stretch>
        </p:blipFill>
        <p:spPr bwMode="auto">
          <a:xfrm>
            <a:off x="-1524000" y="4305300"/>
            <a:ext cx="5513388" cy="2470150"/>
          </a:xfrm>
          <a:prstGeom prst="rect">
            <a:avLst/>
          </a:prstGeom>
          <a:noFill/>
        </p:spPr>
      </p:pic>
      <p:pic>
        <p:nvPicPr>
          <p:cNvPr id="209925" name="Picture 5" descr="FG23_014"/>
          <p:cNvPicPr>
            <a:picLocks noChangeAspect="1" noChangeArrowheads="1"/>
          </p:cNvPicPr>
          <p:nvPr/>
        </p:nvPicPr>
        <p:blipFill>
          <a:blip r:embed="rId3"/>
          <a:srcRect/>
          <a:stretch>
            <a:fillRect/>
          </a:stretch>
        </p:blipFill>
        <p:spPr bwMode="auto">
          <a:xfrm>
            <a:off x="2312988" y="4286250"/>
            <a:ext cx="3429000" cy="2571750"/>
          </a:xfrm>
          <a:prstGeom prst="rect">
            <a:avLst/>
          </a:prstGeom>
          <a:noFill/>
        </p:spPr>
      </p:pic>
      <p:sp>
        <p:nvSpPr>
          <p:cNvPr id="209927" name="Text Box 7"/>
          <p:cNvSpPr txBox="1">
            <a:spLocks noChangeArrowheads="1"/>
          </p:cNvSpPr>
          <p:nvPr/>
        </p:nvSpPr>
        <p:spPr bwMode="auto">
          <a:xfrm>
            <a:off x="2455863" y="4191000"/>
            <a:ext cx="1076325" cy="822325"/>
          </a:xfrm>
          <a:prstGeom prst="rect">
            <a:avLst/>
          </a:prstGeom>
          <a:noFill/>
          <a:ln w="9525">
            <a:noFill/>
            <a:miter lim="800000"/>
            <a:headEnd/>
            <a:tailEnd/>
          </a:ln>
          <a:effectLst/>
        </p:spPr>
        <p:txBody>
          <a:bodyPr>
            <a:prstTxWarp prst="textNoShape">
              <a:avLst/>
            </a:prstTxWarp>
            <a:spAutoFit/>
          </a:bodyPr>
          <a:lstStyle/>
          <a:p>
            <a:r>
              <a:rPr lang="en-US">
                <a:solidFill>
                  <a:srgbClr val="CC0000"/>
                </a:solidFill>
                <a:latin typeface="Arial Narrow" charset="0"/>
              </a:rPr>
              <a:t>Point charges</a:t>
            </a:r>
          </a:p>
        </p:txBody>
      </p:sp>
      <p:pic>
        <p:nvPicPr>
          <p:cNvPr id="209928" name="Picture 8" descr="FG23_015"/>
          <p:cNvPicPr>
            <a:picLocks noChangeAspect="1" noChangeArrowheads="1"/>
          </p:cNvPicPr>
          <p:nvPr/>
        </p:nvPicPr>
        <p:blipFill>
          <a:blip r:embed="rId4"/>
          <a:srcRect/>
          <a:stretch>
            <a:fillRect/>
          </a:stretch>
        </p:blipFill>
        <p:spPr bwMode="auto">
          <a:xfrm>
            <a:off x="5791200" y="4267200"/>
            <a:ext cx="3352800" cy="2590800"/>
          </a:xfrm>
          <a:prstGeom prst="rect">
            <a:avLst/>
          </a:prstGeom>
          <a:noFill/>
        </p:spPr>
      </p:pic>
      <p:sp>
        <p:nvSpPr>
          <p:cNvPr id="209926" name="Text Box 6"/>
          <p:cNvSpPr txBox="1">
            <a:spLocks noChangeArrowheads="1"/>
          </p:cNvSpPr>
          <p:nvPr/>
        </p:nvSpPr>
        <p:spPr bwMode="auto">
          <a:xfrm>
            <a:off x="681038" y="4267200"/>
            <a:ext cx="1022350" cy="822325"/>
          </a:xfrm>
          <a:prstGeom prst="rect">
            <a:avLst/>
          </a:prstGeom>
          <a:noFill/>
          <a:ln w="9525">
            <a:noFill/>
            <a:miter lim="800000"/>
            <a:headEnd/>
            <a:tailEnd/>
          </a:ln>
          <a:effectLst/>
        </p:spPr>
        <p:txBody>
          <a:bodyPr>
            <a:prstTxWarp prst="textNoShape">
              <a:avLst/>
            </a:prstTxWarp>
            <a:spAutoFit/>
          </a:bodyPr>
          <a:lstStyle/>
          <a:p>
            <a:r>
              <a:rPr lang="en-US">
                <a:solidFill>
                  <a:srgbClr val="CC0000"/>
                </a:solidFill>
                <a:latin typeface="Arial Narrow" charset="0"/>
              </a:rPr>
              <a:t>Parallel Plate</a:t>
            </a:r>
          </a:p>
        </p:txBody>
      </p:sp>
      <p:sp>
        <p:nvSpPr>
          <p:cNvPr id="209929" name="Text Box 9"/>
          <p:cNvSpPr txBox="1">
            <a:spLocks noChangeArrowheads="1"/>
          </p:cNvSpPr>
          <p:nvPr/>
        </p:nvSpPr>
        <p:spPr bwMode="auto">
          <a:xfrm>
            <a:off x="5934075" y="4511675"/>
            <a:ext cx="2905125" cy="396875"/>
          </a:xfrm>
          <a:prstGeom prst="rect">
            <a:avLst/>
          </a:prstGeom>
          <a:noFill/>
          <a:ln w="9525">
            <a:noFill/>
            <a:miter lim="800000"/>
            <a:headEnd/>
            <a:tailEnd/>
          </a:ln>
          <a:effectLst/>
        </p:spPr>
        <p:txBody>
          <a:bodyPr>
            <a:prstTxWarp prst="textNoShape">
              <a:avLst/>
            </a:prstTxWarp>
            <a:spAutoFit/>
          </a:bodyPr>
          <a:lstStyle/>
          <a:p>
            <a:r>
              <a:rPr lang="en-US" sz="2000" b="1">
                <a:solidFill>
                  <a:srgbClr val="FF0066"/>
                </a:solidFill>
                <a:latin typeface="Arial Narrow" charset="0"/>
              </a:rPr>
              <a:t>Just like a topological map</a:t>
            </a:r>
          </a:p>
        </p:txBody>
      </p:sp>
    </p:spTree>
    <p:extLst>
      <p:ext uri="{BB962C8B-B14F-4D97-AF65-F5344CB8AC3E}">
        <p14:creationId xmlns:p14="http://schemas.microsoft.com/office/powerpoint/2010/main" val="363951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9923">
                                            <p:txEl>
                                              <p:pRg st="0" end="0"/>
                                            </p:txEl>
                                          </p:spTgt>
                                        </p:tgtEl>
                                        <p:attrNameLst>
                                          <p:attrName>style.visibility</p:attrName>
                                        </p:attrNameLst>
                                      </p:cBhvr>
                                      <p:to>
                                        <p:strVal val="visible"/>
                                      </p:to>
                                    </p:set>
                                    <p:animEffect transition="in" filter="wipe(left)">
                                      <p:cBhvr>
                                        <p:cTn id="7" dur="500"/>
                                        <p:tgtEl>
                                          <p:spTgt spid="2099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9923">
                                            <p:txEl>
                                              <p:pRg st="1" end="1"/>
                                            </p:txEl>
                                          </p:spTgt>
                                        </p:tgtEl>
                                        <p:attrNameLst>
                                          <p:attrName>style.visibility</p:attrName>
                                        </p:attrNameLst>
                                      </p:cBhvr>
                                      <p:to>
                                        <p:strVal val="visible"/>
                                      </p:to>
                                    </p:set>
                                    <p:animEffect transition="in" filter="wipe(left)">
                                      <p:cBhvr>
                                        <p:cTn id="12" dur="500"/>
                                        <p:tgtEl>
                                          <p:spTgt spid="2099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9923">
                                            <p:txEl>
                                              <p:pRg st="2" end="2"/>
                                            </p:txEl>
                                          </p:spTgt>
                                        </p:tgtEl>
                                        <p:attrNameLst>
                                          <p:attrName>style.visibility</p:attrName>
                                        </p:attrNameLst>
                                      </p:cBhvr>
                                      <p:to>
                                        <p:strVal val="visible"/>
                                      </p:to>
                                    </p:set>
                                    <p:animEffect transition="in" filter="wipe(left)">
                                      <p:cBhvr>
                                        <p:cTn id="17" dur="500"/>
                                        <p:tgtEl>
                                          <p:spTgt spid="2099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9926"/>
                                        </p:tgtEl>
                                        <p:attrNameLst>
                                          <p:attrName>style.visibility</p:attrName>
                                        </p:attrNameLst>
                                      </p:cBhvr>
                                      <p:to>
                                        <p:strVal val="visible"/>
                                      </p:to>
                                    </p:set>
                                    <p:animEffect transition="in" filter="wipe(left)">
                                      <p:cBhvr>
                                        <p:cTn id="22" dur="500"/>
                                        <p:tgtEl>
                                          <p:spTgt spid="209926"/>
                                        </p:tgtEl>
                                      </p:cBhvr>
                                    </p:animEffect>
                                  </p:childTnLst>
                                </p:cTn>
                              </p:par>
                            </p:childTnLst>
                          </p:cTn>
                        </p:par>
                        <p:par>
                          <p:cTn id="23" fill="hold">
                            <p:stCondLst>
                              <p:cond delay="550"/>
                            </p:stCondLst>
                            <p:childTnLst>
                              <p:par>
                                <p:cTn id="24" presetID="53" presetClass="entr" presetSubtype="0" fill="hold" nodeType="afterEffect">
                                  <p:stCondLst>
                                    <p:cond delay="0"/>
                                  </p:stCondLst>
                                  <p:childTnLst>
                                    <p:set>
                                      <p:cBhvr>
                                        <p:cTn id="25" dur="1" fill="hold">
                                          <p:stCondLst>
                                            <p:cond delay="0"/>
                                          </p:stCondLst>
                                        </p:cTn>
                                        <p:tgtEl>
                                          <p:spTgt spid="209924"/>
                                        </p:tgtEl>
                                        <p:attrNameLst>
                                          <p:attrName>style.visibility</p:attrName>
                                        </p:attrNameLst>
                                      </p:cBhvr>
                                      <p:to>
                                        <p:strVal val="visible"/>
                                      </p:to>
                                    </p:set>
                                    <p:anim calcmode="lin" valueType="num">
                                      <p:cBhvr>
                                        <p:cTn id="26" dur="500" fill="hold"/>
                                        <p:tgtEl>
                                          <p:spTgt spid="209924"/>
                                        </p:tgtEl>
                                        <p:attrNameLst>
                                          <p:attrName>ppt_w</p:attrName>
                                        </p:attrNameLst>
                                      </p:cBhvr>
                                      <p:tavLst>
                                        <p:tav tm="0">
                                          <p:val>
                                            <p:fltVal val="0"/>
                                          </p:val>
                                        </p:tav>
                                        <p:tav tm="100000">
                                          <p:val>
                                            <p:strVal val="#ppt_w"/>
                                          </p:val>
                                        </p:tav>
                                      </p:tavLst>
                                    </p:anim>
                                    <p:anim calcmode="lin" valueType="num">
                                      <p:cBhvr>
                                        <p:cTn id="27" dur="500" fill="hold"/>
                                        <p:tgtEl>
                                          <p:spTgt spid="209924"/>
                                        </p:tgtEl>
                                        <p:attrNameLst>
                                          <p:attrName>ppt_h</p:attrName>
                                        </p:attrNameLst>
                                      </p:cBhvr>
                                      <p:tavLst>
                                        <p:tav tm="0">
                                          <p:val>
                                            <p:fltVal val="0"/>
                                          </p:val>
                                        </p:tav>
                                        <p:tav tm="100000">
                                          <p:val>
                                            <p:strVal val="#ppt_h"/>
                                          </p:val>
                                        </p:tav>
                                      </p:tavLst>
                                    </p:anim>
                                    <p:animEffect transition="in" filter="fade">
                                      <p:cBhvr>
                                        <p:cTn id="28" dur="500"/>
                                        <p:tgtEl>
                                          <p:spTgt spid="20992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type="wd">
                                    <p:tmPct val="10000"/>
                                  </p:iterate>
                                  <p:childTnLst>
                                    <p:set>
                                      <p:cBhvr>
                                        <p:cTn id="32" dur="1" fill="hold">
                                          <p:stCondLst>
                                            <p:cond delay="0"/>
                                          </p:stCondLst>
                                        </p:cTn>
                                        <p:tgtEl>
                                          <p:spTgt spid="209927"/>
                                        </p:tgtEl>
                                        <p:attrNameLst>
                                          <p:attrName>style.visibility</p:attrName>
                                        </p:attrNameLst>
                                      </p:cBhvr>
                                      <p:to>
                                        <p:strVal val="visible"/>
                                      </p:to>
                                    </p:set>
                                    <p:animEffect transition="in" filter="wipe(left)">
                                      <p:cBhvr>
                                        <p:cTn id="33" dur="500"/>
                                        <p:tgtEl>
                                          <p:spTgt spid="209927"/>
                                        </p:tgtEl>
                                      </p:cBhvr>
                                    </p:animEffect>
                                  </p:childTnLst>
                                </p:cTn>
                              </p:par>
                            </p:childTnLst>
                          </p:cTn>
                        </p:par>
                        <p:par>
                          <p:cTn id="34" fill="hold">
                            <p:stCondLst>
                              <p:cond delay="550"/>
                            </p:stCondLst>
                            <p:childTnLst>
                              <p:par>
                                <p:cTn id="35" presetID="53" presetClass="entr" presetSubtype="0" fill="hold" nodeType="afterEffect">
                                  <p:stCondLst>
                                    <p:cond delay="0"/>
                                  </p:stCondLst>
                                  <p:childTnLst>
                                    <p:set>
                                      <p:cBhvr>
                                        <p:cTn id="36" dur="1" fill="hold">
                                          <p:stCondLst>
                                            <p:cond delay="0"/>
                                          </p:stCondLst>
                                        </p:cTn>
                                        <p:tgtEl>
                                          <p:spTgt spid="209925"/>
                                        </p:tgtEl>
                                        <p:attrNameLst>
                                          <p:attrName>style.visibility</p:attrName>
                                        </p:attrNameLst>
                                      </p:cBhvr>
                                      <p:to>
                                        <p:strVal val="visible"/>
                                      </p:to>
                                    </p:set>
                                    <p:anim calcmode="lin" valueType="num">
                                      <p:cBhvr>
                                        <p:cTn id="37" dur="500" fill="hold"/>
                                        <p:tgtEl>
                                          <p:spTgt spid="209925"/>
                                        </p:tgtEl>
                                        <p:attrNameLst>
                                          <p:attrName>ppt_w</p:attrName>
                                        </p:attrNameLst>
                                      </p:cBhvr>
                                      <p:tavLst>
                                        <p:tav tm="0">
                                          <p:val>
                                            <p:fltVal val="0"/>
                                          </p:val>
                                        </p:tav>
                                        <p:tav tm="100000">
                                          <p:val>
                                            <p:strVal val="#ppt_w"/>
                                          </p:val>
                                        </p:tav>
                                      </p:tavLst>
                                    </p:anim>
                                    <p:anim calcmode="lin" valueType="num">
                                      <p:cBhvr>
                                        <p:cTn id="38" dur="500" fill="hold"/>
                                        <p:tgtEl>
                                          <p:spTgt spid="209925"/>
                                        </p:tgtEl>
                                        <p:attrNameLst>
                                          <p:attrName>ppt_h</p:attrName>
                                        </p:attrNameLst>
                                      </p:cBhvr>
                                      <p:tavLst>
                                        <p:tav tm="0">
                                          <p:val>
                                            <p:fltVal val="0"/>
                                          </p:val>
                                        </p:tav>
                                        <p:tav tm="100000">
                                          <p:val>
                                            <p:strVal val="#ppt_h"/>
                                          </p:val>
                                        </p:tav>
                                      </p:tavLst>
                                    </p:anim>
                                    <p:animEffect transition="in" filter="fade">
                                      <p:cBhvr>
                                        <p:cTn id="39" dur="500"/>
                                        <p:tgtEl>
                                          <p:spTgt spid="20992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209929"/>
                                        </p:tgtEl>
                                        <p:attrNameLst>
                                          <p:attrName>style.visibility</p:attrName>
                                        </p:attrNameLst>
                                      </p:cBhvr>
                                      <p:to>
                                        <p:strVal val="visible"/>
                                      </p:to>
                                    </p:set>
                                    <p:animEffect transition="in" filter="wipe(left)">
                                      <p:cBhvr>
                                        <p:cTn id="44" dur="500"/>
                                        <p:tgtEl>
                                          <p:spTgt spid="209929"/>
                                        </p:tgtEl>
                                      </p:cBhvr>
                                    </p:animEffect>
                                  </p:childTnLst>
                                </p:cTn>
                              </p:par>
                            </p:childTnLst>
                          </p:cTn>
                        </p:par>
                        <p:par>
                          <p:cTn id="45" fill="hold">
                            <p:stCondLst>
                              <p:cond delay="700"/>
                            </p:stCondLst>
                            <p:childTnLst>
                              <p:par>
                                <p:cTn id="46" presetID="53" presetClass="entr" presetSubtype="0" fill="hold" nodeType="afterEffect">
                                  <p:stCondLst>
                                    <p:cond delay="0"/>
                                  </p:stCondLst>
                                  <p:childTnLst>
                                    <p:set>
                                      <p:cBhvr>
                                        <p:cTn id="47" dur="1" fill="hold">
                                          <p:stCondLst>
                                            <p:cond delay="0"/>
                                          </p:stCondLst>
                                        </p:cTn>
                                        <p:tgtEl>
                                          <p:spTgt spid="209928"/>
                                        </p:tgtEl>
                                        <p:attrNameLst>
                                          <p:attrName>style.visibility</p:attrName>
                                        </p:attrNameLst>
                                      </p:cBhvr>
                                      <p:to>
                                        <p:strVal val="visible"/>
                                      </p:to>
                                    </p:set>
                                    <p:anim calcmode="lin" valueType="num">
                                      <p:cBhvr>
                                        <p:cTn id="48" dur="500" fill="hold"/>
                                        <p:tgtEl>
                                          <p:spTgt spid="209928"/>
                                        </p:tgtEl>
                                        <p:attrNameLst>
                                          <p:attrName>ppt_w</p:attrName>
                                        </p:attrNameLst>
                                      </p:cBhvr>
                                      <p:tavLst>
                                        <p:tav tm="0">
                                          <p:val>
                                            <p:fltVal val="0"/>
                                          </p:val>
                                        </p:tav>
                                        <p:tav tm="100000">
                                          <p:val>
                                            <p:strVal val="#ppt_w"/>
                                          </p:val>
                                        </p:tav>
                                      </p:tavLst>
                                    </p:anim>
                                    <p:anim calcmode="lin" valueType="num">
                                      <p:cBhvr>
                                        <p:cTn id="49" dur="500" fill="hold"/>
                                        <p:tgtEl>
                                          <p:spTgt spid="209928"/>
                                        </p:tgtEl>
                                        <p:attrNameLst>
                                          <p:attrName>ppt_h</p:attrName>
                                        </p:attrNameLst>
                                      </p:cBhvr>
                                      <p:tavLst>
                                        <p:tav tm="0">
                                          <p:val>
                                            <p:fltVal val="0"/>
                                          </p:val>
                                        </p:tav>
                                        <p:tav tm="100000">
                                          <p:val>
                                            <p:strVal val="#ppt_h"/>
                                          </p:val>
                                        </p:tav>
                                      </p:tavLst>
                                    </p:anim>
                                    <p:animEffect transition="in" filter="fade">
                                      <p:cBhvr>
                                        <p:cTn id="50" dur="500"/>
                                        <p:tgtEl>
                                          <p:spTgt spid="20992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209923">
                                            <p:txEl>
                                              <p:pRg st="3" end="3"/>
                                            </p:txEl>
                                          </p:spTgt>
                                        </p:tgtEl>
                                        <p:attrNameLst>
                                          <p:attrName>style.visibility</p:attrName>
                                        </p:attrNameLst>
                                      </p:cBhvr>
                                      <p:to>
                                        <p:strVal val="visible"/>
                                      </p:to>
                                    </p:set>
                                    <p:animEffect transition="in" filter="wipe(left)">
                                      <p:cBhvr>
                                        <p:cTn id="55" dur="500"/>
                                        <p:tgtEl>
                                          <p:spTgt spid="209923">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209923">
                                            <p:txEl>
                                              <p:pRg st="4" end="4"/>
                                            </p:txEl>
                                          </p:spTgt>
                                        </p:tgtEl>
                                        <p:attrNameLst>
                                          <p:attrName>style.visibility</p:attrName>
                                        </p:attrNameLst>
                                      </p:cBhvr>
                                      <p:to>
                                        <p:strVal val="visible"/>
                                      </p:to>
                                    </p:set>
                                    <p:animEffect transition="in" filter="wipe(left)">
                                      <p:cBhvr>
                                        <p:cTn id="60" dur="500"/>
                                        <p:tgtEl>
                                          <p:spTgt spid="2099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build="p"/>
      <p:bldP spid="209927" grpId="0"/>
      <p:bldP spid="209926" grpId="0"/>
      <p:bldP spid="2099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Monday, Feb. 24, 2020</a:t>
            </a:r>
          </a:p>
        </p:txBody>
      </p:sp>
      <p:sp>
        <p:nvSpPr>
          <p:cNvPr id="16" name="Footer Placeholder 4"/>
          <p:cNvSpPr>
            <a:spLocks noGrp="1"/>
          </p:cNvSpPr>
          <p:nvPr>
            <p:ph type="ftr" sz="quarter" idx="11"/>
          </p:nvPr>
        </p:nvSpPr>
        <p:spPr/>
        <p:txBody>
          <a:bodyPr/>
          <a:lstStyle/>
          <a:p>
            <a:r>
              <a:rPr lang="en-US"/>
              <a:t>PHYS 1444-002, Spring 2020                    Dr. Jaehoon Yu</a:t>
            </a:r>
          </a:p>
        </p:txBody>
      </p:sp>
      <p:sp>
        <p:nvSpPr>
          <p:cNvPr id="17" name="Slide Number Placeholder 5"/>
          <p:cNvSpPr>
            <a:spLocks noGrp="1"/>
          </p:cNvSpPr>
          <p:nvPr>
            <p:ph type="sldNum" sz="quarter" idx="12"/>
          </p:nvPr>
        </p:nvSpPr>
        <p:spPr/>
        <p:txBody>
          <a:bodyPr/>
          <a:lstStyle/>
          <a:p>
            <a:fld id="{27A73741-E10E-B744-B5A1-318030DC8332}" type="slidenum">
              <a:rPr lang="en-US"/>
              <a:pPr/>
              <a:t>14</a:t>
            </a:fld>
            <a:endParaRPr lang="en-US"/>
          </a:p>
        </p:txBody>
      </p:sp>
      <p:pic>
        <p:nvPicPr>
          <p:cNvPr id="202775" name="Picture 23" descr="FG23_016"/>
          <p:cNvPicPr>
            <a:picLocks noChangeAspect="1" noChangeArrowheads="1"/>
          </p:cNvPicPr>
          <p:nvPr/>
        </p:nvPicPr>
        <p:blipFill>
          <a:blip r:embed="rId3"/>
          <a:srcRect/>
          <a:stretch>
            <a:fillRect/>
          </a:stretch>
        </p:blipFill>
        <p:spPr bwMode="auto">
          <a:xfrm>
            <a:off x="6781800" y="1219200"/>
            <a:ext cx="3657600" cy="3124200"/>
          </a:xfrm>
          <a:prstGeom prst="rect">
            <a:avLst/>
          </a:prstGeom>
          <a:noFill/>
        </p:spPr>
      </p:pic>
      <p:sp>
        <p:nvSpPr>
          <p:cNvPr id="202754" name="Rectangle 2"/>
          <p:cNvSpPr>
            <a:spLocks noGrp="1" noChangeArrowheads="1"/>
          </p:cNvSpPr>
          <p:nvPr>
            <p:ph type="title"/>
          </p:nvPr>
        </p:nvSpPr>
        <p:spPr>
          <a:xfrm>
            <a:off x="152400" y="76200"/>
            <a:ext cx="8915400" cy="685800"/>
          </a:xfrm>
        </p:spPr>
        <p:txBody>
          <a:bodyPr/>
          <a:lstStyle/>
          <a:p>
            <a:r>
              <a:rPr lang="en-US"/>
              <a:t>Electric Potential due to Electric Dipoles</a:t>
            </a:r>
          </a:p>
        </p:txBody>
      </p:sp>
      <p:sp>
        <p:nvSpPr>
          <p:cNvPr id="202755" name="Rectangle 3"/>
          <p:cNvSpPr>
            <a:spLocks noChangeArrowheads="1"/>
          </p:cNvSpPr>
          <p:nvPr/>
        </p:nvSpPr>
        <p:spPr bwMode="auto">
          <a:xfrm>
            <a:off x="457200" y="685800"/>
            <a:ext cx="8305800" cy="5715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What is an electric dipole?</a:t>
            </a:r>
          </a:p>
          <a:p>
            <a:pPr marL="742950" lvl="1" indent="-285750">
              <a:spcBef>
                <a:spcPct val="20000"/>
              </a:spcBef>
              <a:buFontTx/>
              <a:buChar char="–"/>
            </a:pPr>
            <a:r>
              <a:rPr lang="en-US" sz="2800" dirty="0">
                <a:solidFill>
                  <a:srgbClr val="660066"/>
                </a:solidFill>
                <a:latin typeface="Arial Narrow" charset="0"/>
                <a:ea typeface="ＭＳ Ｐゴシック" charset="-128"/>
              </a:rPr>
              <a:t>Two equal point charge Q of opposite signs separated by a distance</a:t>
            </a:r>
            <a:r>
              <a:rPr lang="en-US" sz="2800" dirty="0">
                <a:solidFill>
                  <a:srgbClr val="660066"/>
                </a:solidFill>
                <a:latin typeface="Monotype Corsiva" charset="0"/>
                <a:ea typeface="ＭＳ Ｐゴシック" charset="-128"/>
              </a:rPr>
              <a:t> l</a:t>
            </a:r>
            <a:r>
              <a:rPr lang="en-US" sz="2800" dirty="0">
                <a:solidFill>
                  <a:srgbClr val="660066"/>
                </a:solidFill>
                <a:latin typeface="Arial Narrow" charset="0"/>
                <a:ea typeface="ＭＳ Ｐゴシック" charset="-128"/>
              </a:rPr>
              <a:t> and behaves like one entity: p=</a:t>
            </a:r>
            <a:r>
              <a:rPr lang="en-US" sz="2800" dirty="0" err="1">
                <a:solidFill>
                  <a:srgbClr val="660066"/>
                </a:solidFill>
                <a:latin typeface="Arial Narrow" charset="0"/>
                <a:ea typeface="ＭＳ Ｐゴシック" charset="-128"/>
              </a:rPr>
              <a:t>Q</a:t>
            </a:r>
            <a:r>
              <a:rPr lang="en-US" sz="2800" dirty="0" err="1">
                <a:solidFill>
                  <a:srgbClr val="660066"/>
                </a:solidFill>
                <a:latin typeface="Monotype Corsiva" charset="0"/>
                <a:ea typeface="ＭＳ Ｐゴシック" charset="-128"/>
              </a:rPr>
              <a:t>l</a:t>
            </a:r>
            <a:endParaRPr lang="en-US" sz="2800" dirty="0">
              <a:solidFill>
                <a:srgbClr val="660066"/>
              </a:solidFill>
              <a:latin typeface="Monotype Corsiva" charset="0"/>
              <a:ea typeface="ＭＳ Ｐゴシック" charset="-128"/>
            </a:endParaRPr>
          </a:p>
          <a:p>
            <a:pPr marL="342900" indent="-342900">
              <a:spcBef>
                <a:spcPct val="20000"/>
              </a:spcBef>
              <a:buFontTx/>
              <a:buChar char="•"/>
            </a:pPr>
            <a:r>
              <a:rPr lang="en-US" sz="3200" dirty="0">
                <a:solidFill>
                  <a:schemeClr val="accent2"/>
                </a:solidFill>
                <a:latin typeface="Arial Narrow" charset="0"/>
              </a:rPr>
              <a:t>For the electric potential due to a dipole at a point P</a:t>
            </a:r>
          </a:p>
          <a:p>
            <a:pPr marL="742950" lvl="1" indent="-285750">
              <a:spcBef>
                <a:spcPct val="20000"/>
              </a:spcBef>
              <a:buFontTx/>
              <a:buChar char="–"/>
            </a:pPr>
            <a:r>
              <a:rPr lang="en-US" sz="2800" dirty="0">
                <a:solidFill>
                  <a:srgbClr val="660066"/>
                </a:solidFill>
                <a:latin typeface="Arial Narrow" charset="0"/>
                <a:ea typeface="ＭＳ Ｐゴシック" charset="-128"/>
              </a:rPr>
              <a:t>We take V=0 at </a:t>
            </a:r>
            <a:r>
              <a:rPr lang="en-US" sz="2800" dirty="0" err="1">
                <a:solidFill>
                  <a:srgbClr val="660066"/>
                </a:solidFill>
                <a:latin typeface="Arial Narrow" charset="0"/>
                <a:ea typeface="ＭＳ Ｐゴシック" charset="-128"/>
              </a:rPr>
              <a:t>r</a:t>
            </a:r>
            <a:r>
              <a:rPr lang="en-US" sz="2800" dirty="0">
                <a:solidFill>
                  <a:srgbClr val="660066"/>
                </a:solidFill>
                <a:latin typeface="Arial Narrow" charset="0"/>
                <a:ea typeface="ＭＳ Ｐゴシック" charset="-128"/>
              </a:rPr>
              <a:t>=</a:t>
            </a:r>
            <a:r>
              <a:rPr lang="en-US" sz="2800" dirty="0">
                <a:solidFill>
                  <a:srgbClr val="660066"/>
                </a:solidFill>
                <a:latin typeface="Arial Narrow" charset="0"/>
              </a:rPr>
              <a:t>∞</a:t>
            </a:r>
            <a:endParaRPr lang="en-US" sz="2800" dirty="0">
              <a:solidFill>
                <a:srgbClr val="660066"/>
              </a:solidFill>
              <a:latin typeface="Arial Narrow" charset="0"/>
              <a:ea typeface="ＭＳ Ｐゴシック" charset="-128"/>
            </a:endParaRPr>
          </a:p>
          <a:p>
            <a:pPr marL="342900" indent="-342900">
              <a:spcBef>
                <a:spcPct val="20000"/>
              </a:spcBef>
              <a:buFontTx/>
              <a:buChar char="•"/>
            </a:pPr>
            <a:r>
              <a:rPr lang="en-US" sz="3200" dirty="0">
                <a:solidFill>
                  <a:schemeClr val="accent2"/>
                </a:solidFill>
                <a:latin typeface="Arial Narrow" charset="0"/>
              </a:rPr>
              <a:t>The simple sum of the potential at P by the two charges is</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Since </a:t>
            </a:r>
            <a:r>
              <a:rPr lang="en-US" sz="3200" dirty="0" err="1">
                <a:solidFill>
                  <a:schemeClr val="accent2"/>
                </a:solidFill>
                <a:latin typeface="Symbol" charset="2"/>
              </a:rPr>
              <a:t>Δ</a:t>
            </a:r>
            <a:r>
              <a:rPr lang="en-US" sz="3200" dirty="0" err="1">
                <a:solidFill>
                  <a:schemeClr val="accent2"/>
                </a:solidFill>
                <a:latin typeface="Arial Narrow" charset="0"/>
              </a:rPr>
              <a:t>r</a:t>
            </a:r>
            <a:r>
              <a:rPr lang="en-US" sz="3200" dirty="0">
                <a:solidFill>
                  <a:schemeClr val="accent2"/>
                </a:solidFill>
                <a:latin typeface="Arial Narrow" charset="0"/>
              </a:rPr>
              <a:t>=</a:t>
            </a:r>
            <a:r>
              <a:rPr lang="en-US" sz="3200" dirty="0" err="1">
                <a:solidFill>
                  <a:schemeClr val="accent2"/>
                </a:solidFill>
                <a:latin typeface="Monotype Corsiva" charset="0"/>
              </a:rPr>
              <a:t>l</a:t>
            </a:r>
            <a:r>
              <a:rPr lang="en-US" sz="3200" dirty="0" err="1">
                <a:solidFill>
                  <a:schemeClr val="accent2"/>
                </a:solidFill>
                <a:latin typeface="Arial Narrow" charset="0"/>
              </a:rPr>
              <a:t>cos</a:t>
            </a:r>
            <a:r>
              <a:rPr lang="en-US" sz="3200" dirty="0" err="1">
                <a:solidFill>
                  <a:schemeClr val="accent2"/>
                </a:solidFill>
                <a:latin typeface="Symbol" charset="2"/>
              </a:rPr>
              <a:t>θ</a:t>
            </a:r>
            <a:r>
              <a:rPr lang="en-US" sz="3200" dirty="0">
                <a:solidFill>
                  <a:schemeClr val="accent2"/>
                </a:solidFill>
                <a:latin typeface="Arial Narrow" charset="0"/>
              </a:rPr>
              <a:t> and if r&gt;&gt;</a:t>
            </a:r>
            <a:r>
              <a:rPr lang="en-US" sz="3200" dirty="0">
                <a:solidFill>
                  <a:schemeClr val="accent2"/>
                </a:solidFill>
                <a:latin typeface="Monotype Corsiva" charset="0"/>
              </a:rPr>
              <a:t>l</a:t>
            </a:r>
            <a:r>
              <a:rPr lang="en-US" sz="3200" dirty="0">
                <a:solidFill>
                  <a:schemeClr val="accent2"/>
                </a:solidFill>
                <a:latin typeface="Arial Narrow" charset="0"/>
              </a:rPr>
              <a:t>, r&gt;&gt;</a:t>
            </a:r>
            <a:r>
              <a:rPr lang="en-US" sz="3200" dirty="0" err="1">
                <a:solidFill>
                  <a:schemeClr val="accent2"/>
                </a:solidFill>
                <a:latin typeface="Symbol" charset="2"/>
              </a:rPr>
              <a:t>Δ</a:t>
            </a:r>
            <a:r>
              <a:rPr lang="en-US" sz="3200" dirty="0" err="1">
                <a:solidFill>
                  <a:schemeClr val="accent2"/>
                </a:solidFill>
                <a:latin typeface="Arial Narrow" charset="0"/>
              </a:rPr>
              <a:t>r</a:t>
            </a:r>
            <a:r>
              <a:rPr lang="en-US" sz="3200" dirty="0">
                <a:solidFill>
                  <a:schemeClr val="accent2"/>
                </a:solidFill>
                <a:latin typeface="Arial Narrow" charset="0"/>
              </a:rPr>
              <a:t>, thus </a:t>
            </a:r>
            <a:r>
              <a:rPr lang="en-US" sz="3200" dirty="0" err="1">
                <a:solidFill>
                  <a:schemeClr val="accent2"/>
                </a:solidFill>
                <a:latin typeface="Arial Narrow" charset="0"/>
              </a:rPr>
              <a:t>r+</a:t>
            </a:r>
            <a:r>
              <a:rPr lang="en-US" sz="3200" dirty="0" err="1">
                <a:solidFill>
                  <a:schemeClr val="accent2"/>
                </a:solidFill>
                <a:latin typeface="Symbol" charset="2"/>
              </a:rPr>
              <a:t>Δ</a:t>
            </a:r>
            <a:r>
              <a:rPr lang="en-US" sz="3200" dirty="0" err="1">
                <a:solidFill>
                  <a:schemeClr val="accent2"/>
                </a:solidFill>
                <a:latin typeface="Arial Narrow" charset="0"/>
              </a:rPr>
              <a:t>r</a:t>
            </a:r>
            <a:r>
              <a:rPr lang="en-US" sz="3200" dirty="0">
                <a:solidFill>
                  <a:schemeClr val="accent2"/>
                </a:solidFill>
                <a:latin typeface="Arial Narrow" charset="0"/>
              </a:rPr>
              <a:t> ~r and </a:t>
            </a:r>
          </a:p>
        </p:txBody>
      </p:sp>
      <p:graphicFrame>
        <p:nvGraphicFramePr>
          <p:cNvPr id="202774" name="Object 22"/>
          <p:cNvGraphicFramePr>
            <a:graphicFrameLocks noChangeAspect="1"/>
          </p:cNvGraphicFramePr>
          <p:nvPr/>
        </p:nvGraphicFramePr>
        <p:xfrm>
          <a:off x="533400" y="4484688"/>
          <a:ext cx="508000" cy="330200"/>
        </p:xfrm>
        <a:graphic>
          <a:graphicData uri="http://schemas.openxmlformats.org/presentationml/2006/ole">
            <mc:AlternateContent xmlns:mc="http://schemas.openxmlformats.org/markup-compatibility/2006">
              <mc:Choice xmlns:v="urn:schemas-microsoft-com:vml" Requires="v">
                <p:oleObj spid="_x0000_s63046" name="Equation" r:id="rId4" imgW="253800" imgH="164880" progId="Equation.DSMT4">
                  <p:embed/>
                </p:oleObj>
              </mc:Choice>
              <mc:Fallback>
                <p:oleObj name="Equation" r:id="rId4" imgW="253800" imgH="164880" progId="Equation.DSMT4">
                  <p:embed/>
                  <p:pic>
                    <p:nvPicPr>
                      <p:cNvPr id="202774"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484688"/>
                        <a:ext cx="508000" cy="330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2776" name="Object 24"/>
          <p:cNvGraphicFramePr>
            <a:graphicFrameLocks noChangeAspect="1"/>
          </p:cNvGraphicFramePr>
          <p:nvPr/>
        </p:nvGraphicFramePr>
        <p:xfrm>
          <a:off x="228600" y="5715000"/>
          <a:ext cx="508000" cy="330200"/>
        </p:xfrm>
        <a:graphic>
          <a:graphicData uri="http://schemas.openxmlformats.org/presentationml/2006/ole">
            <mc:AlternateContent xmlns:mc="http://schemas.openxmlformats.org/markup-compatibility/2006">
              <mc:Choice xmlns:v="urn:schemas-microsoft-com:vml" Requires="v">
                <p:oleObj spid="_x0000_s63047" name="Equation" r:id="rId6" imgW="253800" imgH="164880" progId="Equation.DSMT4">
                  <p:embed/>
                </p:oleObj>
              </mc:Choice>
              <mc:Fallback>
                <p:oleObj name="Equation" r:id="rId6" imgW="253800" imgH="164880" progId="Equation.DSMT4">
                  <p:embed/>
                  <p:pic>
                    <p:nvPicPr>
                      <p:cNvPr id="202776" name="Object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5715000"/>
                        <a:ext cx="508000" cy="330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2777" name="Object 25"/>
          <p:cNvGraphicFramePr>
            <a:graphicFrameLocks noChangeAspect="1"/>
          </p:cNvGraphicFramePr>
          <p:nvPr/>
        </p:nvGraphicFramePr>
        <p:xfrm>
          <a:off x="914400" y="4267200"/>
          <a:ext cx="1624013" cy="815975"/>
        </p:xfrm>
        <a:graphic>
          <a:graphicData uri="http://schemas.openxmlformats.org/presentationml/2006/ole">
            <mc:AlternateContent xmlns:mc="http://schemas.openxmlformats.org/markup-compatibility/2006">
              <mc:Choice xmlns:v="urn:schemas-microsoft-com:vml" Requires="v">
                <p:oleObj spid="_x0000_s63048" name="Equation" r:id="rId8" imgW="812520" imgH="406080" progId="Equation.DSMT4">
                  <p:embed/>
                </p:oleObj>
              </mc:Choice>
              <mc:Fallback>
                <p:oleObj name="Equation" r:id="rId8" imgW="812520" imgH="406080" progId="Equation.DSMT4">
                  <p:embed/>
                  <p:pic>
                    <p:nvPicPr>
                      <p:cNvPr id="202777" name="Object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400" y="4267200"/>
                        <a:ext cx="1624013" cy="8159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2778" name="Object 26"/>
          <p:cNvGraphicFramePr>
            <a:graphicFrameLocks noChangeAspect="1"/>
          </p:cNvGraphicFramePr>
          <p:nvPr/>
        </p:nvGraphicFramePr>
        <p:xfrm>
          <a:off x="2463800" y="4152900"/>
          <a:ext cx="2462213" cy="1019175"/>
        </p:xfrm>
        <a:graphic>
          <a:graphicData uri="http://schemas.openxmlformats.org/presentationml/2006/ole">
            <mc:AlternateContent xmlns:mc="http://schemas.openxmlformats.org/markup-compatibility/2006">
              <mc:Choice xmlns:v="urn:schemas-microsoft-com:vml" Requires="v">
                <p:oleObj spid="_x0000_s63049" name="Equation" r:id="rId10" imgW="1231900" imgH="508000" progId="Equation.DSMT4">
                  <p:embed/>
                </p:oleObj>
              </mc:Choice>
              <mc:Fallback>
                <p:oleObj name="Equation" r:id="rId10" imgW="1231900" imgH="508000" progId="Equation.DSMT4">
                  <p:embed/>
                  <p:pic>
                    <p:nvPicPr>
                      <p:cNvPr id="202778" name="Object 26"/>
                      <p:cNvPicPr>
                        <a:picLocks noChangeAspect="1" noChangeArrowheads="1"/>
                      </p:cNvPicPr>
                      <p:nvPr/>
                    </p:nvPicPr>
                    <p:blipFill>
                      <a:blip r:embed="rId11"/>
                      <a:srcRect/>
                      <a:stretch>
                        <a:fillRect/>
                      </a:stretch>
                    </p:blipFill>
                    <p:spPr bwMode="auto">
                      <a:xfrm>
                        <a:off x="2463800" y="4152900"/>
                        <a:ext cx="2462213" cy="10191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2779" name="Object 27"/>
          <p:cNvGraphicFramePr>
            <a:graphicFrameLocks noChangeAspect="1"/>
          </p:cNvGraphicFramePr>
          <p:nvPr/>
        </p:nvGraphicFramePr>
        <p:xfrm>
          <a:off x="4903788" y="4251325"/>
          <a:ext cx="2386012" cy="866775"/>
        </p:xfrm>
        <a:graphic>
          <a:graphicData uri="http://schemas.openxmlformats.org/presentationml/2006/ole">
            <mc:AlternateContent xmlns:mc="http://schemas.openxmlformats.org/markup-compatibility/2006">
              <mc:Choice xmlns:v="urn:schemas-microsoft-com:vml" Requires="v">
                <p:oleObj spid="_x0000_s63050" name="Equation" r:id="rId12" imgW="1193800" imgH="431800" progId="Equation.DSMT4">
                  <p:embed/>
                </p:oleObj>
              </mc:Choice>
              <mc:Fallback>
                <p:oleObj name="Equation" r:id="rId12" imgW="1193800" imgH="431800" progId="Equation.DSMT4">
                  <p:embed/>
                  <p:pic>
                    <p:nvPicPr>
                      <p:cNvPr id="202779" name="Object 27"/>
                      <p:cNvPicPr>
                        <a:picLocks noChangeAspect="1" noChangeArrowheads="1"/>
                      </p:cNvPicPr>
                      <p:nvPr/>
                    </p:nvPicPr>
                    <p:blipFill>
                      <a:blip r:embed="rId13"/>
                      <a:srcRect/>
                      <a:stretch>
                        <a:fillRect/>
                      </a:stretch>
                    </p:blipFill>
                    <p:spPr bwMode="auto">
                      <a:xfrm>
                        <a:off x="4903788" y="4251325"/>
                        <a:ext cx="2386012" cy="8667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2780" name="Object 28"/>
          <p:cNvGraphicFramePr>
            <a:graphicFrameLocks noChangeAspect="1"/>
          </p:cNvGraphicFramePr>
          <p:nvPr/>
        </p:nvGraphicFramePr>
        <p:xfrm>
          <a:off x="7188200" y="4229100"/>
          <a:ext cx="1803400" cy="893763"/>
        </p:xfrm>
        <a:graphic>
          <a:graphicData uri="http://schemas.openxmlformats.org/presentationml/2006/ole">
            <mc:AlternateContent xmlns:mc="http://schemas.openxmlformats.org/markup-compatibility/2006">
              <mc:Choice xmlns:v="urn:schemas-microsoft-com:vml" Requires="v">
                <p:oleObj spid="_x0000_s63051" name="Equation" r:id="rId14" imgW="901700" imgH="444500" progId="Equation.DSMT4">
                  <p:embed/>
                </p:oleObj>
              </mc:Choice>
              <mc:Fallback>
                <p:oleObj name="Equation" r:id="rId14" imgW="901700" imgH="444500" progId="Equation.DSMT4">
                  <p:embed/>
                  <p:pic>
                    <p:nvPicPr>
                      <p:cNvPr id="202780" name="Object 28"/>
                      <p:cNvPicPr>
                        <a:picLocks noChangeAspect="1" noChangeArrowheads="1"/>
                      </p:cNvPicPr>
                      <p:nvPr/>
                    </p:nvPicPr>
                    <p:blipFill>
                      <a:blip r:embed="rId15"/>
                      <a:srcRect/>
                      <a:stretch>
                        <a:fillRect/>
                      </a:stretch>
                    </p:blipFill>
                    <p:spPr bwMode="auto">
                      <a:xfrm>
                        <a:off x="7188200" y="4229100"/>
                        <a:ext cx="1803400" cy="8937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2781" name="Object 29"/>
          <p:cNvGraphicFramePr>
            <a:graphicFrameLocks noChangeAspect="1"/>
          </p:cNvGraphicFramePr>
          <p:nvPr/>
        </p:nvGraphicFramePr>
        <p:xfrm>
          <a:off x="711200" y="5461000"/>
          <a:ext cx="1651000" cy="866775"/>
        </p:xfrm>
        <a:graphic>
          <a:graphicData uri="http://schemas.openxmlformats.org/presentationml/2006/ole">
            <mc:AlternateContent xmlns:mc="http://schemas.openxmlformats.org/markup-compatibility/2006">
              <mc:Choice xmlns:v="urn:schemas-microsoft-com:vml" Requires="v">
                <p:oleObj spid="_x0000_s63052" name="Equation" r:id="rId16" imgW="825500" imgH="431800" progId="Equation.DSMT4">
                  <p:embed/>
                </p:oleObj>
              </mc:Choice>
              <mc:Fallback>
                <p:oleObj name="Equation" r:id="rId16" imgW="825500" imgH="431800" progId="Equation.DSMT4">
                  <p:embed/>
                  <p:pic>
                    <p:nvPicPr>
                      <p:cNvPr id="202781" name="Object 29"/>
                      <p:cNvPicPr>
                        <a:picLocks noChangeAspect="1" noChangeArrowheads="1"/>
                      </p:cNvPicPr>
                      <p:nvPr/>
                    </p:nvPicPr>
                    <p:blipFill>
                      <a:blip r:embed="rId17"/>
                      <a:srcRect/>
                      <a:stretch>
                        <a:fillRect/>
                      </a:stretch>
                    </p:blipFill>
                    <p:spPr bwMode="auto">
                      <a:xfrm>
                        <a:off x="711200" y="5461000"/>
                        <a:ext cx="1651000" cy="8667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02784" name="AutoShape 32"/>
          <p:cNvSpPr>
            <a:spLocks noChangeArrowheads="1"/>
          </p:cNvSpPr>
          <p:nvPr/>
        </p:nvSpPr>
        <p:spPr bwMode="auto">
          <a:xfrm>
            <a:off x="3992562" y="5181600"/>
            <a:ext cx="2027238" cy="1834158"/>
          </a:xfrm>
          <a:prstGeom prst="rightArrow">
            <a:avLst>
              <a:gd name="adj1" fmla="val 50000"/>
              <a:gd name="adj2" fmla="val 28632"/>
            </a:avLst>
          </a:prstGeom>
          <a:solidFill>
            <a:srgbClr val="FFFF66"/>
          </a:solidFill>
          <a:ln w="28575">
            <a:solidFill>
              <a:srgbClr val="CC0000"/>
            </a:solidFill>
            <a:miter lim="800000"/>
            <a:headEnd/>
            <a:tailEnd/>
          </a:ln>
          <a:effectLst/>
        </p:spPr>
        <p:txBody>
          <a:bodyPr wrap="square" anchor="ctr">
            <a:prstTxWarp prst="textNoShape">
              <a:avLst/>
            </a:prstTxWarp>
            <a:spAutoFit/>
          </a:bodyPr>
          <a:lstStyle/>
          <a:p>
            <a:pPr algn="ctr"/>
            <a:r>
              <a:rPr lang="en-US" sz="1800" b="1">
                <a:solidFill>
                  <a:srgbClr val="FF0000"/>
                </a:solidFill>
                <a:latin typeface="Arial Narrow" charset="0"/>
              </a:rPr>
              <a:t>V by a dipole at a </a:t>
            </a:r>
          </a:p>
          <a:p>
            <a:pPr algn="ctr"/>
            <a:r>
              <a:rPr lang="en-US" sz="1800" b="1">
                <a:solidFill>
                  <a:srgbClr val="FF0000"/>
                </a:solidFill>
                <a:latin typeface="Arial Narrow" charset="0"/>
              </a:rPr>
              <a:t>distance r from </a:t>
            </a:r>
          </a:p>
          <a:p>
            <a:pPr algn="ctr"/>
            <a:r>
              <a:rPr lang="en-US" sz="1800" b="1">
                <a:solidFill>
                  <a:srgbClr val="FF0000"/>
                </a:solidFill>
                <a:latin typeface="Arial Narrow" charset="0"/>
              </a:rPr>
              <a:t>the dipole</a:t>
            </a:r>
          </a:p>
        </p:txBody>
      </p:sp>
      <p:pic>
        <p:nvPicPr>
          <p:cNvPr id="2" name="Picture 1"/>
          <p:cNvPicPr>
            <a:picLocks noChangeAspect="1"/>
          </p:cNvPicPr>
          <p:nvPr/>
        </p:nvPicPr>
        <p:blipFill>
          <a:blip r:embed="rId18"/>
          <a:stretch>
            <a:fillRect/>
          </a:stretch>
        </p:blipFill>
        <p:spPr>
          <a:xfrm>
            <a:off x="6151562" y="5468937"/>
            <a:ext cx="2611438" cy="1119188"/>
          </a:xfrm>
          <a:prstGeom prst="rect">
            <a:avLst/>
          </a:prstGeom>
          <a:solidFill>
            <a:srgbClr val="FFFF00"/>
          </a:solidFill>
          <a:ln w="38100">
            <a:solidFill>
              <a:srgbClr val="C00000"/>
            </a:solidFill>
          </a:ln>
        </p:spPr>
      </p:pic>
      <p:pic>
        <p:nvPicPr>
          <p:cNvPr id="3" name="Picture 2"/>
          <p:cNvPicPr>
            <a:picLocks noChangeAspect="1"/>
          </p:cNvPicPr>
          <p:nvPr/>
        </p:nvPicPr>
        <p:blipFill>
          <a:blip r:embed="rId19"/>
          <a:stretch>
            <a:fillRect/>
          </a:stretch>
        </p:blipFill>
        <p:spPr>
          <a:xfrm>
            <a:off x="2364580" y="5502275"/>
            <a:ext cx="1496220" cy="841624"/>
          </a:xfrm>
          <a:prstGeom prst="rect">
            <a:avLst/>
          </a:prstGeom>
          <a:solidFill>
            <a:schemeClr val="bg1"/>
          </a:solidFill>
        </p:spPr>
      </p:pic>
    </p:spTree>
    <p:extLst>
      <p:ext uri="{BB962C8B-B14F-4D97-AF65-F5344CB8AC3E}">
        <p14:creationId xmlns:p14="http://schemas.microsoft.com/office/powerpoint/2010/main" val="108580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2755">
                                            <p:txEl>
                                              <p:pRg st="0" end="0"/>
                                            </p:txEl>
                                          </p:spTgt>
                                        </p:tgtEl>
                                        <p:attrNameLst>
                                          <p:attrName>style.visibility</p:attrName>
                                        </p:attrNameLst>
                                      </p:cBhvr>
                                      <p:to>
                                        <p:strVal val="visible"/>
                                      </p:to>
                                    </p:set>
                                    <p:animEffect transition="in" filter="wipe(left)">
                                      <p:cBhvr>
                                        <p:cTn id="7" dur="500"/>
                                        <p:tgtEl>
                                          <p:spTgt spid="2027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2755">
                                            <p:txEl>
                                              <p:pRg st="1" end="1"/>
                                            </p:txEl>
                                          </p:spTgt>
                                        </p:tgtEl>
                                        <p:attrNameLst>
                                          <p:attrName>style.visibility</p:attrName>
                                        </p:attrNameLst>
                                      </p:cBhvr>
                                      <p:to>
                                        <p:strVal val="visible"/>
                                      </p:to>
                                    </p:set>
                                    <p:animEffect transition="in" filter="wipe(left)">
                                      <p:cBhvr>
                                        <p:cTn id="12" dur="500"/>
                                        <p:tgtEl>
                                          <p:spTgt spid="2027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2755">
                                            <p:txEl>
                                              <p:pRg st="2" end="2"/>
                                            </p:txEl>
                                          </p:spTgt>
                                        </p:tgtEl>
                                        <p:attrNameLst>
                                          <p:attrName>style.visibility</p:attrName>
                                        </p:attrNameLst>
                                      </p:cBhvr>
                                      <p:to>
                                        <p:strVal val="visible"/>
                                      </p:to>
                                    </p:set>
                                    <p:animEffect transition="in" filter="wipe(left)">
                                      <p:cBhvr>
                                        <p:cTn id="17" dur="500"/>
                                        <p:tgtEl>
                                          <p:spTgt spid="2027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202775"/>
                                        </p:tgtEl>
                                        <p:attrNameLst>
                                          <p:attrName>style.visibility</p:attrName>
                                        </p:attrNameLst>
                                      </p:cBhvr>
                                      <p:to>
                                        <p:strVal val="visible"/>
                                      </p:to>
                                    </p:set>
                                    <p:anim calcmode="lin" valueType="num">
                                      <p:cBhvr>
                                        <p:cTn id="22" dur="500" fill="hold"/>
                                        <p:tgtEl>
                                          <p:spTgt spid="202775"/>
                                        </p:tgtEl>
                                        <p:attrNameLst>
                                          <p:attrName>ppt_w</p:attrName>
                                        </p:attrNameLst>
                                      </p:cBhvr>
                                      <p:tavLst>
                                        <p:tav tm="0">
                                          <p:val>
                                            <p:fltVal val="0"/>
                                          </p:val>
                                        </p:tav>
                                        <p:tav tm="100000">
                                          <p:val>
                                            <p:strVal val="#ppt_w"/>
                                          </p:val>
                                        </p:tav>
                                      </p:tavLst>
                                    </p:anim>
                                    <p:anim calcmode="lin" valueType="num">
                                      <p:cBhvr>
                                        <p:cTn id="23" dur="500" fill="hold"/>
                                        <p:tgtEl>
                                          <p:spTgt spid="202775"/>
                                        </p:tgtEl>
                                        <p:attrNameLst>
                                          <p:attrName>ppt_h</p:attrName>
                                        </p:attrNameLst>
                                      </p:cBhvr>
                                      <p:tavLst>
                                        <p:tav tm="0">
                                          <p:val>
                                            <p:fltVal val="0"/>
                                          </p:val>
                                        </p:tav>
                                        <p:tav tm="100000">
                                          <p:val>
                                            <p:strVal val="#ppt_h"/>
                                          </p:val>
                                        </p:tav>
                                      </p:tavLst>
                                    </p:anim>
                                    <p:animEffect transition="in" filter="fade">
                                      <p:cBhvr>
                                        <p:cTn id="24" dur="500"/>
                                        <p:tgtEl>
                                          <p:spTgt spid="20277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02755">
                                            <p:txEl>
                                              <p:pRg st="3" end="3"/>
                                            </p:txEl>
                                          </p:spTgt>
                                        </p:tgtEl>
                                        <p:attrNameLst>
                                          <p:attrName>style.visibility</p:attrName>
                                        </p:attrNameLst>
                                      </p:cBhvr>
                                      <p:to>
                                        <p:strVal val="visible"/>
                                      </p:to>
                                    </p:set>
                                    <p:animEffect transition="in" filter="wipe(left)">
                                      <p:cBhvr>
                                        <p:cTn id="29" dur="500"/>
                                        <p:tgtEl>
                                          <p:spTgt spid="202755">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02755">
                                            <p:txEl>
                                              <p:pRg st="4" end="4"/>
                                            </p:txEl>
                                          </p:spTgt>
                                        </p:tgtEl>
                                        <p:attrNameLst>
                                          <p:attrName>style.visibility</p:attrName>
                                        </p:attrNameLst>
                                      </p:cBhvr>
                                      <p:to>
                                        <p:strVal val="visible"/>
                                      </p:to>
                                    </p:set>
                                    <p:animEffect transition="in" filter="wipe(left)">
                                      <p:cBhvr>
                                        <p:cTn id="34" dur="500"/>
                                        <p:tgtEl>
                                          <p:spTgt spid="202755">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02774"/>
                                        </p:tgtEl>
                                        <p:attrNameLst>
                                          <p:attrName>style.visibility</p:attrName>
                                        </p:attrNameLst>
                                      </p:cBhvr>
                                      <p:to>
                                        <p:strVal val="visible"/>
                                      </p:to>
                                    </p:set>
                                    <p:animEffect transition="in" filter="wipe(left)">
                                      <p:cBhvr>
                                        <p:cTn id="39" dur="500"/>
                                        <p:tgtEl>
                                          <p:spTgt spid="20277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02777"/>
                                        </p:tgtEl>
                                        <p:attrNameLst>
                                          <p:attrName>style.visibility</p:attrName>
                                        </p:attrNameLst>
                                      </p:cBhvr>
                                      <p:to>
                                        <p:strVal val="visible"/>
                                      </p:to>
                                    </p:set>
                                    <p:animEffect transition="in" filter="wipe(left)">
                                      <p:cBhvr>
                                        <p:cTn id="44" dur="500"/>
                                        <p:tgtEl>
                                          <p:spTgt spid="20277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02778"/>
                                        </p:tgtEl>
                                        <p:attrNameLst>
                                          <p:attrName>style.visibility</p:attrName>
                                        </p:attrNameLst>
                                      </p:cBhvr>
                                      <p:to>
                                        <p:strVal val="visible"/>
                                      </p:to>
                                    </p:set>
                                    <p:animEffect transition="in" filter="wipe(left)">
                                      <p:cBhvr>
                                        <p:cTn id="49" dur="500"/>
                                        <p:tgtEl>
                                          <p:spTgt spid="20277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02779"/>
                                        </p:tgtEl>
                                        <p:attrNameLst>
                                          <p:attrName>style.visibility</p:attrName>
                                        </p:attrNameLst>
                                      </p:cBhvr>
                                      <p:to>
                                        <p:strVal val="visible"/>
                                      </p:to>
                                    </p:set>
                                    <p:animEffect transition="in" filter="wipe(left)">
                                      <p:cBhvr>
                                        <p:cTn id="54" dur="500"/>
                                        <p:tgtEl>
                                          <p:spTgt spid="20277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02780"/>
                                        </p:tgtEl>
                                        <p:attrNameLst>
                                          <p:attrName>style.visibility</p:attrName>
                                        </p:attrNameLst>
                                      </p:cBhvr>
                                      <p:to>
                                        <p:strVal val="visible"/>
                                      </p:to>
                                    </p:set>
                                    <p:animEffect transition="in" filter="wipe(left)">
                                      <p:cBhvr>
                                        <p:cTn id="59" dur="500"/>
                                        <p:tgtEl>
                                          <p:spTgt spid="20278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202755">
                                            <p:txEl>
                                              <p:pRg st="6" end="6"/>
                                            </p:txEl>
                                          </p:spTgt>
                                        </p:tgtEl>
                                        <p:attrNameLst>
                                          <p:attrName>style.visibility</p:attrName>
                                        </p:attrNameLst>
                                      </p:cBhvr>
                                      <p:to>
                                        <p:strVal val="visible"/>
                                      </p:to>
                                    </p:set>
                                    <p:animEffect transition="in" filter="wipe(left)">
                                      <p:cBhvr>
                                        <p:cTn id="64" dur="500"/>
                                        <p:tgtEl>
                                          <p:spTgt spid="202755">
                                            <p:txEl>
                                              <p:pRg st="6" end="6"/>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02776"/>
                                        </p:tgtEl>
                                        <p:attrNameLst>
                                          <p:attrName>style.visibility</p:attrName>
                                        </p:attrNameLst>
                                      </p:cBhvr>
                                      <p:to>
                                        <p:strVal val="visible"/>
                                      </p:to>
                                    </p:set>
                                    <p:animEffect transition="in" filter="wipe(left)">
                                      <p:cBhvr>
                                        <p:cTn id="69" dur="500"/>
                                        <p:tgtEl>
                                          <p:spTgt spid="20277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202781"/>
                                        </p:tgtEl>
                                        <p:attrNameLst>
                                          <p:attrName>style.visibility</p:attrName>
                                        </p:attrNameLst>
                                      </p:cBhvr>
                                      <p:to>
                                        <p:strVal val="visible"/>
                                      </p:to>
                                    </p:set>
                                    <p:animEffect transition="in" filter="wipe(left)">
                                      <p:cBhvr>
                                        <p:cTn id="74" dur="500"/>
                                        <p:tgtEl>
                                          <p:spTgt spid="20278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wipe(left)">
                                      <p:cBhvr>
                                        <p:cTn id="79" dur="500"/>
                                        <p:tgtEl>
                                          <p:spTgt spid="3"/>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iterate type="wd">
                                    <p:tmPct val="10000"/>
                                  </p:iterate>
                                  <p:childTnLst>
                                    <p:set>
                                      <p:cBhvr>
                                        <p:cTn id="83" dur="1" fill="hold">
                                          <p:stCondLst>
                                            <p:cond delay="0"/>
                                          </p:stCondLst>
                                        </p:cTn>
                                        <p:tgtEl>
                                          <p:spTgt spid="202784"/>
                                        </p:tgtEl>
                                        <p:attrNameLst>
                                          <p:attrName>style.visibility</p:attrName>
                                        </p:attrNameLst>
                                      </p:cBhvr>
                                      <p:to>
                                        <p:strVal val="visible"/>
                                      </p:to>
                                    </p:set>
                                    <p:animEffect transition="in" filter="wipe(left)">
                                      <p:cBhvr>
                                        <p:cTn id="84" dur="500"/>
                                        <p:tgtEl>
                                          <p:spTgt spid="202784"/>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2"/>
                                        </p:tgtEl>
                                        <p:attrNameLst>
                                          <p:attrName>style.visibility</p:attrName>
                                        </p:attrNameLst>
                                      </p:cBhvr>
                                      <p:to>
                                        <p:strVal val="visible"/>
                                      </p:to>
                                    </p:set>
                                    <p:animEffect transition="in" filter="wipe(left)">
                                      <p:cBhvr>
                                        <p:cTn id="8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5" grpId="0" build="p"/>
      <p:bldP spid="20278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Monday, Feb. 24, 2020</a:t>
            </a:r>
          </a:p>
        </p:txBody>
      </p:sp>
      <p:sp>
        <p:nvSpPr>
          <p:cNvPr id="13" name="Footer Placeholder 4"/>
          <p:cNvSpPr>
            <a:spLocks noGrp="1"/>
          </p:cNvSpPr>
          <p:nvPr>
            <p:ph type="ftr" sz="quarter" idx="11"/>
          </p:nvPr>
        </p:nvSpPr>
        <p:spPr/>
        <p:txBody>
          <a:bodyPr/>
          <a:lstStyle/>
          <a:p>
            <a:r>
              <a:rPr lang="en-US"/>
              <a:t>PHYS 1444-002, Spring 2020                    Dr. Jaehoon Yu</a:t>
            </a:r>
          </a:p>
        </p:txBody>
      </p:sp>
      <p:sp>
        <p:nvSpPr>
          <p:cNvPr id="14" name="Slide Number Placeholder 5"/>
          <p:cNvSpPr>
            <a:spLocks noGrp="1"/>
          </p:cNvSpPr>
          <p:nvPr>
            <p:ph type="sldNum" sz="quarter" idx="12"/>
          </p:nvPr>
        </p:nvSpPr>
        <p:spPr/>
        <p:txBody>
          <a:bodyPr/>
          <a:lstStyle/>
          <a:p>
            <a:fld id="{06F5DF53-2533-344C-AE98-249ADDFF6DA1}" type="slidenum">
              <a:rPr lang="en-US"/>
              <a:pPr/>
              <a:t>15</a:t>
            </a:fld>
            <a:endParaRPr lang="en-US"/>
          </a:p>
        </p:txBody>
      </p:sp>
      <p:sp>
        <p:nvSpPr>
          <p:cNvPr id="210947" name="Rectangle 3"/>
          <p:cNvSpPr>
            <a:spLocks noGrp="1" noChangeArrowheads="1"/>
          </p:cNvSpPr>
          <p:nvPr>
            <p:ph type="title"/>
          </p:nvPr>
        </p:nvSpPr>
        <p:spPr>
          <a:xfrm>
            <a:off x="152400" y="76200"/>
            <a:ext cx="8915400" cy="685800"/>
          </a:xfrm>
        </p:spPr>
        <p:txBody>
          <a:bodyPr/>
          <a:lstStyle/>
          <a:p>
            <a:r>
              <a:rPr lang="en-US"/>
              <a:t>E Determined from V</a:t>
            </a:r>
          </a:p>
        </p:txBody>
      </p:sp>
      <p:sp>
        <p:nvSpPr>
          <p:cNvPr id="210948" name="Rectangle 4"/>
          <p:cNvSpPr>
            <a:spLocks noChangeArrowheads="1"/>
          </p:cNvSpPr>
          <p:nvPr/>
        </p:nvSpPr>
        <p:spPr bwMode="auto">
          <a:xfrm>
            <a:off x="457200" y="685800"/>
            <a:ext cx="8077200" cy="5715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Potential difference between two points under an electric field is</a:t>
            </a:r>
          </a:p>
          <a:p>
            <a:pPr marL="342900" indent="-342900">
              <a:spcBef>
                <a:spcPct val="20000"/>
              </a:spcBef>
              <a:buFontTx/>
              <a:buChar char="•"/>
            </a:pPr>
            <a:r>
              <a:rPr lang="en-US" sz="3200" dirty="0">
                <a:solidFill>
                  <a:schemeClr val="accent2"/>
                </a:solidFill>
                <a:latin typeface="Arial Narrow" charset="0"/>
              </a:rPr>
              <a:t>So in a differential form, we can write</a:t>
            </a:r>
          </a:p>
          <a:p>
            <a:pPr marL="342900" indent="-342900">
              <a:spcBef>
                <a:spcPct val="20000"/>
              </a:spcBef>
              <a:buFontTx/>
              <a:buChar char="•"/>
            </a:pPr>
            <a:endParaRPr lang="en-US" sz="3200" dirty="0">
              <a:solidFill>
                <a:schemeClr val="accent2"/>
              </a:solidFill>
              <a:latin typeface="Arial Narrow" charset="0"/>
            </a:endParaRPr>
          </a:p>
          <a:p>
            <a:pPr marL="742950" lvl="1" indent="-285750">
              <a:spcBef>
                <a:spcPct val="20000"/>
              </a:spcBef>
              <a:buFontTx/>
              <a:buChar char="–"/>
            </a:pPr>
            <a:r>
              <a:rPr lang="en-US" sz="2800" dirty="0">
                <a:solidFill>
                  <a:srgbClr val="660066"/>
                </a:solidFill>
                <a:latin typeface="Arial Narrow" charset="0"/>
                <a:ea typeface="ＭＳ Ｐゴシック" charset="-128"/>
              </a:rPr>
              <a:t>What are </a:t>
            </a:r>
            <a:r>
              <a:rPr lang="en-US" sz="2800" dirty="0" err="1">
                <a:solidFill>
                  <a:srgbClr val="660066"/>
                </a:solidFill>
                <a:latin typeface="Arial Narrow" charset="0"/>
                <a:ea typeface="ＭＳ Ｐゴシック" charset="-128"/>
              </a:rPr>
              <a:t>dV</a:t>
            </a:r>
            <a:r>
              <a:rPr lang="en-US" sz="2800" dirty="0">
                <a:solidFill>
                  <a:srgbClr val="660066"/>
                </a:solidFill>
                <a:latin typeface="Arial Narrow" charset="0"/>
                <a:ea typeface="ＭＳ Ｐゴシック" charset="-128"/>
              </a:rPr>
              <a:t> and E</a:t>
            </a:r>
            <a:r>
              <a:rPr lang="en-US" sz="2800" baseline="-25000" dirty="0">
                <a:solidFill>
                  <a:srgbClr val="660066"/>
                </a:solidFill>
                <a:latin typeface="Monotype Corsiva" charset="0"/>
                <a:ea typeface="ＭＳ Ｐゴシック" charset="-128"/>
              </a:rPr>
              <a:t>l</a:t>
            </a:r>
            <a:r>
              <a:rPr lang="en-US" sz="2800" dirty="0">
                <a:solidFill>
                  <a:srgbClr val="660066"/>
                </a:solidFill>
                <a:latin typeface="Arial Narrow" charset="0"/>
                <a:ea typeface="ＭＳ Ｐゴシック" charset="-128"/>
              </a:rPr>
              <a:t>?</a:t>
            </a:r>
          </a:p>
          <a:p>
            <a:pPr marL="1143000" lvl="2" indent="-228600">
              <a:spcBef>
                <a:spcPct val="20000"/>
              </a:spcBef>
              <a:buFontTx/>
              <a:buChar char="•"/>
            </a:pPr>
            <a:r>
              <a:rPr lang="en-US" dirty="0" err="1">
                <a:solidFill>
                  <a:srgbClr val="003300"/>
                </a:solidFill>
                <a:latin typeface="Arial Narrow" charset="0"/>
                <a:ea typeface="ＭＳ Ｐゴシック" charset="-128"/>
              </a:rPr>
              <a:t>dV</a:t>
            </a:r>
            <a:r>
              <a:rPr lang="en-US" dirty="0">
                <a:solidFill>
                  <a:srgbClr val="003300"/>
                </a:solidFill>
                <a:latin typeface="Arial Narrow" charset="0"/>
                <a:ea typeface="ＭＳ Ｐゴシック" charset="-128"/>
              </a:rPr>
              <a:t> is the infinitesimal potential difference between the two points separated by a distance d</a:t>
            </a:r>
            <a:r>
              <a:rPr lang="en-US" dirty="0">
                <a:solidFill>
                  <a:srgbClr val="003300"/>
                </a:solidFill>
                <a:latin typeface="Monotype Corsiva" charset="0"/>
                <a:ea typeface="ＭＳ Ｐゴシック" charset="-128"/>
              </a:rPr>
              <a:t>l</a:t>
            </a:r>
            <a:r>
              <a:rPr lang="en-US" dirty="0">
                <a:solidFill>
                  <a:srgbClr val="003300"/>
                </a:solidFill>
                <a:latin typeface="Arial Narrow" charset="0"/>
                <a:ea typeface="ＭＳ Ｐゴシック" charset="-128"/>
              </a:rPr>
              <a:t> </a:t>
            </a:r>
          </a:p>
          <a:p>
            <a:pPr marL="1143000" lvl="2" indent="-228600">
              <a:spcBef>
                <a:spcPct val="20000"/>
              </a:spcBef>
              <a:buFontTx/>
              <a:buChar char="•"/>
            </a:pPr>
            <a:r>
              <a:rPr lang="en-US" dirty="0">
                <a:solidFill>
                  <a:srgbClr val="003300"/>
                </a:solidFill>
                <a:latin typeface="Arial Narrow" charset="0"/>
                <a:ea typeface="ＭＳ Ｐゴシック" charset="-128"/>
              </a:rPr>
              <a:t>E</a:t>
            </a:r>
            <a:r>
              <a:rPr lang="en-US" baseline="-25000" dirty="0">
                <a:solidFill>
                  <a:srgbClr val="003300"/>
                </a:solidFill>
                <a:latin typeface="Monotype Corsiva" charset="0"/>
                <a:ea typeface="ＭＳ Ｐゴシック" charset="-128"/>
              </a:rPr>
              <a:t>l</a:t>
            </a:r>
            <a:r>
              <a:rPr lang="en-US" dirty="0">
                <a:solidFill>
                  <a:srgbClr val="003300"/>
                </a:solidFill>
                <a:latin typeface="Arial Narrow" charset="0"/>
                <a:ea typeface="ＭＳ Ｐゴシック" charset="-128"/>
              </a:rPr>
              <a:t> is the field component along the direction of d</a:t>
            </a:r>
            <a:r>
              <a:rPr lang="en-US" dirty="0">
                <a:solidFill>
                  <a:srgbClr val="003300"/>
                </a:solidFill>
                <a:latin typeface="Monotype Corsiva" charset="0"/>
                <a:ea typeface="ＭＳ Ｐゴシック" charset="-128"/>
              </a:rPr>
              <a:t>l</a:t>
            </a:r>
            <a:r>
              <a:rPr lang="en-US" dirty="0">
                <a:solidFill>
                  <a:srgbClr val="003300"/>
                </a:solidFill>
                <a:latin typeface="Arial Narrow" charset="0"/>
                <a:ea typeface="ＭＳ Ｐゴシック" charset="-128"/>
              </a:rPr>
              <a:t>.</a:t>
            </a:r>
          </a:p>
          <a:p>
            <a:pPr marL="342900" indent="-342900">
              <a:spcBef>
                <a:spcPct val="20000"/>
              </a:spcBef>
              <a:buFontTx/>
              <a:buChar char="•"/>
            </a:pPr>
            <a:r>
              <a:rPr lang="en-US" sz="3200" dirty="0">
                <a:solidFill>
                  <a:schemeClr val="accent2"/>
                </a:solidFill>
                <a:latin typeface="Arial Narrow" charset="0"/>
              </a:rPr>
              <a:t>Thus we can write the field component E</a:t>
            </a:r>
            <a:r>
              <a:rPr lang="en-US" sz="3200" baseline="-25000" dirty="0">
                <a:solidFill>
                  <a:schemeClr val="accent2"/>
                </a:solidFill>
                <a:latin typeface="Monotype Corsiva" charset="0"/>
              </a:rPr>
              <a:t>l</a:t>
            </a:r>
            <a:r>
              <a:rPr lang="en-US" sz="3200" baseline="-25000" dirty="0">
                <a:solidFill>
                  <a:schemeClr val="accent2"/>
                </a:solidFill>
                <a:latin typeface="Arial Narrow" charset="0"/>
              </a:rPr>
              <a:t> </a:t>
            </a:r>
            <a:r>
              <a:rPr lang="en-US" sz="3200" dirty="0">
                <a:solidFill>
                  <a:schemeClr val="accent2"/>
                </a:solidFill>
                <a:latin typeface="Arial Narrow" charset="0"/>
              </a:rPr>
              <a:t>as </a:t>
            </a:r>
          </a:p>
          <a:p>
            <a:pPr marL="742950" lvl="1" indent="-285750">
              <a:spcBef>
                <a:spcPct val="20000"/>
              </a:spcBef>
              <a:buFontTx/>
              <a:buChar char="–"/>
            </a:pPr>
            <a:endParaRPr lang="en-US" sz="2800" dirty="0">
              <a:solidFill>
                <a:srgbClr val="660066"/>
              </a:solidFill>
              <a:latin typeface="Arial Narrow" charset="0"/>
              <a:ea typeface="ＭＳ Ｐゴシック" charset="-128"/>
            </a:endParaRPr>
          </a:p>
        </p:txBody>
      </p:sp>
      <p:graphicFrame>
        <p:nvGraphicFramePr>
          <p:cNvPr id="210959" name="Object 15"/>
          <p:cNvGraphicFramePr>
            <a:graphicFrameLocks noChangeAspect="1"/>
          </p:cNvGraphicFramePr>
          <p:nvPr/>
        </p:nvGraphicFramePr>
        <p:xfrm>
          <a:off x="3200400" y="1292225"/>
          <a:ext cx="1254125" cy="479425"/>
        </p:xfrm>
        <a:graphic>
          <a:graphicData uri="http://schemas.openxmlformats.org/presentationml/2006/ole">
            <mc:AlternateContent xmlns:mc="http://schemas.openxmlformats.org/markup-compatibility/2006">
              <mc:Choice xmlns:v="urn:schemas-microsoft-com:vml" Requires="v">
                <p:oleObj spid="_x0000_s63987" name="Equation" r:id="rId3" imgW="533160" imgH="203040" progId="Equation.DSMT4">
                  <p:embed/>
                </p:oleObj>
              </mc:Choice>
              <mc:Fallback>
                <p:oleObj name="Equation" r:id="rId3" imgW="533160" imgH="203040" progId="Equation.DSMT4">
                  <p:embed/>
                  <p:pic>
                    <p:nvPicPr>
                      <p:cNvPr id="210959"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292225"/>
                        <a:ext cx="1254125" cy="4794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0960" name="Object 16"/>
          <p:cNvGraphicFramePr>
            <a:graphicFrameLocks noChangeAspect="1"/>
          </p:cNvGraphicFramePr>
          <p:nvPr/>
        </p:nvGraphicFramePr>
        <p:xfrm>
          <a:off x="4525963" y="1112838"/>
          <a:ext cx="1373187" cy="808037"/>
        </p:xfrm>
        <a:graphic>
          <a:graphicData uri="http://schemas.openxmlformats.org/presentationml/2006/ole">
            <mc:AlternateContent xmlns:mc="http://schemas.openxmlformats.org/markup-compatibility/2006">
              <mc:Choice xmlns:v="urn:schemas-microsoft-com:vml" Requires="v">
                <p:oleObj spid="_x0000_s63988" name="Equation" r:id="rId5" imgW="584200" imgH="342900" progId="Equation.DSMT4">
                  <p:embed/>
                </p:oleObj>
              </mc:Choice>
              <mc:Fallback>
                <p:oleObj name="Equation" r:id="rId5" imgW="584200" imgH="342900" progId="Equation.DSMT4">
                  <p:embed/>
                  <p:pic>
                    <p:nvPicPr>
                      <p:cNvPr id="210960" name="Object 16"/>
                      <p:cNvPicPr>
                        <a:picLocks noChangeAspect="1" noChangeArrowheads="1"/>
                      </p:cNvPicPr>
                      <p:nvPr/>
                    </p:nvPicPr>
                    <p:blipFill>
                      <a:blip r:embed="rId6"/>
                      <a:srcRect/>
                      <a:stretch>
                        <a:fillRect/>
                      </a:stretch>
                    </p:blipFill>
                    <p:spPr bwMode="auto">
                      <a:xfrm>
                        <a:off x="4525963" y="1112838"/>
                        <a:ext cx="1373187" cy="8080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0963" name="Object 19"/>
          <p:cNvGraphicFramePr>
            <a:graphicFrameLocks noChangeAspect="1"/>
          </p:cNvGraphicFramePr>
          <p:nvPr/>
        </p:nvGraphicFramePr>
        <p:xfrm>
          <a:off x="2286000" y="2376488"/>
          <a:ext cx="939800" cy="469900"/>
        </p:xfrm>
        <a:graphic>
          <a:graphicData uri="http://schemas.openxmlformats.org/presentationml/2006/ole">
            <mc:AlternateContent xmlns:mc="http://schemas.openxmlformats.org/markup-compatibility/2006">
              <mc:Choice xmlns:v="urn:schemas-microsoft-com:vml" Requires="v">
                <p:oleObj spid="_x0000_s63989" name="Equation" r:id="rId7" imgW="330120" imgH="164880" progId="Equation.DSMT4">
                  <p:embed/>
                </p:oleObj>
              </mc:Choice>
              <mc:Fallback>
                <p:oleObj name="Equation" r:id="rId7" imgW="330120" imgH="164880" progId="Equation.DSMT4">
                  <p:embed/>
                  <p:pic>
                    <p:nvPicPr>
                      <p:cNvPr id="210963" name="Object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2376488"/>
                        <a:ext cx="939800" cy="4699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0964" name="Object 20"/>
          <p:cNvGraphicFramePr>
            <a:graphicFrameLocks noChangeAspect="1"/>
          </p:cNvGraphicFramePr>
          <p:nvPr/>
        </p:nvGraphicFramePr>
        <p:xfrm>
          <a:off x="1447800" y="5181600"/>
          <a:ext cx="1771650" cy="1085850"/>
        </p:xfrm>
        <a:graphic>
          <a:graphicData uri="http://schemas.openxmlformats.org/presentationml/2006/ole">
            <mc:AlternateContent xmlns:mc="http://schemas.openxmlformats.org/markup-compatibility/2006">
              <mc:Choice xmlns:v="urn:schemas-microsoft-com:vml" Requires="v">
                <p:oleObj spid="_x0000_s63990" name="Equation" r:id="rId9" imgW="622300" imgH="381000" progId="Equation.DSMT4">
                  <p:embed/>
                </p:oleObj>
              </mc:Choice>
              <mc:Fallback>
                <p:oleObj name="Equation" r:id="rId9" imgW="622300" imgH="381000" progId="Equation.DSMT4">
                  <p:embed/>
                  <p:pic>
                    <p:nvPicPr>
                      <p:cNvPr id="210964" name="Object 20"/>
                      <p:cNvPicPr>
                        <a:picLocks noChangeAspect="1" noChangeArrowheads="1"/>
                      </p:cNvPicPr>
                      <p:nvPr/>
                    </p:nvPicPr>
                    <p:blipFill>
                      <a:blip r:embed="rId10"/>
                      <a:srcRect/>
                      <a:stretch>
                        <a:fillRect/>
                      </a:stretch>
                    </p:blipFill>
                    <p:spPr bwMode="auto">
                      <a:xfrm>
                        <a:off x="1447800" y="5181600"/>
                        <a:ext cx="1771650" cy="1085850"/>
                      </a:xfrm>
                      <a:prstGeom prst="rect">
                        <a:avLst/>
                      </a:prstGeom>
                      <a:solidFill>
                        <a:srgbClr val="99FFCC"/>
                      </a:solidFill>
                    </p:spPr>
                  </p:pic>
                </p:oleObj>
              </mc:Fallback>
            </mc:AlternateContent>
          </a:graphicData>
        </a:graphic>
      </p:graphicFrame>
      <p:sp>
        <p:nvSpPr>
          <p:cNvPr id="210965" name="Text Box 21"/>
          <p:cNvSpPr txBox="1">
            <a:spLocks noChangeArrowheads="1"/>
          </p:cNvSpPr>
          <p:nvPr/>
        </p:nvSpPr>
        <p:spPr bwMode="auto">
          <a:xfrm>
            <a:off x="5318125" y="5286375"/>
            <a:ext cx="3673475" cy="1228725"/>
          </a:xfrm>
          <a:prstGeom prst="rect">
            <a:avLst/>
          </a:prstGeom>
          <a:solidFill>
            <a:srgbClr val="FFFF66"/>
          </a:solidFill>
          <a:ln w="38100">
            <a:solidFill>
              <a:srgbClr val="CC0000"/>
            </a:solidFill>
            <a:miter lim="800000"/>
            <a:headEnd/>
            <a:tailEnd/>
          </a:ln>
          <a:effectLst/>
        </p:spPr>
        <p:txBody>
          <a:bodyPr>
            <a:prstTxWarp prst="textNoShape">
              <a:avLst/>
            </a:prstTxWarp>
            <a:spAutoFit/>
          </a:bodyPr>
          <a:lstStyle/>
          <a:p>
            <a:r>
              <a:rPr lang="en-US" sz="1800" dirty="0">
                <a:solidFill>
                  <a:srgbClr val="CC0000"/>
                </a:solidFill>
                <a:latin typeface="Arial Narrow" charset="0"/>
              </a:rPr>
              <a:t>The component of the electric field in any direction is equal to the negative rate of change of the electric potential as a function of distance in that direction!!</a:t>
            </a:r>
          </a:p>
        </p:txBody>
      </p:sp>
      <p:sp>
        <p:nvSpPr>
          <p:cNvPr id="210966" name="Text Box 22"/>
          <p:cNvSpPr txBox="1">
            <a:spLocks noChangeArrowheads="1"/>
          </p:cNvSpPr>
          <p:nvPr/>
        </p:nvSpPr>
        <p:spPr bwMode="auto">
          <a:xfrm>
            <a:off x="3886200" y="5470525"/>
            <a:ext cx="1219200" cy="701675"/>
          </a:xfrm>
          <a:prstGeom prst="rect">
            <a:avLst/>
          </a:prstGeom>
          <a:noFill/>
          <a:ln w="9525">
            <a:noFill/>
            <a:miter lim="800000"/>
            <a:headEnd/>
            <a:tailEnd/>
          </a:ln>
          <a:effectLst/>
        </p:spPr>
        <p:txBody>
          <a:bodyPr>
            <a:prstTxWarp prst="textNoShape">
              <a:avLst/>
            </a:prstTxWarp>
            <a:spAutoFit/>
          </a:bodyPr>
          <a:lstStyle/>
          <a:p>
            <a:r>
              <a:rPr lang="en-US" sz="2000" b="1">
                <a:solidFill>
                  <a:srgbClr val="CC0000"/>
                </a:solidFill>
                <a:latin typeface="Arial Narrow" charset="0"/>
              </a:rPr>
              <a:t>Physical Meaning?</a:t>
            </a:r>
          </a:p>
        </p:txBody>
      </p:sp>
      <p:graphicFrame>
        <p:nvGraphicFramePr>
          <p:cNvPr id="210967" name="Object 23"/>
          <p:cNvGraphicFramePr>
            <a:graphicFrameLocks noChangeAspect="1"/>
          </p:cNvGraphicFramePr>
          <p:nvPr/>
        </p:nvGraphicFramePr>
        <p:xfrm>
          <a:off x="3141663" y="2303463"/>
          <a:ext cx="1555750" cy="542925"/>
        </p:xfrm>
        <a:graphic>
          <a:graphicData uri="http://schemas.openxmlformats.org/presentationml/2006/ole">
            <mc:AlternateContent xmlns:mc="http://schemas.openxmlformats.org/markup-compatibility/2006">
              <mc:Choice xmlns:v="urn:schemas-microsoft-com:vml" Requires="v">
                <p:oleObj spid="_x0000_s63991" name="Equation" r:id="rId11" imgW="546100" imgH="190500" progId="Equation.DSMT4">
                  <p:embed/>
                </p:oleObj>
              </mc:Choice>
              <mc:Fallback>
                <p:oleObj name="Equation" r:id="rId11" imgW="546100" imgH="190500" progId="Equation.DSMT4">
                  <p:embed/>
                  <p:pic>
                    <p:nvPicPr>
                      <p:cNvPr id="210967" name="Object 23"/>
                      <p:cNvPicPr>
                        <a:picLocks noChangeAspect="1" noChangeArrowheads="1"/>
                      </p:cNvPicPr>
                      <p:nvPr/>
                    </p:nvPicPr>
                    <p:blipFill>
                      <a:blip r:embed="rId12"/>
                      <a:srcRect/>
                      <a:stretch>
                        <a:fillRect/>
                      </a:stretch>
                    </p:blipFill>
                    <p:spPr bwMode="auto">
                      <a:xfrm>
                        <a:off x="3141663" y="2303463"/>
                        <a:ext cx="1555750" cy="5429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0968" name="Object 24"/>
          <p:cNvGraphicFramePr>
            <a:graphicFrameLocks noChangeAspect="1"/>
          </p:cNvGraphicFramePr>
          <p:nvPr/>
        </p:nvGraphicFramePr>
        <p:xfrm>
          <a:off x="4630738" y="2325688"/>
          <a:ext cx="1084262" cy="650875"/>
        </p:xfrm>
        <a:graphic>
          <a:graphicData uri="http://schemas.openxmlformats.org/presentationml/2006/ole">
            <mc:AlternateContent xmlns:mc="http://schemas.openxmlformats.org/markup-compatibility/2006">
              <mc:Choice xmlns:v="urn:schemas-microsoft-com:vml" Requires="v">
                <p:oleObj spid="_x0000_s63992" name="Equation" r:id="rId13" imgW="381000" imgH="228600" progId="Equation.DSMT4">
                  <p:embed/>
                </p:oleObj>
              </mc:Choice>
              <mc:Fallback>
                <p:oleObj name="Equation" r:id="rId13" imgW="381000" imgH="228600" progId="Equation.DSMT4">
                  <p:embed/>
                  <p:pic>
                    <p:nvPicPr>
                      <p:cNvPr id="210968" name="Object 24"/>
                      <p:cNvPicPr>
                        <a:picLocks noChangeAspect="1" noChangeArrowheads="1"/>
                      </p:cNvPicPr>
                      <p:nvPr/>
                    </p:nvPicPr>
                    <p:blipFill>
                      <a:blip r:embed="rId14"/>
                      <a:srcRect/>
                      <a:stretch>
                        <a:fillRect/>
                      </a:stretch>
                    </p:blipFill>
                    <p:spPr bwMode="auto">
                      <a:xfrm>
                        <a:off x="4630738" y="2325688"/>
                        <a:ext cx="1084262" cy="650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4625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10948">
                                            <p:txEl>
                                              <p:pRg st="0" end="0"/>
                                            </p:txEl>
                                          </p:spTgt>
                                        </p:tgtEl>
                                        <p:attrNameLst>
                                          <p:attrName>style.visibility</p:attrName>
                                        </p:attrNameLst>
                                      </p:cBhvr>
                                      <p:to>
                                        <p:strVal val="visible"/>
                                      </p:to>
                                    </p:set>
                                    <p:animEffect transition="in" filter="wipe(left)">
                                      <p:cBhvr>
                                        <p:cTn id="7" dur="500"/>
                                        <p:tgtEl>
                                          <p:spTgt spid="2109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0959"/>
                                        </p:tgtEl>
                                        <p:attrNameLst>
                                          <p:attrName>style.visibility</p:attrName>
                                        </p:attrNameLst>
                                      </p:cBhvr>
                                      <p:to>
                                        <p:strVal val="visible"/>
                                      </p:to>
                                    </p:set>
                                    <p:animEffect transition="in" filter="wipe(left)">
                                      <p:cBhvr>
                                        <p:cTn id="12" dur="500"/>
                                        <p:tgtEl>
                                          <p:spTgt spid="21095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0960"/>
                                        </p:tgtEl>
                                        <p:attrNameLst>
                                          <p:attrName>style.visibility</p:attrName>
                                        </p:attrNameLst>
                                      </p:cBhvr>
                                      <p:to>
                                        <p:strVal val="visible"/>
                                      </p:to>
                                    </p:set>
                                    <p:animEffect transition="in" filter="wipe(left)">
                                      <p:cBhvr>
                                        <p:cTn id="17" dur="500"/>
                                        <p:tgtEl>
                                          <p:spTgt spid="21096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10948">
                                            <p:txEl>
                                              <p:pRg st="1" end="1"/>
                                            </p:txEl>
                                          </p:spTgt>
                                        </p:tgtEl>
                                        <p:attrNameLst>
                                          <p:attrName>style.visibility</p:attrName>
                                        </p:attrNameLst>
                                      </p:cBhvr>
                                      <p:to>
                                        <p:strVal val="visible"/>
                                      </p:to>
                                    </p:set>
                                    <p:animEffect transition="in" filter="wipe(left)">
                                      <p:cBhvr>
                                        <p:cTn id="22" dur="500"/>
                                        <p:tgtEl>
                                          <p:spTgt spid="21094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0963"/>
                                        </p:tgtEl>
                                        <p:attrNameLst>
                                          <p:attrName>style.visibility</p:attrName>
                                        </p:attrNameLst>
                                      </p:cBhvr>
                                      <p:to>
                                        <p:strVal val="visible"/>
                                      </p:to>
                                    </p:set>
                                    <p:animEffect transition="in" filter="wipe(left)">
                                      <p:cBhvr>
                                        <p:cTn id="27" dur="500"/>
                                        <p:tgtEl>
                                          <p:spTgt spid="21096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0967"/>
                                        </p:tgtEl>
                                        <p:attrNameLst>
                                          <p:attrName>style.visibility</p:attrName>
                                        </p:attrNameLst>
                                      </p:cBhvr>
                                      <p:to>
                                        <p:strVal val="visible"/>
                                      </p:to>
                                    </p:set>
                                    <p:animEffect transition="in" filter="wipe(left)">
                                      <p:cBhvr>
                                        <p:cTn id="32" dur="500"/>
                                        <p:tgtEl>
                                          <p:spTgt spid="21096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0968"/>
                                        </p:tgtEl>
                                        <p:attrNameLst>
                                          <p:attrName>style.visibility</p:attrName>
                                        </p:attrNameLst>
                                      </p:cBhvr>
                                      <p:to>
                                        <p:strVal val="visible"/>
                                      </p:to>
                                    </p:set>
                                    <p:animEffect transition="in" filter="wipe(left)">
                                      <p:cBhvr>
                                        <p:cTn id="37" dur="500"/>
                                        <p:tgtEl>
                                          <p:spTgt spid="21096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10948">
                                            <p:txEl>
                                              <p:pRg st="3" end="3"/>
                                            </p:txEl>
                                          </p:spTgt>
                                        </p:tgtEl>
                                        <p:attrNameLst>
                                          <p:attrName>style.visibility</p:attrName>
                                        </p:attrNameLst>
                                      </p:cBhvr>
                                      <p:to>
                                        <p:strVal val="visible"/>
                                      </p:to>
                                    </p:set>
                                    <p:animEffect transition="in" filter="wipe(left)">
                                      <p:cBhvr>
                                        <p:cTn id="42" dur="500"/>
                                        <p:tgtEl>
                                          <p:spTgt spid="210948">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10948">
                                            <p:txEl>
                                              <p:pRg st="4" end="4"/>
                                            </p:txEl>
                                          </p:spTgt>
                                        </p:tgtEl>
                                        <p:attrNameLst>
                                          <p:attrName>style.visibility</p:attrName>
                                        </p:attrNameLst>
                                      </p:cBhvr>
                                      <p:to>
                                        <p:strVal val="visible"/>
                                      </p:to>
                                    </p:set>
                                    <p:animEffect transition="in" filter="wipe(left)">
                                      <p:cBhvr>
                                        <p:cTn id="47" dur="500"/>
                                        <p:tgtEl>
                                          <p:spTgt spid="210948">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10948">
                                            <p:txEl>
                                              <p:pRg st="5" end="5"/>
                                            </p:txEl>
                                          </p:spTgt>
                                        </p:tgtEl>
                                        <p:attrNameLst>
                                          <p:attrName>style.visibility</p:attrName>
                                        </p:attrNameLst>
                                      </p:cBhvr>
                                      <p:to>
                                        <p:strVal val="visible"/>
                                      </p:to>
                                    </p:set>
                                    <p:animEffect transition="in" filter="wipe(left)">
                                      <p:cBhvr>
                                        <p:cTn id="52" dur="500"/>
                                        <p:tgtEl>
                                          <p:spTgt spid="210948">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210948">
                                            <p:txEl>
                                              <p:pRg st="6" end="6"/>
                                            </p:txEl>
                                          </p:spTgt>
                                        </p:tgtEl>
                                        <p:attrNameLst>
                                          <p:attrName>style.visibility</p:attrName>
                                        </p:attrNameLst>
                                      </p:cBhvr>
                                      <p:to>
                                        <p:strVal val="visible"/>
                                      </p:to>
                                    </p:set>
                                    <p:animEffect transition="in" filter="wipe(left)">
                                      <p:cBhvr>
                                        <p:cTn id="57" dur="500"/>
                                        <p:tgtEl>
                                          <p:spTgt spid="210948">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10964"/>
                                        </p:tgtEl>
                                        <p:attrNameLst>
                                          <p:attrName>style.visibility</p:attrName>
                                        </p:attrNameLst>
                                      </p:cBhvr>
                                      <p:to>
                                        <p:strVal val="visible"/>
                                      </p:to>
                                    </p:set>
                                    <p:animEffect transition="in" filter="wipe(left)">
                                      <p:cBhvr>
                                        <p:cTn id="62" dur="500"/>
                                        <p:tgtEl>
                                          <p:spTgt spid="21096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210966"/>
                                        </p:tgtEl>
                                        <p:attrNameLst>
                                          <p:attrName>style.visibility</p:attrName>
                                        </p:attrNameLst>
                                      </p:cBhvr>
                                      <p:to>
                                        <p:strVal val="visible"/>
                                      </p:to>
                                    </p:set>
                                    <p:animEffect transition="in" filter="wipe(left)">
                                      <p:cBhvr>
                                        <p:cTn id="67" dur="500"/>
                                        <p:tgtEl>
                                          <p:spTgt spid="21096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210965"/>
                                        </p:tgtEl>
                                        <p:attrNameLst>
                                          <p:attrName>style.visibility</p:attrName>
                                        </p:attrNameLst>
                                      </p:cBhvr>
                                      <p:to>
                                        <p:strVal val="visible"/>
                                      </p:to>
                                    </p:set>
                                    <p:animEffect transition="in" filter="wipe(left)">
                                      <p:cBhvr>
                                        <p:cTn id="72" dur="500"/>
                                        <p:tgtEl>
                                          <p:spTgt spid="210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build="p"/>
      <p:bldP spid="210965" grpId="0" animBg="1"/>
      <p:bldP spid="21096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5" name="Rectangle 3"/>
          <p:cNvSpPr>
            <a:spLocks noChangeArrowheads="1"/>
          </p:cNvSpPr>
          <p:nvPr/>
        </p:nvSpPr>
        <p:spPr bwMode="auto">
          <a:xfrm>
            <a:off x="457200" y="685800"/>
            <a:ext cx="8229600" cy="5791200"/>
          </a:xfrm>
          <a:prstGeom prst="rect">
            <a:avLst/>
          </a:prstGeom>
          <a:solidFill>
            <a:schemeClr val="bg1"/>
          </a:solid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The quantity </a:t>
            </a:r>
            <a:r>
              <a:rPr lang="en-US" sz="3200" dirty="0" err="1">
                <a:solidFill>
                  <a:schemeClr val="accent2"/>
                </a:solidFill>
                <a:latin typeface="Arial Narrow" charset="0"/>
              </a:rPr>
              <a:t>dV</a:t>
            </a:r>
            <a:r>
              <a:rPr lang="en-US" sz="3200" dirty="0">
                <a:solidFill>
                  <a:schemeClr val="accent2"/>
                </a:solidFill>
                <a:latin typeface="Arial Narrow" charset="0"/>
              </a:rPr>
              <a:t>/d</a:t>
            </a:r>
            <a:r>
              <a:rPr lang="en-US" sz="3200" dirty="0">
                <a:solidFill>
                  <a:schemeClr val="accent2"/>
                </a:solidFill>
                <a:latin typeface="Monotype Corsiva" charset="0"/>
              </a:rPr>
              <a:t>l</a:t>
            </a:r>
            <a:r>
              <a:rPr lang="en-US" sz="3200" dirty="0">
                <a:solidFill>
                  <a:schemeClr val="accent2"/>
                </a:solidFill>
                <a:latin typeface="Arial Narrow" charset="0"/>
              </a:rPr>
              <a:t>  is called the </a:t>
            </a:r>
            <a:r>
              <a:rPr lang="en-US" sz="3200" b="1" u="sng" dirty="0">
                <a:solidFill>
                  <a:srgbClr val="CC0000"/>
                </a:solidFill>
                <a:latin typeface="Arial Narrow" charset="0"/>
              </a:rPr>
              <a:t>gradient of V</a:t>
            </a:r>
            <a:r>
              <a:rPr lang="en-US" sz="3200" dirty="0">
                <a:solidFill>
                  <a:schemeClr val="accent2"/>
                </a:solidFill>
                <a:latin typeface="Arial Narrow" charset="0"/>
              </a:rPr>
              <a:t> in a particular direction</a:t>
            </a:r>
          </a:p>
          <a:p>
            <a:pPr marL="742950" lvl="1" indent="-285750">
              <a:spcBef>
                <a:spcPct val="20000"/>
              </a:spcBef>
              <a:buFontTx/>
              <a:buChar char="–"/>
            </a:pPr>
            <a:r>
              <a:rPr lang="en-US" sz="2800" dirty="0">
                <a:solidFill>
                  <a:srgbClr val="660066"/>
                </a:solidFill>
                <a:latin typeface="Arial Narrow" charset="0"/>
                <a:ea typeface="ＭＳ Ｐゴシック" charset="-128"/>
              </a:rPr>
              <a:t>If no direction is specified, the term gradient refers to the direction in which </a:t>
            </a:r>
            <a:r>
              <a:rPr lang="en-US" sz="2800" b="1" u="sng" dirty="0">
                <a:solidFill>
                  <a:srgbClr val="800000"/>
                </a:solidFill>
                <a:latin typeface="Arial Narrow" charset="0"/>
                <a:ea typeface="ＭＳ Ｐゴシック" charset="-128"/>
              </a:rPr>
              <a:t>V changes most rapidly </a:t>
            </a:r>
            <a:r>
              <a:rPr lang="en-US" sz="2800" dirty="0">
                <a:solidFill>
                  <a:srgbClr val="660066"/>
                </a:solidFill>
                <a:latin typeface="Arial Narrow" charset="0"/>
                <a:ea typeface="ＭＳ Ｐゴシック" charset="-128"/>
              </a:rPr>
              <a:t>and this would be the direction of the field vector </a:t>
            </a:r>
            <a:r>
              <a:rPr lang="en-US" sz="2800" b="1" dirty="0">
                <a:solidFill>
                  <a:srgbClr val="660066"/>
                </a:solidFill>
                <a:latin typeface="Arial Narrow" charset="0"/>
                <a:ea typeface="ＭＳ Ｐゴシック" charset="-128"/>
              </a:rPr>
              <a:t>E</a:t>
            </a:r>
            <a:r>
              <a:rPr lang="en-US" sz="2800" dirty="0">
                <a:solidFill>
                  <a:srgbClr val="660066"/>
                </a:solidFill>
                <a:latin typeface="Arial Narrow" charset="0"/>
                <a:ea typeface="ＭＳ Ｐゴシック" charset="-128"/>
              </a:rPr>
              <a:t> at that point.</a:t>
            </a:r>
          </a:p>
          <a:p>
            <a:pPr marL="742950" lvl="1" indent="-285750">
              <a:spcBef>
                <a:spcPct val="20000"/>
              </a:spcBef>
              <a:buFontTx/>
              <a:buChar char="–"/>
            </a:pPr>
            <a:r>
              <a:rPr lang="en-US" sz="2800" dirty="0">
                <a:solidFill>
                  <a:srgbClr val="660066"/>
                </a:solidFill>
                <a:latin typeface="Arial Narrow" charset="0"/>
                <a:ea typeface="ＭＳ Ｐゴシック" charset="-128"/>
              </a:rPr>
              <a:t>So if </a:t>
            </a:r>
            <a:r>
              <a:rPr lang="en-US" sz="2800" b="1" dirty="0">
                <a:solidFill>
                  <a:srgbClr val="660066"/>
                </a:solidFill>
                <a:latin typeface="Arial Narrow" charset="0"/>
                <a:ea typeface="ＭＳ Ｐゴシック" charset="-128"/>
              </a:rPr>
              <a:t>E</a:t>
            </a:r>
            <a:r>
              <a:rPr lang="en-US" sz="2800" dirty="0">
                <a:solidFill>
                  <a:srgbClr val="660066"/>
                </a:solidFill>
                <a:latin typeface="Arial Narrow" charset="0"/>
                <a:ea typeface="ＭＳ Ｐゴシック" charset="-128"/>
              </a:rPr>
              <a:t> and d</a:t>
            </a:r>
            <a:r>
              <a:rPr lang="en-US" sz="2800" b="1" dirty="0">
                <a:solidFill>
                  <a:srgbClr val="660066"/>
                </a:solidFill>
                <a:latin typeface="Monotype Corsiva" charset="0"/>
                <a:ea typeface="ＭＳ Ｐゴシック" charset="-128"/>
              </a:rPr>
              <a:t>l</a:t>
            </a:r>
            <a:r>
              <a:rPr lang="en-US" sz="2800" dirty="0">
                <a:solidFill>
                  <a:srgbClr val="660066"/>
                </a:solidFill>
                <a:latin typeface="Arial Narrow" charset="0"/>
                <a:ea typeface="ＭＳ Ｐゴシック" charset="-128"/>
              </a:rPr>
              <a:t> are parallel to each other, </a:t>
            </a:r>
          </a:p>
          <a:p>
            <a:pPr marL="342900" indent="-342900">
              <a:spcBef>
                <a:spcPct val="20000"/>
              </a:spcBef>
              <a:buFontTx/>
              <a:buChar char="•"/>
            </a:pPr>
            <a:r>
              <a:rPr lang="en-US" sz="3200" dirty="0">
                <a:solidFill>
                  <a:schemeClr val="accent2"/>
                </a:solidFill>
                <a:latin typeface="Arial Narrow" charset="0"/>
              </a:rPr>
              <a:t>If E is written as a function x, y and z, the </a:t>
            </a:r>
            <a:r>
              <a:rPr lang="en-US" sz="3200" dirty="0">
                <a:solidFill>
                  <a:schemeClr val="accent2"/>
                </a:solidFill>
                <a:latin typeface="Monotype Corsiva" charset="0"/>
              </a:rPr>
              <a:t>l</a:t>
            </a:r>
            <a:r>
              <a:rPr lang="en-US" sz="3200" dirty="0">
                <a:solidFill>
                  <a:schemeClr val="accent2"/>
                </a:solidFill>
                <a:latin typeface="Arial Narrow" charset="0"/>
              </a:rPr>
              <a:t> refers to x, y and z</a:t>
            </a:r>
          </a:p>
          <a:p>
            <a:pPr marL="342900" indent="-342900">
              <a:spcBef>
                <a:spcPct val="20000"/>
              </a:spcBef>
              <a:buFontTx/>
              <a:buChar char="•"/>
            </a:pPr>
            <a:r>
              <a:rPr lang="en-US" sz="3200" dirty="0">
                <a:solidFill>
                  <a:schemeClr val="accent2"/>
                </a:solidFill>
                <a:latin typeface="Arial Narrow" charset="0"/>
              </a:rPr>
              <a:t>      is the “partial derivative” of V with respect to x, while y and z are held constant</a:t>
            </a:r>
          </a:p>
          <a:p>
            <a:pPr marL="342900" indent="-342900">
              <a:spcBef>
                <a:spcPct val="20000"/>
              </a:spcBef>
              <a:buFontTx/>
              <a:buChar char="•"/>
            </a:pPr>
            <a:r>
              <a:rPr lang="en-US" sz="3200" dirty="0">
                <a:solidFill>
                  <a:schemeClr val="accent2"/>
                </a:solidFill>
                <a:latin typeface="Arial Narrow" charset="0"/>
              </a:rPr>
              <a:t>In vector form,</a:t>
            </a:r>
          </a:p>
        </p:txBody>
      </p:sp>
      <p:sp>
        <p:nvSpPr>
          <p:cNvPr id="17" name="Slide Number Placeholder 5"/>
          <p:cNvSpPr>
            <a:spLocks noGrp="1"/>
          </p:cNvSpPr>
          <p:nvPr>
            <p:ph type="sldNum" sz="quarter" idx="12"/>
          </p:nvPr>
        </p:nvSpPr>
        <p:spPr/>
        <p:txBody>
          <a:bodyPr/>
          <a:lstStyle/>
          <a:p>
            <a:fld id="{64598B26-4BBE-604A-B7BC-A95C19AFEA87}" type="slidenum">
              <a:rPr lang="en-US"/>
              <a:pPr/>
              <a:t>16</a:t>
            </a:fld>
            <a:endParaRPr lang="en-US"/>
          </a:p>
        </p:txBody>
      </p:sp>
      <p:sp>
        <p:nvSpPr>
          <p:cNvPr id="212994" name="Rectangle 2"/>
          <p:cNvSpPr>
            <a:spLocks noGrp="1" noChangeArrowheads="1"/>
          </p:cNvSpPr>
          <p:nvPr>
            <p:ph type="title"/>
          </p:nvPr>
        </p:nvSpPr>
        <p:spPr>
          <a:xfrm>
            <a:off x="152400" y="76200"/>
            <a:ext cx="8915400" cy="685800"/>
          </a:xfrm>
        </p:spPr>
        <p:txBody>
          <a:bodyPr/>
          <a:lstStyle/>
          <a:p>
            <a:r>
              <a:rPr lang="en-US"/>
              <a:t>E Determined from V</a:t>
            </a:r>
          </a:p>
        </p:txBody>
      </p:sp>
      <p:graphicFrame>
        <p:nvGraphicFramePr>
          <p:cNvPr id="212999" name="Object 7"/>
          <p:cNvGraphicFramePr>
            <a:graphicFrameLocks noChangeAspect="1"/>
          </p:cNvGraphicFramePr>
          <p:nvPr/>
        </p:nvGraphicFramePr>
        <p:xfrm>
          <a:off x="6553200" y="2971800"/>
          <a:ext cx="1216025" cy="766763"/>
        </p:xfrm>
        <a:graphic>
          <a:graphicData uri="http://schemas.openxmlformats.org/presentationml/2006/ole">
            <mc:AlternateContent xmlns:mc="http://schemas.openxmlformats.org/markup-compatibility/2006">
              <mc:Choice xmlns:v="urn:schemas-microsoft-com:vml" Requires="v">
                <p:oleObj spid="_x0000_s65343" name="Equation" r:id="rId3" imgW="583920" imgH="368280" progId="Equation.DSMT4">
                  <p:embed/>
                </p:oleObj>
              </mc:Choice>
              <mc:Fallback>
                <p:oleObj name="Equation" r:id="rId3" imgW="583920" imgH="368280" progId="Equation.DSMT4">
                  <p:embed/>
                  <p:pic>
                    <p:nvPicPr>
                      <p:cNvPr id="212999"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2971800"/>
                        <a:ext cx="1216025" cy="766763"/>
                      </a:xfrm>
                      <a:prstGeom prst="rect">
                        <a:avLst/>
                      </a:prstGeom>
                      <a:noFill/>
                      <a:extLst>
                        <a:ext uri="{909E8E84-426E-40dd-AFC4-6F175D3DCCD1}">
                          <a14:hiddenFill xmlns="" xmlns:a14="http://schemas.microsoft.com/office/drawing/2010/main">
                            <a:solidFill>
                              <a:srgbClr val="99FFCC"/>
                            </a:solidFill>
                          </a14:hiddenFill>
                        </a:ext>
                      </a:extLst>
                    </p:spPr>
                  </p:pic>
                </p:oleObj>
              </mc:Fallback>
            </mc:AlternateContent>
          </a:graphicData>
        </a:graphic>
      </p:graphicFrame>
      <p:graphicFrame>
        <p:nvGraphicFramePr>
          <p:cNvPr id="213004" name="Object 12"/>
          <p:cNvGraphicFramePr>
            <a:graphicFrameLocks noChangeAspect="1"/>
          </p:cNvGraphicFramePr>
          <p:nvPr/>
        </p:nvGraphicFramePr>
        <p:xfrm>
          <a:off x="2971800" y="4130675"/>
          <a:ext cx="1065213" cy="639763"/>
        </p:xfrm>
        <a:graphic>
          <a:graphicData uri="http://schemas.openxmlformats.org/presentationml/2006/ole">
            <mc:AlternateContent xmlns:mc="http://schemas.openxmlformats.org/markup-compatibility/2006">
              <mc:Choice xmlns:v="urn:schemas-microsoft-com:vml" Requires="v">
                <p:oleObj spid="_x0000_s65344" name="Equation" r:id="rId5" imgW="635000" imgH="381000" progId="Equation.DSMT4">
                  <p:embed/>
                </p:oleObj>
              </mc:Choice>
              <mc:Fallback>
                <p:oleObj name="Equation" r:id="rId5" imgW="635000" imgH="381000" progId="Equation.DSMT4">
                  <p:embed/>
                  <p:pic>
                    <p:nvPicPr>
                      <p:cNvPr id="213004" name="Object 12"/>
                      <p:cNvPicPr>
                        <a:picLocks noChangeAspect="1" noChangeArrowheads="1"/>
                      </p:cNvPicPr>
                      <p:nvPr/>
                    </p:nvPicPr>
                    <p:blipFill>
                      <a:blip r:embed="rId6"/>
                      <a:srcRect/>
                      <a:stretch>
                        <a:fillRect/>
                      </a:stretch>
                    </p:blipFill>
                    <p:spPr bwMode="auto">
                      <a:xfrm>
                        <a:off x="2971800" y="4130675"/>
                        <a:ext cx="1065213" cy="639763"/>
                      </a:xfrm>
                      <a:prstGeom prst="rect">
                        <a:avLst/>
                      </a:prstGeom>
                      <a:solidFill>
                        <a:srgbClr val="99FFCC"/>
                      </a:solidFill>
                    </p:spPr>
                  </p:pic>
                </p:oleObj>
              </mc:Fallback>
            </mc:AlternateContent>
          </a:graphicData>
        </a:graphic>
      </p:graphicFrame>
      <p:graphicFrame>
        <p:nvGraphicFramePr>
          <p:cNvPr id="213005" name="Object 13"/>
          <p:cNvGraphicFramePr>
            <a:graphicFrameLocks noChangeAspect="1"/>
          </p:cNvGraphicFramePr>
          <p:nvPr/>
        </p:nvGraphicFramePr>
        <p:xfrm>
          <a:off x="4295775" y="4114800"/>
          <a:ext cx="1089025" cy="682625"/>
        </p:xfrm>
        <a:graphic>
          <a:graphicData uri="http://schemas.openxmlformats.org/presentationml/2006/ole">
            <mc:AlternateContent xmlns:mc="http://schemas.openxmlformats.org/markup-compatibility/2006">
              <mc:Choice xmlns:v="urn:schemas-microsoft-com:vml" Requires="v">
                <p:oleObj spid="_x0000_s65345" name="Equation" r:id="rId7" imgW="647640" imgH="406080" progId="Equation.DSMT4">
                  <p:embed/>
                </p:oleObj>
              </mc:Choice>
              <mc:Fallback>
                <p:oleObj name="Equation" r:id="rId7" imgW="647640" imgH="406080" progId="Equation.DSMT4">
                  <p:embed/>
                  <p:pic>
                    <p:nvPicPr>
                      <p:cNvPr id="213005"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95775" y="4114800"/>
                        <a:ext cx="1089025" cy="682625"/>
                      </a:xfrm>
                      <a:prstGeom prst="rect">
                        <a:avLst/>
                      </a:prstGeom>
                      <a:solidFill>
                        <a:srgbClr val="99FFCC"/>
                      </a:solidFill>
                    </p:spPr>
                  </p:pic>
                </p:oleObj>
              </mc:Fallback>
            </mc:AlternateContent>
          </a:graphicData>
        </a:graphic>
      </p:graphicFrame>
      <p:graphicFrame>
        <p:nvGraphicFramePr>
          <p:cNvPr id="213006" name="Object 14"/>
          <p:cNvGraphicFramePr>
            <a:graphicFrameLocks noChangeAspect="1"/>
          </p:cNvGraphicFramePr>
          <p:nvPr/>
        </p:nvGraphicFramePr>
        <p:xfrm>
          <a:off x="5638800" y="4140200"/>
          <a:ext cx="1066800" cy="617538"/>
        </p:xfrm>
        <a:graphic>
          <a:graphicData uri="http://schemas.openxmlformats.org/presentationml/2006/ole">
            <mc:AlternateContent xmlns:mc="http://schemas.openxmlformats.org/markup-compatibility/2006">
              <mc:Choice xmlns:v="urn:schemas-microsoft-com:vml" Requires="v">
                <p:oleObj spid="_x0000_s65346" name="Equation" r:id="rId9" imgW="634680" imgH="368280" progId="Equation.DSMT4">
                  <p:embed/>
                </p:oleObj>
              </mc:Choice>
              <mc:Fallback>
                <p:oleObj name="Equation" r:id="rId9" imgW="634680" imgH="368280" progId="Equation.DSMT4">
                  <p:embed/>
                  <p:pic>
                    <p:nvPicPr>
                      <p:cNvPr id="213006"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38800" y="4140200"/>
                        <a:ext cx="1066800" cy="617538"/>
                      </a:xfrm>
                      <a:prstGeom prst="rect">
                        <a:avLst/>
                      </a:prstGeom>
                      <a:solidFill>
                        <a:srgbClr val="99FFCC"/>
                      </a:solidFill>
                    </p:spPr>
                  </p:pic>
                </p:oleObj>
              </mc:Fallback>
            </mc:AlternateContent>
          </a:graphicData>
        </a:graphic>
      </p:graphicFrame>
      <p:graphicFrame>
        <p:nvGraphicFramePr>
          <p:cNvPr id="213007" name="Object 15"/>
          <p:cNvGraphicFramePr>
            <a:graphicFrameLocks noChangeAspect="1"/>
          </p:cNvGraphicFramePr>
          <p:nvPr/>
        </p:nvGraphicFramePr>
        <p:xfrm>
          <a:off x="920750" y="4648200"/>
          <a:ext cx="450850" cy="687388"/>
        </p:xfrm>
        <a:graphic>
          <a:graphicData uri="http://schemas.openxmlformats.org/presentationml/2006/ole">
            <mc:AlternateContent xmlns:mc="http://schemas.openxmlformats.org/markup-compatibility/2006">
              <mc:Choice xmlns:v="urn:schemas-microsoft-com:vml" Requires="v">
                <p:oleObj spid="_x0000_s65347" name="Equation" r:id="rId11" imgW="241200" imgH="368280" progId="Equation.DSMT4">
                  <p:embed/>
                </p:oleObj>
              </mc:Choice>
              <mc:Fallback>
                <p:oleObj name="Equation" r:id="rId11" imgW="241200" imgH="368280" progId="Equation.DSMT4">
                  <p:embed/>
                  <p:pic>
                    <p:nvPicPr>
                      <p:cNvPr id="213007"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0750" y="4648200"/>
                        <a:ext cx="450850" cy="687388"/>
                      </a:xfrm>
                      <a:prstGeom prst="rect">
                        <a:avLst/>
                      </a:prstGeom>
                      <a:noFill/>
                      <a:extLst>
                        <a:ext uri="{909E8E84-426E-40dd-AFC4-6F175D3DCCD1}">
                          <a14:hiddenFill xmlns="" xmlns:a14="http://schemas.microsoft.com/office/drawing/2010/main">
                            <a:solidFill>
                              <a:srgbClr val="99FFCC"/>
                            </a:solidFill>
                          </a14:hiddenFill>
                        </a:ext>
                      </a:extLst>
                    </p:spPr>
                  </p:pic>
                </p:oleObj>
              </mc:Fallback>
            </mc:AlternateContent>
          </a:graphicData>
        </a:graphic>
      </p:graphicFrame>
      <p:graphicFrame>
        <p:nvGraphicFramePr>
          <p:cNvPr id="213008" name="Object 16"/>
          <p:cNvGraphicFramePr>
            <a:graphicFrameLocks noChangeAspect="1"/>
          </p:cNvGraphicFramePr>
          <p:nvPr/>
        </p:nvGraphicFramePr>
        <p:xfrm>
          <a:off x="3352800" y="5853113"/>
          <a:ext cx="446088" cy="312737"/>
        </p:xfrm>
        <a:graphic>
          <a:graphicData uri="http://schemas.openxmlformats.org/presentationml/2006/ole">
            <mc:AlternateContent xmlns:mc="http://schemas.openxmlformats.org/markup-compatibility/2006">
              <mc:Choice xmlns:v="urn:schemas-microsoft-com:vml" Requires="v">
                <p:oleObj spid="_x0000_s65348" name="Equation" r:id="rId13" imgW="254000" imgH="177800" progId="Equation.DSMT4">
                  <p:embed/>
                </p:oleObj>
              </mc:Choice>
              <mc:Fallback>
                <p:oleObj name="Equation" r:id="rId13" imgW="254000" imgH="177800" progId="Equation.DSMT4">
                  <p:embed/>
                  <p:pic>
                    <p:nvPicPr>
                      <p:cNvPr id="213008" name="Object 16"/>
                      <p:cNvPicPr>
                        <a:picLocks noChangeAspect="1" noChangeArrowheads="1"/>
                      </p:cNvPicPr>
                      <p:nvPr/>
                    </p:nvPicPr>
                    <p:blipFill>
                      <a:blip r:embed="rId14"/>
                      <a:srcRect/>
                      <a:stretch>
                        <a:fillRect/>
                      </a:stretch>
                    </p:blipFill>
                    <p:spPr bwMode="auto">
                      <a:xfrm>
                        <a:off x="3352800" y="5853113"/>
                        <a:ext cx="446088" cy="312737"/>
                      </a:xfrm>
                      <a:prstGeom prst="rect">
                        <a:avLst/>
                      </a:prstGeom>
                      <a:solidFill>
                        <a:srgbClr val="99FFCC"/>
                      </a:solidFill>
                    </p:spPr>
                  </p:pic>
                </p:oleObj>
              </mc:Fallback>
            </mc:AlternateContent>
          </a:graphicData>
        </a:graphic>
      </p:graphicFrame>
      <p:graphicFrame>
        <p:nvGraphicFramePr>
          <p:cNvPr id="213009" name="Object 17"/>
          <p:cNvGraphicFramePr>
            <a:graphicFrameLocks noChangeAspect="1"/>
          </p:cNvGraphicFramePr>
          <p:nvPr/>
        </p:nvGraphicFramePr>
        <p:xfrm>
          <a:off x="3795713" y="5842000"/>
          <a:ext cx="1095375" cy="334963"/>
        </p:xfrm>
        <a:graphic>
          <a:graphicData uri="http://schemas.openxmlformats.org/presentationml/2006/ole">
            <mc:AlternateContent xmlns:mc="http://schemas.openxmlformats.org/markup-compatibility/2006">
              <mc:Choice xmlns:v="urn:schemas-microsoft-com:vml" Requires="v">
                <p:oleObj spid="_x0000_s65349" name="Equation" r:id="rId15" imgW="622300" imgH="190500" progId="Equation.DSMT4">
                  <p:embed/>
                </p:oleObj>
              </mc:Choice>
              <mc:Fallback>
                <p:oleObj name="Equation" r:id="rId15" imgW="622300" imgH="190500" progId="Equation.DSMT4">
                  <p:embed/>
                  <p:pic>
                    <p:nvPicPr>
                      <p:cNvPr id="213009" name="Object 17"/>
                      <p:cNvPicPr>
                        <a:picLocks noChangeAspect="1" noChangeArrowheads="1"/>
                      </p:cNvPicPr>
                      <p:nvPr/>
                    </p:nvPicPr>
                    <p:blipFill>
                      <a:blip r:embed="rId16"/>
                      <a:srcRect/>
                      <a:stretch>
                        <a:fillRect/>
                      </a:stretch>
                    </p:blipFill>
                    <p:spPr bwMode="auto">
                      <a:xfrm>
                        <a:off x="3795713" y="5842000"/>
                        <a:ext cx="1095375" cy="334963"/>
                      </a:xfrm>
                      <a:prstGeom prst="rect">
                        <a:avLst/>
                      </a:prstGeom>
                      <a:solidFill>
                        <a:srgbClr val="99FFCC"/>
                      </a:solidFill>
                    </p:spPr>
                  </p:pic>
                </p:oleObj>
              </mc:Fallback>
            </mc:AlternateContent>
          </a:graphicData>
        </a:graphic>
      </p:graphicFrame>
      <p:graphicFrame>
        <p:nvGraphicFramePr>
          <p:cNvPr id="213010" name="Object 18"/>
          <p:cNvGraphicFramePr>
            <a:graphicFrameLocks noChangeAspect="1"/>
          </p:cNvGraphicFramePr>
          <p:nvPr/>
        </p:nvGraphicFramePr>
        <p:xfrm>
          <a:off x="4889500" y="5832475"/>
          <a:ext cx="782638" cy="355600"/>
        </p:xfrm>
        <a:graphic>
          <a:graphicData uri="http://schemas.openxmlformats.org/presentationml/2006/ole">
            <mc:AlternateContent xmlns:mc="http://schemas.openxmlformats.org/markup-compatibility/2006">
              <mc:Choice xmlns:v="urn:schemas-microsoft-com:vml" Requires="v">
                <p:oleObj spid="_x0000_s65350" name="Equation" r:id="rId17" imgW="444500" imgH="203200" progId="Equation.DSMT4">
                  <p:embed/>
                </p:oleObj>
              </mc:Choice>
              <mc:Fallback>
                <p:oleObj name="Equation" r:id="rId17" imgW="444500" imgH="203200" progId="Equation.DSMT4">
                  <p:embed/>
                  <p:pic>
                    <p:nvPicPr>
                      <p:cNvPr id="213010" name="Object 18"/>
                      <p:cNvPicPr>
                        <a:picLocks noChangeAspect="1" noChangeArrowheads="1"/>
                      </p:cNvPicPr>
                      <p:nvPr/>
                    </p:nvPicPr>
                    <p:blipFill>
                      <a:blip r:embed="rId18"/>
                      <a:srcRect/>
                      <a:stretch>
                        <a:fillRect/>
                      </a:stretch>
                    </p:blipFill>
                    <p:spPr bwMode="auto">
                      <a:xfrm>
                        <a:off x="4889500" y="5832475"/>
                        <a:ext cx="782638" cy="355600"/>
                      </a:xfrm>
                      <a:prstGeom prst="rect">
                        <a:avLst/>
                      </a:prstGeom>
                      <a:solidFill>
                        <a:srgbClr val="99FFCC"/>
                      </a:solidFill>
                    </p:spPr>
                  </p:pic>
                </p:oleObj>
              </mc:Fallback>
            </mc:AlternateContent>
          </a:graphicData>
        </a:graphic>
      </p:graphicFrame>
      <p:graphicFrame>
        <p:nvGraphicFramePr>
          <p:cNvPr id="213011" name="Object 19"/>
          <p:cNvGraphicFramePr>
            <a:graphicFrameLocks noChangeAspect="1"/>
          </p:cNvGraphicFramePr>
          <p:nvPr/>
        </p:nvGraphicFramePr>
        <p:xfrm>
          <a:off x="5681663" y="5630863"/>
          <a:ext cx="2519362" cy="758825"/>
        </p:xfrm>
        <a:graphic>
          <a:graphicData uri="http://schemas.openxmlformats.org/presentationml/2006/ole">
            <mc:AlternateContent xmlns:mc="http://schemas.openxmlformats.org/markup-compatibility/2006">
              <mc:Choice xmlns:v="urn:schemas-microsoft-com:vml" Requires="v">
                <p:oleObj spid="_x0000_s65351" name="Equation" r:id="rId19" imgW="1435100" imgH="431800" progId="Equation.DSMT4">
                  <p:embed/>
                </p:oleObj>
              </mc:Choice>
              <mc:Fallback>
                <p:oleObj name="Equation" r:id="rId19" imgW="1435100" imgH="431800" progId="Equation.DSMT4">
                  <p:embed/>
                  <p:pic>
                    <p:nvPicPr>
                      <p:cNvPr id="213011" name="Object 19"/>
                      <p:cNvPicPr>
                        <a:picLocks noChangeAspect="1" noChangeArrowheads="1"/>
                      </p:cNvPicPr>
                      <p:nvPr/>
                    </p:nvPicPr>
                    <p:blipFill>
                      <a:blip r:embed="rId20"/>
                      <a:srcRect/>
                      <a:stretch>
                        <a:fillRect/>
                      </a:stretch>
                    </p:blipFill>
                    <p:spPr bwMode="auto">
                      <a:xfrm>
                        <a:off x="5681663" y="5630863"/>
                        <a:ext cx="2519362" cy="758825"/>
                      </a:xfrm>
                      <a:prstGeom prst="rect">
                        <a:avLst/>
                      </a:prstGeom>
                      <a:solidFill>
                        <a:srgbClr val="99FFCC"/>
                      </a:solidFill>
                    </p:spPr>
                  </p:pic>
                </p:oleObj>
              </mc:Fallback>
            </mc:AlternateContent>
          </a:graphicData>
        </a:graphic>
      </p:graphicFrame>
      <p:graphicFrame>
        <p:nvGraphicFramePr>
          <p:cNvPr id="213012" name="Object 20"/>
          <p:cNvGraphicFramePr>
            <a:graphicFrameLocks noChangeAspect="1"/>
          </p:cNvGraphicFramePr>
          <p:nvPr/>
        </p:nvGraphicFramePr>
        <p:xfrm>
          <a:off x="990600" y="6324600"/>
          <a:ext cx="1714500" cy="473075"/>
        </p:xfrm>
        <a:graphic>
          <a:graphicData uri="http://schemas.openxmlformats.org/presentationml/2006/ole">
            <mc:AlternateContent xmlns:mc="http://schemas.openxmlformats.org/markup-compatibility/2006">
              <mc:Choice xmlns:v="urn:schemas-microsoft-com:vml" Requires="v">
                <p:oleObj spid="_x0000_s65352" name="Equation" r:id="rId21" imgW="1562100" imgH="431800" progId="Equation.DSMT4">
                  <p:embed/>
                </p:oleObj>
              </mc:Choice>
              <mc:Fallback>
                <p:oleObj name="Equation" r:id="rId21" imgW="1562100" imgH="431800" progId="Equation.DSMT4">
                  <p:embed/>
                  <p:pic>
                    <p:nvPicPr>
                      <p:cNvPr id="213012" name="Object 20"/>
                      <p:cNvPicPr>
                        <a:picLocks noChangeAspect="1" noChangeArrowheads="1"/>
                      </p:cNvPicPr>
                      <p:nvPr/>
                    </p:nvPicPr>
                    <p:blipFill>
                      <a:blip r:embed="rId22"/>
                      <a:srcRect/>
                      <a:stretch>
                        <a:fillRect/>
                      </a:stretch>
                    </p:blipFill>
                    <p:spPr bwMode="auto">
                      <a:xfrm>
                        <a:off x="990600" y="6324600"/>
                        <a:ext cx="1714500" cy="473075"/>
                      </a:xfrm>
                      <a:prstGeom prst="rect">
                        <a:avLst/>
                      </a:prstGeom>
                      <a:solidFill>
                        <a:schemeClr val="bg1"/>
                      </a:solidFill>
                    </p:spPr>
                  </p:pic>
                </p:oleObj>
              </mc:Fallback>
            </mc:AlternateContent>
          </a:graphicData>
        </a:graphic>
      </p:graphicFrame>
      <p:sp>
        <p:nvSpPr>
          <p:cNvPr id="213013" name="Text Box 21"/>
          <p:cNvSpPr txBox="1">
            <a:spLocks noChangeArrowheads="1"/>
          </p:cNvSpPr>
          <p:nvPr/>
        </p:nvSpPr>
        <p:spPr bwMode="auto">
          <a:xfrm>
            <a:off x="2743200" y="6413500"/>
            <a:ext cx="4113601" cy="307777"/>
          </a:xfrm>
          <a:prstGeom prst="rect">
            <a:avLst/>
          </a:prstGeom>
          <a:solidFill>
            <a:schemeClr val="bg1"/>
          </a:solidFill>
          <a:ln w="9525">
            <a:noFill/>
            <a:miter lim="800000"/>
            <a:headEnd/>
            <a:tailEnd/>
          </a:ln>
          <a:effectLst/>
        </p:spPr>
        <p:txBody>
          <a:bodyPr wrap="none">
            <a:prstTxWarp prst="textNoShape">
              <a:avLst/>
            </a:prstTxWarp>
            <a:spAutoFit/>
          </a:bodyPr>
          <a:lstStyle/>
          <a:p>
            <a:r>
              <a:rPr lang="en-US" sz="1400" dirty="0">
                <a:solidFill>
                  <a:schemeClr val="accent2"/>
                </a:solidFill>
                <a:latin typeface="Arial Narrow" charset="0"/>
              </a:rPr>
              <a:t>is called </a:t>
            </a:r>
            <a:r>
              <a:rPr lang="en-US" sz="1400" b="1" dirty="0">
                <a:solidFill>
                  <a:srgbClr val="FF0000"/>
                </a:solidFill>
                <a:latin typeface="Monotype Corsiva" charset="0"/>
              </a:rPr>
              <a:t>del</a:t>
            </a:r>
            <a:r>
              <a:rPr lang="en-US" sz="1400" b="1" dirty="0">
                <a:solidFill>
                  <a:schemeClr val="accent2"/>
                </a:solidFill>
                <a:latin typeface="Arial Narrow" charset="0"/>
              </a:rPr>
              <a:t> </a:t>
            </a:r>
            <a:r>
              <a:rPr lang="en-US" sz="1400" dirty="0">
                <a:solidFill>
                  <a:schemeClr val="accent2"/>
                </a:solidFill>
                <a:latin typeface="Arial Narrow" charset="0"/>
              </a:rPr>
              <a:t>or the </a:t>
            </a:r>
            <a:r>
              <a:rPr lang="en-US" sz="1400" b="1" dirty="0">
                <a:solidFill>
                  <a:srgbClr val="FF0000"/>
                </a:solidFill>
                <a:latin typeface="Monotype Corsiva" charset="0"/>
              </a:rPr>
              <a:t>gradient operator</a:t>
            </a:r>
            <a:r>
              <a:rPr lang="en-US" sz="1400" dirty="0">
                <a:solidFill>
                  <a:schemeClr val="accent2"/>
                </a:solidFill>
                <a:latin typeface="Arial Narrow" charset="0"/>
              </a:rPr>
              <a:t> and is a </a:t>
            </a:r>
            <a:r>
              <a:rPr lang="en-US" sz="1400" b="1" u="sng" dirty="0">
                <a:solidFill>
                  <a:srgbClr val="FF0000"/>
                </a:solidFill>
                <a:latin typeface="Monotype Corsiva" charset="0"/>
              </a:rPr>
              <a:t>vector operator</a:t>
            </a:r>
            <a:r>
              <a:rPr lang="en-US" sz="1400" dirty="0">
                <a:solidFill>
                  <a:schemeClr val="accent2"/>
                </a:solidFill>
                <a:latin typeface="Arial Narrow" charset="0"/>
              </a:rPr>
              <a:t>.</a:t>
            </a:r>
          </a:p>
        </p:txBody>
      </p:sp>
    </p:spTree>
    <p:extLst>
      <p:ext uri="{BB962C8B-B14F-4D97-AF65-F5344CB8AC3E}">
        <p14:creationId xmlns:p14="http://schemas.microsoft.com/office/powerpoint/2010/main" val="316282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12995">
                                            <p:txEl>
                                              <p:pRg st="0" end="0"/>
                                            </p:txEl>
                                          </p:spTgt>
                                        </p:tgtEl>
                                        <p:attrNameLst>
                                          <p:attrName>style.visibility</p:attrName>
                                        </p:attrNameLst>
                                      </p:cBhvr>
                                      <p:to>
                                        <p:strVal val="visible"/>
                                      </p:to>
                                    </p:set>
                                    <p:animEffect transition="in" filter="wipe(left)">
                                      <p:cBhvr>
                                        <p:cTn id="7" dur="500"/>
                                        <p:tgtEl>
                                          <p:spTgt spid="2129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12995">
                                            <p:txEl>
                                              <p:pRg st="1" end="1"/>
                                            </p:txEl>
                                          </p:spTgt>
                                        </p:tgtEl>
                                        <p:attrNameLst>
                                          <p:attrName>style.visibility</p:attrName>
                                        </p:attrNameLst>
                                      </p:cBhvr>
                                      <p:to>
                                        <p:strVal val="visible"/>
                                      </p:to>
                                    </p:set>
                                    <p:animEffect transition="in" filter="wipe(left)">
                                      <p:cBhvr>
                                        <p:cTn id="12" dur="500"/>
                                        <p:tgtEl>
                                          <p:spTgt spid="2129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12995">
                                            <p:txEl>
                                              <p:pRg st="2" end="2"/>
                                            </p:txEl>
                                          </p:spTgt>
                                        </p:tgtEl>
                                        <p:attrNameLst>
                                          <p:attrName>style.visibility</p:attrName>
                                        </p:attrNameLst>
                                      </p:cBhvr>
                                      <p:to>
                                        <p:strVal val="visible"/>
                                      </p:to>
                                    </p:set>
                                    <p:animEffect transition="in" filter="wipe(left)">
                                      <p:cBhvr>
                                        <p:cTn id="17" dur="500"/>
                                        <p:tgtEl>
                                          <p:spTgt spid="2129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2999"/>
                                        </p:tgtEl>
                                        <p:attrNameLst>
                                          <p:attrName>style.visibility</p:attrName>
                                        </p:attrNameLst>
                                      </p:cBhvr>
                                      <p:to>
                                        <p:strVal val="visible"/>
                                      </p:to>
                                    </p:set>
                                    <p:animEffect transition="in" filter="wipe(left)">
                                      <p:cBhvr>
                                        <p:cTn id="22" dur="500"/>
                                        <p:tgtEl>
                                          <p:spTgt spid="21299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12995">
                                            <p:txEl>
                                              <p:pRg st="3" end="3"/>
                                            </p:txEl>
                                          </p:spTgt>
                                        </p:tgtEl>
                                        <p:attrNameLst>
                                          <p:attrName>style.visibility</p:attrName>
                                        </p:attrNameLst>
                                      </p:cBhvr>
                                      <p:to>
                                        <p:strVal val="visible"/>
                                      </p:to>
                                    </p:set>
                                    <p:animEffect transition="in" filter="wipe(left)">
                                      <p:cBhvr>
                                        <p:cTn id="27" dur="500"/>
                                        <p:tgtEl>
                                          <p:spTgt spid="21299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3004"/>
                                        </p:tgtEl>
                                        <p:attrNameLst>
                                          <p:attrName>style.visibility</p:attrName>
                                        </p:attrNameLst>
                                      </p:cBhvr>
                                      <p:to>
                                        <p:strVal val="visible"/>
                                      </p:to>
                                    </p:set>
                                    <p:animEffect transition="in" filter="wipe(left)">
                                      <p:cBhvr>
                                        <p:cTn id="32" dur="500"/>
                                        <p:tgtEl>
                                          <p:spTgt spid="21300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3005"/>
                                        </p:tgtEl>
                                        <p:attrNameLst>
                                          <p:attrName>style.visibility</p:attrName>
                                        </p:attrNameLst>
                                      </p:cBhvr>
                                      <p:to>
                                        <p:strVal val="visible"/>
                                      </p:to>
                                    </p:set>
                                    <p:animEffect transition="in" filter="wipe(left)">
                                      <p:cBhvr>
                                        <p:cTn id="37" dur="500"/>
                                        <p:tgtEl>
                                          <p:spTgt spid="21300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3006"/>
                                        </p:tgtEl>
                                        <p:attrNameLst>
                                          <p:attrName>style.visibility</p:attrName>
                                        </p:attrNameLst>
                                      </p:cBhvr>
                                      <p:to>
                                        <p:strVal val="visible"/>
                                      </p:to>
                                    </p:set>
                                    <p:animEffect transition="in" filter="wipe(left)">
                                      <p:cBhvr>
                                        <p:cTn id="42" dur="500"/>
                                        <p:tgtEl>
                                          <p:spTgt spid="21300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13007"/>
                                        </p:tgtEl>
                                        <p:attrNameLst>
                                          <p:attrName>style.visibility</p:attrName>
                                        </p:attrNameLst>
                                      </p:cBhvr>
                                      <p:to>
                                        <p:strVal val="visible"/>
                                      </p:to>
                                    </p:set>
                                    <p:animEffect transition="in" filter="wipe(left)">
                                      <p:cBhvr>
                                        <p:cTn id="47" dur="500"/>
                                        <p:tgtEl>
                                          <p:spTgt spid="213007"/>
                                        </p:tgtEl>
                                      </p:cBhvr>
                                    </p:animEffect>
                                  </p:childTnLst>
                                </p:cTn>
                              </p:par>
                              <p:par>
                                <p:cTn id="48" presetID="22" presetClass="entr" presetSubtype="8" fill="hold" grpId="0" nodeType="withEffect">
                                  <p:stCondLst>
                                    <p:cond delay="0"/>
                                  </p:stCondLst>
                                  <p:iterate type="wd">
                                    <p:tmPct val="10000"/>
                                  </p:iterate>
                                  <p:childTnLst>
                                    <p:set>
                                      <p:cBhvr>
                                        <p:cTn id="49" dur="1" fill="hold">
                                          <p:stCondLst>
                                            <p:cond delay="0"/>
                                          </p:stCondLst>
                                        </p:cTn>
                                        <p:tgtEl>
                                          <p:spTgt spid="212995">
                                            <p:txEl>
                                              <p:pRg st="4" end="4"/>
                                            </p:txEl>
                                          </p:spTgt>
                                        </p:tgtEl>
                                        <p:attrNameLst>
                                          <p:attrName>style.visibility</p:attrName>
                                        </p:attrNameLst>
                                      </p:cBhvr>
                                      <p:to>
                                        <p:strVal val="visible"/>
                                      </p:to>
                                    </p:set>
                                    <p:animEffect transition="in" filter="wipe(left)">
                                      <p:cBhvr>
                                        <p:cTn id="50" dur="500"/>
                                        <p:tgtEl>
                                          <p:spTgt spid="212995">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212995">
                                            <p:txEl>
                                              <p:pRg st="5" end="5"/>
                                            </p:txEl>
                                          </p:spTgt>
                                        </p:tgtEl>
                                        <p:attrNameLst>
                                          <p:attrName>style.visibility</p:attrName>
                                        </p:attrNameLst>
                                      </p:cBhvr>
                                      <p:to>
                                        <p:strVal val="visible"/>
                                      </p:to>
                                    </p:set>
                                    <p:animEffect transition="in" filter="wipe(left)">
                                      <p:cBhvr>
                                        <p:cTn id="55" dur="500"/>
                                        <p:tgtEl>
                                          <p:spTgt spid="212995">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13008"/>
                                        </p:tgtEl>
                                        <p:attrNameLst>
                                          <p:attrName>style.visibility</p:attrName>
                                        </p:attrNameLst>
                                      </p:cBhvr>
                                      <p:to>
                                        <p:strVal val="visible"/>
                                      </p:to>
                                    </p:set>
                                    <p:animEffect transition="in" filter="wipe(left)">
                                      <p:cBhvr>
                                        <p:cTn id="60" dur="500"/>
                                        <p:tgtEl>
                                          <p:spTgt spid="213008"/>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213009"/>
                                        </p:tgtEl>
                                        <p:attrNameLst>
                                          <p:attrName>style.visibility</p:attrName>
                                        </p:attrNameLst>
                                      </p:cBhvr>
                                      <p:to>
                                        <p:strVal val="visible"/>
                                      </p:to>
                                    </p:set>
                                    <p:animEffect transition="in" filter="wipe(left)">
                                      <p:cBhvr>
                                        <p:cTn id="65" dur="500"/>
                                        <p:tgtEl>
                                          <p:spTgt spid="213009"/>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213010"/>
                                        </p:tgtEl>
                                        <p:attrNameLst>
                                          <p:attrName>style.visibility</p:attrName>
                                        </p:attrNameLst>
                                      </p:cBhvr>
                                      <p:to>
                                        <p:strVal val="visible"/>
                                      </p:to>
                                    </p:set>
                                    <p:animEffect transition="in" filter="wipe(left)">
                                      <p:cBhvr>
                                        <p:cTn id="70" dur="500"/>
                                        <p:tgtEl>
                                          <p:spTgt spid="213010"/>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213011"/>
                                        </p:tgtEl>
                                        <p:attrNameLst>
                                          <p:attrName>style.visibility</p:attrName>
                                        </p:attrNameLst>
                                      </p:cBhvr>
                                      <p:to>
                                        <p:strVal val="visible"/>
                                      </p:to>
                                    </p:set>
                                    <p:animEffect transition="in" filter="wipe(left)">
                                      <p:cBhvr>
                                        <p:cTn id="75" dur="500"/>
                                        <p:tgtEl>
                                          <p:spTgt spid="213011"/>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213012"/>
                                        </p:tgtEl>
                                        <p:attrNameLst>
                                          <p:attrName>style.visibility</p:attrName>
                                        </p:attrNameLst>
                                      </p:cBhvr>
                                      <p:to>
                                        <p:strVal val="visible"/>
                                      </p:to>
                                    </p:set>
                                    <p:animEffect transition="in" filter="wipe(left)">
                                      <p:cBhvr>
                                        <p:cTn id="80" dur="500"/>
                                        <p:tgtEl>
                                          <p:spTgt spid="213012"/>
                                        </p:tgtEl>
                                      </p:cBhvr>
                                    </p:animEffect>
                                  </p:childTnLst>
                                </p:cTn>
                              </p:par>
                            </p:childTnLst>
                          </p:cTn>
                        </p:par>
                        <p:par>
                          <p:cTn id="81" fill="hold">
                            <p:stCondLst>
                              <p:cond delay="500"/>
                            </p:stCondLst>
                            <p:childTnLst>
                              <p:par>
                                <p:cTn id="82" presetID="22" presetClass="entr" presetSubtype="8" fill="hold" grpId="0" nodeType="afterEffect">
                                  <p:stCondLst>
                                    <p:cond delay="0"/>
                                  </p:stCondLst>
                                  <p:iterate type="wd">
                                    <p:tmPct val="10000"/>
                                  </p:iterate>
                                  <p:childTnLst>
                                    <p:set>
                                      <p:cBhvr>
                                        <p:cTn id="83" dur="1" fill="hold">
                                          <p:stCondLst>
                                            <p:cond delay="0"/>
                                          </p:stCondLst>
                                        </p:cTn>
                                        <p:tgtEl>
                                          <p:spTgt spid="213013"/>
                                        </p:tgtEl>
                                        <p:attrNameLst>
                                          <p:attrName>style.visibility</p:attrName>
                                        </p:attrNameLst>
                                      </p:cBhvr>
                                      <p:to>
                                        <p:strVal val="visible"/>
                                      </p:to>
                                    </p:set>
                                    <p:animEffect transition="in" filter="wipe(left)">
                                      <p:cBhvr>
                                        <p:cTn id="84" dur="500"/>
                                        <p:tgtEl>
                                          <p:spTgt spid="213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uiExpand="1" build="p"/>
      <p:bldP spid="2130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a:t>Monday, Feb. 24, 2020</a:t>
            </a:r>
          </a:p>
        </p:txBody>
      </p:sp>
      <p:sp>
        <p:nvSpPr>
          <p:cNvPr id="9" name="Footer Placeholder 4"/>
          <p:cNvSpPr>
            <a:spLocks noGrp="1"/>
          </p:cNvSpPr>
          <p:nvPr>
            <p:ph type="ftr" sz="quarter" idx="11"/>
          </p:nvPr>
        </p:nvSpPr>
        <p:spPr/>
        <p:txBody>
          <a:bodyPr/>
          <a:lstStyle/>
          <a:p>
            <a:r>
              <a:rPr lang="en-US"/>
              <a:t>PHYS 1444-002, Spring 2020                    Dr. Jaehoon Yu</a:t>
            </a:r>
          </a:p>
        </p:txBody>
      </p:sp>
      <p:sp>
        <p:nvSpPr>
          <p:cNvPr id="10" name="Slide Number Placeholder 5"/>
          <p:cNvSpPr>
            <a:spLocks noGrp="1"/>
          </p:cNvSpPr>
          <p:nvPr>
            <p:ph type="sldNum" sz="quarter" idx="12"/>
          </p:nvPr>
        </p:nvSpPr>
        <p:spPr/>
        <p:txBody>
          <a:bodyPr/>
          <a:lstStyle/>
          <a:p>
            <a:fld id="{B1D761A5-AE7B-AD46-B162-6B4FA5954B83}" type="slidenum">
              <a:rPr lang="en-US"/>
              <a:pPr/>
              <a:t>17</a:t>
            </a:fld>
            <a:endParaRPr lang="en-US"/>
          </a:p>
        </p:txBody>
      </p:sp>
      <p:sp>
        <p:nvSpPr>
          <p:cNvPr id="211970" name="Rectangle 2"/>
          <p:cNvSpPr>
            <a:spLocks noGrp="1" noChangeArrowheads="1"/>
          </p:cNvSpPr>
          <p:nvPr>
            <p:ph type="title"/>
          </p:nvPr>
        </p:nvSpPr>
        <p:spPr>
          <a:xfrm>
            <a:off x="152400" y="76200"/>
            <a:ext cx="8915400" cy="685800"/>
          </a:xfrm>
        </p:spPr>
        <p:txBody>
          <a:bodyPr/>
          <a:lstStyle/>
          <a:p>
            <a:r>
              <a:rPr lang="en-US" sz="3600" b="1" dirty="0"/>
              <a:t>Electrostatic Potential Energy</a:t>
            </a:r>
          </a:p>
        </p:txBody>
      </p:sp>
      <p:sp>
        <p:nvSpPr>
          <p:cNvPr id="211971" name="Rectangle 3"/>
          <p:cNvSpPr>
            <a:spLocks noChangeArrowheads="1"/>
          </p:cNvSpPr>
          <p:nvPr/>
        </p:nvSpPr>
        <p:spPr bwMode="auto">
          <a:xfrm>
            <a:off x="457200" y="685800"/>
            <a:ext cx="8077200" cy="5715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Consider a case in which a point charge </a:t>
            </a:r>
            <a:r>
              <a:rPr lang="en-US" sz="2800" dirty="0" err="1">
                <a:solidFill>
                  <a:schemeClr val="accent2"/>
                </a:solidFill>
                <a:latin typeface="Arial Narrow" charset="0"/>
              </a:rPr>
              <a:t>q</a:t>
            </a:r>
            <a:r>
              <a:rPr lang="en-US" sz="2800" dirty="0">
                <a:solidFill>
                  <a:schemeClr val="accent2"/>
                </a:solidFill>
                <a:latin typeface="Arial Narrow" charset="0"/>
              </a:rPr>
              <a:t> is moved between points </a:t>
            </a:r>
            <a:r>
              <a:rPr lang="en-US" sz="2800" dirty="0">
                <a:solidFill>
                  <a:schemeClr val="accent2"/>
                </a:solidFill>
                <a:latin typeface="Monotype Corsiva" charset="0"/>
              </a:rPr>
              <a:t>a</a:t>
            </a:r>
            <a:r>
              <a:rPr lang="en-US" sz="2800" dirty="0">
                <a:solidFill>
                  <a:schemeClr val="accent2"/>
                </a:solidFill>
                <a:latin typeface="Arial Narrow" charset="0"/>
              </a:rPr>
              <a:t> and </a:t>
            </a:r>
            <a:r>
              <a:rPr lang="en-US" sz="2800" dirty="0" err="1">
                <a:solidFill>
                  <a:schemeClr val="accent2"/>
                </a:solidFill>
                <a:latin typeface="Monotype Corsiva" charset="0"/>
              </a:rPr>
              <a:t>b</a:t>
            </a:r>
            <a:r>
              <a:rPr lang="en-US" sz="2800" dirty="0">
                <a:solidFill>
                  <a:schemeClr val="accent2"/>
                </a:solidFill>
                <a:latin typeface="Arial Narrow" charset="0"/>
              </a:rPr>
              <a:t> where the electrostatic potential due to other charges in the system is </a:t>
            </a:r>
            <a:r>
              <a:rPr lang="en-US" sz="2800" dirty="0" err="1">
                <a:solidFill>
                  <a:schemeClr val="accent2"/>
                </a:solidFill>
                <a:latin typeface="Arial Narrow" charset="0"/>
              </a:rPr>
              <a:t>V</a:t>
            </a:r>
            <a:r>
              <a:rPr lang="en-US" sz="2800" baseline="-25000" dirty="0" err="1">
                <a:solidFill>
                  <a:schemeClr val="accent2"/>
                </a:solidFill>
                <a:latin typeface="Arial Narrow" charset="0"/>
              </a:rPr>
              <a:t>a</a:t>
            </a:r>
            <a:r>
              <a:rPr lang="en-US" sz="2800" dirty="0">
                <a:solidFill>
                  <a:schemeClr val="accent2"/>
                </a:solidFill>
                <a:latin typeface="Arial Narrow" charset="0"/>
              </a:rPr>
              <a:t> and </a:t>
            </a:r>
            <a:r>
              <a:rPr lang="en-US" sz="2800" dirty="0" err="1">
                <a:solidFill>
                  <a:schemeClr val="accent2"/>
                </a:solidFill>
                <a:latin typeface="Arial Narrow" charset="0"/>
              </a:rPr>
              <a:t>V</a:t>
            </a:r>
            <a:r>
              <a:rPr lang="en-US" sz="2800" baseline="-25000" dirty="0" err="1">
                <a:solidFill>
                  <a:schemeClr val="accent2"/>
                </a:solidFill>
                <a:latin typeface="Arial Narrow" charset="0"/>
              </a:rPr>
              <a:t>b</a:t>
            </a:r>
            <a:endParaRPr lang="en-US" sz="2800" baseline="-25000" dirty="0">
              <a:solidFill>
                <a:schemeClr val="accent2"/>
              </a:solidFill>
              <a:latin typeface="Arial Narrow" charset="0"/>
            </a:endParaRPr>
          </a:p>
          <a:p>
            <a:pPr marL="342900" indent="-342900">
              <a:spcBef>
                <a:spcPct val="20000"/>
              </a:spcBef>
              <a:buFontTx/>
              <a:buChar char="•"/>
            </a:pPr>
            <a:r>
              <a:rPr lang="en-US" sz="2800" dirty="0">
                <a:solidFill>
                  <a:schemeClr val="accent2"/>
                </a:solidFill>
                <a:latin typeface="Arial Narrow" charset="0"/>
              </a:rPr>
              <a:t>The change in electrostatic potential energy of </a:t>
            </a:r>
            <a:r>
              <a:rPr lang="en-US" sz="2800" dirty="0" err="1">
                <a:solidFill>
                  <a:schemeClr val="accent2"/>
                </a:solidFill>
                <a:latin typeface="Arial Narrow" charset="0"/>
              </a:rPr>
              <a:t>q</a:t>
            </a:r>
            <a:r>
              <a:rPr lang="en-US" sz="2800" dirty="0">
                <a:solidFill>
                  <a:schemeClr val="accent2"/>
                </a:solidFill>
                <a:latin typeface="Arial Narrow" charset="0"/>
              </a:rPr>
              <a:t> in the field by other charges is</a:t>
            </a:r>
          </a:p>
          <a:p>
            <a:pPr marL="342900" indent="-342900">
              <a:spcBef>
                <a:spcPct val="20000"/>
              </a:spcBef>
              <a:buFontTx/>
              <a:buChar char="•"/>
            </a:pPr>
            <a:endParaRPr lang="en-US" sz="2800" dirty="0">
              <a:solidFill>
                <a:schemeClr val="accent2"/>
              </a:solidFill>
              <a:latin typeface="Arial Narrow" charset="0"/>
            </a:endParaRPr>
          </a:p>
          <a:p>
            <a:pPr marL="342900" indent="-342900">
              <a:spcBef>
                <a:spcPct val="20000"/>
              </a:spcBef>
              <a:buFontTx/>
              <a:buChar char="•"/>
            </a:pPr>
            <a:r>
              <a:rPr lang="en-US" sz="2800" dirty="0">
                <a:solidFill>
                  <a:schemeClr val="accent2"/>
                </a:solidFill>
                <a:latin typeface="Arial Narrow" charset="0"/>
              </a:rPr>
              <a:t>Now what is the electrostatic potential energy of a system of charges?</a:t>
            </a:r>
          </a:p>
          <a:p>
            <a:pPr marL="742950" lvl="1" indent="-285750">
              <a:spcBef>
                <a:spcPct val="20000"/>
              </a:spcBef>
              <a:buFontTx/>
              <a:buChar char="–"/>
            </a:pPr>
            <a:r>
              <a:rPr lang="en-US" dirty="0">
                <a:solidFill>
                  <a:srgbClr val="660066"/>
                </a:solidFill>
                <a:latin typeface="Arial Narrow" charset="0"/>
                <a:ea typeface="ＭＳ Ｐゴシック" charset="-128"/>
              </a:rPr>
              <a:t>Let’s choose V=0 at </a:t>
            </a:r>
            <a:r>
              <a:rPr lang="en-US" dirty="0" err="1">
                <a:solidFill>
                  <a:srgbClr val="660066"/>
                </a:solidFill>
                <a:latin typeface="Arial Narrow" charset="0"/>
                <a:ea typeface="ＭＳ Ｐゴシック" charset="-128"/>
              </a:rPr>
              <a:t>r</a:t>
            </a:r>
            <a:r>
              <a:rPr lang="en-US" dirty="0">
                <a:solidFill>
                  <a:srgbClr val="660066"/>
                </a:solidFill>
                <a:latin typeface="Arial Narrow" charset="0"/>
                <a:ea typeface="ＭＳ Ｐゴシック" charset="-128"/>
              </a:rPr>
              <a:t>=</a:t>
            </a:r>
            <a:r>
              <a:rPr lang="en-US" dirty="0">
                <a:solidFill>
                  <a:srgbClr val="660066"/>
                </a:solidFill>
                <a:latin typeface="Arial Narrow" charset="0"/>
              </a:rPr>
              <a:t>∞</a:t>
            </a:r>
            <a:endParaRPr lang="en-US" dirty="0">
              <a:solidFill>
                <a:srgbClr val="660066"/>
              </a:solidFill>
              <a:latin typeface="Arial Narrow" charset="0"/>
              <a:ea typeface="ＭＳ Ｐゴシック" charset="-128"/>
            </a:endParaRPr>
          </a:p>
          <a:p>
            <a:pPr marL="742950" lvl="1" indent="-285750">
              <a:spcBef>
                <a:spcPct val="20000"/>
              </a:spcBef>
              <a:buFontTx/>
              <a:buChar char="–"/>
            </a:pPr>
            <a:r>
              <a:rPr lang="en-US" dirty="0">
                <a:solidFill>
                  <a:srgbClr val="660066"/>
                </a:solidFill>
                <a:latin typeface="Arial Narrow" charset="0"/>
                <a:ea typeface="ＭＳ Ｐゴシック" charset="-128"/>
              </a:rPr>
              <a:t>If there are no other charges around, single point charge Q</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 in isolation has no potential energy and is under no electric force</a:t>
            </a:r>
          </a:p>
        </p:txBody>
      </p:sp>
      <p:graphicFrame>
        <p:nvGraphicFramePr>
          <p:cNvPr id="211982" name="Object 14"/>
          <p:cNvGraphicFramePr>
            <a:graphicFrameLocks noChangeAspect="1"/>
          </p:cNvGraphicFramePr>
          <p:nvPr/>
        </p:nvGraphicFramePr>
        <p:xfrm>
          <a:off x="1752600" y="3062288"/>
          <a:ext cx="915988" cy="427037"/>
        </p:xfrm>
        <a:graphic>
          <a:graphicData uri="http://schemas.openxmlformats.org/presentationml/2006/ole">
            <mc:AlternateContent xmlns:mc="http://schemas.openxmlformats.org/markup-compatibility/2006">
              <mc:Choice xmlns:v="urn:schemas-microsoft-com:vml" Requires="v">
                <p:oleObj spid="_x0000_s65869" name="Equation" r:id="rId3" imgW="355320" imgH="164880" progId="Equation.DSMT4">
                  <p:embed/>
                </p:oleObj>
              </mc:Choice>
              <mc:Fallback>
                <p:oleObj name="Equation" r:id="rId3" imgW="355320" imgH="164880" progId="Equation.DSMT4">
                  <p:embed/>
                  <p:pic>
                    <p:nvPicPr>
                      <p:cNvPr id="211982"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3062288"/>
                        <a:ext cx="915988" cy="4270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1983" name="Object 15"/>
          <p:cNvGraphicFramePr>
            <a:graphicFrameLocks noChangeAspect="1"/>
          </p:cNvGraphicFramePr>
          <p:nvPr/>
        </p:nvGraphicFramePr>
        <p:xfrm>
          <a:off x="2682875" y="2979738"/>
          <a:ext cx="1538288" cy="593725"/>
        </p:xfrm>
        <a:graphic>
          <a:graphicData uri="http://schemas.openxmlformats.org/presentationml/2006/ole">
            <mc:AlternateContent xmlns:mc="http://schemas.openxmlformats.org/markup-compatibility/2006">
              <mc:Choice xmlns:v="urn:schemas-microsoft-com:vml" Requires="v">
                <p:oleObj spid="_x0000_s65870" name="Equation" r:id="rId5" imgW="596900" imgH="228600" progId="Equation.DSMT4">
                  <p:embed/>
                </p:oleObj>
              </mc:Choice>
              <mc:Fallback>
                <p:oleObj name="Equation" r:id="rId5" imgW="596900" imgH="228600" progId="Equation.DSMT4">
                  <p:embed/>
                  <p:pic>
                    <p:nvPicPr>
                      <p:cNvPr id="211983" name="Object 15"/>
                      <p:cNvPicPr>
                        <a:picLocks noChangeAspect="1" noChangeArrowheads="1"/>
                      </p:cNvPicPr>
                      <p:nvPr/>
                    </p:nvPicPr>
                    <p:blipFill>
                      <a:blip r:embed="rId6"/>
                      <a:srcRect/>
                      <a:stretch>
                        <a:fillRect/>
                      </a:stretch>
                    </p:blipFill>
                    <p:spPr bwMode="auto">
                      <a:xfrm>
                        <a:off x="2682875" y="2979738"/>
                        <a:ext cx="1538288" cy="5937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1984" name="Object 16"/>
          <p:cNvGraphicFramePr>
            <a:graphicFrameLocks noChangeAspect="1"/>
          </p:cNvGraphicFramePr>
          <p:nvPr/>
        </p:nvGraphicFramePr>
        <p:xfrm>
          <a:off x="4286250" y="2947988"/>
          <a:ext cx="1865313" cy="657225"/>
        </p:xfrm>
        <a:graphic>
          <a:graphicData uri="http://schemas.openxmlformats.org/presentationml/2006/ole">
            <mc:AlternateContent xmlns:mc="http://schemas.openxmlformats.org/markup-compatibility/2006">
              <mc:Choice xmlns:v="urn:schemas-microsoft-com:vml" Requires="v">
                <p:oleObj spid="_x0000_s65871" name="Equation" r:id="rId7" imgW="723900" imgH="254000" progId="Equation.DSMT4">
                  <p:embed/>
                </p:oleObj>
              </mc:Choice>
              <mc:Fallback>
                <p:oleObj name="Equation" r:id="rId7" imgW="723900" imgH="254000" progId="Equation.DSMT4">
                  <p:embed/>
                  <p:pic>
                    <p:nvPicPr>
                      <p:cNvPr id="211984" name="Object 16"/>
                      <p:cNvPicPr>
                        <a:picLocks noChangeAspect="1" noChangeArrowheads="1"/>
                      </p:cNvPicPr>
                      <p:nvPr/>
                    </p:nvPicPr>
                    <p:blipFill>
                      <a:blip r:embed="rId8"/>
                      <a:srcRect/>
                      <a:stretch>
                        <a:fillRect/>
                      </a:stretch>
                    </p:blipFill>
                    <p:spPr bwMode="auto">
                      <a:xfrm>
                        <a:off x="4286250" y="2947988"/>
                        <a:ext cx="1865313" cy="6572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1985" name="Object 17"/>
          <p:cNvGraphicFramePr>
            <a:graphicFrameLocks noChangeAspect="1"/>
          </p:cNvGraphicFramePr>
          <p:nvPr/>
        </p:nvGraphicFramePr>
        <p:xfrm>
          <a:off x="6181725" y="2979738"/>
          <a:ext cx="752475" cy="592137"/>
        </p:xfrm>
        <a:graphic>
          <a:graphicData uri="http://schemas.openxmlformats.org/presentationml/2006/ole">
            <mc:AlternateContent xmlns:mc="http://schemas.openxmlformats.org/markup-compatibility/2006">
              <mc:Choice xmlns:v="urn:schemas-microsoft-com:vml" Requires="v">
                <p:oleObj spid="_x0000_s65872" name="Equation" r:id="rId9" imgW="292100" imgH="228600" progId="Equation.DSMT4">
                  <p:embed/>
                </p:oleObj>
              </mc:Choice>
              <mc:Fallback>
                <p:oleObj name="Equation" r:id="rId9" imgW="292100" imgH="228600" progId="Equation.DSMT4">
                  <p:embed/>
                  <p:pic>
                    <p:nvPicPr>
                      <p:cNvPr id="211985" name="Object 17"/>
                      <p:cNvPicPr>
                        <a:picLocks noChangeAspect="1" noChangeArrowheads="1"/>
                      </p:cNvPicPr>
                      <p:nvPr/>
                    </p:nvPicPr>
                    <p:blipFill>
                      <a:blip r:embed="rId10"/>
                      <a:srcRect/>
                      <a:stretch>
                        <a:fillRect/>
                      </a:stretch>
                    </p:blipFill>
                    <p:spPr bwMode="auto">
                      <a:xfrm>
                        <a:off x="6181725" y="2979738"/>
                        <a:ext cx="752475" cy="5921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306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11971">
                                            <p:txEl>
                                              <p:pRg st="0" end="0"/>
                                            </p:txEl>
                                          </p:spTgt>
                                        </p:tgtEl>
                                        <p:attrNameLst>
                                          <p:attrName>style.visibility</p:attrName>
                                        </p:attrNameLst>
                                      </p:cBhvr>
                                      <p:to>
                                        <p:strVal val="visible"/>
                                      </p:to>
                                    </p:set>
                                    <p:animEffect transition="in" filter="wipe(left)">
                                      <p:cBhvr>
                                        <p:cTn id="7" dur="500"/>
                                        <p:tgtEl>
                                          <p:spTgt spid="2119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11971">
                                            <p:txEl>
                                              <p:pRg st="1" end="1"/>
                                            </p:txEl>
                                          </p:spTgt>
                                        </p:tgtEl>
                                        <p:attrNameLst>
                                          <p:attrName>style.visibility</p:attrName>
                                        </p:attrNameLst>
                                      </p:cBhvr>
                                      <p:to>
                                        <p:strVal val="visible"/>
                                      </p:to>
                                    </p:set>
                                    <p:animEffect transition="in" filter="wipe(left)">
                                      <p:cBhvr>
                                        <p:cTn id="12" dur="500"/>
                                        <p:tgtEl>
                                          <p:spTgt spid="2119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1982"/>
                                        </p:tgtEl>
                                        <p:attrNameLst>
                                          <p:attrName>style.visibility</p:attrName>
                                        </p:attrNameLst>
                                      </p:cBhvr>
                                      <p:to>
                                        <p:strVal val="visible"/>
                                      </p:to>
                                    </p:set>
                                    <p:animEffect transition="in" filter="wipe(left)">
                                      <p:cBhvr>
                                        <p:cTn id="17" dur="500"/>
                                        <p:tgtEl>
                                          <p:spTgt spid="21198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1983"/>
                                        </p:tgtEl>
                                        <p:attrNameLst>
                                          <p:attrName>style.visibility</p:attrName>
                                        </p:attrNameLst>
                                      </p:cBhvr>
                                      <p:to>
                                        <p:strVal val="visible"/>
                                      </p:to>
                                    </p:set>
                                    <p:animEffect transition="in" filter="wipe(left)">
                                      <p:cBhvr>
                                        <p:cTn id="22" dur="500"/>
                                        <p:tgtEl>
                                          <p:spTgt spid="21198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1984"/>
                                        </p:tgtEl>
                                        <p:attrNameLst>
                                          <p:attrName>style.visibility</p:attrName>
                                        </p:attrNameLst>
                                      </p:cBhvr>
                                      <p:to>
                                        <p:strVal val="visible"/>
                                      </p:to>
                                    </p:set>
                                    <p:animEffect transition="in" filter="wipe(left)">
                                      <p:cBhvr>
                                        <p:cTn id="27" dur="500"/>
                                        <p:tgtEl>
                                          <p:spTgt spid="21198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1985"/>
                                        </p:tgtEl>
                                        <p:attrNameLst>
                                          <p:attrName>style.visibility</p:attrName>
                                        </p:attrNameLst>
                                      </p:cBhvr>
                                      <p:to>
                                        <p:strVal val="visible"/>
                                      </p:to>
                                    </p:set>
                                    <p:animEffect transition="in" filter="wipe(left)">
                                      <p:cBhvr>
                                        <p:cTn id="32" dur="500"/>
                                        <p:tgtEl>
                                          <p:spTgt spid="21198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11971">
                                            <p:txEl>
                                              <p:pRg st="3" end="3"/>
                                            </p:txEl>
                                          </p:spTgt>
                                        </p:tgtEl>
                                        <p:attrNameLst>
                                          <p:attrName>style.visibility</p:attrName>
                                        </p:attrNameLst>
                                      </p:cBhvr>
                                      <p:to>
                                        <p:strVal val="visible"/>
                                      </p:to>
                                    </p:set>
                                    <p:animEffect transition="in" filter="wipe(left)">
                                      <p:cBhvr>
                                        <p:cTn id="37" dur="500"/>
                                        <p:tgtEl>
                                          <p:spTgt spid="211971">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11971">
                                            <p:txEl>
                                              <p:pRg st="4" end="4"/>
                                            </p:txEl>
                                          </p:spTgt>
                                        </p:tgtEl>
                                        <p:attrNameLst>
                                          <p:attrName>style.visibility</p:attrName>
                                        </p:attrNameLst>
                                      </p:cBhvr>
                                      <p:to>
                                        <p:strVal val="visible"/>
                                      </p:to>
                                    </p:set>
                                    <p:animEffect transition="in" filter="wipe(left)">
                                      <p:cBhvr>
                                        <p:cTn id="42" dur="500"/>
                                        <p:tgtEl>
                                          <p:spTgt spid="211971">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11971">
                                            <p:txEl>
                                              <p:pRg st="5" end="5"/>
                                            </p:txEl>
                                          </p:spTgt>
                                        </p:tgtEl>
                                        <p:attrNameLst>
                                          <p:attrName>style.visibility</p:attrName>
                                        </p:attrNameLst>
                                      </p:cBhvr>
                                      <p:to>
                                        <p:strVal val="visible"/>
                                      </p:to>
                                    </p:set>
                                    <p:animEffect transition="in" filter="wipe(left)">
                                      <p:cBhvr>
                                        <p:cTn id="47" dur="500"/>
                                        <p:tgtEl>
                                          <p:spTgt spid="2119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685800" y="158380"/>
            <a:ext cx="7772400" cy="589402"/>
          </a:xfrm>
        </p:spPr>
        <p:txBody>
          <a:bodyPr/>
          <a:lstStyle/>
          <a:p>
            <a:r>
              <a:rPr lang="en-US" b="1" dirty="0">
                <a:latin typeface="Arial Narrow" charset="0"/>
                <a:ea typeface="ＭＳ Ｐゴシック" charset="0"/>
                <a:cs typeface="ＭＳ Ｐゴシック" charset="0"/>
              </a:rPr>
              <a:t>Announcements </a:t>
            </a:r>
          </a:p>
        </p:txBody>
      </p:sp>
      <p:sp>
        <p:nvSpPr>
          <p:cNvPr id="111619" name="Rectangle 3"/>
          <p:cNvSpPr>
            <a:spLocks noGrp="1" noChangeArrowheads="1"/>
          </p:cNvSpPr>
          <p:nvPr>
            <p:ph type="body" idx="1"/>
          </p:nvPr>
        </p:nvSpPr>
        <p:spPr>
          <a:xfrm>
            <a:off x="304800" y="914400"/>
            <a:ext cx="8686800" cy="4267200"/>
          </a:xfrm>
        </p:spPr>
        <p:txBody>
          <a:bodyPr/>
          <a:lstStyle/>
          <a:p>
            <a:pPr>
              <a:lnSpc>
                <a:spcPct val="90000"/>
              </a:lnSpc>
            </a:pPr>
            <a:r>
              <a:rPr lang="en-US" dirty="0">
                <a:latin typeface="Arial Narrow" charset="0"/>
                <a:ea typeface="ＭＳ Ｐゴシック" charset="0"/>
              </a:rPr>
              <a:t>Bring out special project #2</a:t>
            </a:r>
          </a:p>
          <a:p>
            <a:pPr>
              <a:lnSpc>
                <a:spcPct val="90000"/>
              </a:lnSpc>
            </a:pPr>
            <a:r>
              <a:rPr lang="en-US" dirty="0">
                <a:latin typeface="Arial Narrow" charset="0"/>
                <a:ea typeface="ＭＳ Ｐゴシック" charset="0"/>
              </a:rPr>
              <a:t>Reading assignments: CH23.9</a:t>
            </a:r>
          </a:p>
          <a:p>
            <a:pPr eaLnBrk="1" hangingPunct="1"/>
            <a:r>
              <a:rPr lang="en-US" dirty="0"/>
              <a:t>Mark your calendars for the triple extra credit colloquium</a:t>
            </a:r>
          </a:p>
          <a:p>
            <a:pPr lvl="1" eaLnBrk="1" hangingPunct="1"/>
            <a:r>
              <a:rPr lang="en-US" dirty="0"/>
              <a:t>4pm, Mar. 18: Dr. Pedro Machado, Fermilab</a:t>
            </a:r>
          </a:p>
        </p:txBody>
      </p:sp>
      <p:sp>
        <p:nvSpPr>
          <p:cNvPr id="2" name="Date Placeholder 1">
            <a:extLst>
              <a:ext uri="{FF2B5EF4-FFF2-40B4-BE49-F238E27FC236}">
                <a16:creationId xmlns:a16="http://schemas.microsoft.com/office/drawing/2014/main" id="{30CA42AD-DC00-9447-91D9-70CBA23F28E2}"/>
              </a:ext>
            </a:extLst>
          </p:cNvPr>
          <p:cNvSpPr>
            <a:spLocks noGrp="1"/>
          </p:cNvSpPr>
          <p:nvPr>
            <p:ph type="dt" sz="half" idx="10"/>
          </p:nvPr>
        </p:nvSpPr>
        <p:spPr/>
        <p:txBody>
          <a:bodyPr/>
          <a:lstStyle/>
          <a:p>
            <a:pPr>
              <a:defRPr/>
            </a:pPr>
            <a:r>
              <a:rPr lang="en-US"/>
              <a:t>Monday, Feb. 24, 2020</a:t>
            </a:r>
          </a:p>
        </p:txBody>
      </p:sp>
      <p:sp>
        <p:nvSpPr>
          <p:cNvPr id="3" name="Footer Placeholder 2">
            <a:extLst>
              <a:ext uri="{FF2B5EF4-FFF2-40B4-BE49-F238E27FC236}">
                <a16:creationId xmlns:a16="http://schemas.microsoft.com/office/drawing/2014/main" id="{A308DDB8-3B59-7340-8606-6405E0724F6A}"/>
              </a:ext>
            </a:extLst>
          </p:cNvPr>
          <p:cNvSpPr>
            <a:spLocks noGrp="1"/>
          </p:cNvSpPr>
          <p:nvPr>
            <p:ph type="ftr" sz="quarter" idx="11"/>
          </p:nvPr>
        </p:nvSpPr>
        <p:spPr/>
        <p:txBody>
          <a:bodyPr/>
          <a:lstStyle/>
          <a:p>
            <a:pPr>
              <a:defRPr/>
            </a:pPr>
            <a:r>
              <a:rPr lang="en-US"/>
              <a:t>PHYS 1444-002, Spring 2020                    Dr. Jaehoon Yu</a:t>
            </a:r>
          </a:p>
        </p:txBody>
      </p:sp>
    </p:spTree>
    <p:extLst>
      <p:ext uri="{BB962C8B-B14F-4D97-AF65-F5344CB8AC3E}">
        <p14:creationId xmlns:p14="http://schemas.microsoft.com/office/powerpoint/2010/main" val="233791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descr="FG21_039"/>
          <p:cNvPicPr>
            <a:picLocks noChangeAspect="1" noChangeArrowheads="1"/>
          </p:cNvPicPr>
          <p:nvPr/>
        </p:nvPicPr>
        <p:blipFill>
          <a:blip r:embed="rId3"/>
          <a:srcRect/>
          <a:stretch>
            <a:fillRect/>
          </a:stretch>
        </p:blipFill>
        <p:spPr bwMode="auto">
          <a:xfrm>
            <a:off x="6781800" y="609600"/>
            <a:ext cx="3429000" cy="2571750"/>
          </a:xfrm>
          <a:prstGeom prst="rect">
            <a:avLst/>
          </a:prstGeom>
          <a:noFill/>
        </p:spPr>
      </p:pic>
      <p:sp>
        <p:nvSpPr>
          <p:cNvPr id="186371" name="Rectangle 3"/>
          <p:cNvSpPr>
            <a:spLocks noGrp="1" noChangeArrowheads="1"/>
          </p:cNvSpPr>
          <p:nvPr>
            <p:ph type="title"/>
          </p:nvPr>
        </p:nvSpPr>
        <p:spPr>
          <a:xfrm>
            <a:off x="304800" y="63500"/>
            <a:ext cx="8382000" cy="546100"/>
          </a:xfrm>
        </p:spPr>
        <p:txBody>
          <a:bodyPr/>
          <a:lstStyle/>
          <a:p>
            <a:r>
              <a:rPr lang="en-US" dirty="0"/>
              <a:t>Reminder: Special Project #3</a:t>
            </a:r>
          </a:p>
        </p:txBody>
      </p:sp>
      <p:sp>
        <p:nvSpPr>
          <p:cNvPr id="186372" name="Rectangle 4"/>
          <p:cNvSpPr>
            <a:spLocks noGrp="1" noChangeArrowheads="1"/>
          </p:cNvSpPr>
          <p:nvPr>
            <p:ph type="body" idx="1"/>
          </p:nvPr>
        </p:nvSpPr>
        <p:spPr>
          <a:xfrm>
            <a:off x="152400" y="685800"/>
            <a:ext cx="7696200" cy="5257800"/>
          </a:xfrm>
        </p:spPr>
        <p:txBody>
          <a:bodyPr/>
          <a:lstStyle/>
          <a:p>
            <a:pPr>
              <a:lnSpc>
                <a:spcPct val="80000"/>
              </a:lnSpc>
            </a:pPr>
            <a:r>
              <a:rPr lang="en-US" sz="2400" b="1" dirty="0">
                <a:solidFill>
                  <a:srgbClr val="800000"/>
                </a:solidFill>
              </a:rPr>
              <a:t>Particle Accelerator</a:t>
            </a:r>
            <a:r>
              <a:rPr lang="en-US" sz="2400" dirty="0">
                <a:solidFill>
                  <a:schemeClr val="hlink"/>
                </a:solidFill>
              </a:rPr>
              <a:t>.  </a:t>
            </a:r>
            <a:r>
              <a:rPr lang="en-US" sz="2400" dirty="0">
                <a:solidFill>
                  <a:srgbClr val="0000FF"/>
                </a:solidFill>
              </a:rPr>
              <a:t>A charged particle of mass </a:t>
            </a:r>
            <a:r>
              <a:rPr lang="en-US" sz="2400" b="1" dirty="0">
                <a:solidFill>
                  <a:srgbClr val="0000FF"/>
                </a:solidFill>
              </a:rPr>
              <a:t>M</a:t>
            </a:r>
            <a:r>
              <a:rPr lang="en-US" sz="2400" dirty="0">
                <a:solidFill>
                  <a:srgbClr val="0000FF"/>
                </a:solidFill>
              </a:rPr>
              <a:t> with charge </a:t>
            </a:r>
            <a:r>
              <a:rPr lang="en-US" sz="2400" b="1" dirty="0">
                <a:solidFill>
                  <a:srgbClr val="0000FF"/>
                </a:solidFill>
              </a:rPr>
              <a:t>-Q</a:t>
            </a:r>
            <a:r>
              <a:rPr lang="en-US" sz="2400" dirty="0">
                <a:solidFill>
                  <a:srgbClr val="0000FF"/>
                </a:solidFill>
              </a:rPr>
              <a:t> is accelerated in the uniform field </a:t>
            </a:r>
            <a:r>
              <a:rPr lang="en-US" sz="2400" b="1" dirty="0">
                <a:solidFill>
                  <a:srgbClr val="0000FF"/>
                </a:solidFill>
              </a:rPr>
              <a:t>E</a:t>
            </a:r>
            <a:r>
              <a:rPr lang="en-US" sz="2400" dirty="0">
                <a:solidFill>
                  <a:srgbClr val="0000FF"/>
                </a:solidFill>
              </a:rPr>
              <a:t> between two parallel charged plates whose separation is </a:t>
            </a:r>
            <a:r>
              <a:rPr lang="en-US" sz="2400" b="1" dirty="0">
                <a:solidFill>
                  <a:srgbClr val="0000FF"/>
                </a:solidFill>
              </a:rPr>
              <a:t>D</a:t>
            </a:r>
            <a:r>
              <a:rPr lang="en-US" sz="2400" dirty="0">
                <a:solidFill>
                  <a:srgbClr val="0000FF"/>
                </a:solidFill>
              </a:rPr>
              <a:t> as shown in the figure on the right. The charged particle is accelerated from an initial speed </a:t>
            </a:r>
            <a:r>
              <a:rPr lang="en-US" sz="2400" b="1" dirty="0">
                <a:solidFill>
                  <a:srgbClr val="0000FF"/>
                </a:solidFill>
              </a:rPr>
              <a:t>v</a:t>
            </a:r>
            <a:r>
              <a:rPr lang="en-US" sz="2400" b="1" baseline="-25000" dirty="0">
                <a:solidFill>
                  <a:srgbClr val="0000FF"/>
                </a:solidFill>
              </a:rPr>
              <a:t>0</a:t>
            </a:r>
            <a:r>
              <a:rPr lang="en-US" sz="2400" dirty="0">
                <a:solidFill>
                  <a:srgbClr val="0000FF"/>
                </a:solidFill>
              </a:rPr>
              <a:t> near the negative plate and passes through a tiny hole in the positive plate.  </a:t>
            </a:r>
          </a:p>
          <a:p>
            <a:pPr lvl="1">
              <a:lnSpc>
                <a:spcPct val="80000"/>
              </a:lnSpc>
            </a:pPr>
            <a:r>
              <a:rPr lang="en-US" sz="2000" dirty="0">
                <a:solidFill>
                  <a:schemeClr val="hlink"/>
                </a:solidFill>
              </a:rPr>
              <a:t>Derive the formula for the electric field E to accelerate the charged particle to a fraction </a:t>
            </a:r>
            <a:r>
              <a:rPr lang="en-US" sz="2000" b="1" dirty="0" err="1">
                <a:solidFill>
                  <a:schemeClr val="hlink"/>
                </a:solidFill>
                <a:latin typeface="Monotype Corsiva"/>
                <a:cs typeface="Monotype Corsiva"/>
              </a:rPr>
              <a:t>f</a:t>
            </a:r>
            <a:r>
              <a:rPr lang="en-US" sz="2000" b="1" dirty="0">
                <a:solidFill>
                  <a:schemeClr val="hlink"/>
                </a:solidFill>
              </a:rPr>
              <a:t> </a:t>
            </a:r>
            <a:r>
              <a:rPr lang="en-US" sz="2000" dirty="0">
                <a:solidFill>
                  <a:schemeClr val="hlink"/>
                </a:solidFill>
              </a:rPr>
              <a:t>of the speed of light </a:t>
            </a:r>
            <a:r>
              <a:rPr lang="en-US" sz="2000" b="1" dirty="0" err="1">
                <a:solidFill>
                  <a:schemeClr val="hlink"/>
                </a:solidFill>
                <a:latin typeface="Monotype Corsiva"/>
                <a:cs typeface="Monotype Corsiva"/>
              </a:rPr>
              <a:t>c</a:t>
            </a:r>
            <a:r>
              <a:rPr lang="en-US" sz="2000" dirty="0">
                <a:solidFill>
                  <a:schemeClr val="hlink"/>
                </a:solidFill>
              </a:rPr>
              <a:t>.   Express E in terms of </a:t>
            </a:r>
            <a:r>
              <a:rPr lang="en-US" sz="2000" b="1" dirty="0">
                <a:solidFill>
                  <a:schemeClr val="hlink"/>
                </a:solidFill>
              </a:rPr>
              <a:t>M, Q, D, </a:t>
            </a:r>
            <a:r>
              <a:rPr lang="en-US" sz="2000" b="1" dirty="0" err="1">
                <a:solidFill>
                  <a:schemeClr val="hlink"/>
                </a:solidFill>
                <a:latin typeface="Monotype Corsiva"/>
                <a:cs typeface="Monotype Corsiva"/>
              </a:rPr>
              <a:t>f</a:t>
            </a:r>
            <a:r>
              <a:rPr lang="en-US" sz="2000" b="1" dirty="0">
                <a:solidFill>
                  <a:schemeClr val="hlink"/>
                </a:solidFill>
              </a:rPr>
              <a:t>, </a:t>
            </a:r>
            <a:r>
              <a:rPr lang="en-US" sz="2000" b="1" dirty="0" err="1">
                <a:solidFill>
                  <a:schemeClr val="hlink"/>
                </a:solidFill>
              </a:rPr>
              <a:t>c</a:t>
            </a:r>
            <a:r>
              <a:rPr lang="en-US" sz="2000" b="1" dirty="0">
                <a:solidFill>
                  <a:schemeClr val="hlink"/>
                </a:solidFill>
              </a:rPr>
              <a:t> </a:t>
            </a:r>
            <a:r>
              <a:rPr lang="en-US" sz="2000" dirty="0">
                <a:solidFill>
                  <a:schemeClr val="hlink"/>
                </a:solidFill>
              </a:rPr>
              <a:t>and</a:t>
            </a:r>
            <a:r>
              <a:rPr lang="en-US" sz="2000" b="1" dirty="0">
                <a:solidFill>
                  <a:schemeClr val="hlink"/>
                </a:solidFill>
              </a:rPr>
              <a:t> v</a:t>
            </a:r>
            <a:r>
              <a:rPr lang="en-US" sz="2000" b="1" baseline="-25000" dirty="0">
                <a:solidFill>
                  <a:schemeClr val="hlink"/>
                </a:solidFill>
              </a:rPr>
              <a:t>0</a:t>
            </a:r>
            <a:r>
              <a:rPr lang="en-US" sz="2000" b="1" dirty="0">
                <a:solidFill>
                  <a:schemeClr val="hlink"/>
                </a:solidFill>
              </a:rPr>
              <a:t>.  </a:t>
            </a:r>
            <a:endParaRPr lang="en-US" sz="2000" b="1" baseline="-25000" dirty="0">
              <a:solidFill>
                <a:schemeClr val="hlink"/>
              </a:solidFill>
            </a:endParaRPr>
          </a:p>
          <a:p>
            <a:pPr lvl="1">
              <a:lnSpc>
                <a:spcPct val="80000"/>
              </a:lnSpc>
            </a:pPr>
            <a:r>
              <a:rPr lang="en-US" sz="2000" dirty="0">
                <a:solidFill>
                  <a:schemeClr val="hlink"/>
                </a:solidFill>
              </a:rPr>
              <a:t>(a) Using the Coulomb force and the kinematic equations.  (8 points)</a:t>
            </a:r>
          </a:p>
          <a:p>
            <a:pPr lvl="1">
              <a:lnSpc>
                <a:spcPct val="80000"/>
              </a:lnSpc>
            </a:pPr>
            <a:r>
              <a:rPr lang="en-US" sz="2000" dirty="0">
                <a:solidFill>
                  <a:schemeClr val="hlink"/>
                </a:solidFill>
              </a:rPr>
              <a:t>(</a:t>
            </a:r>
            <a:r>
              <a:rPr lang="en-US" sz="2000" dirty="0" err="1">
                <a:solidFill>
                  <a:schemeClr val="hlink"/>
                </a:solidFill>
              </a:rPr>
              <a:t>b</a:t>
            </a:r>
            <a:r>
              <a:rPr lang="en-US" sz="2000" dirty="0">
                <a:solidFill>
                  <a:schemeClr val="hlink"/>
                </a:solidFill>
              </a:rPr>
              <a:t>) Using the work-kinetic energy theorem. ( 8 points)</a:t>
            </a:r>
          </a:p>
          <a:p>
            <a:pPr lvl="1">
              <a:lnSpc>
                <a:spcPct val="80000"/>
              </a:lnSpc>
            </a:pPr>
            <a:r>
              <a:rPr lang="en-US" sz="2000" dirty="0">
                <a:solidFill>
                  <a:schemeClr val="hlink"/>
                </a:solidFill>
              </a:rPr>
              <a:t>(</a:t>
            </a:r>
            <a:r>
              <a:rPr lang="en-US" sz="2000" dirty="0" err="1">
                <a:solidFill>
                  <a:schemeClr val="hlink"/>
                </a:solidFill>
              </a:rPr>
              <a:t>c</a:t>
            </a:r>
            <a:r>
              <a:rPr lang="en-US" sz="2000" dirty="0">
                <a:solidFill>
                  <a:schemeClr val="hlink"/>
                </a:solidFill>
              </a:rPr>
              <a:t>) Using the formula above, evaluate the strength of the electric field E to accelerate an electron from 0.1% of the speed of light to 90% of the speed of light.   You need to look up and write down the relevant constants, such as mass of the electron, charge of the electron and the speed of light.  (5 points)</a:t>
            </a:r>
          </a:p>
          <a:p>
            <a:pPr>
              <a:lnSpc>
                <a:spcPct val="80000"/>
              </a:lnSpc>
            </a:pPr>
            <a:r>
              <a:rPr lang="en-US" sz="2400" dirty="0">
                <a:solidFill>
                  <a:srgbClr val="0000FF"/>
                </a:solidFill>
              </a:rPr>
              <a:t>Must be handwritten and not copied from anyone else!  </a:t>
            </a:r>
            <a:r>
              <a:rPr lang="en-US" sz="2400" b="1" u="sng" dirty="0">
                <a:solidFill>
                  <a:srgbClr val="C00000"/>
                </a:solidFill>
              </a:rPr>
              <a:t>All of those involved in copying will get 0 credit!</a:t>
            </a:r>
          </a:p>
          <a:p>
            <a:pPr>
              <a:lnSpc>
                <a:spcPct val="80000"/>
              </a:lnSpc>
            </a:pPr>
            <a:r>
              <a:rPr lang="en-US" sz="2400" dirty="0">
                <a:solidFill>
                  <a:srgbClr val="0000FF"/>
                </a:solidFill>
              </a:rPr>
              <a:t>Due beginning of the class next Monday, March 2</a:t>
            </a:r>
          </a:p>
        </p:txBody>
      </p:sp>
      <p:sp>
        <p:nvSpPr>
          <p:cNvPr id="5" name="Date Placeholder 4"/>
          <p:cNvSpPr>
            <a:spLocks noGrp="1"/>
          </p:cNvSpPr>
          <p:nvPr>
            <p:ph type="dt" sz="half" idx="10"/>
          </p:nvPr>
        </p:nvSpPr>
        <p:spPr/>
        <p:txBody>
          <a:bodyPr/>
          <a:lstStyle/>
          <a:p>
            <a:r>
              <a:rPr lang="en-US"/>
              <a:t>Monday, Feb. 24, 2020</a:t>
            </a:r>
          </a:p>
        </p:txBody>
      </p:sp>
      <p:sp>
        <p:nvSpPr>
          <p:cNvPr id="6" name="Slide Number Placeholder 5"/>
          <p:cNvSpPr>
            <a:spLocks noGrp="1"/>
          </p:cNvSpPr>
          <p:nvPr>
            <p:ph type="sldNum" sz="quarter" idx="12"/>
          </p:nvPr>
        </p:nvSpPr>
        <p:spPr/>
        <p:txBody>
          <a:bodyPr/>
          <a:lstStyle/>
          <a:p>
            <a:fld id="{F0DE1E33-2C54-CB4D-ABDF-3A454B18D2F1}" type="slidenum">
              <a:rPr lang="en-US" smtClean="0"/>
              <a:pPr/>
              <a:t>3</a:t>
            </a:fld>
            <a:endParaRPr lang="en-US"/>
          </a:p>
        </p:txBody>
      </p:sp>
      <p:sp>
        <p:nvSpPr>
          <p:cNvPr id="7" name="Footer Placeholder 6"/>
          <p:cNvSpPr>
            <a:spLocks noGrp="1"/>
          </p:cNvSpPr>
          <p:nvPr>
            <p:ph type="ftr" sz="quarter" idx="11"/>
          </p:nvPr>
        </p:nvSpPr>
        <p:spPr/>
        <p:txBody>
          <a:bodyPr/>
          <a:lstStyle/>
          <a:p>
            <a:r>
              <a:rPr lang="en-US"/>
              <a:t>PHYS 1444-002, Spring 2020                    Dr. Jaehoon Yu</a:t>
            </a:r>
          </a:p>
        </p:txBody>
      </p:sp>
    </p:spTree>
    <p:extLst>
      <p:ext uri="{BB962C8B-B14F-4D97-AF65-F5344CB8AC3E}">
        <p14:creationId xmlns:p14="http://schemas.microsoft.com/office/powerpoint/2010/main" val="3608446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a:t>Monday, Feb. 24, 2020</a:t>
            </a:r>
          </a:p>
        </p:txBody>
      </p:sp>
      <p:sp>
        <p:nvSpPr>
          <p:cNvPr id="14" name="Footer Placeholder 4"/>
          <p:cNvSpPr>
            <a:spLocks noGrp="1"/>
          </p:cNvSpPr>
          <p:nvPr>
            <p:ph type="ftr" sz="quarter" idx="11"/>
          </p:nvPr>
        </p:nvSpPr>
        <p:spPr/>
        <p:txBody>
          <a:bodyPr/>
          <a:lstStyle/>
          <a:p>
            <a:r>
              <a:rPr lang="en-US"/>
              <a:t>PHYS 1444-002, Spring 2020                    Dr. Jaehoon Yu</a:t>
            </a:r>
          </a:p>
        </p:txBody>
      </p:sp>
      <p:sp>
        <p:nvSpPr>
          <p:cNvPr id="15" name="Slide Number Placeholder 5"/>
          <p:cNvSpPr>
            <a:spLocks noGrp="1"/>
          </p:cNvSpPr>
          <p:nvPr>
            <p:ph type="sldNum" sz="quarter" idx="12"/>
          </p:nvPr>
        </p:nvSpPr>
        <p:spPr/>
        <p:txBody>
          <a:bodyPr/>
          <a:lstStyle/>
          <a:p>
            <a:fld id="{9FFE2F27-53D0-BC4B-B3E6-4D8E0651FEC5}" type="slidenum">
              <a:rPr lang="en-US"/>
              <a:pPr/>
              <a:t>4</a:t>
            </a:fld>
            <a:endParaRPr lang="en-US"/>
          </a:p>
        </p:txBody>
      </p:sp>
      <p:pic>
        <p:nvPicPr>
          <p:cNvPr id="236546" name="Picture 2" descr="FG23_007"/>
          <p:cNvPicPr>
            <a:picLocks noChangeAspect="1" noChangeArrowheads="1"/>
          </p:cNvPicPr>
          <p:nvPr/>
        </p:nvPicPr>
        <p:blipFill>
          <a:blip r:embed="rId3"/>
          <a:srcRect/>
          <a:stretch>
            <a:fillRect/>
          </a:stretch>
        </p:blipFill>
        <p:spPr bwMode="auto">
          <a:xfrm>
            <a:off x="6324600" y="3505200"/>
            <a:ext cx="3048000" cy="2286000"/>
          </a:xfrm>
          <a:prstGeom prst="rect">
            <a:avLst/>
          </a:prstGeom>
          <a:noFill/>
        </p:spPr>
      </p:pic>
      <p:sp>
        <p:nvSpPr>
          <p:cNvPr id="236547" name="Rectangle 3"/>
          <p:cNvSpPr>
            <a:spLocks noGrp="1" noChangeArrowheads="1"/>
          </p:cNvSpPr>
          <p:nvPr>
            <p:ph type="title"/>
          </p:nvPr>
        </p:nvSpPr>
        <p:spPr>
          <a:xfrm>
            <a:off x="381000" y="76200"/>
            <a:ext cx="8305800" cy="685800"/>
          </a:xfrm>
        </p:spPr>
        <p:txBody>
          <a:bodyPr/>
          <a:lstStyle/>
          <a:p>
            <a:r>
              <a:rPr lang="en-US"/>
              <a:t>Electric Potential due to Point Charges</a:t>
            </a:r>
          </a:p>
        </p:txBody>
      </p:sp>
      <p:sp>
        <p:nvSpPr>
          <p:cNvPr id="236548" name="Rectangle 4"/>
          <p:cNvSpPr>
            <a:spLocks noChangeArrowheads="1"/>
          </p:cNvSpPr>
          <p:nvPr/>
        </p:nvSpPr>
        <p:spPr bwMode="auto">
          <a:xfrm>
            <a:off x="381000" y="685800"/>
            <a:ext cx="8077200" cy="5334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What is the electric field by a single point charge Q at a distance r? </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Electric potential due to the field E for moving from point r</a:t>
            </a:r>
            <a:r>
              <a:rPr lang="en-US" sz="3200" baseline="-25000" dirty="0">
                <a:solidFill>
                  <a:schemeClr val="accent2"/>
                </a:solidFill>
                <a:latin typeface="Arial Narrow" charset="0"/>
              </a:rPr>
              <a:t>a</a:t>
            </a:r>
            <a:r>
              <a:rPr lang="en-US" sz="3200" dirty="0">
                <a:solidFill>
                  <a:schemeClr val="accent2"/>
                </a:solidFill>
                <a:latin typeface="Arial Narrow" charset="0"/>
              </a:rPr>
              <a:t> to </a:t>
            </a:r>
            <a:r>
              <a:rPr lang="en-US" sz="3200" dirty="0" err="1">
                <a:solidFill>
                  <a:schemeClr val="accent2"/>
                </a:solidFill>
                <a:latin typeface="Arial Narrow" charset="0"/>
              </a:rPr>
              <a:t>r</a:t>
            </a:r>
            <a:r>
              <a:rPr lang="en-US" sz="3200" baseline="-25000" dirty="0" err="1">
                <a:solidFill>
                  <a:schemeClr val="accent2"/>
                </a:solidFill>
                <a:latin typeface="Arial Narrow" charset="0"/>
              </a:rPr>
              <a:t>b</a:t>
            </a:r>
            <a:r>
              <a:rPr lang="en-US" sz="3200" dirty="0">
                <a:solidFill>
                  <a:schemeClr val="accent2"/>
                </a:solidFill>
                <a:latin typeface="Arial Narrow" charset="0"/>
              </a:rPr>
              <a:t> in the radial direction away from the charge Q is</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p:txBody>
      </p:sp>
      <p:graphicFrame>
        <p:nvGraphicFramePr>
          <p:cNvPr id="236549" name="Object 5"/>
          <p:cNvGraphicFramePr>
            <a:graphicFrameLocks noChangeAspect="1"/>
          </p:cNvGraphicFramePr>
          <p:nvPr/>
        </p:nvGraphicFramePr>
        <p:xfrm>
          <a:off x="762000" y="3971925"/>
          <a:ext cx="1370013" cy="523875"/>
        </p:xfrm>
        <a:graphic>
          <a:graphicData uri="http://schemas.openxmlformats.org/presentationml/2006/ole">
            <mc:AlternateContent xmlns:mc="http://schemas.openxmlformats.org/markup-compatibility/2006">
              <mc:Choice xmlns:v="urn:schemas-microsoft-com:vml" Requires="v">
                <p:oleObj spid="_x0000_s54937" name="Equation" r:id="rId4" imgW="533160" imgH="203040" progId="Equation.DSMT4">
                  <p:embed/>
                </p:oleObj>
              </mc:Choice>
              <mc:Fallback>
                <p:oleObj name="Equation" r:id="rId4" imgW="533160" imgH="203040" progId="Equation.DSMT4">
                  <p:embed/>
                  <p:pic>
                    <p:nvPicPr>
                      <p:cNvPr id="23654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971925"/>
                        <a:ext cx="1370013" cy="523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6550" name="Object 6"/>
          <p:cNvGraphicFramePr>
            <a:graphicFrameLocks noChangeAspect="1"/>
          </p:cNvGraphicFramePr>
          <p:nvPr/>
        </p:nvGraphicFramePr>
        <p:xfrm>
          <a:off x="2152650" y="3767138"/>
          <a:ext cx="1865313" cy="982662"/>
        </p:xfrm>
        <a:graphic>
          <a:graphicData uri="http://schemas.openxmlformats.org/presentationml/2006/ole">
            <mc:AlternateContent xmlns:mc="http://schemas.openxmlformats.org/markup-compatibility/2006">
              <mc:Choice xmlns:v="urn:schemas-microsoft-com:vml" Requires="v">
                <p:oleObj spid="_x0000_s54938" name="Equation" r:id="rId6" imgW="723900" imgH="381000" progId="Equation.DSMT4">
                  <p:embed/>
                </p:oleObj>
              </mc:Choice>
              <mc:Fallback>
                <p:oleObj name="Equation" r:id="rId6" imgW="723900" imgH="381000" progId="Equation.DSMT4">
                  <p:embed/>
                  <p:pic>
                    <p:nvPicPr>
                      <p:cNvPr id="236550" name="Object 6"/>
                      <p:cNvPicPr>
                        <a:picLocks noChangeAspect="1" noChangeArrowheads="1"/>
                      </p:cNvPicPr>
                      <p:nvPr/>
                    </p:nvPicPr>
                    <p:blipFill>
                      <a:blip r:embed="rId7"/>
                      <a:srcRect/>
                      <a:stretch>
                        <a:fillRect/>
                      </a:stretch>
                    </p:blipFill>
                    <p:spPr bwMode="auto">
                      <a:xfrm>
                        <a:off x="2152650" y="3767138"/>
                        <a:ext cx="1865313" cy="9826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6551" name="Object 7"/>
          <p:cNvGraphicFramePr>
            <a:graphicFrameLocks noChangeAspect="1"/>
          </p:cNvGraphicFramePr>
          <p:nvPr/>
        </p:nvGraphicFramePr>
        <p:xfrm>
          <a:off x="3505200" y="1590675"/>
          <a:ext cx="647700" cy="390525"/>
        </p:xfrm>
        <a:graphic>
          <a:graphicData uri="http://schemas.openxmlformats.org/presentationml/2006/ole">
            <mc:AlternateContent xmlns:mc="http://schemas.openxmlformats.org/markup-compatibility/2006">
              <mc:Choice xmlns:v="urn:schemas-microsoft-com:vml" Requires="v">
                <p:oleObj spid="_x0000_s54939" name="Equation" r:id="rId8" imgW="253800" imgH="152280" progId="Equation.DSMT4">
                  <p:embed/>
                </p:oleObj>
              </mc:Choice>
              <mc:Fallback>
                <p:oleObj name="Equation" r:id="rId8" imgW="253800" imgH="152280" progId="Equation.DSMT4">
                  <p:embed/>
                  <p:pic>
                    <p:nvPicPr>
                      <p:cNvPr id="236551"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1590675"/>
                        <a:ext cx="647700" cy="3905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6552" name="Object 8"/>
          <p:cNvGraphicFramePr>
            <a:graphicFrameLocks noChangeAspect="1"/>
          </p:cNvGraphicFramePr>
          <p:nvPr/>
        </p:nvGraphicFramePr>
        <p:xfrm>
          <a:off x="4049713" y="1295400"/>
          <a:ext cx="1589087" cy="1039813"/>
        </p:xfrm>
        <a:graphic>
          <a:graphicData uri="http://schemas.openxmlformats.org/presentationml/2006/ole">
            <mc:AlternateContent xmlns:mc="http://schemas.openxmlformats.org/markup-compatibility/2006">
              <mc:Choice xmlns:v="urn:schemas-microsoft-com:vml" Requires="v">
                <p:oleObj spid="_x0000_s54940" name="Equation" r:id="rId10" imgW="622080" imgH="406080" progId="Equation.DSMT4">
                  <p:embed/>
                </p:oleObj>
              </mc:Choice>
              <mc:Fallback>
                <p:oleObj name="Equation" r:id="rId10" imgW="622080" imgH="406080" progId="Equation.DSMT4">
                  <p:embed/>
                  <p:pic>
                    <p:nvPicPr>
                      <p:cNvPr id="236552"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49713" y="1295400"/>
                        <a:ext cx="1589087" cy="10398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6553" name="Object 9"/>
          <p:cNvGraphicFramePr>
            <a:graphicFrameLocks noChangeAspect="1"/>
          </p:cNvGraphicFramePr>
          <p:nvPr/>
        </p:nvGraphicFramePr>
        <p:xfrm>
          <a:off x="5578475" y="1295400"/>
          <a:ext cx="746125" cy="974725"/>
        </p:xfrm>
        <a:graphic>
          <a:graphicData uri="http://schemas.openxmlformats.org/presentationml/2006/ole">
            <mc:AlternateContent xmlns:mc="http://schemas.openxmlformats.org/markup-compatibility/2006">
              <mc:Choice xmlns:v="urn:schemas-microsoft-com:vml" Requires="v">
                <p:oleObj spid="_x0000_s54941" name="Equation" r:id="rId12" imgW="291960" imgH="380880" progId="Equation.DSMT4">
                  <p:embed/>
                </p:oleObj>
              </mc:Choice>
              <mc:Fallback>
                <p:oleObj name="Equation" r:id="rId12" imgW="291960" imgH="380880" progId="Equation.DSMT4">
                  <p:embed/>
                  <p:pic>
                    <p:nvPicPr>
                      <p:cNvPr id="236553"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78475" y="1295400"/>
                        <a:ext cx="746125" cy="9747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6554" name="Object 10"/>
          <p:cNvGraphicFramePr>
            <a:graphicFrameLocks noChangeAspect="1"/>
          </p:cNvGraphicFramePr>
          <p:nvPr/>
        </p:nvGraphicFramePr>
        <p:xfrm>
          <a:off x="3944938" y="3783013"/>
          <a:ext cx="3006725" cy="1079500"/>
        </p:xfrm>
        <a:graphic>
          <a:graphicData uri="http://schemas.openxmlformats.org/presentationml/2006/ole">
            <mc:AlternateContent xmlns:mc="http://schemas.openxmlformats.org/markup-compatibility/2006">
              <mc:Choice xmlns:v="urn:schemas-microsoft-com:vml" Requires="v">
                <p:oleObj spid="_x0000_s54942" name="Equation" r:id="rId14" imgW="1168400" imgH="419100" progId="Equation.DSMT4">
                  <p:embed/>
                </p:oleObj>
              </mc:Choice>
              <mc:Fallback>
                <p:oleObj name="Equation" r:id="rId14" imgW="1168400" imgH="419100" progId="Equation.DSMT4">
                  <p:embed/>
                  <p:pic>
                    <p:nvPicPr>
                      <p:cNvPr id="236554" name="Object 10"/>
                      <p:cNvPicPr>
                        <a:picLocks noChangeAspect="1" noChangeArrowheads="1"/>
                      </p:cNvPicPr>
                      <p:nvPr/>
                    </p:nvPicPr>
                    <p:blipFill>
                      <a:blip r:embed="rId15"/>
                      <a:srcRect/>
                      <a:stretch>
                        <a:fillRect/>
                      </a:stretch>
                    </p:blipFill>
                    <p:spPr bwMode="auto">
                      <a:xfrm>
                        <a:off x="3944938" y="3783013"/>
                        <a:ext cx="3006725" cy="1079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6555" name="Object 11"/>
          <p:cNvGraphicFramePr>
            <a:graphicFrameLocks noChangeAspect="1"/>
          </p:cNvGraphicFramePr>
          <p:nvPr/>
        </p:nvGraphicFramePr>
        <p:xfrm>
          <a:off x="1508125" y="5030788"/>
          <a:ext cx="2941638" cy="1082675"/>
        </p:xfrm>
        <a:graphic>
          <a:graphicData uri="http://schemas.openxmlformats.org/presentationml/2006/ole">
            <mc:AlternateContent xmlns:mc="http://schemas.openxmlformats.org/markup-compatibility/2006">
              <mc:Choice xmlns:v="urn:schemas-microsoft-com:vml" Requires="v">
                <p:oleObj spid="_x0000_s54943" name="Equation" r:id="rId16" imgW="1143000" imgH="419100" progId="Equation.DSMT4">
                  <p:embed/>
                </p:oleObj>
              </mc:Choice>
              <mc:Fallback>
                <p:oleObj name="Equation" r:id="rId16" imgW="1143000" imgH="419100" progId="Equation.DSMT4">
                  <p:embed/>
                  <p:pic>
                    <p:nvPicPr>
                      <p:cNvPr id="236555" name="Object 11"/>
                      <p:cNvPicPr>
                        <a:picLocks noChangeAspect="1" noChangeArrowheads="1"/>
                      </p:cNvPicPr>
                      <p:nvPr/>
                    </p:nvPicPr>
                    <p:blipFill>
                      <a:blip r:embed="rId17"/>
                      <a:srcRect/>
                      <a:stretch>
                        <a:fillRect/>
                      </a:stretch>
                    </p:blipFill>
                    <p:spPr bwMode="auto">
                      <a:xfrm>
                        <a:off x="1508125" y="5030788"/>
                        <a:ext cx="2941638" cy="10826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6556" name="Object 12"/>
          <p:cNvGraphicFramePr>
            <a:graphicFrameLocks noChangeAspect="1"/>
          </p:cNvGraphicFramePr>
          <p:nvPr/>
        </p:nvGraphicFramePr>
        <p:xfrm>
          <a:off x="4473575" y="4953000"/>
          <a:ext cx="2252663" cy="1179513"/>
        </p:xfrm>
        <a:graphic>
          <a:graphicData uri="http://schemas.openxmlformats.org/presentationml/2006/ole">
            <mc:AlternateContent xmlns:mc="http://schemas.openxmlformats.org/markup-compatibility/2006">
              <mc:Choice xmlns:v="urn:schemas-microsoft-com:vml" Requires="v">
                <p:oleObj spid="_x0000_s54944" name="Equation" r:id="rId18" imgW="876300" imgH="457200" progId="Equation.DSMT4">
                  <p:embed/>
                </p:oleObj>
              </mc:Choice>
              <mc:Fallback>
                <p:oleObj name="Equation" r:id="rId18" imgW="876300" imgH="457200" progId="Equation.DSMT4">
                  <p:embed/>
                  <p:pic>
                    <p:nvPicPr>
                      <p:cNvPr id="236556" name="Object 12"/>
                      <p:cNvPicPr>
                        <a:picLocks noChangeAspect="1" noChangeArrowheads="1"/>
                      </p:cNvPicPr>
                      <p:nvPr/>
                    </p:nvPicPr>
                    <p:blipFill>
                      <a:blip r:embed="rId19"/>
                      <a:srcRect/>
                      <a:stretch>
                        <a:fillRect/>
                      </a:stretch>
                    </p:blipFill>
                    <p:spPr bwMode="auto">
                      <a:xfrm>
                        <a:off x="4473575" y="4953000"/>
                        <a:ext cx="2252663" cy="11795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9884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6548">
                                            <p:txEl>
                                              <p:pRg st="0" end="0"/>
                                            </p:txEl>
                                          </p:spTgt>
                                        </p:tgtEl>
                                        <p:attrNameLst>
                                          <p:attrName>style.visibility</p:attrName>
                                        </p:attrNameLst>
                                      </p:cBhvr>
                                      <p:to>
                                        <p:strVal val="visible"/>
                                      </p:to>
                                    </p:set>
                                    <p:animEffect transition="in" filter="wipe(left)">
                                      <p:cBhvr>
                                        <p:cTn id="7" dur="500"/>
                                        <p:tgtEl>
                                          <p:spTgt spid="2365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6551"/>
                                        </p:tgtEl>
                                        <p:attrNameLst>
                                          <p:attrName>style.visibility</p:attrName>
                                        </p:attrNameLst>
                                      </p:cBhvr>
                                      <p:to>
                                        <p:strVal val="visible"/>
                                      </p:to>
                                    </p:set>
                                    <p:animEffect transition="in" filter="wipe(left)">
                                      <p:cBhvr>
                                        <p:cTn id="12" dur="500"/>
                                        <p:tgtEl>
                                          <p:spTgt spid="23655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6552"/>
                                        </p:tgtEl>
                                        <p:attrNameLst>
                                          <p:attrName>style.visibility</p:attrName>
                                        </p:attrNameLst>
                                      </p:cBhvr>
                                      <p:to>
                                        <p:strVal val="visible"/>
                                      </p:to>
                                    </p:set>
                                    <p:animEffect transition="in" filter="wipe(left)">
                                      <p:cBhvr>
                                        <p:cTn id="17" dur="500"/>
                                        <p:tgtEl>
                                          <p:spTgt spid="23655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36553"/>
                                        </p:tgtEl>
                                        <p:attrNameLst>
                                          <p:attrName>style.visibility</p:attrName>
                                        </p:attrNameLst>
                                      </p:cBhvr>
                                      <p:to>
                                        <p:strVal val="visible"/>
                                      </p:to>
                                    </p:set>
                                    <p:animEffect transition="in" filter="wipe(left)">
                                      <p:cBhvr>
                                        <p:cTn id="22" dur="500"/>
                                        <p:tgtEl>
                                          <p:spTgt spid="23655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36548">
                                            <p:txEl>
                                              <p:pRg st="2" end="2"/>
                                            </p:txEl>
                                          </p:spTgt>
                                        </p:tgtEl>
                                        <p:attrNameLst>
                                          <p:attrName>style.visibility</p:attrName>
                                        </p:attrNameLst>
                                      </p:cBhvr>
                                      <p:to>
                                        <p:strVal val="visible"/>
                                      </p:to>
                                    </p:set>
                                    <p:animEffect transition="in" filter="wipe(left)">
                                      <p:cBhvr>
                                        <p:cTn id="27" dur="500"/>
                                        <p:tgtEl>
                                          <p:spTgt spid="23654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236546"/>
                                        </p:tgtEl>
                                        <p:attrNameLst>
                                          <p:attrName>style.visibility</p:attrName>
                                        </p:attrNameLst>
                                      </p:cBhvr>
                                      <p:to>
                                        <p:strVal val="visible"/>
                                      </p:to>
                                    </p:set>
                                    <p:anim calcmode="lin" valueType="num">
                                      <p:cBhvr>
                                        <p:cTn id="32" dur="500" fill="hold"/>
                                        <p:tgtEl>
                                          <p:spTgt spid="236546"/>
                                        </p:tgtEl>
                                        <p:attrNameLst>
                                          <p:attrName>ppt_w</p:attrName>
                                        </p:attrNameLst>
                                      </p:cBhvr>
                                      <p:tavLst>
                                        <p:tav tm="0">
                                          <p:val>
                                            <p:fltVal val="0"/>
                                          </p:val>
                                        </p:tav>
                                        <p:tav tm="100000">
                                          <p:val>
                                            <p:strVal val="#ppt_w"/>
                                          </p:val>
                                        </p:tav>
                                      </p:tavLst>
                                    </p:anim>
                                    <p:anim calcmode="lin" valueType="num">
                                      <p:cBhvr>
                                        <p:cTn id="33" dur="500" fill="hold"/>
                                        <p:tgtEl>
                                          <p:spTgt spid="236546"/>
                                        </p:tgtEl>
                                        <p:attrNameLst>
                                          <p:attrName>ppt_h</p:attrName>
                                        </p:attrNameLst>
                                      </p:cBhvr>
                                      <p:tavLst>
                                        <p:tav tm="0">
                                          <p:val>
                                            <p:fltVal val="0"/>
                                          </p:val>
                                        </p:tav>
                                        <p:tav tm="100000">
                                          <p:val>
                                            <p:strVal val="#ppt_h"/>
                                          </p:val>
                                        </p:tav>
                                      </p:tavLst>
                                    </p:anim>
                                    <p:animEffect transition="in" filter="fade">
                                      <p:cBhvr>
                                        <p:cTn id="34" dur="500"/>
                                        <p:tgtEl>
                                          <p:spTgt spid="23654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36549"/>
                                        </p:tgtEl>
                                        <p:attrNameLst>
                                          <p:attrName>style.visibility</p:attrName>
                                        </p:attrNameLst>
                                      </p:cBhvr>
                                      <p:to>
                                        <p:strVal val="visible"/>
                                      </p:to>
                                    </p:set>
                                    <p:animEffect transition="in" filter="wipe(left)">
                                      <p:cBhvr>
                                        <p:cTn id="39" dur="500"/>
                                        <p:tgtEl>
                                          <p:spTgt spid="23654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36550"/>
                                        </p:tgtEl>
                                        <p:attrNameLst>
                                          <p:attrName>style.visibility</p:attrName>
                                        </p:attrNameLst>
                                      </p:cBhvr>
                                      <p:to>
                                        <p:strVal val="visible"/>
                                      </p:to>
                                    </p:set>
                                    <p:animEffect transition="in" filter="wipe(left)">
                                      <p:cBhvr>
                                        <p:cTn id="44" dur="500"/>
                                        <p:tgtEl>
                                          <p:spTgt spid="23655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36554"/>
                                        </p:tgtEl>
                                        <p:attrNameLst>
                                          <p:attrName>style.visibility</p:attrName>
                                        </p:attrNameLst>
                                      </p:cBhvr>
                                      <p:to>
                                        <p:strVal val="visible"/>
                                      </p:to>
                                    </p:set>
                                    <p:animEffect transition="in" filter="wipe(left)">
                                      <p:cBhvr>
                                        <p:cTn id="49" dur="500"/>
                                        <p:tgtEl>
                                          <p:spTgt spid="23655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36555"/>
                                        </p:tgtEl>
                                        <p:attrNameLst>
                                          <p:attrName>style.visibility</p:attrName>
                                        </p:attrNameLst>
                                      </p:cBhvr>
                                      <p:to>
                                        <p:strVal val="visible"/>
                                      </p:to>
                                    </p:set>
                                    <p:animEffect transition="in" filter="wipe(left)">
                                      <p:cBhvr>
                                        <p:cTn id="54" dur="500"/>
                                        <p:tgtEl>
                                          <p:spTgt spid="23655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36556"/>
                                        </p:tgtEl>
                                        <p:attrNameLst>
                                          <p:attrName>style.visibility</p:attrName>
                                        </p:attrNameLst>
                                      </p:cBhvr>
                                      <p:to>
                                        <p:strVal val="visible"/>
                                      </p:to>
                                    </p:set>
                                    <p:animEffect transition="in" filter="wipe(left)">
                                      <p:cBhvr>
                                        <p:cTn id="59" dur="500"/>
                                        <p:tgtEl>
                                          <p:spTgt spid="236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Monday, Feb. 24, 2020</a:t>
            </a:r>
          </a:p>
        </p:txBody>
      </p:sp>
      <p:sp>
        <p:nvSpPr>
          <p:cNvPr id="10" name="Footer Placeholder 4"/>
          <p:cNvSpPr>
            <a:spLocks noGrp="1"/>
          </p:cNvSpPr>
          <p:nvPr>
            <p:ph type="ftr" sz="quarter" idx="11"/>
          </p:nvPr>
        </p:nvSpPr>
        <p:spPr/>
        <p:txBody>
          <a:bodyPr/>
          <a:lstStyle/>
          <a:p>
            <a:r>
              <a:rPr lang="en-US"/>
              <a:t>PHYS 1444-002, Spring 2020                    Dr. Jaehoon Yu</a:t>
            </a:r>
          </a:p>
        </p:txBody>
      </p:sp>
      <p:sp>
        <p:nvSpPr>
          <p:cNvPr id="11" name="Slide Number Placeholder 5"/>
          <p:cNvSpPr>
            <a:spLocks noGrp="1"/>
          </p:cNvSpPr>
          <p:nvPr>
            <p:ph type="sldNum" sz="quarter" idx="12"/>
          </p:nvPr>
        </p:nvSpPr>
        <p:spPr/>
        <p:txBody>
          <a:bodyPr/>
          <a:lstStyle/>
          <a:p>
            <a:fld id="{A545055B-1D3E-104E-A6DB-1BA343E64F07}" type="slidenum">
              <a:rPr lang="en-US"/>
              <a:pPr/>
              <a:t>5</a:t>
            </a:fld>
            <a:endParaRPr lang="en-US"/>
          </a:p>
        </p:txBody>
      </p:sp>
      <p:sp>
        <p:nvSpPr>
          <p:cNvPr id="237570" name="Rectangle 2"/>
          <p:cNvSpPr>
            <a:spLocks noGrp="1" noChangeArrowheads="1"/>
          </p:cNvSpPr>
          <p:nvPr>
            <p:ph type="title"/>
          </p:nvPr>
        </p:nvSpPr>
        <p:spPr>
          <a:xfrm>
            <a:off x="381000" y="76200"/>
            <a:ext cx="8305800" cy="685800"/>
          </a:xfrm>
        </p:spPr>
        <p:txBody>
          <a:bodyPr/>
          <a:lstStyle/>
          <a:p>
            <a:r>
              <a:rPr lang="en-US"/>
              <a:t>Electric Potential due to Point Charges</a:t>
            </a:r>
          </a:p>
        </p:txBody>
      </p:sp>
      <p:sp>
        <p:nvSpPr>
          <p:cNvPr id="237571" name="Rectangle 3"/>
          <p:cNvSpPr>
            <a:spLocks noChangeArrowheads="1"/>
          </p:cNvSpPr>
          <p:nvPr/>
        </p:nvSpPr>
        <p:spPr bwMode="auto">
          <a:xfrm>
            <a:off x="381000" y="685800"/>
            <a:ext cx="8382000" cy="5334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Since only the difference in potential have physical meaning, we can choose            at           .</a:t>
            </a:r>
          </a:p>
          <a:p>
            <a:pPr marL="342900" indent="-342900">
              <a:spcBef>
                <a:spcPct val="20000"/>
              </a:spcBef>
              <a:buFontTx/>
              <a:buChar char="•"/>
            </a:pPr>
            <a:r>
              <a:rPr lang="en-US" sz="3200" dirty="0">
                <a:solidFill>
                  <a:schemeClr val="accent2"/>
                </a:solidFill>
                <a:latin typeface="Arial Narrow" charset="0"/>
              </a:rPr>
              <a:t>Thus, the electrical potential V at a distance r from a single point charge Q is</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So the absolute potential by a single point charge can be thought of </a:t>
            </a:r>
            <a:r>
              <a:rPr lang="en-US" sz="3200" b="1" u="sng" dirty="0">
                <a:solidFill>
                  <a:srgbClr val="CC0000"/>
                </a:solidFill>
                <a:latin typeface="Arial Narrow" charset="0"/>
              </a:rPr>
              <a:t>the potential difference by a single point charge between </a:t>
            </a:r>
            <a:r>
              <a:rPr lang="en-US" sz="3200" b="1" u="sng" dirty="0" err="1">
                <a:solidFill>
                  <a:srgbClr val="CC0000"/>
                </a:solidFill>
                <a:latin typeface="Arial Narrow" charset="0"/>
              </a:rPr>
              <a:t>r</a:t>
            </a:r>
            <a:r>
              <a:rPr lang="en-US" sz="3200" b="1" u="sng" dirty="0">
                <a:solidFill>
                  <a:srgbClr val="CC0000"/>
                </a:solidFill>
                <a:latin typeface="Arial Narrow" charset="0"/>
              </a:rPr>
              <a:t> and infinity</a:t>
            </a:r>
            <a:r>
              <a:rPr lang="en-US" sz="3200" dirty="0">
                <a:solidFill>
                  <a:schemeClr val="accent2"/>
                </a:solidFill>
                <a:latin typeface="Arial Narrow" charset="0"/>
              </a:rPr>
              <a:t> </a:t>
            </a:r>
          </a:p>
        </p:txBody>
      </p:sp>
      <p:graphicFrame>
        <p:nvGraphicFramePr>
          <p:cNvPr id="237572" name="Object 4"/>
          <p:cNvGraphicFramePr>
            <a:graphicFrameLocks noChangeAspect="1"/>
          </p:cNvGraphicFramePr>
          <p:nvPr/>
        </p:nvGraphicFramePr>
        <p:xfrm>
          <a:off x="1905000" y="3276600"/>
          <a:ext cx="1157288" cy="754063"/>
        </p:xfrm>
        <a:graphic>
          <a:graphicData uri="http://schemas.openxmlformats.org/presentationml/2006/ole">
            <mc:AlternateContent xmlns:mc="http://schemas.openxmlformats.org/markup-compatibility/2006">
              <mc:Choice xmlns:v="urn:schemas-microsoft-com:vml" Requires="v">
                <p:oleObj spid="_x0000_s55629" name="Equation" r:id="rId3" imgW="253800" imgH="164880" progId="Equation.DSMT4">
                  <p:embed/>
                </p:oleObj>
              </mc:Choice>
              <mc:Fallback>
                <p:oleObj name="Equation" r:id="rId3" imgW="253800" imgH="164880" progId="Equation.DSMT4">
                  <p:embed/>
                  <p:pic>
                    <p:nvPicPr>
                      <p:cNvPr id="23757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276600"/>
                        <a:ext cx="1157288" cy="754063"/>
                      </a:xfrm>
                      <a:prstGeom prst="rect">
                        <a:avLst/>
                      </a:prstGeom>
                      <a:solidFill>
                        <a:srgbClr val="99FFCC"/>
                      </a:solidFill>
                    </p:spPr>
                  </p:pic>
                </p:oleObj>
              </mc:Fallback>
            </mc:AlternateContent>
          </a:graphicData>
        </a:graphic>
      </p:graphicFrame>
      <p:graphicFrame>
        <p:nvGraphicFramePr>
          <p:cNvPr id="237573" name="Object 5"/>
          <p:cNvGraphicFramePr>
            <a:graphicFrameLocks noChangeAspect="1"/>
          </p:cNvGraphicFramePr>
          <p:nvPr/>
        </p:nvGraphicFramePr>
        <p:xfrm>
          <a:off x="2986088" y="2740025"/>
          <a:ext cx="2195512" cy="1911350"/>
        </p:xfrm>
        <a:graphic>
          <a:graphicData uri="http://schemas.openxmlformats.org/presentationml/2006/ole">
            <mc:AlternateContent xmlns:mc="http://schemas.openxmlformats.org/markup-compatibility/2006">
              <mc:Choice xmlns:v="urn:schemas-microsoft-com:vml" Requires="v">
                <p:oleObj spid="_x0000_s55630" name="Equation" r:id="rId5" imgW="482600" imgH="419100" progId="Equation.DSMT4">
                  <p:embed/>
                </p:oleObj>
              </mc:Choice>
              <mc:Fallback>
                <p:oleObj name="Equation" r:id="rId5" imgW="482600" imgH="419100" progId="Equation.DSMT4">
                  <p:embed/>
                  <p:pic>
                    <p:nvPicPr>
                      <p:cNvPr id="237573" name="Object 5"/>
                      <p:cNvPicPr>
                        <a:picLocks noChangeAspect="1" noChangeArrowheads="1"/>
                      </p:cNvPicPr>
                      <p:nvPr/>
                    </p:nvPicPr>
                    <p:blipFill>
                      <a:blip r:embed="rId6"/>
                      <a:srcRect/>
                      <a:stretch>
                        <a:fillRect/>
                      </a:stretch>
                    </p:blipFill>
                    <p:spPr bwMode="auto">
                      <a:xfrm>
                        <a:off x="2986088" y="2740025"/>
                        <a:ext cx="2195512" cy="1911350"/>
                      </a:xfrm>
                      <a:prstGeom prst="rect">
                        <a:avLst/>
                      </a:prstGeom>
                      <a:solidFill>
                        <a:srgbClr val="99FFCC"/>
                      </a:solidFill>
                    </p:spPr>
                  </p:pic>
                </p:oleObj>
              </mc:Fallback>
            </mc:AlternateContent>
          </a:graphicData>
        </a:graphic>
      </p:graphicFrame>
      <p:graphicFrame>
        <p:nvGraphicFramePr>
          <p:cNvPr id="237574" name="Object 6"/>
          <p:cNvGraphicFramePr>
            <a:graphicFrameLocks noChangeAspect="1"/>
          </p:cNvGraphicFramePr>
          <p:nvPr/>
        </p:nvGraphicFramePr>
        <p:xfrm>
          <a:off x="4648200" y="1265238"/>
          <a:ext cx="914400" cy="487362"/>
        </p:xfrm>
        <a:graphic>
          <a:graphicData uri="http://schemas.openxmlformats.org/presentationml/2006/ole">
            <mc:AlternateContent xmlns:mc="http://schemas.openxmlformats.org/markup-compatibility/2006">
              <mc:Choice xmlns:v="urn:schemas-microsoft-com:vml" Requires="v">
                <p:oleObj spid="_x0000_s55631" name="Equation" r:id="rId7" imgW="380880" imgH="203040" progId="Equation.DSMT4">
                  <p:embed/>
                </p:oleObj>
              </mc:Choice>
              <mc:Fallback>
                <p:oleObj name="Equation" r:id="rId7" imgW="380880" imgH="203040" progId="Equation.DSMT4">
                  <p:embed/>
                  <p:pic>
                    <p:nvPicPr>
                      <p:cNvPr id="237574"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8200" y="1265238"/>
                        <a:ext cx="914400" cy="4873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7575" name="Object 7"/>
          <p:cNvGraphicFramePr>
            <a:graphicFrameLocks noChangeAspect="1"/>
          </p:cNvGraphicFramePr>
          <p:nvPr/>
        </p:nvGraphicFramePr>
        <p:xfrm>
          <a:off x="5981700" y="1187450"/>
          <a:ext cx="952500" cy="571500"/>
        </p:xfrm>
        <a:graphic>
          <a:graphicData uri="http://schemas.openxmlformats.org/presentationml/2006/ole">
            <mc:AlternateContent xmlns:mc="http://schemas.openxmlformats.org/markup-compatibility/2006">
              <mc:Choice xmlns:v="urn:schemas-microsoft-com:vml" Requires="v">
                <p:oleObj spid="_x0000_s55632" name="Equation" r:id="rId9" imgW="381000" imgH="228600" progId="Equation.DSMT4">
                  <p:embed/>
                </p:oleObj>
              </mc:Choice>
              <mc:Fallback>
                <p:oleObj name="Equation" r:id="rId9" imgW="381000" imgH="228600" progId="Equation.DSMT4">
                  <p:embed/>
                  <p:pic>
                    <p:nvPicPr>
                      <p:cNvPr id="237575" name="Object 7"/>
                      <p:cNvPicPr>
                        <a:picLocks noChangeAspect="1" noChangeArrowheads="1"/>
                      </p:cNvPicPr>
                      <p:nvPr/>
                    </p:nvPicPr>
                    <p:blipFill>
                      <a:blip r:embed="rId10"/>
                      <a:srcRect/>
                      <a:stretch>
                        <a:fillRect/>
                      </a:stretch>
                    </p:blipFill>
                    <p:spPr bwMode="auto">
                      <a:xfrm>
                        <a:off x="5981700" y="1187450"/>
                        <a:ext cx="952500" cy="571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237576" name="Picture 8" descr="FG23_007"/>
          <p:cNvPicPr>
            <a:picLocks noChangeAspect="1" noChangeArrowheads="1"/>
          </p:cNvPicPr>
          <p:nvPr/>
        </p:nvPicPr>
        <p:blipFill>
          <a:blip r:embed="rId11"/>
          <a:srcRect/>
          <a:stretch>
            <a:fillRect/>
          </a:stretch>
        </p:blipFill>
        <p:spPr bwMode="auto">
          <a:xfrm>
            <a:off x="5791200" y="2362200"/>
            <a:ext cx="3048000" cy="2286000"/>
          </a:xfrm>
          <a:prstGeom prst="rect">
            <a:avLst/>
          </a:prstGeom>
          <a:noFill/>
        </p:spPr>
      </p:pic>
    </p:spTree>
    <p:extLst>
      <p:ext uri="{BB962C8B-B14F-4D97-AF65-F5344CB8AC3E}">
        <p14:creationId xmlns:p14="http://schemas.microsoft.com/office/powerpoint/2010/main" val="396088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7571">
                                            <p:txEl>
                                              <p:pRg st="0" end="0"/>
                                            </p:txEl>
                                          </p:spTgt>
                                        </p:tgtEl>
                                        <p:attrNameLst>
                                          <p:attrName>style.visibility</p:attrName>
                                        </p:attrNameLst>
                                      </p:cBhvr>
                                      <p:to>
                                        <p:strVal val="visible"/>
                                      </p:to>
                                    </p:set>
                                    <p:animEffect transition="in" filter="wipe(left)">
                                      <p:cBhvr>
                                        <p:cTn id="7" dur="500"/>
                                        <p:tgtEl>
                                          <p:spTgt spid="237571">
                                            <p:txEl>
                                              <p:pRg st="0" end="0"/>
                                            </p:txEl>
                                          </p:spTgt>
                                        </p:tgtEl>
                                      </p:cBhvr>
                                    </p:animEffect>
                                  </p:childTnLst>
                                </p:cTn>
                              </p:par>
                            </p:childTnLst>
                          </p:cTn>
                        </p:par>
                        <p:par>
                          <p:cTn id="8" fill="hold">
                            <p:stCondLst>
                              <p:cond delay="1200"/>
                            </p:stCondLst>
                            <p:childTnLst>
                              <p:par>
                                <p:cTn id="9" presetID="22" presetClass="entr" presetSubtype="8" fill="hold" nodeType="afterEffect">
                                  <p:stCondLst>
                                    <p:cond delay="0"/>
                                  </p:stCondLst>
                                  <p:childTnLst>
                                    <p:set>
                                      <p:cBhvr>
                                        <p:cTn id="10" dur="1" fill="hold">
                                          <p:stCondLst>
                                            <p:cond delay="0"/>
                                          </p:stCondLst>
                                        </p:cTn>
                                        <p:tgtEl>
                                          <p:spTgt spid="237574"/>
                                        </p:tgtEl>
                                        <p:attrNameLst>
                                          <p:attrName>style.visibility</p:attrName>
                                        </p:attrNameLst>
                                      </p:cBhvr>
                                      <p:to>
                                        <p:strVal val="visible"/>
                                      </p:to>
                                    </p:set>
                                    <p:animEffect transition="in" filter="wipe(left)">
                                      <p:cBhvr>
                                        <p:cTn id="11" dur="500"/>
                                        <p:tgtEl>
                                          <p:spTgt spid="237574"/>
                                        </p:tgtEl>
                                      </p:cBhvr>
                                    </p:animEffect>
                                  </p:childTnLst>
                                </p:cTn>
                              </p:par>
                            </p:childTnLst>
                          </p:cTn>
                        </p:par>
                        <p:par>
                          <p:cTn id="12" fill="hold">
                            <p:stCondLst>
                              <p:cond delay="1700"/>
                            </p:stCondLst>
                            <p:childTnLst>
                              <p:par>
                                <p:cTn id="13" presetID="22" presetClass="entr" presetSubtype="8" fill="hold" nodeType="afterEffect">
                                  <p:stCondLst>
                                    <p:cond delay="0"/>
                                  </p:stCondLst>
                                  <p:childTnLst>
                                    <p:set>
                                      <p:cBhvr>
                                        <p:cTn id="14" dur="1" fill="hold">
                                          <p:stCondLst>
                                            <p:cond delay="0"/>
                                          </p:stCondLst>
                                        </p:cTn>
                                        <p:tgtEl>
                                          <p:spTgt spid="237575"/>
                                        </p:tgtEl>
                                        <p:attrNameLst>
                                          <p:attrName>style.visibility</p:attrName>
                                        </p:attrNameLst>
                                      </p:cBhvr>
                                      <p:to>
                                        <p:strVal val="visible"/>
                                      </p:to>
                                    </p:set>
                                    <p:animEffect transition="in" filter="wipe(left)">
                                      <p:cBhvr>
                                        <p:cTn id="15" dur="500"/>
                                        <p:tgtEl>
                                          <p:spTgt spid="23757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type="wd">
                                    <p:tmPct val="10000"/>
                                  </p:iterate>
                                  <p:childTnLst>
                                    <p:set>
                                      <p:cBhvr>
                                        <p:cTn id="19" dur="1" fill="hold">
                                          <p:stCondLst>
                                            <p:cond delay="0"/>
                                          </p:stCondLst>
                                        </p:cTn>
                                        <p:tgtEl>
                                          <p:spTgt spid="237571">
                                            <p:txEl>
                                              <p:pRg st="1" end="1"/>
                                            </p:txEl>
                                          </p:spTgt>
                                        </p:tgtEl>
                                        <p:attrNameLst>
                                          <p:attrName>style.visibility</p:attrName>
                                        </p:attrNameLst>
                                      </p:cBhvr>
                                      <p:to>
                                        <p:strVal val="visible"/>
                                      </p:to>
                                    </p:set>
                                    <p:animEffect transition="in" filter="wipe(left)">
                                      <p:cBhvr>
                                        <p:cTn id="20" dur="500"/>
                                        <p:tgtEl>
                                          <p:spTgt spid="23757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237576"/>
                                        </p:tgtEl>
                                        <p:attrNameLst>
                                          <p:attrName>style.visibility</p:attrName>
                                        </p:attrNameLst>
                                      </p:cBhvr>
                                      <p:to>
                                        <p:strVal val="visible"/>
                                      </p:to>
                                    </p:set>
                                    <p:anim calcmode="lin" valueType="num">
                                      <p:cBhvr>
                                        <p:cTn id="25" dur="500" fill="hold"/>
                                        <p:tgtEl>
                                          <p:spTgt spid="237576"/>
                                        </p:tgtEl>
                                        <p:attrNameLst>
                                          <p:attrName>ppt_w</p:attrName>
                                        </p:attrNameLst>
                                      </p:cBhvr>
                                      <p:tavLst>
                                        <p:tav tm="0">
                                          <p:val>
                                            <p:fltVal val="0"/>
                                          </p:val>
                                        </p:tav>
                                        <p:tav tm="100000">
                                          <p:val>
                                            <p:strVal val="#ppt_w"/>
                                          </p:val>
                                        </p:tav>
                                      </p:tavLst>
                                    </p:anim>
                                    <p:anim calcmode="lin" valueType="num">
                                      <p:cBhvr>
                                        <p:cTn id="26" dur="500" fill="hold"/>
                                        <p:tgtEl>
                                          <p:spTgt spid="237576"/>
                                        </p:tgtEl>
                                        <p:attrNameLst>
                                          <p:attrName>ppt_h</p:attrName>
                                        </p:attrNameLst>
                                      </p:cBhvr>
                                      <p:tavLst>
                                        <p:tav tm="0">
                                          <p:val>
                                            <p:fltVal val="0"/>
                                          </p:val>
                                        </p:tav>
                                        <p:tav tm="100000">
                                          <p:val>
                                            <p:strVal val="#ppt_h"/>
                                          </p:val>
                                        </p:tav>
                                      </p:tavLst>
                                    </p:anim>
                                    <p:animEffect transition="in" filter="fade">
                                      <p:cBhvr>
                                        <p:cTn id="27" dur="500"/>
                                        <p:tgtEl>
                                          <p:spTgt spid="23757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37572"/>
                                        </p:tgtEl>
                                        <p:attrNameLst>
                                          <p:attrName>style.visibility</p:attrName>
                                        </p:attrNameLst>
                                      </p:cBhvr>
                                      <p:to>
                                        <p:strVal val="visible"/>
                                      </p:to>
                                    </p:set>
                                    <p:animEffect transition="in" filter="wipe(left)">
                                      <p:cBhvr>
                                        <p:cTn id="32" dur="500"/>
                                        <p:tgtEl>
                                          <p:spTgt spid="23757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37573"/>
                                        </p:tgtEl>
                                        <p:attrNameLst>
                                          <p:attrName>style.visibility</p:attrName>
                                        </p:attrNameLst>
                                      </p:cBhvr>
                                      <p:to>
                                        <p:strVal val="visible"/>
                                      </p:to>
                                    </p:set>
                                    <p:animEffect transition="in" filter="wipe(left)">
                                      <p:cBhvr>
                                        <p:cTn id="37" dur="500"/>
                                        <p:tgtEl>
                                          <p:spTgt spid="23757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37571">
                                            <p:txEl>
                                              <p:pRg st="5" end="5"/>
                                            </p:txEl>
                                          </p:spTgt>
                                        </p:tgtEl>
                                        <p:attrNameLst>
                                          <p:attrName>style.visibility</p:attrName>
                                        </p:attrNameLst>
                                      </p:cBhvr>
                                      <p:to>
                                        <p:strVal val="visible"/>
                                      </p:to>
                                    </p:set>
                                    <p:animEffect transition="in" filter="wipe(left)">
                                      <p:cBhvr>
                                        <p:cTn id="42" dur="500"/>
                                        <p:tgtEl>
                                          <p:spTgt spid="2375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1"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Date Placeholder 4"/>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Feb. 24, 2020</a:t>
            </a:r>
          </a:p>
        </p:txBody>
      </p:sp>
      <p:sp>
        <p:nvSpPr>
          <p:cNvPr id="24581" name="Footer Placeholder 5"/>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Spring 2020                    Dr. Jaehoon Yu</a:t>
            </a:r>
          </a:p>
        </p:txBody>
      </p:sp>
      <p:sp>
        <p:nvSpPr>
          <p:cNvPr id="24582"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3A961C2-A082-4546-B7A7-5ABC05C0FAB7}" type="slidenum">
              <a:rPr lang="en-US" sz="1400">
                <a:solidFill>
                  <a:srgbClr val="A50021"/>
                </a:solidFill>
                <a:latin typeface="Arial Narrow" charset="0"/>
              </a:rPr>
              <a:pPr eaLnBrk="1" hangingPunct="1"/>
              <a:t>6</a:t>
            </a:fld>
            <a:endParaRPr lang="en-US" sz="1400">
              <a:solidFill>
                <a:srgbClr val="A50021"/>
              </a:solidFill>
              <a:latin typeface="Arial Narrow" charset="0"/>
            </a:endParaRPr>
          </a:p>
        </p:txBody>
      </p:sp>
      <p:sp>
        <p:nvSpPr>
          <p:cNvPr id="238594" name="Rectangle 2"/>
          <p:cNvSpPr>
            <a:spLocks noChangeArrowheads="1"/>
          </p:cNvSpPr>
          <p:nvPr/>
        </p:nvSpPr>
        <p:spPr bwMode="auto">
          <a:xfrm>
            <a:off x="381000" y="457200"/>
            <a:ext cx="8534400" cy="62484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What are the differences between the electric potential and the electric field?</a:t>
            </a:r>
          </a:p>
          <a:p>
            <a:pPr marL="742950" lvl="1" indent="-285750">
              <a:spcBef>
                <a:spcPct val="20000"/>
              </a:spcBef>
              <a:buFontTx/>
              <a:buChar char="–"/>
            </a:pPr>
            <a:r>
              <a:rPr lang="en-US" dirty="0">
                <a:solidFill>
                  <a:srgbClr val="660066"/>
                </a:solidFill>
                <a:latin typeface="Arial Narrow" charset="0"/>
              </a:rPr>
              <a:t>Electric potential</a:t>
            </a:r>
          </a:p>
          <a:p>
            <a:pPr marL="1143000" lvl="2" indent="-228600">
              <a:spcBef>
                <a:spcPct val="20000"/>
              </a:spcBef>
              <a:buFontTx/>
              <a:buChar char="•"/>
            </a:pPr>
            <a:r>
              <a:rPr lang="en-US" sz="2000" dirty="0">
                <a:solidFill>
                  <a:srgbClr val="003300"/>
                </a:solidFill>
                <a:latin typeface="Arial Narrow" charset="0"/>
              </a:rPr>
              <a:t>Electric potential energy per unit charge</a:t>
            </a:r>
          </a:p>
          <a:p>
            <a:pPr marL="1143000" lvl="2" indent="-228600">
              <a:spcBef>
                <a:spcPct val="20000"/>
              </a:spcBef>
              <a:buFontTx/>
              <a:buChar char="•"/>
            </a:pPr>
            <a:r>
              <a:rPr lang="en-US" sz="2000" u="sng" dirty="0">
                <a:solidFill>
                  <a:srgbClr val="CC0000"/>
                </a:solidFill>
                <a:latin typeface="Arial Narrow" charset="0"/>
              </a:rPr>
              <a:t>Inversely proportional to the distance</a:t>
            </a:r>
          </a:p>
          <a:p>
            <a:pPr marL="1143000" lvl="2" indent="-228600">
              <a:spcBef>
                <a:spcPct val="20000"/>
              </a:spcBef>
              <a:buFontTx/>
              <a:buChar char="•"/>
            </a:pPr>
            <a:r>
              <a:rPr lang="en-US" sz="2000" u="sng" dirty="0">
                <a:solidFill>
                  <a:srgbClr val="CC0000"/>
                </a:solidFill>
                <a:latin typeface="Arial Narrow" charset="0"/>
              </a:rPr>
              <a:t>Simply add the potential by each of the source charges to obtain the total potential due to multiple charges, since potential is a </a:t>
            </a:r>
            <a:r>
              <a:rPr lang="en-US" sz="2000" b="1" u="sng" dirty="0">
                <a:solidFill>
                  <a:schemeClr val="accent2"/>
                </a:solidFill>
                <a:latin typeface="Arial Narrow" charset="0"/>
              </a:rPr>
              <a:t>scalar quantity</a:t>
            </a:r>
          </a:p>
          <a:p>
            <a:pPr marL="742950" lvl="1" indent="-285750">
              <a:spcBef>
                <a:spcPct val="20000"/>
              </a:spcBef>
              <a:buFontTx/>
              <a:buChar char="–"/>
            </a:pPr>
            <a:r>
              <a:rPr lang="en-US" dirty="0">
                <a:solidFill>
                  <a:srgbClr val="660066"/>
                </a:solidFill>
                <a:latin typeface="Arial Narrow" charset="0"/>
              </a:rPr>
              <a:t>Electric field</a:t>
            </a:r>
          </a:p>
          <a:p>
            <a:pPr marL="1143000" lvl="2" indent="-228600">
              <a:spcBef>
                <a:spcPct val="20000"/>
              </a:spcBef>
              <a:buFontTx/>
              <a:buChar char="•"/>
            </a:pPr>
            <a:r>
              <a:rPr lang="en-US" sz="2000" dirty="0">
                <a:solidFill>
                  <a:srgbClr val="003300"/>
                </a:solidFill>
                <a:latin typeface="Arial Narrow" charset="0"/>
              </a:rPr>
              <a:t>Electric force per unit charge</a:t>
            </a:r>
          </a:p>
          <a:p>
            <a:pPr marL="1143000" lvl="2" indent="-228600">
              <a:spcBef>
                <a:spcPct val="20000"/>
              </a:spcBef>
              <a:buFontTx/>
              <a:buChar char="•"/>
            </a:pPr>
            <a:r>
              <a:rPr lang="en-US" sz="2000" u="sng" dirty="0">
                <a:solidFill>
                  <a:srgbClr val="CC0000"/>
                </a:solidFill>
                <a:latin typeface="Arial Narrow" charset="0"/>
              </a:rPr>
              <a:t>Inversely proportional to the</a:t>
            </a:r>
            <a:r>
              <a:rPr lang="en-US" sz="2000" u="sng" dirty="0">
                <a:solidFill>
                  <a:srgbClr val="003300"/>
                </a:solidFill>
                <a:latin typeface="Arial Narrow" charset="0"/>
              </a:rPr>
              <a:t> </a:t>
            </a:r>
            <a:r>
              <a:rPr lang="en-US" sz="2000" b="1" u="sng" dirty="0">
                <a:solidFill>
                  <a:schemeClr val="accent2"/>
                </a:solidFill>
                <a:latin typeface="Arial Narrow" charset="0"/>
              </a:rPr>
              <a:t>square</a:t>
            </a:r>
            <a:r>
              <a:rPr lang="en-US" sz="2000" u="sng" dirty="0">
                <a:solidFill>
                  <a:srgbClr val="CC0000"/>
                </a:solidFill>
                <a:latin typeface="Arial Narrow" charset="0"/>
              </a:rPr>
              <a:t> of the distance</a:t>
            </a:r>
          </a:p>
          <a:p>
            <a:pPr marL="1143000" lvl="2" indent="-228600">
              <a:spcBef>
                <a:spcPct val="20000"/>
              </a:spcBef>
              <a:buFontTx/>
              <a:buChar char="•"/>
            </a:pPr>
            <a:r>
              <a:rPr lang="en-US" sz="2000" u="sng" dirty="0">
                <a:solidFill>
                  <a:srgbClr val="CC0000"/>
                </a:solidFill>
                <a:latin typeface="Arial Narrow" charset="0"/>
              </a:rPr>
              <a:t>Need </a:t>
            </a:r>
            <a:r>
              <a:rPr lang="en-US" sz="2000" b="1" u="sng" dirty="0">
                <a:solidFill>
                  <a:schemeClr val="accent2"/>
                </a:solidFill>
                <a:latin typeface="Arial Narrow" charset="0"/>
              </a:rPr>
              <a:t>vector </a:t>
            </a:r>
            <a:r>
              <a:rPr lang="en-US" sz="2000" u="sng" dirty="0">
                <a:solidFill>
                  <a:srgbClr val="CC0000"/>
                </a:solidFill>
                <a:latin typeface="Arial Narrow" charset="0"/>
              </a:rPr>
              <a:t>sums to obtain the total field due to multiple source charges</a:t>
            </a:r>
          </a:p>
          <a:p>
            <a:pPr marL="342900" indent="-342900">
              <a:spcBef>
                <a:spcPct val="20000"/>
              </a:spcBef>
              <a:buFontTx/>
              <a:buChar char="•"/>
            </a:pPr>
            <a:r>
              <a:rPr lang="en-US" sz="2800" dirty="0">
                <a:solidFill>
                  <a:schemeClr val="accent2"/>
                </a:solidFill>
                <a:latin typeface="Arial Narrow" charset="0"/>
              </a:rPr>
              <a:t>Potential due to a positive charge is a large positive near the charge and decreases towards 0 at large distance.</a:t>
            </a:r>
          </a:p>
          <a:p>
            <a:pPr marL="342900" indent="-342900">
              <a:spcBef>
                <a:spcPct val="20000"/>
              </a:spcBef>
              <a:buFontTx/>
              <a:buChar char="•"/>
            </a:pPr>
            <a:r>
              <a:rPr lang="en-US" sz="2800" dirty="0">
                <a:solidFill>
                  <a:schemeClr val="accent2"/>
                </a:solidFill>
                <a:latin typeface="Arial Narrow" charset="0"/>
              </a:rPr>
              <a:t>Potential due to a negative charge is a large negative near the charge and increases towards 0 at large distance.</a:t>
            </a:r>
          </a:p>
        </p:txBody>
      </p:sp>
      <p:sp>
        <p:nvSpPr>
          <p:cNvPr id="24584" name="Rectangle 3"/>
          <p:cNvSpPr>
            <a:spLocks noGrp="1" noChangeArrowheads="1"/>
          </p:cNvSpPr>
          <p:nvPr>
            <p:ph type="title"/>
          </p:nvPr>
        </p:nvSpPr>
        <p:spPr>
          <a:xfrm>
            <a:off x="685800" y="-76200"/>
            <a:ext cx="7772400" cy="685800"/>
          </a:xfrm>
        </p:spPr>
        <p:txBody>
          <a:bodyPr/>
          <a:lstStyle/>
          <a:p>
            <a:r>
              <a:rPr lang="en-US" sz="4000" b="1" dirty="0">
                <a:latin typeface="Arial Narrow" charset="0"/>
                <a:ea typeface="ＭＳ Ｐゴシック" charset="0"/>
                <a:cs typeface="ＭＳ Ｐゴシック" charset="0"/>
              </a:rPr>
              <a:t>Properties of the Electric Potential</a:t>
            </a:r>
          </a:p>
        </p:txBody>
      </p:sp>
      <p:graphicFrame>
        <p:nvGraphicFramePr>
          <p:cNvPr id="238596" name="Object 2"/>
          <p:cNvGraphicFramePr>
            <a:graphicFrameLocks noGrp="1" noChangeAspect="1"/>
          </p:cNvGraphicFramePr>
          <p:nvPr>
            <p:ph sz="half" idx="1"/>
          </p:nvPr>
        </p:nvGraphicFramePr>
        <p:xfrm>
          <a:off x="5686425" y="3335337"/>
          <a:ext cx="1274763" cy="695325"/>
        </p:xfrm>
        <a:graphic>
          <a:graphicData uri="http://schemas.openxmlformats.org/presentationml/2006/ole">
            <mc:AlternateContent xmlns:mc="http://schemas.openxmlformats.org/markup-compatibility/2006">
              <mc:Choice xmlns:v="urn:schemas-microsoft-com:vml" Requires="v">
                <p:oleObj spid="_x0000_s56487" name="Equation" r:id="rId3" imgW="838200" imgH="457200" progId="Equation.DSMT4">
                  <p:embed/>
                </p:oleObj>
              </mc:Choice>
              <mc:Fallback>
                <p:oleObj name="Equation" r:id="rId3" imgW="838200" imgH="457200" progId="Equation.DSMT4">
                  <p:embed/>
                  <p:pic>
                    <p:nvPicPr>
                      <p:cNvPr id="238596" name="Object 2"/>
                      <p:cNvPicPr>
                        <a:picLocks noChangeAspect="1" noChangeArrowheads="1"/>
                      </p:cNvPicPr>
                      <p:nvPr/>
                    </p:nvPicPr>
                    <p:blipFill>
                      <a:blip r:embed="rId4"/>
                      <a:srcRect/>
                      <a:stretch>
                        <a:fillRect/>
                      </a:stretch>
                    </p:blipFill>
                    <p:spPr bwMode="auto">
                      <a:xfrm>
                        <a:off x="5686425" y="3335337"/>
                        <a:ext cx="1274763" cy="695325"/>
                      </a:xfrm>
                      <a:prstGeom prst="rect">
                        <a:avLst/>
                      </a:prstGeom>
                      <a:solidFill>
                        <a:srgbClr val="FFFFCC"/>
                      </a:solidFill>
                      <a:ln w="28575">
                        <a:solidFill>
                          <a:srgbClr val="A50021"/>
                        </a:solidFill>
                        <a:miter lim="800000"/>
                        <a:headEnd/>
                        <a:tailEnd/>
                      </a:ln>
                      <a:effectLst/>
                      <a:extLs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238598" name="Object 3"/>
          <p:cNvGraphicFramePr>
            <a:graphicFrameLocks noGrp="1" noChangeAspect="1"/>
          </p:cNvGraphicFramePr>
          <p:nvPr>
            <p:ph sz="half" idx="2"/>
          </p:nvPr>
        </p:nvGraphicFramePr>
        <p:xfrm>
          <a:off x="5638800" y="1295400"/>
          <a:ext cx="1447800" cy="820737"/>
        </p:xfrm>
        <a:graphic>
          <a:graphicData uri="http://schemas.openxmlformats.org/presentationml/2006/ole">
            <mc:AlternateContent xmlns:mc="http://schemas.openxmlformats.org/markup-compatibility/2006">
              <mc:Choice xmlns:v="urn:schemas-microsoft-com:vml" Requires="v">
                <p:oleObj spid="_x0000_s56488" name="Equation" r:id="rId5" imgW="761760" imgH="431640" progId="Equation.DSMT4">
                  <p:embed/>
                </p:oleObj>
              </mc:Choice>
              <mc:Fallback>
                <p:oleObj name="Equation" r:id="rId5" imgW="761760" imgH="431640" progId="Equation.DSMT4">
                  <p:embed/>
                  <p:pic>
                    <p:nvPicPr>
                      <p:cNvPr id="238598"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1295400"/>
                        <a:ext cx="1447800" cy="820737"/>
                      </a:xfrm>
                      <a:prstGeom prst="rect">
                        <a:avLst/>
                      </a:prstGeom>
                      <a:solidFill>
                        <a:srgbClr val="FFFFCC"/>
                      </a:solidFill>
                      <a:ln w="28575">
                        <a:solidFill>
                          <a:srgbClr val="A50021"/>
                        </a:solidFill>
                        <a:miter lim="800000"/>
                        <a:headEnd/>
                        <a:tailEnd/>
                      </a:ln>
                      <a:effectLst/>
                      <a:extLs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65420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8594">
                                            <p:bg/>
                                          </p:spTgt>
                                        </p:tgtEl>
                                        <p:attrNameLst>
                                          <p:attrName>style.visibility</p:attrName>
                                        </p:attrNameLst>
                                      </p:cBhvr>
                                      <p:to>
                                        <p:strVal val="visible"/>
                                      </p:to>
                                    </p:set>
                                    <p:animEffect transition="in" filter="wipe(left)">
                                      <p:cBhvr>
                                        <p:cTn id="7" dur="500"/>
                                        <p:tgtEl>
                                          <p:spTgt spid="23859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38594">
                                            <p:txEl>
                                              <p:pRg st="0" end="0"/>
                                            </p:txEl>
                                          </p:spTgt>
                                        </p:tgtEl>
                                        <p:attrNameLst>
                                          <p:attrName>style.visibility</p:attrName>
                                        </p:attrNameLst>
                                      </p:cBhvr>
                                      <p:to>
                                        <p:strVal val="visible"/>
                                      </p:to>
                                    </p:set>
                                    <p:animEffect transition="in" filter="wipe(left)">
                                      <p:cBhvr>
                                        <p:cTn id="12" dur="500"/>
                                        <p:tgtEl>
                                          <p:spTgt spid="23859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38594">
                                            <p:txEl>
                                              <p:pRg st="1" end="1"/>
                                            </p:txEl>
                                          </p:spTgt>
                                        </p:tgtEl>
                                        <p:attrNameLst>
                                          <p:attrName>style.visibility</p:attrName>
                                        </p:attrNameLst>
                                      </p:cBhvr>
                                      <p:to>
                                        <p:strVal val="visible"/>
                                      </p:to>
                                    </p:set>
                                    <p:animEffect transition="in" filter="wipe(left)">
                                      <p:cBhvr>
                                        <p:cTn id="17" dur="500"/>
                                        <p:tgtEl>
                                          <p:spTgt spid="23859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38594">
                                            <p:txEl>
                                              <p:pRg st="2" end="2"/>
                                            </p:txEl>
                                          </p:spTgt>
                                        </p:tgtEl>
                                        <p:attrNameLst>
                                          <p:attrName>style.visibility</p:attrName>
                                        </p:attrNameLst>
                                      </p:cBhvr>
                                      <p:to>
                                        <p:strVal val="visible"/>
                                      </p:to>
                                    </p:set>
                                    <p:animEffect transition="in" filter="wipe(left)">
                                      <p:cBhvr>
                                        <p:cTn id="22" dur="500"/>
                                        <p:tgtEl>
                                          <p:spTgt spid="23859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38594">
                                            <p:txEl>
                                              <p:pRg st="5" end="5"/>
                                            </p:txEl>
                                          </p:spTgt>
                                        </p:tgtEl>
                                        <p:attrNameLst>
                                          <p:attrName>style.visibility</p:attrName>
                                        </p:attrNameLst>
                                      </p:cBhvr>
                                      <p:to>
                                        <p:strVal val="visible"/>
                                      </p:to>
                                    </p:set>
                                    <p:animEffect transition="in" filter="wipe(left)">
                                      <p:cBhvr>
                                        <p:cTn id="27" dur="500"/>
                                        <p:tgtEl>
                                          <p:spTgt spid="23859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38594">
                                            <p:txEl>
                                              <p:pRg st="6" end="6"/>
                                            </p:txEl>
                                          </p:spTgt>
                                        </p:tgtEl>
                                        <p:attrNameLst>
                                          <p:attrName>style.visibility</p:attrName>
                                        </p:attrNameLst>
                                      </p:cBhvr>
                                      <p:to>
                                        <p:strVal val="visible"/>
                                      </p:to>
                                    </p:set>
                                    <p:animEffect transition="in" filter="wipe(left)">
                                      <p:cBhvr>
                                        <p:cTn id="32" dur="500"/>
                                        <p:tgtEl>
                                          <p:spTgt spid="23859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iterate type="lt">
                                    <p:tmPct val="5000"/>
                                  </p:iterate>
                                  <p:childTnLst>
                                    <p:set>
                                      <p:cBhvr>
                                        <p:cTn id="36" dur="1" fill="hold">
                                          <p:stCondLst>
                                            <p:cond delay="0"/>
                                          </p:stCondLst>
                                        </p:cTn>
                                        <p:tgtEl>
                                          <p:spTgt spid="238598"/>
                                        </p:tgtEl>
                                        <p:attrNameLst>
                                          <p:attrName>style.visibility</p:attrName>
                                        </p:attrNameLst>
                                      </p:cBhvr>
                                      <p:to>
                                        <p:strVal val="visible"/>
                                      </p:to>
                                    </p:set>
                                    <p:anim calcmode="lin" valueType="num">
                                      <p:cBhvr>
                                        <p:cTn id="37" dur="1000" fill="hold"/>
                                        <p:tgtEl>
                                          <p:spTgt spid="238598"/>
                                        </p:tgtEl>
                                        <p:attrNameLst>
                                          <p:attrName>ppt_w</p:attrName>
                                        </p:attrNameLst>
                                      </p:cBhvr>
                                      <p:tavLst>
                                        <p:tav tm="0">
                                          <p:val>
                                            <p:fltVal val="0"/>
                                          </p:val>
                                        </p:tav>
                                        <p:tav tm="100000">
                                          <p:val>
                                            <p:strVal val="#ppt_w"/>
                                          </p:val>
                                        </p:tav>
                                      </p:tavLst>
                                    </p:anim>
                                    <p:anim calcmode="lin" valueType="num">
                                      <p:cBhvr>
                                        <p:cTn id="38" dur="1000" fill="hold"/>
                                        <p:tgtEl>
                                          <p:spTgt spid="238598"/>
                                        </p:tgtEl>
                                        <p:attrNameLst>
                                          <p:attrName>ppt_h</p:attrName>
                                        </p:attrNameLst>
                                      </p:cBhvr>
                                      <p:tavLst>
                                        <p:tav tm="0">
                                          <p:val>
                                            <p:fltVal val="0"/>
                                          </p:val>
                                        </p:tav>
                                        <p:tav tm="100000">
                                          <p:val>
                                            <p:strVal val="#ppt_h"/>
                                          </p:val>
                                        </p:tav>
                                      </p:tavLst>
                                    </p:anim>
                                    <p:anim calcmode="lin" valueType="num">
                                      <p:cBhvr>
                                        <p:cTn id="39" dur="1000" fill="hold"/>
                                        <p:tgtEl>
                                          <p:spTgt spid="238598"/>
                                        </p:tgtEl>
                                        <p:attrNameLst>
                                          <p:attrName>style.rotation</p:attrName>
                                        </p:attrNameLst>
                                      </p:cBhvr>
                                      <p:tavLst>
                                        <p:tav tm="0">
                                          <p:val>
                                            <p:fltVal val="90"/>
                                          </p:val>
                                        </p:tav>
                                        <p:tav tm="100000">
                                          <p:val>
                                            <p:fltVal val="0"/>
                                          </p:val>
                                        </p:tav>
                                      </p:tavLst>
                                    </p:anim>
                                    <p:animEffect transition="in" filter="fade">
                                      <p:cBhvr>
                                        <p:cTn id="40" dur="1000"/>
                                        <p:tgtEl>
                                          <p:spTgt spid="238598"/>
                                        </p:tgtEl>
                                      </p:cBhvr>
                                    </p:animEffect>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nodeType="clickEffect">
                                  <p:stCondLst>
                                    <p:cond delay="0"/>
                                  </p:stCondLst>
                                  <p:childTnLst>
                                    <p:set>
                                      <p:cBhvr>
                                        <p:cTn id="44" dur="1" fill="hold">
                                          <p:stCondLst>
                                            <p:cond delay="0"/>
                                          </p:stCondLst>
                                        </p:cTn>
                                        <p:tgtEl>
                                          <p:spTgt spid="238596"/>
                                        </p:tgtEl>
                                        <p:attrNameLst>
                                          <p:attrName>style.visibility</p:attrName>
                                        </p:attrNameLst>
                                      </p:cBhvr>
                                      <p:to>
                                        <p:strVal val="visible"/>
                                      </p:to>
                                    </p:set>
                                    <p:anim to="" calcmode="lin" valueType="num">
                                      <p:cBhvr>
                                        <p:cTn id="45" dur="1" fill="hold"/>
                                        <p:tgtEl>
                                          <p:spTgt spid="238596"/>
                                        </p:tgtEl>
                                        <p:attrNameLst>
                                          <p:attrName/>
                                        </p:attrNameLst>
                                      </p:cBhvr>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238594">
                                            <p:txEl>
                                              <p:pRg st="3" end="3"/>
                                            </p:txEl>
                                          </p:spTgt>
                                        </p:tgtEl>
                                        <p:attrNameLst>
                                          <p:attrName>style.visibility</p:attrName>
                                        </p:attrNameLst>
                                      </p:cBhvr>
                                      <p:to>
                                        <p:strVal val="visible"/>
                                      </p:to>
                                    </p:set>
                                    <p:animEffect transition="in" filter="wipe(left)">
                                      <p:cBhvr>
                                        <p:cTn id="50" dur="500"/>
                                        <p:tgtEl>
                                          <p:spTgt spid="238594">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238594">
                                            <p:txEl>
                                              <p:pRg st="7" end="7"/>
                                            </p:txEl>
                                          </p:spTgt>
                                        </p:tgtEl>
                                        <p:attrNameLst>
                                          <p:attrName>style.visibility</p:attrName>
                                        </p:attrNameLst>
                                      </p:cBhvr>
                                      <p:to>
                                        <p:strVal val="visible"/>
                                      </p:to>
                                    </p:set>
                                    <p:animEffect transition="in" filter="wipe(left)">
                                      <p:cBhvr>
                                        <p:cTn id="55" dur="500"/>
                                        <p:tgtEl>
                                          <p:spTgt spid="238594">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238594">
                                            <p:txEl>
                                              <p:pRg st="4" end="4"/>
                                            </p:txEl>
                                          </p:spTgt>
                                        </p:tgtEl>
                                        <p:attrNameLst>
                                          <p:attrName>style.visibility</p:attrName>
                                        </p:attrNameLst>
                                      </p:cBhvr>
                                      <p:to>
                                        <p:strVal val="visible"/>
                                      </p:to>
                                    </p:set>
                                    <p:animEffect transition="in" filter="wipe(left)">
                                      <p:cBhvr>
                                        <p:cTn id="60" dur="500"/>
                                        <p:tgtEl>
                                          <p:spTgt spid="238594">
                                            <p:txEl>
                                              <p:pRg st="4" end="4"/>
                                            </p:txEl>
                                          </p:spTgt>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grpId="0" nodeType="clickEffect">
                                  <p:stCondLst>
                                    <p:cond delay="0"/>
                                  </p:stCondLst>
                                  <p:iterate type="wd">
                                    <p:tmPct val="10000"/>
                                  </p:iterate>
                                  <p:childTnLst>
                                    <p:set>
                                      <p:cBhvr>
                                        <p:cTn id="64" dur="1" fill="hold">
                                          <p:stCondLst>
                                            <p:cond delay="0"/>
                                          </p:stCondLst>
                                        </p:cTn>
                                        <p:tgtEl>
                                          <p:spTgt spid="238594">
                                            <p:txEl>
                                              <p:pRg st="8" end="8"/>
                                            </p:txEl>
                                          </p:spTgt>
                                        </p:tgtEl>
                                        <p:attrNameLst>
                                          <p:attrName>style.visibility</p:attrName>
                                        </p:attrNameLst>
                                      </p:cBhvr>
                                      <p:to>
                                        <p:strVal val="visible"/>
                                      </p:to>
                                    </p:set>
                                    <p:animEffect transition="in" filter="wipe(left)">
                                      <p:cBhvr>
                                        <p:cTn id="65" dur="500"/>
                                        <p:tgtEl>
                                          <p:spTgt spid="238594">
                                            <p:txEl>
                                              <p:pRg st="8" end="8"/>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8" fill="hold" grpId="0" nodeType="clickEffect">
                                  <p:stCondLst>
                                    <p:cond delay="0"/>
                                  </p:stCondLst>
                                  <p:iterate type="wd">
                                    <p:tmPct val="10000"/>
                                  </p:iterate>
                                  <p:childTnLst>
                                    <p:set>
                                      <p:cBhvr>
                                        <p:cTn id="69" dur="1" fill="hold">
                                          <p:stCondLst>
                                            <p:cond delay="0"/>
                                          </p:stCondLst>
                                        </p:cTn>
                                        <p:tgtEl>
                                          <p:spTgt spid="238594">
                                            <p:txEl>
                                              <p:pRg st="9" end="9"/>
                                            </p:txEl>
                                          </p:spTgt>
                                        </p:tgtEl>
                                        <p:attrNameLst>
                                          <p:attrName>style.visibility</p:attrName>
                                        </p:attrNameLst>
                                      </p:cBhvr>
                                      <p:to>
                                        <p:strVal val="visible"/>
                                      </p:to>
                                    </p:set>
                                    <p:animEffect transition="in" filter="wipe(left)">
                                      <p:cBhvr>
                                        <p:cTn id="70" dur="500"/>
                                        <p:tgtEl>
                                          <p:spTgt spid="238594">
                                            <p:txEl>
                                              <p:pRg st="9" end="9"/>
                                            </p:txEl>
                                          </p:spTgt>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8" fill="hold" grpId="0" nodeType="clickEffect">
                                  <p:stCondLst>
                                    <p:cond delay="0"/>
                                  </p:stCondLst>
                                  <p:iterate type="wd">
                                    <p:tmPct val="10000"/>
                                  </p:iterate>
                                  <p:childTnLst>
                                    <p:set>
                                      <p:cBhvr>
                                        <p:cTn id="74" dur="1" fill="hold">
                                          <p:stCondLst>
                                            <p:cond delay="0"/>
                                          </p:stCondLst>
                                        </p:cTn>
                                        <p:tgtEl>
                                          <p:spTgt spid="238594">
                                            <p:txEl>
                                              <p:pRg st="10" end="10"/>
                                            </p:txEl>
                                          </p:spTgt>
                                        </p:tgtEl>
                                        <p:attrNameLst>
                                          <p:attrName>style.visibility</p:attrName>
                                        </p:attrNameLst>
                                      </p:cBhvr>
                                      <p:to>
                                        <p:strVal val="visible"/>
                                      </p:to>
                                    </p:set>
                                    <p:animEffect transition="in" filter="wipe(left)">
                                      <p:cBhvr>
                                        <p:cTn id="75" dur="500"/>
                                        <p:tgtEl>
                                          <p:spTgt spid="23859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4"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a:t>Monday, Feb. 24, 2020</a:t>
            </a:r>
          </a:p>
        </p:txBody>
      </p:sp>
      <p:sp>
        <p:nvSpPr>
          <p:cNvPr id="18" name="Footer Placeholder 4"/>
          <p:cNvSpPr>
            <a:spLocks noGrp="1"/>
          </p:cNvSpPr>
          <p:nvPr>
            <p:ph type="ftr" sz="quarter" idx="11"/>
          </p:nvPr>
        </p:nvSpPr>
        <p:spPr/>
        <p:txBody>
          <a:bodyPr/>
          <a:lstStyle/>
          <a:p>
            <a:r>
              <a:rPr lang="en-US"/>
              <a:t>PHYS 1444-002, Spring 2020                    Dr. Jaehoon Yu</a:t>
            </a:r>
          </a:p>
        </p:txBody>
      </p:sp>
      <p:sp>
        <p:nvSpPr>
          <p:cNvPr id="19" name="Slide Number Placeholder 5"/>
          <p:cNvSpPr>
            <a:spLocks noGrp="1"/>
          </p:cNvSpPr>
          <p:nvPr>
            <p:ph type="sldNum" sz="quarter" idx="12"/>
          </p:nvPr>
        </p:nvSpPr>
        <p:spPr/>
        <p:txBody>
          <a:bodyPr/>
          <a:lstStyle/>
          <a:p>
            <a:fld id="{41C37844-1117-D24C-94E4-09DADD25529D}" type="slidenum">
              <a:rPr lang="en-US"/>
              <a:pPr/>
              <a:t>7</a:t>
            </a:fld>
            <a:endParaRPr lang="en-US"/>
          </a:p>
        </p:txBody>
      </p:sp>
      <p:grpSp>
        <p:nvGrpSpPr>
          <p:cNvPr id="2" name="Group 2"/>
          <p:cNvGrpSpPr>
            <a:grpSpLocks/>
          </p:cNvGrpSpPr>
          <p:nvPr/>
        </p:nvGrpSpPr>
        <p:grpSpPr bwMode="auto">
          <a:xfrm>
            <a:off x="4800600" y="3429000"/>
            <a:ext cx="4114800" cy="3200400"/>
            <a:chOff x="3024" y="2304"/>
            <a:chExt cx="2592" cy="2016"/>
          </a:xfrm>
        </p:grpSpPr>
        <p:pic>
          <p:nvPicPr>
            <p:cNvPr id="239619" name="Picture 3" descr="FG23_009"/>
            <p:cNvPicPr>
              <a:picLocks noChangeAspect="1" noChangeArrowheads="1"/>
            </p:cNvPicPr>
            <p:nvPr/>
          </p:nvPicPr>
          <p:blipFill>
            <a:blip r:embed="rId3"/>
            <a:srcRect/>
            <a:stretch>
              <a:fillRect/>
            </a:stretch>
          </p:blipFill>
          <p:spPr bwMode="auto">
            <a:xfrm>
              <a:off x="3024" y="2304"/>
              <a:ext cx="2592" cy="2016"/>
            </a:xfrm>
            <a:prstGeom prst="rect">
              <a:avLst/>
            </a:prstGeom>
            <a:noFill/>
          </p:spPr>
        </p:pic>
        <p:sp>
          <p:nvSpPr>
            <p:cNvPr id="239620" name="Rectangle 4"/>
            <p:cNvSpPr>
              <a:spLocks noChangeArrowheads="1"/>
            </p:cNvSpPr>
            <p:nvPr/>
          </p:nvSpPr>
          <p:spPr bwMode="auto">
            <a:xfrm>
              <a:off x="3648" y="3408"/>
              <a:ext cx="1968" cy="480"/>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grpSp>
        <p:nvGrpSpPr>
          <p:cNvPr id="3" name="Group 5"/>
          <p:cNvGrpSpPr>
            <a:grpSpLocks/>
          </p:cNvGrpSpPr>
          <p:nvPr/>
        </p:nvGrpSpPr>
        <p:grpSpPr bwMode="auto">
          <a:xfrm>
            <a:off x="838200" y="3276600"/>
            <a:ext cx="3733800" cy="3352800"/>
            <a:chOff x="528" y="2208"/>
            <a:chExt cx="2352" cy="2112"/>
          </a:xfrm>
        </p:grpSpPr>
        <p:pic>
          <p:nvPicPr>
            <p:cNvPr id="239622" name="Picture 6" descr="FG23_008"/>
            <p:cNvPicPr>
              <a:picLocks noChangeAspect="1" noChangeArrowheads="1"/>
            </p:cNvPicPr>
            <p:nvPr/>
          </p:nvPicPr>
          <p:blipFill>
            <a:blip r:embed="rId4"/>
            <a:srcRect/>
            <a:stretch>
              <a:fillRect/>
            </a:stretch>
          </p:blipFill>
          <p:spPr bwMode="auto">
            <a:xfrm>
              <a:off x="528" y="2208"/>
              <a:ext cx="2352" cy="2112"/>
            </a:xfrm>
            <a:prstGeom prst="rect">
              <a:avLst/>
            </a:prstGeom>
            <a:noFill/>
          </p:spPr>
        </p:pic>
        <p:sp>
          <p:nvSpPr>
            <p:cNvPr id="239623" name="Rectangle 7"/>
            <p:cNvSpPr>
              <a:spLocks noChangeArrowheads="1"/>
            </p:cNvSpPr>
            <p:nvPr/>
          </p:nvSpPr>
          <p:spPr bwMode="auto">
            <a:xfrm>
              <a:off x="1152" y="2784"/>
              <a:ext cx="1728" cy="432"/>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239624" name="Rectangle 8"/>
          <p:cNvSpPr>
            <a:spLocks noGrp="1" noChangeArrowheads="1"/>
          </p:cNvSpPr>
          <p:nvPr>
            <p:ph type="title"/>
          </p:nvPr>
        </p:nvSpPr>
        <p:spPr>
          <a:xfrm>
            <a:off x="381000" y="0"/>
            <a:ext cx="8305800" cy="685800"/>
          </a:xfrm>
        </p:spPr>
        <p:txBody>
          <a:bodyPr/>
          <a:lstStyle/>
          <a:p>
            <a:r>
              <a:rPr lang="en-US"/>
              <a:t>Shape of the Electric Potential</a:t>
            </a:r>
          </a:p>
        </p:txBody>
      </p:sp>
      <p:sp>
        <p:nvSpPr>
          <p:cNvPr id="239625" name="Rectangle 9"/>
          <p:cNvSpPr>
            <a:spLocks noChangeArrowheads="1"/>
          </p:cNvSpPr>
          <p:nvPr/>
        </p:nvSpPr>
        <p:spPr bwMode="auto">
          <a:xfrm>
            <a:off x="381000" y="609600"/>
            <a:ext cx="83058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So, what does the electric potential look like as a function of distance?</a:t>
            </a:r>
          </a:p>
          <a:p>
            <a:pPr marL="742950" lvl="1" indent="-285750">
              <a:spcBef>
                <a:spcPct val="20000"/>
              </a:spcBef>
              <a:buFontTx/>
              <a:buChar char="–"/>
            </a:pPr>
            <a:r>
              <a:rPr lang="en-US" dirty="0">
                <a:solidFill>
                  <a:srgbClr val="660066"/>
                </a:solidFill>
                <a:latin typeface="Arial Narrow" charset="0"/>
                <a:ea typeface="ＭＳ Ｐゴシック" charset="-128"/>
              </a:rPr>
              <a:t>What is the formula for the potential by a single charge again?</a:t>
            </a:r>
          </a:p>
        </p:txBody>
      </p:sp>
      <p:graphicFrame>
        <p:nvGraphicFramePr>
          <p:cNvPr id="239626" name="Object 10"/>
          <p:cNvGraphicFramePr>
            <a:graphicFrameLocks noChangeAspect="1"/>
          </p:cNvGraphicFramePr>
          <p:nvPr/>
        </p:nvGraphicFramePr>
        <p:xfrm>
          <a:off x="3094038" y="2303463"/>
          <a:ext cx="715962" cy="431800"/>
        </p:xfrm>
        <a:graphic>
          <a:graphicData uri="http://schemas.openxmlformats.org/presentationml/2006/ole">
            <mc:AlternateContent xmlns:mc="http://schemas.openxmlformats.org/markup-compatibility/2006">
              <mc:Choice xmlns:v="urn:schemas-microsoft-com:vml" Requires="v">
                <p:oleObj spid="_x0000_s57511" name="Equation" r:id="rId5" imgW="254000" imgH="152400" progId="Equation.DSMT4">
                  <p:embed/>
                </p:oleObj>
              </mc:Choice>
              <mc:Fallback>
                <p:oleObj name="Equation" r:id="rId5" imgW="254000" imgH="152400" progId="Equation.DSMT4">
                  <p:embed/>
                  <p:pic>
                    <p:nvPicPr>
                      <p:cNvPr id="239626" name="Object 10"/>
                      <p:cNvPicPr>
                        <a:picLocks noChangeAspect="1" noChangeArrowheads="1"/>
                      </p:cNvPicPr>
                      <p:nvPr/>
                    </p:nvPicPr>
                    <p:blipFill>
                      <a:blip r:embed="rId6"/>
                      <a:srcRect/>
                      <a:stretch>
                        <a:fillRect/>
                      </a:stretch>
                    </p:blipFill>
                    <p:spPr bwMode="auto">
                      <a:xfrm>
                        <a:off x="3094038" y="2303463"/>
                        <a:ext cx="715962" cy="431800"/>
                      </a:xfrm>
                      <a:prstGeom prst="rect">
                        <a:avLst/>
                      </a:prstGeom>
                      <a:solidFill>
                        <a:srgbClr val="99FFCC"/>
                      </a:solidFill>
                    </p:spPr>
                  </p:pic>
                </p:oleObj>
              </mc:Fallback>
            </mc:AlternateContent>
          </a:graphicData>
        </a:graphic>
      </p:graphicFrame>
      <p:graphicFrame>
        <p:nvGraphicFramePr>
          <p:cNvPr id="239627" name="Object 11"/>
          <p:cNvGraphicFramePr>
            <a:graphicFrameLocks noChangeAspect="1"/>
          </p:cNvGraphicFramePr>
          <p:nvPr/>
        </p:nvGraphicFramePr>
        <p:xfrm>
          <a:off x="3810000" y="1963738"/>
          <a:ext cx="1357313" cy="1182687"/>
        </p:xfrm>
        <a:graphic>
          <a:graphicData uri="http://schemas.openxmlformats.org/presentationml/2006/ole">
            <mc:AlternateContent xmlns:mc="http://schemas.openxmlformats.org/markup-compatibility/2006">
              <mc:Choice xmlns:v="urn:schemas-microsoft-com:vml" Requires="v">
                <p:oleObj spid="_x0000_s57512" name="Equation" r:id="rId7" imgW="482600" imgH="419100" progId="Equation.DSMT4">
                  <p:embed/>
                </p:oleObj>
              </mc:Choice>
              <mc:Fallback>
                <p:oleObj name="Equation" r:id="rId7" imgW="482600" imgH="419100" progId="Equation.DSMT4">
                  <p:embed/>
                  <p:pic>
                    <p:nvPicPr>
                      <p:cNvPr id="239627" name="Object 11"/>
                      <p:cNvPicPr>
                        <a:picLocks noChangeAspect="1" noChangeArrowheads="1"/>
                      </p:cNvPicPr>
                      <p:nvPr/>
                    </p:nvPicPr>
                    <p:blipFill>
                      <a:blip r:embed="rId8"/>
                      <a:srcRect/>
                      <a:stretch>
                        <a:fillRect/>
                      </a:stretch>
                    </p:blipFill>
                    <p:spPr bwMode="auto">
                      <a:xfrm>
                        <a:off x="3810000" y="1963738"/>
                        <a:ext cx="1357313" cy="1182687"/>
                      </a:xfrm>
                      <a:prstGeom prst="rect">
                        <a:avLst/>
                      </a:prstGeom>
                      <a:solidFill>
                        <a:srgbClr val="99FFCC"/>
                      </a:solidFill>
                    </p:spPr>
                  </p:pic>
                </p:oleObj>
              </mc:Fallback>
            </mc:AlternateContent>
          </a:graphicData>
        </a:graphic>
      </p:graphicFrame>
      <p:sp>
        <p:nvSpPr>
          <p:cNvPr id="239628" name="Text Box 12"/>
          <p:cNvSpPr txBox="1">
            <a:spLocks noChangeArrowheads="1"/>
          </p:cNvSpPr>
          <p:nvPr/>
        </p:nvSpPr>
        <p:spPr bwMode="auto">
          <a:xfrm>
            <a:off x="1279525" y="3086100"/>
            <a:ext cx="1992313" cy="495300"/>
          </a:xfrm>
          <a:prstGeom prst="rect">
            <a:avLst/>
          </a:prstGeom>
          <a:solidFill>
            <a:srgbClr val="FFFF66"/>
          </a:solidFill>
          <a:ln w="38100">
            <a:solidFill>
              <a:srgbClr val="CC0000"/>
            </a:solidFill>
            <a:miter lim="800000"/>
            <a:headEnd/>
            <a:tailEnd/>
          </a:ln>
          <a:effectLst/>
        </p:spPr>
        <p:txBody>
          <a:bodyPr wrap="none">
            <a:prstTxWarp prst="textNoShape">
              <a:avLst/>
            </a:prstTxWarp>
            <a:spAutoFit/>
          </a:bodyPr>
          <a:lstStyle/>
          <a:p>
            <a:r>
              <a:rPr lang="en-US">
                <a:solidFill>
                  <a:srgbClr val="CC0000"/>
                </a:solidFill>
                <a:latin typeface="Arial Narrow" charset="0"/>
              </a:rPr>
              <a:t>Positive Charge</a:t>
            </a:r>
          </a:p>
        </p:txBody>
      </p:sp>
      <p:sp>
        <p:nvSpPr>
          <p:cNvPr id="239629" name="Text Box 13"/>
          <p:cNvSpPr txBox="1">
            <a:spLocks noChangeArrowheads="1"/>
          </p:cNvSpPr>
          <p:nvPr/>
        </p:nvSpPr>
        <p:spPr bwMode="auto">
          <a:xfrm>
            <a:off x="5475288" y="3048000"/>
            <a:ext cx="2105025" cy="495300"/>
          </a:xfrm>
          <a:prstGeom prst="rect">
            <a:avLst/>
          </a:prstGeom>
          <a:solidFill>
            <a:srgbClr val="FFFF66"/>
          </a:solidFill>
          <a:ln w="38100">
            <a:solidFill>
              <a:srgbClr val="CC0000"/>
            </a:solidFill>
            <a:miter lim="800000"/>
            <a:headEnd/>
            <a:tailEnd/>
          </a:ln>
          <a:effectLst/>
        </p:spPr>
        <p:txBody>
          <a:bodyPr wrap="none">
            <a:prstTxWarp prst="textNoShape">
              <a:avLst/>
            </a:prstTxWarp>
            <a:spAutoFit/>
          </a:bodyPr>
          <a:lstStyle/>
          <a:p>
            <a:r>
              <a:rPr lang="en-US">
                <a:solidFill>
                  <a:srgbClr val="CC0000"/>
                </a:solidFill>
                <a:latin typeface="Arial Narrow" charset="0"/>
              </a:rPr>
              <a:t>Negative Charge</a:t>
            </a:r>
          </a:p>
        </p:txBody>
      </p:sp>
      <p:sp>
        <p:nvSpPr>
          <p:cNvPr id="239630" name="Text Box 14"/>
          <p:cNvSpPr txBox="1">
            <a:spLocks noChangeArrowheads="1"/>
          </p:cNvSpPr>
          <p:nvPr/>
        </p:nvSpPr>
        <p:spPr bwMode="auto">
          <a:xfrm>
            <a:off x="685800" y="6019800"/>
            <a:ext cx="7862888" cy="366713"/>
          </a:xfrm>
          <a:prstGeom prst="rect">
            <a:avLst/>
          </a:prstGeom>
          <a:solidFill>
            <a:schemeClr val="bg1"/>
          </a:solidFill>
          <a:ln w="9525">
            <a:noFill/>
            <a:miter lim="800000"/>
            <a:headEnd/>
            <a:tailEnd/>
          </a:ln>
          <a:effectLst/>
        </p:spPr>
        <p:txBody>
          <a:bodyPr wrap="none">
            <a:prstTxWarp prst="textNoShape">
              <a:avLst/>
            </a:prstTxWarp>
            <a:spAutoFit/>
          </a:bodyPr>
          <a:lstStyle/>
          <a:p>
            <a:r>
              <a:rPr lang="en-US" sz="1800" b="1">
                <a:solidFill>
                  <a:srgbClr val="CC0000"/>
                </a:solidFill>
                <a:latin typeface="Arial Narrow" charset="0"/>
              </a:rPr>
              <a:t>Uniformly charged sphere would have the potential the same as a single point charge.</a:t>
            </a:r>
          </a:p>
        </p:txBody>
      </p:sp>
      <p:sp>
        <p:nvSpPr>
          <p:cNvPr id="239631" name="Text Box 15"/>
          <p:cNvSpPr txBox="1">
            <a:spLocks noChangeArrowheads="1"/>
          </p:cNvSpPr>
          <p:nvPr/>
        </p:nvSpPr>
        <p:spPr bwMode="auto">
          <a:xfrm>
            <a:off x="76200" y="6426200"/>
            <a:ext cx="1835150" cy="336550"/>
          </a:xfrm>
          <a:prstGeom prst="rect">
            <a:avLst/>
          </a:prstGeom>
          <a:solidFill>
            <a:schemeClr val="bg1"/>
          </a:solidFill>
          <a:ln w="9525">
            <a:noFill/>
            <a:miter lim="800000"/>
            <a:headEnd/>
            <a:tailEnd/>
          </a:ln>
          <a:effectLst/>
        </p:spPr>
        <p:txBody>
          <a:bodyPr wrap="none">
            <a:prstTxWarp prst="textNoShape">
              <a:avLst/>
            </a:prstTxWarp>
            <a:spAutoFit/>
          </a:bodyPr>
          <a:lstStyle/>
          <a:p>
            <a:r>
              <a:rPr lang="en-US" sz="1600">
                <a:solidFill>
                  <a:srgbClr val="CC0000"/>
                </a:solidFill>
                <a:latin typeface="Arial Narrow" charset="0"/>
              </a:rPr>
              <a:t>What does this mean?</a:t>
            </a:r>
          </a:p>
        </p:txBody>
      </p:sp>
      <p:sp>
        <p:nvSpPr>
          <p:cNvPr id="239632" name="Text Box 16"/>
          <p:cNvSpPr txBox="1">
            <a:spLocks noChangeArrowheads="1"/>
          </p:cNvSpPr>
          <p:nvPr/>
        </p:nvSpPr>
        <p:spPr bwMode="auto">
          <a:xfrm>
            <a:off x="1905000" y="6424613"/>
            <a:ext cx="7177088" cy="336550"/>
          </a:xfrm>
          <a:prstGeom prst="rect">
            <a:avLst/>
          </a:prstGeom>
          <a:solidFill>
            <a:srgbClr val="FFFF66"/>
          </a:solidFill>
          <a:ln w="9525">
            <a:noFill/>
            <a:miter lim="800000"/>
            <a:headEnd/>
            <a:tailEnd/>
          </a:ln>
          <a:effectLst/>
        </p:spPr>
        <p:txBody>
          <a:bodyPr wrap="none">
            <a:prstTxWarp prst="textNoShape">
              <a:avLst/>
            </a:prstTxWarp>
            <a:spAutoFit/>
          </a:bodyPr>
          <a:lstStyle/>
          <a:p>
            <a:r>
              <a:rPr lang="en-US" sz="1600" b="1" dirty="0">
                <a:solidFill>
                  <a:srgbClr val="CC0000"/>
                </a:solidFill>
                <a:latin typeface="Arial Narrow" charset="0"/>
              </a:rPr>
              <a:t>Uniformly charged sphere behaves like all the charge is on the single point in the center.</a:t>
            </a:r>
          </a:p>
        </p:txBody>
      </p:sp>
    </p:spTree>
    <p:extLst>
      <p:ext uri="{BB962C8B-B14F-4D97-AF65-F5344CB8AC3E}">
        <p14:creationId xmlns:p14="http://schemas.microsoft.com/office/powerpoint/2010/main" val="172923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9625">
                                            <p:txEl>
                                              <p:pRg st="0" end="0"/>
                                            </p:txEl>
                                          </p:spTgt>
                                        </p:tgtEl>
                                        <p:attrNameLst>
                                          <p:attrName>style.visibility</p:attrName>
                                        </p:attrNameLst>
                                      </p:cBhvr>
                                      <p:to>
                                        <p:strVal val="visible"/>
                                      </p:to>
                                    </p:set>
                                    <p:animEffect transition="in" filter="wipe(left)">
                                      <p:cBhvr>
                                        <p:cTn id="7" dur="500"/>
                                        <p:tgtEl>
                                          <p:spTgt spid="2396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39625">
                                            <p:txEl>
                                              <p:pRg st="1" end="1"/>
                                            </p:txEl>
                                          </p:spTgt>
                                        </p:tgtEl>
                                        <p:attrNameLst>
                                          <p:attrName>style.visibility</p:attrName>
                                        </p:attrNameLst>
                                      </p:cBhvr>
                                      <p:to>
                                        <p:strVal val="visible"/>
                                      </p:to>
                                    </p:set>
                                    <p:animEffect transition="in" filter="wipe(left)">
                                      <p:cBhvr>
                                        <p:cTn id="12" dur="500"/>
                                        <p:tgtEl>
                                          <p:spTgt spid="2396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9626"/>
                                        </p:tgtEl>
                                        <p:attrNameLst>
                                          <p:attrName>style.visibility</p:attrName>
                                        </p:attrNameLst>
                                      </p:cBhvr>
                                      <p:to>
                                        <p:strVal val="visible"/>
                                      </p:to>
                                    </p:set>
                                    <p:animEffect transition="in" filter="wipe(left)">
                                      <p:cBhvr>
                                        <p:cTn id="17" dur="500"/>
                                        <p:tgtEl>
                                          <p:spTgt spid="2396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39627"/>
                                        </p:tgtEl>
                                        <p:attrNameLst>
                                          <p:attrName>style.visibility</p:attrName>
                                        </p:attrNameLst>
                                      </p:cBhvr>
                                      <p:to>
                                        <p:strVal val="visible"/>
                                      </p:to>
                                    </p:set>
                                    <p:animEffect transition="in" filter="wipe(left)">
                                      <p:cBhvr>
                                        <p:cTn id="22" dur="500"/>
                                        <p:tgtEl>
                                          <p:spTgt spid="2396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39628"/>
                                        </p:tgtEl>
                                        <p:attrNameLst>
                                          <p:attrName>style.visibility</p:attrName>
                                        </p:attrNameLst>
                                      </p:cBhvr>
                                      <p:to>
                                        <p:strVal val="visible"/>
                                      </p:to>
                                    </p:set>
                                    <p:animEffect transition="in" filter="wipe(left)">
                                      <p:cBhvr>
                                        <p:cTn id="27" dur="500"/>
                                        <p:tgtEl>
                                          <p:spTgt spid="2396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iterate type="wd">
                                    <p:tmPct val="10000"/>
                                  </p:iterate>
                                  <p:childTnLst>
                                    <p:set>
                                      <p:cBhvr>
                                        <p:cTn id="31" dur="1" fill="hold">
                                          <p:stCondLst>
                                            <p:cond delay="0"/>
                                          </p:stCondLst>
                                        </p:cTn>
                                        <p:tgtEl>
                                          <p:spTgt spid="239629"/>
                                        </p:tgtEl>
                                        <p:attrNameLst>
                                          <p:attrName>style.visibility</p:attrName>
                                        </p:attrNameLst>
                                      </p:cBhvr>
                                      <p:to>
                                        <p:strVal val="visible"/>
                                      </p:to>
                                    </p:set>
                                    <p:animEffect transition="in" filter="wipe(down)">
                                      <p:cBhvr>
                                        <p:cTn id="32" dur="500"/>
                                        <p:tgtEl>
                                          <p:spTgt spid="23962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left)">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39630"/>
                                        </p:tgtEl>
                                        <p:attrNameLst>
                                          <p:attrName>style.visibility</p:attrName>
                                        </p:attrNameLst>
                                      </p:cBhvr>
                                      <p:to>
                                        <p:strVal val="visible"/>
                                      </p:to>
                                    </p:set>
                                    <p:animEffect transition="in" filter="wipe(left)">
                                      <p:cBhvr>
                                        <p:cTn id="47" dur="500"/>
                                        <p:tgtEl>
                                          <p:spTgt spid="23963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39631"/>
                                        </p:tgtEl>
                                        <p:attrNameLst>
                                          <p:attrName>style.visibility</p:attrName>
                                        </p:attrNameLst>
                                      </p:cBhvr>
                                      <p:to>
                                        <p:strVal val="visible"/>
                                      </p:to>
                                    </p:set>
                                    <p:animEffect transition="in" filter="wipe(left)">
                                      <p:cBhvr>
                                        <p:cTn id="52" dur="500"/>
                                        <p:tgtEl>
                                          <p:spTgt spid="23963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239632"/>
                                        </p:tgtEl>
                                        <p:attrNameLst>
                                          <p:attrName>style.visibility</p:attrName>
                                        </p:attrNameLst>
                                      </p:cBhvr>
                                      <p:to>
                                        <p:strVal val="visible"/>
                                      </p:to>
                                    </p:set>
                                    <p:animEffect transition="in" filter="wipe(left)">
                                      <p:cBhvr>
                                        <p:cTn id="57" dur="500"/>
                                        <p:tgtEl>
                                          <p:spTgt spid="239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25" grpId="0" uiExpand="1" build="p"/>
      <p:bldP spid="239628" grpId="0" animBg="1"/>
      <p:bldP spid="239629" grpId="0" animBg="1"/>
      <p:bldP spid="239630" grpId="0" animBg="1"/>
      <p:bldP spid="239631" grpId="0" animBg="1"/>
      <p:bldP spid="2396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Monday, Feb. 24, 2020</a:t>
            </a:r>
          </a:p>
        </p:txBody>
      </p:sp>
      <p:sp>
        <p:nvSpPr>
          <p:cNvPr id="16" name="Footer Placeholder 4"/>
          <p:cNvSpPr>
            <a:spLocks noGrp="1"/>
          </p:cNvSpPr>
          <p:nvPr>
            <p:ph type="ftr" sz="quarter" idx="11"/>
          </p:nvPr>
        </p:nvSpPr>
        <p:spPr/>
        <p:txBody>
          <a:bodyPr/>
          <a:lstStyle/>
          <a:p>
            <a:r>
              <a:rPr lang="en-US"/>
              <a:t>PHYS 1444-002, Spring 2020                    Dr. Jaehoon Yu</a:t>
            </a:r>
          </a:p>
        </p:txBody>
      </p:sp>
      <p:sp>
        <p:nvSpPr>
          <p:cNvPr id="17" name="Slide Number Placeholder 5"/>
          <p:cNvSpPr>
            <a:spLocks noGrp="1"/>
          </p:cNvSpPr>
          <p:nvPr>
            <p:ph type="sldNum" sz="quarter" idx="12"/>
          </p:nvPr>
        </p:nvSpPr>
        <p:spPr/>
        <p:txBody>
          <a:bodyPr/>
          <a:lstStyle/>
          <a:p>
            <a:fld id="{9275A1FD-4BA5-894D-8323-047C68310548}" type="slidenum">
              <a:rPr lang="en-US"/>
              <a:pPr/>
              <a:t>8</a:t>
            </a:fld>
            <a:endParaRPr lang="en-US"/>
          </a:p>
        </p:txBody>
      </p:sp>
      <p:sp>
        <p:nvSpPr>
          <p:cNvPr id="240642" name="Text Box 2"/>
          <p:cNvSpPr txBox="1">
            <a:spLocks noChangeArrowheads="1"/>
          </p:cNvSpPr>
          <p:nvPr/>
        </p:nvSpPr>
        <p:spPr bwMode="auto">
          <a:xfrm>
            <a:off x="1143000" y="4113213"/>
            <a:ext cx="67056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Since                                          we obtain</a:t>
            </a:r>
          </a:p>
        </p:txBody>
      </p:sp>
      <p:sp>
        <p:nvSpPr>
          <p:cNvPr id="240643" name="Rectangle 3"/>
          <p:cNvSpPr>
            <a:spLocks noGrp="1" noChangeArrowheads="1"/>
          </p:cNvSpPr>
          <p:nvPr>
            <p:ph type="title"/>
          </p:nvPr>
        </p:nvSpPr>
        <p:spPr>
          <a:xfrm>
            <a:off x="228600" y="0"/>
            <a:ext cx="8686800" cy="762000"/>
          </a:xfrm>
        </p:spPr>
        <p:txBody>
          <a:bodyPr/>
          <a:lstStyle/>
          <a:p>
            <a:r>
              <a:rPr lang="en-US"/>
              <a:t>Example 23 – 6</a:t>
            </a:r>
          </a:p>
        </p:txBody>
      </p:sp>
      <p:sp>
        <p:nvSpPr>
          <p:cNvPr id="240644" name="Text Box 4"/>
          <p:cNvSpPr txBox="1">
            <a:spLocks noChangeArrowheads="1"/>
          </p:cNvSpPr>
          <p:nvPr/>
        </p:nvSpPr>
        <p:spPr bwMode="auto">
          <a:xfrm>
            <a:off x="381000" y="685800"/>
            <a:ext cx="8458200" cy="1800225"/>
          </a:xfrm>
          <a:prstGeom prst="rect">
            <a:avLst/>
          </a:prstGeom>
          <a:noFill/>
          <a:ln w="38100">
            <a:noFill/>
            <a:miter lim="800000"/>
            <a:headEnd/>
            <a:tailEnd/>
          </a:ln>
          <a:effectLst/>
        </p:spPr>
        <p:txBody>
          <a:bodyPr wrap="square">
            <a:prstTxWarp prst="textNoShape">
              <a:avLst/>
            </a:prstTxWarp>
            <a:spAutoFit/>
          </a:bodyPr>
          <a:lstStyle/>
          <a:p>
            <a:pPr>
              <a:spcBef>
                <a:spcPct val="20000"/>
              </a:spcBef>
            </a:pPr>
            <a:r>
              <a:rPr lang="en-US" sz="2800" b="1" dirty="0">
                <a:solidFill>
                  <a:schemeClr val="accent2"/>
                </a:solidFill>
                <a:latin typeface="Arial Narrow" charset="0"/>
              </a:rPr>
              <a:t>Work to bring two positive charges close together: </a:t>
            </a:r>
            <a:r>
              <a:rPr lang="en-US" sz="2800" dirty="0">
                <a:solidFill>
                  <a:schemeClr val="accent2"/>
                </a:solidFill>
                <a:latin typeface="Arial Narrow" charset="0"/>
              </a:rPr>
              <a:t>What is minimum work required for an external force to bring the charge q=3.00</a:t>
            </a:r>
            <a:r>
              <a:rPr lang="el-GR" sz="2800" dirty="0">
                <a:solidFill>
                  <a:schemeClr val="accent2"/>
                </a:solidFill>
              </a:rPr>
              <a:t>μ</a:t>
            </a:r>
            <a:r>
              <a:rPr lang="en-US" sz="2800" dirty="0">
                <a:solidFill>
                  <a:schemeClr val="accent2"/>
                </a:solidFill>
                <a:latin typeface="Arial Narrow" charset="0"/>
              </a:rPr>
              <a:t>C from a great distance away (</a:t>
            </a:r>
            <a:r>
              <a:rPr lang="en-US" sz="2800" dirty="0" err="1">
                <a:solidFill>
                  <a:schemeClr val="accent2"/>
                </a:solidFill>
                <a:latin typeface="Arial Narrow" charset="0"/>
              </a:rPr>
              <a:t>r</a:t>
            </a:r>
            <a:r>
              <a:rPr lang="en-US" sz="2800" dirty="0">
                <a:solidFill>
                  <a:schemeClr val="accent2"/>
                </a:solidFill>
                <a:latin typeface="Arial Narrow" charset="0"/>
              </a:rPr>
              <a:t>=∞) to a point 0.500m from a charge Q=20.0 </a:t>
            </a:r>
            <a:r>
              <a:rPr lang="el-GR" sz="2800" dirty="0">
                <a:solidFill>
                  <a:schemeClr val="accent2"/>
                </a:solidFill>
              </a:rPr>
              <a:t>μ</a:t>
            </a:r>
            <a:r>
              <a:rPr lang="en-US" sz="2800" dirty="0">
                <a:solidFill>
                  <a:schemeClr val="accent2"/>
                </a:solidFill>
                <a:latin typeface="Arial Narrow" charset="0"/>
              </a:rPr>
              <a:t>C?</a:t>
            </a:r>
          </a:p>
        </p:txBody>
      </p:sp>
      <p:sp>
        <p:nvSpPr>
          <p:cNvPr id="240645" name="Text Box 5"/>
          <p:cNvSpPr txBox="1">
            <a:spLocks noChangeArrowheads="1"/>
          </p:cNvSpPr>
          <p:nvPr/>
        </p:nvSpPr>
        <p:spPr bwMode="auto">
          <a:xfrm>
            <a:off x="457200" y="2422525"/>
            <a:ext cx="8382000" cy="946150"/>
          </a:xfrm>
          <a:prstGeom prst="rect">
            <a:avLst/>
          </a:prstGeom>
          <a:noFill/>
          <a:ln w="9525">
            <a:noFill/>
            <a:miter lim="800000"/>
            <a:headEnd/>
            <a:tailEnd/>
          </a:ln>
          <a:effectLst/>
        </p:spPr>
        <p:txBody>
          <a:bodyPr>
            <a:prstTxWarp prst="textNoShape">
              <a:avLst/>
            </a:prstTxWarp>
            <a:spAutoFit/>
          </a:bodyPr>
          <a:lstStyle/>
          <a:p>
            <a:r>
              <a:rPr lang="en-US" sz="2800" dirty="0">
                <a:solidFill>
                  <a:srgbClr val="CC00CC"/>
                </a:solidFill>
                <a:latin typeface="Arial Narrow" charset="0"/>
              </a:rPr>
              <a:t>What is the work done by the electric field in terms of potential energy and potential? </a:t>
            </a:r>
          </a:p>
        </p:txBody>
      </p:sp>
      <p:graphicFrame>
        <p:nvGraphicFramePr>
          <p:cNvPr id="240646" name="Object 6"/>
          <p:cNvGraphicFramePr>
            <a:graphicFrameLocks noChangeAspect="1"/>
          </p:cNvGraphicFramePr>
          <p:nvPr/>
        </p:nvGraphicFramePr>
        <p:xfrm>
          <a:off x="2209800" y="3429000"/>
          <a:ext cx="669925" cy="396875"/>
        </p:xfrm>
        <a:graphic>
          <a:graphicData uri="http://schemas.openxmlformats.org/presentationml/2006/ole">
            <mc:AlternateContent xmlns:mc="http://schemas.openxmlformats.org/markup-compatibility/2006">
              <mc:Choice xmlns:v="urn:schemas-microsoft-com:vml" Requires="v">
                <p:oleObj spid="_x0000_s59033" name="Equation" r:id="rId3" imgW="279360" imgH="164880" progId="Equation.DSMT4">
                  <p:embed/>
                </p:oleObj>
              </mc:Choice>
              <mc:Fallback>
                <p:oleObj name="Equation" r:id="rId3" imgW="279360" imgH="164880" progId="Equation.DSMT4">
                  <p:embed/>
                  <p:pic>
                    <p:nvPicPr>
                      <p:cNvPr id="240646"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429000"/>
                        <a:ext cx="669925" cy="396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40647" name="Object 7"/>
          <p:cNvGraphicFramePr>
            <a:graphicFrameLocks noChangeAspect="1"/>
          </p:cNvGraphicFramePr>
          <p:nvPr/>
        </p:nvGraphicFramePr>
        <p:xfrm>
          <a:off x="2165350" y="4114800"/>
          <a:ext cx="2863850" cy="533400"/>
        </p:xfrm>
        <a:graphic>
          <a:graphicData uri="http://schemas.openxmlformats.org/presentationml/2006/ole">
            <mc:AlternateContent xmlns:mc="http://schemas.openxmlformats.org/markup-compatibility/2006">
              <mc:Choice xmlns:v="urn:schemas-microsoft-com:vml" Requires="v">
                <p:oleObj spid="_x0000_s59034" name="Equation" r:id="rId5" imgW="1091880" imgH="203040" progId="Equation.DSMT4">
                  <p:embed/>
                </p:oleObj>
              </mc:Choice>
              <mc:Fallback>
                <p:oleObj name="Equation" r:id="rId5" imgW="1091880" imgH="203040" progId="Equation.DSMT4">
                  <p:embed/>
                  <p:pic>
                    <p:nvPicPr>
                      <p:cNvPr id="240647"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5350" y="4114800"/>
                        <a:ext cx="2863850" cy="533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40648" name="Object 8"/>
          <p:cNvGraphicFramePr>
            <a:graphicFrameLocks noChangeAspect="1"/>
          </p:cNvGraphicFramePr>
          <p:nvPr/>
        </p:nvGraphicFramePr>
        <p:xfrm>
          <a:off x="228600" y="4962525"/>
          <a:ext cx="498475" cy="295275"/>
        </p:xfrm>
        <a:graphic>
          <a:graphicData uri="http://schemas.openxmlformats.org/presentationml/2006/ole">
            <mc:AlternateContent xmlns:mc="http://schemas.openxmlformats.org/markup-compatibility/2006">
              <mc:Choice xmlns:v="urn:schemas-microsoft-com:vml" Requires="v">
                <p:oleObj spid="_x0000_s59035" name="Equation" r:id="rId7" imgW="279360" imgH="164880" progId="Equation.DSMT4">
                  <p:embed/>
                </p:oleObj>
              </mc:Choice>
              <mc:Fallback>
                <p:oleObj name="Equation" r:id="rId7" imgW="279360" imgH="164880" progId="Equation.DSMT4">
                  <p:embed/>
                  <p:pic>
                    <p:nvPicPr>
                      <p:cNvPr id="240648"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4962525"/>
                        <a:ext cx="498475" cy="2952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40649" name="Text Box 9"/>
          <p:cNvSpPr txBox="1">
            <a:spLocks noChangeArrowheads="1"/>
          </p:cNvSpPr>
          <p:nvPr/>
        </p:nvSpPr>
        <p:spPr bwMode="auto">
          <a:xfrm>
            <a:off x="457200" y="5638800"/>
            <a:ext cx="8458200" cy="707886"/>
          </a:xfrm>
          <a:prstGeom prst="rect">
            <a:avLst/>
          </a:prstGeom>
          <a:solidFill>
            <a:srgbClr val="FFFF66"/>
          </a:solidFill>
          <a:ln w="38100">
            <a:solidFill>
              <a:srgbClr val="C00000"/>
            </a:solidFill>
            <a:miter lim="800000"/>
            <a:headEnd/>
            <a:tailEnd/>
          </a:ln>
          <a:effectLst/>
        </p:spPr>
        <p:txBody>
          <a:bodyPr wrap="square">
            <a:prstTxWarp prst="textNoShape">
              <a:avLst/>
            </a:prstTxWarp>
            <a:spAutoFit/>
          </a:bodyPr>
          <a:lstStyle/>
          <a:p>
            <a:pPr algn="ctr"/>
            <a:r>
              <a:rPr lang="en-US" sz="2000" b="1" dirty="0">
                <a:solidFill>
                  <a:srgbClr val="CC0000"/>
                </a:solidFill>
                <a:latin typeface="Arial Narrow" charset="0"/>
              </a:rPr>
              <a:t>Electric force does negative work.  In other words, an external force must do +1.08J of work to bring the 3.00</a:t>
            </a:r>
            <a:r>
              <a:rPr lang="en-US" sz="2000" b="1" dirty="0">
                <a:solidFill>
                  <a:srgbClr val="CC0000"/>
                </a:solidFill>
                <a:latin typeface="Symbol" charset="2"/>
              </a:rPr>
              <a:t>μ</a:t>
            </a:r>
            <a:r>
              <a:rPr lang="en-US" sz="2000" b="1" dirty="0">
                <a:solidFill>
                  <a:srgbClr val="CC0000"/>
                </a:solidFill>
                <a:latin typeface="Arial Narrow" charset="0"/>
              </a:rPr>
              <a:t>C charge from infinity to 0.500m to the charge 20.0</a:t>
            </a:r>
            <a:r>
              <a:rPr lang="en-US" sz="2000" b="1" dirty="0">
                <a:solidFill>
                  <a:srgbClr val="CC0000"/>
                </a:solidFill>
                <a:latin typeface="Symbol" charset="2"/>
              </a:rPr>
              <a:t>μ</a:t>
            </a:r>
            <a:r>
              <a:rPr lang="en-US" sz="2000" b="1" dirty="0">
                <a:solidFill>
                  <a:srgbClr val="CC0000"/>
                </a:solidFill>
                <a:latin typeface="Arial Narrow" charset="0"/>
              </a:rPr>
              <a:t>C.</a:t>
            </a:r>
          </a:p>
        </p:txBody>
      </p:sp>
      <p:graphicFrame>
        <p:nvGraphicFramePr>
          <p:cNvPr id="240650" name="Object 10"/>
          <p:cNvGraphicFramePr>
            <a:graphicFrameLocks noChangeAspect="1"/>
          </p:cNvGraphicFramePr>
          <p:nvPr/>
        </p:nvGraphicFramePr>
        <p:xfrm>
          <a:off x="2895600" y="3398838"/>
          <a:ext cx="1189038" cy="550862"/>
        </p:xfrm>
        <a:graphic>
          <a:graphicData uri="http://schemas.openxmlformats.org/presentationml/2006/ole">
            <mc:AlternateContent xmlns:mc="http://schemas.openxmlformats.org/markup-compatibility/2006">
              <mc:Choice xmlns:v="urn:schemas-microsoft-com:vml" Requires="v">
                <p:oleObj spid="_x0000_s59036" name="Equation" r:id="rId9" imgW="495300" imgH="228600" progId="Equation.DSMT4">
                  <p:embed/>
                </p:oleObj>
              </mc:Choice>
              <mc:Fallback>
                <p:oleObj name="Equation" r:id="rId9" imgW="495300" imgH="228600" progId="Equation.DSMT4">
                  <p:embed/>
                  <p:pic>
                    <p:nvPicPr>
                      <p:cNvPr id="240650" name="Object 10"/>
                      <p:cNvPicPr>
                        <a:picLocks noChangeAspect="1" noChangeArrowheads="1"/>
                      </p:cNvPicPr>
                      <p:nvPr/>
                    </p:nvPicPr>
                    <p:blipFill>
                      <a:blip r:embed="rId10"/>
                      <a:srcRect/>
                      <a:stretch>
                        <a:fillRect/>
                      </a:stretch>
                    </p:blipFill>
                    <p:spPr bwMode="auto">
                      <a:xfrm>
                        <a:off x="2895600" y="3398838"/>
                        <a:ext cx="1189038" cy="5508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40651" name="Object 11"/>
          <p:cNvGraphicFramePr>
            <a:graphicFrameLocks noChangeAspect="1"/>
          </p:cNvGraphicFramePr>
          <p:nvPr/>
        </p:nvGraphicFramePr>
        <p:xfrm>
          <a:off x="4054475" y="3124200"/>
          <a:ext cx="2346325" cy="1100138"/>
        </p:xfrm>
        <a:graphic>
          <a:graphicData uri="http://schemas.openxmlformats.org/presentationml/2006/ole">
            <mc:AlternateContent xmlns:mc="http://schemas.openxmlformats.org/markup-compatibility/2006">
              <mc:Choice xmlns:v="urn:schemas-microsoft-com:vml" Requires="v">
                <p:oleObj spid="_x0000_s59037" name="Equation" r:id="rId11" imgW="977900" imgH="457200" progId="Equation.DSMT4">
                  <p:embed/>
                </p:oleObj>
              </mc:Choice>
              <mc:Fallback>
                <p:oleObj name="Equation" r:id="rId11" imgW="977900" imgH="457200" progId="Equation.DSMT4">
                  <p:embed/>
                  <p:pic>
                    <p:nvPicPr>
                      <p:cNvPr id="240651" name="Object 11"/>
                      <p:cNvPicPr>
                        <a:picLocks noChangeAspect="1" noChangeArrowheads="1"/>
                      </p:cNvPicPr>
                      <p:nvPr/>
                    </p:nvPicPr>
                    <p:blipFill>
                      <a:blip r:embed="rId12"/>
                      <a:srcRect/>
                      <a:stretch>
                        <a:fillRect/>
                      </a:stretch>
                    </p:blipFill>
                    <p:spPr bwMode="auto">
                      <a:xfrm>
                        <a:off x="4054475" y="3124200"/>
                        <a:ext cx="2346325" cy="11001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40652" name="Object 12"/>
          <p:cNvGraphicFramePr>
            <a:graphicFrameLocks noChangeAspect="1"/>
          </p:cNvGraphicFramePr>
          <p:nvPr/>
        </p:nvGraphicFramePr>
        <p:xfrm>
          <a:off x="762000" y="4724400"/>
          <a:ext cx="1631950" cy="817563"/>
        </p:xfrm>
        <a:graphic>
          <a:graphicData uri="http://schemas.openxmlformats.org/presentationml/2006/ole">
            <mc:AlternateContent xmlns:mc="http://schemas.openxmlformats.org/markup-compatibility/2006">
              <mc:Choice xmlns:v="urn:schemas-microsoft-com:vml" Requires="v">
                <p:oleObj spid="_x0000_s59038" name="Equation" r:id="rId13" imgW="914400" imgH="457200" progId="Equation.DSMT4">
                  <p:embed/>
                </p:oleObj>
              </mc:Choice>
              <mc:Fallback>
                <p:oleObj name="Equation" r:id="rId13" imgW="914400" imgH="457200" progId="Equation.DSMT4">
                  <p:embed/>
                  <p:pic>
                    <p:nvPicPr>
                      <p:cNvPr id="240652" name="Object 12"/>
                      <p:cNvPicPr>
                        <a:picLocks noChangeAspect="1" noChangeArrowheads="1"/>
                      </p:cNvPicPr>
                      <p:nvPr/>
                    </p:nvPicPr>
                    <p:blipFill>
                      <a:blip r:embed="rId14"/>
                      <a:srcRect/>
                      <a:stretch>
                        <a:fillRect/>
                      </a:stretch>
                    </p:blipFill>
                    <p:spPr bwMode="auto">
                      <a:xfrm>
                        <a:off x="762000" y="4724400"/>
                        <a:ext cx="1631950" cy="8175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40653" name="Object 13"/>
          <p:cNvGraphicFramePr>
            <a:graphicFrameLocks noChangeAspect="1"/>
          </p:cNvGraphicFramePr>
          <p:nvPr/>
        </p:nvGraphicFramePr>
        <p:xfrm>
          <a:off x="2362200" y="4789488"/>
          <a:ext cx="1227138" cy="749300"/>
        </p:xfrm>
        <a:graphic>
          <a:graphicData uri="http://schemas.openxmlformats.org/presentationml/2006/ole">
            <mc:AlternateContent xmlns:mc="http://schemas.openxmlformats.org/markup-compatibility/2006">
              <mc:Choice xmlns:v="urn:schemas-microsoft-com:vml" Requires="v">
                <p:oleObj spid="_x0000_s59039" name="Equation" r:id="rId15" imgW="685800" imgH="419100" progId="Equation.DSMT4">
                  <p:embed/>
                </p:oleObj>
              </mc:Choice>
              <mc:Fallback>
                <p:oleObj name="Equation" r:id="rId15" imgW="685800" imgH="419100" progId="Equation.DSMT4">
                  <p:embed/>
                  <p:pic>
                    <p:nvPicPr>
                      <p:cNvPr id="240653" name="Object 13"/>
                      <p:cNvPicPr>
                        <a:picLocks noChangeAspect="1" noChangeArrowheads="1"/>
                      </p:cNvPicPr>
                      <p:nvPr/>
                    </p:nvPicPr>
                    <p:blipFill>
                      <a:blip r:embed="rId16"/>
                      <a:srcRect/>
                      <a:stretch>
                        <a:fillRect/>
                      </a:stretch>
                    </p:blipFill>
                    <p:spPr bwMode="auto">
                      <a:xfrm>
                        <a:off x="2362200" y="4789488"/>
                        <a:ext cx="1227138" cy="7493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40654" name="Object 14"/>
          <p:cNvGraphicFramePr>
            <a:graphicFrameLocks noChangeAspect="1"/>
          </p:cNvGraphicFramePr>
          <p:nvPr/>
        </p:nvGraphicFramePr>
        <p:xfrm>
          <a:off x="3635375" y="4791075"/>
          <a:ext cx="5402263" cy="650875"/>
        </p:xfrm>
        <a:graphic>
          <a:graphicData uri="http://schemas.openxmlformats.org/presentationml/2006/ole">
            <mc:AlternateContent xmlns:mc="http://schemas.openxmlformats.org/markup-compatibility/2006">
              <mc:Choice xmlns:v="urn:schemas-microsoft-com:vml" Requires="v">
                <p:oleObj spid="_x0000_s59040" name="Equation" r:id="rId17" imgW="3810000" imgH="457200" progId="Equation.DSMT4">
                  <p:embed/>
                </p:oleObj>
              </mc:Choice>
              <mc:Fallback>
                <p:oleObj name="Equation" r:id="rId17" imgW="3810000" imgH="457200" progId="Equation.DSMT4">
                  <p:embed/>
                  <p:pic>
                    <p:nvPicPr>
                      <p:cNvPr id="240654" name="Object 14"/>
                      <p:cNvPicPr>
                        <a:picLocks noChangeAspect="1" noChangeArrowheads="1"/>
                      </p:cNvPicPr>
                      <p:nvPr/>
                    </p:nvPicPr>
                    <p:blipFill>
                      <a:blip r:embed="rId18"/>
                      <a:srcRect/>
                      <a:stretch>
                        <a:fillRect/>
                      </a:stretch>
                    </p:blipFill>
                    <p:spPr bwMode="auto">
                      <a:xfrm>
                        <a:off x="3635375" y="4791075"/>
                        <a:ext cx="5402263" cy="650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0620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40644"/>
                                        </p:tgtEl>
                                        <p:attrNameLst>
                                          <p:attrName>style.visibility</p:attrName>
                                        </p:attrNameLst>
                                      </p:cBhvr>
                                      <p:to>
                                        <p:strVal val="visible"/>
                                      </p:to>
                                    </p:set>
                                    <p:animEffect transition="in" filter="wipe(left)">
                                      <p:cBhvr>
                                        <p:cTn id="7" dur="500"/>
                                        <p:tgtEl>
                                          <p:spTgt spid="2406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40645"/>
                                        </p:tgtEl>
                                        <p:attrNameLst>
                                          <p:attrName>style.visibility</p:attrName>
                                        </p:attrNameLst>
                                      </p:cBhvr>
                                      <p:to>
                                        <p:strVal val="visible"/>
                                      </p:to>
                                    </p:set>
                                    <p:animEffect transition="in" filter="wipe(left)">
                                      <p:cBhvr>
                                        <p:cTn id="12" dur="500"/>
                                        <p:tgtEl>
                                          <p:spTgt spid="24064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0646"/>
                                        </p:tgtEl>
                                        <p:attrNameLst>
                                          <p:attrName>style.visibility</p:attrName>
                                        </p:attrNameLst>
                                      </p:cBhvr>
                                      <p:to>
                                        <p:strVal val="visible"/>
                                      </p:to>
                                    </p:set>
                                    <p:animEffect transition="in" filter="wipe(left)">
                                      <p:cBhvr>
                                        <p:cTn id="17" dur="500"/>
                                        <p:tgtEl>
                                          <p:spTgt spid="24064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0650"/>
                                        </p:tgtEl>
                                        <p:attrNameLst>
                                          <p:attrName>style.visibility</p:attrName>
                                        </p:attrNameLst>
                                      </p:cBhvr>
                                      <p:to>
                                        <p:strVal val="visible"/>
                                      </p:to>
                                    </p:set>
                                    <p:animEffect transition="in" filter="wipe(left)">
                                      <p:cBhvr>
                                        <p:cTn id="22" dur="500"/>
                                        <p:tgtEl>
                                          <p:spTgt spid="24065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40651"/>
                                        </p:tgtEl>
                                        <p:attrNameLst>
                                          <p:attrName>style.visibility</p:attrName>
                                        </p:attrNameLst>
                                      </p:cBhvr>
                                      <p:to>
                                        <p:strVal val="visible"/>
                                      </p:to>
                                    </p:set>
                                    <p:animEffect transition="in" filter="wipe(left)">
                                      <p:cBhvr>
                                        <p:cTn id="27" dur="500"/>
                                        <p:tgtEl>
                                          <p:spTgt spid="24065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40642"/>
                                        </p:tgtEl>
                                        <p:attrNameLst>
                                          <p:attrName>style.visibility</p:attrName>
                                        </p:attrNameLst>
                                      </p:cBhvr>
                                      <p:to>
                                        <p:strVal val="visible"/>
                                      </p:to>
                                    </p:set>
                                    <p:animEffect transition="in" filter="wipe(left)">
                                      <p:cBhvr>
                                        <p:cTn id="32" dur="500"/>
                                        <p:tgtEl>
                                          <p:spTgt spid="240642"/>
                                        </p:tgtEl>
                                      </p:cBhvr>
                                    </p:animEffect>
                                  </p:childTnLst>
                                </p:cTn>
                              </p:par>
                              <p:par>
                                <p:cTn id="33" presetID="22" presetClass="entr" presetSubtype="8" fill="hold" nodeType="withEffect">
                                  <p:stCondLst>
                                    <p:cond delay="0"/>
                                  </p:stCondLst>
                                  <p:childTnLst>
                                    <p:set>
                                      <p:cBhvr>
                                        <p:cTn id="34" dur="1" fill="hold">
                                          <p:stCondLst>
                                            <p:cond delay="0"/>
                                          </p:stCondLst>
                                        </p:cTn>
                                        <p:tgtEl>
                                          <p:spTgt spid="240647"/>
                                        </p:tgtEl>
                                        <p:attrNameLst>
                                          <p:attrName>style.visibility</p:attrName>
                                        </p:attrNameLst>
                                      </p:cBhvr>
                                      <p:to>
                                        <p:strVal val="visible"/>
                                      </p:to>
                                    </p:set>
                                    <p:animEffect transition="in" filter="wipe(left)">
                                      <p:cBhvr>
                                        <p:cTn id="35" dur="500"/>
                                        <p:tgtEl>
                                          <p:spTgt spid="24064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40648"/>
                                        </p:tgtEl>
                                        <p:attrNameLst>
                                          <p:attrName>style.visibility</p:attrName>
                                        </p:attrNameLst>
                                      </p:cBhvr>
                                      <p:to>
                                        <p:strVal val="visible"/>
                                      </p:to>
                                    </p:set>
                                    <p:animEffect transition="in" filter="wipe(left)">
                                      <p:cBhvr>
                                        <p:cTn id="40" dur="500"/>
                                        <p:tgtEl>
                                          <p:spTgt spid="24064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40652"/>
                                        </p:tgtEl>
                                        <p:attrNameLst>
                                          <p:attrName>style.visibility</p:attrName>
                                        </p:attrNameLst>
                                      </p:cBhvr>
                                      <p:to>
                                        <p:strVal val="visible"/>
                                      </p:to>
                                    </p:set>
                                    <p:animEffect transition="in" filter="wipe(left)">
                                      <p:cBhvr>
                                        <p:cTn id="45" dur="500"/>
                                        <p:tgtEl>
                                          <p:spTgt spid="24065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40653"/>
                                        </p:tgtEl>
                                        <p:attrNameLst>
                                          <p:attrName>style.visibility</p:attrName>
                                        </p:attrNameLst>
                                      </p:cBhvr>
                                      <p:to>
                                        <p:strVal val="visible"/>
                                      </p:to>
                                    </p:set>
                                    <p:animEffect transition="in" filter="wipe(left)">
                                      <p:cBhvr>
                                        <p:cTn id="50" dur="500"/>
                                        <p:tgtEl>
                                          <p:spTgt spid="24065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40654"/>
                                        </p:tgtEl>
                                        <p:attrNameLst>
                                          <p:attrName>style.visibility</p:attrName>
                                        </p:attrNameLst>
                                      </p:cBhvr>
                                      <p:to>
                                        <p:strVal val="visible"/>
                                      </p:to>
                                    </p:set>
                                    <p:animEffect transition="in" filter="wipe(left)">
                                      <p:cBhvr>
                                        <p:cTn id="55" dur="500"/>
                                        <p:tgtEl>
                                          <p:spTgt spid="240654"/>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240649"/>
                                        </p:tgtEl>
                                        <p:attrNameLst>
                                          <p:attrName>style.visibility</p:attrName>
                                        </p:attrNameLst>
                                      </p:cBhvr>
                                      <p:to>
                                        <p:strVal val="visible"/>
                                      </p:to>
                                    </p:set>
                                    <p:animEffect transition="in" filter="wipe(left)">
                                      <p:cBhvr>
                                        <p:cTn id="60" dur="500"/>
                                        <p:tgtEl>
                                          <p:spTgt spid="2406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2" grpId="0"/>
      <p:bldP spid="240644" grpId="0"/>
      <p:bldP spid="240645" grpId="0"/>
      <p:bldP spid="24064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Monday, Feb. 24, 2020</a:t>
            </a:r>
          </a:p>
        </p:txBody>
      </p:sp>
      <p:sp>
        <p:nvSpPr>
          <p:cNvPr id="13" name="Footer Placeholder 4"/>
          <p:cNvSpPr>
            <a:spLocks noGrp="1"/>
          </p:cNvSpPr>
          <p:nvPr>
            <p:ph type="ftr" sz="quarter" idx="11"/>
          </p:nvPr>
        </p:nvSpPr>
        <p:spPr/>
        <p:txBody>
          <a:bodyPr/>
          <a:lstStyle/>
          <a:p>
            <a:r>
              <a:rPr lang="nl-NL"/>
              <a:t>PHYS 1444-002, Spring 2020                    Dr. Jaehoon Yu</a:t>
            </a:r>
            <a:endParaRPr lang="en-US"/>
          </a:p>
        </p:txBody>
      </p:sp>
      <p:sp>
        <p:nvSpPr>
          <p:cNvPr id="14" name="Slide Number Placeholder 5"/>
          <p:cNvSpPr>
            <a:spLocks noGrp="1"/>
          </p:cNvSpPr>
          <p:nvPr>
            <p:ph type="sldNum" sz="quarter" idx="12"/>
          </p:nvPr>
        </p:nvSpPr>
        <p:spPr/>
        <p:txBody>
          <a:bodyPr/>
          <a:lstStyle/>
          <a:p>
            <a:fld id="{F94BCD39-414E-3645-AE99-E1C86C698B7C}" type="slidenum">
              <a:rPr lang="en-US"/>
              <a:pPr/>
              <a:t>9</a:t>
            </a:fld>
            <a:endParaRPr lang="en-US"/>
          </a:p>
        </p:txBody>
      </p:sp>
      <p:sp>
        <p:nvSpPr>
          <p:cNvPr id="241666" name="Rectangle 2"/>
          <p:cNvSpPr>
            <a:spLocks noGrp="1" noChangeArrowheads="1"/>
          </p:cNvSpPr>
          <p:nvPr>
            <p:ph type="title"/>
          </p:nvPr>
        </p:nvSpPr>
        <p:spPr>
          <a:xfrm>
            <a:off x="76200" y="76200"/>
            <a:ext cx="8915400" cy="685800"/>
          </a:xfrm>
        </p:spPr>
        <p:txBody>
          <a:bodyPr/>
          <a:lstStyle/>
          <a:p>
            <a:r>
              <a:rPr lang="en-US"/>
              <a:t>Electric Potential by Charge Distributions</a:t>
            </a:r>
          </a:p>
        </p:txBody>
      </p:sp>
      <p:sp>
        <p:nvSpPr>
          <p:cNvPr id="241667" name="Rectangle 3"/>
          <p:cNvSpPr>
            <a:spLocks noChangeArrowheads="1"/>
          </p:cNvSpPr>
          <p:nvPr/>
        </p:nvSpPr>
        <p:spPr bwMode="auto">
          <a:xfrm>
            <a:off x="381000" y="685800"/>
            <a:ext cx="8458200" cy="4495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Let’s consider a case of n individual point charges in a given space, and let V=0 at r=∞.</a:t>
            </a:r>
          </a:p>
          <a:p>
            <a:pPr marL="342900" indent="-342900">
              <a:spcBef>
                <a:spcPct val="20000"/>
              </a:spcBef>
              <a:buFontTx/>
              <a:buChar char="•"/>
            </a:pPr>
            <a:r>
              <a:rPr lang="en-US" sz="3200" dirty="0">
                <a:solidFill>
                  <a:schemeClr val="accent2"/>
                </a:solidFill>
                <a:latin typeface="Arial Narrow" charset="0"/>
              </a:rPr>
              <a:t>Then the potential V</a:t>
            </a:r>
            <a:r>
              <a:rPr lang="en-US" sz="3200" baseline="-25000" dirty="0">
                <a:solidFill>
                  <a:schemeClr val="accent2"/>
                </a:solidFill>
                <a:latin typeface="Monotype Corsiva"/>
                <a:cs typeface="Monotype Corsiva"/>
              </a:rPr>
              <a:t>ia</a:t>
            </a:r>
            <a:r>
              <a:rPr lang="en-US" sz="3200" dirty="0">
                <a:solidFill>
                  <a:schemeClr val="accent2"/>
                </a:solidFill>
                <a:latin typeface="Arial Narrow" charset="0"/>
              </a:rPr>
              <a:t> due to the charge Q</a:t>
            </a:r>
            <a:r>
              <a:rPr lang="en-US" sz="3200" baseline="-25000" dirty="0">
                <a:solidFill>
                  <a:schemeClr val="accent2"/>
                </a:solidFill>
                <a:latin typeface="Monotype Corsiva" charset="0"/>
              </a:rPr>
              <a:t>i</a:t>
            </a:r>
            <a:r>
              <a:rPr lang="en-US" sz="3200" dirty="0">
                <a:solidFill>
                  <a:schemeClr val="accent2"/>
                </a:solidFill>
                <a:latin typeface="Arial Narrow" charset="0"/>
              </a:rPr>
              <a:t> at point </a:t>
            </a:r>
            <a:r>
              <a:rPr lang="en-US" sz="3200" dirty="0">
                <a:solidFill>
                  <a:schemeClr val="accent2"/>
                </a:solidFill>
                <a:latin typeface="Monotype Corsiva" charset="0"/>
              </a:rPr>
              <a:t>a</a:t>
            </a:r>
            <a:r>
              <a:rPr lang="en-US" sz="3200" dirty="0">
                <a:solidFill>
                  <a:schemeClr val="accent2"/>
                </a:solidFill>
                <a:latin typeface="Arial Narrow" charset="0"/>
              </a:rPr>
              <a:t>, distance </a:t>
            </a:r>
            <a:r>
              <a:rPr lang="en-US" sz="3200" dirty="0" err="1">
                <a:solidFill>
                  <a:schemeClr val="accent2"/>
                </a:solidFill>
                <a:latin typeface="Arial Narrow" charset="0"/>
              </a:rPr>
              <a:t>r</a:t>
            </a:r>
            <a:r>
              <a:rPr lang="en-US" sz="3200" i="1" baseline="-25000" dirty="0" err="1">
                <a:solidFill>
                  <a:schemeClr val="accent2"/>
                </a:solidFill>
                <a:latin typeface="Arial Narrow" charset="0"/>
              </a:rPr>
              <a:t>ia</a:t>
            </a:r>
            <a:r>
              <a:rPr lang="en-US" sz="3200" dirty="0">
                <a:solidFill>
                  <a:schemeClr val="accent2"/>
                </a:solidFill>
                <a:latin typeface="Arial Narrow" charset="0"/>
              </a:rPr>
              <a:t> from Q</a:t>
            </a:r>
            <a:r>
              <a:rPr lang="en-US" sz="3200" baseline="-25000" dirty="0">
                <a:solidFill>
                  <a:schemeClr val="accent2"/>
                </a:solidFill>
                <a:latin typeface="Monotype Corsiva" charset="0"/>
              </a:rPr>
              <a:t>i</a:t>
            </a:r>
            <a:r>
              <a:rPr lang="en-US" sz="3200" dirty="0">
                <a:solidFill>
                  <a:schemeClr val="accent2"/>
                </a:solidFill>
                <a:latin typeface="Arial Narrow" charset="0"/>
              </a:rPr>
              <a:t> is</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Thus the total potential </a:t>
            </a:r>
            <a:r>
              <a:rPr lang="en-US" sz="3200" dirty="0" err="1">
                <a:solidFill>
                  <a:schemeClr val="accent2"/>
                </a:solidFill>
                <a:latin typeface="Arial Narrow" charset="0"/>
              </a:rPr>
              <a:t>V</a:t>
            </a:r>
            <a:r>
              <a:rPr lang="en-US" sz="3200" baseline="-25000" dirty="0" err="1">
                <a:solidFill>
                  <a:schemeClr val="accent2"/>
                </a:solidFill>
                <a:latin typeface="Arial Narrow" charset="0"/>
              </a:rPr>
              <a:t>a</a:t>
            </a:r>
            <a:r>
              <a:rPr lang="en-US" sz="3200" dirty="0">
                <a:solidFill>
                  <a:schemeClr val="accent2"/>
                </a:solidFill>
                <a:latin typeface="Arial Narrow" charset="0"/>
              </a:rPr>
              <a:t> by all </a:t>
            </a:r>
            <a:r>
              <a:rPr lang="en-US" sz="3200" dirty="0" err="1">
                <a:solidFill>
                  <a:schemeClr val="accent2"/>
                </a:solidFill>
                <a:latin typeface="Arial Narrow" charset="0"/>
              </a:rPr>
              <a:t>n</a:t>
            </a:r>
            <a:r>
              <a:rPr lang="en-US" sz="3200" dirty="0">
                <a:solidFill>
                  <a:schemeClr val="accent2"/>
                </a:solidFill>
                <a:latin typeface="Arial Narrow" charset="0"/>
              </a:rPr>
              <a:t> point charges is</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p:txBody>
      </p:sp>
      <p:graphicFrame>
        <p:nvGraphicFramePr>
          <p:cNvPr id="241668" name="Object 4"/>
          <p:cNvGraphicFramePr>
            <a:graphicFrameLocks noChangeAspect="1"/>
          </p:cNvGraphicFramePr>
          <p:nvPr/>
        </p:nvGraphicFramePr>
        <p:xfrm>
          <a:off x="4724400" y="2514600"/>
          <a:ext cx="869950" cy="582613"/>
        </p:xfrm>
        <a:graphic>
          <a:graphicData uri="http://schemas.openxmlformats.org/presentationml/2006/ole">
            <mc:AlternateContent xmlns:mc="http://schemas.openxmlformats.org/markup-compatibility/2006">
              <mc:Choice xmlns:v="urn:schemas-microsoft-com:vml" Requires="v">
                <p:oleObj spid="_x0000_s59974" name="Equation" r:id="rId3" imgW="304560" imgH="203040" progId="Equation.DSMT4">
                  <p:embed/>
                </p:oleObj>
              </mc:Choice>
              <mc:Fallback>
                <p:oleObj name="Equation" r:id="rId3" imgW="304560" imgH="203040" progId="Equation.DSMT4">
                  <p:embed/>
                  <p:pic>
                    <p:nvPicPr>
                      <p:cNvPr id="24166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514600"/>
                        <a:ext cx="869950" cy="5826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41669" name="Object 5"/>
          <p:cNvGraphicFramePr>
            <a:graphicFrameLocks noChangeAspect="1"/>
          </p:cNvGraphicFramePr>
          <p:nvPr/>
        </p:nvGraphicFramePr>
        <p:xfrm>
          <a:off x="5588000" y="2286000"/>
          <a:ext cx="1455738" cy="1168400"/>
        </p:xfrm>
        <a:graphic>
          <a:graphicData uri="http://schemas.openxmlformats.org/presentationml/2006/ole">
            <mc:AlternateContent xmlns:mc="http://schemas.openxmlformats.org/markup-compatibility/2006">
              <mc:Choice xmlns:v="urn:schemas-microsoft-com:vml" Requires="v">
                <p:oleObj spid="_x0000_s59975" name="Equation" r:id="rId5" imgW="507960" imgH="406080" progId="Equation.DSMT4">
                  <p:embed/>
                </p:oleObj>
              </mc:Choice>
              <mc:Fallback>
                <p:oleObj name="Equation" r:id="rId5" imgW="507960" imgH="406080" progId="Equation.DSMT4">
                  <p:embed/>
                  <p:pic>
                    <p:nvPicPr>
                      <p:cNvPr id="241669"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8000" y="2286000"/>
                        <a:ext cx="1455738" cy="1168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41670" name="Object 6"/>
          <p:cNvGraphicFramePr>
            <a:graphicFrameLocks noChangeAspect="1"/>
          </p:cNvGraphicFramePr>
          <p:nvPr/>
        </p:nvGraphicFramePr>
        <p:xfrm>
          <a:off x="2584450" y="3889375"/>
          <a:ext cx="1377950" cy="1238250"/>
        </p:xfrm>
        <a:graphic>
          <a:graphicData uri="http://schemas.openxmlformats.org/presentationml/2006/ole">
            <mc:AlternateContent xmlns:mc="http://schemas.openxmlformats.org/markup-compatibility/2006">
              <mc:Choice xmlns:v="urn:schemas-microsoft-com:vml" Requires="v">
                <p:oleObj spid="_x0000_s59976" name="Equation" r:id="rId7" imgW="482400" imgH="431640" progId="Equation.DSMT4">
                  <p:embed/>
                </p:oleObj>
              </mc:Choice>
              <mc:Fallback>
                <p:oleObj name="Equation" r:id="rId7" imgW="482400" imgH="431640" progId="Equation.DSMT4">
                  <p:embed/>
                  <p:pic>
                    <p:nvPicPr>
                      <p:cNvPr id="24167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84450" y="3889375"/>
                        <a:ext cx="1377950" cy="12382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41671" name="Object 7"/>
          <p:cNvGraphicFramePr>
            <a:graphicFrameLocks noChangeAspect="1"/>
          </p:cNvGraphicFramePr>
          <p:nvPr/>
        </p:nvGraphicFramePr>
        <p:xfrm>
          <a:off x="3825875" y="3886200"/>
          <a:ext cx="1965325" cy="1241425"/>
        </p:xfrm>
        <a:graphic>
          <a:graphicData uri="http://schemas.openxmlformats.org/presentationml/2006/ole">
            <mc:AlternateContent xmlns:mc="http://schemas.openxmlformats.org/markup-compatibility/2006">
              <mc:Choice xmlns:v="urn:schemas-microsoft-com:vml" Requires="v">
                <p:oleObj spid="_x0000_s59977" name="Equation" r:id="rId9" imgW="685800" imgH="431640" progId="Equation.DSMT4">
                  <p:embed/>
                </p:oleObj>
              </mc:Choice>
              <mc:Fallback>
                <p:oleObj name="Equation" r:id="rId9" imgW="685800" imgH="431640" progId="Equation.DSMT4">
                  <p:embed/>
                  <p:pic>
                    <p:nvPicPr>
                      <p:cNvPr id="241671"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25875" y="3886200"/>
                        <a:ext cx="1965325" cy="12414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41672" name="Object 8"/>
          <p:cNvGraphicFramePr>
            <a:graphicFrameLocks noChangeAspect="1"/>
          </p:cNvGraphicFramePr>
          <p:nvPr/>
        </p:nvGraphicFramePr>
        <p:xfrm>
          <a:off x="1752600" y="4240213"/>
          <a:ext cx="833438" cy="582612"/>
        </p:xfrm>
        <a:graphic>
          <a:graphicData uri="http://schemas.openxmlformats.org/presentationml/2006/ole">
            <mc:AlternateContent xmlns:mc="http://schemas.openxmlformats.org/markup-compatibility/2006">
              <mc:Choice xmlns:v="urn:schemas-microsoft-com:vml" Requires="v">
                <p:oleObj spid="_x0000_s59978" name="Equation" r:id="rId11" imgW="291960" imgH="203040" progId="Equation.DSMT4">
                  <p:embed/>
                </p:oleObj>
              </mc:Choice>
              <mc:Fallback>
                <p:oleObj name="Equation" r:id="rId11" imgW="291960" imgH="203040" progId="Equation.DSMT4">
                  <p:embed/>
                  <p:pic>
                    <p:nvPicPr>
                      <p:cNvPr id="241672"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52600" y="4240213"/>
                        <a:ext cx="833438" cy="5826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41673" name="Rectangle 9"/>
          <p:cNvSpPr>
            <a:spLocks noChangeArrowheads="1"/>
          </p:cNvSpPr>
          <p:nvPr/>
        </p:nvSpPr>
        <p:spPr bwMode="auto">
          <a:xfrm>
            <a:off x="533400" y="5181600"/>
            <a:ext cx="4267200" cy="914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a:solidFill>
                  <a:schemeClr val="accent2"/>
                </a:solidFill>
                <a:latin typeface="Arial Narrow" charset="0"/>
              </a:rPr>
              <a:t>For a continuous charge distribution, we obtain</a:t>
            </a:r>
          </a:p>
        </p:txBody>
      </p:sp>
      <p:graphicFrame>
        <p:nvGraphicFramePr>
          <p:cNvPr id="241674" name="Object 10"/>
          <p:cNvGraphicFramePr>
            <a:graphicFrameLocks noChangeAspect="1"/>
          </p:cNvGraphicFramePr>
          <p:nvPr/>
        </p:nvGraphicFramePr>
        <p:xfrm>
          <a:off x="6400800" y="4949825"/>
          <a:ext cx="2057400" cy="1374775"/>
        </p:xfrm>
        <a:graphic>
          <a:graphicData uri="http://schemas.openxmlformats.org/presentationml/2006/ole">
            <mc:AlternateContent xmlns:mc="http://schemas.openxmlformats.org/markup-compatibility/2006">
              <mc:Choice xmlns:v="urn:schemas-microsoft-com:vml" Requires="v">
                <p:oleObj spid="_x0000_s59979" name="Equation" r:id="rId13" imgW="609480" imgH="406080" progId="Equation.DSMT4">
                  <p:embed/>
                </p:oleObj>
              </mc:Choice>
              <mc:Fallback>
                <p:oleObj name="Equation" r:id="rId13" imgW="609480" imgH="406080" progId="Equation.DSMT4">
                  <p:embed/>
                  <p:pic>
                    <p:nvPicPr>
                      <p:cNvPr id="241674"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00800" y="4949825"/>
                        <a:ext cx="2057400" cy="1374775"/>
                      </a:xfrm>
                      <a:prstGeom prst="rect">
                        <a:avLst/>
                      </a:prstGeom>
                      <a:solidFill>
                        <a:srgbClr val="99FFCC"/>
                      </a:solidFill>
                    </p:spPr>
                  </p:pic>
                </p:oleObj>
              </mc:Fallback>
            </mc:AlternateContent>
          </a:graphicData>
        </a:graphic>
      </p:graphicFrame>
      <p:graphicFrame>
        <p:nvGraphicFramePr>
          <p:cNvPr id="241675" name="Object 11"/>
          <p:cNvGraphicFramePr>
            <a:graphicFrameLocks noChangeAspect="1"/>
          </p:cNvGraphicFramePr>
          <p:nvPr/>
        </p:nvGraphicFramePr>
        <p:xfrm>
          <a:off x="5562600" y="5310188"/>
          <a:ext cx="852488" cy="557212"/>
        </p:xfrm>
        <a:graphic>
          <a:graphicData uri="http://schemas.openxmlformats.org/presentationml/2006/ole">
            <mc:AlternateContent xmlns:mc="http://schemas.openxmlformats.org/markup-compatibility/2006">
              <mc:Choice xmlns:v="urn:schemas-microsoft-com:vml" Requires="v">
                <p:oleObj spid="_x0000_s59980" name="Equation" r:id="rId15" imgW="253800" imgH="164880" progId="Equation.DSMT4">
                  <p:embed/>
                </p:oleObj>
              </mc:Choice>
              <mc:Fallback>
                <p:oleObj name="Equation" r:id="rId15" imgW="253800" imgH="164880" progId="Equation.DSMT4">
                  <p:embed/>
                  <p:pic>
                    <p:nvPicPr>
                      <p:cNvPr id="241675" name="Object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62600" y="5310188"/>
                        <a:ext cx="852488" cy="557212"/>
                      </a:xfrm>
                      <a:prstGeom prst="rect">
                        <a:avLst/>
                      </a:prstGeom>
                      <a:solidFill>
                        <a:srgbClr val="99FFCC"/>
                      </a:solidFill>
                    </p:spPr>
                  </p:pic>
                </p:oleObj>
              </mc:Fallback>
            </mc:AlternateContent>
          </a:graphicData>
        </a:graphic>
      </p:graphicFrame>
    </p:spTree>
    <p:extLst>
      <p:ext uri="{BB962C8B-B14F-4D97-AF65-F5344CB8AC3E}">
        <p14:creationId xmlns:p14="http://schemas.microsoft.com/office/powerpoint/2010/main" val="120782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41667">
                                            <p:txEl>
                                              <p:pRg st="0" end="0"/>
                                            </p:txEl>
                                          </p:spTgt>
                                        </p:tgtEl>
                                        <p:attrNameLst>
                                          <p:attrName>style.visibility</p:attrName>
                                        </p:attrNameLst>
                                      </p:cBhvr>
                                      <p:to>
                                        <p:strVal val="visible"/>
                                      </p:to>
                                    </p:set>
                                    <p:animEffect transition="in" filter="wipe(left)">
                                      <p:cBhvr>
                                        <p:cTn id="7" dur="500"/>
                                        <p:tgtEl>
                                          <p:spTgt spid="2416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41667">
                                            <p:txEl>
                                              <p:pRg st="1" end="1"/>
                                            </p:txEl>
                                          </p:spTgt>
                                        </p:tgtEl>
                                        <p:attrNameLst>
                                          <p:attrName>style.visibility</p:attrName>
                                        </p:attrNameLst>
                                      </p:cBhvr>
                                      <p:to>
                                        <p:strVal val="visible"/>
                                      </p:to>
                                    </p:set>
                                    <p:animEffect transition="in" filter="wipe(left)">
                                      <p:cBhvr>
                                        <p:cTn id="12" dur="500"/>
                                        <p:tgtEl>
                                          <p:spTgt spid="2416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1668"/>
                                        </p:tgtEl>
                                        <p:attrNameLst>
                                          <p:attrName>style.visibility</p:attrName>
                                        </p:attrNameLst>
                                      </p:cBhvr>
                                      <p:to>
                                        <p:strVal val="visible"/>
                                      </p:to>
                                    </p:set>
                                    <p:animEffect transition="in" filter="wipe(left)">
                                      <p:cBhvr>
                                        <p:cTn id="17" dur="500"/>
                                        <p:tgtEl>
                                          <p:spTgt spid="24166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1669"/>
                                        </p:tgtEl>
                                        <p:attrNameLst>
                                          <p:attrName>style.visibility</p:attrName>
                                        </p:attrNameLst>
                                      </p:cBhvr>
                                      <p:to>
                                        <p:strVal val="visible"/>
                                      </p:to>
                                    </p:set>
                                    <p:animEffect transition="in" filter="wipe(left)">
                                      <p:cBhvr>
                                        <p:cTn id="22" dur="500"/>
                                        <p:tgtEl>
                                          <p:spTgt spid="24166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41667">
                                            <p:txEl>
                                              <p:pRg st="3" end="3"/>
                                            </p:txEl>
                                          </p:spTgt>
                                        </p:tgtEl>
                                        <p:attrNameLst>
                                          <p:attrName>style.visibility</p:attrName>
                                        </p:attrNameLst>
                                      </p:cBhvr>
                                      <p:to>
                                        <p:strVal val="visible"/>
                                      </p:to>
                                    </p:set>
                                    <p:animEffect transition="in" filter="wipe(left)">
                                      <p:cBhvr>
                                        <p:cTn id="27" dur="500"/>
                                        <p:tgtEl>
                                          <p:spTgt spid="24166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41672"/>
                                        </p:tgtEl>
                                        <p:attrNameLst>
                                          <p:attrName>style.visibility</p:attrName>
                                        </p:attrNameLst>
                                      </p:cBhvr>
                                      <p:to>
                                        <p:strVal val="visible"/>
                                      </p:to>
                                    </p:set>
                                    <p:animEffect transition="in" filter="wipe(left)">
                                      <p:cBhvr>
                                        <p:cTn id="32" dur="500"/>
                                        <p:tgtEl>
                                          <p:spTgt spid="24167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41670"/>
                                        </p:tgtEl>
                                        <p:attrNameLst>
                                          <p:attrName>style.visibility</p:attrName>
                                        </p:attrNameLst>
                                      </p:cBhvr>
                                      <p:to>
                                        <p:strVal val="visible"/>
                                      </p:to>
                                    </p:set>
                                    <p:animEffect transition="in" filter="wipe(left)">
                                      <p:cBhvr>
                                        <p:cTn id="37" dur="500"/>
                                        <p:tgtEl>
                                          <p:spTgt spid="24167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41671"/>
                                        </p:tgtEl>
                                        <p:attrNameLst>
                                          <p:attrName>style.visibility</p:attrName>
                                        </p:attrNameLst>
                                      </p:cBhvr>
                                      <p:to>
                                        <p:strVal val="visible"/>
                                      </p:to>
                                    </p:set>
                                    <p:animEffect transition="in" filter="wipe(left)">
                                      <p:cBhvr>
                                        <p:cTn id="42" dur="500"/>
                                        <p:tgtEl>
                                          <p:spTgt spid="24167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41673">
                                            <p:txEl>
                                              <p:pRg st="0" end="0"/>
                                            </p:txEl>
                                          </p:spTgt>
                                        </p:tgtEl>
                                        <p:attrNameLst>
                                          <p:attrName>style.visibility</p:attrName>
                                        </p:attrNameLst>
                                      </p:cBhvr>
                                      <p:to>
                                        <p:strVal val="visible"/>
                                      </p:to>
                                    </p:set>
                                    <p:animEffect transition="in" filter="wipe(left)">
                                      <p:cBhvr>
                                        <p:cTn id="47" dur="500"/>
                                        <p:tgtEl>
                                          <p:spTgt spid="24167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41675"/>
                                        </p:tgtEl>
                                        <p:attrNameLst>
                                          <p:attrName>style.visibility</p:attrName>
                                        </p:attrNameLst>
                                      </p:cBhvr>
                                      <p:to>
                                        <p:strVal val="visible"/>
                                      </p:to>
                                    </p:set>
                                    <p:animEffect transition="in" filter="wipe(left)">
                                      <p:cBhvr>
                                        <p:cTn id="52" dur="500"/>
                                        <p:tgtEl>
                                          <p:spTgt spid="24167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41674"/>
                                        </p:tgtEl>
                                        <p:attrNameLst>
                                          <p:attrName>style.visibility</p:attrName>
                                        </p:attrNameLst>
                                      </p:cBhvr>
                                      <p:to>
                                        <p:strVal val="visible"/>
                                      </p:to>
                                    </p:set>
                                    <p:animEffect transition="in" filter="wipe(left)">
                                      <p:cBhvr>
                                        <p:cTn id="57" dur="500"/>
                                        <p:tgtEl>
                                          <p:spTgt spid="241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7" grpId="0" build="p"/>
      <p:bldP spid="241673" grpId="0" build="p"/>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16614</TotalTime>
  <Words>1885</Words>
  <Application>Microsoft Macintosh PowerPoint</Application>
  <PresentationFormat>On-screen Show (4:3)</PresentationFormat>
  <Paragraphs>183</Paragraphs>
  <Slides>17</Slides>
  <Notes>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4" baseType="lpstr">
      <vt:lpstr>Arial</vt:lpstr>
      <vt:lpstr>Arial Narrow</vt:lpstr>
      <vt:lpstr>Monotype Corsiva</vt:lpstr>
      <vt:lpstr>Symbol</vt:lpstr>
      <vt:lpstr>Times New Roman</vt:lpstr>
      <vt:lpstr>phys1443-spring02</vt:lpstr>
      <vt:lpstr>Equation</vt:lpstr>
      <vt:lpstr>PHYS 1444 – Section 002 Lecture #9</vt:lpstr>
      <vt:lpstr>Announcements </vt:lpstr>
      <vt:lpstr>Reminder: Special Project #3</vt:lpstr>
      <vt:lpstr>Electric Potential due to Point Charges</vt:lpstr>
      <vt:lpstr>Electric Potential due to Point Charges</vt:lpstr>
      <vt:lpstr>Properties of the Electric Potential</vt:lpstr>
      <vt:lpstr>Shape of the Electric Potential</vt:lpstr>
      <vt:lpstr>Example 23 – 6</vt:lpstr>
      <vt:lpstr>Electric Potential by Charge Distributions</vt:lpstr>
      <vt:lpstr>Example </vt:lpstr>
      <vt:lpstr>Example 23 – 8 </vt:lpstr>
      <vt:lpstr>Equi-potential Surfaces</vt:lpstr>
      <vt:lpstr>Equi-potential Surfaces</vt:lpstr>
      <vt:lpstr>Electric Potential due to Electric Dipoles</vt:lpstr>
      <vt:lpstr>E Determined from V</vt:lpstr>
      <vt:lpstr>E Determined from V</vt:lpstr>
      <vt:lpstr>Electrostatic Potential Energy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616</cp:revision>
  <dcterms:created xsi:type="dcterms:W3CDTF">2012-01-19T04:21:20Z</dcterms:created>
  <dcterms:modified xsi:type="dcterms:W3CDTF">2020-02-24T20:55:07Z</dcterms:modified>
</cp:coreProperties>
</file>