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562" r:id="rId2"/>
    <p:sldId id="567" r:id="rId3"/>
    <p:sldId id="591" r:id="rId4"/>
    <p:sldId id="598" r:id="rId5"/>
    <p:sldId id="599" r:id="rId6"/>
    <p:sldId id="600" r:id="rId7"/>
    <p:sldId id="601" r:id="rId8"/>
    <p:sldId id="602" r:id="rId9"/>
    <p:sldId id="603" r:id="rId10"/>
    <p:sldId id="604" r:id="rId11"/>
    <p:sldId id="605" r:id="rId12"/>
    <p:sldId id="606" r:id="rId13"/>
    <p:sldId id="607" r:id="rId14"/>
    <p:sldId id="608" r:id="rId1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99FFCC"/>
    <a:srgbClr val="FFFFCC"/>
    <a:srgbClr val="CC6600"/>
    <a:srgbClr val="FF0066"/>
    <a:srgbClr val="CC00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4"/>
    <p:restoredTop sz="94660"/>
  </p:normalViewPr>
  <p:slideViewPr>
    <p:cSldViewPr>
      <p:cViewPr varScale="1">
        <p:scale>
          <a:sx n="137" d="100"/>
          <a:sy n="137" d="100"/>
        </p:scale>
        <p:origin x="208"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wmf"/><Relationship Id="rId4" Type="http://schemas.openxmlformats.org/officeDocument/2006/relationships/image" Target="../media/image6.e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66.wmf"/><Relationship Id="rId3" Type="http://schemas.openxmlformats.org/officeDocument/2006/relationships/image" Target="../media/image61.wmf"/><Relationship Id="rId7" Type="http://schemas.openxmlformats.org/officeDocument/2006/relationships/image" Target="../media/image65.wmf"/><Relationship Id="rId2" Type="http://schemas.openxmlformats.org/officeDocument/2006/relationships/image" Target="../media/image60.emf"/><Relationship Id="rId1" Type="http://schemas.openxmlformats.org/officeDocument/2006/relationships/image" Target="../media/image59.wmf"/><Relationship Id="rId6" Type="http://schemas.openxmlformats.org/officeDocument/2006/relationships/image" Target="../media/image64.wmf"/><Relationship Id="rId11" Type="http://schemas.openxmlformats.org/officeDocument/2006/relationships/image" Target="../media/image69.wmf"/><Relationship Id="rId5" Type="http://schemas.openxmlformats.org/officeDocument/2006/relationships/image" Target="../media/image63.wmf"/><Relationship Id="rId10" Type="http://schemas.openxmlformats.org/officeDocument/2006/relationships/image" Target="../media/image68.emf"/><Relationship Id="rId4" Type="http://schemas.openxmlformats.org/officeDocument/2006/relationships/image" Target="../media/image62.emf"/><Relationship Id="rId9"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wmf"/><Relationship Id="rId4"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e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emf"/><Relationship Id="rId4" Type="http://schemas.openxmlformats.org/officeDocument/2006/relationships/image" Target="../media/image14.emf"/><Relationship Id="rId9"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emf"/><Relationship Id="rId7" Type="http://schemas.openxmlformats.org/officeDocument/2006/relationships/image" Target="../media/image35.wmf"/><Relationship Id="rId12" Type="http://schemas.openxmlformats.org/officeDocument/2006/relationships/image" Target="../media/image40.e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11" Type="http://schemas.openxmlformats.org/officeDocument/2006/relationships/image" Target="../media/image39.wmf"/><Relationship Id="rId5" Type="http://schemas.openxmlformats.org/officeDocument/2006/relationships/image" Target="../media/image33.emf"/><Relationship Id="rId10" Type="http://schemas.openxmlformats.org/officeDocument/2006/relationships/image" Target="../media/image38.emf"/><Relationship Id="rId4" Type="http://schemas.openxmlformats.org/officeDocument/2006/relationships/image" Target="../media/image32.wmf"/><Relationship Id="rId9"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emf"/><Relationship Id="rId5" Type="http://schemas.openxmlformats.org/officeDocument/2006/relationships/image" Target="../media/image46.wmf"/><Relationship Id="rId4"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12" Type="http://schemas.openxmlformats.org/officeDocument/2006/relationships/image" Target="../media/image58.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11" Type="http://schemas.openxmlformats.org/officeDocument/2006/relationships/image" Target="../media/image57.wmf"/><Relationship Id="rId5" Type="http://schemas.openxmlformats.org/officeDocument/2006/relationships/image" Target="../media/image51.wmf"/><Relationship Id="rId10" Type="http://schemas.openxmlformats.org/officeDocument/2006/relationships/image" Target="../media/image56.emf"/><Relationship Id="rId4" Type="http://schemas.openxmlformats.org/officeDocument/2006/relationships/image" Target="../media/image50.wmf"/><Relationship Id="rId9" Type="http://schemas.openxmlformats.org/officeDocument/2006/relationships/image" Target="../media/image5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2841549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846918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728159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9</a:t>
            </a:fld>
            <a:endParaRPr lang="en-US"/>
          </a:p>
        </p:txBody>
      </p:sp>
    </p:spTree>
    <p:extLst>
      <p:ext uri="{BB962C8B-B14F-4D97-AF65-F5344CB8AC3E}">
        <p14:creationId xmlns:p14="http://schemas.microsoft.com/office/powerpoint/2010/main" val="1849083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10</a:t>
            </a:fld>
            <a:endParaRPr lang="en-US"/>
          </a:p>
        </p:txBody>
      </p:sp>
    </p:spTree>
    <p:extLst>
      <p:ext uri="{BB962C8B-B14F-4D97-AF65-F5344CB8AC3E}">
        <p14:creationId xmlns:p14="http://schemas.microsoft.com/office/powerpoint/2010/main" val="670133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Feb. 26, 2020</a:t>
            </a:r>
          </a:p>
        </p:txBody>
      </p:sp>
      <p:sp>
        <p:nvSpPr>
          <p:cNvPr id="6" name="Rectangle 5"/>
          <p:cNvSpPr>
            <a:spLocks noGrp="1" noChangeArrowheads="1"/>
          </p:cNvSpPr>
          <p:nvPr>
            <p:ph type="ftr" sz="quarter" idx="11"/>
          </p:nvPr>
        </p:nvSpPr>
        <p:spPr/>
        <p:txBody>
          <a:bodyPr/>
          <a:lstStyle>
            <a:lvl1pPr>
              <a:defRPr smtClean="0"/>
            </a:lvl1pPr>
          </a:lstStyle>
          <a:p>
            <a:pPr>
              <a:defRPr/>
            </a:pPr>
            <a:r>
              <a:rPr lang="en-US"/>
              <a:t>PHYS 1444-002, Spring 2020                    Dr. Jaehoon Yu</a:t>
            </a:r>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Feb. 26,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Feb. 26, 2020</a:t>
            </a:r>
          </a:p>
        </p:txBody>
      </p:sp>
      <p:sp>
        <p:nvSpPr>
          <p:cNvPr id="5" name="Footer Placeholder 4"/>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Feb. 26, 2020</a:t>
            </a:r>
          </a:p>
        </p:txBody>
      </p:sp>
      <p:sp>
        <p:nvSpPr>
          <p:cNvPr id="8" name="Footer Placeholder 7"/>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Feb. 26, 2020</a:t>
            </a:r>
          </a:p>
        </p:txBody>
      </p:sp>
      <p:sp>
        <p:nvSpPr>
          <p:cNvPr id="4" name="Footer Placeholder 3"/>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Feb. 26, 2020</a:t>
            </a:r>
          </a:p>
        </p:txBody>
      </p:sp>
      <p:sp>
        <p:nvSpPr>
          <p:cNvPr id="3" name="Footer Placeholder 2"/>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Feb. 26, 2020</a:t>
            </a:r>
          </a:p>
        </p:txBody>
      </p:sp>
      <p:sp>
        <p:nvSpPr>
          <p:cNvPr id="6" name="Footer Placeholder 5"/>
          <p:cNvSpPr>
            <a:spLocks noGrp="1"/>
          </p:cNvSpPr>
          <p:nvPr>
            <p:ph type="ftr" sz="quarter" idx="11"/>
          </p:nvPr>
        </p:nvSpPr>
        <p:spPr/>
        <p:txBody>
          <a:bodyPr/>
          <a:lstStyle>
            <a:lvl1pPr>
              <a:defRPr smtClean="0"/>
            </a:lvl1pPr>
          </a:lstStyle>
          <a:p>
            <a:pPr>
              <a:defRPr/>
            </a:pPr>
            <a:r>
              <a:rPr lang="en-US"/>
              <a:t>PHYS 1444-002, Spring 2020                    Dr. Jaehoon Yu</a:t>
            </a:r>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Feb. 26,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en-US"/>
              <a:t>PHYS 1444-002, Spring 2020                    Dr. Jaehoon Yu</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124200" y="6248400"/>
            <a:ext cx="588696" cy="51968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file:////var/folders/kf/7w56wv9j72sbd7w75hl0rb200000gn/T/com.microsoft.Powerpoint/converted_emf.em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6.jpeg"/><Relationship Id="rId5" Type="http://schemas.openxmlformats.org/officeDocument/2006/relationships/image" Target="../media/image28.wmf"/><Relationship Id="rId4"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33.emf"/><Relationship Id="rId18" Type="http://schemas.openxmlformats.org/officeDocument/2006/relationships/oleObject" Target="../embeddings/oleObject31.bin"/><Relationship Id="rId26" Type="http://schemas.openxmlformats.org/officeDocument/2006/relationships/oleObject" Target="../embeddings/oleObject35.bin"/><Relationship Id="rId3" Type="http://schemas.openxmlformats.org/officeDocument/2006/relationships/image" Target="../media/image41.jpeg"/><Relationship Id="rId21" Type="http://schemas.openxmlformats.org/officeDocument/2006/relationships/image" Target="../media/image37.wmf"/><Relationship Id="rId7" Type="http://schemas.openxmlformats.org/officeDocument/2006/relationships/image" Target="../media/image30.wmf"/><Relationship Id="rId12" Type="http://schemas.openxmlformats.org/officeDocument/2006/relationships/oleObject" Target="../embeddings/oleObject28.bin"/><Relationship Id="rId17" Type="http://schemas.openxmlformats.org/officeDocument/2006/relationships/image" Target="../media/image35.wmf"/><Relationship Id="rId25" Type="http://schemas.openxmlformats.org/officeDocument/2006/relationships/image" Target="../media/image39.wmf"/><Relationship Id="rId2" Type="http://schemas.openxmlformats.org/officeDocument/2006/relationships/slideLayout" Target="../slideLayouts/slideLayout2.xml"/><Relationship Id="rId16" Type="http://schemas.openxmlformats.org/officeDocument/2006/relationships/oleObject" Target="../embeddings/oleObject30.bin"/><Relationship Id="rId20" Type="http://schemas.openxmlformats.org/officeDocument/2006/relationships/oleObject" Target="../embeddings/oleObject32.bin"/><Relationship Id="rId1" Type="http://schemas.openxmlformats.org/officeDocument/2006/relationships/vmlDrawing" Target="../drawings/vmlDrawing7.vml"/><Relationship Id="rId6" Type="http://schemas.openxmlformats.org/officeDocument/2006/relationships/oleObject" Target="../embeddings/oleObject25.bin"/><Relationship Id="rId11" Type="http://schemas.openxmlformats.org/officeDocument/2006/relationships/image" Target="../media/image32.wmf"/><Relationship Id="rId24" Type="http://schemas.openxmlformats.org/officeDocument/2006/relationships/oleObject" Target="../embeddings/oleObject34.bin"/><Relationship Id="rId5" Type="http://schemas.openxmlformats.org/officeDocument/2006/relationships/image" Target="../media/image29.wmf"/><Relationship Id="rId15" Type="http://schemas.openxmlformats.org/officeDocument/2006/relationships/image" Target="../media/image34.wmf"/><Relationship Id="rId23" Type="http://schemas.openxmlformats.org/officeDocument/2006/relationships/image" Target="../media/image38.emf"/><Relationship Id="rId10" Type="http://schemas.openxmlformats.org/officeDocument/2006/relationships/oleObject" Target="../embeddings/oleObject27.bin"/><Relationship Id="rId19" Type="http://schemas.openxmlformats.org/officeDocument/2006/relationships/image" Target="../media/image36.wmf"/><Relationship Id="rId4" Type="http://schemas.openxmlformats.org/officeDocument/2006/relationships/oleObject" Target="../embeddings/oleObject24.bin"/><Relationship Id="rId9" Type="http://schemas.openxmlformats.org/officeDocument/2006/relationships/image" Target="../media/image31.emf"/><Relationship Id="rId14" Type="http://schemas.openxmlformats.org/officeDocument/2006/relationships/oleObject" Target="../embeddings/oleObject29.bin"/><Relationship Id="rId22" Type="http://schemas.openxmlformats.org/officeDocument/2006/relationships/oleObject" Target="../embeddings/oleObject33.bin"/><Relationship Id="rId27" Type="http://schemas.openxmlformats.org/officeDocument/2006/relationships/image" Target="../media/image40.emf"/></Relationships>
</file>

<file path=ppt/slides/_rels/slide12.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image" Target="../media/image4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43.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45.wmf"/><Relationship Id="rId4" Type="http://schemas.openxmlformats.org/officeDocument/2006/relationships/image" Target="../media/image42.emf"/><Relationship Id="rId9" Type="http://schemas.openxmlformats.org/officeDocument/2006/relationships/oleObject" Target="../embeddings/oleObject39.bin"/></Relationships>
</file>

<file path=ppt/slides/_rels/slide13.xml.rels><?xml version="1.0" encoding="UTF-8" standalone="yes"?>
<Relationships xmlns="http://schemas.openxmlformats.org/package/2006/relationships"><Relationship Id="rId8" Type="http://schemas.openxmlformats.org/officeDocument/2006/relationships/image" Target="../media/image49.wmf"/><Relationship Id="rId13" Type="http://schemas.openxmlformats.org/officeDocument/2006/relationships/oleObject" Target="../embeddings/oleObject46.bin"/><Relationship Id="rId18" Type="http://schemas.openxmlformats.org/officeDocument/2006/relationships/image" Target="../media/image54.wmf"/><Relationship Id="rId26" Type="http://schemas.openxmlformats.org/officeDocument/2006/relationships/image" Target="../media/image58.wmf"/><Relationship Id="rId3" Type="http://schemas.openxmlformats.org/officeDocument/2006/relationships/oleObject" Target="../embeddings/oleObject41.bin"/><Relationship Id="rId21" Type="http://schemas.openxmlformats.org/officeDocument/2006/relationships/oleObject" Target="../embeddings/oleObject50.bin"/><Relationship Id="rId7" Type="http://schemas.openxmlformats.org/officeDocument/2006/relationships/oleObject" Target="../embeddings/oleObject43.bin"/><Relationship Id="rId12" Type="http://schemas.openxmlformats.org/officeDocument/2006/relationships/image" Target="../media/image51.wmf"/><Relationship Id="rId17" Type="http://schemas.openxmlformats.org/officeDocument/2006/relationships/oleObject" Target="../embeddings/oleObject48.bin"/><Relationship Id="rId25" Type="http://schemas.openxmlformats.org/officeDocument/2006/relationships/oleObject" Target="../embeddings/oleObject52.bin"/><Relationship Id="rId2" Type="http://schemas.openxmlformats.org/officeDocument/2006/relationships/slideLayout" Target="../slideLayouts/slideLayout2.xml"/><Relationship Id="rId16" Type="http://schemas.openxmlformats.org/officeDocument/2006/relationships/image" Target="../media/image53.wmf"/><Relationship Id="rId20" Type="http://schemas.openxmlformats.org/officeDocument/2006/relationships/image" Target="../media/image55.wmf"/><Relationship Id="rId1" Type="http://schemas.openxmlformats.org/officeDocument/2006/relationships/vmlDrawing" Target="../drawings/vmlDrawing9.vml"/><Relationship Id="rId6" Type="http://schemas.openxmlformats.org/officeDocument/2006/relationships/image" Target="../media/image48.wmf"/><Relationship Id="rId11" Type="http://schemas.openxmlformats.org/officeDocument/2006/relationships/oleObject" Target="../embeddings/oleObject45.bin"/><Relationship Id="rId24" Type="http://schemas.openxmlformats.org/officeDocument/2006/relationships/image" Target="../media/image57.wmf"/><Relationship Id="rId5" Type="http://schemas.openxmlformats.org/officeDocument/2006/relationships/oleObject" Target="../embeddings/oleObject42.bin"/><Relationship Id="rId15" Type="http://schemas.openxmlformats.org/officeDocument/2006/relationships/oleObject" Target="../embeddings/oleObject47.bin"/><Relationship Id="rId23" Type="http://schemas.openxmlformats.org/officeDocument/2006/relationships/oleObject" Target="../embeddings/oleObject51.bin"/><Relationship Id="rId10" Type="http://schemas.openxmlformats.org/officeDocument/2006/relationships/image" Target="../media/image50.wmf"/><Relationship Id="rId19" Type="http://schemas.openxmlformats.org/officeDocument/2006/relationships/oleObject" Target="../embeddings/oleObject49.bin"/><Relationship Id="rId4" Type="http://schemas.openxmlformats.org/officeDocument/2006/relationships/image" Target="../media/image47.wmf"/><Relationship Id="rId9" Type="http://schemas.openxmlformats.org/officeDocument/2006/relationships/oleObject" Target="../embeddings/oleObject44.bin"/><Relationship Id="rId14" Type="http://schemas.openxmlformats.org/officeDocument/2006/relationships/image" Target="../media/image52.wmf"/><Relationship Id="rId22" Type="http://schemas.openxmlformats.org/officeDocument/2006/relationships/image" Target="../media/image56.e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55.bin"/><Relationship Id="rId13" Type="http://schemas.openxmlformats.org/officeDocument/2006/relationships/image" Target="../media/image63.wmf"/><Relationship Id="rId18" Type="http://schemas.openxmlformats.org/officeDocument/2006/relationships/oleObject" Target="../embeddings/oleObject60.bin"/><Relationship Id="rId3" Type="http://schemas.openxmlformats.org/officeDocument/2006/relationships/image" Target="../media/image70.jpeg"/><Relationship Id="rId21" Type="http://schemas.openxmlformats.org/officeDocument/2006/relationships/image" Target="../media/image67.wmf"/><Relationship Id="rId7" Type="http://schemas.openxmlformats.org/officeDocument/2006/relationships/image" Target="../media/image60.emf"/><Relationship Id="rId12" Type="http://schemas.openxmlformats.org/officeDocument/2006/relationships/oleObject" Target="../embeddings/oleObject57.bin"/><Relationship Id="rId17" Type="http://schemas.openxmlformats.org/officeDocument/2006/relationships/image" Target="../media/image65.wmf"/><Relationship Id="rId25" Type="http://schemas.openxmlformats.org/officeDocument/2006/relationships/image" Target="../media/image69.wmf"/><Relationship Id="rId2" Type="http://schemas.openxmlformats.org/officeDocument/2006/relationships/slideLayout" Target="../slideLayouts/slideLayout2.xml"/><Relationship Id="rId16" Type="http://schemas.openxmlformats.org/officeDocument/2006/relationships/oleObject" Target="../embeddings/oleObject59.bin"/><Relationship Id="rId20" Type="http://schemas.openxmlformats.org/officeDocument/2006/relationships/oleObject" Target="../embeddings/oleObject61.bin"/><Relationship Id="rId1" Type="http://schemas.openxmlformats.org/officeDocument/2006/relationships/vmlDrawing" Target="../drawings/vmlDrawing10.vml"/><Relationship Id="rId6" Type="http://schemas.openxmlformats.org/officeDocument/2006/relationships/oleObject" Target="../embeddings/oleObject54.bin"/><Relationship Id="rId11" Type="http://schemas.openxmlformats.org/officeDocument/2006/relationships/image" Target="../media/image62.emf"/><Relationship Id="rId24" Type="http://schemas.openxmlformats.org/officeDocument/2006/relationships/oleObject" Target="../embeddings/oleObject63.bin"/><Relationship Id="rId5" Type="http://schemas.openxmlformats.org/officeDocument/2006/relationships/image" Target="../media/image59.wmf"/><Relationship Id="rId15" Type="http://schemas.openxmlformats.org/officeDocument/2006/relationships/image" Target="../media/image64.wmf"/><Relationship Id="rId23" Type="http://schemas.openxmlformats.org/officeDocument/2006/relationships/image" Target="../media/image68.emf"/><Relationship Id="rId10" Type="http://schemas.openxmlformats.org/officeDocument/2006/relationships/oleObject" Target="../embeddings/oleObject56.bin"/><Relationship Id="rId19" Type="http://schemas.openxmlformats.org/officeDocument/2006/relationships/image" Target="../media/image66.wmf"/><Relationship Id="rId4" Type="http://schemas.openxmlformats.org/officeDocument/2006/relationships/oleObject" Target="../embeddings/oleObject53.bin"/><Relationship Id="rId9" Type="http://schemas.openxmlformats.org/officeDocument/2006/relationships/image" Target="../media/image61.wmf"/><Relationship Id="rId14" Type="http://schemas.openxmlformats.org/officeDocument/2006/relationships/oleObject" Target="../embeddings/oleObject58.bin"/><Relationship Id="rId22" Type="http://schemas.openxmlformats.org/officeDocument/2006/relationships/oleObject" Target="../embeddings/oleObject6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10" Type="http://schemas.openxmlformats.org/officeDocument/2006/relationships/image" Target="../media/image6.e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oleObject" Target="../embeddings/oleObject6.bin"/><Relationship Id="rId10" Type="http://schemas.openxmlformats.org/officeDocument/2006/relationships/image" Target="../media/image10.emf"/><Relationship Id="rId4" Type="http://schemas.openxmlformats.org/officeDocument/2006/relationships/image" Target="../media/image7.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4.bin"/><Relationship Id="rId18" Type="http://schemas.openxmlformats.org/officeDocument/2006/relationships/image" Target="../media/image18.wmf"/><Relationship Id="rId3" Type="http://schemas.openxmlformats.org/officeDocument/2006/relationships/oleObject" Target="../embeddings/oleObject9.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5.wmf"/><Relationship Id="rId17"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17.emf"/><Relationship Id="rId20" Type="http://schemas.openxmlformats.org/officeDocument/2006/relationships/image" Target="../media/image19.wmf"/><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14.emf"/><Relationship Id="rId19" Type="http://schemas.openxmlformats.org/officeDocument/2006/relationships/oleObject" Target="../embeddings/oleObject17.bin"/><Relationship Id="rId4" Type="http://schemas.openxmlformats.org/officeDocument/2006/relationships/image" Target="../media/image11.wmf"/><Relationship Id="rId9" Type="http://schemas.openxmlformats.org/officeDocument/2006/relationships/oleObject" Target="../embeddings/oleObject12.bin"/><Relationship Id="rId14" Type="http://schemas.openxmlformats.org/officeDocument/2006/relationships/image" Target="../media/image16.wmf"/><Relationship Id="rId22" Type="http://schemas.openxmlformats.org/officeDocument/2006/relationships/image" Target="../media/image20.emf"/></Relationships>
</file>

<file path=ppt/slides/_rels/slide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notesSlide" Target="../notesSlides/notesSlide4.xml"/><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7.jpeg"/><Relationship Id="rId5" Type="http://schemas.openxmlformats.org/officeDocument/2006/relationships/image" Target="../media/image26.jpeg"/><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Feb. 26, 2020</a:t>
            </a:r>
          </a:p>
        </p:txBody>
      </p:sp>
      <p:sp>
        <p:nvSpPr>
          <p:cNvPr id="7" name="Rectangle 5"/>
          <p:cNvSpPr>
            <a:spLocks noGrp="1" noChangeArrowheads="1"/>
          </p:cNvSpPr>
          <p:nvPr>
            <p:ph type="ftr" sz="quarter" idx="11"/>
          </p:nvPr>
        </p:nvSpPr>
        <p:spPr/>
        <p:txBody>
          <a:bodyPr/>
          <a:lstStyle/>
          <a:p>
            <a:pPr>
              <a:defRPr/>
            </a:pPr>
            <a:r>
              <a:rPr lang="en-US"/>
              <a:t>PHYS 1444-002, Spring 2020                    Dr. Jaehoon Yu</a:t>
            </a:r>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1444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#10</a:t>
            </a:r>
          </a:p>
        </p:txBody>
      </p:sp>
      <p:sp>
        <p:nvSpPr>
          <p:cNvPr id="18438" name="Text Box 4"/>
          <p:cNvSpPr txBox="1">
            <a:spLocks noChangeArrowheads="1"/>
          </p:cNvSpPr>
          <p:nvPr/>
        </p:nvSpPr>
        <p:spPr bwMode="auto">
          <a:xfrm>
            <a:off x="2893398" y="1447800"/>
            <a:ext cx="3049233"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Feb. 26, 2020	</a:t>
            </a:r>
          </a:p>
          <a:p>
            <a:pPr algn="ctr"/>
            <a:r>
              <a:rPr lang="en-US" dirty="0">
                <a:solidFill>
                  <a:schemeClr val="accent2"/>
                </a:solidFill>
                <a:latin typeface="Monotype Corsiva" pitchFamily="-84" charset="0"/>
              </a:rPr>
              <a:t>Dr. Jaehoon Yu</a:t>
            </a:r>
            <a:endParaRPr lang="en-US" b="1" dirty="0">
              <a:solidFill>
                <a:srgbClr val="FF0066"/>
              </a:solidFill>
              <a:latin typeface="Monotype Corsiva" pitchFamily="-84" charset="0"/>
            </a:endParaRPr>
          </a:p>
        </p:txBody>
      </p:sp>
      <p:sp>
        <p:nvSpPr>
          <p:cNvPr id="10" name="Content Placeholder 2">
            <a:extLst>
              <a:ext uri="{FF2B5EF4-FFF2-40B4-BE49-F238E27FC236}">
                <a16:creationId xmlns:a16="http://schemas.microsoft.com/office/drawing/2014/main" id="{8489E6EB-9A4B-934B-86D7-16E710D27181}"/>
              </a:ext>
            </a:extLst>
          </p:cNvPr>
          <p:cNvSpPr txBox="1">
            <a:spLocks/>
          </p:cNvSpPr>
          <p:nvPr/>
        </p:nvSpPr>
        <p:spPr bwMode="auto">
          <a:xfrm>
            <a:off x="1266522" y="2074628"/>
            <a:ext cx="6934200" cy="2971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dirty="0">
                <a:latin typeface="Arial Narrow" pitchFamily="-84" charset="0"/>
              </a:rPr>
              <a:t>CH 23</a:t>
            </a:r>
          </a:p>
          <a:p>
            <a:pPr lvl="1">
              <a:buFont typeface="Arial" panose="020B0604020202020204" pitchFamily="34" charset="0"/>
              <a:buChar char="•"/>
            </a:pPr>
            <a:r>
              <a:rPr lang="en-US" dirty="0">
                <a:latin typeface="Arial Narrow" charset="0"/>
              </a:rPr>
              <a:t>Electrostatic Potential Energy</a:t>
            </a:r>
          </a:p>
          <a:p>
            <a:pPr marL="609600" indent="-609600" algn="l"/>
            <a:r>
              <a:rPr lang="en-US" dirty="0">
                <a:latin typeface="Arial Narrow" charset="0"/>
              </a:rPr>
              <a:t>CH 24 Capacitance etc..</a:t>
            </a:r>
            <a:endParaRPr lang="en-US" dirty="0">
              <a:solidFill>
                <a:srgbClr val="003300"/>
              </a:solidFill>
              <a:latin typeface="Arial Narrow" charset="0"/>
            </a:endParaRPr>
          </a:p>
          <a:p>
            <a:pPr marL="990600" lvl="1" indent="-533400"/>
            <a:r>
              <a:rPr lang="en-US" dirty="0">
                <a:latin typeface="Arial Narrow" charset="0"/>
              </a:rPr>
              <a:t>Capacitors</a:t>
            </a:r>
          </a:p>
          <a:p>
            <a:pPr marL="990600" lvl="1" indent="-533400"/>
            <a:r>
              <a:rPr lang="en-US" dirty="0">
                <a:latin typeface="Arial Narrow" charset="0"/>
              </a:rPr>
              <a:t>Capacitors in Series or Parallel</a:t>
            </a:r>
          </a:p>
          <a:p>
            <a:pPr marL="990600" lvl="1" indent="-533400"/>
            <a:r>
              <a:rPr lang="en-US" dirty="0">
                <a:latin typeface="Arial Narrow" charset="0"/>
              </a:rPr>
              <a:t>Electric Energy Storage</a:t>
            </a:r>
          </a:p>
          <a:p>
            <a:pPr marL="990600" lvl="1" indent="-533400"/>
            <a:r>
              <a:rPr lang="en-US" dirty="0">
                <a:latin typeface="Arial Narrow" charset="0"/>
              </a:rPr>
              <a:t>Effect of Dielectric</a:t>
            </a:r>
          </a:p>
          <a:p>
            <a:pPr lvl="1">
              <a:buFont typeface="Arial" panose="020B0604020202020204" pitchFamily="34" charset="0"/>
              <a:buChar char="•"/>
            </a:pPr>
            <a:endParaRPr lang="en-US" dirty="0">
              <a:latin typeface="Arial Narrow" charset="0"/>
            </a:endParaRPr>
          </a:p>
        </p:txBody>
      </p:sp>
      <p:pic>
        <p:nvPicPr>
          <p:cNvPr id="3" name="Picture 2">
            <a:extLst>
              <a:ext uri="{FF2B5EF4-FFF2-40B4-BE49-F238E27FC236}">
                <a16:creationId xmlns:a16="http://schemas.microsoft.com/office/drawing/2014/main" id="{34662A6D-CD48-E741-9379-FA0A45B14ADC}"/>
              </a:ext>
            </a:extLst>
          </p:cNvPr>
          <p:cNvPicPr>
            <a:picLocks noChangeAspect="1"/>
          </p:cNvPicPr>
          <p:nvPr/>
        </p:nvPicPr>
        <p:blipFill>
          <a:blip r:link="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846936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p>
            <a:r>
              <a:rPr lang="en-US"/>
              <a:t>Wednesday, Feb. 26, 2020</a:t>
            </a:r>
          </a:p>
        </p:txBody>
      </p:sp>
      <p:sp>
        <p:nvSpPr>
          <p:cNvPr id="15" name="Footer Placeholder 4"/>
          <p:cNvSpPr>
            <a:spLocks noGrp="1"/>
          </p:cNvSpPr>
          <p:nvPr>
            <p:ph type="ftr" sz="quarter" idx="11"/>
          </p:nvPr>
        </p:nvSpPr>
        <p:spPr/>
        <p:txBody>
          <a:bodyPr/>
          <a:lstStyle/>
          <a:p>
            <a:r>
              <a:rPr lang="en-US"/>
              <a:t>PHYS 1444-002, Spring 2020                    Dr. Jaehoon Yu</a:t>
            </a:r>
          </a:p>
        </p:txBody>
      </p:sp>
      <p:sp>
        <p:nvSpPr>
          <p:cNvPr id="16" name="Slide Number Placeholder 5"/>
          <p:cNvSpPr>
            <a:spLocks noGrp="1"/>
          </p:cNvSpPr>
          <p:nvPr>
            <p:ph type="sldNum" sz="quarter" idx="12"/>
          </p:nvPr>
        </p:nvSpPr>
        <p:spPr/>
        <p:txBody>
          <a:bodyPr/>
          <a:lstStyle/>
          <a:p>
            <a:fld id="{001B5F7D-3D35-824F-BCBE-7C17644AB5B9}" type="slidenum">
              <a:rPr lang="en-US"/>
              <a:pPr/>
              <a:t>10</a:t>
            </a:fld>
            <a:endParaRPr lang="en-US"/>
          </a:p>
        </p:txBody>
      </p:sp>
      <p:sp>
        <p:nvSpPr>
          <p:cNvPr id="204803" name="Rectangle 3"/>
          <p:cNvSpPr>
            <a:spLocks noChangeArrowheads="1"/>
          </p:cNvSpPr>
          <p:nvPr/>
        </p:nvSpPr>
        <p:spPr bwMode="auto">
          <a:xfrm>
            <a:off x="381000" y="609600"/>
            <a:ext cx="8534400" cy="62484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you think will happen if a battery is connected ( or the voltage is applied) to a capacitor?</a:t>
            </a:r>
          </a:p>
          <a:p>
            <a:pPr marL="742950" lvl="1" indent="-285750">
              <a:spcBef>
                <a:spcPct val="20000"/>
              </a:spcBef>
              <a:buFontTx/>
              <a:buChar char="–"/>
            </a:pPr>
            <a:r>
              <a:rPr lang="en-US" dirty="0">
                <a:solidFill>
                  <a:srgbClr val="660066"/>
                </a:solidFill>
                <a:latin typeface="Arial Narrow" charset="0"/>
                <a:ea typeface="ＭＳ Ｐゴシック" charset="-128"/>
              </a:rPr>
              <a:t>The capacitor gets charged quickly, one plate positive and the other negative in equal amount.</a:t>
            </a:r>
          </a:p>
          <a:p>
            <a:pPr marL="342900" indent="-342900">
              <a:spcBef>
                <a:spcPct val="20000"/>
              </a:spcBef>
              <a:buFontTx/>
              <a:buChar char="•"/>
            </a:pPr>
            <a:r>
              <a:rPr lang="en-US" sz="2800" dirty="0">
                <a:solidFill>
                  <a:schemeClr val="accent2"/>
                </a:solidFill>
                <a:latin typeface="Arial Narrow" charset="0"/>
              </a:rPr>
              <a:t>The battery terminals, the wires and the plates are conductors.  What does this mean?</a:t>
            </a:r>
          </a:p>
          <a:p>
            <a:pPr marL="742950" lvl="1" indent="-285750">
              <a:spcBef>
                <a:spcPct val="20000"/>
              </a:spcBef>
              <a:buFontTx/>
              <a:buChar char="–"/>
            </a:pPr>
            <a:r>
              <a:rPr lang="en-US" dirty="0">
                <a:solidFill>
                  <a:srgbClr val="660066"/>
                </a:solidFill>
                <a:latin typeface="Arial Narrow" charset="0"/>
                <a:ea typeface="ＭＳ Ｐゴシック" charset="-128"/>
              </a:rPr>
              <a:t>All conductors are at the same potential.   And?</a:t>
            </a:r>
          </a:p>
          <a:p>
            <a:pPr marL="742950" lvl="1" indent="-285750">
              <a:spcBef>
                <a:spcPct val="20000"/>
              </a:spcBef>
              <a:buFontTx/>
              <a:buChar char="–"/>
            </a:pPr>
            <a:r>
              <a:rPr lang="en-US" dirty="0">
                <a:solidFill>
                  <a:srgbClr val="660066"/>
                </a:solidFill>
                <a:latin typeface="Arial Narrow" charset="0"/>
                <a:ea typeface="ＭＳ Ｐゴシック" charset="-128"/>
              </a:rPr>
              <a:t>So the full battery voltage is applied across the capacitor plates.</a:t>
            </a:r>
          </a:p>
          <a:p>
            <a:pPr marL="342900" indent="-342900">
              <a:spcBef>
                <a:spcPct val="20000"/>
              </a:spcBef>
              <a:buFontTx/>
              <a:buChar char="•"/>
            </a:pPr>
            <a:r>
              <a:rPr lang="en-US" sz="2800" dirty="0">
                <a:solidFill>
                  <a:schemeClr val="accent2"/>
                </a:solidFill>
                <a:latin typeface="Arial Narrow" charset="0"/>
              </a:rPr>
              <a:t>So for a given capacitor, the amount of charge stored on each  capacitor plate is proportional to the potential difference </a:t>
            </a:r>
            <a:r>
              <a:rPr lang="en-US" sz="2800" dirty="0" err="1">
                <a:solidFill>
                  <a:schemeClr val="accent2"/>
                </a:solidFill>
                <a:latin typeface="Arial Narrow" charset="0"/>
              </a:rPr>
              <a:t>V</a:t>
            </a:r>
            <a:r>
              <a:rPr lang="en-US" sz="2800" baseline="-25000" dirty="0" err="1">
                <a:solidFill>
                  <a:schemeClr val="accent2"/>
                </a:solidFill>
                <a:latin typeface="Arial Narrow" charset="0"/>
              </a:rPr>
              <a:t>ba</a:t>
            </a:r>
            <a:r>
              <a:rPr lang="en-US" sz="2800" dirty="0">
                <a:solidFill>
                  <a:schemeClr val="accent2"/>
                </a:solidFill>
                <a:latin typeface="Arial Narrow" charset="0"/>
              </a:rPr>
              <a:t> between the plates.  How would you write this formula?</a:t>
            </a: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C is a proportionality constant, called the capacitance of the device.</a:t>
            </a:r>
          </a:p>
          <a:p>
            <a:pPr marL="742950" lvl="1" indent="-285750">
              <a:spcBef>
                <a:spcPct val="20000"/>
              </a:spcBef>
              <a:buFontTx/>
              <a:buChar char="–"/>
            </a:pPr>
            <a:r>
              <a:rPr lang="en-US" dirty="0">
                <a:solidFill>
                  <a:srgbClr val="660066"/>
                </a:solidFill>
                <a:latin typeface="Arial Narrow" charset="0"/>
                <a:ea typeface="ＭＳ Ｐゴシック" charset="-128"/>
              </a:rPr>
              <a:t>What is the unit?  </a:t>
            </a:r>
          </a:p>
        </p:txBody>
      </p:sp>
      <p:sp>
        <p:nvSpPr>
          <p:cNvPr id="204802" name="Rectangle 2"/>
          <p:cNvSpPr>
            <a:spLocks noGrp="1" noChangeArrowheads="1"/>
          </p:cNvSpPr>
          <p:nvPr>
            <p:ph type="title"/>
          </p:nvPr>
        </p:nvSpPr>
        <p:spPr>
          <a:xfrm>
            <a:off x="381000" y="0"/>
            <a:ext cx="8305800" cy="685800"/>
          </a:xfrm>
        </p:spPr>
        <p:txBody>
          <a:bodyPr/>
          <a:lstStyle/>
          <a:p>
            <a:r>
              <a:rPr lang="en-US"/>
              <a:t>Capacitors</a:t>
            </a:r>
          </a:p>
        </p:txBody>
      </p:sp>
      <p:graphicFrame>
        <p:nvGraphicFramePr>
          <p:cNvPr id="204811" name="Object 11"/>
          <p:cNvGraphicFramePr>
            <a:graphicFrameLocks noChangeAspect="1"/>
          </p:cNvGraphicFramePr>
          <p:nvPr/>
        </p:nvGraphicFramePr>
        <p:xfrm>
          <a:off x="1219200" y="5537200"/>
          <a:ext cx="1295400" cy="482600"/>
        </p:xfrm>
        <a:graphic>
          <a:graphicData uri="http://schemas.openxmlformats.org/presentationml/2006/ole">
            <mc:AlternateContent xmlns:mc="http://schemas.openxmlformats.org/markup-compatibility/2006">
              <mc:Choice xmlns:v="urn:schemas-microsoft-com:vml" Requires="v">
                <p:oleObj spid="_x0000_s70723" name="Equation" r:id="rId4" imgW="545760" imgH="203040" progId="Equation.DSMT4">
                  <p:embed/>
                </p:oleObj>
              </mc:Choice>
              <mc:Fallback>
                <p:oleObj name="Equation" r:id="rId4" imgW="545760" imgH="203040" progId="Equation.DSMT4">
                  <p:embed/>
                  <p:pic>
                    <p:nvPicPr>
                      <p:cNvPr id="204811"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5537200"/>
                        <a:ext cx="1295400" cy="482600"/>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04812" name="Text Box 12"/>
          <p:cNvSpPr txBox="1">
            <a:spLocks noChangeArrowheads="1"/>
          </p:cNvSpPr>
          <p:nvPr/>
        </p:nvSpPr>
        <p:spPr bwMode="auto">
          <a:xfrm>
            <a:off x="3284538" y="6324600"/>
            <a:ext cx="601662"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C/V</a:t>
            </a:r>
          </a:p>
        </p:txBody>
      </p:sp>
      <p:sp>
        <p:nvSpPr>
          <p:cNvPr id="204813" name="Text Box 13"/>
          <p:cNvSpPr txBox="1">
            <a:spLocks noChangeArrowheads="1"/>
          </p:cNvSpPr>
          <p:nvPr/>
        </p:nvSpPr>
        <p:spPr bwMode="auto">
          <a:xfrm>
            <a:off x="3962400" y="6324600"/>
            <a:ext cx="406400" cy="457200"/>
          </a:xfrm>
          <a:prstGeom prst="rect">
            <a:avLst/>
          </a:prstGeom>
          <a:no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or</a:t>
            </a:r>
          </a:p>
        </p:txBody>
      </p:sp>
      <p:sp>
        <p:nvSpPr>
          <p:cNvPr id="204814" name="Text Box 14"/>
          <p:cNvSpPr txBox="1">
            <a:spLocks noChangeArrowheads="1"/>
          </p:cNvSpPr>
          <p:nvPr/>
        </p:nvSpPr>
        <p:spPr bwMode="auto">
          <a:xfrm>
            <a:off x="4495800" y="6324600"/>
            <a:ext cx="1225550"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a:solidFill>
                  <a:srgbClr val="FF0000"/>
                </a:solidFill>
                <a:latin typeface="Arial Narrow" charset="0"/>
              </a:rPr>
              <a:t>Farad (F)</a:t>
            </a:r>
          </a:p>
        </p:txBody>
      </p:sp>
      <p:sp>
        <p:nvSpPr>
          <p:cNvPr id="204815" name="Text Box 15"/>
          <p:cNvSpPr txBox="1">
            <a:spLocks noChangeArrowheads="1"/>
          </p:cNvSpPr>
          <p:nvPr/>
        </p:nvSpPr>
        <p:spPr bwMode="auto">
          <a:xfrm>
            <a:off x="2895600" y="5607050"/>
            <a:ext cx="5119350" cy="338554"/>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1600" b="1" dirty="0">
                <a:solidFill>
                  <a:srgbClr val="FF0000"/>
                </a:solidFill>
                <a:latin typeface="Arial Narrow" charset="0"/>
              </a:rPr>
              <a:t>C is the property of a capacitor so does not depend on Q or V.</a:t>
            </a:r>
          </a:p>
        </p:txBody>
      </p:sp>
      <p:sp>
        <p:nvSpPr>
          <p:cNvPr id="204816" name="Text Box 16"/>
          <p:cNvSpPr txBox="1">
            <a:spLocks noChangeArrowheads="1"/>
          </p:cNvSpPr>
          <p:nvPr/>
        </p:nvSpPr>
        <p:spPr bwMode="auto">
          <a:xfrm>
            <a:off x="6089650" y="6323013"/>
            <a:ext cx="2768600" cy="457200"/>
          </a:xfrm>
          <a:prstGeom prst="rect">
            <a:avLst/>
          </a:prstGeom>
          <a:solidFill>
            <a:srgbClr val="FFFF66"/>
          </a:solidFill>
          <a:ln w="9525">
            <a:noFill/>
            <a:miter lim="800000"/>
            <a:headEnd/>
            <a:tailEnd/>
          </a:ln>
          <a:effectLst/>
        </p:spPr>
        <p:txBody>
          <a:bodyPr wrap="none">
            <a:prstTxWarp prst="textNoShape">
              <a:avLst/>
            </a:prstTxWarp>
            <a:spAutoFit/>
          </a:bodyPr>
          <a:lstStyle/>
          <a:p>
            <a:r>
              <a:rPr lang="en-US" dirty="0">
                <a:solidFill>
                  <a:srgbClr val="FF0000"/>
                </a:solidFill>
                <a:latin typeface="Arial Narrow" charset="0"/>
              </a:rPr>
              <a:t>Normally use </a:t>
            </a:r>
            <a:r>
              <a:rPr lang="en-US" dirty="0">
                <a:solidFill>
                  <a:srgbClr val="FF0000"/>
                </a:solidFill>
                <a:latin typeface="Symbol" charset="2"/>
              </a:rPr>
              <a:t>μ</a:t>
            </a:r>
            <a:r>
              <a:rPr lang="en-US" dirty="0">
                <a:solidFill>
                  <a:srgbClr val="FF0000"/>
                </a:solidFill>
                <a:latin typeface="Arial Narrow" charset="0"/>
              </a:rPr>
              <a:t>F or pF.</a:t>
            </a:r>
          </a:p>
        </p:txBody>
      </p:sp>
      <p:grpSp>
        <p:nvGrpSpPr>
          <p:cNvPr id="2" name="Group 17"/>
          <p:cNvGrpSpPr>
            <a:grpSpLocks/>
          </p:cNvGrpSpPr>
          <p:nvPr/>
        </p:nvGrpSpPr>
        <p:grpSpPr bwMode="auto">
          <a:xfrm>
            <a:off x="7467600" y="1981200"/>
            <a:ext cx="2590800" cy="1905000"/>
            <a:chOff x="2256" y="3216"/>
            <a:chExt cx="1632" cy="1200"/>
          </a:xfrm>
        </p:grpSpPr>
        <p:pic>
          <p:nvPicPr>
            <p:cNvPr id="204818" name="Picture 18" descr="FG24_002"/>
            <p:cNvPicPr>
              <a:picLocks noChangeAspect="1" noChangeArrowheads="1"/>
            </p:cNvPicPr>
            <p:nvPr/>
          </p:nvPicPr>
          <p:blipFill>
            <a:blip r:embed="rId6"/>
            <a:srcRect/>
            <a:stretch>
              <a:fillRect/>
            </a:stretch>
          </p:blipFill>
          <p:spPr bwMode="auto">
            <a:xfrm>
              <a:off x="2256" y="3216"/>
              <a:ext cx="1536" cy="1152"/>
            </a:xfrm>
            <a:prstGeom prst="rect">
              <a:avLst/>
            </a:prstGeom>
            <a:solidFill>
              <a:schemeClr val="bg1"/>
            </a:solidFill>
          </p:spPr>
        </p:pic>
        <p:sp>
          <p:nvSpPr>
            <p:cNvPr id="204819" name="Rectangle 19"/>
            <p:cNvSpPr>
              <a:spLocks noChangeArrowheads="1"/>
            </p:cNvSpPr>
            <p:nvPr/>
          </p:nvSpPr>
          <p:spPr bwMode="auto">
            <a:xfrm>
              <a:off x="3264" y="3216"/>
              <a:ext cx="624" cy="105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4820" name="Rectangle 20"/>
            <p:cNvSpPr>
              <a:spLocks noChangeArrowheads="1"/>
            </p:cNvSpPr>
            <p:nvPr/>
          </p:nvSpPr>
          <p:spPr bwMode="auto">
            <a:xfrm>
              <a:off x="2736" y="4224"/>
              <a:ext cx="14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Tree>
    <p:extLst>
      <p:ext uri="{BB962C8B-B14F-4D97-AF65-F5344CB8AC3E}">
        <p14:creationId xmlns:p14="http://schemas.microsoft.com/office/powerpoint/2010/main" val="96308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a:t>Wednesday, Feb. 26, 2020</a:t>
            </a:r>
          </a:p>
        </p:txBody>
      </p:sp>
      <p:sp>
        <p:nvSpPr>
          <p:cNvPr id="23" name="Footer Placeholder 4"/>
          <p:cNvSpPr>
            <a:spLocks noGrp="1"/>
          </p:cNvSpPr>
          <p:nvPr>
            <p:ph type="ftr" sz="quarter" idx="11"/>
          </p:nvPr>
        </p:nvSpPr>
        <p:spPr/>
        <p:txBody>
          <a:bodyPr/>
          <a:lstStyle/>
          <a:p>
            <a:r>
              <a:rPr lang="en-US"/>
              <a:t>PHYS 1444-002, Spring 2020                    Dr. Jaehoon Yu</a:t>
            </a:r>
          </a:p>
        </p:txBody>
      </p:sp>
      <p:sp>
        <p:nvSpPr>
          <p:cNvPr id="24" name="Slide Number Placeholder 5"/>
          <p:cNvSpPr>
            <a:spLocks noGrp="1"/>
          </p:cNvSpPr>
          <p:nvPr>
            <p:ph type="sldNum" sz="quarter" idx="12"/>
          </p:nvPr>
        </p:nvSpPr>
        <p:spPr/>
        <p:txBody>
          <a:bodyPr/>
          <a:lstStyle/>
          <a:p>
            <a:fld id="{F9D0DC7B-B6E8-4E41-A13E-C0D6634838F6}" type="slidenum">
              <a:rPr lang="en-US"/>
              <a:pPr/>
              <a:t>11</a:t>
            </a:fld>
            <a:endParaRPr lang="en-US"/>
          </a:p>
        </p:txBody>
      </p:sp>
      <p:pic>
        <p:nvPicPr>
          <p:cNvPr id="205841" name="Picture 17" descr="FG24_003"/>
          <p:cNvPicPr>
            <a:picLocks noChangeAspect="1" noChangeArrowheads="1"/>
          </p:cNvPicPr>
          <p:nvPr/>
        </p:nvPicPr>
        <p:blipFill>
          <a:blip r:embed="rId3"/>
          <a:srcRect/>
          <a:stretch>
            <a:fillRect/>
          </a:stretch>
        </p:blipFill>
        <p:spPr bwMode="auto">
          <a:xfrm>
            <a:off x="5486400" y="1009650"/>
            <a:ext cx="5181600" cy="1962150"/>
          </a:xfrm>
          <a:prstGeom prst="rect">
            <a:avLst/>
          </a:prstGeom>
          <a:noFill/>
        </p:spPr>
      </p:pic>
      <p:sp>
        <p:nvSpPr>
          <p:cNvPr id="205826" name="Rectangle 2"/>
          <p:cNvSpPr>
            <a:spLocks noGrp="1" noChangeArrowheads="1"/>
          </p:cNvSpPr>
          <p:nvPr>
            <p:ph type="title"/>
          </p:nvPr>
        </p:nvSpPr>
        <p:spPr>
          <a:xfrm>
            <a:off x="381000" y="0"/>
            <a:ext cx="8305800" cy="685800"/>
          </a:xfrm>
        </p:spPr>
        <p:txBody>
          <a:bodyPr/>
          <a:lstStyle/>
          <a:p>
            <a:r>
              <a:rPr lang="en-US"/>
              <a:t>Determination of Capacitance</a:t>
            </a:r>
          </a:p>
        </p:txBody>
      </p:sp>
      <p:sp>
        <p:nvSpPr>
          <p:cNvPr id="205827" name="Rectangle 3"/>
          <p:cNvSpPr>
            <a:spLocks noChangeArrowheads="1"/>
          </p:cNvSpPr>
          <p:nvPr/>
        </p:nvSpPr>
        <p:spPr bwMode="auto">
          <a:xfrm>
            <a:off x="304800" y="6096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 the capacitance can be determined analytically for a capacitor with a simple geometry and air in between.</a:t>
            </a:r>
          </a:p>
          <a:p>
            <a:pPr marL="342900" indent="-342900">
              <a:spcBef>
                <a:spcPct val="20000"/>
              </a:spcBef>
              <a:buFontTx/>
              <a:buChar char="•"/>
            </a:pPr>
            <a:r>
              <a:rPr lang="en-US" sz="2800" dirty="0">
                <a:solidFill>
                  <a:schemeClr val="accent2"/>
                </a:solidFill>
                <a:latin typeface="Arial Narrow" charset="0"/>
              </a:rPr>
              <a:t>Let’s consider a parallel plate capacitor.</a:t>
            </a:r>
          </a:p>
          <a:p>
            <a:pPr marL="742950" lvl="1" indent="-285750">
              <a:spcBef>
                <a:spcPct val="20000"/>
              </a:spcBef>
              <a:buFontTx/>
              <a:buChar char="–"/>
            </a:pPr>
            <a:r>
              <a:rPr lang="en-US" dirty="0">
                <a:solidFill>
                  <a:srgbClr val="660066"/>
                </a:solidFill>
                <a:latin typeface="Arial Narrow" charset="0"/>
                <a:ea typeface="ＭＳ Ｐゴシック" charset="-128"/>
              </a:rPr>
              <a:t>Plates have area A each and separated by </a:t>
            </a:r>
            <a:r>
              <a:rPr lang="en-US" dirty="0" err="1">
                <a:solidFill>
                  <a:srgbClr val="660066"/>
                </a:solidFill>
                <a:latin typeface="Arial Narrow" charset="0"/>
                <a:ea typeface="ＭＳ Ｐゴシック" charset="-128"/>
              </a:rPr>
              <a:t>d</a:t>
            </a:r>
            <a:r>
              <a:rPr lang="en-US" dirty="0">
                <a:solidFill>
                  <a:srgbClr val="660066"/>
                </a:solidFill>
                <a:latin typeface="Arial Narrow" charset="0"/>
                <a:ea typeface="ＭＳ Ｐゴシック" charset="-128"/>
              </a:rPr>
              <a:t>.</a:t>
            </a:r>
          </a:p>
          <a:p>
            <a:pPr marL="1143000" lvl="2" indent="-228600">
              <a:spcBef>
                <a:spcPct val="20000"/>
              </a:spcBef>
              <a:buFontTx/>
              <a:buChar char="•"/>
            </a:pPr>
            <a:r>
              <a:rPr lang="en-US" sz="2000" dirty="0" err="1">
                <a:solidFill>
                  <a:srgbClr val="003300"/>
                </a:solidFill>
                <a:latin typeface="Arial Narrow" charset="0"/>
                <a:ea typeface="ＭＳ Ｐゴシック" charset="-128"/>
              </a:rPr>
              <a:t>d</a:t>
            </a:r>
            <a:r>
              <a:rPr lang="en-US" sz="2000" dirty="0">
                <a:solidFill>
                  <a:srgbClr val="003300"/>
                </a:solidFill>
                <a:latin typeface="Arial Narrow" charset="0"/>
                <a:ea typeface="ＭＳ Ｐゴシック" charset="-128"/>
              </a:rPr>
              <a:t> is smaller than the length, and so E is uniform.</a:t>
            </a:r>
          </a:p>
          <a:p>
            <a:pPr marL="742950" lvl="1" indent="-285750">
              <a:spcBef>
                <a:spcPct val="20000"/>
              </a:spcBef>
              <a:buFontTx/>
              <a:buChar char="–"/>
            </a:pPr>
            <a:r>
              <a:rPr lang="en-US" dirty="0">
                <a:solidFill>
                  <a:srgbClr val="660066"/>
                </a:solidFill>
                <a:latin typeface="Arial Narrow" charset="0"/>
                <a:ea typeface="ＭＳ Ｐゴシック" charset="-128"/>
              </a:rPr>
              <a:t>E for parallel plates is E=</a:t>
            </a:r>
            <a:r>
              <a:rPr lang="en-US" dirty="0">
                <a:solidFill>
                  <a:srgbClr val="660066"/>
                </a:solidFill>
                <a:latin typeface="Symbol" charset="2"/>
                <a:ea typeface="ＭＳ Ｐゴシック" charset="-128"/>
              </a:rPr>
              <a:t>σ/ε</a:t>
            </a:r>
            <a:r>
              <a:rPr lang="en-US" baseline="-25000" dirty="0">
                <a:solidFill>
                  <a:srgbClr val="660066"/>
                </a:solidFill>
                <a:latin typeface="Arial Narrow" charset="0"/>
                <a:ea typeface="ＭＳ Ｐゴシック" charset="-128"/>
              </a:rPr>
              <a:t>0</a:t>
            </a:r>
            <a:r>
              <a:rPr lang="en-US" dirty="0">
                <a:solidFill>
                  <a:srgbClr val="660066"/>
                </a:solidFill>
                <a:latin typeface="Arial Narrow" charset="0"/>
                <a:ea typeface="ＭＳ Ｐゴシック" charset="-128"/>
              </a:rPr>
              <a:t>, </a:t>
            </a:r>
            <a:r>
              <a:rPr lang="en-US" dirty="0" err="1">
                <a:solidFill>
                  <a:srgbClr val="660066"/>
                </a:solidFill>
                <a:latin typeface="Symbol" charset="2"/>
                <a:ea typeface="ＭＳ Ｐゴシック" charset="-128"/>
              </a:rPr>
              <a:t>σ</a:t>
            </a:r>
            <a:r>
              <a:rPr lang="en-US" dirty="0">
                <a:solidFill>
                  <a:srgbClr val="660066"/>
                </a:solidFill>
                <a:latin typeface="Symbol" charset="2"/>
                <a:ea typeface="ＭＳ Ｐゴシック" charset="-128"/>
              </a:rPr>
              <a:t>=</a:t>
            </a:r>
            <a:r>
              <a:rPr lang="en-US" dirty="0">
                <a:solidFill>
                  <a:srgbClr val="660066"/>
                </a:solidFill>
                <a:latin typeface="Arial Narrow" charset="0"/>
                <a:ea typeface="Arial Narrow" charset="0"/>
                <a:cs typeface="Arial Narrow" charset="0"/>
              </a:rPr>
              <a:t>Q/A</a:t>
            </a:r>
            <a:r>
              <a:rPr lang="en-US" dirty="0">
                <a:solidFill>
                  <a:srgbClr val="660066"/>
                </a:solidFill>
                <a:latin typeface="Arial Narrow" charset="0"/>
                <a:ea typeface="ＭＳ Ｐゴシック" charset="-128"/>
              </a:rPr>
              <a:t> is the surface charge density.</a:t>
            </a:r>
          </a:p>
          <a:p>
            <a:pPr marL="342900" indent="-342900">
              <a:spcBef>
                <a:spcPct val="20000"/>
              </a:spcBef>
              <a:buFontTx/>
              <a:buChar char="•"/>
            </a:pPr>
            <a:r>
              <a:rPr lang="en-US" sz="2800" dirty="0">
                <a:solidFill>
                  <a:schemeClr val="accent2"/>
                </a:solidFill>
                <a:latin typeface="Arial Narrow" charset="0"/>
              </a:rPr>
              <a:t>E and V are related</a:t>
            </a:r>
          </a:p>
          <a:p>
            <a:pPr marL="342900" indent="-342900">
              <a:spcBef>
                <a:spcPct val="20000"/>
              </a:spcBef>
              <a:buFontTx/>
              <a:buChar char="•"/>
            </a:pPr>
            <a:r>
              <a:rPr lang="en-US" sz="2800" dirty="0">
                <a:solidFill>
                  <a:schemeClr val="accent2"/>
                </a:solidFill>
                <a:latin typeface="Arial Narrow" charset="0"/>
              </a:rPr>
              <a:t>Since we take the integral from the lower potential (a) to the higher potential (b) along the field line, we obtain</a:t>
            </a:r>
          </a:p>
          <a:p>
            <a:pPr marL="342900" indent="-342900">
              <a:spcBef>
                <a:spcPct val="20000"/>
              </a:spcBef>
              <a:buFontTx/>
              <a:buChar char="•"/>
            </a:pPr>
            <a:r>
              <a:rPr lang="en-US" sz="2800" dirty="0">
                <a:solidFill>
                  <a:schemeClr val="accent2"/>
                </a:solidFill>
                <a:latin typeface="Arial Narrow" charset="0"/>
              </a:rPr>
              <a:t> </a:t>
            </a:r>
          </a:p>
          <a:p>
            <a:pPr marL="342900" indent="-342900">
              <a:spcBef>
                <a:spcPct val="20000"/>
              </a:spcBef>
              <a:buFontTx/>
              <a:buChar char="•"/>
            </a:pPr>
            <a:r>
              <a:rPr lang="en-US" sz="2800" dirty="0">
                <a:solidFill>
                  <a:schemeClr val="accent2"/>
                </a:solidFill>
                <a:latin typeface="Arial Narrow" charset="0"/>
              </a:rPr>
              <a:t>So from the formula:</a:t>
            </a:r>
          </a:p>
          <a:p>
            <a:pPr marL="742950" lvl="1" indent="-285750">
              <a:spcBef>
                <a:spcPct val="20000"/>
              </a:spcBef>
              <a:buFontTx/>
              <a:buChar char="–"/>
            </a:pPr>
            <a:r>
              <a:rPr lang="en-US" dirty="0">
                <a:solidFill>
                  <a:srgbClr val="660066"/>
                </a:solidFill>
                <a:latin typeface="Arial Narrow" charset="0"/>
                <a:ea typeface="ＭＳ Ｐゴシック" charset="-128"/>
              </a:rPr>
              <a:t>What do you notice?</a:t>
            </a:r>
          </a:p>
        </p:txBody>
      </p:sp>
      <p:graphicFrame>
        <p:nvGraphicFramePr>
          <p:cNvPr id="205842" name="Object 18"/>
          <p:cNvGraphicFramePr>
            <a:graphicFrameLocks noChangeAspect="1"/>
          </p:cNvGraphicFramePr>
          <p:nvPr/>
        </p:nvGraphicFramePr>
        <p:xfrm>
          <a:off x="3429000" y="3352800"/>
          <a:ext cx="687388" cy="474663"/>
        </p:xfrm>
        <a:graphic>
          <a:graphicData uri="http://schemas.openxmlformats.org/presentationml/2006/ole">
            <mc:AlternateContent xmlns:mc="http://schemas.openxmlformats.org/markup-compatibility/2006">
              <mc:Choice xmlns:v="urn:schemas-microsoft-com:vml" Requires="v">
                <p:oleObj spid="_x0000_s72473" name="Equation" r:id="rId4" imgW="330120" imgH="203040" progId="Equation.DSMT4">
                  <p:embed/>
                </p:oleObj>
              </mc:Choice>
              <mc:Fallback>
                <p:oleObj name="Equation" r:id="rId4" imgW="330120" imgH="203040" progId="Equation.DSMT4">
                  <p:embed/>
                  <p:pic>
                    <p:nvPicPr>
                      <p:cNvPr id="205842" name="Object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3352800"/>
                        <a:ext cx="687388" cy="4746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3" name="Object 19"/>
          <p:cNvGraphicFramePr>
            <a:graphicFrameLocks noChangeAspect="1"/>
          </p:cNvGraphicFramePr>
          <p:nvPr/>
        </p:nvGraphicFramePr>
        <p:xfrm>
          <a:off x="609600" y="4845050"/>
          <a:ext cx="515938" cy="336550"/>
        </p:xfrm>
        <a:graphic>
          <a:graphicData uri="http://schemas.openxmlformats.org/presentationml/2006/ole">
            <mc:AlternateContent xmlns:mc="http://schemas.openxmlformats.org/markup-compatibility/2006">
              <mc:Choice xmlns:v="urn:schemas-microsoft-com:vml" Requires="v">
                <p:oleObj spid="_x0000_s72474" name="Equation" r:id="rId6" imgW="330120" imgH="203040" progId="Equation.DSMT4">
                  <p:embed/>
                </p:oleObj>
              </mc:Choice>
              <mc:Fallback>
                <p:oleObj name="Equation" r:id="rId6" imgW="330120" imgH="203040" progId="Equation.DSMT4">
                  <p:embed/>
                  <p:pic>
                    <p:nvPicPr>
                      <p:cNvPr id="205843"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4845050"/>
                        <a:ext cx="515938" cy="3365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4" name="Object 20"/>
          <p:cNvGraphicFramePr>
            <a:graphicFrameLocks noChangeAspect="1"/>
          </p:cNvGraphicFramePr>
          <p:nvPr/>
        </p:nvGraphicFramePr>
        <p:xfrm>
          <a:off x="3657600" y="5386388"/>
          <a:ext cx="2667000" cy="796925"/>
        </p:xfrm>
        <a:graphic>
          <a:graphicData uri="http://schemas.openxmlformats.org/presentationml/2006/ole">
            <mc:AlternateContent xmlns:mc="http://schemas.openxmlformats.org/markup-compatibility/2006">
              <mc:Choice xmlns:v="urn:schemas-microsoft-com:vml" Requires="v">
                <p:oleObj spid="_x0000_s72475" name="Equation" r:id="rId8" imgW="1485900" imgH="431800" progId="Equation.DSMT4">
                  <p:embed/>
                </p:oleObj>
              </mc:Choice>
              <mc:Fallback>
                <p:oleObj name="Equation" r:id="rId8" imgW="1485900" imgH="431800" progId="Equation.DSMT4">
                  <p:embed/>
                  <p:pic>
                    <p:nvPicPr>
                      <p:cNvPr id="205844" name="Object 20"/>
                      <p:cNvPicPr>
                        <a:picLocks noChangeAspect="1" noChangeArrowheads="1"/>
                      </p:cNvPicPr>
                      <p:nvPr/>
                    </p:nvPicPr>
                    <p:blipFill>
                      <a:blip r:embed="rId9"/>
                      <a:srcRect/>
                      <a:stretch>
                        <a:fillRect/>
                      </a:stretch>
                    </p:blipFill>
                    <p:spPr bwMode="auto">
                      <a:xfrm>
                        <a:off x="3657600" y="5386388"/>
                        <a:ext cx="2667000" cy="79692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05846" name="Text Box 22"/>
          <p:cNvSpPr txBox="1">
            <a:spLocks noChangeArrowheads="1"/>
          </p:cNvSpPr>
          <p:nvPr/>
        </p:nvSpPr>
        <p:spPr bwMode="auto">
          <a:xfrm>
            <a:off x="6477000" y="5410200"/>
            <a:ext cx="2590800" cy="1069975"/>
          </a:xfrm>
          <a:prstGeom prst="rect">
            <a:avLst/>
          </a:prstGeom>
          <a:solidFill>
            <a:srgbClr val="FFFF66"/>
          </a:solidFill>
          <a:ln w="9525">
            <a:noFill/>
            <a:miter lim="800000"/>
            <a:headEnd/>
            <a:tailEnd/>
          </a:ln>
          <a:effectLst/>
        </p:spPr>
        <p:txBody>
          <a:bodyPr>
            <a:prstTxWarp prst="textNoShape">
              <a:avLst/>
            </a:prstTxWarp>
            <a:spAutoFit/>
          </a:bodyPr>
          <a:lstStyle/>
          <a:p>
            <a:r>
              <a:rPr lang="en-US" sz="1600" b="1" dirty="0">
                <a:solidFill>
                  <a:srgbClr val="FF0000"/>
                </a:solidFill>
                <a:latin typeface="Arial Narrow" charset="0"/>
              </a:rPr>
              <a:t>C only depends on the area and the distance of the plates and the permittivity of the medium between them.</a:t>
            </a:r>
          </a:p>
        </p:txBody>
      </p:sp>
      <p:graphicFrame>
        <p:nvGraphicFramePr>
          <p:cNvPr id="205847" name="Object 23"/>
          <p:cNvGraphicFramePr>
            <a:graphicFrameLocks noChangeAspect="1"/>
          </p:cNvGraphicFramePr>
          <p:nvPr/>
        </p:nvGraphicFramePr>
        <p:xfrm>
          <a:off x="1108075" y="4876800"/>
          <a:ext cx="873125" cy="336550"/>
        </p:xfrm>
        <a:graphic>
          <a:graphicData uri="http://schemas.openxmlformats.org/presentationml/2006/ole">
            <mc:AlternateContent xmlns:mc="http://schemas.openxmlformats.org/markup-compatibility/2006">
              <mc:Choice xmlns:v="urn:schemas-microsoft-com:vml" Requires="v">
                <p:oleObj spid="_x0000_s72476" name="Equation" r:id="rId10" imgW="558720" imgH="203040" progId="Equation.DSMT4">
                  <p:embed/>
                </p:oleObj>
              </mc:Choice>
              <mc:Fallback>
                <p:oleObj name="Equation" r:id="rId10" imgW="558720" imgH="203040" progId="Equation.DSMT4">
                  <p:embed/>
                  <p:pic>
                    <p:nvPicPr>
                      <p:cNvPr id="205847" name="Object 2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08075" y="4876800"/>
                        <a:ext cx="873125" cy="3365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8" name="Object 24"/>
          <p:cNvGraphicFramePr>
            <a:graphicFrameLocks noChangeAspect="1"/>
          </p:cNvGraphicFramePr>
          <p:nvPr/>
        </p:nvGraphicFramePr>
        <p:xfrm>
          <a:off x="1970087" y="4765675"/>
          <a:ext cx="1687513" cy="568325"/>
        </p:xfrm>
        <a:graphic>
          <a:graphicData uri="http://schemas.openxmlformats.org/presentationml/2006/ole">
            <mc:AlternateContent xmlns:mc="http://schemas.openxmlformats.org/markup-compatibility/2006">
              <mc:Choice xmlns:v="urn:schemas-microsoft-com:vml" Requires="v">
                <p:oleObj spid="_x0000_s72477" name="Equation" r:id="rId12" imgW="1079500" imgH="342900" progId="Equation.DSMT4">
                  <p:embed/>
                </p:oleObj>
              </mc:Choice>
              <mc:Fallback>
                <p:oleObj name="Equation" r:id="rId12" imgW="1079500" imgH="342900" progId="Equation.DSMT4">
                  <p:embed/>
                  <p:pic>
                    <p:nvPicPr>
                      <p:cNvPr id="205848" name="Object 24"/>
                      <p:cNvPicPr>
                        <a:picLocks noChangeAspect="1" noChangeArrowheads="1"/>
                      </p:cNvPicPr>
                      <p:nvPr/>
                    </p:nvPicPr>
                    <p:blipFill>
                      <a:blip r:embed="rId13"/>
                      <a:srcRect/>
                      <a:stretch>
                        <a:fillRect/>
                      </a:stretch>
                    </p:blipFill>
                    <p:spPr bwMode="auto">
                      <a:xfrm>
                        <a:off x="1970087" y="4765675"/>
                        <a:ext cx="1687513" cy="5683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49" name="Object 25"/>
          <p:cNvGraphicFramePr>
            <a:graphicFrameLocks noChangeAspect="1"/>
          </p:cNvGraphicFramePr>
          <p:nvPr/>
        </p:nvGraphicFramePr>
        <p:xfrm>
          <a:off x="3581400" y="4724400"/>
          <a:ext cx="933450" cy="546100"/>
        </p:xfrm>
        <a:graphic>
          <a:graphicData uri="http://schemas.openxmlformats.org/presentationml/2006/ole">
            <mc:AlternateContent xmlns:mc="http://schemas.openxmlformats.org/markup-compatibility/2006">
              <mc:Choice xmlns:v="urn:schemas-microsoft-com:vml" Requires="v">
                <p:oleObj spid="_x0000_s72478" name="Equation" r:id="rId14" imgW="596880" imgH="330120" progId="Equation.DSMT4">
                  <p:embed/>
                </p:oleObj>
              </mc:Choice>
              <mc:Fallback>
                <p:oleObj name="Equation" r:id="rId14" imgW="596880" imgH="330120" progId="Equation.DSMT4">
                  <p:embed/>
                  <p:pic>
                    <p:nvPicPr>
                      <p:cNvPr id="205849"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81400" y="4724400"/>
                        <a:ext cx="933450" cy="5461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0" name="Object 26"/>
          <p:cNvGraphicFramePr>
            <a:graphicFrameLocks noChangeAspect="1"/>
          </p:cNvGraphicFramePr>
          <p:nvPr/>
        </p:nvGraphicFramePr>
        <p:xfrm>
          <a:off x="4476750" y="4724400"/>
          <a:ext cx="933450" cy="671513"/>
        </p:xfrm>
        <a:graphic>
          <a:graphicData uri="http://schemas.openxmlformats.org/presentationml/2006/ole">
            <mc:AlternateContent xmlns:mc="http://schemas.openxmlformats.org/markup-compatibility/2006">
              <mc:Choice xmlns:v="urn:schemas-microsoft-com:vml" Requires="v">
                <p:oleObj spid="_x0000_s72479" name="Equation" r:id="rId16" imgW="596880" imgH="406080" progId="Equation.DSMT4">
                  <p:embed/>
                </p:oleObj>
              </mc:Choice>
              <mc:Fallback>
                <p:oleObj name="Equation" r:id="rId16" imgW="596880" imgH="406080" progId="Equation.DSMT4">
                  <p:embed/>
                  <p:pic>
                    <p:nvPicPr>
                      <p:cNvPr id="205850"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76750" y="4724400"/>
                        <a:ext cx="933450"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1" name="Object 27"/>
          <p:cNvGraphicFramePr>
            <a:graphicFrameLocks noChangeAspect="1"/>
          </p:cNvGraphicFramePr>
          <p:nvPr/>
        </p:nvGraphicFramePr>
        <p:xfrm>
          <a:off x="5405438" y="4724400"/>
          <a:ext cx="1071562" cy="671513"/>
        </p:xfrm>
        <a:graphic>
          <a:graphicData uri="http://schemas.openxmlformats.org/presentationml/2006/ole">
            <mc:AlternateContent xmlns:mc="http://schemas.openxmlformats.org/markup-compatibility/2006">
              <mc:Choice xmlns:v="urn:schemas-microsoft-com:vml" Requires="v">
                <p:oleObj spid="_x0000_s72480" name="Equation" r:id="rId18" imgW="685800" imgH="406080" progId="Equation.DSMT4">
                  <p:embed/>
                </p:oleObj>
              </mc:Choice>
              <mc:Fallback>
                <p:oleObj name="Equation" r:id="rId18" imgW="685800" imgH="406080" progId="Equation.DSMT4">
                  <p:embed/>
                  <p:pic>
                    <p:nvPicPr>
                      <p:cNvPr id="205851" name="Object 2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05438" y="4724400"/>
                        <a:ext cx="1071562"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2" name="Object 28"/>
          <p:cNvGraphicFramePr>
            <a:graphicFrameLocks noChangeAspect="1"/>
          </p:cNvGraphicFramePr>
          <p:nvPr/>
        </p:nvGraphicFramePr>
        <p:xfrm>
          <a:off x="6396038" y="4738688"/>
          <a:ext cx="1071562" cy="671512"/>
        </p:xfrm>
        <a:graphic>
          <a:graphicData uri="http://schemas.openxmlformats.org/presentationml/2006/ole">
            <mc:AlternateContent xmlns:mc="http://schemas.openxmlformats.org/markup-compatibility/2006">
              <mc:Choice xmlns:v="urn:schemas-microsoft-com:vml" Requires="v">
                <p:oleObj spid="_x0000_s72481" name="Equation" r:id="rId20" imgW="685800" imgH="406080" progId="Equation.DSMT4">
                  <p:embed/>
                </p:oleObj>
              </mc:Choice>
              <mc:Fallback>
                <p:oleObj name="Equation" r:id="rId20" imgW="685800" imgH="406080" progId="Equation.DSMT4">
                  <p:embed/>
                  <p:pic>
                    <p:nvPicPr>
                      <p:cNvPr id="205852" name="Object 2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396038" y="4738688"/>
                        <a:ext cx="1071562" cy="671512"/>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3" name="Object 29"/>
          <p:cNvGraphicFramePr>
            <a:graphicFrameLocks noChangeAspect="1"/>
          </p:cNvGraphicFramePr>
          <p:nvPr/>
        </p:nvGraphicFramePr>
        <p:xfrm>
          <a:off x="7456488" y="4714875"/>
          <a:ext cx="1209675" cy="692150"/>
        </p:xfrm>
        <a:graphic>
          <a:graphicData uri="http://schemas.openxmlformats.org/presentationml/2006/ole">
            <mc:AlternateContent xmlns:mc="http://schemas.openxmlformats.org/markup-compatibility/2006">
              <mc:Choice xmlns:v="urn:schemas-microsoft-com:vml" Requires="v">
                <p:oleObj spid="_x0000_s72482" name="Equation" r:id="rId22" imgW="774700" imgH="419100" progId="Equation.DSMT4">
                  <p:embed/>
                </p:oleObj>
              </mc:Choice>
              <mc:Fallback>
                <p:oleObj name="Equation" r:id="rId22" imgW="774700" imgH="419100" progId="Equation.DSMT4">
                  <p:embed/>
                  <p:pic>
                    <p:nvPicPr>
                      <p:cNvPr id="205853" name="Object 29"/>
                      <p:cNvPicPr>
                        <a:picLocks noChangeAspect="1" noChangeArrowheads="1"/>
                      </p:cNvPicPr>
                      <p:nvPr/>
                    </p:nvPicPr>
                    <p:blipFill>
                      <a:blip r:embed="rId23"/>
                      <a:srcRect/>
                      <a:stretch>
                        <a:fillRect/>
                      </a:stretch>
                    </p:blipFill>
                    <p:spPr bwMode="auto">
                      <a:xfrm>
                        <a:off x="7456488" y="4714875"/>
                        <a:ext cx="1209675" cy="6921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4" name="Object 30"/>
          <p:cNvGraphicFramePr>
            <a:graphicFrameLocks noChangeAspect="1"/>
          </p:cNvGraphicFramePr>
          <p:nvPr/>
        </p:nvGraphicFramePr>
        <p:xfrm>
          <a:off x="8688388" y="4724400"/>
          <a:ext cx="455612" cy="671513"/>
        </p:xfrm>
        <a:graphic>
          <a:graphicData uri="http://schemas.openxmlformats.org/presentationml/2006/ole">
            <mc:AlternateContent xmlns:mc="http://schemas.openxmlformats.org/markup-compatibility/2006">
              <mc:Choice xmlns:v="urn:schemas-microsoft-com:vml" Requires="v">
                <p:oleObj spid="_x0000_s72483" name="Equation" r:id="rId24" imgW="291960" imgH="406080" progId="Equation.DSMT4">
                  <p:embed/>
                </p:oleObj>
              </mc:Choice>
              <mc:Fallback>
                <p:oleObj name="Equation" r:id="rId24" imgW="291960" imgH="406080" progId="Equation.DSMT4">
                  <p:embed/>
                  <p:pic>
                    <p:nvPicPr>
                      <p:cNvPr id="205854" name="Object 30"/>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688388" y="4724400"/>
                        <a:ext cx="455612" cy="67151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05856" name="Object 32"/>
          <p:cNvGraphicFramePr>
            <a:graphicFrameLocks noChangeAspect="1"/>
          </p:cNvGraphicFramePr>
          <p:nvPr/>
        </p:nvGraphicFramePr>
        <p:xfrm>
          <a:off x="4103688" y="3186113"/>
          <a:ext cx="1217612" cy="801687"/>
        </p:xfrm>
        <a:graphic>
          <a:graphicData uri="http://schemas.openxmlformats.org/presentationml/2006/ole">
            <mc:AlternateContent xmlns:mc="http://schemas.openxmlformats.org/markup-compatibility/2006">
              <mc:Choice xmlns:v="urn:schemas-microsoft-com:vml" Requires="v">
                <p:oleObj spid="_x0000_s72484" name="Equation" r:id="rId26" imgW="584200" imgH="342900" progId="Equation.DSMT4">
                  <p:embed/>
                </p:oleObj>
              </mc:Choice>
              <mc:Fallback>
                <p:oleObj name="Equation" r:id="rId26" imgW="584200" imgH="342900" progId="Equation.DSMT4">
                  <p:embed/>
                  <p:pic>
                    <p:nvPicPr>
                      <p:cNvPr id="205856" name="Object 32"/>
                      <p:cNvPicPr>
                        <a:picLocks noChangeAspect="1" noChangeArrowheads="1"/>
                      </p:cNvPicPr>
                      <p:nvPr/>
                    </p:nvPicPr>
                    <p:blipFill>
                      <a:blip r:embed="rId27"/>
                      <a:srcRect/>
                      <a:stretch>
                        <a:fillRect/>
                      </a:stretch>
                    </p:blipFill>
                    <p:spPr bwMode="auto">
                      <a:xfrm>
                        <a:off x="4103688" y="3186113"/>
                        <a:ext cx="1217612" cy="8016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2" name="Group 36"/>
          <p:cNvGrpSpPr>
            <a:grpSpLocks/>
          </p:cNvGrpSpPr>
          <p:nvPr/>
        </p:nvGrpSpPr>
        <p:grpSpPr bwMode="auto">
          <a:xfrm>
            <a:off x="4724400" y="4716463"/>
            <a:ext cx="1371600" cy="617537"/>
            <a:chOff x="2976" y="2971"/>
            <a:chExt cx="864" cy="389"/>
          </a:xfrm>
        </p:grpSpPr>
        <p:sp>
          <p:nvSpPr>
            <p:cNvPr id="205857" name="Oval 33"/>
            <p:cNvSpPr>
              <a:spLocks noChangeArrowheads="1"/>
            </p:cNvSpPr>
            <p:nvPr/>
          </p:nvSpPr>
          <p:spPr bwMode="auto">
            <a:xfrm rot="-732245">
              <a:off x="3600" y="2976"/>
              <a:ext cx="240" cy="384"/>
            </a:xfrm>
            <a:prstGeom prst="ellipse">
              <a:avLst/>
            </a:prstGeom>
            <a:noFill/>
            <a:ln w="28575">
              <a:solidFill>
                <a:srgbClr val="FF0000"/>
              </a:solidFill>
              <a:round/>
              <a:headEnd/>
              <a:tailEnd/>
            </a:ln>
            <a:effectLst/>
          </p:spPr>
          <p:txBody>
            <a:bodyPr wrap="none" anchor="ctr">
              <a:prstTxWarp prst="textNoShape">
                <a:avLst/>
              </a:prstTxWarp>
              <a:spAutoFit/>
            </a:bodyPr>
            <a:lstStyle/>
            <a:p>
              <a:endParaRPr lang="en-US"/>
            </a:p>
          </p:txBody>
        </p:sp>
        <p:sp>
          <p:nvSpPr>
            <p:cNvPr id="205858" name="Oval 34"/>
            <p:cNvSpPr>
              <a:spLocks noChangeArrowheads="1"/>
            </p:cNvSpPr>
            <p:nvPr/>
          </p:nvSpPr>
          <p:spPr bwMode="auto">
            <a:xfrm>
              <a:off x="2976" y="2976"/>
              <a:ext cx="192" cy="192"/>
            </a:xfrm>
            <a:prstGeom prst="ellipse">
              <a:avLst/>
            </a:prstGeom>
            <a:noFill/>
            <a:ln w="28575">
              <a:solidFill>
                <a:srgbClr val="FF0000"/>
              </a:solidFill>
              <a:round/>
              <a:headEnd/>
              <a:tailEnd/>
            </a:ln>
            <a:effectLst/>
          </p:spPr>
          <p:txBody>
            <a:bodyPr anchor="ctr">
              <a:prstTxWarp prst="textNoShape">
                <a:avLst/>
              </a:prstTxWarp>
              <a:spAutoFit/>
            </a:bodyPr>
            <a:lstStyle/>
            <a:p>
              <a:endParaRPr lang="en-US"/>
            </a:p>
          </p:txBody>
        </p:sp>
        <p:cxnSp>
          <p:nvCxnSpPr>
            <p:cNvPr id="205859" name="AutoShape 35"/>
            <p:cNvCxnSpPr>
              <a:cxnSpLocks noChangeShapeType="1"/>
              <a:endCxn id="205857" idx="0"/>
            </p:cNvCxnSpPr>
            <p:nvPr/>
          </p:nvCxnSpPr>
          <p:spPr bwMode="auto">
            <a:xfrm rot="16200000">
              <a:off x="3393" y="2692"/>
              <a:ext cx="5" cy="563"/>
            </a:xfrm>
            <a:prstGeom prst="curvedConnector3">
              <a:avLst>
                <a:gd name="adj1" fmla="val 700000"/>
              </a:avLst>
            </a:prstGeom>
            <a:noFill/>
            <a:ln w="28575">
              <a:solidFill>
                <a:srgbClr val="FF0000"/>
              </a:solidFill>
              <a:round/>
              <a:headEnd/>
              <a:tailEnd type="triangle" w="med" len="med"/>
            </a:ln>
            <a:effectLst/>
          </p:spPr>
        </p:cxnSp>
      </p:grpSp>
    </p:spTree>
    <p:extLst>
      <p:ext uri="{BB962C8B-B14F-4D97-AF65-F5344CB8AC3E}">
        <p14:creationId xmlns:p14="http://schemas.microsoft.com/office/powerpoint/2010/main" val="1840264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Feb. 26, 2020</a:t>
            </a:r>
          </a:p>
        </p:txBody>
      </p:sp>
      <p:sp>
        <p:nvSpPr>
          <p:cNvPr id="12" name="Footer Placeholder 4"/>
          <p:cNvSpPr>
            <a:spLocks noGrp="1"/>
          </p:cNvSpPr>
          <p:nvPr>
            <p:ph type="ftr" sz="quarter" idx="11"/>
          </p:nvPr>
        </p:nvSpPr>
        <p:spPr/>
        <p:txBody>
          <a:bodyPr/>
          <a:lstStyle/>
          <a:p>
            <a:r>
              <a:rPr lang="en-US"/>
              <a:t>PHYS 1444-002, Spring 2020                    Dr. Jaehoon Yu</a:t>
            </a:r>
          </a:p>
        </p:txBody>
      </p:sp>
      <p:sp>
        <p:nvSpPr>
          <p:cNvPr id="13" name="Slide Number Placeholder 5"/>
          <p:cNvSpPr>
            <a:spLocks noGrp="1"/>
          </p:cNvSpPr>
          <p:nvPr>
            <p:ph type="sldNum" sz="quarter" idx="12"/>
          </p:nvPr>
        </p:nvSpPr>
        <p:spPr/>
        <p:txBody>
          <a:bodyPr/>
          <a:lstStyle/>
          <a:p>
            <a:fld id="{F2863459-F1D1-4649-B2AF-E0831BF03652}" type="slidenum">
              <a:rPr lang="en-US"/>
              <a:pPr/>
              <a:t>12</a:t>
            </a:fld>
            <a:endParaRPr lang="en-US"/>
          </a:p>
        </p:txBody>
      </p:sp>
      <p:sp>
        <p:nvSpPr>
          <p:cNvPr id="206850" name="Rectangle 2"/>
          <p:cNvSpPr>
            <a:spLocks noGrp="1" noChangeArrowheads="1"/>
          </p:cNvSpPr>
          <p:nvPr>
            <p:ph type="title"/>
          </p:nvPr>
        </p:nvSpPr>
        <p:spPr>
          <a:xfrm>
            <a:off x="228600" y="0"/>
            <a:ext cx="8686800" cy="762000"/>
          </a:xfrm>
        </p:spPr>
        <p:txBody>
          <a:bodyPr/>
          <a:lstStyle/>
          <a:p>
            <a:r>
              <a:rPr lang="en-US"/>
              <a:t>Example 24 – 1</a:t>
            </a:r>
          </a:p>
        </p:txBody>
      </p:sp>
      <p:sp>
        <p:nvSpPr>
          <p:cNvPr id="206851" name="Text Box 3"/>
          <p:cNvSpPr txBox="1">
            <a:spLocks noChangeArrowheads="1"/>
          </p:cNvSpPr>
          <p:nvPr/>
        </p:nvSpPr>
        <p:spPr bwMode="auto">
          <a:xfrm>
            <a:off x="152400" y="673100"/>
            <a:ext cx="8839200" cy="191770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Capacitor calculations: </a:t>
            </a:r>
            <a:r>
              <a:rPr lang="en-US">
                <a:solidFill>
                  <a:schemeClr val="accent2"/>
                </a:solidFill>
                <a:latin typeface="Arial Narrow" charset="0"/>
              </a:rPr>
              <a:t>(a) Calculate the capacitance of a capacitor whose plates are 20cmx3.0cm and are separated by a 1.0mm air gap.  (b) What is the charge on each plate if the capacitor is connected to a 12-V battery? (c) What is the electric field between the plates? (d) Estimate the area of the plates needed to achieve a capacitance of 1F, given the same air gap. </a:t>
            </a:r>
          </a:p>
        </p:txBody>
      </p:sp>
      <p:sp>
        <p:nvSpPr>
          <p:cNvPr id="206855" name="Text Box 7"/>
          <p:cNvSpPr txBox="1">
            <a:spLocks noChangeArrowheads="1"/>
          </p:cNvSpPr>
          <p:nvPr/>
        </p:nvSpPr>
        <p:spPr bwMode="auto">
          <a:xfrm>
            <a:off x="457200" y="255905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(a) Using the formula for a parallel plate capacitor, we obtain   </a:t>
            </a:r>
          </a:p>
        </p:txBody>
      </p:sp>
      <p:graphicFrame>
        <p:nvGraphicFramePr>
          <p:cNvPr id="206870" name="Object 22"/>
          <p:cNvGraphicFramePr>
            <a:graphicFrameLocks noChangeAspect="1"/>
          </p:cNvGraphicFramePr>
          <p:nvPr/>
        </p:nvGraphicFramePr>
        <p:xfrm>
          <a:off x="914400" y="2933700"/>
          <a:ext cx="1379538" cy="906463"/>
        </p:xfrm>
        <a:graphic>
          <a:graphicData uri="http://schemas.openxmlformats.org/presentationml/2006/ole">
            <mc:AlternateContent xmlns:mc="http://schemas.openxmlformats.org/markup-compatibility/2006">
              <mc:Choice xmlns:v="urn:schemas-microsoft-com:vml" Requires="v">
                <p:oleObj spid="_x0000_s73035" name="Equation" r:id="rId3" imgW="635000" imgH="393700" progId="Equation.DSMT4">
                  <p:embed/>
                </p:oleObj>
              </mc:Choice>
              <mc:Fallback>
                <p:oleObj name="Equation" r:id="rId3" imgW="635000" imgH="393700" progId="Equation.DSMT4">
                  <p:embed/>
                  <p:pic>
                    <p:nvPicPr>
                      <p:cNvPr id="206870" name="Object 22"/>
                      <p:cNvPicPr>
                        <a:picLocks noChangeAspect="1" noChangeArrowheads="1"/>
                      </p:cNvPicPr>
                      <p:nvPr/>
                    </p:nvPicPr>
                    <p:blipFill>
                      <a:blip r:embed="rId4"/>
                      <a:srcRect/>
                      <a:stretch>
                        <a:fillRect/>
                      </a:stretch>
                    </p:blipFill>
                    <p:spPr bwMode="auto">
                      <a:xfrm>
                        <a:off x="914400" y="2933700"/>
                        <a:ext cx="1379538" cy="9064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06871" name="Text Box 23"/>
          <p:cNvSpPr txBox="1">
            <a:spLocks noChangeArrowheads="1"/>
          </p:cNvSpPr>
          <p:nvPr/>
        </p:nvSpPr>
        <p:spPr bwMode="auto">
          <a:xfrm>
            <a:off x="457200" y="4662488"/>
            <a:ext cx="83820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(b) From Q=CV, the charge on each plate is    </a:t>
            </a:r>
          </a:p>
        </p:txBody>
      </p:sp>
      <p:graphicFrame>
        <p:nvGraphicFramePr>
          <p:cNvPr id="206872" name="Object 24"/>
          <p:cNvGraphicFramePr>
            <a:graphicFrameLocks noChangeAspect="1"/>
          </p:cNvGraphicFramePr>
          <p:nvPr/>
        </p:nvGraphicFramePr>
        <p:xfrm>
          <a:off x="473075" y="5410200"/>
          <a:ext cx="593725" cy="469900"/>
        </p:xfrm>
        <a:graphic>
          <a:graphicData uri="http://schemas.openxmlformats.org/presentationml/2006/ole">
            <mc:AlternateContent xmlns:mc="http://schemas.openxmlformats.org/markup-compatibility/2006">
              <mc:Choice xmlns:v="urn:schemas-microsoft-com:vml" Requires="v">
                <p:oleObj spid="_x0000_s73036" name="Equation" r:id="rId5" imgW="253800" imgH="190440" progId="Equation.DSMT4">
                  <p:embed/>
                </p:oleObj>
              </mc:Choice>
              <mc:Fallback>
                <p:oleObj name="Equation" r:id="rId5" imgW="253800" imgH="190440" progId="Equation.DSMT4">
                  <p:embed/>
                  <p:pic>
                    <p:nvPicPr>
                      <p:cNvPr id="206872" name="Object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3075" y="5410200"/>
                        <a:ext cx="593725" cy="4699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3" name="Object 25"/>
          <p:cNvGraphicFramePr>
            <a:graphicFrameLocks noChangeAspect="1"/>
          </p:cNvGraphicFramePr>
          <p:nvPr/>
        </p:nvGraphicFramePr>
        <p:xfrm>
          <a:off x="1168400" y="3733800"/>
          <a:ext cx="7899400" cy="857250"/>
        </p:xfrm>
        <a:graphic>
          <a:graphicData uri="http://schemas.openxmlformats.org/presentationml/2006/ole">
            <mc:AlternateContent xmlns:mc="http://schemas.openxmlformats.org/markup-compatibility/2006">
              <mc:Choice xmlns:v="urn:schemas-microsoft-com:vml" Requires="v">
                <p:oleObj spid="_x0000_s73037" name="Equation" r:id="rId7" imgW="3962160" imgH="406080" progId="Equation.DSMT4">
                  <p:embed/>
                </p:oleObj>
              </mc:Choice>
              <mc:Fallback>
                <p:oleObj name="Equation" r:id="rId7" imgW="3962160" imgH="406080" progId="Equation.DSMT4">
                  <p:embed/>
                  <p:pic>
                    <p:nvPicPr>
                      <p:cNvPr id="206873" name="Object 2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8400" y="3733800"/>
                        <a:ext cx="7899400" cy="8572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4" name="Object 26"/>
          <p:cNvGraphicFramePr>
            <a:graphicFrameLocks noChangeAspect="1"/>
          </p:cNvGraphicFramePr>
          <p:nvPr/>
        </p:nvGraphicFramePr>
        <p:xfrm>
          <a:off x="1143000" y="5459413"/>
          <a:ext cx="831850" cy="407987"/>
        </p:xfrm>
        <a:graphic>
          <a:graphicData uri="http://schemas.openxmlformats.org/presentationml/2006/ole">
            <mc:AlternateContent xmlns:mc="http://schemas.openxmlformats.org/markup-compatibility/2006">
              <mc:Choice xmlns:v="urn:schemas-microsoft-com:vml" Requires="v">
                <p:oleObj spid="_x0000_s73038" name="Equation" r:id="rId9" imgW="355320" imgH="164880" progId="Equation.DSMT4">
                  <p:embed/>
                </p:oleObj>
              </mc:Choice>
              <mc:Fallback>
                <p:oleObj name="Equation" r:id="rId9" imgW="355320" imgH="164880" progId="Equation.DSMT4">
                  <p:embed/>
                  <p:pic>
                    <p:nvPicPr>
                      <p:cNvPr id="206874" name="Object 2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5459413"/>
                        <a:ext cx="831850" cy="4079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06875" name="Object 27"/>
          <p:cNvGraphicFramePr>
            <a:graphicFrameLocks noChangeAspect="1"/>
          </p:cNvGraphicFramePr>
          <p:nvPr/>
        </p:nvGraphicFramePr>
        <p:xfrm>
          <a:off x="1946275" y="5334000"/>
          <a:ext cx="6892925" cy="690563"/>
        </p:xfrm>
        <a:graphic>
          <a:graphicData uri="http://schemas.openxmlformats.org/presentationml/2006/ole">
            <mc:AlternateContent xmlns:mc="http://schemas.openxmlformats.org/markup-compatibility/2006">
              <mc:Choice xmlns:v="urn:schemas-microsoft-com:vml" Requires="v">
                <p:oleObj spid="_x0000_s73039" name="Equation" r:id="rId11" imgW="2946240" imgH="279360" progId="Equation.DSMT4">
                  <p:embed/>
                </p:oleObj>
              </mc:Choice>
              <mc:Fallback>
                <p:oleObj name="Equation" r:id="rId11" imgW="2946240" imgH="279360" progId="Equation.DSMT4">
                  <p:embed/>
                  <p:pic>
                    <p:nvPicPr>
                      <p:cNvPr id="206875" name="Object 2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46275" y="5334000"/>
                        <a:ext cx="6892925" cy="6905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57954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half" idx="10"/>
          </p:nvPr>
        </p:nvSpPr>
        <p:spPr/>
        <p:txBody>
          <a:bodyPr/>
          <a:lstStyle/>
          <a:p>
            <a:r>
              <a:rPr lang="en-US"/>
              <a:t>Wednesday, Feb. 26, 2020</a:t>
            </a:r>
          </a:p>
        </p:txBody>
      </p:sp>
      <p:sp>
        <p:nvSpPr>
          <p:cNvPr id="22" name="Footer Placeholder 4"/>
          <p:cNvSpPr>
            <a:spLocks noGrp="1"/>
          </p:cNvSpPr>
          <p:nvPr>
            <p:ph type="ftr" sz="quarter" idx="11"/>
          </p:nvPr>
        </p:nvSpPr>
        <p:spPr/>
        <p:txBody>
          <a:bodyPr/>
          <a:lstStyle/>
          <a:p>
            <a:r>
              <a:rPr lang="en-US"/>
              <a:t>PHYS 1444-002, Spring 2020                    Dr. Jaehoon Yu</a:t>
            </a:r>
          </a:p>
        </p:txBody>
      </p:sp>
      <p:sp>
        <p:nvSpPr>
          <p:cNvPr id="23" name="Slide Number Placeholder 5"/>
          <p:cNvSpPr>
            <a:spLocks noGrp="1"/>
          </p:cNvSpPr>
          <p:nvPr>
            <p:ph type="sldNum" sz="quarter" idx="12"/>
          </p:nvPr>
        </p:nvSpPr>
        <p:spPr/>
        <p:txBody>
          <a:bodyPr/>
          <a:lstStyle/>
          <a:p>
            <a:fld id="{3AD56CD5-E184-7B4B-923C-3A29021D6CA4}" type="slidenum">
              <a:rPr lang="en-US"/>
              <a:pPr/>
              <a:t>13</a:t>
            </a:fld>
            <a:endParaRPr lang="en-US"/>
          </a:p>
        </p:txBody>
      </p:sp>
      <p:sp>
        <p:nvSpPr>
          <p:cNvPr id="219138" name="Rectangle 2"/>
          <p:cNvSpPr>
            <a:spLocks noGrp="1" noChangeArrowheads="1"/>
          </p:cNvSpPr>
          <p:nvPr>
            <p:ph type="title"/>
          </p:nvPr>
        </p:nvSpPr>
        <p:spPr>
          <a:xfrm>
            <a:off x="228600" y="0"/>
            <a:ext cx="8686800" cy="762000"/>
          </a:xfrm>
        </p:spPr>
        <p:txBody>
          <a:bodyPr/>
          <a:lstStyle/>
          <a:p>
            <a:r>
              <a:rPr lang="en-US"/>
              <a:t>Example 24 – 1</a:t>
            </a:r>
          </a:p>
        </p:txBody>
      </p:sp>
      <p:sp>
        <p:nvSpPr>
          <p:cNvPr id="219140" name="Text Box 4"/>
          <p:cNvSpPr txBox="1">
            <a:spLocks noChangeArrowheads="1"/>
          </p:cNvSpPr>
          <p:nvPr/>
        </p:nvSpPr>
        <p:spPr bwMode="auto">
          <a:xfrm>
            <a:off x="457200" y="9144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 Using the formula for the electric field in two parallel plates</a:t>
            </a:r>
          </a:p>
        </p:txBody>
      </p:sp>
      <p:graphicFrame>
        <p:nvGraphicFramePr>
          <p:cNvPr id="219141" name="Object 5"/>
          <p:cNvGraphicFramePr>
            <a:graphicFrameLocks noChangeAspect="1"/>
          </p:cNvGraphicFramePr>
          <p:nvPr/>
        </p:nvGraphicFramePr>
        <p:xfrm>
          <a:off x="381000" y="1724025"/>
          <a:ext cx="450850" cy="285750"/>
        </p:xfrm>
        <a:graphic>
          <a:graphicData uri="http://schemas.openxmlformats.org/presentationml/2006/ole">
            <mc:AlternateContent xmlns:mc="http://schemas.openxmlformats.org/markup-compatibility/2006">
              <mc:Choice xmlns:v="urn:schemas-microsoft-com:vml" Requires="v">
                <p:oleObj spid="_x0000_s74521" name="Equation" r:id="rId3" imgW="253800" imgH="152280" progId="Equation.DSMT4">
                  <p:embed/>
                </p:oleObj>
              </mc:Choice>
              <mc:Fallback>
                <p:oleObj name="Equation" r:id="rId3" imgW="253800" imgH="152280" progId="Equation.DSMT4">
                  <p:embed/>
                  <p:pic>
                    <p:nvPicPr>
                      <p:cNvPr id="2191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724025"/>
                        <a:ext cx="450850" cy="2857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42" name="Text Box 6"/>
          <p:cNvSpPr txBox="1">
            <a:spLocks noChangeArrowheads="1"/>
          </p:cNvSpPr>
          <p:nvPr/>
        </p:nvSpPr>
        <p:spPr bwMode="auto">
          <a:xfrm>
            <a:off x="304800" y="32004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(d) Solving the capacitance formula for A, we obtain </a:t>
            </a:r>
          </a:p>
        </p:txBody>
      </p:sp>
      <p:graphicFrame>
        <p:nvGraphicFramePr>
          <p:cNvPr id="219145" name="Object 9"/>
          <p:cNvGraphicFramePr>
            <a:graphicFrameLocks noChangeAspect="1"/>
          </p:cNvGraphicFramePr>
          <p:nvPr/>
        </p:nvGraphicFramePr>
        <p:xfrm>
          <a:off x="2160588" y="2514600"/>
          <a:ext cx="1039812" cy="398463"/>
        </p:xfrm>
        <a:graphic>
          <a:graphicData uri="http://schemas.openxmlformats.org/presentationml/2006/ole">
            <mc:AlternateContent xmlns:mc="http://schemas.openxmlformats.org/markup-compatibility/2006">
              <mc:Choice xmlns:v="urn:schemas-microsoft-com:vml" Requires="v">
                <p:oleObj spid="_x0000_s74522" name="Equation" r:id="rId5" imgW="457200" imgH="164880" progId="Equation.DSMT4">
                  <p:embed/>
                </p:oleObj>
              </mc:Choice>
              <mc:Fallback>
                <p:oleObj name="Equation" r:id="rId5" imgW="457200" imgH="164880" progId="Equation.DSMT4">
                  <p:embed/>
                  <p:pic>
                    <p:nvPicPr>
                      <p:cNvPr id="219145"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0588" y="2514600"/>
                        <a:ext cx="1039812" cy="3984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46" name="Object 10"/>
          <p:cNvGraphicFramePr>
            <a:graphicFrameLocks noChangeAspect="1"/>
          </p:cNvGraphicFramePr>
          <p:nvPr/>
        </p:nvGraphicFramePr>
        <p:xfrm>
          <a:off x="5257800" y="2590800"/>
          <a:ext cx="450850" cy="287338"/>
        </p:xfrm>
        <a:graphic>
          <a:graphicData uri="http://schemas.openxmlformats.org/presentationml/2006/ole">
            <mc:AlternateContent xmlns:mc="http://schemas.openxmlformats.org/markup-compatibility/2006">
              <mc:Choice xmlns:v="urn:schemas-microsoft-com:vml" Requires="v">
                <p:oleObj spid="_x0000_s74523" name="Equation" r:id="rId7" imgW="253800" imgH="152280" progId="Equation.DSMT4">
                  <p:embed/>
                </p:oleObj>
              </mc:Choice>
              <mc:Fallback>
                <p:oleObj name="Equation" r:id="rId7" imgW="253800" imgH="152280" progId="Equation.DSMT4">
                  <p:embed/>
                  <p:pic>
                    <p:nvPicPr>
                      <p:cNvPr id="219146"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2590800"/>
                        <a:ext cx="450850" cy="2873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47" name="Text Box 11"/>
          <p:cNvSpPr txBox="1">
            <a:spLocks noChangeArrowheads="1"/>
          </p:cNvSpPr>
          <p:nvPr/>
        </p:nvSpPr>
        <p:spPr bwMode="auto">
          <a:xfrm>
            <a:off x="685800" y="2438400"/>
            <a:ext cx="13716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Or, since    </a:t>
            </a:r>
          </a:p>
        </p:txBody>
      </p:sp>
      <p:sp>
        <p:nvSpPr>
          <p:cNvPr id="219148" name="Text Box 12"/>
          <p:cNvSpPr txBox="1">
            <a:spLocks noChangeArrowheads="1"/>
          </p:cNvSpPr>
          <p:nvPr/>
        </p:nvSpPr>
        <p:spPr bwMode="auto">
          <a:xfrm>
            <a:off x="3200400" y="2438400"/>
            <a:ext cx="20574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we can obtain    </a:t>
            </a:r>
          </a:p>
        </p:txBody>
      </p:sp>
      <p:graphicFrame>
        <p:nvGraphicFramePr>
          <p:cNvPr id="219149" name="Object 13"/>
          <p:cNvGraphicFramePr>
            <a:graphicFrameLocks noChangeAspect="1"/>
          </p:cNvGraphicFramePr>
          <p:nvPr/>
        </p:nvGraphicFramePr>
        <p:xfrm>
          <a:off x="1077913" y="3724275"/>
          <a:ext cx="1131887" cy="847725"/>
        </p:xfrm>
        <a:graphic>
          <a:graphicData uri="http://schemas.openxmlformats.org/presentationml/2006/ole">
            <mc:AlternateContent xmlns:mc="http://schemas.openxmlformats.org/markup-compatibility/2006">
              <mc:Choice xmlns:v="urn:schemas-microsoft-com:vml" Requires="v">
                <p:oleObj spid="_x0000_s74524" name="Equation" r:id="rId9" imgW="520560" imgH="368280" progId="Equation.DSMT4">
                  <p:embed/>
                </p:oleObj>
              </mc:Choice>
              <mc:Fallback>
                <p:oleObj name="Equation" r:id="rId9" imgW="520560" imgH="368280" progId="Equation.DSMT4">
                  <p:embed/>
                  <p:pic>
                    <p:nvPicPr>
                      <p:cNvPr id="219149"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77913" y="3724275"/>
                        <a:ext cx="1131887" cy="8477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0" name="Object 14"/>
          <p:cNvGraphicFramePr>
            <a:graphicFrameLocks noChangeAspect="1"/>
          </p:cNvGraphicFramePr>
          <p:nvPr/>
        </p:nvGraphicFramePr>
        <p:xfrm>
          <a:off x="457200" y="5059363"/>
          <a:ext cx="550863" cy="350837"/>
        </p:xfrm>
        <a:graphic>
          <a:graphicData uri="http://schemas.openxmlformats.org/presentationml/2006/ole">
            <mc:AlternateContent xmlns:mc="http://schemas.openxmlformats.org/markup-compatibility/2006">
              <mc:Choice xmlns:v="urn:schemas-microsoft-com:vml" Requires="v">
                <p:oleObj spid="_x0000_s74525" name="Equation" r:id="rId11" imgW="253800" imgH="152280" progId="Equation.DSMT4">
                  <p:embed/>
                </p:oleObj>
              </mc:Choice>
              <mc:Fallback>
                <p:oleObj name="Equation" r:id="rId11" imgW="253800" imgH="152280" progId="Equation.DSMT4">
                  <p:embed/>
                  <p:pic>
                    <p:nvPicPr>
                      <p:cNvPr id="21915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57200" y="5059363"/>
                        <a:ext cx="550863" cy="3508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19151" name="AutoShape 15"/>
          <p:cNvSpPr>
            <a:spLocks noChangeArrowheads="1"/>
          </p:cNvSpPr>
          <p:nvPr/>
        </p:nvSpPr>
        <p:spPr bwMode="auto">
          <a:xfrm>
            <a:off x="2763838" y="3810000"/>
            <a:ext cx="1468437" cy="730250"/>
          </a:xfrm>
          <a:prstGeom prst="rightArrow">
            <a:avLst>
              <a:gd name="adj1" fmla="val 50000"/>
              <a:gd name="adj2" fmla="val 5027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Solve for A</a:t>
            </a:r>
          </a:p>
        </p:txBody>
      </p:sp>
      <p:sp>
        <p:nvSpPr>
          <p:cNvPr id="219152" name="Text Box 16"/>
          <p:cNvSpPr txBox="1">
            <a:spLocks noChangeArrowheads="1"/>
          </p:cNvSpPr>
          <p:nvPr/>
        </p:nvSpPr>
        <p:spPr bwMode="auto">
          <a:xfrm>
            <a:off x="4598988" y="5775325"/>
            <a:ext cx="4087812" cy="396875"/>
          </a:xfrm>
          <a:prstGeom prst="rect">
            <a:avLst/>
          </a:prstGeom>
          <a:solidFill>
            <a:srgbClr val="FFFF66"/>
          </a:solidFill>
          <a:ln w="9525">
            <a:noFill/>
            <a:miter lim="800000"/>
            <a:headEnd/>
            <a:tailEnd/>
          </a:ln>
          <a:effectLst/>
        </p:spPr>
        <p:txBody>
          <a:bodyPr wrap="none">
            <a:prstTxWarp prst="textNoShape">
              <a:avLst/>
            </a:prstTxWarp>
            <a:spAutoFit/>
          </a:bodyPr>
          <a:lstStyle/>
          <a:p>
            <a:r>
              <a:rPr lang="en-US" sz="2000">
                <a:solidFill>
                  <a:srgbClr val="FF0000"/>
                </a:solidFill>
                <a:latin typeface="Arial Narrow" charset="0"/>
              </a:rPr>
              <a:t>About 40% the area of Arlington (256km</a:t>
            </a:r>
            <a:r>
              <a:rPr lang="en-US" sz="2000" baseline="30000">
                <a:solidFill>
                  <a:srgbClr val="FF0000"/>
                </a:solidFill>
                <a:latin typeface="Arial Narrow" charset="0"/>
              </a:rPr>
              <a:t>2</a:t>
            </a:r>
            <a:r>
              <a:rPr lang="en-US" sz="2000">
                <a:solidFill>
                  <a:srgbClr val="FF0000"/>
                </a:solidFill>
                <a:latin typeface="Arial Narrow" charset="0"/>
              </a:rPr>
              <a:t>).</a:t>
            </a:r>
          </a:p>
        </p:txBody>
      </p:sp>
      <p:graphicFrame>
        <p:nvGraphicFramePr>
          <p:cNvPr id="219153" name="Object 17"/>
          <p:cNvGraphicFramePr>
            <a:graphicFrameLocks noChangeAspect="1"/>
          </p:cNvGraphicFramePr>
          <p:nvPr/>
        </p:nvGraphicFramePr>
        <p:xfrm>
          <a:off x="5715000" y="2362200"/>
          <a:ext cx="495300" cy="692150"/>
        </p:xfrm>
        <a:graphic>
          <a:graphicData uri="http://schemas.openxmlformats.org/presentationml/2006/ole">
            <mc:AlternateContent xmlns:mc="http://schemas.openxmlformats.org/markup-compatibility/2006">
              <mc:Choice xmlns:v="urn:schemas-microsoft-com:vml" Requires="v">
                <p:oleObj spid="_x0000_s74526" name="Equation" r:id="rId13" imgW="279360" imgH="368280" progId="Equation.DSMT4">
                  <p:embed/>
                </p:oleObj>
              </mc:Choice>
              <mc:Fallback>
                <p:oleObj name="Equation" r:id="rId13" imgW="279360" imgH="368280" progId="Equation.DSMT4">
                  <p:embed/>
                  <p:pic>
                    <p:nvPicPr>
                      <p:cNvPr id="219153" name="Object 1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715000" y="2362200"/>
                        <a:ext cx="495300" cy="692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4" name="Object 18"/>
          <p:cNvGraphicFramePr>
            <a:graphicFrameLocks noChangeAspect="1"/>
          </p:cNvGraphicFramePr>
          <p:nvPr/>
        </p:nvGraphicFramePr>
        <p:xfrm>
          <a:off x="6178550" y="2362200"/>
          <a:ext cx="2813050" cy="715963"/>
        </p:xfrm>
        <a:graphic>
          <a:graphicData uri="http://schemas.openxmlformats.org/presentationml/2006/ole">
            <mc:AlternateContent xmlns:mc="http://schemas.openxmlformats.org/markup-compatibility/2006">
              <mc:Choice xmlns:v="urn:schemas-microsoft-com:vml" Requires="v">
                <p:oleObj spid="_x0000_s74527" name="Equation" r:id="rId15" imgW="1587240" imgH="380880" progId="Equation.DSMT4">
                  <p:embed/>
                </p:oleObj>
              </mc:Choice>
              <mc:Fallback>
                <p:oleObj name="Equation" r:id="rId15" imgW="1587240" imgH="380880" progId="Equation.DSMT4">
                  <p:embed/>
                  <p:pic>
                    <p:nvPicPr>
                      <p:cNvPr id="219154" name="Object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178550" y="2362200"/>
                        <a:ext cx="2813050" cy="7159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5" name="Object 19"/>
          <p:cNvGraphicFramePr>
            <a:graphicFrameLocks noChangeAspect="1"/>
          </p:cNvGraphicFramePr>
          <p:nvPr/>
        </p:nvGraphicFramePr>
        <p:xfrm>
          <a:off x="733425" y="1485900"/>
          <a:ext cx="561975" cy="763588"/>
        </p:xfrm>
        <a:graphic>
          <a:graphicData uri="http://schemas.openxmlformats.org/presentationml/2006/ole">
            <mc:AlternateContent xmlns:mc="http://schemas.openxmlformats.org/markup-compatibility/2006">
              <mc:Choice xmlns:v="urn:schemas-microsoft-com:vml" Requires="v">
                <p:oleObj spid="_x0000_s74528" name="Equation" r:id="rId17" imgW="317160" imgH="406080" progId="Equation.DSMT4">
                  <p:embed/>
                </p:oleObj>
              </mc:Choice>
              <mc:Fallback>
                <p:oleObj name="Equation" r:id="rId17" imgW="317160" imgH="406080" progId="Equation.DSMT4">
                  <p:embed/>
                  <p:pic>
                    <p:nvPicPr>
                      <p:cNvPr id="219155"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33425" y="1485900"/>
                        <a:ext cx="561975" cy="7635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6" name="Object 20"/>
          <p:cNvGraphicFramePr>
            <a:graphicFrameLocks noChangeAspect="1"/>
          </p:cNvGraphicFramePr>
          <p:nvPr/>
        </p:nvGraphicFramePr>
        <p:xfrm>
          <a:off x="1219200" y="1485900"/>
          <a:ext cx="720725" cy="763588"/>
        </p:xfrm>
        <a:graphic>
          <a:graphicData uri="http://schemas.openxmlformats.org/presentationml/2006/ole">
            <mc:AlternateContent xmlns:mc="http://schemas.openxmlformats.org/markup-compatibility/2006">
              <mc:Choice xmlns:v="urn:schemas-microsoft-com:vml" Requires="v">
                <p:oleObj spid="_x0000_s74529" name="Equation" r:id="rId19" imgW="406080" imgH="406080" progId="Equation.DSMT4">
                  <p:embed/>
                </p:oleObj>
              </mc:Choice>
              <mc:Fallback>
                <p:oleObj name="Equation" r:id="rId19" imgW="406080" imgH="406080" progId="Equation.DSMT4">
                  <p:embed/>
                  <p:pic>
                    <p:nvPicPr>
                      <p:cNvPr id="219156" name="Object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219200" y="1485900"/>
                        <a:ext cx="720725" cy="7635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7" name="Object 21"/>
          <p:cNvGraphicFramePr>
            <a:graphicFrameLocks noChangeAspect="1"/>
          </p:cNvGraphicFramePr>
          <p:nvPr/>
        </p:nvGraphicFramePr>
        <p:xfrm>
          <a:off x="1949450" y="1449388"/>
          <a:ext cx="6934200" cy="835025"/>
        </p:xfrm>
        <a:graphic>
          <a:graphicData uri="http://schemas.openxmlformats.org/presentationml/2006/ole">
            <mc:AlternateContent xmlns:mc="http://schemas.openxmlformats.org/markup-compatibility/2006">
              <mc:Choice xmlns:v="urn:schemas-microsoft-com:vml" Requires="v">
                <p:oleObj spid="_x0000_s74530" name="Equation" r:id="rId21" imgW="3911600" imgH="444500" progId="Equation.DSMT4">
                  <p:embed/>
                </p:oleObj>
              </mc:Choice>
              <mc:Fallback>
                <p:oleObj name="Equation" r:id="rId21" imgW="3911600" imgH="444500" progId="Equation.DSMT4">
                  <p:embed/>
                  <p:pic>
                    <p:nvPicPr>
                      <p:cNvPr id="219157" name="Object 21"/>
                      <p:cNvPicPr>
                        <a:picLocks noChangeAspect="1" noChangeArrowheads="1"/>
                      </p:cNvPicPr>
                      <p:nvPr/>
                    </p:nvPicPr>
                    <p:blipFill>
                      <a:blip r:embed="rId22"/>
                      <a:srcRect/>
                      <a:stretch>
                        <a:fillRect/>
                      </a:stretch>
                    </p:blipFill>
                    <p:spPr bwMode="auto">
                      <a:xfrm>
                        <a:off x="1949450" y="1449388"/>
                        <a:ext cx="6934200" cy="8350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8" name="Object 22"/>
          <p:cNvGraphicFramePr>
            <a:graphicFrameLocks noChangeAspect="1"/>
          </p:cNvGraphicFramePr>
          <p:nvPr/>
        </p:nvGraphicFramePr>
        <p:xfrm>
          <a:off x="990600" y="4827588"/>
          <a:ext cx="773113" cy="936625"/>
        </p:xfrm>
        <a:graphic>
          <a:graphicData uri="http://schemas.openxmlformats.org/presentationml/2006/ole">
            <mc:AlternateContent xmlns:mc="http://schemas.openxmlformats.org/markup-compatibility/2006">
              <mc:Choice xmlns:v="urn:schemas-microsoft-com:vml" Requires="v">
                <p:oleObj spid="_x0000_s74531" name="Equation" r:id="rId23" imgW="355320" imgH="406080" progId="Equation.DSMT4">
                  <p:embed/>
                </p:oleObj>
              </mc:Choice>
              <mc:Fallback>
                <p:oleObj name="Equation" r:id="rId23" imgW="355320" imgH="406080" progId="Equation.DSMT4">
                  <p:embed/>
                  <p:pic>
                    <p:nvPicPr>
                      <p:cNvPr id="219158" name="Object 2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90600" y="4827588"/>
                        <a:ext cx="773113" cy="936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19159" name="Object 23"/>
          <p:cNvGraphicFramePr>
            <a:graphicFrameLocks noChangeAspect="1"/>
          </p:cNvGraphicFramePr>
          <p:nvPr/>
        </p:nvGraphicFramePr>
        <p:xfrm>
          <a:off x="1730375" y="4725988"/>
          <a:ext cx="5051425" cy="1141412"/>
        </p:xfrm>
        <a:graphic>
          <a:graphicData uri="http://schemas.openxmlformats.org/presentationml/2006/ole">
            <mc:AlternateContent xmlns:mc="http://schemas.openxmlformats.org/markup-compatibility/2006">
              <mc:Choice xmlns:v="urn:schemas-microsoft-com:vml" Requires="v">
                <p:oleObj spid="_x0000_s74532" name="Equation" r:id="rId25" imgW="2323800" imgH="495000" progId="Equation.DSMT4">
                  <p:embed/>
                </p:oleObj>
              </mc:Choice>
              <mc:Fallback>
                <p:oleObj name="Equation" r:id="rId25" imgW="2323800" imgH="495000" progId="Equation.DSMT4">
                  <p:embed/>
                  <p:pic>
                    <p:nvPicPr>
                      <p:cNvPr id="219159" name="Object 2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730375" y="4725988"/>
                        <a:ext cx="5051425" cy="11414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27109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Date Placeholder 3"/>
          <p:cNvSpPr>
            <a:spLocks noGrp="1"/>
          </p:cNvSpPr>
          <p:nvPr>
            <p:ph type="dt" sz="half" idx="10"/>
          </p:nvPr>
        </p:nvSpPr>
        <p:spPr/>
        <p:txBody>
          <a:bodyPr/>
          <a:lstStyle/>
          <a:p>
            <a:r>
              <a:rPr lang="en-US"/>
              <a:t>Wednesday, Feb. 26, 2020</a:t>
            </a:r>
          </a:p>
        </p:txBody>
      </p:sp>
      <p:sp>
        <p:nvSpPr>
          <p:cNvPr id="20" name="Footer Placeholder 4"/>
          <p:cNvSpPr>
            <a:spLocks noGrp="1"/>
          </p:cNvSpPr>
          <p:nvPr>
            <p:ph type="ftr" sz="quarter" idx="11"/>
          </p:nvPr>
        </p:nvSpPr>
        <p:spPr/>
        <p:txBody>
          <a:bodyPr/>
          <a:lstStyle/>
          <a:p>
            <a:r>
              <a:rPr lang="en-US"/>
              <a:t>PHYS 1444-002, Spring 2020                    Dr. Jaehoon Yu</a:t>
            </a:r>
          </a:p>
        </p:txBody>
      </p:sp>
      <p:sp>
        <p:nvSpPr>
          <p:cNvPr id="21" name="Slide Number Placeholder 5"/>
          <p:cNvSpPr>
            <a:spLocks noGrp="1"/>
          </p:cNvSpPr>
          <p:nvPr>
            <p:ph type="sldNum" sz="quarter" idx="12"/>
          </p:nvPr>
        </p:nvSpPr>
        <p:spPr/>
        <p:txBody>
          <a:bodyPr/>
          <a:lstStyle/>
          <a:p>
            <a:fld id="{C80BD743-191A-754A-81FD-0BCB534E924C}" type="slidenum">
              <a:rPr lang="en-US"/>
              <a:pPr/>
              <a:t>14</a:t>
            </a:fld>
            <a:endParaRPr lang="en-US"/>
          </a:p>
        </p:txBody>
      </p:sp>
      <p:pic>
        <p:nvPicPr>
          <p:cNvPr id="228363" name="Picture 11" descr="FG24_006"/>
          <p:cNvPicPr>
            <a:picLocks noChangeAspect="1" noChangeArrowheads="1"/>
          </p:cNvPicPr>
          <p:nvPr/>
        </p:nvPicPr>
        <p:blipFill>
          <a:blip r:embed="rId3"/>
          <a:srcRect/>
          <a:stretch>
            <a:fillRect/>
          </a:stretch>
        </p:blipFill>
        <p:spPr bwMode="auto">
          <a:xfrm>
            <a:off x="6172200" y="304800"/>
            <a:ext cx="3200400" cy="2400300"/>
          </a:xfrm>
          <a:prstGeom prst="rect">
            <a:avLst/>
          </a:prstGeom>
          <a:noFill/>
        </p:spPr>
      </p:pic>
      <p:sp>
        <p:nvSpPr>
          <p:cNvPr id="228354" name="Rectangle 2"/>
          <p:cNvSpPr>
            <a:spLocks noGrp="1" noChangeArrowheads="1"/>
          </p:cNvSpPr>
          <p:nvPr>
            <p:ph type="title"/>
          </p:nvPr>
        </p:nvSpPr>
        <p:spPr>
          <a:xfrm>
            <a:off x="228600" y="0"/>
            <a:ext cx="8686800" cy="762000"/>
          </a:xfrm>
        </p:spPr>
        <p:txBody>
          <a:bodyPr/>
          <a:lstStyle/>
          <a:p>
            <a:r>
              <a:rPr lang="en-US"/>
              <a:t>Example 24 – 3</a:t>
            </a:r>
          </a:p>
        </p:txBody>
      </p:sp>
      <p:sp>
        <p:nvSpPr>
          <p:cNvPr id="228355" name="Text Box 3"/>
          <p:cNvSpPr txBox="1">
            <a:spLocks noChangeArrowheads="1"/>
          </p:cNvSpPr>
          <p:nvPr/>
        </p:nvSpPr>
        <p:spPr bwMode="auto">
          <a:xfrm>
            <a:off x="152400" y="609600"/>
            <a:ext cx="6477000" cy="2308324"/>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Spherical capacitor: </a:t>
            </a:r>
            <a:r>
              <a:rPr lang="en-US" dirty="0">
                <a:solidFill>
                  <a:schemeClr val="accent2"/>
                </a:solidFill>
                <a:latin typeface="Arial Narrow" charset="0"/>
              </a:rPr>
              <a:t>A spherical capacitor consists of two thin concentric spherical conducting shells, of radius </a:t>
            </a:r>
            <a:r>
              <a:rPr lang="en-US" dirty="0" err="1">
                <a:solidFill>
                  <a:schemeClr val="accent2"/>
                </a:solidFill>
                <a:latin typeface="Arial Narrow" charset="0"/>
              </a:rPr>
              <a:t>r</a:t>
            </a:r>
            <a:r>
              <a:rPr lang="en-US" baseline="-25000" dirty="0" err="1">
                <a:solidFill>
                  <a:schemeClr val="accent2"/>
                </a:solidFill>
                <a:latin typeface="Arial Narrow" charset="0"/>
              </a:rPr>
              <a:t>a</a:t>
            </a:r>
            <a:r>
              <a:rPr lang="en-US" dirty="0">
                <a:solidFill>
                  <a:schemeClr val="accent2"/>
                </a:solidFill>
                <a:latin typeface="Arial Narrow" charset="0"/>
              </a:rPr>
              <a:t> and </a:t>
            </a:r>
            <a:r>
              <a:rPr lang="en-US" dirty="0" err="1">
                <a:solidFill>
                  <a:schemeClr val="accent2"/>
                </a:solidFill>
                <a:latin typeface="Arial Narrow" charset="0"/>
              </a:rPr>
              <a:t>r</a:t>
            </a:r>
            <a:r>
              <a:rPr lang="en-US" baseline="-25000" dirty="0" err="1">
                <a:solidFill>
                  <a:schemeClr val="accent2"/>
                </a:solidFill>
                <a:latin typeface="Arial Narrow" charset="0"/>
              </a:rPr>
              <a:t>b</a:t>
            </a:r>
            <a:r>
              <a:rPr lang="en-US" dirty="0">
                <a:solidFill>
                  <a:schemeClr val="accent2"/>
                </a:solidFill>
                <a:latin typeface="Arial Narrow" charset="0"/>
              </a:rPr>
              <a:t>, as in the figure.  The inner shell carries a uniformly distributed charge Q on its surface and the outer shell an equal but opposite charge –Q.  Determine the capacitance of the two shells. </a:t>
            </a:r>
          </a:p>
        </p:txBody>
      </p:sp>
      <p:sp>
        <p:nvSpPr>
          <p:cNvPr id="228356" name="Text Box 4"/>
          <p:cNvSpPr txBox="1">
            <a:spLocks noChangeArrowheads="1"/>
          </p:cNvSpPr>
          <p:nvPr/>
        </p:nvSpPr>
        <p:spPr bwMode="auto">
          <a:xfrm>
            <a:off x="228600" y="2833688"/>
            <a:ext cx="6096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Using Gauss’ law, the electric field outside a uniformly charged conducting sphere is    </a:t>
            </a:r>
          </a:p>
        </p:txBody>
      </p:sp>
      <p:graphicFrame>
        <p:nvGraphicFramePr>
          <p:cNvPr id="228357" name="Object 5"/>
          <p:cNvGraphicFramePr>
            <a:graphicFrameLocks noChangeAspect="1"/>
          </p:cNvGraphicFramePr>
          <p:nvPr/>
        </p:nvGraphicFramePr>
        <p:xfrm>
          <a:off x="6400800" y="2846388"/>
          <a:ext cx="1546225" cy="963612"/>
        </p:xfrm>
        <a:graphic>
          <a:graphicData uri="http://schemas.openxmlformats.org/presentationml/2006/ole">
            <mc:AlternateContent xmlns:mc="http://schemas.openxmlformats.org/markup-compatibility/2006">
              <mc:Choice xmlns:v="urn:schemas-microsoft-com:vml" Requires="v">
                <p:oleObj spid="_x0000_s75479" name="Equation" r:id="rId4" imgW="711000" imgH="419040" progId="Equation.DSMT4">
                  <p:embed/>
                </p:oleObj>
              </mc:Choice>
              <mc:Fallback>
                <p:oleObj name="Equation" r:id="rId4" imgW="711000" imgH="419040" progId="Equation.DSMT4">
                  <p:embed/>
                  <p:pic>
                    <p:nvPicPr>
                      <p:cNvPr id="228357"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2846388"/>
                        <a:ext cx="1546225" cy="9636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28358" name="Text Box 6"/>
          <p:cNvSpPr txBox="1">
            <a:spLocks noChangeArrowheads="1"/>
          </p:cNvSpPr>
          <p:nvPr/>
        </p:nvSpPr>
        <p:spPr bwMode="auto">
          <a:xfrm>
            <a:off x="304800" y="3733800"/>
            <a:ext cx="8382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So the potential difference between a and b is</a:t>
            </a:r>
          </a:p>
        </p:txBody>
      </p:sp>
      <p:graphicFrame>
        <p:nvGraphicFramePr>
          <p:cNvPr id="228360" name="Object 8"/>
          <p:cNvGraphicFramePr>
            <a:graphicFrameLocks noChangeAspect="1"/>
          </p:cNvGraphicFramePr>
          <p:nvPr/>
        </p:nvGraphicFramePr>
        <p:xfrm>
          <a:off x="628650" y="4170363"/>
          <a:ext cx="1581150" cy="565150"/>
        </p:xfrm>
        <a:graphic>
          <a:graphicData uri="http://schemas.openxmlformats.org/presentationml/2006/ole">
            <mc:AlternateContent xmlns:mc="http://schemas.openxmlformats.org/markup-compatibility/2006">
              <mc:Choice xmlns:v="urn:schemas-microsoft-com:vml" Requires="v">
                <p:oleObj spid="_x0000_s75480" name="Equation" r:id="rId6" imgW="1016000" imgH="342900" progId="Equation.DSMT4">
                  <p:embed/>
                </p:oleObj>
              </mc:Choice>
              <mc:Fallback>
                <p:oleObj name="Equation" r:id="rId6" imgW="1016000" imgH="342900" progId="Equation.DSMT4">
                  <p:embed/>
                  <p:pic>
                    <p:nvPicPr>
                      <p:cNvPr id="228360" name="Object 8"/>
                      <p:cNvPicPr>
                        <a:picLocks noChangeAspect="1" noChangeArrowheads="1"/>
                      </p:cNvPicPr>
                      <p:nvPr/>
                    </p:nvPicPr>
                    <p:blipFill>
                      <a:blip r:embed="rId7"/>
                      <a:srcRect/>
                      <a:stretch>
                        <a:fillRect/>
                      </a:stretch>
                    </p:blipFill>
                    <p:spPr bwMode="auto">
                      <a:xfrm>
                        <a:off x="628650" y="4170363"/>
                        <a:ext cx="1581150" cy="5651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1" name="Object 9"/>
          <p:cNvGraphicFramePr>
            <a:graphicFrameLocks noChangeAspect="1"/>
          </p:cNvGraphicFramePr>
          <p:nvPr/>
        </p:nvGraphicFramePr>
        <p:xfrm>
          <a:off x="3505200" y="5410200"/>
          <a:ext cx="360363" cy="247650"/>
        </p:xfrm>
        <a:graphic>
          <a:graphicData uri="http://schemas.openxmlformats.org/presentationml/2006/ole">
            <mc:AlternateContent xmlns:mc="http://schemas.openxmlformats.org/markup-compatibility/2006">
              <mc:Choice xmlns:v="urn:schemas-microsoft-com:vml" Requires="v">
                <p:oleObj spid="_x0000_s75481" name="Equation" r:id="rId8" imgW="253800" imgH="164880" progId="Equation.DSMT4">
                  <p:embed/>
                </p:oleObj>
              </mc:Choice>
              <mc:Fallback>
                <p:oleObj name="Equation" r:id="rId8" imgW="253800" imgH="164880" progId="Equation.DSMT4">
                  <p:embed/>
                  <p:pic>
                    <p:nvPicPr>
                      <p:cNvPr id="228361"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05200" y="5410200"/>
                        <a:ext cx="360363" cy="24765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
        <p:nvSpPr>
          <p:cNvPr id="228364" name="Text Box 12"/>
          <p:cNvSpPr txBox="1">
            <a:spLocks noChangeArrowheads="1"/>
          </p:cNvSpPr>
          <p:nvPr/>
        </p:nvSpPr>
        <p:spPr bwMode="auto">
          <a:xfrm>
            <a:off x="457200" y="5424488"/>
            <a:ext cx="28956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Thus capacitance is</a:t>
            </a:r>
          </a:p>
        </p:txBody>
      </p:sp>
      <p:graphicFrame>
        <p:nvGraphicFramePr>
          <p:cNvPr id="228367" name="Object 15"/>
          <p:cNvGraphicFramePr>
            <a:graphicFrameLocks noChangeAspect="1"/>
          </p:cNvGraphicFramePr>
          <p:nvPr/>
        </p:nvGraphicFramePr>
        <p:xfrm>
          <a:off x="914400" y="4695825"/>
          <a:ext cx="1166813" cy="528638"/>
        </p:xfrm>
        <a:graphic>
          <a:graphicData uri="http://schemas.openxmlformats.org/presentationml/2006/ole">
            <mc:AlternateContent xmlns:mc="http://schemas.openxmlformats.org/markup-compatibility/2006">
              <mc:Choice xmlns:v="urn:schemas-microsoft-com:vml" Requires="v">
                <p:oleObj spid="_x0000_s75482" name="Equation" r:id="rId10" imgW="800100" imgH="342900" progId="Equation.DSMT4">
                  <p:embed/>
                </p:oleObj>
              </mc:Choice>
              <mc:Fallback>
                <p:oleObj name="Equation" r:id="rId10" imgW="800100" imgH="342900" progId="Equation.DSMT4">
                  <p:embed/>
                  <p:pic>
                    <p:nvPicPr>
                      <p:cNvPr id="228367" name="Object 15"/>
                      <p:cNvPicPr>
                        <a:picLocks noChangeAspect="1" noChangeArrowheads="1"/>
                      </p:cNvPicPr>
                      <p:nvPr/>
                    </p:nvPicPr>
                    <p:blipFill>
                      <a:blip r:embed="rId11"/>
                      <a:srcRect/>
                      <a:stretch>
                        <a:fillRect/>
                      </a:stretch>
                    </p:blipFill>
                    <p:spPr bwMode="auto">
                      <a:xfrm>
                        <a:off x="914400" y="4695825"/>
                        <a:ext cx="1166813" cy="5286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8" name="Object 16"/>
          <p:cNvGraphicFramePr>
            <a:graphicFrameLocks noChangeAspect="1"/>
          </p:cNvGraphicFramePr>
          <p:nvPr/>
        </p:nvGraphicFramePr>
        <p:xfrm>
          <a:off x="2082800" y="4637088"/>
          <a:ext cx="1408113" cy="646112"/>
        </p:xfrm>
        <a:graphic>
          <a:graphicData uri="http://schemas.openxmlformats.org/presentationml/2006/ole">
            <mc:AlternateContent xmlns:mc="http://schemas.openxmlformats.org/markup-compatibility/2006">
              <mc:Choice xmlns:v="urn:schemas-microsoft-com:vml" Requires="v">
                <p:oleObj spid="_x0000_s75483" name="Equation" r:id="rId12" imgW="965160" imgH="419040" progId="Equation.DSMT4">
                  <p:embed/>
                </p:oleObj>
              </mc:Choice>
              <mc:Fallback>
                <p:oleObj name="Equation" r:id="rId12" imgW="965160" imgH="419040" progId="Equation.DSMT4">
                  <p:embed/>
                  <p:pic>
                    <p:nvPicPr>
                      <p:cNvPr id="228368" name="Object 1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082800" y="4637088"/>
                        <a:ext cx="1408113" cy="6461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69" name="Object 17"/>
          <p:cNvGraphicFramePr>
            <a:graphicFrameLocks noChangeAspect="1"/>
          </p:cNvGraphicFramePr>
          <p:nvPr/>
        </p:nvGraphicFramePr>
        <p:xfrm>
          <a:off x="3494088" y="4595813"/>
          <a:ext cx="2409825" cy="725487"/>
        </p:xfrm>
        <a:graphic>
          <a:graphicData uri="http://schemas.openxmlformats.org/presentationml/2006/ole">
            <mc:AlternateContent xmlns:mc="http://schemas.openxmlformats.org/markup-compatibility/2006">
              <mc:Choice xmlns:v="urn:schemas-microsoft-com:vml" Requires="v">
                <p:oleObj spid="_x0000_s75484" name="Equation" r:id="rId14" imgW="1650960" imgH="469800" progId="Equation.DSMT4">
                  <p:embed/>
                </p:oleObj>
              </mc:Choice>
              <mc:Fallback>
                <p:oleObj name="Equation" r:id="rId14" imgW="1650960" imgH="469800" progId="Equation.DSMT4">
                  <p:embed/>
                  <p:pic>
                    <p:nvPicPr>
                      <p:cNvPr id="228369" name="Object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494088" y="4595813"/>
                        <a:ext cx="2409825" cy="72548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0" name="Object 18"/>
          <p:cNvGraphicFramePr>
            <a:graphicFrameLocks noChangeAspect="1"/>
          </p:cNvGraphicFramePr>
          <p:nvPr/>
        </p:nvGraphicFramePr>
        <p:xfrm>
          <a:off x="5905500" y="4605338"/>
          <a:ext cx="1482725" cy="706437"/>
        </p:xfrm>
        <a:graphic>
          <a:graphicData uri="http://schemas.openxmlformats.org/presentationml/2006/ole">
            <mc:AlternateContent xmlns:mc="http://schemas.openxmlformats.org/markup-compatibility/2006">
              <mc:Choice xmlns:v="urn:schemas-microsoft-com:vml" Requires="v">
                <p:oleObj spid="_x0000_s75485" name="Equation" r:id="rId16" imgW="1015920" imgH="457200" progId="Equation.DSMT4">
                  <p:embed/>
                </p:oleObj>
              </mc:Choice>
              <mc:Fallback>
                <p:oleObj name="Equation" r:id="rId16" imgW="1015920" imgH="457200" progId="Equation.DSMT4">
                  <p:embed/>
                  <p:pic>
                    <p:nvPicPr>
                      <p:cNvPr id="228370" name="Object 1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905500" y="4605338"/>
                        <a:ext cx="1482725" cy="7064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1" name="Object 19"/>
          <p:cNvGraphicFramePr>
            <a:graphicFrameLocks noChangeAspect="1"/>
          </p:cNvGraphicFramePr>
          <p:nvPr/>
        </p:nvGraphicFramePr>
        <p:xfrm>
          <a:off x="7391400" y="4605338"/>
          <a:ext cx="1295400" cy="706437"/>
        </p:xfrm>
        <a:graphic>
          <a:graphicData uri="http://schemas.openxmlformats.org/presentationml/2006/ole">
            <mc:AlternateContent xmlns:mc="http://schemas.openxmlformats.org/markup-compatibility/2006">
              <mc:Choice xmlns:v="urn:schemas-microsoft-com:vml" Requires="v">
                <p:oleObj spid="_x0000_s75486" name="Equation" r:id="rId18" imgW="888840" imgH="457200" progId="Equation.DSMT4">
                  <p:embed/>
                </p:oleObj>
              </mc:Choice>
              <mc:Fallback>
                <p:oleObj name="Equation" r:id="rId18" imgW="888840" imgH="457200" progId="Equation.DSMT4">
                  <p:embed/>
                  <p:pic>
                    <p:nvPicPr>
                      <p:cNvPr id="228371" name="Object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391400" y="4605338"/>
                        <a:ext cx="1295400" cy="7064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2" name="Object 20"/>
          <p:cNvGraphicFramePr>
            <a:graphicFrameLocks noChangeAspect="1"/>
          </p:cNvGraphicFramePr>
          <p:nvPr/>
        </p:nvGraphicFramePr>
        <p:xfrm>
          <a:off x="3962400" y="5257800"/>
          <a:ext cx="395288" cy="549275"/>
        </p:xfrm>
        <a:graphic>
          <a:graphicData uri="http://schemas.openxmlformats.org/presentationml/2006/ole">
            <mc:AlternateContent xmlns:mc="http://schemas.openxmlformats.org/markup-compatibility/2006">
              <mc:Choice xmlns:v="urn:schemas-microsoft-com:vml" Requires="v">
                <p:oleObj spid="_x0000_s75487" name="Equation" r:id="rId20" imgW="279360" imgH="368280" progId="Equation.DSMT4">
                  <p:embed/>
                </p:oleObj>
              </mc:Choice>
              <mc:Fallback>
                <p:oleObj name="Equation" r:id="rId20" imgW="279360" imgH="368280" progId="Equation.DSMT4">
                  <p:embed/>
                  <p:pic>
                    <p:nvPicPr>
                      <p:cNvPr id="228372" name="Object 2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62400" y="5257800"/>
                        <a:ext cx="395288" cy="5492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3" name="Object 21"/>
          <p:cNvGraphicFramePr>
            <a:graphicFrameLocks noChangeAspect="1"/>
          </p:cNvGraphicFramePr>
          <p:nvPr/>
        </p:nvGraphicFramePr>
        <p:xfrm>
          <a:off x="4368800" y="5248275"/>
          <a:ext cx="1404938" cy="968375"/>
        </p:xfrm>
        <a:graphic>
          <a:graphicData uri="http://schemas.openxmlformats.org/presentationml/2006/ole">
            <mc:AlternateContent xmlns:mc="http://schemas.openxmlformats.org/markup-compatibility/2006">
              <mc:Choice xmlns:v="urn:schemas-microsoft-com:vml" Requires="v">
                <p:oleObj spid="_x0000_s75488" name="Equation" r:id="rId22" imgW="990600" imgH="647700" progId="Equation.DSMT4">
                  <p:embed/>
                </p:oleObj>
              </mc:Choice>
              <mc:Fallback>
                <p:oleObj name="Equation" r:id="rId22" imgW="990600" imgH="647700" progId="Equation.DSMT4">
                  <p:embed/>
                  <p:pic>
                    <p:nvPicPr>
                      <p:cNvPr id="228373" name="Object 21"/>
                      <p:cNvPicPr>
                        <a:picLocks noChangeAspect="1" noChangeArrowheads="1"/>
                      </p:cNvPicPr>
                      <p:nvPr/>
                    </p:nvPicPr>
                    <p:blipFill>
                      <a:blip r:embed="rId23"/>
                      <a:srcRect/>
                      <a:stretch>
                        <a:fillRect/>
                      </a:stretch>
                    </p:blipFill>
                    <p:spPr bwMode="auto">
                      <a:xfrm>
                        <a:off x="4368800" y="5248275"/>
                        <a:ext cx="1404938" cy="9683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28374" name="Object 22"/>
          <p:cNvGraphicFramePr>
            <a:graphicFrameLocks noChangeAspect="1"/>
          </p:cNvGraphicFramePr>
          <p:nvPr/>
        </p:nvGraphicFramePr>
        <p:xfrm>
          <a:off x="6019800" y="5410200"/>
          <a:ext cx="773113" cy="608013"/>
        </p:xfrm>
        <a:graphic>
          <a:graphicData uri="http://schemas.openxmlformats.org/presentationml/2006/ole">
            <mc:AlternateContent xmlns:mc="http://schemas.openxmlformats.org/markup-compatibility/2006">
              <mc:Choice xmlns:v="urn:schemas-microsoft-com:vml" Requires="v">
                <p:oleObj spid="_x0000_s75489" name="Equation" r:id="rId24" imgW="545760" imgH="406080" progId="Equation.DSMT4">
                  <p:embed/>
                </p:oleObj>
              </mc:Choice>
              <mc:Fallback>
                <p:oleObj name="Equation" r:id="rId24" imgW="545760" imgH="406080" progId="Equation.DSMT4">
                  <p:embed/>
                  <p:pic>
                    <p:nvPicPr>
                      <p:cNvPr id="228374" name="Object 2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019800" y="5410200"/>
                        <a:ext cx="773113" cy="608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6800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685800" y="158380"/>
            <a:ext cx="7772400" cy="589402"/>
          </a:xfrm>
        </p:spPr>
        <p:txBody>
          <a:bodyPr/>
          <a:lstStyle/>
          <a:p>
            <a:r>
              <a:rPr lang="en-US" b="1" dirty="0">
                <a:latin typeface="Arial Narrow" charset="0"/>
                <a:ea typeface="ＭＳ Ｐゴシック" charset="0"/>
                <a:cs typeface="ＭＳ Ｐゴシック" charset="0"/>
              </a:rPr>
              <a:t>Announcements </a:t>
            </a:r>
          </a:p>
        </p:txBody>
      </p:sp>
      <p:sp>
        <p:nvSpPr>
          <p:cNvPr id="111619" name="Rectangle 3"/>
          <p:cNvSpPr>
            <a:spLocks noGrp="1" noChangeArrowheads="1"/>
          </p:cNvSpPr>
          <p:nvPr>
            <p:ph type="body" idx="1"/>
          </p:nvPr>
        </p:nvSpPr>
        <p:spPr>
          <a:xfrm>
            <a:off x="304800" y="914400"/>
            <a:ext cx="8686800" cy="4267200"/>
          </a:xfrm>
        </p:spPr>
        <p:txBody>
          <a:bodyPr/>
          <a:lstStyle/>
          <a:p>
            <a:pPr eaLnBrk="1" hangingPunct="1"/>
            <a:r>
              <a:rPr lang="en-US" dirty="0"/>
              <a:t>Quiz #3</a:t>
            </a:r>
          </a:p>
          <a:p>
            <a:pPr lvl="1" eaLnBrk="1" hangingPunct="1"/>
            <a:r>
              <a:rPr lang="en-US" sz="2400" dirty="0"/>
              <a:t>Next Wednesday, Mar. 4 at the beginning of the class </a:t>
            </a:r>
          </a:p>
          <a:p>
            <a:pPr lvl="1" eaLnBrk="1" hangingPunct="1"/>
            <a:r>
              <a:rPr lang="en-US" sz="2400" dirty="0"/>
              <a:t>Covers CH23.2 through what we cover in class next Monday</a:t>
            </a:r>
            <a:endParaRPr lang="en-US" sz="2000" dirty="0"/>
          </a:p>
          <a:p>
            <a:pPr lvl="1" eaLnBrk="1" hangingPunct="1"/>
            <a:r>
              <a:rPr lang="en-US" sz="2400" dirty="0"/>
              <a:t>Bring your calculator but DO NOT input formula into it!</a:t>
            </a:r>
          </a:p>
          <a:p>
            <a:pPr lvl="2" eaLnBrk="1" hangingPunct="1"/>
            <a:r>
              <a:rPr lang="en-US" sz="2000" dirty="0"/>
              <a:t>Cell phones or any types of computers cannot replace a calculator!</a:t>
            </a:r>
          </a:p>
          <a:p>
            <a:pPr lvl="1" eaLnBrk="1" hangingPunct="1"/>
            <a:r>
              <a:rPr lang="en-US" sz="2400" dirty="0"/>
              <a:t>BYOF: You may bring a one 8.5x11.5 sheet (front and back) of </a:t>
            </a:r>
            <a:r>
              <a:rPr lang="en-US" sz="2400" b="1" u="sng" dirty="0">
                <a:solidFill>
                  <a:srgbClr val="FF0000"/>
                </a:solidFill>
              </a:rPr>
              <a:t>handwritten</a:t>
            </a:r>
            <a:r>
              <a:rPr lang="en-US" sz="2400" dirty="0"/>
              <a:t> formulae and values of constants for the quiz</a:t>
            </a:r>
          </a:p>
          <a:p>
            <a:pPr lvl="1" eaLnBrk="1" hangingPunct="1"/>
            <a:r>
              <a:rPr lang="en-US" sz="2400" dirty="0"/>
              <a:t>No derivations, word definitions or solutions of any problems!</a:t>
            </a:r>
          </a:p>
          <a:p>
            <a:pPr lvl="1" eaLnBrk="1" hangingPunct="1"/>
            <a:r>
              <a:rPr lang="en-US" sz="2400" dirty="0"/>
              <a:t>No additional formulae or values of constants will be provided!</a:t>
            </a:r>
            <a:endParaRPr lang="en-US" dirty="0"/>
          </a:p>
        </p:txBody>
      </p:sp>
      <p:sp>
        <p:nvSpPr>
          <p:cNvPr id="2" name="Date Placeholder 1">
            <a:extLst>
              <a:ext uri="{FF2B5EF4-FFF2-40B4-BE49-F238E27FC236}">
                <a16:creationId xmlns:a16="http://schemas.microsoft.com/office/drawing/2014/main" id="{30CA42AD-DC00-9447-91D9-70CBA23F28E2}"/>
              </a:ext>
            </a:extLst>
          </p:cNvPr>
          <p:cNvSpPr>
            <a:spLocks noGrp="1"/>
          </p:cNvSpPr>
          <p:nvPr>
            <p:ph type="dt" sz="half" idx="10"/>
          </p:nvPr>
        </p:nvSpPr>
        <p:spPr/>
        <p:txBody>
          <a:bodyPr/>
          <a:lstStyle/>
          <a:p>
            <a:pPr>
              <a:defRPr/>
            </a:pPr>
            <a:r>
              <a:rPr lang="en-US"/>
              <a:t>Wednesday, Feb. 26, 2020</a:t>
            </a:r>
          </a:p>
        </p:txBody>
      </p:sp>
      <p:sp>
        <p:nvSpPr>
          <p:cNvPr id="3" name="Footer Placeholder 2">
            <a:extLst>
              <a:ext uri="{FF2B5EF4-FFF2-40B4-BE49-F238E27FC236}">
                <a16:creationId xmlns:a16="http://schemas.microsoft.com/office/drawing/2014/main" id="{A308DDB8-3B59-7340-8606-6405E0724F6A}"/>
              </a:ext>
            </a:extLst>
          </p:cNvPr>
          <p:cNvSpPr>
            <a:spLocks noGrp="1"/>
          </p:cNvSpPr>
          <p:nvPr>
            <p:ph type="ftr" sz="quarter" idx="11"/>
          </p:nvPr>
        </p:nvSpPr>
        <p:spPr/>
        <p:txBody>
          <a:bodyPr/>
          <a:lstStyle/>
          <a:p>
            <a:pPr>
              <a:defRPr/>
            </a:pPr>
            <a:r>
              <a:rPr lang="en-US"/>
              <a:t>PHYS 1444-002, Spring 2020                    Dr. Jaehoon Yu</a:t>
            </a:r>
          </a:p>
        </p:txBody>
      </p:sp>
    </p:spTree>
    <p:extLst>
      <p:ext uri="{BB962C8B-B14F-4D97-AF65-F5344CB8AC3E}">
        <p14:creationId xmlns:p14="http://schemas.microsoft.com/office/powerpoint/2010/main" val="233791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370" name="Picture 2" descr="FG21_039"/>
          <p:cNvPicPr>
            <a:picLocks noChangeAspect="1" noChangeArrowheads="1"/>
          </p:cNvPicPr>
          <p:nvPr/>
        </p:nvPicPr>
        <p:blipFill>
          <a:blip r:embed="rId3"/>
          <a:srcRect/>
          <a:stretch>
            <a:fillRect/>
          </a:stretch>
        </p:blipFill>
        <p:spPr bwMode="auto">
          <a:xfrm>
            <a:off x="6781800" y="609600"/>
            <a:ext cx="3429000" cy="2571750"/>
          </a:xfrm>
          <a:prstGeom prst="rect">
            <a:avLst/>
          </a:prstGeom>
          <a:noFill/>
        </p:spPr>
      </p:pic>
      <p:sp>
        <p:nvSpPr>
          <p:cNvPr id="186371" name="Rectangle 3"/>
          <p:cNvSpPr>
            <a:spLocks noGrp="1" noChangeArrowheads="1"/>
          </p:cNvSpPr>
          <p:nvPr>
            <p:ph type="title"/>
          </p:nvPr>
        </p:nvSpPr>
        <p:spPr>
          <a:xfrm>
            <a:off x="304800" y="63500"/>
            <a:ext cx="8382000" cy="546100"/>
          </a:xfrm>
        </p:spPr>
        <p:txBody>
          <a:bodyPr/>
          <a:lstStyle/>
          <a:p>
            <a:r>
              <a:rPr lang="en-US" dirty="0"/>
              <a:t>Reminder: Special Project #3</a:t>
            </a:r>
          </a:p>
        </p:txBody>
      </p:sp>
      <p:sp>
        <p:nvSpPr>
          <p:cNvPr id="186372" name="Rectangle 4"/>
          <p:cNvSpPr>
            <a:spLocks noGrp="1" noChangeArrowheads="1"/>
          </p:cNvSpPr>
          <p:nvPr>
            <p:ph type="body" idx="1"/>
          </p:nvPr>
        </p:nvSpPr>
        <p:spPr>
          <a:xfrm>
            <a:off x="152400" y="685800"/>
            <a:ext cx="7696200" cy="5257800"/>
          </a:xfrm>
        </p:spPr>
        <p:txBody>
          <a:bodyPr/>
          <a:lstStyle/>
          <a:p>
            <a:pPr>
              <a:lnSpc>
                <a:spcPct val="80000"/>
              </a:lnSpc>
            </a:pPr>
            <a:r>
              <a:rPr lang="en-US" sz="2400" b="1" dirty="0">
                <a:solidFill>
                  <a:srgbClr val="800000"/>
                </a:solidFill>
              </a:rPr>
              <a:t>Particle Accelerator</a:t>
            </a:r>
            <a:r>
              <a:rPr lang="en-US" sz="2400" dirty="0">
                <a:solidFill>
                  <a:schemeClr val="hlink"/>
                </a:solidFill>
              </a:rPr>
              <a:t>.  </a:t>
            </a:r>
            <a:r>
              <a:rPr lang="en-US" sz="2400" dirty="0">
                <a:solidFill>
                  <a:srgbClr val="0000FF"/>
                </a:solidFill>
              </a:rPr>
              <a:t>A charged particle of mass </a:t>
            </a:r>
            <a:r>
              <a:rPr lang="en-US" sz="2400" b="1" dirty="0">
                <a:solidFill>
                  <a:srgbClr val="0000FF"/>
                </a:solidFill>
              </a:rPr>
              <a:t>M</a:t>
            </a:r>
            <a:r>
              <a:rPr lang="en-US" sz="2400" dirty="0">
                <a:solidFill>
                  <a:srgbClr val="0000FF"/>
                </a:solidFill>
              </a:rPr>
              <a:t> with charge </a:t>
            </a:r>
            <a:r>
              <a:rPr lang="en-US" sz="2400" b="1" dirty="0">
                <a:solidFill>
                  <a:srgbClr val="0000FF"/>
                </a:solidFill>
              </a:rPr>
              <a:t>-Q</a:t>
            </a:r>
            <a:r>
              <a:rPr lang="en-US" sz="2400" dirty="0">
                <a:solidFill>
                  <a:srgbClr val="0000FF"/>
                </a:solidFill>
              </a:rPr>
              <a:t> is accelerated in the uniform field </a:t>
            </a:r>
            <a:r>
              <a:rPr lang="en-US" sz="2400" b="1" dirty="0">
                <a:solidFill>
                  <a:srgbClr val="0000FF"/>
                </a:solidFill>
              </a:rPr>
              <a:t>E</a:t>
            </a:r>
            <a:r>
              <a:rPr lang="en-US" sz="2400" dirty="0">
                <a:solidFill>
                  <a:srgbClr val="0000FF"/>
                </a:solidFill>
              </a:rPr>
              <a:t> between two parallel charged plates whose separation is </a:t>
            </a:r>
            <a:r>
              <a:rPr lang="en-US" sz="2400" b="1" dirty="0">
                <a:solidFill>
                  <a:srgbClr val="0000FF"/>
                </a:solidFill>
              </a:rPr>
              <a:t>D</a:t>
            </a:r>
            <a:r>
              <a:rPr lang="en-US" sz="2400" dirty="0">
                <a:solidFill>
                  <a:srgbClr val="0000FF"/>
                </a:solidFill>
              </a:rPr>
              <a:t> as shown in the figure on the right. The charged particle is accelerated from an initial speed </a:t>
            </a:r>
            <a:r>
              <a:rPr lang="en-US" sz="2400" b="1" dirty="0">
                <a:solidFill>
                  <a:srgbClr val="0000FF"/>
                </a:solidFill>
              </a:rPr>
              <a:t>v</a:t>
            </a:r>
            <a:r>
              <a:rPr lang="en-US" sz="2400" b="1" baseline="-25000" dirty="0">
                <a:solidFill>
                  <a:srgbClr val="0000FF"/>
                </a:solidFill>
              </a:rPr>
              <a:t>0</a:t>
            </a:r>
            <a:r>
              <a:rPr lang="en-US" sz="2400" dirty="0">
                <a:solidFill>
                  <a:srgbClr val="0000FF"/>
                </a:solidFill>
              </a:rPr>
              <a:t> near the negative plate and passes through a tiny hole in the positive plate.  </a:t>
            </a:r>
          </a:p>
          <a:p>
            <a:pPr lvl="1">
              <a:lnSpc>
                <a:spcPct val="80000"/>
              </a:lnSpc>
            </a:pPr>
            <a:r>
              <a:rPr lang="en-US" sz="2000" dirty="0">
                <a:solidFill>
                  <a:schemeClr val="hlink"/>
                </a:solidFill>
              </a:rPr>
              <a:t>Derive the formula for the electric field E to accelerate the charged particle to a fraction </a:t>
            </a:r>
            <a:r>
              <a:rPr lang="en-US" sz="2000" b="1" dirty="0" err="1">
                <a:solidFill>
                  <a:schemeClr val="hlink"/>
                </a:solidFill>
                <a:latin typeface="Monotype Corsiva"/>
                <a:cs typeface="Monotype Corsiva"/>
              </a:rPr>
              <a:t>f</a:t>
            </a:r>
            <a:r>
              <a:rPr lang="en-US" sz="2000" b="1" dirty="0">
                <a:solidFill>
                  <a:schemeClr val="hlink"/>
                </a:solidFill>
              </a:rPr>
              <a:t> </a:t>
            </a:r>
            <a:r>
              <a:rPr lang="en-US" sz="2000" dirty="0">
                <a:solidFill>
                  <a:schemeClr val="hlink"/>
                </a:solidFill>
              </a:rPr>
              <a:t>of the speed of light </a:t>
            </a:r>
            <a:r>
              <a:rPr lang="en-US" sz="2000" b="1" dirty="0" err="1">
                <a:solidFill>
                  <a:schemeClr val="hlink"/>
                </a:solidFill>
                <a:latin typeface="Monotype Corsiva"/>
                <a:cs typeface="Monotype Corsiva"/>
              </a:rPr>
              <a:t>c</a:t>
            </a:r>
            <a:r>
              <a:rPr lang="en-US" sz="2000" dirty="0">
                <a:solidFill>
                  <a:schemeClr val="hlink"/>
                </a:solidFill>
              </a:rPr>
              <a:t>.   Express E in terms of </a:t>
            </a:r>
            <a:r>
              <a:rPr lang="en-US" sz="2000" b="1" dirty="0">
                <a:solidFill>
                  <a:schemeClr val="hlink"/>
                </a:solidFill>
              </a:rPr>
              <a:t>M, Q, D, </a:t>
            </a:r>
            <a:r>
              <a:rPr lang="en-US" sz="2000" b="1" dirty="0" err="1">
                <a:solidFill>
                  <a:schemeClr val="hlink"/>
                </a:solidFill>
                <a:latin typeface="Monotype Corsiva"/>
                <a:cs typeface="Monotype Corsiva"/>
              </a:rPr>
              <a:t>f</a:t>
            </a:r>
            <a:r>
              <a:rPr lang="en-US" sz="2000" b="1" dirty="0">
                <a:solidFill>
                  <a:schemeClr val="hlink"/>
                </a:solidFill>
              </a:rPr>
              <a:t>, </a:t>
            </a:r>
            <a:r>
              <a:rPr lang="en-US" sz="2000" b="1" dirty="0" err="1">
                <a:solidFill>
                  <a:schemeClr val="hlink"/>
                </a:solidFill>
              </a:rPr>
              <a:t>c</a:t>
            </a:r>
            <a:r>
              <a:rPr lang="en-US" sz="2000" b="1" dirty="0">
                <a:solidFill>
                  <a:schemeClr val="hlink"/>
                </a:solidFill>
              </a:rPr>
              <a:t> </a:t>
            </a:r>
            <a:r>
              <a:rPr lang="en-US" sz="2000" dirty="0">
                <a:solidFill>
                  <a:schemeClr val="hlink"/>
                </a:solidFill>
              </a:rPr>
              <a:t>and</a:t>
            </a:r>
            <a:r>
              <a:rPr lang="en-US" sz="2000" b="1" dirty="0">
                <a:solidFill>
                  <a:schemeClr val="hlink"/>
                </a:solidFill>
              </a:rPr>
              <a:t> v</a:t>
            </a:r>
            <a:r>
              <a:rPr lang="en-US" sz="2000" b="1" baseline="-25000" dirty="0">
                <a:solidFill>
                  <a:schemeClr val="hlink"/>
                </a:solidFill>
              </a:rPr>
              <a:t>0</a:t>
            </a:r>
            <a:r>
              <a:rPr lang="en-US" sz="2000" b="1" dirty="0">
                <a:solidFill>
                  <a:schemeClr val="hlink"/>
                </a:solidFill>
              </a:rPr>
              <a:t>.  </a:t>
            </a:r>
            <a:endParaRPr lang="en-US" sz="2000" b="1" baseline="-25000" dirty="0">
              <a:solidFill>
                <a:schemeClr val="hlink"/>
              </a:solidFill>
            </a:endParaRPr>
          </a:p>
          <a:p>
            <a:pPr lvl="1">
              <a:lnSpc>
                <a:spcPct val="80000"/>
              </a:lnSpc>
            </a:pPr>
            <a:r>
              <a:rPr lang="en-US" sz="2000" dirty="0">
                <a:solidFill>
                  <a:schemeClr val="hlink"/>
                </a:solidFill>
              </a:rPr>
              <a:t>(a) Using the Coulomb force and the kinematic equations.  (8 points)</a:t>
            </a:r>
          </a:p>
          <a:p>
            <a:pPr lvl="1">
              <a:lnSpc>
                <a:spcPct val="80000"/>
              </a:lnSpc>
            </a:pPr>
            <a:r>
              <a:rPr lang="en-US" sz="2000" dirty="0">
                <a:solidFill>
                  <a:schemeClr val="hlink"/>
                </a:solidFill>
              </a:rPr>
              <a:t>(</a:t>
            </a:r>
            <a:r>
              <a:rPr lang="en-US" sz="2000" dirty="0" err="1">
                <a:solidFill>
                  <a:schemeClr val="hlink"/>
                </a:solidFill>
              </a:rPr>
              <a:t>b</a:t>
            </a:r>
            <a:r>
              <a:rPr lang="en-US" sz="2000" dirty="0">
                <a:solidFill>
                  <a:schemeClr val="hlink"/>
                </a:solidFill>
              </a:rPr>
              <a:t>) Using the work-kinetic energy theorem. ( 8 points)</a:t>
            </a:r>
          </a:p>
          <a:p>
            <a:pPr lvl="1">
              <a:lnSpc>
                <a:spcPct val="80000"/>
              </a:lnSpc>
            </a:pPr>
            <a:r>
              <a:rPr lang="en-US" sz="2000" dirty="0">
                <a:solidFill>
                  <a:schemeClr val="hlink"/>
                </a:solidFill>
              </a:rPr>
              <a:t>(</a:t>
            </a:r>
            <a:r>
              <a:rPr lang="en-US" sz="2000" dirty="0" err="1">
                <a:solidFill>
                  <a:schemeClr val="hlink"/>
                </a:solidFill>
              </a:rPr>
              <a:t>c</a:t>
            </a:r>
            <a:r>
              <a:rPr lang="en-US" sz="2000" dirty="0">
                <a:solidFill>
                  <a:schemeClr val="hlink"/>
                </a:solidFill>
              </a:rPr>
              <a:t>) Using the formula above, evaluate the strength of the electric field E to accelerate an electron from 0.1% of the speed of light to 90% of the speed of light.   You need to look up and write down the relevant constants, such as mass of the electron, charge of the electron and the speed of light.  (5 points)</a:t>
            </a:r>
          </a:p>
          <a:p>
            <a:pPr>
              <a:lnSpc>
                <a:spcPct val="80000"/>
              </a:lnSpc>
            </a:pPr>
            <a:r>
              <a:rPr lang="en-US" sz="2400" dirty="0">
                <a:solidFill>
                  <a:srgbClr val="0000FF"/>
                </a:solidFill>
              </a:rPr>
              <a:t>Must be handwritten and not copied from anyone else!  </a:t>
            </a:r>
            <a:r>
              <a:rPr lang="en-US" sz="2400" b="1" u="sng" dirty="0">
                <a:solidFill>
                  <a:srgbClr val="C00000"/>
                </a:solidFill>
              </a:rPr>
              <a:t>All of those involved in copying will get 0 credit!</a:t>
            </a:r>
          </a:p>
          <a:p>
            <a:pPr>
              <a:lnSpc>
                <a:spcPct val="80000"/>
              </a:lnSpc>
            </a:pPr>
            <a:r>
              <a:rPr lang="en-US" sz="2400" dirty="0">
                <a:solidFill>
                  <a:srgbClr val="0000FF"/>
                </a:solidFill>
              </a:rPr>
              <a:t>Due beginning of the class next Monday, March 2</a:t>
            </a:r>
          </a:p>
        </p:txBody>
      </p:sp>
      <p:sp>
        <p:nvSpPr>
          <p:cNvPr id="5" name="Date Placeholder 4"/>
          <p:cNvSpPr>
            <a:spLocks noGrp="1"/>
          </p:cNvSpPr>
          <p:nvPr>
            <p:ph type="dt" sz="half" idx="10"/>
          </p:nvPr>
        </p:nvSpPr>
        <p:spPr/>
        <p:txBody>
          <a:bodyPr/>
          <a:lstStyle/>
          <a:p>
            <a:r>
              <a:rPr lang="en-US"/>
              <a:t>Wednesday, Feb. 26, 2020</a:t>
            </a:r>
          </a:p>
        </p:txBody>
      </p:sp>
      <p:sp>
        <p:nvSpPr>
          <p:cNvPr id="6" name="Slide Number Placeholder 5"/>
          <p:cNvSpPr>
            <a:spLocks noGrp="1"/>
          </p:cNvSpPr>
          <p:nvPr>
            <p:ph type="sldNum" sz="quarter" idx="12"/>
          </p:nvPr>
        </p:nvSpPr>
        <p:spPr/>
        <p:txBody>
          <a:bodyPr/>
          <a:lstStyle/>
          <a:p>
            <a:fld id="{F0DE1E33-2C54-CB4D-ABDF-3A454B18D2F1}" type="slidenum">
              <a:rPr lang="en-US" smtClean="0"/>
              <a:pPr/>
              <a:t>3</a:t>
            </a:fld>
            <a:endParaRPr lang="en-US"/>
          </a:p>
        </p:txBody>
      </p:sp>
      <p:sp>
        <p:nvSpPr>
          <p:cNvPr id="7" name="Footer Placeholder 6"/>
          <p:cNvSpPr>
            <a:spLocks noGrp="1"/>
          </p:cNvSpPr>
          <p:nvPr>
            <p:ph type="ftr" sz="quarter" idx="11"/>
          </p:nvPr>
        </p:nvSpPr>
        <p:spPr/>
        <p:txBody>
          <a:bodyPr/>
          <a:lstStyle/>
          <a:p>
            <a:r>
              <a:rPr lang="en-US"/>
              <a:t>PHYS 1444-002, Spring 2020                    Dr. Jaehoon Yu</a:t>
            </a:r>
          </a:p>
        </p:txBody>
      </p:sp>
    </p:spTree>
    <p:extLst>
      <p:ext uri="{BB962C8B-B14F-4D97-AF65-F5344CB8AC3E}">
        <p14:creationId xmlns:p14="http://schemas.microsoft.com/office/powerpoint/2010/main" val="3608446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Feb. 26, 2020</a:t>
            </a:r>
          </a:p>
        </p:txBody>
      </p:sp>
      <p:sp>
        <p:nvSpPr>
          <p:cNvPr id="9" name="Footer Placeholder 4"/>
          <p:cNvSpPr>
            <a:spLocks noGrp="1"/>
          </p:cNvSpPr>
          <p:nvPr>
            <p:ph type="ftr" sz="quarter" idx="11"/>
          </p:nvPr>
        </p:nvSpPr>
        <p:spPr/>
        <p:txBody>
          <a:bodyPr/>
          <a:lstStyle/>
          <a:p>
            <a:r>
              <a:rPr lang="en-US"/>
              <a:t>PHYS 1444-002, Spring 2020                    Dr. Jaehoon Yu</a:t>
            </a:r>
          </a:p>
        </p:txBody>
      </p:sp>
      <p:sp>
        <p:nvSpPr>
          <p:cNvPr id="10" name="Slide Number Placeholder 5"/>
          <p:cNvSpPr>
            <a:spLocks noGrp="1"/>
          </p:cNvSpPr>
          <p:nvPr>
            <p:ph type="sldNum" sz="quarter" idx="12"/>
          </p:nvPr>
        </p:nvSpPr>
        <p:spPr/>
        <p:txBody>
          <a:bodyPr/>
          <a:lstStyle/>
          <a:p>
            <a:fld id="{B1D761A5-AE7B-AD46-B162-6B4FA5954B83}" type="slidenum">
              <a:rPr lang="en-US"/>
              <a:pPr/>
              <a:t>4</a:t>
            </a:fld>
            <a:endParaRPr lang="en-US"/>
          </a:p>
        </p:txBody>
      </p:sp>
      <p:sp>
        <p:nvSpPr>
          <p:cNvPr id="211970" name="Rectangle 2"/>
          <p:cNvSpPr>
            <a:spLocks noGrp="1" noChangeArrowheads="1"/>
          </p:cNvSpPr>
          <p:nvPr>
            <p:ph type="title"/>
          </p:nvPr>
        </p:nvSpPr>
        <p:spPr>
          <a:xfrm>
            <a:off x="152400" y="76200"/>
            <a:ext cx="8915400" cy="685800"/>
          </a:xfrm>
        </p:spPr>
        <p:txBody>
          <a:bodyPr/>
          <a:lstStyle/>
          <a:p>
            <a:r>
              <a:rPr lang="en-US" sz="3600" b="1" dirty="0"/>
              <a:t>Electrostatic Potential Energy</a:t>
            </a:r>
          </a:p>
        </p:txBody>
      </p:sp>
      <p:sp>
        <p:nvSpPr>
          <p:cNvPr id="211971" name="Rectangle 3"/>
          <p:cNvSpPr>
            <a:spLocks noChangeArrowheads="1"/>
          </p:cNvSpPr>
          <p:nvPr/>
        </p:nvSpPr>
        <p:spPr bwMode="auto">
          <a:xfrm>
            <a:off x="457200" y="685800"/>
            <a:ext cx="80772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Consider a case in which a point charge </a:t>
            </a:r>
            <a:r>
              <a:rPr lang="en-US" sz="2800" dirty="0" err="1">
                <a:solidFill>
                  <a:schemeClr val="accent2"/>
                </a:solidFill>
                <a:latin typeface="Arial Narrow" charset="0"/>
              </a:rPr>
              <a:t>q</a:t>
            </a:r>
            <a:r>
              <a:rPr lang="en-US" sz="2800" dirty="0">
                <a:solidFill>
                  <a:schemeClr val="accent2"/>
                </a:solidFill>
                <a:latin typeface="Arial Narrow" charset="0"/>
              </a:rPr>
              <a:t> is moved between points </a:t>
            </a:r>
            <a:r>
              <a:rPr lang="en-US" sz="2800" dirty="0">
                <a:solidFill>
                  <a:schemeClr val="accent2"/>
                </a:solidFill>
                <a:latin typeface="Monotype Corsiva" charset="0"/>
              </a:rPr>
              <a:t>a</a:t>
            </a:r>
            <a:r>
              <a:rPr lang="en-US" sz="2800" dirty="0">
                <a:solidFill>
                  <a:schemeClr val="accent2"/>
                </a:solidFill>
                <a:latin typeface="Arial Narrow" charset="0"/>
              </a:rPr>
              <a:t> and </a:t>
            </a:r>
            <a:r>
              <a:rPr lang="en-US" sz="2800" dirty="0" err="1">
                <a:solidFill>
                  <a:schemeClr val="accent2"/>
                </a:solidFill>
                <a:latin typeface="Monotype Corsiva" charset="0"/>
              </a:rPr>
              <a:t>b</a:t>
            </a:r>
            <a:r>
              <a:rPr lang="en-US" sz="2800" dirty="0">
                <a:solidFill>
                  <a:schemeClr val="accent2"/>
                </a:solidFill>
                <a:latin typeface="Arial Narrow" charset="0"/>
              </a:rPr>
              <a:t> where the electrostatic potential due to other charges in the system is </a:t>
            </a:r>
            <a:r>
              <a:rPr lang="en-US" sz="2800" dirty="0" err="1">
                <a:solidFill>
                  <a:schemeClr val="accent2"/>
                </a:solidFill>
                <a:latin typeface="Arial Narrow" charset="0"/>
              </a:rPr>
              <a:t>V</a:t>
            </a:r>
            <a:r>
              <a:rPr lang="en-US" sz="2800" baseline="-25000" dirty="0" err="1">
                <a:solidFill>
                  <a:schemeClr val="accent2"/>
                </a:solidFill>
                <a:latin typeface="Arial Narrow" charset="0"/>
              </a:rPr>
              <a:t>a</a:t>
            </a:r>
            <a:r>
              <a:rPr lang="en-US" sz="2800" dirty="0">
                <a:solidFill>
                  <a:schemeClr val="accent2"/>
                </a:solidFill>
                <a:latin typeface="Arial Narrow" charset="0"/>
              </a:rPr>
              <a:t> and </a:t>
            </a:r>
            <a:r>
              <a:rPr lang="en-US" sz="2800" dirty="0" err="1">
                <a:solidFill>
                  <a:schemeClr val="accent2"/>
                </a:solidFill>
                <a:latin typeface="Arial Narrow" charset="0"/>
              </a:rPr>
              <a:t>V</a:t>
            </a:r>
            <a:r>
              <a:rPr lang="en-US" sz="2800" baseline="-25000" dirty="0" err="1">
                <a:solidFill>
                  <a:schemeClr val="accent2"/>
                </a:solidFill>
                <a:latin typeface="Arial Narrow" charset="0"/>
              </a:rPr>
              <a:t>b</a:t>
            </a:r>
            <a:endParaRPr lang="en-US" sz="2800" baseline="-250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The change in electrostatic potential energy of </a:t>
            </a:r>
            <a:r>
              <a:rPr lang="en-US" sz="2800" dirty="0" err="1">
                <a:solidFill>
                  <a:schemeClr val="accent2"/>
                </a:solidFill>
                <a:latin typeface="Arial Narrow" charset="0"/>
              </a:rPr>
              <a:t>q</a:t>
            </a:r>
            <a:r>
              <a:rPr lang="en-US" sz="2800" dirty="0">
                <a:solidFill>
                  <a:schemeClr val="accent2"/>
                </a:solidFill>
                <a:latin typeface="Arial Narrow" charset="0"/>
              </a:rPr>
              <a:t> in the field by other charges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Now what is the electrostatic potential energy of a system of charges?</a:t>
            </a:r>
          </a:p>
          <a:p>
            <a:pPr marL="742950" lvl="1" indent="-285750">
              <a:spcBef>
                <a:spcPct val="20000"/>
              </a:spcBef>
              <a:buFontTx/>
              <a:buChar char="–"/>
            </a:pPr>
            <a:r>
              <a:rPr lang="en-US" dirty="0">
                <a:solidFill>
                  <a:srgbClr val="660066"/>
                </a:solidFill>
                <a:latin typeface="Arial Narrow" charset="0"/>
                <a:ea typeface="ＭＳ Ｐゴシック" charset="-128"/>
              </a:rPr>
              <a:t>Let’s choose V=0 at </a:t>
            </a:r>
            <a:r>
              <a:rPr lang="en-US" dirty="0" err="1">
                <a:solidFill>
                  <a:srgbClr val="660066"/>
                </a:solidFill>
                <a:latin typeface="Arial Narrow" charset="0"/>
                <a:ea typeface="ＭＳ Ｐゴシック" charset="-128"/>
              </a:rPr>
              <a:t>r</a:t>
            </a:r>
            <a:r>
              <a:rPr lang="en-US" dirty="0">
                <a:solidFill>
                  <a:srgbClr val="660066"/>
                </a:solidFill>
                <a:latin typeface="Arial Narrow" charset="0"/>
                <a:ea typeface="ＭＳ Ｐゴシック" charset="-128"/>
              </a:rPr>
              <a:t>=</a:t>
            </a:r>
            <a:r>
              <a:rPr lang="en-US" dirty="0">
                <a:solidFill>
                  <a:srgbClr val="660066"/>
                </a:solidFill>
                <a:latin typeface="Arial Narrow" charset="0"/>
              </a:rPr>
              <a:t>∞</a:t>
            </a:r>
            <a:endParaRPr lang="en-US" dirty="0">
              <a:solidFill>
                <a:srgbClr val="660066"/>
              </a:solidFill>
              <a:latin typeface="Arial Narrow" charset="0"/>
              <a:ea typeface="ＭＳ Ｐゴシック" charset="-128"/>
            </a:endParaRPr>
          </a:p>
          <a:p>
            <a:pPr marL="742950" lvl="1" indent="-285750">
              <a:spcBef>
                <a:spcPct val="20000"/>
              </a:spcBef>
              <a:buFontTx/>
              <a:buChar char="–"/>
            </a:pPr>
            <a:r>
              <a:rPr lang="en-US" dirty="0">
                <a:solidFill>
                  <a:srgbClr val="660066"/>
                </a:solidFill>
                <a:latin typeface="Arial Narrow" charset="0"/>
                <a:ea typeface="ＭＳ Ｐゴシック" charset="-128"/>
              </a:rPr>
              <a:t>If there are no other charges around, single point charge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in isolation has no potential energy and is under no electric force</a:t>
            </a:r>
          </a:p>
        </p:txBody>
      </p:sp>
      <p:graphicFrame>
        <p:nvGraphicFramePr>
          <p:cNvPr id="211982" name="Object 14"/>
          <p:cNvGraphicFramePr>
            <a:graphicFrameLocks noChangeAspect="1"/>
          </p:cNvGraphicFramePr>
          <p:nvPr/>
        </p:nvGraphicFramePr>
        <p:xfrm>
          <a:off x="1752600" y="3062288"/>
          <a:ext cx="915988" cy="427037"/>
        </p:xfrm>
        <a:graphic>
          <a:graphicData uri="http://schemas.openxmlformats.org/presentationml/2006/ole">
            <mc:AlternateContent xmlns:mc="http://schemas.openxmlformats.org/markup-compatibility/2006">
              <mc:Choice xmlns:v="urn:schemas-microsoft-com:vml" Requires="v">
                <p:oleObj spid="_x0000_s65997" name="Equation" r:id="rId3" imgW="355320" imgH="164880" progId="Equation.DSMT4">
                  <p:embed/>
                </p:oleObj>
              </mc:Choice>
              <mc:Fallback>
                <p:oleObj name="Equation" r:id="rId3" imgW="355320" imgH="164880" progId="Equation.DSMT4">
                  <p:embed/>
                  <p:pic>
                    <p:nvPicPr>
                      <p:cNvPr id="211982"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062288"/>
                        <a:ext cx="915988" cy="4270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3" name="Object 15"/>
          <p:cNvGraphicFramePr>
            <a:graphicFrameLocks noChangeAspect="1"/>
          </p:cNvGraphicFramePr>
          <p:nvPr/>
        </p:nvGraphicFramePr>
        <p:xfrm>
          <a:off x="2682875" y="2979738"/>
          <a:ext cx="1538288" cy="593725"/>
        </p:xfrm>
        <a:graphic>
          <a:graphicData uri="http://schemas.openxmlformats.org/presentationml/2006/ole">
            <mc:AlternateContent xmlns:mc="http://schemas.openxmlformats.org/markup-compatibility/2006">
              <mc:Choice xmlns:v="urn:schemas-microsoft-com:vml" Requires="v">
                <p:oleObj spid="_x0000_s65998" name="Equation" r:id="rId5" imgW="596900" imgH="228600" progId="Equation.DSMT4">
                  <p:embed/>
                </p:oleObj>
              </mc:Choice>
              <mc:Fallback>
                <p:oleObj name="Equation" r:id="rId5" imgW="596900" imgH="228600" progId="Equation.DSMT4">
                  <p:embed/>
                  <p:pic>
                    <p:nvPicPr>
                      <p:cNvPr id="211983" name="Object 15"/>
                      <p:cNvPicPr>
                        <a:picLocks noChangeAspect="1" noChangeArrowheads="1"/>
                      </p:cNvPicPr>
                      <p:nvPr/>
                    </p:nvPicPr>
                    <p:blipFill>
                      <a:blip r:embed="rId6"/>
                      <a:srcRect/>
                      <a:stretch>
                        <a:fillRect/>
                      </a:stretch>
                    </p:blipFill>
                    <p:spPr bwMode="auto">
                      <a:xfrm>
                        <a:off x="2682875" y="2979738"/>
                        <a:ext cx="1538288" cy="5937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4" name="Object 16"/>
          <p:cNvGraphicFramePr>
            <a:graphicFrameLocks noChangeAspect="1"/>
          </p:cNvGraphicFramePr>
          <p:nvPr/>
        </p:nvGraphicFramePr>
        <p:xfrm>
          <a:off x="4286250" y="2947988"/>
          <a:ext cx="1865313" cy="657225"/>
        </p:xfrm>
        <a:graphic>
          <a:graphicData uri="http://schemas.openxmlformats.org/presentationml/2006/ole">
            <mc:AlternateContent xmlns:mc="http://schemas.openxmlformats.org/markup-compatibility/2006">
              <mc:Choice xmlns:v="urn:schemas-microsoft-com:vml" Requires="v">
                <p:oleObj spid="_x0000_s65999" name="Equation" r:id="rId7" imgW="723900" imgH="254000" progId="Equation.DSMT4">
                  <p:embed/>
                </p:oleObj>
              </mc:Choice>
              <mc:Fallback>
                <p:oleObj name="Equation" r:id="rId7" imgW="723900" imgH="254000" progId="Equation.DSMT4">
                  <p:embed/>
                  <p:pic>
                    <p:nvPicPr>
                      <p:cNvPr id="211984" name="Object 16"/>
                      <p:cNvPicPr>
                        <a:picLocks noChangeAspect="1" noChangeArrowheads="1"/>
                      </p:cNvPicPr>
                      <p:nvPr/>
                    </p:nvPicPr>
                    <p:blipFill>
                      <a:blip r:embed="rId8"/>
                      <a:srcRect/>
                      <a:stretch>
                        <a:fillRect/>
                      </a:stretch>
                    </p:blipFill>
                    <p:spPr bwMode="auto">
                      <a:xfrm>
                        <a:off x="4286250" y="2947988"/>
                        <a:ext cx="1865313" cy="6572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1985" name="Object 17"/>
          <p:cNvGraphicFramePr>
            <a:graphicFrameLocks noChangeAspect="1"/>
          </p:cNvGraphicFramePr>
          <p:nvPr/>
        </p:nvGraphicFramePr>
        <p:xfrm>
          <a:off x="6181725" y="2979738"/>
          <a:ext cx="752475" cy="592137"/>
        </p:xfrm>
        <a:graphic>
          <a:graphicData uri="http://schemas.openxmlformats.org/presentationml/2006/ole">
            <mc:AlternateContent xmlns:mc="http://schemas.openxmlformats.org/markup-compatibility/2006">
              <mc:Choice xmlns:v="urn:schemas-microsoft-com:vml" Requires="v">
                <p:oleObj spid="_x0000_s66000" name="Equation" r:id="rId9" imgW="292100" imgH="228600" progId="Equation.DSMT4">
                  <p:embed/>
                </p:oleObj>
              </mc:Choice>
              <mc:Fallback>
                <p:oleObj name="Equation" r:id="rId9" imgW="292100" imgH="228600" progId="Equation.DSMT4">
                  <p:embed/>
                  <p:pic>
                    <p:nvPicPr>
                      <p:cNvPr id="211985" name="Object 17"/>
                      <p:cNvPicPr>
                        <a:picLocks noChangeAspect="1" noChangeArrowheads="1"/>
                      </p:cNvPicPr>
                      <p:nvPr/>
                    </p:nvPicPr>
                    <p:blipFill>
                      <a:blip r:embed="rId10"/>
                      <a:srcRect/>
                      <a:stretch>
                        <a:fillRect/>
                      </a:stretch>
                    </p:blipFill>
                    <p:spPr bwMode="auto">
                      <a:xfrm>
                        <a:off x="6181725" y="2979738"/>
                        <a:ext cx="752475" cy="59213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306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Feb. 26, 2020</a:t>
            </a:r>
          </a:p>
        </p:txBody>
      </p:sp>
      <p:sp>
        <p:nvSpPr>
          <p:cNvPr id="9" name="Footer Placeholder 4"/>
          <p:cNvSpPr>
            <a:spLocks noGrp="1"/>
          </p:cNvSpPr>
          <p:nvPr>
            <p:ph type="ftr" sz="quarter" idx="11"/>
          </p:nvPr>
        </p:nvSpPr>
        <p:spPr/>
        <p:txBody>
          <a:bodyPr/>
          <a:lstStyle/>
          <a:p>
            <a:r>
              <a:rPr lang="en-US"/>
              <a:t>PHYS 1444-002, Spring 2020                    Dr. Jaehoon Yu</a:t>
            </a:r>
          </a:p>
        </p:txBody>
      </p:sp>
      <p:sp>
        <p:nvSpPr>
          <p:cNvPr id="10" name="Slide Number Placeholder 5"/>
          <p:cNvSpPr>
            <a:spLocks noGrp="1"/>
          </p:cNvSpPr>
          <p:nvPr>
            <p:ph type="sldNum" sz="quarter" idx="12"/>
          </p:nvPr>
        </p:nvSpPr>
        <p:spPr/>
        <p:txBody>
          <a:bodyPr/>
          <a:lstStyle/>
          <a:p>
            <a:fld id="{EEAEF598-FA9D-1A4C-AAB7-A3338E1F6D8A}" type="slidenum">
              <a:rPr lang="en-US"/>
              <a:pPr/>
              <a:t>5</a:t>
            </a:fld>
            <a:endParaRPr lang="en-US"/>
          </a:p>
        </p:txBody>
      </p:sp>
      <p:sp>
        <p:nvSpPr>
          <p:cNvPr id="214018" name="Rectangle 2"/>
          <p:cNvSpPr>
            <a:spLocks noGrp="1" noChangeArrowheads="1"/>
          </p:cNvSpPr>
          <p:nvPr>
            <p:ph type="title"/>
          </p:nvPr>
        </p:nvSpPr>
        <p:spPr>
          <a:xfrm>
            <a:off x="152400" y="76200"/>
            <a:ext cx="8915400" cy="685800"/>
          </a:xfrm>
        </p:spPr>
        <p:txBody>
          <a:bodyPr/>
          <a:lstStyle/>
          <a:p>
            <a:r>
              <a:rPr lang="en-US" sz="3600"/>
              <a:t>Electrostatic Potential Energy; Two charges</a:t>
            </a:r>
          </a:p>
        </p:txBody>
      </p:sp>
      <p:sp>
        <p:nvSpPr>
          <p:cNvPr id="214019" name="Rectangle 3"/>
          <p:cNvSpPr>
            <a:spLocks noChangeArrowheads="1"/>
          </p:cNvSpPr>
          <p:nvPr/>
        </p:nvSpPr>
        <p:spPr bwMode="auto">
          <a:xfrm>
            <a:off x="457200" y="838200"/>
            <a:ext cx="80772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If the second point charge Q</a:t>
            </a:r>
            <a:r>
              <a:rPr lang="en-US" sz="2800" baseline="-25000" dirty="0">
                <a:solidFill>
                  <a:schemeClr val="accent2"/>
                </a:solidFill>
                <a:latin typeface="Arial Narrow" charset="0"/>
              </a:rPr>
              <a:t>2</a:t>
            </a:r>
            <a:r>
              <a:rPr lang="en-US" sz="2800" dirty="0">
                <a:solidFill>
                  <a:schemeClr val="accent2"/>
                </a:solidFill>
                <a:latin typeface="Arial Narrow" charset="0"/>
              </a:rPr>
              <a:t> is brought close to Q</a:t>
            </a:r>
            <a:r>
              <a:rPr lang="en-US" sz="2800" baseline="-25000" dirty="0">
                <a:solidFill>
                  <a:schemeClr val="accent2"/>
                </a:solidFill>
                <a:latin typeface="Arial Narrow" charset="0"/>
              </a:rPr>
              <a:t>1</a:t>
            </a:r>
            <a:r>
              <a:rPr lang="en-US" sz="2800" dirty="0">
                <a:solidFill>
                  <a:schemeClr val="accent2"/>
                </a:solidFill>
                <a:latin typeface="Arial Narrow" charset="0"/>
              </a:rPr>
              <a:t> at a distance r</a:t>
            </a:r>
            <a:r>
              <a:rPr lang="en-US" sz="2800" baseline="-25000" dirty="0">
                <a:solidFill>
                  <a:schemeClr val="accent2"/>
                </a:solidFill>
                <a:latin typeface="Arial Narrow" charset="0"/>
              </a:rPr>
              <a:t>12</a:t>
            </a:r>
            <a:r>
              <a:rPr lang="en-US" sz="2800" dirty="0">
                <a:solidFill>
                  <a:schemeClr val="accent2"/>
                </a:solidFill>
                <a:latin typeface="Arial Narrow" charset="0"/>
              </a:rPr>
              <a:t>, the potential due to Q</a:t>
            </a:r>
            <a:r>
              <a:rPr lang="en-US" sz="2800" baseline="-25000" dirty="0">
                <a:solidFill>
                  <a:schemeClr val="accent2"/>
                </a:solidFill>
                <a:latin typeface="Arial Narrow" charset="0"/>
              </a:rPr>
              <a:t>1</a:t>
            </a:r>
            <a:r>
              <a:rPr lang="en-US" sz="2800" dirty="0">
                <a:solidFill>
                  <a:schemeClr val="accent2"/>
                </a:solidFill>
                <a:latin typeface="Arial Narrow" charset="0"/>
              </a:rPr>
              <a:t> at the position of Q</a:t>
            </a:r>
            <a:r>
              <a:rPr lang="en-US" sz="2800" baseline="-25000" dirty="0">
                <a:solidFill>
                  <a:schemeClr val="accent2"/>
                </a:solidFill>
                <a:latin typeface="Arial Narrow" charset="0"/>
              </a:rPr>
              <a:t>2</a:t>
            </a:r>
            <a:r>
              <a:rPr lang="en-US" sz="2800" dirty="0">
                <a:solidFill>
                  <a:schemeClr val="accent2"/>
                </a:solidFill>
                <a:latin typeface="Arial Narrow" charset="0"/>
              </a:rPr>
              <a:t> is</a:t>
            </a: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endParaRPr lang="en-US" sz="2800" dirty="0">
              <a:solidFill>
                <a:schemeClr val="accent2"/>
              </a:solidFill>
              <a:latin typeface="Arial Narrow" charset="0"/>
            </a:endParaRPr>
          </a:p>
          <a:p>
            <a:pPr marL="342900" indent="-342900">
              <a:spcBef>
                <a:spcPct val="20000"/>
              </a:spcBef>
              <a:buFontTx/>
              <a:buChar char="•"/>
            </a:pPr>
            <a:r>
              <a:rPr lang="en-US" sz="2800" dirty="0">
                <a:solidFill>
                  <a:schemeClr val="accent2"/>
                </a:solidFill>
                <a:latin typeface="Arial Narrow" charset="0"/>
              </a:rPr>
              <a:t>The potential energy of the two charges relative to V=0 at </a:t>
            </a:r>
            <a:r>
              <a:rPr lang="en-US" sz="2800" dirty="0" err="1">
                <a:solidFill>
                  <a:schemeClr val="accent2"/>
                </a:solidFill>
                <a:latin typeface="Arial Narrow" charset="0"/>
              </a:rPr>
              <a:t>r</a:t>
            </a:r>
            <a:r>
              <a:rPr lang="en-US" sz="2800" dirty="0">
                <a:solidFill>
                  <a:schemeClr val="accent2"/>
                </a:solidFill>
                <a:latin typeface="Arial Narrow" charset="0"/>
              </a:rPr>
              <a:t>= ∞ is</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This is the work that needs to be done by an external force to bring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from infinity to the distance r</a:t>
            </a:r>
            <a:r>
              <a:rPr lang="en-US" baseline="-25000" dirty="0">
                <a:solidFill>
                  <a:srgbClr val="660066"/>
                </a:solidFill>
                <a:latin typeface="Arial Narrow" charset="0"/>
                <a:ea typeface="ＭＳ Ｐゴシック" charset="-128"/>
              </a:rPr>
              <a:t>12</a:t>
            </a:r>
            <a:r>
              <a:rPr lang="en-US" dirty="0">
                <a:solidFill>
                  <a:srgbClr val="660066"/>
                </a:solidFill>
                <a:latin typeface="Arial Narrow" charset="0"/>
                <a:ea typeface="ＭＳ Ｐゴシック" charset="-128"/>
              </a:rPr>
              <a:t> from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a:t>
            </a:r>
          </a:p>
          <a:p>
            <a:pPr marL="742950" lvl="1" indent="-285750">
              <a:spcBef>
                <a:spcPct val="20000"/>
              </a:spcBef>
              <a:buFontTx/>
              <a:buChar char="–"/>
            </a:pPr>
            <a:r>
              <a:rPr lang="en-US" dirty="0">
                <a:solidFill>
                  <a:srgbClr val="660066"/>
                </a:solidFill>
                <a:latin typeface="Arial Narrow" charset="0"/>
                <a:ea typeface="ＭＳ Ｐゴシック" charset="-128"/>
              </a:rPr>
              <a:t>It is also a negative of the work needed to separate them to infinity.</a:t>
            </a:r>
          </a:p>
        </p:txBody>
      </p:sp>
      <p:graphicFrame>
        <p:nvGraphicFramePr>
          <p:cNvPr id="214021" name="Object 5"/>
          <p:cNvGraphicFramePr>
            <a:graphicFrameLocks noChangeAspect="1"/>
          </p:cNvGraphicFramePr>
          <p:nvPr/>
        </p:nvGraphicFramePr>
        <p:xfrm>
          <a:off x="2828925" y="1835150"/>
          <a:ext cx="1057275" cy="688975"/>
        </p:xfrm>
        <a:graphic>
          <a:graphicData uri="http://schemas.openxmlformats.org/presentationml/2006/ole">
            <mc:AlternateContent xmlns:mc="http://schemas.openxmlformats.org/markup-compatibility/2006">
              <mc:Choice xmlns:v="urn:schemas-microsoft-com:vml" Requires="v">
                <p:oleObj spid="_x0000_s67021" name="Equation" r:id="rId3" imgW="253800" imgH="164880" progId="Equation.DSMT4">
                  <p:embed/>
                </p:oleObj>
              </mc:Choice>
              <mc:Fallback>
                <p:oleObj name="Equation" r:id="rId3" imgW="253800" imgH="164880" progId="Equation.DSMT4">
                  <p:embed/>
                  <p:pic>
                    <p:nvPicPr>
                      <p:cNvPr id="21402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925" y="1835150"/>
                        <a:ext cx="1057275" cy="6889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2" name="Object 6"/>
          <p:cNvGraphicFramePr>
            <a:graphicFrameLocks noChangeAspect="1"/>
          </p:cNvGraphicFramePr>
          <p:nvPr/>
        </p:nvGraphicFramePr>
        <p:xfrm>
          <a:off x="3968750" y="1676400"/>
          <a:ext cx="1423988" cy="1184275"/>
        </p:xfrm>
        <a:graphic>
          <a:graphicData uri="http://schemas.openxmlformats.org/presentationml/2006/ole">
            <mc:AlternateContent xmlns:mc="http://schemas.openxmlformats.org/markup-compatibility/2006">
              <mc:Choice xmlns:v="urn:schemas-microsoft-com:vml" Requires="v">
                <p:oleObj spid="_x0000_s67022" name="Equation" r:id="rId5" imgW="520700" imgH="431800" progId="Equation.DSMT4">
                  <p:embed/>
                </p:oleObj>
              </mc:Choice>
              <mc:Fallback>
                <p:oleObj name="Equation" r:id="rId5" imgW="520700" imgH="431800" progId="Equation.DSMT4">
                  <p:embed/>
                  <p:pic>
                    <p:nvPicPr>
                      <p:cNvPr id="214022" name="Object 6"/>
                      <p:cNvPicPr>
                        <a:picLocks noChangeAspect="1" noChangeArrowheads="1"/>
                      </p:cNvPicPr>
                      <p:nvPr/>
                    </p:nvPicPr>
                    <p:blipFill>
                      <a:blip r:embed="rId6"/>
                      <a:srcRect/>
                      <a:stretch>
                        <a:fillRect/>
                      </a:stretch>
                    </p:blipFill>
                    <p:spPr bwMode="auto">
                      <a:xfrm>
                        <a:off x="3968750" y="1676400"/>
                        <a:ext cx="1423988" cy="11842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3" name="Object 7"/>
          <p:cNvGraphicFramePr>
            <a:graphicFrameLocks noChangeAspect="1"/>
          </p:cNvGraphicFramePr>
          <p:nvPr/>
        </p:nvGraphicFramePr>
        <p:xfrm>
          <a:off x="2457450" y="3308350"/>
          <a:ext cx="1993900" cy="857250"/>
        </p:xfrm>
        <a:graphic>
          <a:graphicData uri="http://schemas.openxmlformats.org/presentationml/2006/ole">
            <mc:AlternateContent xmlns:mc="http://schemas.openxmlformats.org/markup-compatibility/2006">
              <mc:Choice xmlns:v="urn:schemas-microsoft-com:vml" Requires="v">
                <p:oleObj spid="_x0000_s67023" name="Equation" r:id="rId7" imgW="533400" imgH="228600" progId="Equation.DSMT4">
                  <p:embed/>
                </p:oleObj>
              </mc:Choice>
              <mc:Fallback>
                <p:oleObj name="Equation" r:id="rId7" imgW="533400" imgH="228600" progId="Equation.DSMT4">
                  <p:embed/>
                  <p:pic>
                    <p:nvPicPr>
                      <p:cNvPr id="214023" name="Object 7"/>
                      <p:cNvPicPr>
                        <a:picLocks noChangeAspect="1" noChangeArrowheads="1"/>
                      </p:cNvPicPr>
                      <p:nvPr/>
                    </p:nvPicPr>
                    <p:blipFill>
                      <a:blip r:embed="rId8"/>
                      <a:srcRect/>
                      <a:stretch>
                        <a:fillRect/>
                      </a:stretch>
                    </p:blipFill>
                    <p:spPr bwMode="auto">
                      <a:xfrm>
                        <a:off x="2457450" y="3308350"/>
                        <a:ext cx="1993900" cy="8572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4024" name="Object 8"/>
          <p:cNvGraphicFramePr>
            <a:graphicFrameLocks noChangeAspect="1"/>
          </p:cNvGraphicFramePr>
          <p:nvPr/>
        </p:nvGraphicFramePr>
        <p:xfrm>
          <a:off x="4481513" y="3243263"/>
          <a:ext cx="1903412" cy="1063625"/>
        </p:xfrm>
        <a:graphic>
          <a:graphicData uri="http://schemas.openxmlformats.org/presentationml/2006/ole">
            <mc:AlternateContent xmlns:mc="http://schemas.openxmlformats.org/markup-compatibility/2006">
              <mc:Choice xmlns:v="urn:schemas-microsoft-com:vml" Requires="v">
                <p:oleObj spid="_x0000_s67024" name="Equation" r:id="rId9" imgW="774700" imgH="431800" progId="Equation.DSMT4">
                  <p:embed/>
                </p:oleObj>
              </mc:Choice>
              <mc:Fallback>
                <p:oleObj name="Equation" r:id="rId9" imgW="774700" imgH="431800" progId="Equation.DSMT4">
                  <p:embed/>
                  <p:pic>
                    <p:nvPicPr>
                      <p:cNvPr id="214024" name="Object 8"/>
                      <p:cNvPicPr>
                        <a:picLocks noChangeAspect="1" noChangeArrowheads="1"/>
                      </p:cNvPicPr>
                      <p:nvPr/>
                    </p:nvPicPr>
                    <p:blipFill>
                      <a:blip r:embed="rId10"/>
                      <a:srcRect/>
                      <a:stretch>
                        <a:fillRect/>
                      </a:stretch>
                    </p:blipFill>
                    <p:spPr bwMode="auto">
                      <a:xfrm>
                        <a:off x="4481513" y="3243263"/>
                        <a:ext cx="1903412" cy="106362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79798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ate Placeholder 3"/>
          <p:cNvSpPr>
            <a:spLocks noGrp="1"/>
          </p:cNvSpPr>
          <p:nvPr>
            <p:ph type="dt" sz="half" idx="10"/>
          </p:nvPr>
        </p:nvSpPr>
        <p:spPr/>
        <p:txBody>
          <a:bodyPr/>
          <a:lstStyle/>
          <a:p>
            <a:r>
              <a:rPr lang="en-US"/>
              <a:t>Wednesday, Feb. 26, 2020</a:t>
            </a:r>
          </a:p>
        </p:txBody>
      </p:sp>
      <p:sp>
        <p:nvSpPr>
          <p:cNvPr id="15" name="Footer Placeholder 4"/>
          <p:cNvSpPr>
            <a:spLocks noGrp="1"/>
          </p:cNvSpPr>
          <p:nvPr>
            <p:ph type="ftr" sz="quarter" idx="11"/>
          </p:nvPr>
        </p:nvSpPr>
        <p:spPr/>
        <p:txBody>
          <a:bodyPr/>
          <a:lstStyle/>
          <a:p>
            <a:r>
              <a:rPr lang="en-US"/>
              <a:t>PHYS 1444-002, Spring 2020                    Dr. Jaehoon Yu</a:t>
            </a:r>
          </a:p>
        </p:txBody>
      </p:sp>
      <p:sp>
        <p:nvSpPr>
          <p:cNvPr id="16" name="Slide Number Placeholder 5"/>
          <p:cNvSpPr>
            <a:spLocks noGrp="1"/>
          </p:cNvSpPr>
          <p:nvPr>
            <p:ph type="sldNum" sz="quarter" idx="12"/>
          </p:nvPr>
        </p:nvSpPr>
        <p:spPr/>
        <p:txBody>
          <a:bodyPr/>
          <a:lstStyle/>
          <a:p>
            <a:fld id="{3AD4A0DC-5896-FE46-A0C0-197D7823EAB1}" type="slidenum">
              <a:rPr lang="en-US"/>
              <a:pPr/>
              <a:t>6</a:t>
            </a:fld>
            <a:endParaRPr lang="en-US"/>
          </a:p>
        </p:txBody>
      </p:sp>
      <p:sp>
        <p:nvSpPr>
          <p:cNvPr id="215042" name="Rectangle 2"/>
          <p:cNvSpPr>
            <a:spLocks noGrp="1" noChangeArrowheads="1"/>
          </p:cNvSpPr>
          <p:nvPr>
            <p:ph type="title"/>
          </p:nvPr>
        </p:nvSpPr>
        <p:spPr>
          <a:xfrm>
            <a:off x="152400" y="76200"/>
            <a:ext cx="8915400" cy="685800"/>
          </a:xfrm>
        </p:spPr>
        <p:txBody>
          <a:bodyPr/>
          <a:lstStyle/>
          <a:p>
            <a:r>
              <a:rPr lang="en-US" sz="3600"/>
              <a:t>Electrostatic Potential Energy; Three Charges</a:t>
            </a:r>
          </a:p>
        </p:txBody>
      </p:sp>
      <p:sp>
        <p:nvSpPr>
          <p:cNvPr id="215043" name="Rectangle 3"/>
          <p:cNvSpPr>
            <a:spLocks noChangeArrowheads="1"/>
          </p:cNvSpPr>
          <p:nvPr/>
        </p:nvSpPr>
        <p:spPr bwMode="auto">
          <a:xfrm>
            <a:off x="457200" y="685800"/>
            <a:ext cx="80772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So what do we do for three charges? </a:t>
            </a:r>
          </a:p>
          <a:p>
            <a:pPr marL="342900" indent="-342900">
              <a:spcBef>
                <a:spcPct val="20000"/>
              </a:spcBef>
              <a:buFontTx/>
              <a:buChar char="•"/>
            </a:pPr>
            <a:r>
              <a:rPr lang="en-US" sz="2800" dirty="0">
                <a:solidFill>
                  <a:schemeClr val="accent2"/>
                </a:solidFill>
                <a:latin typeface="Arial Narrow" charset="0"/>
              </a:rPr>
              <a:t>Work is needed to bring all three charges together</a:t>
            </a:r>
          </a:p>
          <a:p>
            <a:pPr marL="742950" lvl="1" indent="-285750">
              <a:spcBef>
                <a:spcPct val="20000"/>
              </a:spcBef>
              <a:buFontTx/>
              <a:buChar char="–"/>
            </a:pPr>
            <a:r>
              <a:rPr lang="en-US" dirty="0">
                <a:solidFill>
                  <a:srgbClr val="660066"/>
                </a:solidFill>
                <a:latin typeface="Arial Narrow" charset="0"/>
                <a:ea typeface="ＭＳ Ｐゴシック" charset="-128"/>
              </a:rPr>
              <a:t>Work needed to bring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to a certain location without the presence of any charge is 0.</a:t>
            </a:r>
          </a:p>
          <a:p>
            <a:pPr marL="742950" lvl="1" indent="-285750">
              <a:spcBef>
                <a:spcPct val="20000"/>
              </a:spcBef>
              <a:buFontTx/>
              <a:buChar char="–"/>
            </a:pPr>
            <a:r>
              <a:rPr lang="en-US" dirty="0">
                <a:solidFill>
                  <a:srgbClr val="660066"/>
                </a:solidFill>
                <a:latin typeface="Arial Narrow" charset="0"/>
                <a:ea typeface="ＭＳ Ｐゴシック" charset="-128"/>
              </a:rPr>
              <a:t>Work needed to bring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to a distance to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is</a:t>
            </a:r>
          </a:p>
          <a:p>
            <a:pPr marL="742950" lvl="1" indent="-285750">
              <a:spcBef>
                <a:spcPct val="20000"/>
              </a:spcBef>
              <a:buFontTx/>
              <a:buChar char="–"/>
            </a:pPr>
            <a:r>
              <a:rPr lang="en-US" dirty="0">
                <a:solidFill>
                  <a:srgbClr val="660066"/>
                </a:solidFill>
                <a:latin typeface="Arial Narrow" charset="0"/>
                <a:ea typeface="ＭＳ Ｐゴシック" charset="-128"/>
              </a:rPr>
              <a:t>Work need to bring Q</a:t>
            </a:r>
            <a:r>
              <a:rPr lang="en-US" baseline="-25000" dirty="0">
                <a:solidFill>
                  <a:srgbClr val="660066"/>
                </a:solidFill>
                <a:latin typeface="Arial Narrow" charset="0"/>
                <a:ea typeface="ＭＳ Ｐゴシック" charset="-128"/>
              </a:rPr>
              <a:t>3</a:t>
            </a:r>
            <a:r>
              <a:rPr lang="en-US" dirty="0">
                <a:solidFill>
                  <a:srgbClr val="660066"/>
                </a:solidFill>
                <a:latin typeface="Arial Narrow" charset="0"/>
                <a:ea typeface="ＭＳ Ｐゴシック" charset="-128"/>
              </a:rPr>
              <a:t> to certain distances to Q</a:t>
            </a:r>
            <a:r>
              <a:rPr lang="en-US" baseline="-25000" dirty="0">
                <a:solidFill>
                  <a:srgbClr val="660066"/>
                </a:solidFill>
                <a:latin typeface="Arial Narrow" charset="0"/>
                <a:ea typeface="ＭＳ Ｐゴシック" charset="-128"/>
              </a:rPr>
              <a:t>1</a:t>
            </a:r>
            <a:r>
              <a:rPr lang="en-US" dirty="0">
                <a:solidFill>
                  <a:srgbClr val="660066"/>
                </a:solidFill>
                <a:latin typeface="Arial Narrow" charset="0"/>
                <a:ea typeface="ＭＳ Ｐゴシック" charset="-128"/>
              </a:rPr>
              <a:t> and Q</a:t>
            </a:r>
            <a:r>
              <a:rPr lang="en-US" baseline="-25000" dirty="0">
                <a:solidFill>
                  <a:srgbClr val="660066"/>
                </a:solidFill>
                <a:latin typeface="Arial Narrow" charset="0"/>
                <a:ea typeface="ＭＳ Ｐゴシック" charset="-128"/>
              </a:rPr>
              <a:t>2</a:t>
            </a:r>
            <a:r>
              <a:rPr lang="en-US" dirty="0">
                <a:solidFill>
                  <a:srgbClr val="660066"/>
                </a:solidFill>
                <a:latin typeface="Arial Narrow" charset="0"/>
                <a:ea typeface="ＭＳ Ｐゴシック" charset="-128"/>
              </a:rPr>
              <a:t> is</a:t>
            </a: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742950" lvl="1" indent="-285750">
              <a:spcBef>
                <a:spcPct val="20000"/>
              </a:spcBef>
              <a:buFontTx/>
              <a:buChar char="–"/>
            </a:pPr>
            <a:endParaRPr lang="en-US" dirty="0">
              <a:solidFill>
                <a:srgbClr val="660066"/>
              </a:solidFill>
              <a:latin typeface="Arial Narrow" charset="0"/>
              <a:ea typeface="ＭＳ Ｐゴシック" charset="-128"/>
            </a:endParaRPr>
          </a:p>
          <a:p>
            <a:pPr marL="342900" indent="-342900">
              <a:spcBef>
                <a:spcPct val="20000"/>
              </a:spcBef>
              <a:buFontTx/>
              <a:buChar char="•"/>
            </a:pPr>
            <a:r>
              <a:rPr lang="en-US" sz="2800" dirty="0">
                <a:solidFill>
                  <a:schemeClr val="accent2"/>
                </a:solidFill>
                <a:latin typeface="Arial Narrow" charset="0"/>
              </a:rPr>
              <a:t>So the total electrostatic potential energy of the three charge system is</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ea typeface="ＭＳ Ｐゴシック" charset="-128"/>
              </a:rPr>
              <a:t>What about a four charge system or N charge system?</a:t>
            </a:r>
          </a:p>
        </p:txBody>
      </p:sp>
      <p:graphicFrame>
        <p:nvGraphicFramePr>
          <p:cNvPr id="215047" name="Object 7"/>
          <p:cNvGraphicFramePr>
            <a:graphicFrameLocks noChangeAspect="1"/>
          </p:cNvGraphicFramePr>
          <p:nvPr/>
        </p:nvGraphicFramePr>
        <p:xfrm>
          <a:off x="6629400" y="2552700"/>
          <a:ext cx="666750" cy="382588"/>
        </p:xfrm>
        <a:graphic>
          <a:graphicData uri="http://schemas.openxmlformats.org/presentationml/2006/ole">
            <mc:AlternateContent xmlns:mc="http://schemas.openxmlformats.org/markup-compatibility/2006">
              <mc:Choice xmlns:v="urn:schemas-microsoft-com:vml" Requires="v">
                <p:oleObj spid="_x0000_s87167" name="Equation" r:id="rId3" imgW="355320" imgH="203040" progId="Equation.DSMT4">
                  <p:embed/>
                </p:oleObj>
              </mc:Choice>
              <mc:Fallback>
                <p:oleObj name="Equation" r:id="rId3" imgW="355320" imgH="203040" progId="Equation.DSMT4">
                  <p:embed/>
                  <p:pic>
                    <p:nvPicPr>
                      <p:cNvPr id="215047"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552700"/>
                        <a:ext cx="666750"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48" name="Object 8"/>
          <p:cNvGraphicFramePr>
            <a:graphicFrameLocks noChangeAspect="1"/>
          </p:cNvGraphicFramePr>
          <p:nvPr/>
        </p:nvGraphicFramePr>
        <p:xfrm>
          <a:off x="1905000" y="3619500"/>
          <a:ext cx="595313" cy="382588"/>
        </p:xfrm>
        <a:graphic>
          <a:graphicData uri="http://schemas.openxmlformats.org/presentationml/2006/ole">
            <mc:AlternateContent xmlns:mc="http://schemas.openxmlformats.org/markup-compatibility/2006">
              <mc:Choice xmlns:v="urn:schemas-microsoft-com:vml" Requires="v">
                <p:oleObj spid="_x0000_s87168" name="Equation" r:id="rId5" imgW="317160" imgH="203040" progId="Equation.DSMT4">
                  <p:embed/>
                </p:oleObj>
              </mc:Choice>
              <mc:Fallback>
                <p:oleObj name="Equation" r:id="rId5" imgW="317160" imgH="203040" progId="Equation.DSMT4">
                  <p:embed/>
                  <p:pic>
                    <p:nvPicPr>
                      <p:cNvPr id="215048"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619500"/>
                        <a:ext cx="595313"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49" name="Object 9"/>
          <p:cNvGraphicFramePr>
            <a:graphicFrameLocks noChangeAspect="1"/>
          </p:cNvGraphicFramePr>
          <p:nvPr/>
        </p:nvGraphicFramePr>
        <p:xfrm>
          <a:off x="1089025" y="5202238"/>
          <a:ext cx="511175" cy="331787"/>
        </p:xfrm>
        <a:graphic>
          <a:graphicData uri="http://schemas.openxmlformats.org/presentationml/2006/ole">
            <mc:AlternateContent xmlns:mc="http://schemas.openxmlformats.org/markup-compatibility/2006">
              <mc:Choice xmlns:v="urn:schemas-microsoft-com:vml" Requires="v">
                <p:oleObj spid="_x0000_s87169" name="Equation" r:id="rId7" imgW="266400" imgH="164880" progId="Equation.DSMT4">
                  <p:embed/>
                </p:oleObj>
              </mc:Choice>
              <mc:Fallback>
                <p:oleObj name="Equation" r:id="rId7" imgW="266400" imgH="164880" progId="Equation.DSMT4">
                  <p:embed/>
                  <p:pic>
                    <p:nvPicPr>
                      <p:cNvPr id="215049"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89025" y="5202238"/>
                        <a:ext cx="511175" cy="3317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0" name="Object 10"/>
          <p:cNvGraphicFramePr>
            <a:graphicFrameLocks noChangeAspect="1"/>
          </p:cNvGraphicFramePr>
          <p:nvPr/>
        </p:nvGraphicFramePr>
        <p:xfrm>
          <a:off x="7272338" y="2338388"/>
          <a:ext cx="1238250" cy="812800"/>
        </p:xfrm>
        <a:graphic>
          <a:graphicData uri="http://schemas.openxmlformats.org/presentationml/2006/ole">
            <mc:AlternateContent xmlns:mc="http://schemas.openxmlformats.org/markup-compatibility/2006">
              <mc:Choice xmlns:v="urn:schemas-microsoft-com:vml" Requires="v">
                <p:oleObj spid="_x0000_s87170" name="Equation" r:id="rId9" imgW="660400" imgH="431800" progId="Equation.DSMT4">
                  <p:embed/>
                </p:oleObj>
              </mc:Choice>
              <mc:Fallback>
                <p:oleObj name="Equation" r:id="rId9" imgW="660400" imgH="431800" progId="Equation.DSMT4">
                  <p:embed/>
                  <p:pic>
                    <p:nvPicPr>
                      <p:cNvPr id="215050" name="Object 10"/>
                      <p:cNvPicPr>
                        <a:picLocks noChangeAspect="1" noChangeArrowheads="1"/>
                      </p:cNvPicPr>
                      <p:nvPr/>
                    </p:nvPicPr>
                    <p:blipFill>
                      <a:blip r:embed="rId10"/>
                      <a:srcRect/>
                      <a:stretch>
                        <a:fillRect/>
                      </a:stretch>
                    </p:blipFill>
                    <p:spPr bwMode="auto">
                      <a:xfrm>
                        <a:off x="7272338" y="2338388"/>
                        <a:ext cx="1238250" cy="812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1" name="Object 11"/>
          <p:cNvGraphicFramePr>
            <a:graphicFrameLocks noChangeAspect="1"/>
          </p:cNvGraphicFramePr>
          <p:nvPr/>
        </p:nvGraphicFramePr>
        <p:xfrm>
          <a:off x="2481263" y="3621088"/>
          <a:ext cx="666750" cy="381000"/>
        </p:xfrm>
        <a:graphic>
          <a:graphicData uri="http://schemas.openxmlformats.org/presentationml/2006/ole">
            <mc:AlternateContent xmlns:mc="http://schemas.openxmlformats.org/markup-compatibility/2006">
              <mc:Choice xmlns:v="urn:schemas-microsoft-com:vml" Requires="v">
                <p:oleObj spid="_x0000_s87171" name="Equation" r:id="rId11" imgW="355320" imgH="203040" progId="Equation.DSMT4">
                  <p:embed/>
                </p:oleObj>
              </mc:Choice>
              <mc:Fallback>
                <p:oleObj name="Equation" r:id="rId11" imgW="355320" imgH="203040" progId="Equation.DSMT4">
                  <p:embed/>
                  <p:pic>
                    <p:nvPicPr>
                      <p:cNvPr id="215051"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81263" y="3621088"/>
                        <a:ext cx="666750" cy="3810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2" name="Object 12"/>
          <p:cNvGraphicFramePr>
            <a:graphicFrameLocks noChangeAspect="1"/>
          </p:cNvGraphicFramePr>
          <p:nvPr/>
        </p:nvGraphicFramePr>
        <p:xfrm>
          <a:off x="3800475" y="3429000"/>
          <a:ext cx="1477963" cy="765175"/>
        </p:xfrm>
        <a:graphic>
          <a:graphicData uri="http://schemas.openxmlformats.org/presentationml/2006/ole">
            <mc:AlternateContent xmlns:mc="http://schemas.openxmlformats.org/markup-compatibility/2006">
              <mc:Choice xmlns:v="urn:schemas-microsoft-com:vml" Requires="v">
                <p:oleObj spid="_x0000_s87172" name="Equation" r:id="rId13" imgW="787320" imgH="406080" progId="Equation.DSMT4">
                  <p:embed/>
                </p:oleObj>
              </mc:Choice>
              <mc:Fallback>
                <p:oleObj name="Equation" r:id="rId13" imgW="787320" imgH="406080" progId="Equation.DSMT4">
                  <p:embed/>
                  <p:pic>
                    <p:nvPicPr>
                      <p:cNvPr id="215052" name="Object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00475" y="3429000"/>
                        <a:ext cx="1477963" cy="765175"/>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3" name="Object 13"/>
          <p:cNvGraphicFramePr>
            <a:graphicFrameLocks noChangeAspect="1"/>
          </p:cNvGraphicFramePr>
          <p:nvPr/>
        </p:nvGraphicFramePr>
        <p:xfrm>
          <a:off x="5281613" y="3405188"/>
          <a:ext cx="1263650" cy="812800"/>
        </p:xfrm>
        <a:graphic>
          <a:graphicData uri="http://schemas.openxmlformats.org/presentationml/2006/ole">
            <mc:AlternateContent xmlns:mc="http://schemas.openxmlformats.org/markup-compatibility/2006">
              <mc:Choice xmlns:v="urn:schemas-microsoft-com:vml" Requires="v">
                <p:oleObj spid="_x0000_s87173" name="Equation" r:id="rId15" imgW="673100" imgH="431800" progId="Equation.DSMT4">
                  <p:embed/>
                </p:oleObj>
              </mc:Choice>
              <mc:Fallback>
                <p:oleObj name="Equation" r:id="rId15" imgW="673100" imgH="431800" progId="Equation.DSMT4">
                  <p:embed/>
                  <p:pic>
                    <p:nvPicPr>
                      <p:cNvPr id="215053" name="Object 13"/>
                      <p:cNvPicPr>
                        <a:picLocks noChangeAspect="1" noChangeArrowheads="1"/>
                      </p:cNvPicPr>
                      <p:nvPr/>
                    </p:nvPicPr>
                    <p:blipFill>
                      <a:blip r:embed="rId16"/>
                      <a:srcRect/>
                      <a:stretch>
                        <a:fillRect/>
                      </a:stretch>
                    </p:blipFill>
                    <p:spPr bwMode="auto">
                      <a:xfrm>
                        <a:off x="5281613" y="3405188"/>
                        <a:ext cx="1263650" cy="8128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4" name="Object 14"/>
          <p:cNvGraphicFramePr>
            <a:graphicFrameLocks noChangeAspect="1"/>
          </p:cNvGraphicFramePr>
          <p:nvPr/>
        </p:nvGraphicFramePr>
        <p:xfrm>
          <a:off x="3128963" y="3619500"/>
          <a:ext cx="690562" cy="382588"/>
        </p:xfrm>
        <a:graphic>
          <a:graphicData uri="http://schemas.openxmlformats.org/presentationml/2006/ole">
            <mc:AlternateContent xmlns:mc="http://schemas.openxmlformats.org/markup-compatibility/2006">
              <mc:Choice xmlns:v="urn:schemas-microsoft-com:vml" Requires="v">
                <p:oleObj spid="_x0000_s87174" name="Equation" r:id="rId17" imgW="368280" imgH="203040" progId="Equation.DSMT4">
                  <p:embed/>
                </p:oleObj>
              </mc:Choice>
              <mc:Fallback>
                <p:oleObj name="Equation" r:id="rId17" imgW="368280" imgH="203040" progId="Equation.DSMT4">
                  <p:embed/>
                  <p:pic>
                    <p:nvPicPr>
                      <p:cNvPr id="215054" name="Object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128963" y="3619500"/>
                        <a:ext cx="690562"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5" name="Object 15"/>
          <p:cNvGraphicFramePr>
            <a:graphicFrameLocks noChangeAspect="1"/>
          </p:cNvGraphicFramePr>
          <p:nvPr/>
        </p:nvGraphicFramePr>
        <p:xfrm>
          <a:off x="1663700" y="5159375"/>
          <a:ext cx="1993900" cy="407988"/>
        </p:xfrm>
        <a:graphic>
          <a:graphicData uri="http://schemas.openxmlformats.org/presentationml/2006/ole">
            <mc:AlternateContent xmlns:mc="http://schemas.openxmlformats.org/markup-compatibility/2006">
              <mc:Choice xmlns:v="urn:schemas-microsoft-com:vml" Requires="v">
                <p:oleObj spid="_x0000_s87175" name="Equation" r:id="rId19" imgW="1041120" imgH="203040" progId="Equation.DSMT4">
                  <p:embed/>
                </p:oleObj>
              </mc:Choice>
              <mc:Fallback>
                <p:oleObj name="Equation" r:id="rId19" imgW="1041120" imgH="203040" progId="Equation.DSMT4">
                  <p:embed/>
                  <p:pic>
                    <p:nvPicPr>
                      <p:cNvPr id="215055" name="Object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663700" y="5159375"/>
                        <a:ext cx="1993900" cy="4079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5056" name="Object 16"/>
          <p:cNvGraphicFramePr>
            <a:graphicFrameLocks noChangeAspect="1"/>
          </p:cNvGraphicFramePr>
          <p:nvPr/>
        </p:nvGraphicFramePr>
        <p:xfrm>
          <a:off x="3675063" y="4876800"/>
          <a:ext cx="5127625" cy="919163"/>
        </p:xfrm>
        <a:graphic>
          <a:graphicData uri="http://schemas.openxmlformats.org/presentationml/2006/ole">
            <mc:AlternateContent xmlns:mc="http://schemas.openxmlformats.org/markup-compatibility/2006">
              <mc:Choice xmlns:v="urn:schemas-microsoft-com:vml" Requires="v">
                <p:oleObj spid="_x0000_s87176" name="Equation" r:id="rId21" imgW="2679700" imgH="457200" progId="Equation.DSMT4">
                  <p:embed/>
                </p:oleObj>
              </mc:Choice>
              <mc:Fallback>
                <p:oleObj name="Equation" r:id="rId21" imgW="2679700" imgH="457200" progId="Equation.DSMT4">
                  <p:embed/>
                  <p:pic>
                    <p:nvPicPr>
                      <p:cNvPr id="215056" name="Object 16"/>
                      <p:cNvPicPr>
                        <a:picLocks noChangeAspect="1" noChangeArrowheads="1"/>
                      </p:cNvPicPr>
                      <p:nvPr/>
                    </p:nvPicPr>
                    <p:blipFill>
                      <a:blip r:embed="rId22"/>
                      <a:srcRect/>
                      <a:stretch>
                        <a:fillRect/>
                      </a:stretch>
                    </p:blipFill>
                    <p:spPr bwMode="auto">
                      <a:xfrm>
                        <a:off x="3675063" y="4876800"/>
                        <a:ext cx="5127625" cy="9191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66087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a:t>Wednesday, Feb. 26, 2020</a:t>
            </a:r>
          </a:p>
        </p:txBody>
      </p:sp>
      <p:sp>
        <p:nvSpPr>
          <p:cNvPr id="8" name="Footer Placeholder 4"/>
          <p:cNvSpPr>
            <a:spLocks noGrp="1"/>
          </p:cNvSpPr>
          <p:nvPr>
            <p:ph type="ftr" sz="quarter" idx="11"/>
          </p:nvPr>
        </p:nvSpPr>
        <p:spPr/>
        <p:txBody>
          <a:bodyPr/>
          <a:lstStyle/>
          <a:p>
            <a:r>
              <a:rPr lang="en-US"/>
              <a:t>PHYS 1444-002, Spring 2020                    Dr. Jaehoon Yu</a:t>
            </a:r>
          </a:p>
        </p:txBody>
      </p:sp>
      <p:sp>
        <p:nvSpPr>
          <p:cNvPr id="9" name="Slide Number Placeholder 5"/>
          <p:cNvSpPr>
            <a:spLocks noGrp="1"/>
          </p:cNvSpPr>
          <p:nvPr>
            <p:ph type="sldNum" sz="quarter" idx="12"/>
          </p:nvPr>
        </p:nvSpPr>
        <p:spPr/>
        <p:txBody>
          <a:bodyPr/>
          <a:lstStyle/>
          <a:p>
            <a:fld id="{E637EE55-1402-E04A-9D06-58790230C28E}" type="slidenum">
              <a:rPr lang="en-US"/>
              <a:pPr/>
              <a:t>7</a:t>
            </a:fld>
            <a:endParaRPr lang="en-US"/>
          </a:p>
        </p:txBody>
      </p:sp>
      <p:sp>
        <p:nvSpPr>
          <p:cNvPr id="216066" name="Rectangle 2"/>
          <p:cNvSpPr>
            <a:spLocks noGrp="1" noChangeArrowheads="1"/>
          </p:cNvSpPr>
          <p:nvPr>
            <p:ph type="title"/>
          </p:nvPr>
        </p:nvSpPr>
        <p:spPr>
          <a:xfrm>
            <a:off x="152400" y="76200"/>
            <a:ext cx="8915400" cy="685800"/>
          </a:xfrm>
        </p:spPr>
        <p:txBody>
          <a:bodyPr/>
          <a:lstStyle/>
          <a:p>
            <a:r>
              <a:rPr lang="en-US" sz="3600"/>
              <a:t>Electrostatic Potential Energy: electron Volt</a:t>
            </a:r>
          </a:p>
        </p:txBody>
      </p:sp>
      <p:sp>
        <p:nvSpPr>
          <p:cNvPr id="216067" name="Rectangle 3"/>
          <p:cNvSpPr>
            <a:spLocks noChangeArrowheads="1"/>
          </p:cNvSpPr>
          <p:nvPr/>
        </p:nvSpPr>
        <p:spPr bwMode="auto">
          <a:xfrm>
            <a:off x="304800" y="762000"/>
            <a:ext cx="85344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the unit of the electrostatic potential energy?</a:t>
            </a:r>
          </a:p>
          <a:p>
            <a:pPr marL="742950" lvl="1" indent="-285750">
              <a:spcBef>
                <a:spcPct val="20000"/>
              </a:spcBef>
              <a:buFontTx/>
              <a:buChar char="–"/>
            </a:pPr>
            <a:r>
              <a:rPr lang="en-US" dirty="0">
                <a:solidFill>
                  <a:srgbClr val="660066"/>
                </a:solidFill>
                <a:latin typeface="Arial Narrow" charset="0"/>
                <a:ea typeface="ＭＳ Ｐゴシック" charset="-128"/>
              </a:rPr>
              <a:t>Joules</a:t>
            </a:r>
          </a:p>
          <a:p>
            <a:pPr marL="342900" indent="-342900">
              <a:spcBef>
                <a:spcPct val="20000"/>
              </a:spcBef>
              <a:buFontTx/>
              <a:buChar char="•"/>
            </a:pPr>
            <a:r>
              <a:rPr lang="en-US" sz="2800" dirty="0">
                <a:solidFill>
                  <a:schemeClr val="accent2"/>
                </a:solidFill>
                <a:latin typeface="Arial Narrow" charset="0"/>
              </a:rPr>
              <a:t>Joules is a very large unit in dealing with electrons, atoms,  molecules or any atomic scale problems</a:t>
            </a:r>
          </a:p>
          <a:p>
            <a:pPr marL="342900" indent="-342900">
              <a:spcBef>
                <a:spcPct val="20000"/>
              </a:spcBef>
              <a:buFontTx/>
              <a:buChar char="•"/>
            </a:pPr>
            <a:r>
              <a:rPr lang="en-US" sz="2800" dirty="0">
                <a:solidFill>
                  <a:schemeClr val="accent2"/>
                </a:solidFill>
                <a:latin typeface="Arial Narrow" charset="0"/>
              </a:rPr>
              <a:t>For convenience a new unit, electron volt (</a:t>
            </a:r>
            <a:r>
              <a:rPr lang="en-US" sz="2800" dirty="0" err="1">
                <a:solidFill>
                  <a:schemeClr val="accent2"/>
                </a:solidFill>
                <a:latin typeface="Arial Narrow" charset="0"/>
              </a:rPr>
              <a:t>eV</a:t>
            </a:r>
            <a:r>
              <a:rPr lang="en-US" sz="2800" dirty="0">
                <a:solidFill>
                  <a:schemeClr val="accent2"/>
                </a:solidFill>
                <a:latin typeface="Arial Narrow" charset="0"/>
              </a:rPr>
              <a:t>), is defined</a:t>
            </a:r>
          </a:p>
          <a:p>
            <a:pPr marL="742950" lvl="1" indent="-285750">
              <a:spcBef>
                <a:spcPct val="20000"/>
              </a:spcBef>
              <a:buFontTx/>
              <a:buChar char="–"/>
            </a:pPr>
            <a:r>
              <a:rPr lang="en-US" dirty="0">
                <a:solidFill>
                  <a:srgbClr val="660066"/>
                </a:solidFill>
                <a:latin typeface="Arial Narrow" charset="0"/>
                <a:ea typeface="ＭＳ Ｐゴシック" charset="-128"/>
              </a:rPr>
              <a:t>1 eV is defined as the energy acquired by a particle carrying the magnitude of the charge equal to that of an electron (q=e) when it moves across a potential difference of 1V.</a:t>
            </a:r>
          </a:p>
          <a:p>
            <a:pPr marL="742950" lvl="1" indent="-285750">
              <a:spcBef>
                <a:spcPct val="20000"/>
              </a:spcBef>
              <a:buFontTx/>
              <a:buChar char="–"/>
            </a:pPr>
            <a:r>
              <a:rPr lang="en-US" dirty="0">
                <a:solidFill>
                  <a:srgbClr val="660066"/>
                </a:solidFill>
                <a:latin typeface="Arial Narrow" charset="0"/>
                <a:ea typeface="ＭＳ Ｐゴシック" charset="-128"/>
              </a:rPr>
              <a:t>How many Joules is 1 </a:t>
            </a:r>
            <a:r>
              <a:rPr lang="en-US" dirty="0" err="1">
                <a:solidFill>
                  <a:srgbClr val="660066"/>
                </a:solidFill>
                <a:latin typeface="Arial Narrow" charset="0"/>
                <a:ea typeface="ＭＳ Ｐゴシック" charset="-128"/>
              </a:rPr>
              <a:t>eV</a:t>
            </a:r>
            <a:r>
              <a:rPr lang="en-US" dirty="0">
                <a:solidFill>
                  <a:srgbClr val="660066"/>
                </a:solidFill>
                <a:latin typeface="Arial Narrow" charset="0"/>
                <a:ea typeface="ＭＳ Ｐゴシック" charset="-128"/>
              </a:rPr>
              <a:t> then?</a:t>
            </a:r>
          </a:p>
          <a:p>
            <a:pPr marL="342900" indent="-342900">
              <a:spcBef>
                <a:spcPct val="20000"/>
              </a:spcBef>
              <a:buFontTx/>
              <a:buChar char="•"/>
            </a:pPr>
            <a:r>
              <a:rPr lang="en-US" sz="2800" dirty="0">
                <a:solidFill>
                  <a:schemeClr val="accent2"/>
                </a:solidFill>
                <a:latin typeface="Arial Narrow" charset="0"/>
              </a:rPr>
              <a:t>eV, however, is </a:t>
            </a:r>
            <a:r>
              <a:rPr lang="en-US" sz="2800" b="1" u="sng" dirty="0">
                <a:solidFill>
                  <a:srgbClr val="CC0000"/>
                </a:solidFill>
                <a:latin typeface="Arial Narrow" charset="0"/>
              </a:rPr>
              <a:t>NOT a standard SI unit</a:t>
            </a:r>
            <a:r>
              <a:rPr lang="en-US" sz="2800" dirty="0">
                <a:solidFill>
                  <a:schemeClr val="accent2"/>
                </a:solidFill>
                <a:latin typeface="Arial Narrow" charset="0"/>
              </a:rPr>
              <a:t>.  You must convert the energy to Joules for computations.</a:t>
            </a:r>
          </a:p>
          <a:p>
            <a:pPr marL="342900" indent="-342900">
              <a:spcBef>
                <a:spcPct val="20000"/>
              </a:spcBef>
              <a:buFontTx/>
              <a:buChar char="•"/>
            </a:pPr>
            <a:r>
              <a:rPr lang="en-US" sz="2800" dirty="0">
                <a:solidFill>
                  <a:schemeClr val="accent2"/>
                </a:solidFill>
                <a:latin typeface="Arial Narrow" charset="0"/>
              </a:rPr>
              <a:t>What is the speed of an electron with kinetic energy 5000eV?  </a:t>
            </a:r>
          </a:p>
        </p:txBody>
      </p:sp>
      <p:graphicFrame>
        <p:nvGraphicFramePr>
          <p:cNvPr id="216072" name="Object 8"/>
          <p:cNvGraphicFramePr>
            <a:graphicFrameLocks noChangeAspect="1"/>
          </p:cNvGraphicFramePr>
          <p:nvPr/>
        </p:nvGraphicFramePr>
        <p:xfrm>
          <a:off x="4724400" y="4413250"/>
          <a:ext cx="660400" cy="311150"/>
        </p:xfrm>
        <a:graphic>
          <a:graphicData uri="http://schemas.openxmlformats.org/presentationml/2006/ole">
            <mc:AlternateContent xmlns:mc="http://schemas.openxmlformats.org/markup-compatibility/2006">
              <mc:Choice xmlns:v="urn:schemas-microsoft-com:vml" Requires="v">
                <p:oleObj spid="_x0000_s68954" name="Equation" r:id="rId3" imgW="368280" imgH="164880" progId="Equation.DSMT4">
                  <p:embed/>
                </p:oleObj>
              </mc:Choice>
              <mc:Fallback>
                <p:oleObj name="Equation" r:id="rId3" imgW="368280" imgH="164880" progId="Equation.DSMT4">
                  <p:embed/>
                  <p:pic>
                    <p:nvPicPr>
                      <p:cNvPr id="216072"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413250"/>
                        <a:ext cx="660400" cy="3111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6073" name="Object 9"/>
          <p:cNvGraphicFramePr>
            <a:graphicFrameLocks noChangeAspect="1"/>
          </p:cNvGraphicFramePr>
          <p:nvPr/>
        </p:nvGraphicFramePr>
        <p:xfrm>
          <a:off x="5410200" y="4343400"/>
          <a:ext cx="1890713" cy="382588"/>
        </p:xfrm>
        <a:graphic>
          <a:graphicData uri="http://schemas.openxmlformats.org/presentationml/2006/ole">
            <mc:AlternateContent xmlns:mc="http://schemas.openxmlformats.org/markup-compatibility/2006">
              <mc:Choice xmlns:v="urn:schemas-microsoft-com:vml" Requires="v">
                <p:oleObj spid="_x0000_s68955" name="Equation" r:id="rId5" imgW="1054080" imgH="203040" progId="Equation.DSMT4">
                  <p:embed/>
                </p:oleObj>
              </mc:Choice>
              <mc:Fallback>
                <p:oleObj name="Equation" r:id="rId5" imgW="1054080" imgH="203040" progId="Equation.DSMT4">
                  <p:embed/>
                  <p:pic>
                    <p:nvPicPr>
                      <p:cNvPr id="216073"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4343400"/>
                        <a:ext cx="1890713"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aphicFrame>
        <p:nvGraphicFramePr>
          <p:cNvPr id="216074" name="Object 10"/>
          <p:cNvGraphicFramePr>
            <a:graphicFrameLocks noChangeAspect="1"/>
          </p:cNvGraphicFramePr>
          <p:nvPr/>
        </p:nvGraphicFramePr>
        <p:xfrm>
          <a:off x="7259638" y="4343400"/>
          <a:ext cx="1274762" cy="382588"/>
        </p:xfrm>
        <a:graphic>
          <a:graphicData uri="http://schemas.openxmlformats.org/presentationml/2006/ole">
            <mc:AlternateContent xmlns:mc="http://schemas.openxmlformats.org/markup-compatibility/2006">
              <mc:Choice xmlns:v="urn:schemas-microsoft-com:vml" Requires="v">
                <p:oleObj spid="_x0000_s68956" name="Equation" r:id="rId7" imgW="711000" imgH="203040" progId="Equation.DSMT4">
                  <p:embed/>
                </p:oleObj>
              </mc:Choice>
              <mc:Fallback>
                <p:oleObj name="Equation" r:id="rId7" imgW="711000" imgH="203040" progId="Equation.DSMT4">
                  <p:embed/>
                  <p:pic>
                    <p:nvPicPr>
                      <p:cNvPr id="216074"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59638" y="4343400"/>
                        <a:ext cx="1274762" cy="38258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57904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Wednesday, Feb. 26, 2020</a:t>
            </a:r>
          </a:p>
        </p:txBody>
      </p:sp>
      <p:sp>
        <p:nvSpPr>
          <p:cNvPr id="5" name="Footer Placeholder 4"/>
          <p:cNvSpPr>
            <a:spLocks noGrp="1"/>
          </p:cNvSpPr>
          <p:nvPr>
            <p:ph type="ftr" sz="quarter" idx="11"/>
          </p:nvPr>
        </p:nvSpPr>
        <p:spPr/>
        <p:txBody>
          <a:bodyPr/>
          <a:lstStyle/>
          <a:p>
            <a:r>
              <a:rPr lang="en-US"/>
              <a:t>PHYS 1444-002, Spring 2020                    Dr. Jaehoon Yu</a:t>
            </a:r>
          </a:p>
        </p:txBody>
      </p:sp>
      <p:sp>
        <p:nvSpPr>
          <p:cNvPr id="6" name="Slide Number Placeholder 5"/>
          <p:cNvSpPr>
            <a:spLocks noGrp="1"/>
          </p:cNvSpPr>
          <p:nvPr>
            <p:ph type="sldNum" sz="quarter" idx="12"/>
          </p:nvPr>
        </p:nvSpPr>
        <p:spPr/>
        <p:txBody>
          <a:bodyPr/>
          <a:lstStyle/>
          <a:p>
            <a:fld id="{4E2F275A-7488-574A-B63A-BBB524EE41AA}" type="slidenum">
              <a:rPr lang="en-US"/>
              <a:pPr/>
              <a:t>8</a:t>
            </a:fld>
            <a:endParaRPr lang="en-US"/>
          </a:p>
        </p:txBody>
      </p:sp>
      <p:sp>
        <p:nvSpPr>
          <p:cNvPr id="201730" name="Rectangle 2"/>
          <p:cNvSpPr>
            <a:spLocks noGrp="1" noChangeArrowheads="1"/>
          </p:cNvSpPr>
          <p:nvPr>
            <p:ph type="title"/>
          </p:nvPr>
        </p:nvSpPr>
        <p:spPr>
          <a:xfrm>
            <a:off x="381000" y="0"/>
            <a:ext cx="8305800" cy="685800"/>
          </a:xfrm>
        </p:spPr>
        <p:txBody>
          <a:bodyPr/>
          <a:lstStyle/>
          <a:p>
            <a:r>
              <a:rPr lang="en-US"/>
              <a:t>Capacitors (or Condensers)</a:t>
            </a:r>
          </a:p>
        </p:txBody>
      </p:sp>
      <p:sp>
        <p:nvSpPr>
          <p:cNvPr id="201731" name="Rectangle 3"/>
          <p:cNvSpPr>
            <a:spLocks noChangeArrowheads="1"/>
          </p:cNvSpPr>
          <p:nvPr/>
        </p:nvSpPr>
        <p:spPr bwMode="auto">
          <a:xfrm>
            <a:off x="152400" y="533400"/>
            <a:ext cx="8915400" cy="5715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capacitor?</a:t>
            </a:r>
          </a:p>
          <a:p>
            <a:pPr marL="742950" lvl="1" indent="-285750">
              <a:spcBef>
                <a:spcPct val="20000"/>
              </a:spcBef>
              <a:buFontTx/>
              <a:buChar char="–"/>
            </a:pPr>
            <a:r>
              <a:rPr lang="en-US" dirty="0">
                <a:solidFill>
                  <a:srgbClr val="660066"/>
                </a:solidFill>
                <a:latin typeface="Arial Narrow" charset="0"/>
                <a:ea typeface="ＭＳ Ｐゴシック" charset="-128"/>
              </a:rPr>
              <a:t>A device that can store electric charge</a:t>
            </a:r>
          </a:p>
          <a:p>
            <a:pPr marL="742950" lvl="1" indent="-285750">
              <a:spcBef>
                <a:spcPct val="20000"/>
              </a:spcBef>
              <a:buFontTx/>
              <a:buChar char="–"/>
            </a:pPr>
            <a:r>
              <a:rPr lang="en-US" dirty="0">
                <a:solidFill>
                  <a:srgbClr val="660066"/>
                </a:solidFill>
                <a:latin typeface="Arial Narrow" charset="0"/>
                <a:ea typeface="ＭＳ Ｐゴシック" charset="-128"/>
              </a:rPr>
              <a:t>But does not let them flow through</a:t>
            </a:r>
          </a:p>
          <a:p>
            <a:pPr marL="342900" indent="-342900">
              <a:spcBef>
                <a:spcPct val="20000"/>
              </a:spcBef>
              <a:buFontTx/>
              <a:buChar char="•"/>
            </a:pPr>
            <a:r>
              <a:rPr lang="en-US" sz="2800" dirty="0">
                <a:solidFill>
                  <a:schemeClr val="accent2"/>
                </a:solidFill>
                <a:latin typeface="Arial Narrow" charset="0"/>
              </a:rPr>
              <a:t>What does a capacitor consist of?</a:t>
            </a:r>
          </a:p>
          <a:p>
            <a:pPr marL="742950" lvl="1" indent="-285750">
              <a:spcBef>
                <a:spcPct val="20000"/>
              </a:spcBef>
              <a:buFontTx/>
              <a:buChar char="–"/>
            </a:pPr>
            <a:r>
              <a:rPr lang="en-US" dirty="0">
                <a:solidFill>
                  <a:srgbClr val="660066"/>
                </a:solidFill>
                <a:latin typeface="Arial Narrow" charset="0"/>
                <a:ea typeface="ＭＳ Ｐゴシック" charset="-128"/>
              </a:rPr>
              <a:t>Usually consists of two conducting objects (plates or sheets) placed near each other without touching</a:t>
            </a:r>
          </a:p>
          <a:p>
            <a:pPr marL="742950" lvl="1" indent="-285750">
              <a:spcBef>
                <a:spcPct val="20000"/>
              </a:spcBef>
              <a:buFontTx/>
              <a:buChar char="–"/>
            </a:pPr>
            <a:r>
              <a:rPr lang="en-US" dirty="0">
                <a:solidFill>
                  <a:srgbClr val="660066"/>
                </a:solidFill>
                <a:latin typeface="Arial Narrow" charset="0"/>
                <a:ea typeface="ＭＳ Ｐゴシック" charset="-128"/>
              </a:rPr>
              <a:t>Why can’t they touch each other?</a:t>
            </a:r>
          </a:p>
          <a:p>
            <a:pPr marL="1143000" lvl="2" indent="-228600">
              <a:spcBef>
                <a:spcPct val="20000"/>
              </a:spcBef>
              <a:buFontTx/>
              <a:buChar char="•"/>
            </a:pPr>
            <a:r>
              <a:rPr lang="en-US" sz="2000" dirty="0">
                <a:solidFill>
                  <a:srgbClr val="003300"/>
                </a:solidFill>
                <a:latin typeface="Arial Narrow" charset="0"/>
                <a:ea typeface="ＭＳ Ｐゴシック" charset="-128"/>
              </a:rPr>
              <a:t>The charge will neutralize…</a:t>
            </a:r>
          </a:p>
          <a:p>
            <a:pPr marL="342900" indent="-342900">
              <a:spcBef>
                <a:spcPct val="20000"/>
              </a:spcBef>
              <a:buFontTx/>
              <a:buChar char="•"/>
            </a:pPr>
            <a:r>
              <a:rPr lang="en-US" sz="2800" dirty="0">
                <a:solidFill>
                  <a:schemeClr val="accent2"/>
                </a:solidFill>
                <a:latin typeface="Arial Narrow" charset="0"/>
              </a:rPr>
              <a:t>Can you give some examples?</a:t>
            </a:r>
          </a:p>
          <a:p>
            <a:pPr marL="742950" lvl="1" indent="-285750">
              <a:spcBef>
                <a:spcPct val="20000"/>
              </a:spcBef>
              <a:buFontTx/>
              <a:buChar char="–"/>
            </a:pPr>
            <a:r>
              <a:rPr lang="en-US" dirty="0">
                <a:solidFill>
                  <a:srgbClr val="660066"/>
                </a:solidFill>
                <a:latin typeface="Arial Narrow" charset="0"/>
                <a:ea typeface="ＭＳ Ｐゴシック" charset="-128"/>
              </a:rPr>
              <a:t>Camera flash, surge protectors, binary circuits, memory, etc…</a:t>
            </a:r>
          </a:p>
          <a:p>
            <a:pPr marL="342900" indent="-342900">
              <a:spcBef>
                <a:spcPct val="20000"/>
              </a:spcBef>
              <a:buFontTx/>
              <a:buChar char="•"/>
            </a:pPr>
            <a:r>
              <a:rPr lang="en-US" sz="2800" dirty="0">
                <a:solidFill>
                  <a:schemeClr val="accent2"/>
                </a:solidFill>
                <a:latin typeface="Arial Narrow" charset="0"/>
              </a:rPr>
              <a:t>How is the capacitor different than the battery?</a:t>
            </a:r>
          </a:p>
          <a:p>
            <a:pPr marL="742950" lvl="1" indent="-285750">
              <a:spcBef>
                <a:spcPct val="20000"/>
              </a:spcBef>
              <a:buFontTx/>
              <a:buChar char="–"/>
            </a:pPr>
            <a:r>
              <a:rPr lang="en-US" dirty="0">
                <a:solidFill>
                  <a:srgbClr val="660066"/>
                </a:solidFill>
                <a:latin typeface="Arial Narrow" charset="0"/>
                <a:ea typeface="ＭＳ Ｐゴシック" charset="-128"/>
              </a:rPr>
              <a:t>Battery provides potential difference by storing energy (usually chemical energy) while the capacitor stores charges but very little energy.</a:t>
            </a:r>
          </a:p>
        </p:txBody>
      </p:sp>
    </p:spTree>
    <p:extLst>
      <p:ext uri="{BB962C8B-B14F-4D97-AF65-F5344CB8AC3E}">
        <p14:creationId xmlns:p14="http://schemas.microsoft.com/office/powerpoint/2010/main" val="382044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Date Placeholder 3"/>
          <p:cNvSpPr>
            <a:spLocks noGrp="1"/>
          </p:cNvSpPr>
          <p:nvPr>
            <p:ph type="dt" sz="half" idx="10"/>
          </p:nvPr>
        </p:nvSpPr>
        <p:spPr/>
        <p:txBody>
          <a:bodyPr/>
          <a:lstStyle/>
          <a:p>
            <a:r>
              <a:rPr lang="en-US"/>
              <a:t>Wednesday, Feb. 26, 2020</a:t>
            </a:r>
          </a:p>
        </p:txBody>
      </p:sp>
      <p:sp>
        <p:nvSpPr>
          <p:cNvPr id="22" name="Footer Placeholder 4"/>
          <p:cNvSpPr>
            <a:spLocks noGrp="1"/>
          </p:cNvSpPr>
          <p:nvPr>
            <p:ph type="ftr" sz="quarter" idx="11"/>
          </p:nvPr>
        </p:nvSpPr>
        <p:spPr/>
        <p:txBody>
          <a:bodyPr/>
          <a:lstStyle/>
          <a:p>
            <a:r>
              <a:rPr lang="en-US"/>
              <a:t>PHYS 1444-002, Spring 2020                    Dr. Jaehoon Yu</a:t>
            </a:r>
            <a:endParaRPr lang="en-US" dirty="0"/>
          </a:p>
        </p:txBody>
      </p:sp>
      <p:sp>
        <p:nvSpPr>
          <p:cNvPr id="23" name="Slide Number Placeholder 5"/>
          <p:cNvSpPr>
            <a:spLocks noGrp="1"/>
          </p:cNvSpPr>
          <p:nvPr>
            <p:ph type="sldNum" sz="quarter" idx="12"/>
          </p:nvPr>
        </p:nvSpPr>
        <p:spPr>
          <a:xfrm>
            <a:off x="6781800" y="6248400"/>
            <a:ext cx="1905000" cy="457200"/>
          </a:xfrm>
        </p:spPr>
        <p:txBody>
          <a:bodyPr/>
          <a:lstStyle/>
          <a:p>
            <a:fld id="{E430A0CC-1A65-814C-981A-7D007EE5555C}" type="slidenum">
              <a:rPr lang="en-US"/>
              <a:pPr/>
              <a:t>9</a:t>
            </a:fld>
            <a:endParaRPr lang="en-US"/>
          </a:p>
        </p:txBody>
      </p:sp>
      <p:grpSp>
        <p:nvGrpSpPr>
          <p:cNvPr id="2" name="Group 18"/>
          <p:cNvGrpSpPr>
            <a:grpSpLocks/>
          </p:cNvGrpSpPr>
          <p:nvPr/>
        </p:nvGrpSpPr>
        <p:grpSpPr bwMode="auto">
          <a:xfrm>
            <a:off x="76200" y="2590800"/>
            <a:ext cx="4906963" cy="1763713"/>
            <a:chOff x="-816" y="1056"/>
            <a:chExt cx="4416" cy="1548"/>
          </a:xfrm>
        </p:grpSpPr>
        <p:pic>
          <p:nvPicPr>
            <p:cNvPr id="203791" name="Picture 15" descr="FG24_001A"/>
            <p:cNvPicPr>
              <a:picLocks noChangeAspect="1" noChangeArrowheads="1"/>
            </p:cNvPicPr>
            <p:nvPr/>
          </p:nvPicPr>
          <p:blipFill>
            <a:blip r:embed="rId4"/>
            <a:srcRect/>
            <a:stretch>
              <a:fillRect/>
            </a:stretch>
          </p:blipFill>
          <p:spPr bwMode="auto">
            <a:xfrm>
              <a:off x="-816" y="1056"/>
              <a:ext cx="4416" cy="1548"/>
            </a:xfrm>
            <a:prstGeom prst="rect">
              <a:avLst/>
            </a:prstGeom>
            <a:noFill/>
          </p:spPr>
        </p:pic>
        <p:sp>
          <p:nvSpPr>
            <p:cNvPr id="203793" name="Rectangle 17"/>
            <p:cNvSpPr>
              <a:spLocks noChangeArrowheads="1"/>
            </p:cNvSpPr>
            <p:nvPr/>
          </p:nvSpPr>
          <p:spPr bwMode="auto">
            <a:xfrm>
              <a:off x="96" y="2256"/>
              <a:ext cx="528" cy="288"/>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38"/>
          <p:cNvGrpSpPr>
            <a:grpSpLocks/>
          </p:cNvGrpSpPr>
          <p:nvPr/>
        </p:nvGrpSpPr>
        <p:grpSpPr bwMode="auto">
          <a:xfrm>
            <a:off x="5181600" y="4876800"/>
            <a:ext cx="4038600" cy="1828800"/>
            <a:chOff x="3984" y="3120"/>
            <a:chExt cx="1536" cy="1152"/>
          </a:xfrm>
        </p:grpSpPr>
        <p:pic>
          <p:nvPicPr>
            <p:cNvPr id="203808" name="Picture 32" descr="FG24_002"/>
            <p:cNvPicPr>
              <a:picLocks noChangeAspect="1" noChangeArrowheads="1"/>
            </p:cNvPicPr>
            <p:nvPr/>
          </p:nvPicPr>
          <p:blipFill>
            <a:blip r:embed="rId5"/>
            <a:srcRect/>
            <a:stretch>
              <a:fillRect/>
            </a:stretch>
          </p:blipFill>
          <p:spPr bwMode="auto">
            <a:xfrm>
              <a:off x="3984" y="3120"/>
              <a:ext cx="1536" cy="1152"/>
            </a:xfrm>
            <a:prstGeom prst="rect">
              <a:avLst/>
            </a:prstGeom>
            <a:noFill/>
          </p:spPr>
        </p:pic>
        <p:sp>
          <p:nvSpPr>
            <p:cNvPr id="203810" name="Rectangle 34"/>
            <p:cNvSpPr>
              <a:spLocks noChangeArrowheads="1"/>
            </p:cNvSpPr>
            <p:nvPr/>
          </p:nvSpPr>
          <p:spPr bwMode="auto">
            <a:xfrm>
              <a:off x="3984" y="3120"/>
              <a:ext cx="1056" cy="115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3813" name="Rectangle 37"/>
            <p:cNvSpPr>
              <a:spLocks noChangeArrowheads="1"/>
            </p:cNvSpPr>
            <p:nvPr/>
          </p:nvSpPr>
          <p:spPr bwMode="auto">
            <a:xfrm>
              <a:off x="5184" y="4128"/>
              <a:ext cx="192" cy="14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778" name="Rectangle 2"/>
          <p:cNvSpPr>
            <a:spLocks noGrp="1" noChangeArrowheads="1"/>
          </p:cNvSpPr>
          <p:nvPr>
            <p:ph type="title"/>
          </p:nvPr>
        </p:nvSpPr>
        <p:spPr>
          <a:xfrm>
            <a:off x="381000" y="76200"/>
            <a:ext cx="8305800" cy="685800"/>
          </a:xfrm>
        </p:spPr>
        <p:txBody>
          <a:bodyPr/>
          <a:lstStyle/>
          <a:p>
            <a:r>
              <a:rPr lang="en-US"/>
              <a:t>Capacitors</a:t>
            </a:r>
          </a:p>
        </p:txBody>
      </p:sp>
      <p:sp>
        <p:nvSpPr>
          <p:cNvPr id="203779" name="Rectangle 3"/>
          <p:cNvSpPr>
            <a:spLocks noChangeArrowheads="1"/>
          </p:cNvSpPr>
          <p:nvPr/>
        </p:nvSpPr>
        <p:spPr bwMode="auto">
          <a:xfrm>
            <a:off x="380999" y="609600"/>
            <a:ext cx="8460581" cy="2068894"/>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A simple capacitor consists of a pair of parallel plates of area </a:t>
            </a:r>
            <a:r>
              <a:rPr lang="en-US" sz="3200" dirty="0">
                <a:solidFill>
                  <a:schemeClr val="accent2"/>
                </a:solidFill>
                <a:latin typeface="Monotype Corsiva" charset="0"/>
              </a:rPr>
              <a:t>A </a:t>
            </a:r>
            <a:r>
              <a:rPr lang="en-US" sz="3200" dirty="0">
                <a:solidFill>
                  <a:schemeClr val="accent2"/>
                </a:solidFill>
                <a:latin typeface="Arial Narrow" charset="0"/>
              </a:rPr>
              <a:t>separated by a distance </a:t>
            </a:r>
            <a:r>
              <a:rPr lang="en-US" sz="3200" dirty="0">
                <a:solidFill>
                  <a:schemeClr val="accent2"/>
                </a:solidFill>
                <a:latin typeface="Monotype Corsiva" charset="0"/>
              </a:rPr>
              <a:t>d</a:t>
            </a:r>
            <a:r>
              <a:rPr lang="en-US" sz="3200" dirty="0">
                <a:solidFill>
                  <a:schemeClr val="accent2"/>
                </a:solidFill>
                <a:latin typeface="Arial Narrow" charset="0"/>
              </a:rPr>
              <a:t>.</a:t>
            </a:r>
          </a:p>
          <a:p>
            <a:pPr marL="742950" lvl="1" indent="-285750">
              <a:spcBef>
                <a:spcPct val="20000"/>
              </a:spcBef>
              <a:buFontTx/>
              <a:buChar char="–"/>
            </a:pPr>
            <a:r>
              <a:rPr lang="en-US" sz="2800" dirty="0">
                <a:solidFill>
                  <a:srgbClr val="660066"/>
                </a:solidFill>
                <a:latin typeface="Arial Narrow" charset="0"/>
                <a:ea typeface="ＭＳ Ｐゴシック" charset="-128"/>
              </a:rPr>
              <a:t>A cylindrical capacitor is essentially parallel plates wrapped around as a cylinder.</a:t>
            </a:r>
          </a:p>
        </p:txBody>
      </p:sp>
      <p:grpSp>
        <p:nvGrpSpPr>
          <p:cNvPr id="4" name="Group 20"/>
          <p:cNvGrpSpPr>
            <a:grpSpLocks/>
          </p:cNvGrpSpPr>
          <p:nvPr/>
        </p:nvGrpSpPr>
        <p:grpSpPr bwMode="auto">
          <a:xfrm>
            <a:off x="4953000" y="2590800"/>
            <a:ext cx="2667000" cy="2133600"/>
            <a:chOff x="2832" y="1008"/>
            <a:chExt cx="2400" cy="1872"/>
          </a:xfrm>
        </p:grpSpPr>
        <p:pic>
          <p:nvPicPr>
            <p:cNvPr id="203792" name="Picture 16" descr="FG24_001B"/>
            <p:cNvPicPr>
              <a:picLocks noChangeAspect="1" noChangeArrowheads="1"/>
            </p:cNvPicPr>
            <p:nvPr/>
          </p:nvPicPr>
          <p:blipFill>
            <a:blip r:embed="rId6"/>
            <a:srcRect/>
            <a:stretch>
              <a:fillRect/>
            </a:stretch>
          </p:blipFill>
          <p:spPr bwMode="auto">
            <a:xfrm>
              <a:off x="2832" y="1008"/>
              <a:ext cx="2400" cy="1776"/>
            </a:xfrm>
            <a:prstGeom prst="rect">
              <a:avLst/>
            </a:prstGeom>
            <a:noFill/>
          </p:spPr>
        </p:pic>
        <p:sp>
          <p:nvSpPr>
            <p:cNvPr id="203795" name="Rectangle 19"/>
            <p:cNvSpPr>
              <a:spLocks noChangeArrowheads="1"/>
            </p:cNvSpPr>
            <p:nvPr/>
          </p:nvSpPr>
          <p:spPr bwMode="auto">
            <a:xfrm>
              <a:off x="3504" y="2496"/>
              <a:ext cx="288"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797" name="Rectangle 21"/>
          <p:cNvSpPr>
            <a:spLocks noChangeArrowheads="1"/>
          </p:cNvSpPr>
          <p:nvPr/>
        </p:nvSpPr>
        <p:spPr bwMode="auto">
          <a:xfrm>
            <a:off x="304800" y="4191000"/>
            <a:ext cx="8686800" cy="1143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How do you draw symbols for a capacitor and a battery in a circuit diagram?</a:t>
            </a:r>
          </a:p>
          <a:p>
            <a:pPr marL="742950" lvl="1" indent="-285750">
              <a:spcBef>
                <a:spcPct val="20000"/>
              </a:spcBef>
              <a:buFontTx/>
              <a:buChar char="–"/>
            </a:pPr>
            <a:r>
              <a:rPr lang="en-US" sz="2800" dirty="0">
                <a:solidFill>
                  <a:srgbClr val="660066"/>
                </a:solidFill>
                <a:latin typeface="Arial Narrow" charset="0"/>
                <a:ea typeface="ＭＳ Ｐゴシック" charset="-128"/>
              </a:rPr>
              <a:t>Capacitor -||-</a:t>
            </a:r>
          </a:p>
          <a:p>
            <a:pPr marL="742950" lvl="1" indent="-285750">
              <a:spcBef>
                <a:spcPct val="20000"/>
              </a:spcBef>
              <a:buFontTx/>
              <a:buChar char="–"/>
            </a:pPr>
            <a:r>
              <a:rPr lang="en-US" sz="2800" dirty="0">
                <a:solidFill>
                  <a:srgbClr val="660066"/>
                </a:solidFill>
                <a:latin typeface="Arial Narrow" charset="0"/>
                <a:ea typeface="ＭＳ Ｐゴシック" charset="-128"/>
              </a:rPr>
              <a:t>Battery (+) -|</a:t>
            </a:r>
            <a:r>
              <a:rPr lang="en-US" sz="2800" dirty="0" err="1">
                <a:solidFill>
                  <a:srgbClr val="660066"/>
                </a:solidFill>
                <a:latin typeface="Arial Narrow" charset="0"/>
                <a:ea typeface="ＭＳ Ｐゴシック" charset="-128"/>
              </a:rPr>
              <a:t>i</a:t>
            </a:r>
            <a:r>
              <a:rPr lang="en-US" sz="2800" dirty="0">
                <a:solidFill>
                  <a:srgbClr val="660066"/>
                </a:solidFill>
                <a:latin typeface="Arial Narrow" charset="0"/>
                <a:ea typeface="ＭＳ Ｐゴシック" charset="-128"/>
              </a:rPr>
              <a:t>- (-)</a:t>
            </a:r>
          </a:p>
        </p:txBody>
      </p:sp>
      <p:graphicFrame>
        <p:nvGraphicFramePr>
          <p:cNvPr id="203806" name="Object 3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69699" name="Equation" r:id="rId7" imgW="914400" imgH="190080" progId="Equation.DSMT4">
                  <p:embed/>
                </p:oleObj>
              </mc:Choice>
              <mc:Fallback>
                <p:oleObj name="Equation" r:id="rId7" imgW="914400" imgH="190080" progId="Equation.DSMT4">
                  <p:embed/>
                  <p:pic>
                    <p:nvPicPr>
                      <p:cNvPr id="203806" name="Object 3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grpSp>
        <p:nvGrpSpPr>
          <p:cNvPr id="5" name="Group 36"/>
          <p:cNvGrpSpPr>
            <a:grpSpLocks/>
          </p:cNvGrpSpPr>
          <p:nvPr/>
        </p:nvGrpSpPr>
        <p:grpSpPr bwMode="auto">
          <a:xfrm>
            <a:off x="4876800" y="4876800"/>
            <a:ext cx="2590800" cy="1905000"/>
            <a:chOff x="2256" y="3120"/>
            <a:chExt cx="1632" cy="1200"/>
          </a:xfrm>
        </p:grpSpPr>
        <p:pic>
          <p:nvPicPr>
            <p:cNvPr id="203807" name="Picture 31" descr="FG24_002"/>
            <p:cNvPicPr>
              <a:picLocks noChangeAspect="1" noChangeArrowheads="1"/>
            </p:cNvPicPr>
            <p:nvPr/>
          </p:nvPicPr>
          <p:blipFill>
            <a:blip r:embed="rId5"/>
            <a:srcRect/>
            <a:stretch>
              <a:fillRect/>
            </a:stretch>
          </p:blipFill>
          <p:spPr bwMode="auto">
            <a:xfrm>
              <a:off x="2256" y="3120"/>
              <a:ext cx="1536" cy="1152"/>
            </a:xfrm>
            <a:prstGeom prst="rect">
              <a:avLst/>
            </a:prstGeom>
            <a:solidFill>
              <a:schemeClr val="bg1"/>
            </a:solidFill>
          </p:spPr>
        </p:pic>
        <p:sp>
          <p:nvSpPr>
            <p:cNvPr id="203809" name="Rectangle 33"/>
            <p:cNvSpPr>
              <a:spLocks noChangeArrowheads="1"/>
            </p:cNvSpPr>
            <p:nvPr/>
          </p:nvSpPr>
          <p:spPr bwMode="auto">
            <a:xfrm>
              <a:off x="3264" y="3216"/>
              <a:ext cx="624" cy="1056"/>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03811" name="Rectangle 35"/>
            <p:cNvSpPr>
              <a:spLocks noChangeArrowheads="1"/>
            </p:cNvSpPr>
            <p:nvPr/>
          </p:nvSpPr>
          <p:spPr bwMode="auto">
            <a:xfrm>
              <a:off x="2736" y="4128"/>
              <a:ext cx="144"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sp>
        <p:nvSpPr>
          <p:cNvPr id="203819" name="AutoShape 43"/>
          <p:cNvSpPr>
            <a:spLocks noChangeArrowheads="1"/>
          </p:cNvSpPr>
          <p:nvPr/>
        </p:nvSpPr>
        <p:spPr bwMode="auto">
          <a:xfrm>
            <a:off x="6683375" y="5181600"/>
            <a:ext cx="1165225" cy="1339850"/>
          </a:xfrm>
          <a:prstGeom prst="rightArrow">
            <a:avLst>
              <a:gd name="adj1" fmla="val 50000"/>
              <a:gd name="adj2" fmla="val 2500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FF0000"/>
                </a:solidFill>
                <a:latin typeface="Arial Narrow" charset="0"/>
              </a:rPr>
              <a:t>Circuit </a:t>
            </a:r>
          </a:p>
          <a:p>
            <a:pPr algn="ctr"/>
            <a:r>
              <a:rPr lang="en-US" sz="2000" b="1">
                <a:solidFill>
                  <a:srgbClr val="FF0000"/>
                </a:solidFill>
                <a:latin typeface="Arial Narrow" charset="0"/>
              </a:rPr>
              <a:t>Diagram</a:t>
            </a:r>
          </a:p>
        </p:txBody>
      </p:sp>
      <p:sp>
        <p:nvSpPr>
          <p:cNvPr id="6" name="Rectangle 5"/>
          <p:cNvSpPr/>
          <p:nvPr/>
        </p:nvSpPr>
        <p:spPr bwMode="auto">
          <a:xfrm>
            <a:off x="2819400" y="5943600"/>
            <a:ext cx="76200" cy="76200"/>
          </a:xfrm>
          <a:prstGeom prst="rect">
            <a:avLst/>
          </a:prstGeom>
          <a:solidFill>
            <a:schemeClr val="bg1"/>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214121600"/>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16843</TotalTime>
  <Words>1739</Words>
  <Application>Microsoft Macintosh PowerPoint</Application>
  <PresentationFormat>On-screen Show (4:3)</PresentationFormat>
  <Paragraphs>172</Paragraphs>
  <Slides>14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Arial</vt:lpstr>
      <vt:lpstr>Arial Narrow</vt:lpstr>
      <vt:lpstr>Monotype Corsiva</vt:lpstr>
      <vt:lpstr>Symbol</vt:lpstr>
      <vt:lpstr>Times New Roman</vt:lpstr>
      <vt:lpstr>phys1443-spring02</vt:lpstr>
      <vt:lpstr>Equation</vt:lpstr>
      <vt:lpstr>PHYS 1444 – Section 002 Lecture #10</vt:lpstr>
      <vt:lpstr>Announcements </vt:lpstr>
      <vt:lpstr>Reminder: Special Project #3</vt:lpstr>
      <vt:lpstr>Electrostatic Potential Energy</vt:lpstr>
      <vt:lpstr>Electrostatic Potential Energy; Two charges</vt:lpstr>
      <vt:lpstr>Electrostatic Potential Energy; Three Charges</vt:lpstr>
      <vt:lpstr>Electrostatic Potential Energy: electron Volt</vt:lpstr>
      <vt:lpstr>Capacitors (or Condensers)</vt:lpstr>
      <vt:lpstr>Capacitors</vt:lpstr>
      <vt:lpstr>Capacitors</vt:lpstr>
      <vt:lpstr>Determination of Capacitance</vt:lpstr>
      <vt:lpstr>Example 24 – 1</vt:lpstr>
      <vt:lpstr>Example 24 – 1</vt:lpstr>
      <vt:lpstr>Example 24 –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633</cp:revision>
  <dcterms:created xsi:type="dcterms:W3CDTF">2012-01-19T04:21:20Z</dcterms:created>
  <dcterms:modified xsi:type="dcterms:W3CDTF">2020-02-26T20:42:31Z</dcterms:modified>
</cp:coreProperties>
</file>