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562" r:id="rId2"/>
    <p:sldId id="567" r:id="rId3"/>
    <p:sldId id="609" r:id="rId4"/>
    <p:sldId id="610" r:id="rId5"/>
    <p:sldId id="611" r:id="rId6"/>
    <p:sldId id="612" r:id="rId7"/>
    <p:sldId id="613" r:id="rId8"/>
    <p:sldId id="614" r:id="rId9"/>
    <p:sldId id="615" r:id="rId10"/>
    <p:sldId id="616" r:id="rId11"/>
    <p:sldId id="617" r:id="rId12"/>
    <p:sldId id="618" r:id="rId13"/>
    <p:sldId id="619" r:id="rId14"/>
    <p:sldId id="620" r:id="rId15"/>
    <p:sldId id="633" r:id="rId16"/>
    <p:sldId id="636" r:id="rId17"/>
    <p:sldId id="622" r:id="rId18"/>
    <p:sldId id="623" r:id="rId19"/>
    <p:sldId id="624" r:id="rId20"/>
    <p:sldId id="625" r:id="rId21"/>
    <p:sldId id="626"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FFCC"/>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1"/>
    <p:restoredTop sz="94660"/>
  </p:normalViewPr>
  <p:slideViewPr>
    <p:cSldViewPr>
      <p:cViewPr varScale="1">
        <p:scale>
          <a:sx n="138" d="100"/>
          <a:sy n="138" d="100"/>
        </p:scale>
        <p:origin x="200"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55.wmf"/><Relationship Id="rId12" Type="http://schemas.openxmlformats.org/officeDocument/2006/relationships/image" Target="../media/image60.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11" Type="http://schemas.openxmlformats.org/officeDocument/2006/relationships/image" Target="../media/image59.wmf"/><Relationship Id="rId5" Type="http://schemas.openxmlformats.org/officeDocument/2006/relationships/image" Target="../media/image5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wmf"/><Relationship Id="rId18" Type="http://schemas.openxmlformats.org/officeDocument/2006/relationships/image" Target="../media/image80.wmf"/><Relationship Id="rId3" Type="http://schemas.openxmlformats.org/officeDocument/2006/relationships/image" Target="../media/image65.wmf"/><Relationship Id="rId7" Type="http://schemas.openxmlformats.org/officeDocument/2006/relationships/image" Target="../media/image69.wmf"/><Relationship Id="rId12" Type="http://schemas.openxmlformats.org/officeDocument/2006/relationships/image" Target="../media/image74.wmf"/><Relationship Id="rId17" Type="http://schemas.openxmlformats.org/officeDocument/2006/relationships/image" Target="../media/image79.wmf"/><Relationship Id="rId2" Type="http://schemas.openxmlformats.org/officeDocument/2006/relationships/image" Target="../media/image64.wmf"/><Relationship Id="rId16" Type="http://schemas.openxmlformats.org/officeDocument/2006/relationships/image" Target="../media/image78.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wmf"/><Relationship Id="rId15" Type="http://schemas.openxmlformats.org/officeDocument/2006/relationships/image" Target="../media/image7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 Id="rId14"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wmf"/><Relationship Id="rId7" Type="http://schemas.openxmlformats.org/officeDocument/2006/relationships/image" Target="../media/image26.e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22.wmf"/><Relationship Id="rId5" Type="http://schemas.openxmlformats.org/officeDocument/2006/relationships/image" Target="../media/image39.wmf"/><Relationship Id="rId4"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84691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11</a:t>
            </a:fld>
            <a:endParaRPr lang="en-US"/>
          </a:p>
        </p:txBody>
      </p:sp>
    </p:spTree>
    <p:extLst>
      <p:ext uri="{BB962C8B-B14F-4D97-AF65-F5344CB8AC3E}">
        <p14:creationId xmlns:p14="http://schemas.microsoft.com/office/powerpoint/2010/main" val="212177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3931980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15</a:t>
            </a:fld>
            <a:endParaRPr lang="en-US"/>
          </a:p>
        </p:txBody>
      </p:sp>
    </p:spTree>
    <p:extLst>
      <p:ext uri="{BB962C8B-B14F-4D97-AF65-F5344CB8AC3E}">
        <p14:creationId xmlns:p14="http://schemas.microsoft.com/office/powerpoint/2010/main" val="54326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21</a:t>
            </a:fld>
            <a:endParaRPr lang="en-US"/>
          </a:p>
        </p:txBody>
      </p:sp>
    </p:spTree>
    <p:extLst>
      <p:ext uri="{BB962C8B-B14F-4D97-AF65-F5344CB8AC3E}">
        <p14:creationId xmlns:p14="http://schemas.microsoft.com/office/powerpoint/2010/main" val="1157671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Mar. 2,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 2,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 2,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Mar. 2,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 2,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Mar. 2,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Mar. 2,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Mar. 2,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Mar. 2,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Mar. 2,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Mar. 2,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Mar. 2,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Mar. 2,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kf/7w56wv9j72sbd7w75hl0rb20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image" Target="../media/image35.wmf"/><Relationship Id="rId1" Type="http://schemas.openxmlformats.org/officeDocument/2006/relationships/vmlDrawing" Target="../drawings/vmlDrawing6.vml"/><Relationship Id="rId6" Type="http://schemas.openxmlformats.org/officeDocument/2006/relationships/image" Target="../media/image30.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8.bin"/><Relationship Id="rId14" Type="http://schemas.openxmlformats.org/officeDocument/2006/relationships/image" Target="../media/image34.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9.wmf"/><Relationship Id="rId3" Type="http://schemas.openxmlformats.org/officeDocument/2006/relationships/notesSlide" Target="../notesSlides/notesSlide3.xml"/><Relationship Id="rId7" Type="http://schemas.openxmlformats.org/officeDocument/2006/relationships/image" Target="../media/image36.wmf"/><Relationship Id="rId12"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3.bin"/><Relationship Id="rId11" Type="http://schemas.openxmlformats.org/officeDocument/2006/relationships/image" Target="../media/image38.wmf"/><Relationship Id="rId5" Type="http://schemas.openxmlformats.org/officeDocument/2006/relationships/image" Target="../media/image22.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0.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1.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0.bin"/><Relationship Id="rId5" Type="http://schemas.openxmlformats.org/officeDocument/2006/relationships/image" Target="../media/image42.wmf"/><Relationship Id="rId4" Type="http://schemas.openxmlformats.org/officeDocument/2006/relationships/oleObject" Target="../embeddings/oleObject39.bin"/></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7.wmf"/><Relationship Id="rId5" Type="http://schemas.openxmlformats.org/officeDocument/2006/relationships/oleObject" Target="../embeddings/oleObject42.bin"/><Relationship Id="rId4" Type="http://schemas.openxmlformats.org/officeDocument/2006/relationships/image" Target="../media/image46.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3.wmf"/><Relationship Id="rId18" Type="http://schemas.openxmlformats.org/officeDocument/2006/relationships/oleObject" Target="../embeddings/oleObject51.bin"/><Relationship Id="rId26" Type="http://schemas.openxmlformats.org/officeDocument/2006/relationships/oleObject" Target="../embeddings/oleObject55.bin"/><Relationship Id="rId3" Type="http://schemas.openxmlformats.org/officeDocument/2006/relationships/image" Target="../media/image62.jpeg"/><Relationship Id="rId21" Type="http://schemas.openxmlformats.org/officeDocument/2006/relationships/image" Target="../media/image57.wmf"/><Relationship Id="rId7" Type="http://schemas.openxmlformats.org/officeDocument/2006/relationships/image" Target="../media/image50.wmf"/><Relationship Id="rId12" Type="http://schemas.openxmlformats.org/officeDocument/2006/relationships/oleObject" Target="../embeddings/oleObject48.bin"/><Relationship Id="rId17" Type="http://schemas.openxmlformats.org/officeDocument/2006/relationships/image" Target="../media/image55.wmf"/><Relationship Id="rId25"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oleObject" Target="../embeddings/oleObject50.bin"/><Relationship Id="rId20" Type="http://schemas.openxmlformats.org/officeDocument/2006/relationships/oleObject" Target="../embeddings/oleObject52.bin"/><Relationship Id="rId29" Type="http://schemas.openxmlformats.org/officeDocument/2006/relationships/image" Target="../media/image61.wmf"/><Relationship Id="rId1" Type="http://schemas.openxmlformats.org/officeDocument/2006/relationships/vmlDrawing" Target="../drawings/vmlDrawing12.vml"/><Relationship Id="rId6" Type="http://schemas.openxmlformats.org/officeDocument/2006/relationships/oleObject" Target="../embeddings/oleObject45.bin"/><Relationship Id="rId11" Type="http://schemas.openxmlformats.org/officeDocument/2006/relationships/image" Target="../media/image52.wmf"/><Relationship Id="rId24" Type="http://schemas.openxmlformats.org/officeDocument/2006/relationships/oleObject" Target="../embeddings/oleObject54.bin"/><Relationship Id="rId5" Type="http://schemas.openxmlformats.org/officeDocument/2006/relationships/image" Target="../media/image49.wmf"/><Relationship Id="rId15" Type="http://schemas.openxmlformats.org/officeDocument/2006/relationships/image" Target="../media/image54.wmf"/><Relationship Id="rId23" Type="http://schemas.openxmlformats.org/officeDocument/2006/relationships/image" Target="../media/image58.wmf"/><Relationship Id="rId28" Type="http://schemas.openxmlformats.org/officeDocument/2006/relationships/oleObject" Target="../embeddings/oleObject56.bin"/><Relationship Id="rId10" Type="http://schemas.openxmlformats.org/officeDocument/2006/relationships/oleObject" Target="../embeddings/oleObject47.bin"/><Relationship Id="rId19" Type="http://schemas.openxmlformats.org/officeDocument/2006/relationships/image" Target="../media/image56.wmf"/><Relationship Id="rId4" Type="http://schemas.openxmlformats.org/officeDocument/2006/relationships/oleObject" Target="../embeddings/oleObject44.bin"/><Relationship Id="rId9" Type="http://schemas.openxmlformats.org/officeDocument/2006/relationships/image" Target="../media/image51.wmf"/><Relationship Id="rId14" Type="http://schemas.openxmlformats.org/officeDocument/2006/relationships/oleObject" Target="../embeddings/oleObject49.bin"/><Relationship Id="rId22" Type="http://schemas.openxmlformats.org/officeDocument/2006/relationships/oleObject" Target="../embeddings/oleObject53.bin"/><Relationship Id="rId27" Type="http://schemas.openxmlformats.org/officeDocument/2006/relationships/image" Target="../media/image60.wmf"/></Relationships>
</file>

<file path=ppt/slides/_rels/slide19.xml.rels><?xml version="1.0" encoding="UTF-8" standalone="yes"?>
<Relationships xmlns="http://schemas.openxmlformats.org/package/2006/relationships"><Relationship Id="rId13" Type="http://schemas.openxmlformats.org/officeDocument/2006/relationships/oleObject" Target="../embeddings/oleObject62.bin"/><Relationship Id="rId18" Type="http://schemas.openxmlformats.org/officeDocument/2006/relationships/image" Target="../media/image70.wmf"/><Relationship Id="rId26" Type="http://schemas.openxmlformats.org/officeDocument/2006/relationships/image" Target="../media/image74.wmf"/><Relationship Id="rId21" Type="http://schemas.openxmlformats.org/officeDocument/2006/relationships/oleObject" Target="../embeddings/oleObject66.bin"/><Relationship Id="rId34" Type="http://schemas.openxmlformats.org/officeDocument/2006/relationships/image" Target="../media/image78.wmf"/><Relationship Id="rId7" Type="http://schemas.openxmlformats.org/officeDocument/2006/relationships/oleObject" Target="../embeddings/oleObject59.bin"/><Relationship Id="rId12" Type="http://schemas.openxmlformats.org/officeDocument/2006/relationships/image" Target="../media/image67.wmf"/><Relationship Id="rId17" Type="http://schemas.openxmlformats.org/officeDocument/2006/relationships/oleObject" Target="../embeddings/oleObject64.bin"/><Relationship Id="rId25" Type="http://schemas.openxmlformats.org/officeDocument/2006/relationships/oleObject" Target="../embeddings/oleObject68.bin"/><Relationship Id="rId33" Type="http://schemas.openxmlformats.org/officeDocument/2006/relationships/oleObject" Target="../embeddings/oleObject72.bin"/><Relationship Id="rId38" Type="http://schemas.openxmlformats.org/officeDocument/2006/relationships/image" Target="../media/image80.wmf"/><Relationship Id="rId2" Type="http://schemas.openxmlformats.org/officeDocument/2006/relationships/slideLayout" Target="../slideLayouts/slideLayout2.xml"/><Relationship Id="rId16" Type="http://schemas.openxmlformats.org/officeDocument/2006/relationships/image" Target="../media/image69.wmf"/><Relationship Id="rId20" Type="http://schemas.openxmlformats.org/officeDocument/2006/relationships/image" Target="../media/image71.wmf"/><Relationship Id="rId29" Type="http://schemas.openxmlformats.org/officeDocument/2006/relationships/oleObject" Target="../embeddings/oleObject70.bin"/><Relationship Id="rId1" Type="http://schemas.openxmlformats.org/officeDocument/2006/relationships/vmlDrawing" Target="../drawings/vmlDrawing13.vml"/><Relationship Id="rId6" Type="http://schemas.openxmlformats.org/officeDocument/2006/relationships/image" Target="../media/image64.wmf"/><Relationship Id="rId11" Type="http://schemas.openxmlformats.org/officeDocument/2006/relationships/oleObject" Target="../embeddings/oleObject61.bin"/><Relationship Id="rId24" Type="http://schemas.openxmlformats.org/officeDocument/2006/relationships/image" Target="../media/image73.wmf"/><Relationship Id="rId32" Type="http://schemas.openxmlformats.org/officeDocument/2006/relationships/image" Target="../media/image77.wmf"/><Relationship Id="rId37" Type="http://schemas.openxmlformats.org/officeDocument/2006/relationships/oleObject" Target="../embeddings/oleObject74.bin"/><Relationship Id="rId5" Type="http://schemas.openxmlformats.org/officeDocument/2006/relationships/oleObject" Target="../embeddings/oleObject58.bin"/><Relationship Id="rId15" Type="http://schemas.openxmlformats.org/officeDocument/2006/relationships/oleObject" Target="../embeddings/oleObject63.bin"/><Relationship Id="rId23" Type="http://schemas.openxmlformats.org/officeDocument/2006/relationships/oleObject" Target="../embeddings/oleObject67.bin"/><Relationship Id="rId28" Type="http://schemas.openxmlformats.org/officeDocument/2006/relationships/image" Target="../media/image75.wmf"/><Relationship Id="rId36" Type="http://schemas.openxmlformats.org/officeDocument/2006/relationships/image" Target="../media/image79.wmf"/><Relationship Id="rId10" Type="http://schemas.openxmlformats.org/officeDocument/2006/relationships/image" Target="../media/image66.wmf"/><Relationship Id="rId19" Type="http://schemas.openxmlformats.org/officeDocument/2006/relationships/oleObject" Target="../embeddings/oleObject65.bin"/><Relationship Id="rId31" Type="http://schemas.openxmlformats.org/officeDocument/2006/relationships/oleObject" Target="../embeddings/oleObject71.bin"/><Relationship Id="rId4" Type="http://schemas.openxmlformats.org/officeDocument/2006/relationships/image" Target="../media/image63.wmf"/><Relationship Id="rId9" Type="http://schemas.openxmlformats.org/officeDocument/2006/relationships/oleObject" Target="../embeddings/oleObject60.bin"/><Relationship Id="rId14" Type="http://schemas.openxmlformats.org/officeDocument/2006/relationships/image" Target="../media/image68.wmf"/><Relationship Id="rId22" Type="http://schemas.openxmlformats.org/officeDocument/2006/relationships/image" Target="../media/image72.wmf"/><Relationship Id="rId27" Type="http://schemas.openxmlformats.org/officeDocument/2006/relationships/oleObject" Target="../embeddings/oleObject69.bin"/><Relationship Id="rId30" Type="http://schemas.openxmlformats.org/officeDocument/2006/relationships/image" Target="../media/image76.wmf"/><Relationship Id="rId35" Type="http://schemas.openxmlformats.org/officeDocument/2006/relationships/oleObject" Target="../embeddings/oleObject73.bin"/><Relationship Id="rId8" Type="http://schemas.openxmlformats.org/officeDocument/2006/relationships/image" Target="../media/image65.wmf"/><Relationship Id="rId3" Type="http://schemas.openxmlformats.org/officeDocument/2006/relationships/oleObject" Target="../embeddings/oleObject5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e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jpeg"/><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5.wmf"/><Relationship Id="rId18" Type="http://schemas.openxmlformats.org/officeDocument/2006/relationships/oleObject" Target="../embeddings/oleObject15.bin"/><Relationship Id="rId3" Type="http://schemas.openxmlformats.org/officeDocument/2006/relationships/image" Target="../media/image19.jpeg"/><Relationship Id="rId7" Type="http://schemas.openxmlformats.org/officeDocument/2006/relationships/image" Target="../media/image12.wmf"/><Relationship Id="rId12" Type="http://schemas.openxmlformats.org/officeDocument/2006/relationships/oleObject" Target="../embeddings/oleObject12.bin"/><Relationship Id="rId17"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1.bin"/><Relationship Id="rId19" Type="http://schemas.openxmlformats.org/officeDocument/2006/relationships/image" Target="../media/image18.wmf"/><Relationship Id="rId4" Type="http://schemas.openxmlformats.org/officeDocument/2006/relationships/oleObject" Target="../embeddings/oleObject8.bin"/><Relationship Id="rId9" Type="http://schemas.openxmlformats.org/officeDocument/2006/relationships/image" Target="../media/image13.wmf"/><Relationship Id="rId1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1.bin"/><Relationship Id="rId18" Type="http://schemas.openxmlformats.org/officeDocument/2006/relationships/image" Target="../media/image27.e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24.wmf"/><Relationship Id="rId17"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image" Target="../media/image26.emf"/><Relationship Id="rId20" Type="http://schemas.openxmlformats.org/officeDocument/2006/relationships/image" Target="../media/image28.wmf"/><Relationship Id="rId1" Type="http://schemas.openxmlformats.org/officeDocument/2006/relationships/vmlDrawing" Target="../drawings/vmlDrawing5.vml"/><Relationship Id="rId6" Type="http://schemas.openxmlformats.org/officeDocument/2006/relationships/image" Target="../media/image21.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23.wmf"/><Relationship Id="rId19" Type="http://schemas.openxmlformats.org/officeDocument/2006/relationships/oleObject" Target="../embeddings/oleObject24.bin"/><Relationship Id="rId4" Type="http://schemas.openxmlformats.org/officeDocument/2006/relationships/image" Target="../media/image20.wmf"/><Relationship Id="rId9" Type="http://schemas.openxmlformats.org/officeDocument/2006/relationships/oleObject" Target="../embeddings/oleObject19.bin"/><Relationship Id="rId14"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Mar. 2,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#11</a:t>
            </a:r>
          </a:p>
        </p:txBody>
      </p:sp>
      <p:sp>
        <p:nvSpPr>
          <p:cNvPr id="18438" name="Text Box 4"/>
          <p:cNvSpPr txBox="1">
            <a:spLocks noChangeArrowheads="1"/>
          </p:cNvSpPr>
          <p:nvPr/>
        </p:nvSpPr>
        <p:spPr bwMode="auto">
          <a:xfrm>
            <a:off x="2893398" y="1447800"/>
            <a:ext cx="304923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Mar. 2,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1266522" y="2074628"/>
            <a:ext cx="6934200" cy="2971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a:latin typeface="Arial Narrow" charset="0"/>
              </a:rPr>
              <a:t>CH 24 Capacitance etc..</a:t>
            </a:r>
            <a:endParaRPr lang="en-US" dirty="0">
              <a:solidFill>
                <a:srgbClr val="003300"/>
              </a:solidFill>
              <a:latin typeface="Arial Narrow" charset="0"/>
            </a:endParaRPr>
          </a:p>
          <a:p>
            <a:pPr marL="990600" lvl="1" indent="-533400"/>
            <a:r>
              <a:rPr lang="en-US" dirty="0">
                <a:latin typeface="Arial Narrow" charset="0"/>
              </a:rPr>
              <a:t>Single Conductor Capacitance</a:t>
            </a:r>
          </a:p>
          <a:p>
            <a:pPr marL="990600" lvl="1" indent="-533400"/>
            <a:r>
              <a:rPr lang="en-US" dirty="0">
                <a:latin typeface="Arial Narrow" charset="0"/>
              </a:rPr>
              <a:t>Capacitors in Series or Parallel</a:t>
            </a:r>
          </a:p>
          <a:p>
            <a:pPr marL="990600" lvl="1" indent="-533400"/>
            <a:r>
              <a:rPr lang="en-US" dirty="0">
                <a:latin typeface="Arial Narrow" charset="0"/>
              </a:rPr>
              <a:t>Electric Energy Storage</a:t>
            </a:r>
          </a:p>
          <a:p>
            <a:pPr marL="990600" lvl="1" indent="-533400"/>
            <a:r>
              <a:rPr lang="en-US" dirty="0">
                <a:latin typeface="Arial Narrow" charset="0"/>
              </a:rPr>
              <a:t>Effect of Dielectric</a:t>
            </a:r>
          </a:p>
          <a:p>
            <a:pPr algn="l">
              <a:buNone/>
            </a:pPr>
            <a:r>
              <a:rPr lang="en-US" dirty="0">
                <a:latin typeface="Arial Narrow" charset="0"/>
              </a:rPr>
              <a:t>CH 25 </a:t>
            </a:r>
          </a:p>
          <a:p>
            <a:pPr marL="969963" lvl="1" indent="-533400">
              <a:buFont typeface="Arial"/>
              <a:buChar char="•"/>
            </a:pPr>
            <a:r>
              <a:rPr lang="en-US" dirty="0">
                <a:latin typeface="Arial Narrow" charset="0"/>
              </a:rPr>
              <a:t>Electric Current and Resistance</a:t>
            </a:r>
          </a:p>
          <a:p>
            <a:pPr lvl="1">
              <a:buFont typeface="Arial" panose="020B0604020202020204" pitchFamily="34" charset="0"/>
              <a:buChar char="•"/>
            </a:pPr>
            <a:endParaRPr lang="en-US" dirty="0">
              <a:latin typeface="Arial Narrow" charset="0"/>
            </a:endParaRPr>
          </a:p>
        </p:txBody>
      </p:sp>
      <p:pic>
        <p:nvPicPr>
          <p:cNvPr id="3" name="Picture 2">
            <a:extLst>
              <a:ext uri="{FF2B5EF4-FFF2-40B4-BE49-F238E27FC236}">
                <a16:creationId xmlns:a16="http://schemas.microsoft.com/office/drawing/2014/main" id="{34662A6D-CD48-E741-9379-FA0A45B14ADC}"/>
              </a:ext>
            </a:extLst>
          </p:cNvPr>
          <p:cNvPicPr>
            <a:picLocks noChangeAspect="1"/>
          </p:cNvPicPr>
          <p:nvPr/>
        </p:nvPicPr>
        <p:blipFill>
          <a:blip r:link="rId3"/>
          <a:stretch>
            <a:fillRect/>
          </a:stretch>
        </p:blipFill>
        <p:spPr>
          <a:xfrm>
            <a:off x="1270000" y="1270000"/>
            <a:ext cx="63500" cy="76200"/>
          </a:xfrm>
          <a:prstGeom prst="rect">
            <a:avLst/>
          </a:prstGeom>
        </p:spPr>
      </p:pic>
      <p:sp>
        <p:nvSpPr>
          <p:cNvPr id="9" name="Text Box 9">
            <a:extLst>
              <a:ext uri="{FF2B5EF4-FFF2-40B4-BE49-F238E27FC236}">
                <a16:creationId xmlns:a16="http://schemas.microsoft.com/office/drawing/2014/main" id="{1AF1273E-B4A7-4049-9C57-8850EB533DCF}"/>
              </a:ext>
            </a:extLst>
          </p:cNvPr>
          <p:cNvSpPr txBox="1">
            <a:spLocks noChangeArrowheads="1"/>
          </p:cNvSpPr>
          <p:nvPr/>
        </p:nvSpPr>
        <p:spPr bwMode="auto">
          <a:xfrm>
            <a:off x="1009045" y="5779532"/>
            <a:ext cx="7449155"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#7, due 11pm, Monday, Mar. 16!!</a:t>
            </a:r>
          </a:p>
        </p:txBody>
      </p:sp>
    </p:spTree>
    <p:extLst>
      <p:ext uri="{BB962C8B-B14F-4D97-AF65-F5344CB8AC3E}">
        <p14:creationId xmlns:p14="http://schemas.microsoft.com/office/powerpoint/2010/main" val="284693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Mar. 2, 2020</a:t>
            </a:r>
          </a:p>
        </p:txBody>
      </p:sp>
      <p:sp>
        <p:nvSpPr>
          <p:cNvPr id="18" name="Footer Placeholder 4"/>
          <p:cNvSpPr>
            <a:spLocks noGrp="1"/>
          </p:cNvSpPr>
          <p:nvPr>
            <p:ph type="ftr" sz="quarter" idx="11"/>
          </p:nvPr>
        </p:nvSpPr>
        <p:spPr/>
        <p:txBody>
          <a:bodyPr/>
          <a:lstStyle/>
          <a:p>
            <a:r>
              <a:rPr lang="en-US"/>
              <a:t>PHYS 1444-002, Spring 2020                    Dr. Jaehoon Yu</a:t>
            </a:r>
          </a:p>
        </p:txBody>
      </p:sp>
      <p:sp>
        <p:nvSpPr>
          <p:cNvPr id="19" name="Slide Number Placeholder 5"/>
          <p:cNvSpPr>
            <a:spLocks noGrp="1"/>
          </p:cNvSpPr>
          <p:nvPr>
            <p:ph type="sldNum" sz="quarter" idx="12"/>
          </p:nvPr>
        </p:nvSpPr>
        <p:spPr/>
        <p:txBody>
          <a:bodyPr/>
          <a:lstStyle/>
          <a:p>
            <a:fld id="{465B3970-AE4E-654D-9A31-FFD8592EC514}" type="slidenum">
              <a:rPr lang="en-US"/>
              <a:pPr/>
              <a:t>10</a:t>
            </a:fld>
            <a:endParaRPr lang="en-US"/>
          </a:p>
        </p:txBody>
      </p:sp>
      <p:sp>
        <p:nvSpPr>
          <p:cNvPr id="225283" name="Rectangle 3"/>
          <p:cNvSpPr>
            <a:spLocks noGrp="1" noChangeArrowheads="1"/>
          </p:cNvSpPr>
          <p:nvPr>
            <p:ph type="title"/>
          </p:nvPr>
        </p:nvSpPr>
        <p:spPr>
          <a:xfrm>
            <a:off x="228600" y="0"/>
            <a:ext cx="8686800" cy="762000"/>
          </a:xfrm>
        </p:spPr>
        <p:txBody>
          <a:bodyPr/>
          <a:lstStyle/>
          <a:p>
            <a:r>
              <a:rPr lang="en-US" dirty="0"/>
              <a:t>Example 24 – 8</a:t>
            </a:r>
          </a:p>
        </p:txBody>
      </p:sp>
      <p:sp>
        <p:nvSpPr>
          <p:cNvPr id="225284" name="Text Box 4"/>
          <p:cNvSpPr txBox="1">
            <a:spLocks noChangeArrowheads="1"/>
          </p:cNvSpPr>
          <p:nvPr/>
        </p:nvSpPr>
        <p:spPr bwMode="auto">
          <a:xfrm>
            <a:off x="685800" y="762000"/>
            <a:ext cx="80010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Energy store in a capacitor: </a:t>
            </a:r>
            <a:r>
              <a:rPr lang="en-US" sz="2800">
                <a:solidFill>
                  <a:schemeClr val="accent2"/>
                </a:solidFill>
                <a:latin typeface="Arial Narrow" charset="0"/>
              </a:rPr>
              <a:t>A camera flash unit stores energy in a 150</a:t>
            </a:r>
            <a:r>
              <a:rPr lang="en-US" sz="2800">
                <a:solidFill>
                  <a:schemeClr val="accent2"/>
                </a:solidFill>
                <a:latin typeface="Symbol" charset="2"/>
              </a:rPr>
              <a:t>m</a:t>
            </a:r>
            <a:r>
              <a:rPr lang="en-US" sz="2800">
                <a:solidFill>
                  <a:schemeClr val="accent2"/>
                </a:solidFill>
                <a:latin typeface="Arial Narrow" charset="0"/>
              </a:rPr>
              <a:t>F capacitor at 200V.  How much electric energy can be stored?</a:t>
            </a:r>
          </a:p>
        </p:txBody>
      </p:sp>
      <p:sp>
        <p:nvSpPr>
          <p:cNvPr id="225286" name="Text Box 6"/>
          <p:cNvSpPr txBox="1">
            <a:spLocks noChangeArrowheads="1"/>
          </p:cNvSpPr>
          <p:nvPr/>
        </p:nvSpPr>
        <p:spPr bwMode="auto">
          <a:xfrm>
            <a:off x="609600" y="3367088"/>
            <a:ext cx="4495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we use the one with C and V:      </a:t>
            </a:r>
          </a:p>
        </p:txBody>
      </p:sp>
      <p:sp>
        <p:nvSpPr>
          <p:cNvPr id="225288" name="Text Box 8"/>
          <p:cNvSpPr txBox="1">
            <a:spLocks noChangeArrowheads="1"/>
          </p:cNvSpPr>
          <p:nvPr/>
        </p:nvSpPr>
        <p:spPr bwMode="auto">
          <a:xfrm>
            <a:off x="5791200" y="2224088"/>
            <a:ext cx="2971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Umm.. Which one?   </a:t>
            </a:r>
          </a:p>
        </p:txBody>
      </p:sp>
      <p:sp>
        <p:nvSpPr>
          <p:cNvPr id="225289" name="Text Box 9"/>
          <p:cNvSpPr txBox="1">
            <a:spLocks noChangeArrowheads="1"/>
          </p:cNvSpPr>
          <p:nvPr/>
        </p:nvSpPr>
        <p:spPr bwMode="auto">
          <a:xfrm>
            <a:off x="609600" y="2224088"/>
            <a:ext cx="4953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the formula for stored energy.   </a:t>
            </a:r>
          </a:p>
        </p:txBody>
      </p:sp>
      <p:sp>
        <p:nvSpPr>
          <p:cNvPr id="225295" name="Text Box 15"/>
          <p:cNvSpPr txBox="1">
            <a:spLocks noChangeArrowheads="1"/>
          </p:cNvSpPr>
          <p:nvPr/>
        </p:nvSpPr>
        <p:spPr bwMode="auto">
          <a:xfrm>
            <a:off x="609600" y="2833688"/>
            <a:ext cx="5029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do we know from the problem? </a:t>
            </a:r>
          </a:p>
        </p:txBody>
      </p:sp>
      <p:sp>
        <p:nvSpPr>
          <p:cNvPr id="225296" name="Text Box 16"/>
          <p:cNvSpPr txBox="1">
            <a:spLocks noChangeArrowheads="1"/>
          </p:cNvSpPr>
          <p:nvPr/>
        </p:nvSpPr>
        <p:spPr bwMode="auto">
          <a:xfrm>
            <a:off x="5867400" y="2819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and V </a:t>
            </a:r>
          </a:p>
        </p:txBody>
      </p:sp>
      <p:graphicFrame>
        <p:nvGraphicFramePr>
          <p:cNvPr id="225297" name="Object 17"/>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82320" name="Equation" r:id="rId3" imgW="660240" imgH="368280" progId="Equation.DSMT4">
                  <p:embed/>
                </p:oleObj>
              </mc:Choice>
              <mc:Fallback>
                <p:oleObj name="Equation" r:id="rId3" imgW="660240" imgH="368280" progId="Equation.DSMT4">
                  <p:embed/>
                  <p:pic>
                    <p:nvPicPr>
                      <p:cNvPr id="225297"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0" name="Object 20"/>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82321" name="Equation" r:id="rId5" imgW="2603160" imgH="368280" progId="Equation.DSMT4">
                  <p:embed/>
                </p:oleObj>
              </mc:Choice>
              <mc:Fallback>
                <p:oleObj name="Equation" r:id="rId5" imgW="2603160" imgH="368280" progId="Equation.DSMT4">
                  <p:embed/>
                  <p:pic>
                    <p:nvPicPr>
                      <p:cNvPr id="22530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5301" name="Text Box 21"/>
          <p:cNvSpPr txBox="1">
            <a:spLocks noChangeArrowheads="1"/>
          </p:cNvSpPr>
          <p:nvPr/>
        </p:nvSpPr>
        <p:spPr bwMode="auto">
          <a:xfrm>
            <a:off x="609600" y="5195888"/>
            <a:ext cx="3810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25302" name="Object 22"/>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82322" name="Equation" r:id="rId7" imgW="419040" imgH="203040" progId="Equation.DSMT4">
                  <p:embed/>
                </p:oleObj>
              </mc:Choice>
              <mc:Fallback>
                <p:oleObj name="Equation" r:id="rId7" imgW="419040" imgH="203040" progId="Equation.DSMT4">
                  <p:embed/>
                  <p:pic>
                    <p:nvPicPr>
                      <p:cNvPr id="225302"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3" name="Object 23"/>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82323" name="Equation" r:id="rId9" imgW="596880" imgH="406080" progId="Equation.DSMT4">
                  <p:embed/>
                </p:oleObj>
              </mc:Choice>
              <mc:Fallback>
                <p:oleObj name="Equation" r:id="rId9" imgW="596880" imgH="406080" progId="Equation.DSMT4">
                  <p:embed/>
                  <p:pic>
                    <p:nvPicPr>
                      <p:cNvPr id="225303"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4" name="Object 24"/>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82324" name="Equation" r:id="rId11" imgW="355320" imgH="164880" progId="Equation.DSMT4">
                  <p:embed/>
                </p:oleObj>
              </mc:Choice>
              <mc:Fallback>
                <p:oleObj name="Equation" r:id="rId11" imgW="355320" imgH="164880" progId="Equation.DSMT4">
                  <p:embed/>
                  <p:pic>
                    <p:nvPicPr>
                      <p:cNvPr id="225304"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5" name="Object 25"/>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82325" name="Equation" r:id="rId13" imgW="533160" imgH="406080" progId="Equation.DSMT4">
                  <p:embed/>
                </p:oleObj>
              </mc:Choice>
              <mc:Fallback>
                <p:oleObj name="Equation" r:id="rId13" imgW="533160" imgH="406080" progId="Equation.DSMT4">
                  <p:embed/>
                  <p:pic>
                    <p:nvPicPr>
                      <p:cNvPr id="225305"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6" name="Object 26"/>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82326" name="Equation" r:id="rId15" imgW="139680" imgH="164880" progId="Equation.DSMT4">
                  <p:embed/>
                </p:oleObj>
              </mc:Choice>
              <mc:Fallback>
                <p:oleObj name="Equation" r:id="rId15" imgW="139680" imgH="164880" progId="Equation.DSMT4">
                  <p:embed/>
                  <p:pic>
                    <p:nvPicPr>
                      <p:cNvPr id="225306"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743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Mar. 2,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E1DBC7EB-CA68-F44F-9114-013CF51C231E}" type="slidenum">
              <a:rPr lang="en-US"/>
              <a:pPr/>
              <a:t>11</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V=Ed and </a:t>
            </a:r>
            <a:r>
              <a:rPr lang="en-US" sz="3200" dirty="0">
                <a:solidFill>
                  <a:schemeClr val="accent2"/>
                </a:solidFill>
                <a:latin typeface="Arial Narrow" charset="0"/>
              </a:rPr>
              <a:t>C=</a:t>
            </a:r>
            <a:r>
              <a:rPr lang="en-US" sz="3200" dirty="0">
                <a:solidFill>
                  <a:schemeClr val="accent2"/>
                </a:solidFill>
                <a:latin typeface="Symbol" charset="2"/>
              </a:rPr>
              <a:t>ε</a:t>
            </a:r>
            <a:r>
              <a:rPr lang="en-US" sz="3200" baseline="-25000" dirty="0">
                <a:solidFill>
                  <a:schemeClr val="accent2"/>
                </a:solidFill>
                <a:latin typeface="Arial Narrow" charset="0"/>
              </a:rPr>
              <a:t>0</a:t>
            </a:r>
            <a:r>
              <a:rPr lang="en-US" sz="3200" dirty="0">
                <a:solidFill>
                  <a:schemeClr val="accent2"/>
                </a:solidFill>
                <a:latin typeface="Arial Narrow" charset="0"/>
              </a:rPr>
              <a:t>A/d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a:solidFill>
                  <a:schemeClr val="accent2"/>
                </a:solidFill>
                <a:latin typeface="Monotype Corsiva" charset="0"/>
              </a:rPr>
              <a:t>Ad</a:t>
            </a:r>
            <a:r>
              <a:rPr lang="en-US" sz="3200" dirty="0">
                <a:solidFill>
                  <a:schemeClr val="accent2"/>
                </a:solidFill>
                <a:latin typeface="Arial Narrow" charset="0"/>
              </a:rPr>
              <a:t> is the gap volume V,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83230" name="Equation" r:id="rId4" imgW="266400" imgH="164880" progId="Equation.DSMT4">
                  <p:embed/>
                </p:oleObj>
              </mc:Choice>
              <mc:Fallback>
                <p:oleObj name="Equation" r:id="rId4" imgW="266400" imgH="164880" progId="Equation.DSMT4">
                  <p:embed/>
                  <p:pic>
                    <p:nvPicPr>
                      <p:cNvPr id="22426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83231" name="Equation" r:id="rId6" imgW="533160" imgH="368280" progId="Equation.DSMT4">
                  <p:embed/>
                </p:oleObj>
              </mc:Choice>
              <mc:Fallback>
                <p:oleObj name="Equation" r:id="rId6" imgW="533160" imgH="368280" progId="Equation.DSMT4">
                  <p:embed/>
                  <p:pic>
                    <p:nvPicPr>
                      <p:cNvPr id="22426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83232" name="Equation" r:id="rId8" imgW="1015920" imgH="419040" progId="Equation.DSMT4">
                  <p:embed/>
                </p:oleObj>
              </mc:Choice>
              <mc:Fallback>
                <p:oleObj name="Equation" r:id="rId8" imgW="1015920" imgH="419040" progId="Equation.DSMT4">
                  <p:embed/>
                  <p:pic>
                    <p:nvPicPr>
                      <p:cNvPr id="22427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83233" name="Equation" r:id="rId10" imgW="622080" imgH="368280" progId="Equation.DSMT4">
                  <p:embed/>
                </p:oleObj>
              </mc:Choice>
              <mc:Fallback>
                <p:oleObj name="Equation" r:id="rId10" imgW="622080" imgH="368280" progId="Equation.DSMT4">
                  <p:embed/>
                  <p:pic>
                    <p:nvPicPr>
                      <p:cNvPr id="22427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83234" name="Equation" r:id="rId12" imgW="647640" imgH="368280" progId="Equation.DSMT4">
                  <p:embed/>
                </p:oleObj>
              </mc:Choice>
              <mc:Fallback>
                <p:oleObj name="Equation" r:id="rId12" imgW="647640" imgH="368280" progId="Equation.DSMT4">
                  <p:embed/>
                  <p:pic>
                    <p:nvPicPr>
                      <p:cNvPr id="224273"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342017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Mar. 2, 2020</a:t>
            </a:r>
          </a:p>
        </p:txBody>
      </p:sp>
      <p:sp>
        <p:nvSpPr>
          <p:cNvPr id="6" name="Footer Placeholder 4"/>
          <p:cNvSpPr>
            <a:spLocks noGrp="1"/>
          </p:cNvSpPr>
          <p:nvPr>
            <p:ph type="ftr" sz="quarter" idx="11"/>
          </p:nvPr>
        </p:nvSpPr>
        <p:spPr/>
        <p:txBody>
          <a:bodyPr/>
          <a:lstStyle/>
          <a:p>
            <a:r>
              <a:rPr lang="en-US"/>
              <a:t>PHYS 1444-002, Spring 2020                    Dr. Jaehoon Yu</a:t>
            </a:r>
          </a:p>
        </p:txBody>
      </p:sp>
      <p:sp>
        <p:nvSpPr>
          <p:cNvPr id="7" name="Slide Number Placeholder 5"/>
          <p:cNvSpPr>
            <a:spLocks noGrp="1"/>
          </p:cNvSpPr>
          <p:nvPr>
            <p:ph type="sldNum" sz="quarter" idx="12"/>
          </p:nvPr>
        </p:nvSpPr>
        <p:spPr/>
        <p:txBody>
          <a:bodyPr/>
          <a:lstStyle/>
          <a:p>
            <a:fld id="{F892BA88-9BFC-D541-AD98-D51CC17475B0}" type="slidenum">
              <a:rPr lang="en-US"/>
              <a:pPr/>
              <a:t>12</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152400" y="762000"/>
            <a:ext cx="87630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dielectric, between the plates to</a:t>
            </a:r>
          </a:p>
          <a:p>
            <a:pPr marL="742950" lvl="1" indent="-285750">
              <a:spcBef>
                <a:spcPct val="20000"/>
              </a:spcBef>
              <a:buFontTx/>
              <a:buChar char="–"/>
            </a:pPr>
            <a:r>
              <a:rPr lang="en-US" sz="2800" dirty="0">
                <a:solidFill>
                  <a:srgbClr val="660066"/>
                </a:solidFill>
                <a:latin typeface="Arial Narrow" charset="0"/>
                <a:ea typeface="ＭＳ Ｐゴシック" charset="-128"/>
              </a:rPr>
              <a:t>Increase breakdown voltage greater than that in air (3MV/m)</a:t>
            </a:r>
          </a:p>
          <a:p>
            <a:pPr marL="742950" lvl="1" indent="-285750">
              <a:spcBef>
                <a:spcPct val="20000"/>
              </a:spcBef>
              <a:buFontTx/>
              <a:buChar char="–"/>
            </a:pPr>
            <a:r>
              <a:rPr lang="en-US" sz="2800" dirty="0">
                <a:solidFill>
                  <a:srgbClr val="660066"/>
                </a:solidFill>
                <a:latin typeface="Arial Narrow" charset="0"/>
                <a:ea typeface="ＭＳ Ｐゴシック" charset="-128"/>
              </a:rPr>
              <a:t>Apply higher voltage to the gap without the charge passing across</a:t>
            </a: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C=</a:t>
            </a:r>
            <a:r>
              <a:rPr lang="en-US" dirty="0">
                <a:solidFill>
                  <a:srgbClr val="003300"/>
                </a:solidFill>
                <a:latin typeface="Symbol" charset="2"/>
                <a:ea typeface="ＭＳ Ｐゴシック" charset="-128"/>
              </a:rPr>
              <a:t>ε</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A/d)</a:t>
            </a:r>
          </a:p>
          <a:p>
            <a:pPr marL="742950" lvl="1" indent="-285750">
              <a:spcBef>
                <a:spcPct val="20000"/>
              </a:spcBef>
              <a:buFontTx/>
              <a:buChar char="–"/>
            </a:pPr>
            <a:r>
              <a:rPr lang="en-US" sz="2800" dirty="0">
                <a:solidFill>
                  <a:srgbClr val="660066"/>
                </a:solidFill>
                <a:latin typeface="Arial Narrow" charset="0"/>
                <a:ea typeface="ＭＳ Ｐゴシック" charset="-128"/>
              </a:rPr>
              <a:t>Increase the capacitance by the dielectric constant K</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C</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84026" name="Equation" r:id="rId3" imgW="520560" imgH="203040" progId="Equation.DSMT4">
                  <p:embed/>
                </p:oleObj>
              </mc:Choice>
              <mc:Fallback>
                <p:oleObj name="Equation" r:id="rId3" imgW="520560" imgH="203040" progId="Equation.DSMT4">
                  <p:embed/>
                  <p:pic>
                    <p:nvPicPr>
                      <p:cNvPr id="2273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64311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Mar. 2, 2020</a:t>
            </a:r>
          </a:p>
        </p:txBody>
      </p:sp>
      <p:sp>
        <p:nvSpPr>
          <p:cNvPr id="6" name="Footer Placeholder 4"/>
          <p:cNvSpPr>
            <a:spLocks noGrp="1"/>
          </p:cNvSpPr>
          <p:nvPr>
            <p:ph type="ftr" sz="quarter" idx="11"/>
          </p:nvPr>
        </p:nvSpPr>
        <p:spPr/>
        <p:txBody>
          <a:bodyPr/>
          <a:lstStyle/>
          <a:p>
            <a:r>
              <a:rPr lang="en-US"/>
              <a:t>PHYS 1444-002, Spring 2020                    Dr. Jaehoon Yu</a:t>
            </a:r>
          </a:p>
        </p:txBody>
      </p:sp>
      <p:sp>
        <p:nvSpPr>
          <p:cNvPr id="7" name="Slide Number Placeholder 5"/>
          <p:cNvSpPr>
            <a:spLocks noGrp="1"/>
          </p:cNvSpPr>
          <p:nvPr>
            <p:ph type="sldNum" sz="quarter" idx="12"/>
          </p:nvPr>
        </p:nvSpPr>
        <p:spPr/>
        <p:txBody>
          <a:bodyPr/>
          <a:lstStyle/>
          <a:p>
            <a:fld id="{60293F0A-A4BD-B64E-A79B-B3C077BCB704}" type="slidenum">
              <a:rPr lang="en-US"/>
              <a:pPr/>
              <a:t>13</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152400" y="609600"/>
            <a:ext cx="89154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dielectric constant K varies depending on the material (Table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permittivity of air and vacuum are used interchangeably.)</a:t>
            </a:r>
          </a:p>
          <a:p>
            <a:pPr marL="742950" lvl="1" indent="-285750">
              <a:spcBef>
                <a:spcPct val="20000"/>
              </a:spcBef>
              <a:buFontTx/>
              <a:buChar char="–"/>
            </a:pPr>
            <a:r>
              <a:rPr lang="en-US" sz="2800" dirty="0">
                <a:solidFill>
                  <a:srgbClr val="660066"/>
                </a:solidFill>
                <a:latin typeface="Arial Narrow" charset="0"/>
                <a:ea typeface="ＭＳ Ｐゴシック" charset="-128"/>
              </a:rPr>
              <a:t>K for paper is 3.7</a:t>
            </a:r>
          </a:p>
          <a:p>
            <a:pPr marL="342900" indent="-342900">
              <a:spcBef>
                <a:spcPct val="20000"/>
              </a:spcBef>
              <a:buFontTx/>
              <a:buChar char="•"/>
            </a:pPr>
            <a:r>
              <a:rPr lang="en-US" sz="3200" b="1" u="sng" dirty="0">
                <a:solidFill>
                  <a:srgbClr val="FF0000"/>
                </a:solidFill>
                <a:latin typeface="Arial Narrow" charset="0"/>
              </a:rPr>
              <a:t>The maximum electric field before breakdown</a:t>
            </a:r>
            <a:r>
              <a:rPr lang="en-US" sz="3200" b="1" dirty="0">
                <a:solidFill>
                  <a:schemeClr val="accent2"/>
                </a:solidFill>
                <a:latin typeface="Arial Narrow" charset="0"/>
              </a:rPr>
              <a:t> </a:t>
            </a:r>
            <a:r>
              <a:rPr lang="en-US" sz="3200" dirty="0">
                <a:solidFill>
                  <a:schemeClr val="accent2"/>
                </a:solidFill>
                <a:latin typeface="Arial Narrow" charset="0"/>
              </a:rPr>
              <a:t>occurs is called the </a:t>
            </a:r>
            <a:r>
              <a:rPr lang="en-US" sz="3200" b="1" u="sng" dirty="0">
                <a:solidFill>
                  <a:srgbClr val="FF0000"/>
                </a:solidFill>
                <a:latin typeface="Arial Narrow" charset="0"/>
              </a:rPr>
              <a:t>dielectric strength</a:t>
            </a:r>
            <a:r>
              <a:rPr lang="en-US" sz="3200" dirty="0">
                <a:solidFill>
                  <a:schemeClr val="accent2"/>
                </a:solidFill>
                <a:latin typeface="Arial Narrow" charset="0"/>
              </a:rPr>
              <a:t>.   What is its unit?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nvGraphicFramePr>
        <p:xfrm>
          <a:off x="5638800" y="5791200"/>
          <a:ext cx="2755900" cy="954087"/>
        </p:xfrm>
        <a:graphic>
          <a:graphicData uri="http://schemas.openxmlformats.org/presentationml/2006/ole">
            <mc:AlternateContent xmlns:mc="http://schemas.openxmlformats.org/markup-compatibility/2006">
              <mc:Choice xmlns:v="urn:schemas-microsoft-com:vml" Requires="v">
                <p:oleObj spid="_x0000_s85050" name="Equation" r:id="rId3" imgW="1066680" imgH="368280" progId="Equation.DSMT4">
                  <p:embed/>
                </p:oleObj>
              </mc:Choice>
              <mc:Fallback>
                <p:oleObj name="Equation" r:id="rId3" imgW="1066680" imgH="368280" progId="Equation.DSMT4">
                  <p:embed/>
                  <p:pic>
                    <p:nvPicPr>
                      <p:cNvPr id="2293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773760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Mar. 2,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F2D8217B-ADF8-CC41-8887-849550B74E94}" type="slidenum">
              <a:rPr lang="en-US"/>
              <a:pPr/>
              <a:t>14</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 dielectric material </a:t>
            </a:r>
            <a:r>
              <a:rPr lang="en-US" sz="3200" dirty="0">
                <a:solidFill>
                  <a:schemeClr val="accent2"/>
                </a:solidFill>
                <a:latin typeface="Arial Narrow" charset="0"/>
              </a:rPr>
              <a:t>is defined as </a:t>
            </a:r>
            <a:r>
              <a:rPr lang="en-US" sz="3200" b="1" u="sng" dirty="0" err="1">
                <a:solidFill>
                  <a:srgbClr val="FF0000"/>
                </a:solidFill>
                <a:latin typeface="Symbol" charset="2"/>
              </a:rPr>
              <a:t>ε</a:t>
            </a:r>
            <a:r>
              <a:rPr lang="en-US" sz="3200" b="1" u="sng" dirty="0">
                <a:solidFill>
                  <a:srgbClr val="FF0000"/>
                </a:solidFill>
                <a:latin typeface="Arial Narrow" charset="0"/>
              </a:rPr>
              <a:t>=K</a:t>
            </a:r>
            <a:r>
              <a:rPr lang="en-US" sz="3200" b="1" u="sng" dirty="0">
                <a:solidFill>
                  <a:srgbClr val="FF0000"/>
                </a:solidFill>
                <a:latin typeface="Symbol" charset="2"/>
              </a:rPr>
              <a:t>ε</a:t>
            </a:r>
            <a:r>
              <a:rPr lang="en-US" sz="3200" b="1" baseline="-25000" dirty="0">
                <a:solidFill>
                  <a:srgbClr val="FF0000"/>
                </a:solidFill>
                <a:latin typeface="Arial Narrow" charset="0"/>
              </a:rPr>
              <a:t>0</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86131" name="Equation" r:id="rId4" imgW="495000" imgH="368280" progId="Equation.DSMT4">
                  <p:embed/>
                </p:oleObj>
              </mc:Choice>
              <mc:Fallback>
                <p:oleObj name="Equation" r:id="rId4" imgW="495000" imgH="368280" progId="Equation.DSMT4">
                  <p:embed/>
                  <p:pic>
                    <p:nvPicPr>
                      <p:cNvPr id="204821"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86132" name="Equation" r:id="rId6" imgW="1257120" imgH="368280" progId="Equation.DSMT4">
                  <p:embed/>
                </p:oleObj>
              </mc:Choice>
              <mc:Fallback>
                <p:oleObj name="Equation" r:id="rId6" imgW="1257120" imgH="368280" progId="Equation.DSMT4">
                  <p:embed/>
                  <p:pic>
                    <p:nvPicPr>
                      <p:cNvPr id="20482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7239000" y="4800897"/>
            <a:ext cx="1752600" cy="923330"/>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 </a:t>
            </a:r>
            <a:r>
              <a:rPr lang="en-US" sz="1800" dirty="0" err="1">
                <a:solidFill>
                  <a:srgbClr val="FF0000"/>
                </a:solidFill>
                <a:latin typeface="Symbol" charset="2"/>
              </a:rPr>
              <a:t>ε</a:t>
            </a:r>
            <a:r>
              <a:rPr lang="en-US" sz="1800" dirty="0">
                <a:solidFill>
                  <a:srgbClr val="FF0000"/>
                </a:solidFill>
                <a:latin typeface="Arial Narrow" charset="0"/>
              </a:rPr>
              <a:t>.</a:t>
            </a:r>
          </a:p>
        </p:txBody>
      </p:sp>
      <p:sp>
        <p:nvSpPr>
          <p:cNvPr id="10" name="Text Box 23"/>
          <p:cNvSpPr txBox="1">
            <a:spLocks noChangeArrowheads="1"/>
          </p:cNvSpPr>
          <p:nvPr/>
        </p:nvSpPr>
        <p:spPr bwMode="auto">
          <a:xfrm>
            <a:off x="1981200" y="6059269"/>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What is the stored energy in between </a:t>
            </a:r>
            <a:r>
              <a:rPr lang="en-US" sz="1800" dirty="0" err="1">
                <a:solidFill>
                  <a:srgbClr val="FF0000"/>
                </a:solidFill>
                <a:latin typeface="Arial Narrow" charset="0"/>
              </a:rPr>
              <a:t>ProtoDUNE</a:t>
            </a:r>
            <a:r>
              <a:rPr lang="en-US" sz="1800" dirty="0">
                <a:solidFill>
                  <a:srgbClr val="FF0000"/>
                </a:solidFill>
                <a:latin typeface="Arial Narrow" charset="0"/>
              </a:rPr>
              <a:t> cathode (-300kV) plate (6mx6m) and the cryostat wall (0V), d=1.5m, </a:t>
            </a:r>
            <a:r>
              <a:rPr lang="en-US" sz="1800" dirty="0" err="1">
                <a:solidFill>
                  <a:srgbClr val="FF0000"/>
                </a:solidFill>
                <a:latin typeface="Arial Narrow" charset="0"/>
              </a:rPr>
              <a:t>LAr</a:t>
            </a:r>
            <a:r>
              <a:rPr lang="en-US" sz="1800" dirty="0">
                <a:solidFill>
                  <a:srgbClr val="FF0000"/>
                </a:solidFill>
                <a:latin typeface="Arial Narrow" charset="0"/>
              </a:rPr>
              <a:t> K=1.6?</a:t>
            </a:r>
          </a:p>
        </p:txBody>
      </p:sp>
    </p:spTree>
    <p:extLst>
      <p:ext uri="{BB962C8B-B14F-4D97-AF65-F5344CB8AC3E}">
        <p14:creationId xmlns:p14="http://schemas.microsoft.com/office/powerpoint/2010/main" val="376604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4504" y="18869"/>
            <a:ext cx="8521927" cy="707886"/>
          </a:xfrm>
          <a:prstGeom prst="rect">
            <a:avLst/>
          </a:prstGeom>
        </p:spPr>
        <p:txBody>
          <a:bodyPr wrap="square">
            <a:spAutoFit/>
          </a:bodyPr>
          <a:lstStyle/>
          <a:p>
            <a:pPr algn="ctr"/>
            <a:r>
              <a:rPr lang="en-US" sz="4000" b="1" dirty="0">
                <a:solidFill>
                  <a:srgbClr val="C00000"/>
                </a:solidFill>
                <a:latin typeface="Arial Narrow" charset="0"/>
                <a:ea typeface="Arial Narrow" charset="0"/>
                <a:cs typeface="Arial Narrow" charset="0"/>
              </a:rPr>
              <a:t>DUNE Dual Phase</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15</a:t>
            </a:fld>
            <a:endParaRPr lang="en-US" dirty="0"/>
          </a:p>
        </p:txBody>
      </p:sp>
      <p:sp>
        <p:nvSpPr>
          <p:cNvPr id="19" name="Date Placeholder 18"/>
          <p:cNvSpPr>
            <a:spLocks noGrp="1"/>
          </p:cNvSpPr>
          <p:nvPr>
            <p:ph type="dt" sz="half" idx="10"/>
          </p:nvPr>
        </p:nvSpPr>
        <p:spPr/>
        <p:txBody>
          <a:bodyPr/>
          <a:lstStyle/>
          <a:p>
            <a:pPr>
              <a:defRPr/>
            </a:pPr>
            <a:r>
              <a:rPr lang="en-US"/>
              <a:t>Monday, Mar. 2, 2020</a:t>
            </a:r>
          </a:p>
        </p:txBody>
      </p:sp>
      <p:sp>
        <p:nvSpPr>
          <p:cNvPr id="24" name="Footer Placeholder 23"/>
          <p:cNvSpPr>
            <a:spLocks noGrp="1"/>
          </p:cNvSpPr>
          <p:nvPr>
            <p:ph type="ftr" sz="quarter" idx="11"/>
          </p:nvPr>
        </p:nvSpPr>
        <p:spPr/>
        <p:txBody>
          <a:bodyPr/>
          <a:lstStyle/>
          <a:p>
            <a:pPr>
              <a:defRPr/>
            </a:pPr>
            <a:r>
              <a:rPr lang="en-US"/>
              <a:t>PHYS 1444-002, Spring 2020                    Dr. Jaehoon Yu</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5" y="787757"/>
            <a:ext cx="9120408" cy="5460643"/>
          </a:xfrm>
          <a:prstGeom prst="rect">
            <a:avLst/>
          </a:prstGeom>
        </p:spPr>
      </p:pic>
      <p:sp>
        <p:nvSpPr>
          <p:cNvPr id="26" name="ZoneTexte 8"/>
          <p:cNvSpPr txBox="1"/>
          <p:nvPr/>
        </p:nvSpPr>
        <p:spPr>
          <a:xfrm>
            <a:off x="4800600" y="41910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27" name="Connecteur droit avec flèche 12"/>
          <p:cNvCxnSpPr/>
          <p:nvPr/>
        </p:nvCxnSpPr>
        <p:spPr bwMode="auto">
          <a:xfrm flipH="1">
            <a:off x="3657600" y="4391056"/>
            <a:ext cx="1143000" cy="180944"/>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spTree>
    <p:extLst>
      <p:ext uri="{BB962C8B-B14F-4D97-AF65-F5344CB8AC3E}">
        <p14:creationId xmlns:p14="http://schemas.microsoft.com/office/powerpoint/2010/main" val="153405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 2, 2020</a:t>
            </a:r>
          </a:p>
        </p:txBody>
      </p:sp>
      <p:sp>
        <p:nvSpPr>
          <p:cNvPr id="4403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4403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Let’s 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Material on Capacitance </a:t>
            </a: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each plate of the capacitor increases by K as a 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Tree>
    <p:extLst>
      <p:ext uri="{BB962C8B-B14F-4D97-AF65-F5344CB8AC3E}">
        <p14:creationId xmlns:p14="http://schemas.microsoft.com/office/powerpoint/2010/main" val="4109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Mar. 2,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B3D9340E-B728-684F-B219-C7505509A9F7}" type="slidenum">
              <a:rPr lang="en-US"/>
              <a:pPr/>
              <a:t>17</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 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a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87122" name="Equation" r:id="rId3" imgW="495000" imgH="368280" progId="Equation.DSMT4">
                  <p:embed/>
                </p:oleObj>
              </mc:Choice>
              <mc:Fallback>
                <p:oleObj name="Equation" r:id="rId3" imgW="495000" imgH="368280" progId="Equation.DSMT4">
                  <p:embed/>
                  <p:pic>
                    <p:nvPicPr>
                      <p:cNvPr id="23143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87123" name="Equation" r:id="rId5" imgW="1384200" imgH="368280" progId="Equation.DSMT4">
                  <p:embed/>
                </p:oleObj>
              </mc:Choice>
              <mc:Fallback>
                <p:oleObj name="Equation" r:id="rId5" imgW="1384200" imgH="368280" progId="Equation.DSMT4">
                  <p:embed/>
                  <p:pic>
                    <p:nvPicPr>
                      <p:cNvPr id="2314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87124" name="Equation" r:id="rId7" imgW="545760" imgH="368280" progId="Equation.DSMT4">
                  <p:embed/>
                </p:oleObj>
              </mc:Choice>
              <mc:Fallback>
                <p:oleObj name="Equation" r:id="rId7" imgW="545760" imgH="368280" progId="Equation.DSMT4">
                  <p:embed/>
                  <p:pic>
                    <p:nvPicPr>
                      <p:cNvPr id="2314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723370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Mar. 2, 2020</a:t>
            </a:r>
          </a:p>
        </p:txBody>
      </p:sp>
      <p:sp>
        <p:nvSpPr>
          <p:cNvPr id="20" name="Footer Placeholder 4"/>
          <p:cNvSpPr>
            <a:spLocks noGrp="1"/>
          </p:cNvSpPr>
          <p:nvPr>
            <p:ph type="ftr" sz="quarter" idx="11"/>
          </p:nvPr>
        </p:nvSpPr>
        <p:spPr/>
        <p:txBody>
          <a:bodyPr/>
          <a:lstStyle/>
          <a:p>
            <a:r>
              <a:rPr lang="en-US"/>
              <a:t>PHYS 1444-002, Spring 2020                    Dr. Jaehoon Yu</a:t>
            </a:r>
          </a:p>
        </p:txBody>
      </p:sp>
      <p:sp>
        <p:nvSpPr>
          <p:cNvPr id="21" name="Slide Number Placeholder 5"/>
          <p:cNvSpPr>
            <a:spLocks noGrp="1"/>
          </p:cNvSpPr>
          <p:nvPr>
            <p:ph type="sldNum" sz="quarter" idx="12"/>
          </p:nvPr>
        </p:nvSpPr>
        <p:spPr/>
        <p:txBody>
          <a:bodyPr/>
          <a:lstStyle/>
          <a:p>
            <a:fld id="{10223489-070B-1B49-83AF-CC9076FD6F61}" type="slidenum">
              <a:rPr lang="en-US"/>
              <a:pPr/>
              <a:t>18</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 11</a:t>
            </a:r>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with the dielectric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a:solidFill>
                  <a:srgbClr val="FF0000"/>
                </a:solidFill>
                <a:latin typeface="Arial Narrow" charset="0"/>
              </a:rPr>
              <a:t>d=4.0mm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88416" name="Equation" r:id="rId4" imgW="253800" imgH="164880" progId="Equation.DSMT4">
                  <p:embed/>
                </p:oleObj>
              </mc:Choice>
              <mc:Fallback>
                <p:oleObj name="Equation" r:id="rId4" imgW="253800" imgH="164880" progId="Equation.DSMT4">
                  <p:embed/>
                  <p:pic>
                    <p:nvPicPr>
                      <p:cNvPr id="20687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88417" name="Equation" r:id="rId6" imgW="253800" imgH="190440" progId="Equation.DSMT4">
                  <p:embed/>
                </p:oleObj>
              </mc:Choice>
              <mc:Fallback>
                <p:oleObj name="Equation" r:id="rId6" imgW="253800" imgH="190440" progId="Equation.DSMT4">
                  <p:embed/>
                  <p:pic>
                    <p:nvPicPr>
                      <p:cNvPr id="206877"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88418" name="Equation" r:id="rId8" imgW="355320" imgH="368280" progId="Equation.DSMT4">
                  <p:embed/>
                </p:oleObj>
              </mc:Choice>
              <mc:Fallback>
                <p:oleObj name="Equation" r:id="rId8" imgW="355320" imgH="368280" progId="Equation.DSMT4">
                  <p:embed/>
                  <p:pic>
                    <p:nvPicPr>
                      <p:cNvPr id="206879"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88419" name="Equation" r:id="rId10" imgW="507960" imgH="368280" progId="Equation.DSMT4">
                  <p:embed/>
                </p:oleObj>
              </mc:Choice>
              <mc:Fallback>
                <p:oleObj name="Equation" r:id="rId10" imgW="507960" imgH="368280" progId="Equation.DSMT4">
                  <p:embed/>
                  <p:pic>
                    <p:nvPicPr>
                      <p:cNvPr id="20688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88420" name="Equation" r:id="rId12" imgW="3632040" imgH="406080" progId="Equation.DSMT4">
                  <p:embed/>
                </p:oleObj>
              </mc:Choice>
              <mc:Fallback>
                <p:oleObj name="Equation" r:id="rId12" imgW="3632040" imgH="406080" progId="Equation.DSMT4">
                  <p:embed/>
                  <p:pic>
                    <p:nvPicPr>
                      <p:cNvPr id="206881"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88421" name="Equation" r:id="rId14" imgW="253800" imgH="152280" progId="Equation.DSMT4">
                  <p:embed/>
                </p:oleObj>
              </mc:Choice>
              <mc:Fallback>
                <p:oleObj name="Equation" r:id="rId14" imgW="253800" imgH="152280" progId="Equation.DSMT4">
                  <p:embed/>
                  <p:pic>
                    <p:nvPicPr>
                      <p:cNvPr id="206882"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88422" name="Equation" r:id="rId16" imgW="266400" imgH="164880" progId="Equation.DSMT4">
                  <p:embed/>
                </p:oleObj>
              </mc:Choice>
              <mc:Fallback>
                <p:oleObj name="Equation" r:id="rId16" imgW="266400" imgH="164880" progId="Equation.DSMT4">
                  <p:embed/>
                  <p:pic>
                    <p:nvPicPr>
                      <p:cNvPr id="206884"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88423" name="Equation" r:id="rId18" imgW="355320" imgH="164880" progId="Equation.DSMT4">
                  <p:embed/>
                </p:oleObj>
              </mc:Choice>
              <mc:Fallback>
                <p:oleObj name="Equation" r:id="rId18" imgW="355320" imgH="164880" progId="Equation.DSMT4">
                  <p:embed/>
                  <p:pic>
                    <p:nvPicPr>
                      <p:cNvPr id="206885"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88424" name="Equation" r:id="rId20" imgW="2489040" imgH="279360" progId="Equation.DSMT4">
                  <p:embed/>
                </p:oleObj>
              </mc:Choice>
              <mc:Fallback>
                <p:oleObj name="Equation" r:id="rId20" imgW="2489040" imgH="279360" progId="Equation.DSMT4">
                  <p:embed/>
                  <p:pic>
                    <p:nvPicPr>
                      <p:cNvPr id="206886"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88425" name="Equation" r:id="rId22" imgW="279360" imgH="368280" progId="Equation.DSMT4">
                  <p:embed/>
                </p:oleObj>
              </mc:Choice>
              <mc:Fallback>
                <p:oleObj name="Equation" r:id="rId22" imgW="279360" imgH="368280" progId="Equation.DSMT4">
                  <p:embed/>
                  <p:pic>
                    <p:nvPicPr>
                      <p:cNvPr id="206887"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88426" name="Equation" r:id="rId24" imgW="1612800" imgH="380880" progId="Equation.DSMT4">
                  <p:embed/>
                </p:oleObj>
              </mc:Choice>
              <mc:Fallback>
                <p:oleObj name="Equation" r:id="rId24" imgW="1612800" imgH="380880" progId="Equation.DSMT4">
                  <p:embed/>
                  <p:pic>
                    <p:nvPicPr>
                      <p:cNvPr id="206888" name="Object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88427" name="Equation" r:id="rId26" imgW="533160" imgH="368280" progId="Equation.DSMT4">
                  <p:embed/>
                </p:oleObj>
              </mc:Choice>
              <mc:Fallback>
                <p:oleObj name="Equation" r:id="rId26" imgW="533160" imgH="368280" progId="Equation.DSMT4">
                  <p:embed/>
                  <p:pic>
                    <p:nvPicPr>
                      <p:cNvPr id="206889" name="Object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88428" name="Equation" r:id="rId28" imgW="2145960" imgH="368280" progId="Equation.DSMT4">
                  <p:embed/>
                </p:oleObj>
              </mc:Choice>
              <mc:Fallback>
                <p:oleObj name="Equation" r:id="rId28" imgW="2145960" imgH="368280" progId="Equation.DSMT4">
                  <p:embed/>
                  <p:pic>
                    <p:nvPicPr>
                      <p:cNvPr id="206890" name="Object 4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242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Monday, Mar. 2, 2020</a:t>
            </a:r>
          </a:p>
        </p:txBody>
      </p:sp>
      <p:sp>
        <p:nvSpPr>
          <p:cNvPr id="32" name="Footer Placeholder 4"/>
          <p:cNvSpPr>
            <a:spLocks noGrp="1"/>
          </p:cNvSpPr>
          <p:nvPr>
            <p:ph type="ftr" sz="quarter" idx="11"/>
          </p:nvPr>
        </p:nvSpPr>
        <p:spPr/>
        <p:txBody>
          <a:bodyPr/>
          <a:lstStyle/>
          <a:p>
            <a:r>
              <a:rPr lang="en-US"/>
              <a:t>PHYS 1444-002, Spring 2020                    Dr. Jaehoon Yu</a:t>
            </a:r>
          </a:p>
        </p:txBody>
      </p:sp>
      <p:sp>
        <p:nvSpPr>
          <p:cNvPr id="33" name="Slide Number Placeholder 5"/>
          <p:cNvSpPr>
            <a:spLocks noGrp="1"/>
          </p:cNvSpPr>
          <p:nvPr>
            <p:ph type="sldNum" sz="quarter" idx="12"/>
          </p:nvPr>
        </p:nvSpPr>
        <p:spPr/>
        <p:txBody>
          <a:bodyPr/>
          <a:lstStyle/>
          <a:p>
            <a:fld id="{83FAB595-DDCA-5146-BAD9-09D09995EB1E}" type="slidenum">
              <a:rPr lang="en-US"/>
              <a:pPr/>
              <a:t>19</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 11 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89575" name="Equation" r:id="rId3" imgW="304560" imgH="203040" progId="Equation.DSMT4">
                  <p:embed/>
                </p:oleObj>
              </mc:Choice>
              <mc:Fallback>
                <p:oleObj name="Equation" r:id="rId3" imgW="304560" imgH="203040" progId="Equation.DSMT4">
                  <p:embed/>
                  <p:pic>
                    <p:nvPicPr>
                      <p:cNvPr id="2324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89576" name="Equation" r:id="rId5" imgW="444240" imgH="203040" progId="Equation.DSMT4">
                  <p:embed/>
                </p:oleObj>
              </mc:Choice>
              <mc:Fallback>
                <p:oleObj name="Equation" r:id="rId5" imgW="444240" imgH="203040" progId="Equation.DSMT4">
                  <p:embed/>
                  <p:pic>
                    <p:nvPicPr>
                      <p:cNvPr id="2324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89577" name="Equation" r:id="rId7" imgW="304560" imgH="203040" progId="Equation.DSMT4">
                  <p:embed/>
                </p:oleObj>
              </mc:Choice>
              <mc:Fallback>
                <p:oleObj name="Equation" r:id="rId7" imgW="304560" imgH="203040" progId="Equation.DSMT4">
                  <p:embed/>
                  <p:pic>
                    <p:nvPicPr>
                      <p:cNvPr id="23245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89578" name="Equation" r:id="rId9" imgW="317160" imgH="203040" progId="Equation.DSMT4">
                  <p:embed/>
                </p:oleObj>
              </mc:Choice>
              <mc:Fallback>
                <p:oleObj name="Equation" r:id="rId9" imgW="317160" imgH="203040" progId="Equation.DSMT4">
                  <p:embed/>
                  <p:pic>
                    <p:nvPicPr>
                      <p:cNvPr id="232459"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89579" name="Equation" r:id="rId11" imgW="291960" imgH="203040" progId="Equation.DSMT4">
                  <p:embed/>
                </p:oleObj>
              </mc:Choice>
              <mc:Fallback>
                <p:oleObj name="Equation" r:id="rId11" imgW="291960" imgH="203040" progId="Equation.DSMT4">
                  <p:embed/>
                  <p:pic>
                    <p:nvPicPr>
                      <p:cNvPr id="23246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dirty="0">
                <a:solidFill>
                  <a:srgbClr val="FF0000"/>
                </a:solidFill>
                <a:latin typeface="Arial Narrow" charset="0"/>
              </a:rPr>
              <a:t>An external force has done the work of 3.6x10</a:t>
            </a:r>
            <a:r>
              <a:rPr lang="en-US" sz="1600" b="1" baseline="30000" dirty="0">
                <a:solidFill>
                  <a:srgbClr val="FF0000"/>
                </a:solidFill>
                <a:latin typeface="Arial Narrow" charset="0"/>
              </a:rPr>
              <a:t>-4</a:t>
            </a:r>
            <a:r>
              <a:rPr lang="en-US" sz="1600" b="1" dirty="0">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89580" name="Equation" r:id="rId13" imgW="291960" imgH="368280" progId="Equation.DSMT4">
                  <p:embed/>
                </p:oleObj>
              </mc:Choice>
              <mc:Fallback>
                <p:oleObj name="Equation" r:id="rId13" imgW="291960" imgH="368280" progId="Equation.DSMT4">
                  <p:embed/>
                  <p:pic>
                    <p:nvPicPr>
                      <p:cNvPr id="23247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89581" name="Equation" r:id="rId15" imgW="3365280" imgH="406080" progId="Equation.DSMT4">
                  <p:embed/>
                </p:oleObj>
              </mc:Choice>
              <mc:Fallback>
                <p:oleObj name="Equation" r:id="rId15" imgW="3365280" imgH="406080" progId="Equation.DSMT4">
                  <p:embed/>
                  <p:pic>
                    <p:nvPicPr>
                      <p:cNvPr id="232471"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89582" name="Equation" r:id="rId17" imgW="469800" imgH="203040" progId="Equation.DSMT4">
                  <p:embed/>
                </p:oleObj>
              </mc:Choice>
              <mc:Fallback>
                <p:oleObj name="Equation" r:id="rId17" imgW="469800" imgH="203040" progId="Equation.DSMT4">
                  <p:embed/>
                  <p:pic>
                    <p:nvPicPr>
                      <p:cNvPr id="232472"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89583" name="Equation" r:id="rId19" imgW="545760" imgH="203040" progId="Equation.DSMT4">
                  <p:embed/>
                </p:oleObj>
              </mc:Choice>
              <mc:Fallback>
                <p:oleObj name="Equation" r:id="rId19" imgW="545760" imgH="203040" progId="Equation.DSMT4">
                  <p:embed/>
                  <p:pic>
                    <p:nvPicPr>
                      <p:cNvPr id="232473"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89584" name="Equation" r:id="rId21" imgW="355320" imgH="164880" progId="Equation.DSMT4">
                  <p:embed/>
                </p:oleObj>
              </mc:Choice>
              <mc:Fallback>
                <p:oleObj name="Equation" r:id="rId21" imgW="355320" imgH="164880" progId="Equation.DSMT4">
                  <p:embed/>
                  <p:pic>
                    <p:nvPicPr>
                      <p:cNvPr id="232474"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89585" name="Equation" r:id="rId23" imgW="1066680" imgH="164880" progId="Equation.DSMT4">
                  <p:embed/>
                </p:oleObj>
              </mc:Choice>
              <mc:Fallback>
                <p:oleObj name="Equation" r:id="rId23" imgW="1066680" imgH="164880" progId="Equation.DSMT4">
                  <p:embed/>
                  <p:pic>
                    <p:nvPicPr>
                      <p:cNvPr id="232475"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89586" name="Equation" r:id="rId25" imgW="317160" imgH="368280" progId="Equation.DSMT4">
                  <p:embed/>
                </p:oleObj>
              </mc:Choice>
              <mc:Fallback>
                <p:oleObj name="Equation" r:id="rId25" imgW="317160" imgH="368280" progId="Equation.DSMT4">
                  <p:embed/>
                  <p:pic>
                    <p:nvPicPr>
                      <p:cNvPr id="232476"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89587" name="Equation" r:id="rId27" imgW="2222280" imgH="380880" progId="Equation.DSMT4">
                  <p:embed/>
                </p:oleObj>
              </mc:Choice>
              <mc:Fallback>
                <p:oleObj name="Equation" r:id="rId27" imgW="2222280" imgH="380880" progId="Equation.DSMT4">
                  <p:embed/>
                  <p:pic>
                    <p:nvPicPr>
                      <p:cNvPr id="232477"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89588" name="Equation" r:id="rId29" imgW="583920" imgH="368280" progId="Equation.DSMT4">
                  <p:embed/>
                </p:oleObj>
              </mc:Choice>
              <mc:Fallback>
                <p:oleObj name="Equation" r:id="rId29" imgW="583920" imgH="368280" progId="Equation.DSMT4">
                  <p:embed/>
                  <p:pic>
                    <p:nvPicPr>
                      <p:cNvPr id="232478"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89589" name="Equation" r:id="rId31" imgW="812520" imgH="368280" progId="Equation.DSMT4">
                  <p:embed/>
                </p:oleObj>
              </mc:Choice>
              <mc:Fallback>
                <p:oleObj name="Equation" r:id="rId31" imgW="812520" imgH="368280" progId="Equation.DSMT4">
                  <p:embed/>
                  <p:pic>
                    <p:nvPicPr>
                      <p:cNvPr id="232479"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89590" name="Equation" r:id="rId33" imgW="634680" imgH="368280" progId="Equation.DSMT4">
                  <p:embed/>
                </p:oleObj>
              </mc:Choice>
              <mc:Fallback>
                <p:oleObj name="Equation" r:id="rId33" imgW="634680" imgH="368280" progId="Equation.DSMT4">
                  <p:embed/>
                  <p:pic>
                    <p:nvPicPr>
                      <p:cNvPr id="23248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89591" name="Equation" r:id="rId35" imgW="368280" imgH="164880" progId="Equation.DSMT4">
                  <p:embed/>
                </p:oleObj>
              </mc:Choice>
              <mc:Fallback>
                <p:oleObj name="Equation" r:id="rId35" imgW="368280" imgH="164880" progId="Equation.DSMT4">
                  <p:embed/>
                  <p:pic>
                    <p:nvPicPr>
                      <p:cNvPr id="232481" name="Object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89592" name="Equation" r:id="rId37" imgW="1701720" imgH="203040" progId="Equation.DSMT4">
                  <p:embed/>
                </p:oleObj>
              </mc:Choice>
              <mc:Fallback>
                <p:oleObj name="Equation" r:id="rId37" imgW="1701720" imgH="203040" progId="Equation.DSMT4">
                  <p:embed/>
                  <p:pic>
                    <p:nvPicPr>
                      <p:cNvPr id="232482" name="Object 3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126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56002"/>
            <a:ext cx="7772400" cy="589402"/>
          </a:xfrm>
        </p:spPr>
        <p:txBody>
          <a:bodyPr/>
          <a:lstStyle/>
          <a:p>
            <a:r>
              <a:rPr lang="en-US" b="1" dirty="0">
                <a:latin typeface="Arial Narrow" charset="0"/>
                <a:ea typeface="ＭＳ Ｐゴシック" charset="0"/>
                <a:cs typeface="ＭＳ Ｐゴシック" charset="0"/>
              </a:rPr>
              <a:t>Announcements </a:t>
            </a:r>
          </a:p>
        </p:txBody>
      </p:sp>
      <p:sp>
        <p:nvSpPr>
          <p:cNvPr id="111619" name="Rectangle 3"/>
          <p:cNvSpPr>
            <a:spLocks noGrp="1" noChangeArrowheads="1"/>
          </p:cNvSpPr>
          <p:nvPr>
            <p:ph type="body" idx="1"/>
          </p:nvPr>
        </p:nvSpPr>
        <p:spPr>
          <a:xfrm>
            <a:off x="304800" y="533400"/>
            <a:ext cx="8610600" cy="5715000"/>
          </a:xfrm>
        </p:spPr>
        <p:txBody>
          <a:bodyPr/>
          <a:lstStyle/>
          <a:p>
            <a:pPr eaLnBrk="1" hangingPunct="1"/>
            <a:r>
              <a:rPr lang="en-US" sz="2400" dirty="0"/>
              <a:t>Bring out the special project #3</a:t>
            </a:r>
          </a:p>
          <a:p>
            <a:pPr eaLnBrk="1" hangingPunct="1"/>
            <a:r>
              <a:rPr lang="en-US" sz="2400" dirty="0"/>
              <a:t>Reading Assignment: CH24.5</a:t>
            </a:r>
          </a:p>
          <a:p>
            <a:pPr eaLnBrk="1" hangingPunct="1"/>
            <a:r>
              <a:rPr lang="en-US" sz="2400" dirty="0"/>
              <a:t>Quiz #3</a:t>
            </a:r>
          </a:p>
          <a:p>
            <a:pPr lvl="1" eaLnBrk="1" hangingPunct="1"/>
            <a:r>
              <a:rPr lang="en-US" sz="2000" dirty="0"/>
              <a:t>This Wednesday, Mar. 4 at the beginning of the class </a:t>
            </a:r>
          </a:p>
          <a:p>
            <a:pPr lvl="1" eaLnBrk="1" hangingPunct="1"/>
            <a:r>
              <a:rPr lang="en-US" sz="2000" dirty="0"/>
              <a:t>Covers CH23.2 through end of CH24</a:t>
            </a:r>
            <a:endParaRPr lang="en-US" sz="18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 for the quiz</a:t>
            </a:r>
          </a:p>
          <a:p>
            <a:pPr lvl="1" eaLnBrk="1" hangingPunct="1"/>
            <a:r>
              <a:rPr lang="en-US" sz="2000" dirty="0"/>
              <a:t>No derivations, word definitions or solutions of any problems!</a:t>
            </a:r>
          </a:p>
          <a:p>
            <a:pPr lvl="1" eaLnBrk="1" hangingPunct="1"/>
            <a:r>
              <a:rPr lang="en-US" sz="2000" dirty="0"/>
              <a:t>No additional formulae or values of constants will be provided!</a:t>
            </a:r>
          </a:p>
          <a:p>
            <a:pPr eaLnBrk="1" hangingPunct="1"/>
            <a:r>
              <a:rPr lang="en-US" sz="2400" dirty="0"/>
              <a:t>Exam 1 results</a:t>
            </a:r>
          </a:p>
          <a:p>
            <a:pPr lvl="1" eaLnBrk="1" hangingPunct="1"/>
            <a:r>
              <a:rPr lang="en-US" sz="2000" dirty="0"/>
              <a:t>Class average: 51.3/86</a:t>
            </a:r>
          </a:p>
          <a:p>
            <a:pPr lvl="2" eaLnBrk="1" hangingPunct="1"/>
            <a:r>
              <a:rPr lang="en-US" sz="1600" dirty="0"/>
              <a:t>Equivalent to: 59.7/100</a:t>
            </a:r>
          </a:p>
          <a:p>
            <a:pPr lvl="1" eaLnBrk="1" hangingPunct="1"/>
            <a:r>
              <a:rPr lang="en-US" sz="2000" dirty="0"/>
              <a:t>Top score: 82/86</a:t>
            </a: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Monday, Mar. 2,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2337915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Mar. 2,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C80D2214-488D-EC4E-8FD8-BBD600E263C4}" type="slidenum">
              <a:rPr lang="en-US"/>
              <a:pPr/>
              <a:t>20</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2766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872546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Mar. 2, 2020</a:t>
            </a:r>
          </a:p>
        </p:txBody>
      </p:sp>
      <p:sp>
        <p:nvSpPr>
          <p:cNvPr id="7" name="Footer Placeholder 4"/>
          <p:cNvSpPr>
            <a:spLocks noGrp="1"/>
          </p:cNvSpPr>
          <p:nvPr>
            <p:ph type="ftr" sz="quarter" idx="11"/>
          </p:nvPr>
        </p:nvSpPr>
        <p:spPr/>
        <p:txBody>
          <a:bodyPr/>
          <a:lstStyle/>
          <a:p>
            <a:r>
              <a:rPr lang="en-US"/>
              <a:t>PHYS 1444-002, Spring 2020                    Dr. Jaehoon Yu</a:t>
            </a:r>
          </a:p>
        </p:txBody>
      </p:sp>
      <p:sp>
        <p:nvSpPr>
          <p:cNvPr id="8" name="Slide Number Placeholder 5"/>
          <p:cNvSpPr>
            <a:spLocks noGrp="1"/>
          </p:cNvSpPr>
          <p:nvPr>
            <p:ph type="sldNum" sz="quarter" idx="12"/>
          </p:nvPr>
        </p:nvSpPr>
        <p:spPr/>
        <p:txBody>
          <a:bodyPr/>
          <a:lstStyle/>
          <a:p>
            <a:fld id="{DBE876A6-A71E-BD40-86AE-FDBA8A985C9A}" type="slidenum">
              <a:rPr lang="en-US"/>
              <a:pPr/>
              <a:t>21</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339921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Mar. 2,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BDDBF0CC-63D9-0049-BB13-AC6C5DA6C79D}" type="slidenum">
              <a:rPr lang="en-US"/>
              <a:pPr/>
              <a:t>3</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dirty="0"/>
              <a:t>Single Conductor Capacitance</a:t>
            </a:r>
          </a:p>
        </p:txBody>
      </p:sp>
      <p:sp>
        <p:nvSpPr>
          <p:cNvPr id="207876" name="Rectangle 4"/>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single isolated conductor can be said to have capacitance, C.</a:t>
            </a:r>
          </a:p>
          <a:p>
            <a:pPr marL="342900" indent="-342900">
              <a:spcBef>
                <a:spcPct val="20000"/>
              </a:spcBef>
              <a:buFontTx/>
              <a:buChar char="•"/>
            </a:pPr>
            <a:r>
              <a:rPr lang="en-US" sz="3200" dirty="0">
                <a:solidFill>
                  <a:schemeClr val="accent2"/>
                </a:solidFill>
                <a:latin typeface="Arial Narrow" charset="0"/>
              </a:rPr>
              <a:t>C can still be defined as the ratio of the charge to the absolute potential V on the conductor.</a:t>
            </a:r>
          </a:p>
          <a:p>
            <a:pPr marL="742950" lvl="1" indent="-285750">
              <a:spcBef>
                <a:spcPct val="20000"/>
              </a:spcBef>
              <a:buFontTx/>
              <a:buChar char="–"/>
            </a:pPr>
            <a:r>
              <a:rPr lang="en-US" sz="2800" dirty="0">
                <a:solidFill>
                  <a:srgbClr val="660066"/>
                </a:solidFill>
                <a:latin typeface="Arial Narrow" charset="0"/>
                <a:ea typeface="ＭＳ Ｐゴシック" charset="-128"/>
              </a:rPr>
              <a:t>So Q=CV.</a:t>
            </a:r>
          </a:p>
          <a:p>
            <a:pPr marL="342900" indent="-342900">
              <a:spcBef>
                <a:spcPct val="20000"/>
              </a:spcBef>
              <a:buFontTx/>
              <a:buChar char="•"/>
            </a:pPr>
            <a:r>
              <a:rPr lang="en-US" sz="3200" dirty="0">
                <a:solidFill>
                  <a:schemeClr val="accent2"/>
                </a:solidFill>
                <a:latin typeface="Arial Narrow" charset="0"/>
              </a:rPr>
              <a:t>The potential of a single conducting sphere of radius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can be obtained as</a:t>
            </a:r>
          </a:p>
          <a:p>
            <a:pPr marL="342900" indent="-342900">
              <a:spcBef>
                <a:spcPct val="20000"/>
              </a:spcBef>
              <a:buFontTx/>
              <a:buChar char="•"/>
            </a:pPr>
            <a:endParaRPr lang="en-US" sz="3200" dirty="0">
              <a:solidFill>
                <a:schemeClr val="accent2"/>
              </a:solidFill>
              <a:latin typeface="Arial Narrow" charset="0"/>
            </a:endParaRPr>
          </a:p>
        </p:txBody>
      </p:sp>
      <p:sp>
        <p:nvSpPr>
          <p:cNvPr id="207888" name="Rectangle 16"/>
          <p:cNvSpPr>
            <a:spLocks noChangeArrowheads="1"/>
          </p:cNvSpPr>
          <p:nvPr/>
        </p:nvSpPr>
        <p:spPr bwMode="auto">
          <a:xfrm>
            <a:off x="533400" y="5410200"/>
            <a:ext cx="37338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its capacitance is</a:t>
            </a:r>
          </a:p>
        </p:txBody>
      </p:sp>
      <p:graphicFrame>
        <p:nvGraphicFramePr>
          <p:cNvPr id="207892" name="Object 20"/>
          <p:cNvGraphicFramePr>
            <a:graphicFrameLocks noChangeAspect="1"/>
          </p:cNvGraphicFramePr>
          <p:nvPr/>
        </p:nvGraphicFramePr>
        <p:xfrm>
          <a:off x="1066800" y="4572000"/>
          <a:ext cx="552450" cy="379413"/>
        </p:xfrm>
        <a:graphic>
          <a:graphicData uri="http://schemas.openxmlformats.org/presentationml/2006/ole">
            <mc:AlternateContent xmlns:mc="http://schemas.openxmlformats.org/markup-compatibility/2006">
              <mc:Choice xmlns:v="urn:schemas-microsoft-com:vml" Requires="v">
                <p:oleObj spid="_x0000_s76257" name="Equation" r:id="rId3" imgW="253800" imgH="164880" progId="Equation.DSMT4">
                  <p:embed/>
                </p:oleObj>
              </mc:Choice>
              <mc:Fallback>
                <p:oleObj name="Equation" r:id="rId3" imgW="253800" imgH="164880" progId="Equation.DSMT4">
                  <p:embed/>
                  <p:pic>
                    <p:nvPicPr>
                      <p:cNvPr id="207892"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552450" cy="3794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3" name="Object 21"/>
          <p:cNvGraphicFramePr>
            <a:graphicFrameLocks noChangeAspect="1"/>
          </p:cNvGraphicFramePr>
          <p:nvPr/>
        </p:nvGraphicFramePr>
        <p:xfrm>
          <a:off x="6105525" y="4606925"/>
          <a:ext cx="966788" cy="525463"/>
        </p:xfrm>
        <a:graphic>
          <a:graphicData uri="http://schemas.openxmlformats.org/presentationml/2006/ole">
            <mc:AlternateContent xmlns:mc="http://schemas.openxmlformats.org/markup-compatibility/2006">
              <mc:Choice xmlns:v="urn:schemas-microsoft-com:vml" Requires="v">
                <p:oleObj spid="_x0000_s76258" name="Equation" r:id="rId5" imgW="444500" imgH="228600" progId="Equation.DSMT4">
                  <p:embed/>
                </p:oleObj>
              </mc:Choice>
              <mc:Fallback>
                <p:oleObj name="Equation" r:id="rId5" imgW="444500" imgH="228600" progId="Equation.DSMT4">
                  <p:embed/>
                  <p:pic>
                    <p:nvPicPr>
                      <p:cNvPr id="207893" name="Object 21"/>
                      <p:cNvPicPr>
                        <a:picLocks noChangeAspect="1" noChangeArrowheads="1"/>
                      </p:cNvPicPr>
                      <p:nvPr/>
                    </p:nvPicPr>
                    <p:blipFill>
                      <a:blip r:embed="rId6"/>
                      <a:srcRect/>
                      <a:stretch>
                        <a:fillRect/>
                      </a:stretch>
                    </p:blipFill>
                    <p:spPr bwMode="auto">
                      <a:xfrm>
                        <a:off x="6105525" y="4606925"/>
                        <a:ext cx="966788" cy="525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4" name="Object 22"/>
          <p:cNvGraphicFramePr>
            <a:graphicFrameLocks noChangeAspect="1"/>
          </p:cNvGraphicFramePr>
          <p:nvPr/>
        </p:nvGraphicFramePr>
        <p:xfrm>
          <a:off x="4214813" y="5386388"/>
          <a:ext cx="1957387" cy="877887"/>
        </p:xfrm>
        <a:graphic>
          <a:graphicData uri="http://schemas.openxmlformats.org/presentationml/2006/ole">
            <mc:AlternateContent xmlns:mc="http://schemas.openxmlformats.org/markup-compatibility/2006">
              <mc:Choice xmlns:v="urn:schemas-microsoft-com:vml" Requires="v">
                <p:oleObj spid="_x0000_s76259" name="Equation" r:id="rId7" imgW="901700" imgH="381000" progId="Equation.DSMT4">
                  <p:embed/>
                </p:oleObj>
              </mc:Choice>
              <mc:Fallback>
                <p:oleObj name="Equation" r:id="rId7" imgW="901700" imgH="381000" progId="Equation.DSMT4">
                  <p:embed/>
                  <p:pic>
                    <p:nvPicPr>
                      <p:cNvPr id="207894" name="Object 22"/>
                      <p:cNvPicPr>
                        <a:picLocks noChangeAspect="1" noChangeArrowheads="1"/>
                      </p:cNvPicPr>
                      <p:nvPr/>
                    </p:nvPicPr>
                    <p:blipFill>
                      <a:blip r:embed="rId8"/>
                      <a:srcRect/>
                      <a:stretch>
                        <a:fillRect/>
                      </a:stretch>
                    </p:blipFill>
                    <p:spPr bwMode="auto">
                      <a:xfrm>
                        <a:off x="4214813" y="5386388"/>
                        <a:ext cx="1957387" cy="87788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7895" name="Object 23"/>
          <p:cNvGraphicFramePr>
            <a:graphicFrameLocks noChangeAspect="1"/>
          </p:cNvGraphicFramePr>
          <p:nvPr/>
        </p:nvGraphicFramePr>
        <p:xfrm>
          <a:off x="1550988" y="4267200"/>
          <a:ext cx="2152650" cy="1052513"/>
        </p:xfrm>
        <a:graphic>
          <a:graphicData uri="http://schemas.openxmlformats.org/presentationml/2006/ole">
            <mc:AlternateContent xmlns:mc="http://schemas.openxmlformats.org/markup-compatibility/2006">
              <mc:Choice xmlns:v="urn:schemas-microsoft-com:vml" Requires="v">
                <p:oleObj spid="_x0000_s76260" name="Equation" r:id="rId9" imgW="990600" imgH="457200" progId="Equation.DSMT4">
                  <p:embed/>
                </p:oleObj>
              </mc:Choice>
              <mc:Fallback>
                <p:oleObj name="Equation" r:id="rId9" imgW="990600" imgH="457200" progId="Equation.DSMT4">
                  <p:embed/>
                  <p:pic>
                    <p:nvPicPr>
                      <p:cNvPr id="207895" name="Object 23"/>
                      <p:cNvPicPr>
                        <a:picLocks noChangeAspect="1" noChangeArrowheads="1"/>
                      </p:cNvPicPr>
                      <p:nvPr/>
                    </p:nvPicPr>
                    <p:blipFill>
                      <a:blip r:embed="rId10"/>
                      <a:srcRect/>
                      <a:stretch>
                        <a:fillRect/>
                      </a:stretch>
                    </p:blipFill>
                    <p:spPr bwMode="auto">
                      <a:xfrm>
                        <a:off x="1550988" y="4267200"/>
                        <a:ext cx="2152650" cy="1052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7" name="Object 25"/>
          <p:cNvGraphicFramePr>
            <a:graphicFrameLocks noChangeAspect="1"/>
          </p:cNvGraphicFramePr>
          <p:nvPr/>
        </p:nvGraphicFramePr>
        <p:xfrm>
          <a:off x="3670300" y="4384675"/>
          <a:ext cx="938213" cy="963613"/>
        </p:xfrm>
        <a:graphic>
          <a:graphicData uri="http://schemas.openxmlformats.org/presentationml/2006/ole">
            <mc:AlternateContent xmlns:mc="http://schemas.openxmlformats.org/markup-compatibility/2006">
              <mc:Choice xmlns:v="urn:schemas-microsoft-com:vml" Requires="v">
                <p:oleObj spid="_x0000_s76261" name="Equation" r:id="rId11" imgW="431800" imgH="419100" progId="Equation.DSMT4">
                  <p:embed/>
                </p:oleObj>
              </mc:Choice>
              <mc:Fallback>
                <p:oleObj name="Equation" r:id="rId11" imgW="431800" imgH="419100" progId="Equation.DSMT4">
                  <p:embed/>
                  <p:pic>
                    <p:nvPicPr>
                      <p:cNvPr id="207897" name="Object 25"/>
                      <p:cNvPicPr>
                        <a:picLocks noChangeAspect="1" noChangeArrowheads="1"/>
                      </p:cNvPicPr>
                      <p:nvPr/>
                    </p:nvPicPr>
                    <p:blipFill>
                      <a:blip r:embed="rId12"/>
                      <a:srcRect/>
                      <a:stretch>
                        <a:fillRect/>
                      </a:stretch>
                    </p:blipFill>
                    <p:spPr bwMode="auto">
                      <a:xfrm>
                        <a:off x="3670300" y="4384675"/>
                        <a:ext cx="938213" cy="963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7899" name="Text Box 27"/>
          <p:cNvSpPr txBox="1">
            <a:spLocks noChangeArrowheads="1"/>
          </p:cNvSpPr>
          <p:nvPr/>
        </p:nvSpPr>
        <p:spPr bwMode="auto">
          <a:xfrm>
            <a:off x="5191125" y="4648200"/>
            <a:ext cx="7524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333399"/>
                </a:solidFill>
                <a:latin typeface="Arial Narrow" charset="0"/>
              </a:rPr>
              <a:t>where</a:t>
            </a:r>
          </a:p>
        </p:txBody>
      </p:sp>
    </p:spTree>
    <p:extLst>
      <p:ext uri="{BB962C8B-B14F-4D97-AF65-F5344CB8AC3E}">
        <p14:creationId xmlns:p14="http://schemas.microsoft.com/office/powerpoint/2010/main" val="1172076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Mar. 2, 2020</a:t>
            </a:r>
          </a:p>
        </p:txBody>
      </p:sp>
      <p:sp>
        <p:nvSpPr>
          <p:cNvPr id="7" name="Footer Placeholder 4"/>
          <p:cNvSpPr>
            <a:spLocks noGrp="1"/>
          </p:cNvSpPr>
          <p:nvPr>
            <p:ph type="ftr" sz="quarter" idx="11"/>
          </p:nvPr>
        </p:nvSpPr>
        <p:spPr/>
        <p:txBody>
          <a:bodyPr/>
          <a:lstStyle/>
          <a:p>
            <a:r>
              <a:rPr lang="en-US"/>
              <a:t>PHYS 1444-002, Spring 2020                    Dr. Jaehoon Yu</a:t>
            </a:r>
          </a:p>
        </p:txBody>
      </p:sp>
      <p:sp>
        <p:nvSpPr>
          <p:cNvPr id="8" name="Slide Number Placeholder 5"/>
          <p:cNvSpPr>
            <a:spLocks noGrp="1"/>
          </p:cNvSpPr>
          <p:nvPr>
            <p:ph type="sldNum" sz="quarter" idx="12"/>
          </p:nvPr>
        </p:nvSpPr>
        <p:spPr/>
        <p:txBody>
          <a:bodyPr/>
          <a:lstStyle/>
          <a:p>
            <a:fld id="{BA4887E0-3810-604A-A94B-8447A627C0E1}" type="slidenum">
              <a:rPr lang="en-US"/>
              <a:pPr/>
              <a:t>4</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Capacitors in Series or Parallel</a:t>
            </a:r>
          </a:p>
        </p:txBody>
      </p:sp>
      <p:sp>
        <p:nvSpPr>
          <p:cNvPr id="208899" name="Rectangle 3"/>
          <p:cNvSpPr>
            <a:spLocks noChangeArrowheads="1"/>
          </p:cNvSpPr>
          <p:nvPr/>
        </p:nvSpPr>
        <p:spPr bwMode="auto">
          <a:xfrm>
            <a:off x="304800" y="685800"/>
            <a:ext cx="8610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Capacitors may be used in an electric circuit</a:t>
            </a:r>
          </a:p>
          <a:p>
            <a:pPr marL="342900" indent="-342900">
              <a:spcBef>
                <a:spcPct val="20000"/>
              </a:spcBef>
              <a:buFontTx/>
              <a:buChar char="•"/>
            </a:pPr>
            <a:r>
              <a:rPr lang="en-US" sz="2800" dirty="0">
                <a:solidFill>
                  <a:schemeClr val="accent2"/>
                </a:solidFill>
                <a:latin typeface="Arial Narrow" charset="0"/>
              </a:rPr>
              <a:t>What is an electric circuit?</a:t>
            </a:r>
          </a:p>
          <a:p>
            <a:pPr marL="742950" lvl="1" indent="-285750">
              <a:spcBef>
                <a:spcPct val="20000"/>
              </a:spcBef>
              <a:buFontTx/>
              <a:buChar char="–"/>
            </a:pPr>
            <a:r>
              <a:rPr lang="en-US" dirty="0">
                <a:solidFill>
                  <a:srgbClr val="660066"/>
                </a:solidFill>
                <a:latin typeface="Arial Narrow" charset="0"/>
                <a:ea typeface="ＭＳ Ｐゴシック" charset="-128"/>
              </a:rPr>
              <a:t>A closed path of conductors, usually wires connecting capacitors and other electrical devices, in which </a:t>
            </a:r>
          </a:p>
          <a:p>
            <a:pPr marL="1143000" lvl="2" indent="-228600">
              <a:spcBef>
                <a:spcPct val="20000"/>
              </a:spcBef>
              <a:buFontTx/>
              <a:buChar char="•"/>
            </a:pPr>
            <a:r>
              <a:rPr lang="en-US" sz="2000" dirty="0">
                <a:solidFill>
                  <a:srgbClr val="003300"/>
                </a:solidFill>
                <a:latin typeface="Arial Narrow" charset="0"/>
                <a:ea typeface="ＭＳ Ｐゴシック" charset="-128"/>
              </a:rPr>
              <a:t>charges can flow</a:t>
            </a:r>
          </a:p>
          <a:p>
            <a:pPr marL="1143000" lvl="2" indent="-228600">
              <a:spcBef>
                <a:spcPct val="20000"/>
              </a:spcBef>
              <a:buFontTx/>
              <a:buChar char="•"/>
            </a:pPr>
            <a:r>
              <a:rPr lang="en-US" sz="2000" dirty="0">
                <a:solidFill>
                  <a:srgbClr val="003300"/>
                </a:solidFill>
                <a:latin typeface="Arial Narrow" charset="0"/>
                <a:ea typeface="ＭＳ Ｐゴシック" charset="-128"/>
              </a:rPr>
              <a:t>And includes a voltage source such as a battery</a:t>
            </a:r>
          </a:p>
          <a:p>
            <a:pPr marL="342900" indent="-342900">
              <a:spcBef>
                <a:spcPct val="20000"/>
              </a:spcBef>
              <a:buFontTx/>
              <a:buChar char="•"/>
            </a:pPr>
            <a:r>
              <a:rPr lang="en-US" sz="2800" dirty="0">
                <a:solidFill>
                  <a:schemeClr val="accent2"/>
                </a:solidFill>
                <a:latin typeface="Arial Narrow" charset="0"/>
              </a:rPr>
              <a:t>Capacitors can be connected in various ways.</a:t>
            </a:r>
          </a:p>
          <a:p>
            <a:pPr marL="742950" lvl="1" indent="-285750">
              <a:spcBef>
                <a:spcPct val="20000"/>
              </a:spcBef>
              <a:buFontTx/>
              <a:buChar char="–"/>
            </a:pPr>
            <a:r>
              <a:rPr lang="en-US" dirty="0">
                <a:solidFill>
                  <a:srgbClr val="660066"/>
                </a:solidFill>
                <a:latin typeface="Arial Narrow" charset="0"/>
                <a:ea typeface="ＭＳ Ｐゴシック" charset="-128"/>
              </a:rPr>
              <a:t>In parallel, in series or in combination</a:t>
            </a:r>
          </a:p>
          <a:p>
            <a:pPr marL="342900" indent="-342900">
              <a:spcBef>
                <a:spcPct val="20000"/>
              </a:spcBef>
              <a:buFontTx/>
              <a:buChar char="•"/>
            </a:pPr>
            <a:endParaRPr lang="en-US" sz="2800" dirty="0">
              <a:solidFill>
                <a:schemeClr val="accent2"/>
              </a:solidFill>
              <a:latin typeface="Arial Narrow" charset="0"/>
            </a:endParaRPr>
          </a:p>
        </p:txBody>
      </p:sp>
      <p:pic>
        <p:nvPicPr>
          <p:cNvPr id="208908" name="Picture 12" descr="FG24_007"/>
          <p:cNvPicPr>
            <a:picLocks noChangeAspect="1" noChangeArrowheads="1"/>
          </p:cNvPicPr>
          <p:nvPr/>
        </p:nvPicPr>
        <p:blipFill>
          <a:blip r:embed="rId2"/>
          <a:srcRect/>
          <a:stretch>
            <a:fillRect/>
          </a:stretch>
        </p:blipFill>
        <p:spPr bwMode="auto">
          <a:xfrm>
            <a:off x="0" y="4229100"/>
            <a:ext cx="4419600" cy="2400300"/>
          </a:xfrm>
          <a:prstGeom prst="rect">
            <a:avLst/>
          </a:prstGeom>
          <a:noFill/>
        </p:spPr>
      </p:pic>
      <p:pic>
        <p:nvPicPr>
          <p:cNvPr id="208909" name="Picture 13" descr="FG24_008"/>
          <p:cNvPicPr>
            <a:picLocks noChangeAspect="1" noChangeArrowheads="1"/>
          </p:cNvPicPr>
          <p:nvPr/>
        </p:nvPicPr>
        <p:blipFill>
          <a:blip r:embed="rId3"/>
          <a:srcRect/>
          <a:stretch>
            <a:fillRect/>
          </a:stretch>
        </p:blipFill>
        <p:spPr bwMode="auto">
          <a:xfrm>
            <a:off x="4419600" y="4191000"/>
            <a:ext cx="3200400" cy="2400300"/>
          </a:xfrm>
          <a:prstGeom prst="rect">
            <a:avLst/>
          </a:prstGeom>
          <a:noFill/>
        </p:spPr>
      </p:pic>
    </p:spTree>
    <p:extLst>
      <p:ext uri="{BB962C8B-B14F-4D97-AF65-F5344CB8AC3E}">
        <p14:creationId xmlns:p14="http://schemas.microsoft.com/office/powerpoint/2010/main" val="259122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Mar. 2,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5FE8570B-BC58-7748-9318-9A86E31F6131}" type="slidenum">
              <a:rPr lang="en-US"/>
              <a:pPr/>
              <a:t>5</a:t>
            </a:fld>
            <a:endParaRPr lang="en-US"/>
          </a:p>
        </p:txBody>
      </p:sp>
      <p:pic>
        <p:nvPicPr>
          <p:cNvPr id="221188" name="Picture 4" descr="FG24_007"/>
          <p:cNvPicPr>
            <a:picLocks noChangeAspect="1" noChangeArrowheads="1"/>
          </p:cNvPicPr>
          <p:nvPr/>
        </p:nvPicPr>
        <p:blipFill>
          <a:blip r:embed="rId3"/>
          <a:srcRect/>
          <a:stretch>
            <a:fillRect/>
          </a:stretch>
        </p:blipFill>
        <p:spPr bwMode="auto">
          <a:xfrm>
            <a:off x="5105400" y="381000"/>
            <a:ext cx="4419600" cy="3581400"/>
          </a:xfrm>
          <a:prstGeom prst="rect">
            <a:avLst/>
          </a:prstGeom>
          <a:noFill/>
        </p:spPr>
      </p:pic>
      <p:sp>
        <p:nvSpPr>
          <p:cNvPr id="221186" name="Rectangle 2"/>
          <p:cNvSpPr>
            <a:spLocks noGrp="1" noChangeArrowheads="1"/>
          </p:cNvSpPr>
          <p:nvPr>
            <p:ph type="title"/>
          </p:nvPr>
        </p:nvSpPr>
        <p:spPr>
          <a:xfrm>
            <a:off x="76200" y="76200"/>
            <a:ext cx="8915400" cy="685800"/>
          </a:xfrm>
        </p:spPr>
        <p:txBody>
          <a:bodyPr/>
          <a:lstStyle/>
          <a:p>
            <a:r>
              <a:rPr lang="en-US" dirty="0"/>
              <a:t>Capacitors in Parallel</a:t>
            </a:r>
          </a:p>
        </p:txBody>
      </p:sp>
      <p:sp>
        <p:nvSpPr>
          <p:cNvPr id="221187" name="Rectangle 3"/>
          <p:cNvSpPr>
            <a:spLocks noChangeArrowheads="1"/>
          </p:cNvSpPr>
          <p:nvPr/>
        </p:nvSpPr>
        <p:spPr bwMode="auto">
          <a:xfrm>
            <a:off x="185057" y="838200"/>
            <a:ext cx="5943600" cy="3124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Parallel arrangement provides the </a:t>
            </a:r>
            <a:r>
              <a:rPr lang="en-US" sz="2800" b="1" u="sng" dirty="0">
                <a:solidFill>
                  <a:srgbClr val="FF0000"/>
                </a:solidFill>
                <a:latin typeface="Arial Narrow" charset="0"/>
              </a:rPr>
              <a:t>same voltage</a:t>
            </a:r>
            <a:r>
              <a:rPr lang="en-US" sz="2800" dirty="0">
                <a:solidFill>
                  <a:schemeClr val="accent2"/>
                </a:solidFill>
                <a:latin typeface="Arial Narrow" charset="0"/>
              </a:rPr>
              <a:t> across all the capacitors. </a:t>
            </a:r>
          </a:p>
          <a:p>
            <a:pPr marL="742950" lvl="1" indent="-285750">
              <a:spcBef>
                <a:spcPct val="20000"/>
              </a:spcBef>
              <a:buFontTx/>
              <a:buChar char="–"/>
            </a:pPr>
            <a:r>
              <a:rPr lang="en-US" dirty="0">
                <a:solidFill>
                  <a:srgbClr val="660066"/>
                </a:solidFill>
                <a:latin typeface="Arial Narrow" charset="0"/>
                <a:ea typeface="ＭＳ Ｐゴシック" charset="-128"/>
              </a:rPr>
              <a:t>Lefthand plates are at </a:t>
            </a:r>
            <a:r>
              <a:rPr lang="en-US" dirty="0" err="1">
                <a:solidFill>
                  <a:srgbClr val="660066"/>
                </a:solidFill>
                <a:latin typeface="Arial Narrow" charset="0"/>
                <a:ea typeface="ＭＳ Ｐゴシック" charset="-128"/>
              </a:rPr>
              <a:t>V</a:t>
            </a:r>
            <a:r>
              <a:rPr lang="en-US" baseline="-25000" dirty="0" err="1">
                <a:solidFill>
                  <a:srgbClr val="660066"/>
                </a:solidFill>
                <a:latin typeface="Arial Narrow" charset="0"/>
                <a:ea typeface="ＭＳ Ｐゴシック" charset="-128"/>
              </a:rPr>
              <a:t>a</a:t>
            </a:r>
            <a:r>
              <a:rPr lang="en-US" dirty="0">
                <a:solidFill>
                  <a:srgbClr val="660066"/>
                </a:solidFill>
                <a:latin typeface="Arial Narrow" charset="0"/>
                <a:ea typeface="ＭＳ Ｐゴシック" charset="-128"/>
              </a:rPr>
              <a:t>, while the righthand plates are at </a:t>
            </a:r>
            <a:r>
              <a:rPr lang="en-US" dirty="0" err="1">
                <a:solidFill>
                  <a:srgbClr val="660066"/>
                </a:solidFill>
                <a:latin typeface="Arial Narrow" charset="0"/>
                <a:ea typeface="ＭＳ Ｐゴシック" charset="-128"/>
              </a:rPr>
              <a:t>V</a:t>
            </a:r>
            <a:r>
              <a:rPr lang="en-US" baseline="-25000" dirty="0" err="1">
                <a:solidFill>
                  <a:srgbClr val="660066"/>
                </a:solidFill>
                <a:latin typeface="Arial Narrow" charset="0"/>
                <a:ea typeface="ＭＳ Ｐゴシック" charset="-128"/>
              </a:rPr>
              <a:t>b</a:t>
            </a:r>
            <a:endParaRPr lang="en-US" baseline="-25000"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So each capacitor plate acquires charges given by the formula</a:t>
            </a:r>
          </a:p>
          <a:p>
            <a:pPr marL="1143000" lvl="2" indent="-228600">
              <a:spcBef>
                <a:spcPct val="20000"/>
              </a:spcBef>
              <a:buFontTx/>
              <a:buChar char="•"/>
            </a:pPr>
            <a:r>
              <a:rPr lang="en-US" sz="2000" dirty="0">
                <a:solidFill>
                  <a:srgbClr val="003300"/>
                </a:solidFill>
                <a:latin typeface="Arial Narrow" charset="0"/>
                <a:ea typeface="ＭＳ Ｐゴシック" charset="-128"/>
              </a:rPr>
              <a:t>Q</a:t>
            </a:r>
            <a:r>
              <a:rPr lang="en-US" sz="2000" baseline="-25000" dirty="0">
                <a:solidFill>
                  <a:srgbClr val="003300"/>
                </a:solidFill>
                <a:latin typeface="Arial Narrow" charset="0"/>
                <a:ea typeface="ＭＳ Ｐゴシック" charset="-128"/>
              </a:rPr>
              <a:t>1</a:t>
            </a:r>
            <a:r>
              <a:rPr lang="en-US" sz="2000" dirty="0">
                <a:solidFill>
                  <a:srgbClr val="003300"/>
                </a:solidFill>
                <a:latin typeface="Arial Narrow" charset="0"/>
                <a:ea typeface="ＭＳ Ｐゴシック" charset="-128"/>
              </a:rPr>
              <a:t>=C</a:t>
            </a:r>
            <a:r>
              <a:rPr lang="en-US" sz="2000" baseline="-25000" dirty="0">
                <a:solidFill>
                  <a:srgbClr val="003300"/>
                </a:solidFill>
                <a:latin typeface="Arial Narrow" charset="0"/>
                <a:ea typeface="ＭＳ Ｐゴシック" charset="-128"/>
              </a:rPr>
              <a:t>1</a:t>
            </a:r>
            <a:r>
              <a:rPr lang="en-US" sz="2000" dirty="0">
                <a:solidFill>
                  <a:srgbClr val="003300"/>
                </a:solidFill>
                <a:latin typeface="Arial Narrow" charset="0"/>
                <a:ea typeface="ＭＳ Ｐゴシック" charset="-128"/>
              </a:rPr>
              <a:t>V, Q</a:t>
            </a:r>
            <a:r>
              <a:rPr lang="en-US" sz="2000" baseline="-25000" dirty="0">
                <a:solidFill>
                  <a:srgbClr val="003300"/>
                </a:solidFill>
                <a:latin typeface="Arial Narrow" charset="0"/>
                <a:ea typeface="ＭＳ Ｐゴシック" charset="-128"/>
              </a:rPr>
              <a:t>2</a:t>
            </a:r>
            <a:r>
              <a:rPr lang="en-US" sz="2000" dirty="0">
                <a:solidFill>
                  <a:srgbClr val="003300"/>
                </a:solidFill>
                <a:latin typeface="Arial Narrow" charset="0"/>
                <a:ea typeface="ＭＳ Ｐゴシック" charset="-128"/>
              </a:rPr>
              <a:t>=C</a:t>
            </a:r>
            <a:r>
              <a:rPr lang="en-US" sz="2000" baseline="-25000" dirty="0">
                <a:solidFill>
                  <a:srgbClr val="003300"/>
                </a:solidFill>
                <a:latin typeface="Arial Narrow" charset="0"/>
                <a:ea typeface="ＭＳ Ｐゴシック" charset="-128"/>
              </a:rPr>
              <a:t>2</a:t>
            </a:r>
            <a:r>
              <a:rPr lang="en-US" sz="2000" dirty="0">
                <a:solidFill>
                  <a:srgbClr val="003300"/>
                </a:solidFill>
                <a:latin typeface="Arial Narrow" charset="0"/>
                <a:ea typeface="ＭＳ Ｐゴシック" charset="-128"/>
              </a:rPr>
              <a:t>V, and Q</a:t>
            </a:r>
            <a:r>
              <a:rPr lang="en-US" sz="2000" baseline="-25000" dirty="0">
                <a:solidFill>
                  <a:srgbClr val="003300"/>
                </a:solidFill>
                <a:latin typeface="Arial Narrow" charset="0"/>
                <a:ea typeface="ＭＳ Ｐゴシック" charset="-128"/>
              </a:rPr>
              <a:t>3</a:t>
            </a:r>
            <a:r>
              <a:rPr lang="en-US" sz="2000" dirty="0">
                <a:solidFill>
                  <a:srgbClr val="003300"/>
                </a:solidFill>
                <a:latin typeface="Arial Narrow" charset="0"/>
                <a:ea typeface="ＭＳ Ｐゴシック" charset="-128"/>
              </a:rPr>
              <a:t>=C</a:t>
            </a:r>
            <a:r>
              <a:rPr lang="en-US" sz="2000" baseline="-25000" dirty="0">
                <a:solidFill>
                  <a:srgbClr val="003300"/>
                </a:solidFill>
                <a:latin typeface="Arial Narrow" charset="0"/>
                <a:ea typeface="ＭＳ Ｐゴシック" charset="-128"/>
              </a:rPr>
              <a:t>3</a:t>
            </a:r>
            <a:r>
              <a:rPr lang="en-US" sz="2000" dirty="0">
                <a:solidFill>
                  <a:srgbClr val="003300"/>
                </a:solidFill>
                <a:latin typeface="Arial Narrow" charset="0"/>
                <a:ea typeface="ＭＳ Ｐゴシック" charset="-128"/>
              </a:rPr>
              <a:t>V</a:t>
            </a:r>
          </a:p>
        </p:txBody>
      </p:sp>
      <p:sp>
        <p:nvSpPr>
          <p:cNvPr id="221190" name="Rectangle 6"/>
          <p:cNvSpPr>
            <a:spLocks noChangeArrowheads="1"/>
          </p:cNvSpPr>
          <p:nvPr/>
        </p:nvSpPr>
        <p:spPr bwMode="auto">
          <a:xfrm>
            <a:off x="152400" y="3810000"/>
            <a:ext cx="89916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total charge Q that must leave the battery is then</a:t>
            </a:r>
          </a:p>
          <a:p>
            <a:pPr marL="742950" lvl="1" indent="-285750">
              <a:spcBef>
                <a:spcPct val="20000"/>
              </a:spcBef>
              <a:buFontTx/>
              <a:buChar char="–"/>
            </a:pPr>
            <a:r>
              <a:rPr lang="en-US" dirty="0">
                <a:solidFill>
                  <a:srgbClr val="660066"/>
                </a:solidFill>
                <a:latin typeface="Arial Narrow" charset="0"/>
                <a:ea typeface="ＭＳ Ｐゴシック" charset="-128"/>
              </a:rPr>
              <a:t>Q=Q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dirty="0">
                <a:solidFill>
                  <a:srgbClr val="660066"/>
                </a:solidFill>
                <a:latin typeface="Arial Narrow" charset="0"/>
                <a:ea typeface="ＭＳ Ｐゴシック" charset="-128"/>
              </a:rPr>
              <a:t>Q=</a:t>
            </a:r>
            <a:r>
              <a:rPr lang="en-US" dirty="0" err="1">
                <a:solidFill>
                  <a:srgbClr val="660066"/>
                </a:solidFill>
                <a:latin typeface="Arial Narrow" charset="0"/>
                <a:ea typeface="ＭＳ Ｐゴシック" charset="-128"/>
              </a:rPr>
              <a:t>C</a:t>
            </a:r>
            <a:r>
              <a:rPr lang="en-US" baseline="-25000" dirty="0" err="1">
                <a:solidFill>
                  <a:srgbClr val="660066"/>
                </a:solidFill>
                <a:latin typeface="Arial Narrow" charset="0"/>
                <a:ea typeface="ＭＳ Ｐゴシック" charset="-128"/>
              </a:rPr>
              <a:t>eq</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Thus the equivalent capacitance in parallel is </a:t>
            </a:r>
          </a:p>
        </p:txBody>
      </p:sp>
      <p:graphicFrame>
        <p:nvGraphicFramePr>
          <p:cNvPr id="221191" name="Object 7"/>
          <p:cNvGraphicFramePr>
            <a:graphicFrameLocks noChangeAspect="1"/>
          </p:cNvGraphicFramePr>
          <p:nvPr/>
        </p:nvGraphicFramePr>
        <p:xfrm>
          <a:off x="6540500" y="5791200"/>
          <a:ext cx="1993900" cy="417513"/>
        </p:xfrm>
        <a:graphic>
          <a:graphicData uri="http://schemas.openxmlformats.org/presentationml/2006/ole">
            <mc:AlternateContent xmlns:mc="http://schemas.openxmlformats.org/markup-compatibility/2006">
              <mc:Choice xmlns:v="urn:schemas-microsoft-com:vml" Requires="v">
                <p:oleObj spid="_x0000_s77882" name="Equation" r:id="rId4" imgW="1091880" imgH="228600" progId="Equation.DSMT4">
                  <p:embed/>
                </p:oleObj>
              </mc:Choice>
              <mc:Fallback>
                <p:oleObj name="Equation" r:id="rId4" imgW="1091880" imgH="228600" progId="Equation.DSMT4">
                  <p:embed/>
                  <p:pic>
                    <p:nvPicPr>
                      <p:cNvPr id="221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5791200"/>
                        <a:ext cx="1993900" cy="4175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1192" name="Text Box 8"/>
          <p:cNvSpPr txBox="1">
            <a:spLocks noChangeArrowheads="1"/>
          </p:cNvSpPr>
          <p:nvPr/>
        </p:nvSpPr>
        <p:spPr bwMode="auto">
          <a:xfrm>
            <a:off x="898525"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1193" name="Text Box 9"/>
          <p:cNvSpPr txBox="1">
            <a:spLocks noChangeArrowheads="1"/>
          </p:cNvSpPr>
          <p:nvPr/>
        </p:nvSpPr>
        <p:spPr bwMode="auto">
          <a:xfrm>
            <a:off x="3794125" y="6324600"/>
            <a:ext cx="3416300"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increases!!!</a:t>
            </a:r>
          </a:p>
        </p:txBody>
      </p:sp>
    </p:spTree>
    <p:extLst>
      <p:ext uri="{BB962C8B-B14F-4D97-AF65-F5344CB8AC3E}">
        <p14:creationId xmlns:p14="http://schemas.microsoft.com/office/powerpoint/2010/main" val="109736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Mar. 2,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CB142134-C076-974D-A167-5908672E8531}" type="slidenum">
              <a:rPr lang="en-US"/>
              <a:pPr/>
              <a:t>6</a:t>
            </a:fld>
            <a:endParaRPr lang="en-US"/>
          </a:p>
        </p:txBody>
      </p:sp>
      <p:sp>
        <p:nvSpPr>
          <p:cNvPr id="222211" name="Rectangle 3"/>
          <p:cNvSpPr>
            <a:spLocks noGrp="1" noChangeArrowheads="1"/>
          </p:cNvSpPr>
          <p:nvPr>
            <p:ph type="title"/>
          </p:nvPr>
        </p:nvSpPr>
        <p:spPr>
          <a:xfrm>
            <a:off x="76200" y="76200"/>
            <a:ext cx="8915400" cy="685800"/>
          </a:xfrm>
        </p:spPr>
        <p:txBody>
          <a:bodyPr/>
          <a:lstStyle/>
          <a:p>
            <a:r>
              <a:rPr lang="en-US"/>
              <a:t>Capacitors in Series</a:t>
            </a:r>
          </a:p>
        </p:txBody>
      </p:sp>
      <p:sp>
        <p:nvSpPr>
          <p:cNvPr id="222212" name="Rectangle 4"/>
          <p:cNvSpPr>
            <a:spLocks noChangeArrowheads="1"/>
          </p:cNvSpPr>
          <p:nvPr/>
        </p:nvSpPr>
        <p:spPr bwMode="auto">
          <a:xfrm>
            <a:off x="76200" y="685800"/>
            <a:ext cx="6172200" cy="175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Series arrangement is more interesting</a:t>
            </a:r>
          </a:p>
          <a:p>
            <a:pPr marL="742950" lvl="1" indent="-285750">
              <a:spcBef>
                <a:spcPct val="20000"/>
              </a:spcBef>
              <a:buFontTx/>
              <a:buChar char="–"/>
            </a:pPr>
            <a:r>
              <a:rPr lang="en-US" sz="2000" dirty="0">
                <a:solidFill>
                  <a:srgbClr val="660066"/>
                </a:solidFill>
                <a:latin typeface="Arial Narrow" charset="0"/>
                <a:ea typeface="ＭＳ Ｐゴシック" charset="-128"/>
              </a:rPr>
              <a:t>When battery is connected, +Q flows to the left plate of 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 and –Q flows to the right plate of C</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a:t>
            </a:r>
          </a:p>
          <a:p>
            <a:pPr marL="742950" lvl="1" indent="-285750">
              <a:spcBef>
                <a:spcPct val="20000"/>
              </a:spcBef>
              <a:buFontTx/>
              <a:buChar char="–"/>
            </a:pPr>
            <a:r>
              <a:rPr lang="en-US" sz="2000" dirty="0">
                <a:solidFill>
                  <a:srgbClr val="660066"/>
                </a:solidFill>
                <a:latin typeface="Arial Narrow" charset="0"/>
                <a:ea typeface="ＭＳ Ｐゴシック" charset="-128"/>
              </a:rPr>
              <a:t>Since capacitors in between were originally neutral, charges get induced to neutralize the ones in the middle.</a:t>
            </a:r>
          </a:p>
        </p:txBody>
      </p:sp>
      <p:sp>
        <p:nvSpPr>
          <p:cNvPr id="222213" name="Rectangle 5"/>
          <p:cNvSpPr>
            <a:spLocks noChangeArrowheads="1"/>
          </p:cNvSpPr>
          <p:nvPr/>
        </p:nvSpPr>
        <p:spPr bwMode="auto">
          <a:xfrm>
            <a:off x="76200" y="2438400"/>
            <a:ext cx="8991600" cy="3886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000" dirty="0">
                <a:solidFill>
                  <a:srgbClr val="660066"/>
                </a:solidFill>
                <a:latin typeface="Arial Narrow" charset="0"/>
                <a:ea typeface="ＭＳ Ｐゴシック" charset="-128"/>
              </a:rPr>
              <a:t>So the charge on each capacitor plate is the same value, Q. (</a:t>
            </a:r>
            <a:r>
              <a:rPr lang="en-US" sz="2000" b="1" u="sng" dirty="0">
                <a:solidFill>
                  <a:srgbClr val="FF0000"/>
                </a:solidFill>
                <a:latin typeface="Arial Narrow" charset="0"/>
                <a:ea typeface="ＭＳ Ｐゴシック" charset="-128"/>
              </a:rPr>
              <a:t>Same charge</a:t>
            </a:r>
            <a:r>
              <a:rPr lang="en-US" sz="2000" dirty="0">
                <a:solidFill>
                  <a:srgbClr val="660066"/>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sz="2000" dirty="0">
                <a:solidFill>
                  <a:srgbClr val="660066"/>
                </a:solidFill>
                <a:latin typeface="Arial Narrow" charset="0"/>
                <a:ea typeface="ＭＳ Ｐゴシック" charset="-128"/>
              </a:rPr>
              <a:t>Q=</a:t>
            </a:r>
            <a:r>
              <a:rPr lang="en-US" sz="2000" dirty="0" err="1">
                <a:solidFill>
                  <a:srgbClr val="660066"/>
                </a:solidFill>
                <a:latin typeface="Arial Narrow" charset="0"/>
                <a:ea typeface="ＭＳ Ｐゴシック" charset="-128"/>
              </a:rPr>
              <a:t>C</a:t>
            </a:r>
            <a:r>
              <a:rPr lang="en-US" sz="2000" baseline="-25000" dirty="0" err="1">
                <a:solidFill>
                  <a:srgbClr val="660066"/>
                </a:solidFill>
                <a:latin typeface="Arial Narrow" charset="0"/>
                <a:ea typeface="ＭＳ Ｐゴシック" charset="-128"/>
              </a:rPr>
              <a:t>eq</a:t>
            </a:r>
            <a:r>
              <a:rPr lang="en-US" sz="2000" dirty="0" err="1">
                <a:solidFill>
                  <a:srgbClr val="660066"/>
                </a:solidFill>
                <a:latin typeface="Arial Narrow" charset="0"/>
                <a:ea typeface="ＭＳ Ｐゴシック" charset="-128"/>
              </a:rPr>
              <a:t>V</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The total voltage V across the three capacitors in series must be equal to the sum of the voltage across each capacitor. </a:t>
            </a:r>
          </a:p>
          <a:p>
            <a:pPr marL="742950" lvl="1" indent="-285750">
              <a:spcBef>
                <a:spcPct val="20000"/>
              </a:spcBef>
              <a:buFontTx/>
              <a:buChar char="–"/>
            </a:pPr>
            <a:r>
              <a:rPr lang="en-US" sz="2000" dirty="0">
                <a:solidFill>
                  <a:srgbClr val="660066"/>
                </a:solidFill>
                <a:latin typeface="Arial Narrow" charset="0"/>
                <a:ea typeface="ＭＳ Ｐゴシック" charset="-128"/>
              </a:rPr>
              <a:t>V=V</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3</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Putting all these together, we obtain:</a:t>
            </a:r>
          </a:p>
          <a:p>
            <a:pPr marL="342900" indent="-342900">
              <a:spcBef>
                <a:spcPct val="20000"/>
              </a:spcBef>
              <a:buFontTx/>
              <a:buChar char="•"/>
            </a:pPr>
            <a:r>
              <a:rPr lang="en-US" dirty="0">
                <a:solidFill>
                  <a:schemeClr val="accent2"/>
                </a:solidFill>
                <a:latin typeface="Arial Narrow" charset="0"/>
              </a:rPr>
              <a:t> V=Q/</a:t>
            </a:r>
            <a:r>
              <a:rPr lang="en-US" dirty="0" err="1">
                <a:solidFill>
                  <a:schemeClr val="accent2"/>
                </a:solidFill>
                <a:latin typeface="Arial Narrow" charset="0"/>
              </a:rPr>
              <a:t>C</a:t>
            </a:r>
            <a:r>
              <a:rPr lang="en-US" baseline="-25000" dirty="0" err="1">
                <a:solidFill>
                  <a:schemeClr val="accent2"/>
                </a:solidFill>
                <a:latin typeface="Arial Narrow" charset="0"/>
              </a:rPr>
              <a:t>eq</a:t>
            </a:r>
            <a:r>
              <a:rPr lang="en-US" dirty="0">
                <a:solidFill>
                  <a:schemeClr val="accent2"/>
                </a:solidFill>
                <a:latin typeface="Arial Narrow" charset="0"/>
              </a:rPr>
              <a:t>=Q(1/C</a:t>
            </a:r>
            <a:r>
              <a:rPr lang="en-US" baseline="-25000" dirty="0">
                <a:solidFill>
                  <a:schemeClr val="accent2"/>
                </a:solidFill>
                <a:latin typeface="Arial Narrow" charset="0"/>
              </a:rPr>
              <a:t>1</a:t>
            </a:r>
            <a:r>
              <a:rPr lang="en-US" dirty="0">
                <a:solidFill>
                  <a:schemeClr val="accent2"/>
                </a:solidFill>
                <a:latin typeface="Arial Narrow" charset="0"/>
              </a:rPr>
              <a:t>+1/C</a:t>
            </a:r>
            <a:r>
              <a:rPr lang="en-US" baseline="-25000" dirty="0">
                <a:solidFill>
                  <a:schemeClr val="accent2"/>
                </a:solidFill>
                <a:latin typeface="Arial Narrow" charset="0"/>
              </a:rPr>
              <a:t>2</a:t>
            </a:r>
            <a:r>
              <a:rPr lang="en-US" dirty="0">
                <a:solidFill>
                  <a:schemeClr val="accent2"/>
                </a:solidFill>
                <a:latin typeface="Arial Narrow" charset="0"/>
              </a:rPr>
              <a:t>+1/C</a:t>
            </a:r>
            <a:r>
              <a:rPr lang="en-US" baseline="-25000" dirty="0">
                <a:solidFill>
                  <a:schemeClr val="accent2"/>
                </a:solidFill>
                <a:latin typeface="Arial Narrow" charset="0"/>
              </a:rPr>
              <a:t>3</a:t>
            </a:r>
            <a:r>
              <a:rPr lang="en-US" dirty="0">
                <a:solidFill>
                  <a:schemeClr val="accent2"/>
                </a:solidFill>
                <a:latin typeface="Arial Narrow" charset="0"/>
              </a:rPr>
              <a:t>)</a:t>
            </a:r>
          </a:p>
          <a:p>
            <a:pPr marL="342900" indent="-342900">
              <a:spcBef>
                <a:spcPct val="20000"/>
              </a:spcBef>
              <a:buFontTx/>
              <a:buChar char="•"/>
            </a:pPr>
            <a:r>
              <a:rPr lang="en-US" dirty="0">
                <a:solidFill>
                  <a:schemeClr val="accent2"/>
                </a:solidFill>
                <a:latin typeface="Arial Narrow" charset="0"/>
              </a:rPr>
              <a:t>Thus the equivalent capacitance is </a:t>
            </a:r>
          </a:p>
        </p:txBody>
      </p:sp>
      <p:graphicFrame>
        <p:nvGraphicFramePr>
          <p:cNvPr id="222214" name="Object 6"/>
          <p:cNvGraphicFramePr>
            <a:graphicFrameLocks noChangeAspect="1"/>
          </p:cNvGraphicFramePr>
          <p:nvPr/>
        </p:nvGraphicFramePr>
        <p:xfrm>
          <a:off x="4579938" y="5475288"/>
          <a:ext cx="2201862" cy="766762"/>
        </p:xfrm>
        <a:graphic>
          <a:graphicData uri="http://schemas.openxmlformats.org/presentationml/2006/ole">
            <mc:AlternateContent xmlns:mc="http://schemas.openxmlformats.org/markup-compatibility/2006">
              <mc:Choice xmlns:v="urn:schemas-microsoft-com:vml" Requires="v">
                <p:oleObj spid="_x0000_s78906" name="Equation" r:id="rId3" imgW="1206360" imgH="419040" progId="Equation.DSMT4">
                  <p:embed/>
                </p:oleObj>
              </mc:Choice>
              <mc:Fallback>
                <p:oleObj name="Equation" r:id="rId3" imgW="1206360" imgH="419040" progId="Equation.DSMT4">
                  <p:embed/>
                  <p:pic>
                    <p:nvPicPr>
                      <p:cNvPr id="2222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5475288"/>
                        <a:ext cx="2201862" cy="766762"/>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2215" name="Text Box 7"/>
          <p:cNvSpPr txBox="1">
            <a:spLocks noChangeArrowheads="1"/>
          </p:cNvSpPr>
          <p:nvPr/>
        </p:nvSpPr>
        <p:spPr bwMode="auto">
          <a:xfrm>
            <a:off x="609600"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2216" name="Text Box 8"/>
          <p:cNvSpPr txBox="1">
            <a:spLocks noChangeArrowheads="1"/>
          </p:cNvSpPr>
          <p:nvPr/>
        </p:nvSpPr>
        <p:spPr bwMode="auto">
          <a:xfrm>
            <a:off x="3657600" y="6324600"/>
            <a:ext cx="5367338"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smaller than the smallest C!!!</a:t>
            </a:r>
          </a:p>
        </p:txBody>
      </p:sp>
      <p:pic>
        <p:nvPicPr>
          <p:cNvPr id="222217" name="Picture 9" descr="FG24_008"/>
          <p:cNvPicPr>
            <a:picLocks noChangeAspect="1" noChangeArrowheads="1"/>
          </p:cNvPicPr>
          <p:nvPr/>
        </p:nvPicPr>
        <p:blipFill>
          <a:blip r:embed="rId5"/>
          <a:srcRect/>
          <a:stretch>
            <a:fillRect/>
          </a:stretch>
        </p:blipFill>
        <p:spPr bwMode="auto">
          <a:xfrm>
            <a:off x="6172200" y="685800"/>
            <a:ext cx="2895600" cy="1828800"/>
          </a:xfrm>
          <a:prstGeom prst="rect">
            <a:avLst/>
          </a:prstGeom>
          <a:noFill/>
        </p:spPr>
      </p:pic>
    </p:spTree>
    <p:extLst>
      <p:ext uri="{BB962C8B-B14F-4D97-AF65-F5344CB8AC3E}">
        <p14:creationId xmlns:p14="http://schemas.microsoft.com/office/powerpoint/2010/main" val="103941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Monday, Mar. 2, 2020</a:t>
            </a:r>
          </a:p>
        </p:txBody>
      </p:sp>
      <p:sp>
        <p:nvSpPr>
          <p:cNvPr id="21" name="Footer Placeholder 4"/>
          <p:cNvSpPr>
            <a:spLocks noGrp="1"/>
          </p:cNvSpPr>
          <p:nvPr>
            <p:ph type="ftr" sz="quarter" idx="11"/>
          </p:nvPr>
        </p:nvSpPr>
        <p:spPr/>
        <p:txBody>
          <a:bodyPr/>
          <a:lstStyle/>
          <a:p>
            <a:r>
              <a:rPr lang="en-US"/>
              <a:t>PHYS 1444-002, Spring 2020                    Dr. Jaehoon Yu</a:t>
            </a:r>
          </a:p>
        </p:txBody>
      </p:sp>
      <p:sp>
        <p:nvSpPr>
          <p:cNvPr id="22" name="Slide Number Placeholder 5"/>
          <p:cNvSpPr>
            <a:spLocks noGrp="1"/>
          </p:cNvSpPr>
          <p:nvPr>
            <p:ph type="sldNum" sz="quarter" idx="12"/>
          </p:nvPr>
        </p:nvSpPr>
        <p:spPr/>
        <p:txBody>
          <a:bodyPr/>
          <a:lstStyle/>
          <a:p>
            <a:fld id="{6199B11C-76E5-3B4D-B643-778984384EF4}" type="slidenum">
              <a:rPr lang="en-US"/>
              <a:pPr/>
              <a:t>7</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 5</a:t>
            </a:r>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80329" name="Equation" r:id="rId4" imgW="380880" imgH="228600" progId="Equation.DSMT4">
                  <p:embed/>
                </p:oleObj>
              </mc:Choice>
              <mc:Fallback>
                <p:oleObj name="Equation" r:id="rId4" imgW="380880" imgH="228600" progId="Equation.DSMT4">
                  <p:embed/>
                  <p:pic>
                    <p:nvPicPr>
                      <p:cNvPr id="22324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80330" name="Equation" r:id="rId6" imgW="380880" imgH="419040" progId="Equation.DSMT4">
                  <p:embed/>
                </p:oleObj>
              </mc:Choice>
              <mc:Fallback>
                <p:oleObj name="Equation" r:id="rId6" imgW="380880" imgH="419040" progId="Equation.DSMT4">
                  <p:embed/>
                  <p:pic>
                    <p:nvPicPr>
                      <p:cNvPr id="223249"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80331" name="Equation" r:id="rId8" imgW="571320" imgH="368280" progId="Equation.DSMT4">
                  <p:embed/>
                </p:oleObj>
              </mc:Choice>
              <mc:Fallback>
                <p:oleObj name="Equation" r:id="rId8" imgW="571320" imgH="368280" progId="Equation.DSMT4">
                  <p:embed/>
                  <p:pic>
                    <p:nvPicPr>
                      <p:cNvPr id="22325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80332" name="Equation" r:id="rId10" imgW="583920" imgH="203040" progId="Equation.DSMT4">
                  <p:embed/>
                </p:oleObj>
              </mc:Choice>
              <mc:Fallback>
                <p:oleObj name="Equation" r:id="rId10" imgW="583920" imgH="203040" progId="Equation.DSMT4">
                  <p:embed/>
                  <p:pic>
                    <p:nvPicPr>
                      <p:cNvPr id="223252"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80333" name="Equation" r:id="rId12" imgW="215640" imgH="164880" progId="Equation.DSMT4">
                  <p:embed/>
                </p:oleObj>
              </mc:Choice>
              <mc:Fallback>
                <p:oleObj name="Equation" r:id="rId12" imgW="215640" imgH="164880" progId="Equation.DSMT4">
                  <p:embed/>
                  <p:pic>
                    <p:nvPicPr>
                      <p:cNvPr id="223253"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80334" name="Equation" r:id="rId14" imgW="736560" imgH="419040" progId="Equation.DSMT4">
                  <p:embed/>
                </p:oleObj>
              </mc:Choice>
              <mc:Fallback>
                <p:oleObj name="Equation" r:id="rId14" imgW="736560" imgH="419040" progId="Equation.DSMT4">
                  <p:embed/>
                  <p:pic>
                    <p:nvPicPr>
                      <p:cNvPr id="223254"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80335" name="Equation" r:id="rId16" imgW="609480" imgH="368280" progId="Equation.DSMT4">
                  <p:embed/>
                </p:oleObj>
              </mc:Choice>
              <mc:Fallback>
                <p:oleObj name="Equation" r:id="rId16" imgW="609480" imgH="368280" progId="Equation.DSMT4">
                  <p:embed/>
                  <p:pic>
                    <p:nvPicPr>
                      <p:cNvPr id="223255"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80336" name="Equation" r:id="rId18" imgW="241200" imgH="368280" progId="Equation.DSMT4">
                  <p:embed/>
                </p:oleObj>
              </mc:Choice>
              <mc:Fallback>
                <p:oleObj name="Equation" r:id="rId18" imgW="241200" imgH="368280" progId="Equation.DSMT4">
                  <p:embed/>
                  <p:pic>
                    <p:nvPicPr>
                      <p:cNvPr id="223256"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7656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Mar. 2, 2020</a:t>
            </a:r>
          </a:p>
        </p:txBody>
      </p:sp>
      <p:sp>
        <p:nvSpPr>
          <p:cNvPr id="5" name="Footer Placeholder 4"/>
          <p:cNvSpPr>
            <a:spLocks noGrp="1"/>
          </p:cNvSpPr>
          <p:nvPr>
            <p:ph type="ftr" sz="quarter" idx="11"/>
          </p:nvPr>
        </p:nvSpPr>
        <p:spPr/>
        <p:txBody>
          <a:bodyPr/>
          <a:lstStyle/>
          <a:p>
            <a:r>
              <a:rPr lang="en-US"/>
              <a:t>PHYS 1444-002, Spring 2020                    Dr. Jaehoon Yu</a:t>
            </a:r>
          </a:p>
        </p:txBody>
      </p:sp>
      <p:sp>
        <p:nvSpPr>
          <p:cNvPr id="6" name="Slide Number Placeholder 5"/>
          <p:cNvSpPr>
            <a:spLocks noGrp="1"/>
          </p:cNvSpPr>
          <p:nvPr>
            <p:ph type="sldNum" sz="quarter" idx="12"/>
          </p:nvPr>
        </p:nvSpPr>
        <p:spPr/>
        <p:txBody>
          <a:bodyPr/>
          <a:lstStyle/>
          <a:p>
            <a:fld id="{03F23AE2-A0B7-6F4A-809B-ED4B27CBA3C7}" type="slidenum">
              <a:rPr lang="en-US"/>
              <a:pPr/>
              <a:t>8</a:t>
            </a:fld>
            <a:endParaRPr lang="en-US"/>
          </a:p>
        </p:txBody>
      </p:sp>
      <p:sp>
        <p:nvSpPr>
          <p:cNvPr id="209922" name="Rectangle 2"/>
          <p:cNvSpPr>
            <a:spLocks noGrp="1" noChangeArrowheads="1"/>
          </p:cNvSpPr>
          <p:nvPr>
            <p:ph type="title"/>
          </p:nvPr>
        </p:nvSpPr>
        <p:spPr>
          <a:xfrm>
            <a:off x="76200" y="76200"/>
            <a:ext cx="8915400" cy="685800"/>
          </a:xfrm>
        </p:spPr>
        <p:txBody>
          <a:bodyPr/>
          <a:lstStyle/>
          <a:p>
            <a:r>
              <a:rPr lang="en-US" dirty="0"/>
              <a:t>Electric Energy Storage</a:t>
            </a:r>
          </a:p>
        </p:txBody>
      </p:sp>
      <p:sp>
        <p:nvSpPr>
          <p:cNvPr id="209923" name="Rectangle 3"/>
          <p:cNvSpPr>
            <a:spLocks noChangeArrowheads="1"/>
          </p:cNvSpPr>
          <p:nvPr/>
        </p:nvSpPr>
        <p:spPr bwMode="auto">
          <a:xfrm>
            <a:off x="304800" y="609600"/>
            <a:ext cx="85344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ea typeface="ＭＳ Ｐゴシック" charset="-128"/>
              </a:rPr>
              <a:t>The stored energy is the same as the amount of the work 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one plate and put them on to the other.</a:t>
            </a:r>
          </a:p>
          <a:p>
            <a:pPr marL="742950" lvl="1" indent="-285750">
              <a:spcBef>
                <a:spcPct val="20000"/>
              </a:spcBef>
              <a:buFontTx/>
              <a:buChar char="–"/>
            </a:pPr>
            <a:r>
              <a:rPr lang="en-US" dirty="0">
                <a:solidFill>
                  <a:srgbClr val="660066"/>
                </a:solidFill>
                <a:latin typeface="Arial Narrow" charset="0"/>
                <a:ea typeface="ＭＳ Ｐゴシック" charset="-128"/>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do not get charged immediately. </a:t>
            </a:r>
          </a:p>
          <a:p>
            <a:pPr marL="742950" lvl="1" indent="-285750">
              <a:spcBef>
                <a:spcPct val="20000"/>
              </a:spcBef>
              <a:buFontTx/>
              <a:buChar char="–"/>
            </a:pPr>
            <a:r>
              <a:rPr lang="en-US" dirty="0">
                <a:solidFill>
                  <a:srgbClr val="660066"/>
                </a:solidFill>
                <a:latin typeface="Arial Narrow" charset="0"/>
                <a:ea typeface="ＭＳ Ｐゴシック" charset="-128"/>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ea typeface="ＭＳ Ｐゴシック" charset="-128"/>
              </a:rPr>
              <a:t>Since there is no charge, there is no field that the external force needs to work to overcome.</a:t>
            </a:r>
          </a:p>
          <a:p>
            <a:pPr marL="742950" lvl="1" indent="-285750">
              <a:spcBef>
                <a:spcPct val="20000"/>
              </a:spcBef>
              <a:buFontTx/>
              <a:buChar char="–"/>
            </a:pPr>
            <a:r>
              <a:rPr lang="en-US" dirty="0">
                <a:solidFill>
                  <a:srgbClr val="660066"/>
                </a:solidFill>
                <a:latin typeface="Arial Narrow" charset="0"/>
                <a:ea typeface="ＭＳ Ｐゴシック" charset="-128"/>
              </a:rPr>
              <a:t>When some charge is on each plate, it requires work to add more charges of the same sign due to the electric repulsion.</a:t>
            </a:r>
          </a:p>
        </p:txBody>
      </p:sp>
    </p:spTree>
    <p:extLst>
      <p:ext uri="{BB962C8B-B14F-4D97-AF65-F5344CB8AC3E}">
        <p14:creationId xmlns:p14="http://schemas.microsoft.com/office/powerpoint/2010/main" val="334431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Mar. 2, 2020</a:t>
            </a:r>
          </a:p>
        </p:txBody>
      </p:sp>
      <p:sp>
        <p:nvSpPr>
          <p:cNvPr id="14" name="Footer Placeholder 4"/>
          <p:cNvSpPr>
            <a:spLocks noGrp="1"/>
          </p:cNvSpPr>
          <p:nvPr>
            <p:ph type="ftr" sz="quarter" idx="11"/>
          </p:nvPr>
        </p:nvSpPr>
        <p:spPr/>
        <p:txBody>
          <a:bodyPr/>
          <a:lstStyle/>
          <a:p>
            <a:r>
              <a:rPr lang="en-US"/>
              <a:t>PHYS 1444-002, Spring 2020                    Dr. Jaehoon Yu</a:t>
            </a:r>
          </a:p>
        </p:txBody>
      </p:sp>
      <p:sp>
        <p:nvSpPr>
          <p:cNvPr id="15" name="Slide Number Placeholder 5"/>
          <p:cNvSpPr>
            <a:spLocks noGrp="1"/>
          </p:cNvSpPr>
          <p:nvPr>
            <p:ph type="sldNum" sz="quarter" idx="12"/>
          </p:nvPr>
        </p:nvSpPr>
        <p:spPr/>
        <p:txBody>
          <a:bodyPr/>
          <a:lstStyle/>
          <a:p>
            <a:fld id="{83A7CD55-D9D1-DF4E-B0CD-90B219435554}" type="slidenum">
              <a:rPr lang="en-US"/>
              <a:pPr/>
              <a:t>9</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Storage</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work needed to add a small amount of charge, </a:t>
            </a:r>
            <a:r>
              <a:rPr lang="en-US" sz="2800" dirty="0" err="1">
                <a:solidFill>
                  <a:schemeClr val="accent2"/>
                </a:solidFill>
                <a:latin typeface="Arial Narrow" charset="0"/>
              </a:rPr>
              <a:t>dq</a:t>
            </a:r>
            <a:r>
              <a:rPr lang="en-US" sz="2800" dirty="0">
                <a:solidFill>
                  <a:schemeClr val="accent2"/>
                </a:solidFill>
                <a:latin typeface="Arial Narrow" charset="0"/>
              </a:rPr>
              <a:t>, when a potential difference across the plate is V: </a:t>
            </a:r>
            <a:r>
              <a:rPr lang="en-US" sz="2800" dirty="0" err="1">
                <a:solidFill>
                  <a:schemeClr val="accent2"/>
                </a:solidFill>
                <a:latin typeface="Arial Narrow" charset="0"/>
              </a:rPr>
              <a:t>dW</a:t>
            </a:r>
            <a:r>
              <a:rPr lang="en-US" sz="2800" dirty="0">
                <a:solidFill>
                  <a:schemeClr val="accent2"/>
                </a:solidFill>
                <a:latin typeface="Arial Narrow" charset="0"/>
              </a:rPr>
              <a:t>=</a:t>
            </a:r>
            <a:r>
              <a:rPr lang="en-US" sz="2800" dirty="0" err="1">
                <a:solidFill>
                  <a:schemeClr val="accent2"/>
                </a:solidFill>
                <a:latin typeface="Arial Narrow" charset="0"/>
              </a:rPr>
              <a:t>Vdq</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Since V=q/C, the work needed to store total charge Q is </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Thus, the energy stored in a capacitor when the capacitor carries the charges +Q and –Q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Q=CV, we can rewrite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24260" name="Object 4"/>
          <p:cNvGraphicFramePr>
            <a:graphicFrameLocks noChangeAspect="1"/>
          </p:cNvGraphicFramePr>
          <p:nvPr/>
        </p:nvGraphicFramePr>
        <p:xfrm>
          <a:off x="1544638" y="2447925"/>
          <a:ext cx="817562" cy="484188"/>
        </p:xfrm>
        <a:graphic>
          <a:graphicData uri="http://schemas.openxmlformats.org/presentationml/2006/ole">
            <mc:AlternateContent xmlns:mc="http://schemas.openxmlformats.org/markup-compatibility/2006">
              <mc:Choice xmlns:v="urn:schemas-microsoft-com:vml" Requires="v">
                <p:oleObj spid="_x0000_s81410" name="Equation" r:id="rId3" imgW="279360" imgH="164880" progId="Equation.DSMT4">
                  <p:embed/>
                </p:oleObj>
              </mc:Choice>
              <mc:Fallback>
                <p:oleObj name="Equation" r:id="rId3" imgW="279360" imgH="164880" progId="Equation.DSMT4">
                  <p:embed/>
                  <p:pic>
                    <p:nvPicPr>
                      <p:cNvPr id="2242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47925"/>
                        <a:ext cx="817562" cy="4841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2" name="Object 6"/>
          <p:cNvGraphicFramePr>
            <a:graphicFrameLocks noChangeAspect="1"/>
          </p:cNvGraphicFramePr>
          <p:nvPr/>
        </p:nvGraphicFramePr>
        <p:xfrm>
          <a:off x="5334000" y="3690938"/>
          <a:ext cx="1447800" cy="1185862"/>
        </p:xfrm>
        <a:graphic>
          <a:graphicData uri="http://schemas.openxmlformats.org/presentationml/2006/ole">
            <mc:AlternateContent xmlns:mc="http://schemas.openxmlformats.org/markup-compatibility/2006">
              <mc:Choice xmlns:v="urn:schemas-microsoft-com:vml" Requires="v">
                <p:oleObj spid="_x0000_s81411" name="Equation" r:id="rId5" imgW="482400" imgH="393480" progId="Equation.DSMT4">
                  <p:embed/>
                </p:oleObj>
              </mc:Choice>
              <mc:Fallback>
                <p:oleObj name="Equation" r:id="rId5" imgW="482400" imgH="393480" progId="Equation.DSMT4">
                  <p:embed/>
                  <p:pic>
                    <p:nvPicPr>
                      <p:cNvPr id="224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690938"/>
                        <a:ext cx="1447800" cy="11858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24263" name="Object 7"/>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81412" name="Equation" r:id="rId7" imgW="266400" imgH="164880" progId="Equation.DSMT4">
                  <p:embed/>
                </p:oleObj>
              </mc:Choice>
              <mc:Fallback>
                <p:oleObj name="Equation" r:id="rId7" imgW="266400" imgH="164880" progId="Equation.DSMT4">
                  <p:embed/>
                  <p:pic>
                    <p:nvPicPr>
                      <p:cNvPr id="22426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4" name="Object 8"/>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81413" name="Equation" r:id="rId9" imgW="355320" imgH="393480" progId="Equation.DSMT4">
                  <p:embed/>
                </p:oleObj>
              </mc:Choice>
              <mc:Fallback>
                <p:oleObj name="Equation" r:id="rId9" imgW="355320" imgH="393480" progId="Equation.DSMT4">
                  <p:embed/>
                  <p:pic>
                    <p:nvPicPr>
                      <p:cNvPr id="22426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5" name="Object 9"/>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81414" name="Equation" r:id="rId11" imgW="533160" imgH="368280" progId="Equation.DSMT4">
                  <p:embed/>
                </p:oleObj>
              </mc:Choice>
              <mc:Fallback>
                <p:oleObj name="Equation" r:id="rId11" imgW="533160" imgH="368280" progId="Equation.DSMT4">
                  <p:embed/>
                  <p:pic>
                    <p:nvPicPr>
                      <p:cNvPr id="224265"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81415" name="Equation" r:id="rId13" imgW="368280" imgH="368280" progId="Equation.DSMT4">
                  <p:embed/>
                </p:oleObj>
              </mc:Choice>
              <mc:Fallback>
                <p:oleObj name="Equation" r:id="rId13" imgW="368280" imgH="368280" progId="Equation.DSMT4">
                  <p:embed/>
                  <p:pic>
                    <p:nvPicPr>
                      <p:cNvPr id="224266"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7" name="Object 11"/>
          <p:cNvGraphicFramePr>
            <a:graphicFrameLocks noChangeAspect="1"/>
          </p:cNvGraphicFramePr>
          <p:nvPr/>
        </p:nvGraphicFramePr>
        <p:xfrm>
          <a:off x="2254250" y="2185988"/>
          <a:ext cx="1706563" cy="1008062"/>
        </p:xfrm>
        <a:graphic>
          <a:graphicData uri="http://schemas.openxmlformats.org/presentationml/2006/ole">
            <mc:AlternateContent xmlns:mc="http://schemas.openxmlformats.org/markup-compatibility/2006">
              <mc:Choice xmlns:v="urn:schemas-microsoft-com:vml" Requires="v">
                <p:oleObj spid="_x0000_s81416" name="Equation" r:id="rId15" imgW="584200" imgH="342900" progId="Equation.DSMT4">
                  <p:embed/>
                </p:oleObj>
              </mc:Choice>
              <mc:Fallback>
                <p:oleObj name="Equation" r:id="rId15" imgW="584200" imgH="342900" progId="Equation.DSMT4">
                  <p:embed/>
                  <p:pic>
                    <p:nvPicPr>
                      <p:cNvPr id="224267" name="Object 11"/>
                      <p:cNvPicPr>
                        <a:picLocks noChangeAspect="1" noChangeArrowheads="1"/>
                      </p:cNvPicPr>
                      <p:nvPr/>
                    </p:nvPicPr>
                    <p:blipFill>
                      <a:blip r:embed="rId16"/>
                      <a:srcRect/>
                      <a:stretch>
                        <a:fillRect/>
                      </a:stretch>
                    </p:blipFill>
                    <p:spPr bwMode="auto">
                      <a:xfrm>
                        <a:off x="2254250" y="2185988"/>
                        <a:ext cx="1706563" cy="1008062"/>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8" name="Object 12"/>
          <p:cNvGraphicFramePr>
            <a:graphicFrameLocks noChangeAspect="1"/>
          </p:cNvGraphicFramePr>
          <p:nvPr/>
        </p:nvGraphicFramePr>
        <p:xfrm>
          <a:off x="3962400" y="2132013"/>
          <a:ext cx="2043112" cy="1117600"/>
        </p:xfrm>
        <a:graphic>
          <a:graphicData uri="http://schemas.openxmlformats.org/presentationml/2006/ole">
            <mc:AlternateContent xmlns:mc="http://schemas.openxmlformats.org/markup-compatibility/2006">
              <mc:Choice xmlns:v="urn:schemas-microsoft-com:vml" Requires="v">
                <p:oleObj spid="_x0000_s81417" name="Equation" r:id="rId17" imgW="698500" imgH="381000" progId="Equation.DSMT4">
                  <p:embed/>
                </p:oleObj>
              </mc:Choice>
              <mc:Fallback>
                <p:oleObj name="Equation" r:id="rId17" imgW="698500" imgH="381000" progId="Equation.DSMT4">
                  <p:embed/>
                  <p:pic>
                    <p:nvPicPr>
                      <p:cNvPr id="224268" name="Object 12"/>
                      <p:cNvPicPr>
                        <a:picLocks noChangeAspect="1" noChangeArrowheads="1"/>
                      </p:cNvPicPr>
                      <p:nvPr/>
                    </p:nvPicPr>
                    <p:blipFill>
                      <a:blip r:embed="rId18"/>
                      <a:srcRect/>
                      <a:stretch>
                        <a:fillRect/>
                      </a:stretch>
                    </p:blipFill>
                    <p:spPr bwMode="auto">
                      <a:xfrm>
                        <a:off x="3962400" y="2132013"/>
                        <a:ext cx="2043112" cy="111760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9" name="Object 13"/>
          <p:cNvGraphicFramePr>
            <a:graphicFrameLocks noChangeAspect="1"/>
          </p:cNvGraphicFramePr>
          <p:nvPr/>
        </p:nvGraphicFramePr>
        <p:xfrm>
          <a:off x="6075363" y="2111375"/>
          <a:ext cx="706437" cy="1157288"/>
        </p:xfrm>
        <a:graphic>
          <a:graphicData uri="http://schemas.openxmlformats.org/presentationml/2006/ole">
            <mc:AlternateContent xmlns:mc="http://schemas.openxmlformats.org/markup-compatibility/2006">
              <mc:Choice xmlns:v="urn:schemas-microsoft-com:vml" Requires="v">
                <p:oleObj spid="_x0000_s81418" name="Equation" r:id="rId19" imgW="241200" imgH="393480" progId="Equation.DSMT4">
                  <p:embed/>
                </p:oleObj>
              </mc:Choice>
              <mc:Fallback>
                <p:oleObj name="Equation" r:id="rId19" imgW="241200" imgH="393480" progId="Equation.DSMT4">
                  <p:embed/>
                  <p:pic>
                    <p:nvPicPr>
                      <p:cNvPr id="224269"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363" y="2111375"/>
                        <a:ext cx="706437" cy="11572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9981303"/>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17135</TotalTime>
  <Words>2237</Words>
  <Application>Microsoft Macintosh PowerPoint</Application>
  <PresentationFormat>On-screen Show (4:3)</PresentationFormat>
  <Paragraphs>250</Paragraphs>
  <Slides>21</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Arial Narrow</vt:lpstr>
      <vt:lpstr>Monotype Corsiva</vt:lpstr>
      <vt:lpstr>Symbol</vt:lpstr>
      <vt:lpstr>Times New Roman</vt:lpstr>
      <vt:lpstr>phys1443-spring02</vt:lpstr>
      <vt:lpstr>Equation</vt:lpstr>
      <vt:lpstr>PHYS 1444 – Section 002 Lecture #11</vt:lpstr>
      <vt:lpstr>Announcements </vt:lpstr>
      <vt:lpstr>Single Conductor Capacitance</vt:lpstr>
      <vt:lpstr>Capacitors in Series or Parallel</vt:lpstr>
      <vt:lpstr>Capacitors in Parallel</vt:lpstr>
      <vt:lpstr>Capacitors in Series</vt:lpstr>
      <vt:lpstr>Example 24 – 5</vt:lpstr>
      <vt:lpstr>Electric Energy Storage</vt:lpstr>
      <vt:lpstr>Electric Energy Storage</vt:lpstr>
      <vt:lpstr>Example 24 – 8</vt:lpstr>
      <vt:lpstr>Electric Energy Density</vt:lpstr>
      <vt:lpstr>Dielectrics</vt:lpstr>
      <vt:lpstr>Dielectrics</vt:lpstr>
      <vt:lpstr>Dielectrics</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653</cp:revision>
  <dcterms:created xsi:type="dcterms:W3CDTF">2012-01-19T04:21:20Z</dcterms:created>
  <dcterms:modified xsi:type="dcterms:W3CDTF">2020-03-02T20:52:40Z</dcterms:modified>
</cp:coreProperties>
</file>