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562" r:id="rId2"/>
    <p:sldId id="567" r:id="rId3"/>
    <p:sldId id="609" r:id="rId4"/>
    <p:sldId id="610" r:id="rId5"/>
    <p:sldId id="611" r:id="rId6"/>
    <p:sldId id="612" r:id="rId7"/>
    <p:sldId id="613" r:id="rId8"/>
    <p:sldId id="614" r:id="rId9"/>
    <p:sldId id="615" r:id="rId10"/>
    <p:sldId id="616" r:id="rId11"/>
    <p:sldId id="617" r:id="rId12"/>
    <p:sldId id="618" r:id="rId13"/>
    <p:sldId id="619" r:id="rId14"/>
    <p:sldId id="620" r:id="rId15"/>
    <p:sldId id="633" r:id="rId16"/>
    <p:sldId id="636" r:id="rId17"/>
    <p:sldId id="622" r:id="rId18"/>
    <p:sldId id="623" r:id="rId19"/>
    <p:sldId id="624" r:id="rId20"/>
    <p:sldId id="625" r:id="rId21"/>
    <p:sldId id="626"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8"/>
    <p:restoredTop sz="94660"/>
  </p:normalViewPr>
  <p:slideViewPr>
    <p:cSldViewPr>
      <p:cViewPr varScale="1">
        <p:scale>
          <a:sx n="142" d="100"/>
          <a:sy n="142" d="100"/>
        </p:scale>
        <p:origin x="73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55.wmf"/><Relationship Id="rId12" Type="http://schemas.openxmlformats.org/officeDocument/2006/relationships/image" Target="../media/image60.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59.w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18" Type="http://schemas.openxmlformats.org/officeDocument/2006/relationships/image" Target="../media/image80.w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wmf"/><Relationship Id="rId17" Type="http://schemas.openxmlformats.org/officeDocument/2006/relationships/image" Target="../media/image79.wmf"/><Relationship Id="rId2" Type="http://schemas.openxmlformats.org/officeDocument/2006/relationships/image" Target="../media/image64.wmf"/><Relationship Id="rId16" Type="http://schemas.openxmlformats.org/officeDocument/2006/relationships/image" Target="../media/image78.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5" Type="http://schemas.openxmlformats.org/officeDocument/2006/relationships/image" Target="../media/image7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 Id="rId14"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wmf"/><Relationship Id="rId7" Type="http://schemas.openxmlformats.org/officeDocument/2006/relationships/image" Target="../media/image26.e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22.wmf"/><Relationship Id="rId5" Type="http://schemas.openxmlformats.org/officeDocument/2006/relationships/image" Target="../media/image39.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8469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11</a:t>
            </a:fld>
            <a:endParaRPr lang="en-US"/>
          </a:p>
        </p:txBody>
      </p:sp>
    </p:spTree>
    <p:extLst>
      <p:ext uri="{BB962C8B-B14F-4D97-AF65-F5344CB8AC3E}">
        <p14:creationId xmlns:p14="http://schemas.microsoft.com/office/powerpoint/2010/main" val="212177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393198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15</a:t>
            </a:fld>
            <a:endParaRPr lang="en-US"/>
          </a:p>
        </p:txBody>
      </p:sp>
    </p:spTree>
    <p:extLst>
      <p:ext uri="{BB962C8B-B14F-4D97-AF65-F5344CB8AC3E}">
        <p14:creationId xmlns:p14="http://schemas.microsoft.com/office/powerpoint/2010/main" val="54326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21</a:t>
            </a:fld>
            <a:endParaRPr lang="en-US"/>
          </a:p>
        </p:txBody>
      </p:sp>
    </p:spTree>
    <p:extLst>
      <p:ext uri="{BB962C8B-B14F-4D97-AF65-F5344CB8AC3E}">
        <p14:creationId xmlns:p14="http://schemas.microsoft.com/office/powerpoint/2010/main" val="1157671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Mar. 2,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 2,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 2,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 2,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 2,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Mar. 2,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Mar. 2,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 2,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Mar. 2,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Mar. 2,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 2,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 2,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Mar. 2,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image" Target="../media/image35.wmf"/><Relationship Id="rId1" Type="http://schemas.openxmlformats.org/officeDocument/2006/relationships/vmlDrawing" Target="../drawings/vmlDrawing6.vml"/><Relationship Id="rId6" Type="http://schemas.openxmlformats.org/officeDocument/2006/relationships/image" Target="../media/image30.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8.bin"/><Relationship Id="rId14" Type="http://schemas.openxmlformats.org/officeDocument/2006/relationships/image" Target="../media/image34.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9.wmf"/><Relationship Id="rId3" Type="http://schemas.openxmlformats.org/officeDocument/2006/relationships/notesSlide" Target="../notesSlides/notesSlide3.xml"/><Relationship Id="rId7" Type="http://schemas.openxmlformats.org/officeDocument/2006/relationships/image" Target="../media/image36.wmf"/><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3.bin"/><Relationship Id="rId11" Type="http://schemas.openxmlformats.org/officeDocument/2006/relationships/image" Target="../media/image38.wmf"/><Relationship Id="rId5" Type="http://schemas.openxmlformats.org/officeDocument/2006/relationships/image" Target="../media/image22.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1.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0.bin"/><Relationship Id="rId5" Type="http://schemas.openxmlformats.org/officeDocument/2006/relationships/image" Target="../media/image42.wmf"/><Relationship Id="rId4" Type="http://schemas.openxmlformats.org/officeDocument/2006/relationships/oleObject" Target="../embeddings/oleObject39.bin"/></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7.wmf"/><Relationship Id="rId5" Type="http://schemas.openxmlformats.org/officeDocument/2006/relationships/oleObject" Target="../embeddings/oleObject42.bin"/><Relationship Id="rId4" Type="http://schemas.openxmlformats.org/officeDocument/2006/relationships/image" Target="../media/image46.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3.wmf"/><Relationship Id="rId18" Type="http://schemas.openxmlformats.org/officeDocument/2006/relationships/oleObject" Target="../embeddings/oleObject51.bin"/><Relationship Id="rId26" Type="http://schemas.openxmlformats.org/officeDocument/2006/relationships/oleObject" Target="../embeddings/oleObject55.bin"/><Relationship Id="rId3" Type="http://schemas.openxmlformats.org/officeDocument/2006/relationships/image" Target="../media/image62.jpeg"/><Relationship Id="rId21" Type="http://schemas.openxmlformats.org/officeDocument/2006/relationships/image" Target="../media/image57.wmf"/><Relationship Id="rId7" Type="http://schemas.openxmlformats.org/officeDocument/2006/relationships/image" Target="../media/image50.wmf"/><Relationship Id="rId12" Type="http://schemas.openxmlformats.org/officeDocument/2006/relationships/oleObject" Target="../embeddings/oleObject48.bin"/><Relationship Id="rId17" Type="http://schemas.openxmlformats.org/officeDocument/2006/relationships/image" Target="../media/image55.wmf"/><Relationship Id="rId25"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oleObject" Target="../embeddings/oleObject50.bin"/><Relationship Id="rId20" Type="http://schemas.openxmlformats.org/officeDocument/2006/relationships/oleObject" Target="../embeddings/oleObject52.bin"/><Relationship Id="rId29" Type="http://schemas.openxmlformats.org/officeDocument/2006/relationships/image" Target="../media/image61.wmf"/><Relationship Id="rId1" Type="http://schemas.openxmlformats.org/officeDocument/2006/relationships/vmlDrawing" Target="../drawings/vmlDrawing12.vml"/><Relationship Id="rId6" Type="http://schemas.openxmlformats.org/officeDocument/2006/relationships/oleObject" Target="../embeddings/oleObject45.bin"/><Relationship Id="rId11" Type="http://schemas.openxmlformats.org/officeDocument/2006/relationships/image" Target="../media/image52.wmf"/><Relationship Id="rId24" Type="http://schemas.openxmlformats.org/officeDocument/2006/relationships/oleObject" Target="../embeddings/oleObject54.bin"/><Relationship Id="rId5" Type="http://schemas.openxmlformats.org/officeDocument/2006/relationships/image" Target="../media/image49.wmf"/><Relationship Id="rId15" Type="http://schemas.openxmlformats.org/officeDocument/2006/relationships/image" Target="../media/image54.wmf"/><Relationship Id="rId23" Type="http://schemas.openxmlformats.org/officeDocument/2006/relationships/image" Target="../media/image58.wmf"/><Relationship Id="rId28" Type="http://schemas.openxmlformats.org/officeDocument/2006/relationships/oleObject" Target="../embeddings/oleObject56.bin"/><Relationship Id="rId10" Type="http://schemas.openxmlformats.org/officeDocument/2006/relationships/oleObject" Target="../embeddings/oleObject47.bin"/><Relationship Id="rId19" Type="http://schemas.openxmlformats.org/officeDocument/2006/relationships/image" Target="../media/image56.wmf"/><Relationship Id="rId4" Type="http://schemas.openxmlformats.org/officeDocument/2006/relationships/oleObject" Target="../embeddings/oleObject44.bin"/><Relationship Id="rId9" Type="http://schemas.openxmlformats.org/officeDocument/2006/relationships/image" Target="../media/image51.wmf"/><Relationship Id="rId14" Type="http://schemas.openxmlformats.org/officeDocument/2006/relationships/oleObject" Target="../embeddings/oleObject49.bin"/><Relationship Id="rId22" Type="http://schemas.openxmlformats.org/officeDocument/2006/relationships/oleObject" Target="../embeddings/oleObject53.bin"/><Relationship Id="rId27" Type="http://schemas.openxmlformats.org/officeDocument/2006/relationships/image" Target="../media/image60.wmf"/></Relationships>
</file>

<file path=ppt/slides/_rels/slide19.xml.rels><?xml version="1.0" encoding="UTF-8" standalone="yes"?>
<Relationships xmlns="http://schemas.openxmlformats.org/package/2006/relationships"><Relationship Id="rId13" Type="http://schemas.openxmlformats.org/officeDocument/2006/relationships/oleObject" Target="../embeddings/oleObject62.bin"/><Relationship Id="rId18" Type="http://schemas.openxmlformats.org/officeDocument/2006/relationships/image" Target="../media/image70.wmf"/><Relationship Id="rId26" Type="http://schemas.openxmlformats.org/officeDocument/2006/relationships/image" Target="../media/image74.wmf"/><Relationship Id="rId21" Type="http://schemas.openxmlformats.org/officeDocument/2006/relationships/oleObject" Target="../embeddings/oleObject66.bin"/><Relationship Id="rId34" Type="http://schemas.openxmlformats.org/officeDocument/2006/relationships/image" Target="../media/image78.wmf"/><Relationship Id="rId7" Type="http://schemas.openxmlformats.org/officeDocument/2006/relationships/oleObject" Target="../embeddings/oleObject59.bin"/><Relationship Id="rId12" Type="http://schemas.openxmlformats.org/officeDocument/2006/relationships/image" Target="../media/image67.wmf"/><Relationship Id="rId17" Type="http://schemas.openxmlformats.org/officeDocument/2006/relationships/oleObject" Target="../embeddings/oleObject64.bin"/><Relationship Id="rId25" Type="http://schemas.openxmlformats.org/officeDocument/2006/relationships/oleObject" Target="../embeddings/oleObject68.bin"/><Relationship Id="rId33" Type="http://schemas.openxmlformats.org/officeDocument/2006/relationships/oleObject" Target="../embeddings/oleObject72.bin"/><Relationship Id="rId38" Type="http://schemas.openxmlformats.org/officeDocument/2006/relationships/image" Target="../media/image80.wmf"/><Relationship Id="rId2" Type="http://schemas.openxmlformats.org/officeDocument/2006/relationships/slideLayout" Target="../slideLayouts/slideLayout2.xml"/><Relationship Id="rId16" Type="http://schemas.openxmlformats.org/officeDocument/2006/relationships/image" Target="../media/image69.wmf"/><Relationship Id="rId20" Type="http://schemas.openxmlformats.org/officeDocument/2006/relationships/image" Target="../media/image71.wmf"/><Relationship Id="rId29" Type="http://schemas.openxmlformats.org/officeDocument/2006/relationships/oleObject" Target="../embeddings/oleObject70.bin"/><Relationship Id="rId1" Type="http://schemas.openxmlformats.org/officeDocument/2006/relationships/vmlDrawing" Target="../drawings/vmlDrawing13.vml"/><Relationship Id="rId6" Type="http://schemas.openxmlformats.org/officeDocument/2006/relationships/image" Target="../media/image64.wmf"/><Relationship Id="rId11" Type="http://schemas.openxmlformats.org/officeDocument/2006/relationships/oleObject" Target="../embeddings/oleObject61.bin"/><Relationship Id="rId24" Type="http://schemas.openxmlformats.org/officeDocument/2006/relationships/image" Target="../media/image73.wmf"/><Relationship Id="rId32" Type="http://schemas.openxmlformats.org/officeDocument/2006/relationships/image" Target="../media/image77.wmf"/><Relationship Id="rId37" Type="http://schemas.openxmlformats.org/officeDocument/2006/relationships/oleObject" Target="../embeddings/oleObject74.bin"/><Relationship Id="rId5" Type="http://schemas.openxmlformats.org/officeDocument/2006/relationships/oleObject" Target="../embeddings/oleObject58.bin"/><Relationship Id="rId15" Type="http://schemas.openxmlformats.org/officeDocument/2006/relationships/oleObject" Target="../embeddings/oleObject63.bin"/><Relationship Id="rId23" Type="http://schemas.openxmlformats.org/officeDocument/2006/relationships/oleObject" Target="../embeddings/oleObject67.bin"/><Relationship Id="rId28" Type="http://schemas.openxmlformats.org/officeDocument/2006/relationships/image" Target="../media/image75.wmf"/><Relationship Id="rId36" Type="http://schemas.openxmlformats.org/officeDocument/2006/relationships/image" Target="../media/image79.wmf"/><Relationship Id="rId10" Type="http://schemas.openxmlformats.org/officeDocument/2006/relationships/image" Target="../media/image66.wmf"/><Relationship Id="rId19" Type="http://schemas.openxmlformats.org/officeDocument/2006/relationships/oleObject" Target="../embeddings/oleObject65.bin"/><Relationship Id="rId31" Type="http://schemas.openxmlformats.org/officeDocument/2006/relationships/oleObject" Target="../embeddings/oleObject71.bin"/><Relationship Id="rId4" Type="http://schemas.openxmlformats.org/officeDocument/2006/relationships/image" Target="../media/image63.wmf"/><Relationship Id="rId9" Type="http://schemas.openxmlformats.org/officeDocument/2006/relationships/oleObject" Target="../embeddings/oleObject60.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69.bin"/><Relationship Id="rId30" Type="http://schemas.openxmlformats.org/officeDocument/2006/relationships/image" Target="../media/image76.wmf"/><Relationship Id="rId35" Type="http://schemas.openxmlformats.org/officeDocument/2006/relationships/oleObject" Target="../embeddings/oleObject73.bin"/><Relationship Id="rId8" Type="http://schemas.openxmlformats.org/officeDocument/2006/relationships/image" Target="../media/image65.wmf"/><Relationship Id="rId3" Type="http://schemas.openxmlformats.org/officeDocument/2006/relationships/oleObject" Target="../embeddings/oleObject5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e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jpeg"/><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5.wmf"/><Relationship Id="rId18" Type="http://schemas.openxmlformats.org/officeDocument/2006/relationships/oleObject" Target="../embeddings/oleObject15.bin"/><Relationship Id="rId3" Type="http://schemas.openxmlformats.org/officeDocument/2006/relationships/image" Target="../media/image19.jpeg"/><Relationship Id="rId7" Type="http://schemas.openxmlformats.org/officeDocument/2006/relationships/image" Target="../media/image12.wmf"/><Relationship Id="rId12" Type="http://schemas.openxmlformats.org/officeDocument/2006/relationships/oleObject" Target="../embeddings/oleObject12.bin"/><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1.bin"/><Relationship Id="rId19" Type="http://schemas.openxmlformats.org/officeDocument/2006/relationships/image" Target="../media/image18.wmf"/><Relationship Id="rId4" Type="http://schemas.openxmlformats.org/officeDocument/2006/relationships/oleObject" Target="../embeddings/oleObject8.bin"/><Relationship Id="rId9" Type="http://schemas.openxmlformats.org/officeDocument/2006/relationships/image" Target="../media/image13.wmf"/><Relationship Id="rId1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1.bin"/><Relationship Id="rId18" Type="http://schemas.openxmlformats.org/officeDocument/2006/relationships/image" Target="../media/image27.e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4.wmf"/><Relationship Id="rId17"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26.emf"/><Relationship Id="rId20" Type="http://schemas.openxmlformats.org/officeDocument/2006/relationships/image" Target="../media/image28.wmf"/><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23.wmf"/><Relationship Id="rId19" Type="http://schemas.openxmlformats.org/officeDocument/2006/relationships/oleObject" Target="../embeddings/oleObject24.bin"/><Relationship Id="rId4" Type="http://schemas.openxmlformats.org/officeDocument/2006/relationships/image" Target="../media/image20.wmf"/><Relationship Id="rId9" Type="http://schemas.openxmlformats.org/officeDocument/2006/relationships/oleObject" Target="../embeddings/oleObject19.bin"/><Relationship Id="rId14"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Mar. 2,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#11</a:t>
            </a:r>
          </a:p>
        </p:txBody>
      </p:sp>
      <p:sp>
        <p:nvSpPr>
          <p:cNvPr id="18438" name="Text Box 4"/>
          <p:cNvSpPr txBox="1">
            <a:spLocks noChangeArrowheads="1"/>
          </p:cNvSpPr>
          <p:nvPr/>
        </p:nvSpPr>
        <p:spPr bwMode="auto">
          <a:xfrm>
            <a:off x="2893398" y="1447800"/>
            <a:ext cx="304923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Mar. 2,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1266522" y="2074628"/>
            <a:ext cx="6934200" cy="2971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a:latin typeface="Arial Narrow" charset="0"/>
              </a:rPr>
              <a:t>CH 24 Capacitance etc..</a:t>
            </a:r>
            <a:endParaRPr lang="en-US" dirty="0">
              <a:solidFill>
                <a:srgbClr val="003300"/>
              </a:solidFill>
              <a:latin typeface="Arial Narrow" charset="0"/>
            </a:endParaRPr>
          </a:p>
          <a:p>
            <a:pPr marL="990600" lvl="1" indent="-533400"/>
            <a:r>
              <a:rPr lang="en-US" dirty="0">
                <a:latin typeface="Arial Narrow" charset="0"/>
              </a:rPr>
              <a:t>Single Conductor Capacitance</a:t>
            </a:r>
          </a:p>
          <a:p>
            <a:pPr marL="990600" lvl="1" indent="-533400"/>
            <a:r>
              <a:rPr lang="en-US" dirty="0">
                <a:latin typeface="Arial Narrow" charset="0"/>
              </a:rPr>
              <a:t>Capacitors in Series or Parallel</a:t>
            </a:r>
          </a:p>
          <a:p>
            <a:pPr marL="990600" lvl="1" indent="-533400"/>
            <a:r>
              <a:rPr lang="en-US" dirty="0">
                <a:latin typeface="Arial Narrow" charset="0"/>
              </a:rPr>
              <a:t>Electric Energy Storage</a:t>
            </a:r>
          </a:p>
          <a:p>
            <a:pPr marL="990600" lvl="1" indent="-533400"/>
            <a:r>
              <a:rPr lang="en-US" dirty="0">
                <a:latin typeface="Arial Narrow" charset="0"/>
              </a:rPr>
              <a:t>Effect of Dielectric</a:t>
            </a:r>
          </a:p>
          <a:p>
            <a:pPr algn="l">
              <a:buNone/>
            </a:pPr>
            <a:r>
              <a:rPr lang="en-US" dirty="0">
                <a:latin typeface="Arial Narrow" charset="0"/>
              </a:rPr>
              <a:t>CH 25 </a:t>
            </a:r>
          </a:p>
          <a:p>
            <a:pPr marL="969963" lvl="1" indent="-533400">
              <a:buFont typeface="Arial"/>
              <a:buChar char="•"/>
            </a:pPr>
            <a:r>
              <a:rPr lang="en-US" dirty="0">
                <a:latin typeface="Arial Narrow" charset="0"/>
              </a:rPr>
              <a:t>Electric Current and Resistance</a:t>
            </a:r>
          </a:p>
          <a:p>
            <a:pPr lvl="1">
              <a:buFont typeface="Arial" panose="020B0604020202020204" pitchFamily="34" charset="0"/>
              <a:buChar char="•"/>
            </a:pPr>
            <a:endParaRPr lang="en-US" dirty="0">
              <a:latin typeface="Arial Narrow" charset="0"/>
            </a:endParaRPr>
          </a:p>
        </p:txBody>
      </p:sp>
      <p:pic>
        <p:nvPicPr>
          <p:cNvPr id="3" name="Picture 2">
            <a:extLst>
              <a:ext uri="{FF2B5EF4-FFF2-40B4-BE49-F238E27FC236}">
                <a16:creationId xmlns:a16="http://schemas.microsoft.com/office/drawing/2014/main" id="{34662A6D-CD48-E741-9379-FA0A45B14ADC}"/>
              </a:ext>
            </a:extLst>
          </p:cNvPr>
          <p:cNvPicPr>
            <a:picLocks noChangeAspect="1"/>
          </p:cNvPicPr>
          <p:nvPr/>
        </p:nvPicPr>
        <p:blipFill>
          <a:blip r:link="rId3"/>
          <a:stretch>
            <a:fillRect/>
          </a:stretch>
        </p:blipFill>
        <p:spPr>
          <a:xfrm>
            <a:off x="1270000" y="1270000"/>
            <a:ext cx="63500" cy="76200"/>
          </a:xfrm>
          <a:prstGeom prst="rect">
            <a:avLst/>
          </a:prstGeom>
        </p:spPr>
      </p:pic>
      <p:sp>
        <p:nvSpPr>
          <p:cNvPr id="9" name="Text Box 9">
            <a:extLst>
              <a:ext uri="{FF2B5EF4-FFF2-40B4-BE49-F238E27FC236}">
                <a16:creationId xmlns:a16="http://schemas.microsoft.com/office/drawing/2014/main" id="{1AF1273E-B4A7-4049-9C57-8850EB533DCF}"/>
              </a:ext>
            </a:extLst>
          </p:cNvPr>
          <p:cNvSpPr txBox="1">
            <a:spLocks noChangeArrowheads="1"/>
          </p:cNvSpPr>
          <p:nvPr/>
        </p:nvSpPr>
        <p:spPr bwMode="auto">
          <a:xfrm>
            <a:off x="1009045" y="5779532"/>
            <a:ext cx="7449155"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#7, due 11pm, Monday, Mar. 16!!</a:t>
            </a:r>
          </a:p>
        </p:txBody>
      </p:sp>
    </p:spTree>
    <p:extLst>
      <p:ext uri="{BB962C8B-B14F-4D97-AF65-F5344CB8AC3E}">
        <p14:creationId xmlns:p14="http://schemas.microsoft.com/office/powerpoint/2010/main" val="28469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left)">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left)">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left)">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wipe(left)">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Mar. 2, 2020</a:t>
            </a:r>
          </a:p>
        </p:txBody>
      </p:sp>
      <p:sp>
        <p:nvSpPr>
          <p:cNvPr id="18" name="Footer Placeholder 4"/>
          <p:cNvSpPr>
            <a:spLocks noGrp="1"/>
          </p:cNvSpPr>
          <p:nvPr>
            <p:ph type="ftr" sz="quarter" idx="11"/>
          </p:nvPr>
        </p:nvSpPr>
        <p:spPr/>
        <p:txBody>
          <a:bodyPr/>
          <a:lstStyle/>
          <a:p>
            <a:r>
              <a:rPr lang="en-US"/>
              <a:t>PHYS 1444-002, Spring 2020                    Dr. Jaehoon Yu</a:t>
            </a:r>
          </a:p>
        </p:txBody>
      </p:sp>
      <p:sp>
        <p:nvSpPr>
          <p:cNvPr id="19" name="Slide Number Placeholder 5"/>
          <p:cNvSpPr>
            <a:spLocks noGrp="1"/>
          </p:cNvSpPr>
          <p:nvPr>
            <p:ph type="sldNum" sz="quarter" idx="12"/>
          </p:nvPr>
        </p:nvSpPr>
        <p:spPr/>
        <p:txBody>
          <a:bodyPr/>
          <a:lstStyle/>
          <a:p>
            <a:fld id="{465B3970-AE4E-654D-9A31-FFD8592EC514}" type="slidenum">
              <a:rPr lang="en-US"/>
              <a:pPr/>
              <a:t>10</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 8</a:t>
            </a:r>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82306" name="Equation" r:id="rId3" imgW="660240" imgH="368280" progId="Equation.DSMT4">
                  <p:embed/>
                </p:oleObj>
              </mc:Choice>
              <mc:Fallback>
                <p:oleObj name="Equation" r:id="rId3" imgW="660240" imgH="368280" progId="Equation.DSMT4">
                  <p:embed/>
                  <p:pic>
                    <p:nvPicPr>
                      <p:cNvPr id="225297"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82307" name="Equation" r:id="rId5" imgW="2603160" imgH="368280" progId="Equation.DSMT4">
                  <p:embed/>
                </p:oleObj>
              </mc:Choice>
              <mc:Fallback>
                <p:oleObj name="Equation" r:id="rId5" imgW="2603160" imgH="368280" progId="Equation.DSMT4">
                  <p:embed/>
                  <p:pic>
                    <p:nvPicPr>
                      <p:cNvPr id="22530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82308" name="Equation" r:id="rId7" imgW="419040" imgH="203040" progId="Equation.DSMT4">
                  <p:embed/>
                </p:oleObj>
              </mc:Choice>
              <mc:Fallback>
                <p:oleObj name="Equation" r:id="rId7" imgW="419040" imgH="203040" progId="Equation.DSMT4">
                  <p:embed/>
                  <p:pic>
                    <p:nvPicPr>
                      <p:cNvPr id="225302"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82309" name="Equation" r:id="rId9" imgW="596880" imgH="406080" progId="Equation.DSMT4">
                  <p:embed/>
                </p:oleObj>
              </mc:Choice>
              <mc:Fallback>
                <p:oleObj name="Equation" r:id="rId9" imgW="596880" imgH="406080" progId="Equation.DSMT4">
                  <p:embed/>
                  <p:pic>
                    <p:nvPicPr>
                      <p:cNvPr id="225303"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82310" name="Equation" r:id="rId11" imgW="355320" imgH="164880" progId="Equation.DSMT4">
                  <p:embed/>
                </p:oleObj>
              </mc:Choice>
              <mc:Fallback>
                <p:oleObj name="Equation" r:id="rId11" imgW="355320" imgH="164880" progId="Equation.DSMT4">
                  <p:embed/>
                  <p:pic>
                    <p:nvPicPr>
                      <p:cNvPr id="225304"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82311" name="Equation" r:id="rId13" imgW="533160" imgH="406080" progId="Equation.DSMT4">
                  <p:embed/>
                </p:oleObj>
              </mc:Choice>
              <mc:Fallback>
                <p:oleObj name="Equation" r:id="rId13" imgW="533160" imgH="406080" progId="Equation.DSMT4">
                  <p:embed/>
                  <p:pic>
                    <p:nvPicPr>
                      <p:cNvPr id="225305"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82312" name="Equation" r:id="rId15" imgW="139680" imgH="164880" progId="Equation.DSMT4">
                  <p:embed/>
                </p:oleObj>
              </mc:Choice>
              <mc:Fallback>
                <p:oleObj name="Equation" r:id="rId15" imgW="139680" imgH="164880" progId="Equation.DSMT4">
                  <p:embed/>
                  <p:pic>
                    <p:nvPicPr>
                      <p:cNvPr id="225306"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743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289"/>
                                        </p:tgtEl>
                                        <p:attrNameLst>
                                          <p:attrName>style.visibility</p:attrName>
                                        </p:attrNameLst>
                                      </p:cBhvr>
                                      <p:to>
                                        <p:strVal val="visible"/>
                                      </p:to>
                                    </p:set>
                                    <p:animEffect transition="in" filter="wipe(left)">
                                      <p:cBhvr>
                                        <p:cTn id="12" dur="500"/>
                                        <p:tgtEl>
                                          <p:spTgt spid="2252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5288"/>
                                        </p:tgtEl>
                                        <p:attrNameLst>
                                          <p:attrName>style.visibility</p:attrName>
                                        </p:attrNameLst>
                                      </p:cBhvr>
                                      <p:to>
                                        <p:strVal val="visible"/>
                                      </p:to>
                                    </p:set>
                                    <p:animEffect transition="in" filter="wipe(left)">
                                      <p:cBhvr>
                                        <p:cTn id="17" dur="500"/>
                                        <p:tgtEl>
                                          <p:spTgt spid="2252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5295"/>
                                        </p:tgtEl>
                                        <p:attrNameLst>
                                          <p:attrName>style.visibility</p:attrName>
                                        </p:attrNameLst>
                                      </p:cBhvr>
                                      <p:to>
                                        <p:strVal val="visible"/>
                                      </p:to>
                                    </p:set>
                                    <p:animEffect transition="in" filter="wipe(left)">
                                      <p:cBhvr>
                                        <p:cTn id="22" dur="500"/>
                                        <p:tgtEl>
                                          <p:spTgt spid="2252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5296"/>
                                        </p:tgtEl>
                                        <p:attrNameLst>
                                          <p:attrName>style.visibility</p:attrName>
                                        </p:attrNameLst>
                                      </p:cBhvr>
                                      <p:to>
                                        <p:strVal val="visible"/>
                                      </p:to>
                                    </p:set>
                                    <p:animEffect transition="in" filter="wipe(left)">
                                      <p:cBhvr>
                                        <p:cTn id="27" dur="500"/>
                                        <p:tgtEl>
                                          <p:spTgt spid="2252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5286"/>
                                        </p:tgtEl>
                                        <p:attrNameLst>
                                          <p:attrName>style.visibility</p:attrName>
                                        </p:attrNameLst>
                                      </p:cBhvr>
                                      <p:to>
                                        <p:strVal val="visible"/>
                                      </p:to>
                                    </p:set>
                                    <p:animEffect transition="in" filter="wipe(left)">
                                      <p:cBhvr>
                                        <p:cTn id="32" dur="500"/>
                                        <p:tgtEl>
                                          <p:spTgt spid="2252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5297"/>
                                        </p:tgtEl>
                                        <p:attrNameLst>
                                          <p:attrName>style.visibility</p:attrName>
                                        </p:attrNameLst>
                                      </p:cBhvr>
                                      <p:to>
                                        <p:strVal val="visible"/>
                                      </p:to>
                                    </p:set>
                                    <p:animEffect transition="in" filter="wipe(left)">
                                      <p:cBhvr>
                                        <p:cTn id="37" dur="500"/>
                                        <p:tgtEl>
                                          <p:spTgt spid="2252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5300"/>
                                        </p:tgtEl>
                                        <p:attrNameLst>
                                          <p:attrName>style.visibility</p:attrName>
                                        </p:attrNameLst>
                                      </p:cBhvr>
                                      <p:to>
                                        <p:strVal val="visible"/>
                                      </p:to>
                                    </p:set>
                                    <p:animEffect transition="in" filter="wipe(left)">
                                      <p:cBhvr>
                                        <p:cTn id="42" dur="500"/>
                                        <p:tgtEl>
                                          <p:spTgt spid="22530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5301"/>
                                        </p:tgtEl>
                                        <p:attrNameLst>
                                          <p:attrName>style.visibility</p:attrName>
                                        </p:attrNameLst>
                                      </p:cBhvr>
                                      <p:to>
                                        <p:strVal val="visible"/>
                                      </p:to>
                                    </p:set>
                                    <p:animEffect transition="in" filter="wipe(left)">
                                      <p:cBhvr>
                                        <p:cTn id="47" dur="500"/>
                                        <p:tgtEl>
                                          <p:spTgt spid="22530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5302"/>
                                        </p:tgtEl>
                                        <p:attrNameLst>
                                          <p:attrName>style.visibility</p:attrName>
                                        </p:attrNameLst>
                                      </p:cBhvr>
                                      <p:to>
                                        <p:strVal val="visible"/>
                                      </p:to>
                                    </p:set>
                                    <p:animEffect transition="in" filter="wipe(left)">
                                      <p:cBhvr>
                                        <p:cTn id="52" dur="500"/>
                                        <p:tgtEl>
                                          <p:spTgt spid="2253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5303"/>
                                        </p:tgtEl>
                                        <p:attrNameLst>
                                          <p:attrName>style.visibility</p:attrName>
                                        </p:attrNameLst>
                                      </p:cBhvr>
                                      <p:to>
                                        <p:strVal val="visible"/>
                                      </p:to>
                                    </p:set>
                                    <p:animEffect transition="in" filter="wipe(left)">
                                      <p:cBhvr>
                                        <p:cTn id="57" dur="500"/>
                                        <p:tgtEl>
                                          <p:spTgt spid="22530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5304"/>
                                        </p:tgtEl>
                                        <p:attrNameLst>
                                          <p:attrName>style.visibility</p:attrName>
                                        </p:attrNameLst>
                                      </p:cBhvr>
                                      <p:to>
                                        <p:strVal val="visible"/>
                                      </p:to>
                                    </p:set>
                                    <p:animEffect transition="in" filter="wipe(left)">
                                      <p:cBhvr>
                                        <p:cTn id="62" dur="500"/>
                                        <p:tgtEl>
                                          <p:spTgt spid="22530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5305"/>
                                        </p:tgtEl>
                                        <p:attrNameLst>
                                          <p:attrName>style.visibility</p:attrName>
                                        </p:attrNameLst>
                                      </p:cBhvr>
                                      <p:to>
                                        <p:strVal val="visible"/>
                                      </p:to>
                                    </p:set>
                                    <p:animEffect transition="in" filter="wipe(left)">
                                      <p:cBhvr>
                                        <p:cTn id="67" dur="500"/>
                                        <p:tgtEl>
                                          <p:spTgt spid="2253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25306"/>
                                        </p:tgtEl>
                                        <p:attrNameLst>
                                          <p:attrName>style.visibility</p:attrName>
                                        </p:attrNameLst>
                                      </p:cBhvr>
                                      <p:to>
                                        <p:strVal val="visible"/>
                                      </p:to>
                                    </p:set>
                                    <p:animEffect transition="in" filter="wipe(left)">
                                      <p:cBhvr>
                                        <p:cTn id="72" dur="500"/>
                                        <p:tgtEl>
                                          <p:spTgt spid="22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6" grpId="0"/>
      <p:bldP spid="225288" grpId="0"/>
      <p:bldP spid="225289" grpId="0"/>
      <p:bldP spid="225295" grpId="0"/>
      <p:bldP spid="225296" grpId="0"/>
      <p:bldP spid="2253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Mar. 2,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E1DBC7EB-CA68-F44F-9114-013CF51C231E}" type="slidenum">
              <a:rPr lang="en-US"/>
              <a:pPr/>
              <a:t>11</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a:solidFill>
                  <a:schemeClr val="accent2"/>
                </a:solidFill>
                <a:latin typeface="Symbol" charset="2"/>
              </a:rPr>
              <a:t>ε</a:t>
            </a:r>
            <a:r>
              <a:rPr lang="en-US" sz="3200" baseline="-25000" dirty="0">
                <a:solidFill>
                  <a:schemeClr val="accent2"/>
                </a:solidFill>
                <a:latin typeface="Arial Narrow" charset="0"/>
              </a:rPr>
              <a:t>0</a:t>
            </a:r>
            <a:r>
              <a:rPr lang="en-US" sz="3200" dirty="0">
                <a:solidFill>
                  <a:schemeClr val="accent2"/>
                </a:solidFill>
                <a:latin typeface="Arial Narrow" charset="0"/>
              </a:rPr>
              <a:t>A/d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83220" name="Equation" r:id="rId4" imgW="266400" imgH="164880" progId="Equation.DSMT4">
                  <p:embed/>
                </p:oleObj>
              </mc:Choice>
              <mc:Fallback>
                <p:oleObj name="Equation" r:id="rId4" imgW="266400" imgH="164880" progId="Equation.DSMT4">
                  <p:embed/>
                  <p:pic>
                    <p:nvPicPr>
                      <p:cNvPr id="22426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83221" name="Equation" r:id="rId6" imgW="533160" imgH="368280" progId="Equation.DSMT4">
                  <p:embed/>
                </p:oleObj>
              </mc:Choice>
              <mc:Fallback>
                <p:oleObj name="Equation" r:id="rId6" imgW="533160" imgH="368280" progId="Equation.DSMT4">
                  <p:embed/>
                  <p:pic>
                    <p:nvPicPr>
                      <p:cNvPr id="22426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83222" name="Equation" r:id="rId8" imgW="1015920" imgH="419040" progId="Equation.DSMT4">
                  <p:embed/>
                </p:oleObj>
              </mc:Choice>
              <mc:Fallback>
                <p:oleObj name="Equation" r:id="rId8" imgW="1015920" imgH="419040" progId="Equation.DSMT4">
                  <p:embed/>
                  <p:pic>
                    <p:nvPicPr>
                      <p:cNvPr id="22427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83223" name="Equation" r:id="rId10" imgW="622080" imgH="368280" progId="Equation.DSMT4">
                  <p:embed/>
                </p:oleObj>
              </mc:Choice>
              <mc:Fallback>
                <p:oleObj name="Equation" r:id="rId10" imgW="622080" imgH="368280" progId="Equation.DSMT4">
                  <p:embed/>
                  <p:pic>
                    <p:nvPicPr>
                      <p:cNvPr id="22427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83224" name="Equation" r:id="rId12" imgW="647640" imgH="368280" progId="Equation.DSMT4">
                  <p:embed/>
                </p:oleObj>
              </mc:Choice>
              <mc:Fallback>
                <p:oleObj name="Equation" r:id="rId12" imgW="647640" imgH="368280" progId="Equation.DSMT4">
                  <p:embed/>
                  <p:pic>
                    <p:nvPicPr>
                      <p:cNvPr id="224273"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34201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wipe(left)">
                                      <p:cBhvr>
                                        <p:cTn id="17" dur="500"/>
                                        <p:tgtEl>
                                          <p:spTgt spid="224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3"/>
                                        </p:tgtEl>
                                        <p:attrNameLst>
                                          <p:attrName>style.visibility</p:attrName>
                                        </p:attrNameLst>
                                      </p:cBhvr>
                                      <p:to>
                                        <p:strVal val="visible"/>
                                      </p:to>
                                    </p:set>
                                    <p:animEffect transition="in" filter="wipe(left)">
                                      <p:cBhvr>
                                        <p:cTn id="22" dur="500"/>
                                        <p:tgtEl>
                                          <p:spTgt spid="2242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6"/>
                                        </p:tgtEl>
                                        <p:attrNameLst>
                                          <p:attrName>style.visibility</p:attrName>
                                        </p:attrNameLst>
                                      </p:cBhvr>
                                      <p:to>
                                        <p:strVal val="visible"/>
                                      </p:to>
                                    </p:set>
                                    <p:animEffect transition="in" filter="wipe(left)">
                                      <p:cBhvr>
                                        <p:cTn id="27" dur="500"/>
                                        <p:tgtEl>
                                          <p:spTgt spid="2242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70"/>
                                        </p:tgtEl>
                                        <p:attrNameLst>
                                          <p:attrName>style.visibility</p:attrName>
                                        </p:attrNameLst>
                                      </p:cBhvr>
                                      <p:to>
                                        <p:strVal val="visible"/>
                                      </p:to>
                                    </p:set>
                                    <p:animEffect transition="in" filter="wipe(left)">
                                      <p:cBhvr>
                                        <p:cTn id="32" dur="500"/>
                                        <p:tgtEl>
                                          <p:spTgt spid="2242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4271"/>
                                        </p:tgtEl>
                                        <p:attrNameLst>
                                          <p:attrName>style.visibility</p:attrName>
                                        </p:attrNameLst>
                                      </p:cBhvr>
                                      <p:to>
                                        <p:strVal val="visible"/>
                                      </p:to>
                                    </p:set>
                                    <p:animEffect transition="in" filter="wipe(left)">
                                      <p:cBhvr>
                                        <p:cTn id="37" dur="500"/>
                                        <p:tgtEl>
                                          <p:spTgt spid="22427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4272"/>
                                        </p:tgtEl>
                                        <p:attrNameLst>
                                          <p:attrName>style.visibility</p:attrName>
                                        </p:attrNameLst>
                                      </p:cBhvr>
                                      <p:to>
                                        <p:strVal val="visible"/>
                                      </p:to>
                                    </p:set>
                                    <p:anim calcmode="lin" valueType="num">
                                      <p:cBhvr>
                                        <p:cTn id="42" dur="500" fill="hold"/>
                                        <p:tgtEl>
                                          <p:spTgt spid="224272"/>
                                        </p:tgtEl>
                                        <p:attrNameLst>
                                          <p:attrName>ppt_w</p:attrName>
                                        </p:attrNameLst>
                                      </p:cBhvr>
                                      <p:tavLst>
                                        <p:tav tm="0">
                                          <p:val>
                                            <p:fltVal val="0"/>
                                          </p:val>
                                        </p:tav>
                                        <p:tav tm="100000">
                                          <p:val>
                                            <p:strVal val="#ppt_w"/>
                                          </p:val>
                                        </p:tav>
                                      </p:tavLst>
                                    </p:anim>
                                    <p:anim calcmode="lin" valueType="num">
                                      <p:cBhvr>
                                        <p:cTn id="43" dur="500" fill="hold"/>
                                        <p:tgtEl>
                                          <p:spTgt spid="224272"/>
                                        </p:tgtEl>
                                        <p:attrNameLst>
                                          <p:attrName>ppt_h</p:attrName>
                                        </p:attrNameLst>
                                      </p:cBhvr>
                                      <p:tavLst>
                                        <p:tav tm="0">
                                          <p:val>
                                            <p:fltVal val="0"/>
                                          </p:val>
                                        </p:tav>
                                        <p:tav tm="100000">
                                          <p:val>
                                            <p:strVal val="#ppt_h"/>
                                          </p:val>
                                        </p:tav>
                                      </p:tavLst>
                                    </p:anim>
                                    <p:animEffect transition="in" filter="fade">
                                      <p:cBhvr>
                                        <p:cTn id="44" dur="500"/>
                                        <p:tgtEl>
                                          <p:spTgt spid="2242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4259">
                                            <p:txEl>
                                              <p:pRg st="5" end="5"/>
                                            </p:txEl>
                                          </p:spTgt>
                                        </p:tgtEl>
                                        <p:attrNameLst>
                                          <p:attrName>style.visibility</p:attrName>
                                        </p:attrNameLst>
                                      </p:cBhvr>
                                      <p:to>
                                        <p:strVal val="visible"/>
                                      </p:to>
                                    </p:set>
                                    <p:animEffect transition="in" filter="wipe(left)">
                                      <p:cBhvr>
                                        <p:cTn id="49" dur="500"/>
                                        <p:tgtEl>
                                          <p:spTgt spid="22425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4273"/>
                                        </p:tgtEl>
                                        <p:attrNameLst>
                                          <p:attrName>style.visibility</p:attrName>
                                        </p:attrNameLst>
                                      </p:cBhvr>
                                      <p:to>
                                        <p:strVal val="visible"/>
                                      </p:to>
                                    </p:set>
                                    <p:animEffect transition="in" filter="wipe(left)">
                                      <p:cBhvr>
                                        <p:cTn id="54" dur="500"/>
                                        <p:tgtEl>
                                          <p:spTgt spid="2242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4275"/>
                                        </p:tgtEl>
                                        <p:attrNameLst>
                                          <p:attrName>style.visibility</p:attrName>
                                        </p:attrNameLst>
                                      </p:cBhvr>
                                      <p:to>
                                        <p:strVal val="visible"/>
                                      </p:to>
                                    </p:set>
                                    <p:animEffect transition="in" filter="wipe(left)">
                                      <p:cBhvr>
                                        <p:cTn id="59" dur="500"/>
                                        <p:tgtEl>
                                          <p:spTgt spid="2242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4276"/>
                                        </p:tgtEl>
                                        <p:attrNameLst>
                                          <p:attrName>style.visibility</p:attrName>
                                        </p:attrNameLst>
                                      </p:cBhvr>
                                      <p:to>
                                        <p:strVal val="visible"/>
                                      </p:to>
                                    </p:set>
                                    <p:animEffect transition="in" filter="wipe(left)">
                                      <p:cBhvr>
                                        <p:cTn id="64" dur="500"/>
                                        <p:tgtEl>
                                          <p:spTgt spid="22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72" grpId="0" animBg="1"/>
      <p:bldP spid="224275" grpId="0" animBg="1"/>
      <p:bldP spid="2242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Mar. 2, 2020</a:t>
            </a:r>
          </a:p>
        </p:txBody>
      </p:sp>
      <p:sp>
        <p:nvSpPr>
          <p:cNvPr id="6" name="Footer Placeholder 4"/>
          <p:cNvSpPr>
            <a:spLocks noGrp="1"/>
          </p:cNvSpPr>
          <p:nvPr>
            <p:ph type="ftr" sz="quarter" idx="11"/>
          </p:nvPr>
        </p:nvSpPr>
        <p:spPr/>
        <p:txBody>
          <a:bodyPr/>
          <a:lstStyle/>
          <a:p>
            <a:r>
              <a:rPr lang="en-US"/>
              <a:t>PHYS 1444-002, Spring 2020                    Dr. Jaehoon Yu</a:t>
            </a:r>
          </a:p>
        </p:txBody>
      </p:sp>
      <p:sp>
        <p:nvSpPr>
          <p:cNvPr id="7" name="Slide Number Placeholder 5"/>
          <p:cNvSpPr>
            <a:spLocks noGrp="1"/>
          </p:cNvSpPr>
          <p:nvPr>
            <p:ph type="sldNum" sz="quarter" idx="12"/>
          </p:nvPr>
        </p:nvSpPr>
        <p:spPr/>
        <p:txBody>
          <a:bodyPr/>
          <a:lstStyle/>
          <a:p>
            <a:fld id="{F892BA88-9BFC-D541-AD98-D51CC17475B0}" type="slidenum">
              <a:rPr lang="en-US"/>
              <a:pPr/>
              <a:t>12</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a:solidFill>
                  <a:srgbClr val="660066"/>
                </a:solidFill>
                <a:latin typeface="Arial Narrow" charset="0"/>
                <a:ea typeface="ＭＳ Ｐゴシック" charset="-128"/>
              </a:rPr>
              <a:t>Increase breakdown voltage greater than that in air (3MV/m)</a:t>
            </a:r>
          </a:p>
          <a:p>
            <a:pPr marL="742950" lvl="1" indent="-285750">
              <a:spcBef>
                <a:spcPct val="20000"/>
              </a:spcBef>
              <a:buFontTx/>
              <a:buChar char="–"/>
            </a:pPr>
            <a:r>
              <a:rPr lang="en-US" sz="2800" dirty="0">
                <a:solidFill>
                  <a:srgbClr val="660066"/>
                </a:solidFill>
                <a:latin typeface="Arial Narrow" charset="0"/>
                <a:ea typeface="ＭＳ Ｐゴシック" charset="-128"/>
              </a:rPr>
              <a:t>Apply higher voltage to the gap without the charge passing across</a:t>
            </a: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a:solidFill>
                  <a:srgbClr val="003300"/>
                </a:solidFill>
                <a:latin typeface="Symbol" charset="2"/>
                <a:ea typeface="ＭＳ Ｐゴシック" charset="-128"/>
              </a:rPr>
              <a:t>ε</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A/d)</a:t>
            </a:r>
          </a:p>
          <a:p>
            <a:pPr marL="742950" lvl="1" indent="-285750">
              <a:spcBef>
                <a:spcPct val="20000"/>
              </a:spcBef>
              <a:buFontTx/>
              <a:buChar char="–"/>
            </a:pPr>
            <a:r>
              <a:rPr lang="en-US" sz="2800" dirty="0">
                <a:solidFill>
                  <a:srgbClr val="660066"/>
                </a:solidFill>
                <a:latin typeface="Arial Narrow" charset="0"/>
                <a:ea typeface="ＭＳ Ｐゴシック" charset="-128"/>
              </a:rPr>
              <a:t>Increase the capacitance by the dielectric constant K</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84024" name="Equation" r:id="rId3" imgW="520560" imgH="203040" progId="Equation.DSMT4">
                  <p:embed/>
                </p:oleObj>
              </mc:Choice>
              <mc:Fallback>
                <p:oleObj name="Equation" r:id="rId3" imgW="520560" imgH="203040" progId="Equation.DSMT4">
                  <p:embed/>
                  <p:pic>
                    <p:nvPicPr>
                      <p:cNvPr id="2273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6431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wipe(left)">
                                      <p:cBhvr>
                                        <p:cTn id="22" dur="500"/>
                                        <p:tgtEl>
                                          <p:spTgt spid="227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wipe(left)">
                                      <p:cBhvr>
                                        <p:cTn id="27" dur="500"/>
                                        <p:tgtEl>
                                          <p:spTgt spid="227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wipe(left)">
                                      <p:cBhvr>
                                        <p:cTn id="32" dur="500"/>
                                        <p:tgtEl>
                                          <p:spTgt spid="227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7335"/>
                                        </p:tgtEl>
                                        <p:attrNameLst>
                                          <p:attrName>style.visibility</p:attrName>
                                        </p:attrNameLst>
                                      </p:cBhvr>
                                      <p:to>
                                        <p:strVal val="visible"/>
                                      </p:to>
                                    </p:set>
                                    <p:animEffect transition="in" filter="wipe(left)">
                                      <p:cBhvr>
                                        <p:cTn id="37" dur="500"/>
                                        <p:tgtEl>
                                          <p:spTgt spid="2273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wipe(left)">
                                      <p:cBhvr>
                                        <p:cTn id="42" dur="500"/>
                                        <p:tgtEl>
                                          <p:spTgt spid="227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Mar. 2, 2020</a:t>
            </a:r>
          </a:p>
        </p:txBody>
      </p:sp>
      <p:sp>
        <p:nvSpPr>
          <p:cNvPr id="6" name="Footer Placeholder 4"/>
          <p:cNvSpPr>
            <a:spLocks noGrp="1"/>
          </p:cNvSpPr>
          <p:nvPr>
            <p:ph type="ftr" sz="quarter" idx="11"/>
          </p:nvPr>
        </p:nvSpPr>
        <p:spPr/>
        <p:txBody>
          <a:bodyPr/>
          <a:lstStyle/>
          <a:p>
            <a:r>
              <a:rPr lang="en-US"/>
              <a:t>PHYS 1444-002, Spring 2020                    Dr. Jaehoon Yu</a:t>
            </a:r>
          </a:p>
        </p:txBody>
      </p:sp>
      <p:sp>
        <p:nvSpPr>
          <p:cNvPr id="7" name="Slide Number Placeholder 5"/>
          <p:cNvSpPr>
            <a:spLocks noGrp="1"/>
          </p:cNvSpPr>
          <p:nvPr>
            <p:ph type="sldNum" sz="quarter" idx="12"/>
          </p:nvPr>
        </p:nvSpPr>
        <p:spPr/>
        <p:txBody>
          <a:bodyPr/>
          <a:lstStyle/>
          <a:p>
            <a:fld id="{60293F0A-A4BD-B64E-A79B-B3C077BCB704}" type="slidenum">
              <a:rPr lang="en-US"/>
              <a:pPr/>
              <a:t>13</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152400" y="609600"/>
            <a:ext cx="89154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dielectric constant K varies depending on the material (Table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permittivity of air and vacuum are used interchangeably.)</a:t>
            </a:r>
          </a:p>
          <a:p>
            <a:pPr marL="742950" lvl="1" indent="-285750">
              <a:spcBef>
                <a:spcPct val="20000"/>
              </a:spcBef>
              <a:buFontTx/>
              <a:buChar char="–"/>
            </a:pPr>
            <a:r>
              <a:rPr lang="en-US" sz="2800" dirty="0">
                <a:solidFill>
                  <a:srgbClr val="660066"/>
                </a:solidFill>
                <a:latin typeface="Arial Narrow" charset="0"/>
                <a:ea typeface="ＭＳ Ｐゴシック" charset="-128"/>
              </a:rPr>
              <a:t>K for paper is 3.7</a:t>
            </a:r>
          </a:p>
          <a:p>
            <a:pPr marL="342900" indent="-342900">
              <a:spcBef>
                <a:spcPct val="20000"/>
              </a:spcBef>
              <a:buFontTx/>
              <a:buChar char="•"/>
            </a:pPr>
            <a:r>
              <a:rPr lang="en-US" sz="3200" b="1" u="sng" dirty="0">
                <a:solidFill>
                  <a:srgbClr val="FF0000"/>
                </a:solidFill>
                <a:latin typeface="Arial Narrow" charset="0"/>
              </a:rPr>
              <a:t>The maximum electric field before breakdown</a:t>
            </a:r>
            <a:r>
              <a:rPr lang="en-US" sz="3200" b="1" dirty="0">
                <a:solidFill>
                  <a:schemeClr val="accent2"/>
                </a:solidFill>
                <a:latin typeface="Arial Narrow" charset="0"/>
              </a:rPr>
              <a:t> </a:t>
            </a:r>
            <a:r>
              <a:rPr lang="en-US" sz="3200" dirty="0">
                <a:solidFill>
                  <a:schemeClr val="accent2"/>
                </a:solidFill>
                <a:latin typeface="Arial Narrow" charset="0"/>
              </a:rPr>
              <a:t>occurs is 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85048" name="Equation" r:id="rId3" imgW="1066680" imgH="368280" progId="Equation.DSMT4">
                  <p:embed/>
                </p:oleObj>
              </mc:Choice>
              <mc:Fallback>
                <p:oleObj name="Equation" r:id="rId3" imgW="1066680" imgH="368280" progId="Equation.DSMT4">
                  <p:embed/>
                  <p:pic>
                    <p:nvPicPr>
                      <p:cNvPr id="2293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77376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wipe(left)">
                                      <p:cBhvr>
                                        <p:cTn id="22" dur="500"/>
                                        <p:tgtEl>
                                          <p:spTgt spid="229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9379">
                                            <p:txEl>
                                              <p:pRg st="4" end="4"/>
                                            </p:txEl>
                                          </p:spTgt>
                                        </p:tgtEl>
                                        <p:attrNameLst>
                                          <p:attrName>style.visibility</p:attrName>
                                        </p:attrNameLst>
                                      </p:cBhvr>
                                      <p:to>
                                        <p:strVal val="visible"/>
                                      </p:to>
                                    </p:set>
                                    <p:animEffect transition="in" filter="wipe(left)">
                                      <p:cBhvr>
                                        <p:cTn id="27" dur="500"/>
                                        <p:tgtEl>
                                          <p:spTgt spid="229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9379">
                                            <p:txEl>
                                              <p:pRg st="5" end="5"/>
                                            </p:txEl>
                                          </p:spTgt>
                                        </p:tgtEl>
                                        <p:attrNameLst>
                                          <p:attrName>style.visibility</p:attrName>
                                        </p:attrNameLst>
                                      </p:cBhvr>
                                      <p:to>
                                        <p:strVal val="visible"/>
                                      </p:to>
                                    </p:set>
                                    <p:animEffect transition="in" filter="wipe(left)">
                                      <p:cBhvr>
                                        <p:cTn id="32" dur="500"/>
                                        <p:tgtEl>
                                          <p:spTgt spid="229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9379">
                                            <p:txEl>
                                              <p:pRg st="6" end="6"/>
                                            </p:txEl>
                                          </p:spTgt>
                                        </p:tgtEl>
                                        <p:attrNameLst>
                                          <p:attrName>style.visibility</p:attrName>
                                        </p:attrNameLst>
                                      </p:cBhvr>
                                      <p:to>
                                        <p:strVal val="visible"/>
                                      </p:to>
                                    </p:set>
                                    <p:animEffect transition="in" filter="wipe(left)">
                                      <p:cBhvr>
                                        <p:cTn id="37" dur="500"/>
                                        <p:tgtEl>
                                          <p:spTgt spid="229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9380"/>
                                        </p:tgtEl>
                                        <p:attrNameLst>
                                          <p:attrName>style.visibility</p:attrName>
                                        </p:attrNameLst>
                                      </p:cBhvr>
                                      <p:to>
                                        <p:strVal val="visible"/>
                                      </p:to>
                                    </p:set>
                                    <p:animEffect transition="in" filter="wipe(left)">
                                      <p:cBhvr>
                                        <p:cTn id="42"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Mar. 2,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F2D8217B-ADF8-CC41-8887-849550B74E94}" type="slidenum">
              <a:rPr lang="en-US"/>
              <a:pPr/>
              <a:t>14</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 dielectric material </a:t>
            </a:r>
            <a:r>
              <a:rPr lang="en-US" sz="3200" dirty="0">
                <a:solidFill>
                  <a:schemeClr val="accent2"/>
                </a:solidFill>
                <a:latin typeface="Arial Narrow" charset="0"/>
              </a:rPr>
              <a:t>is defined as </a:t>
            </a:r>
            <a:r>
              <a:rPr lang="en-US" sz="3200" b="1" u="sng" dirty="0" err="1">
                <a:solidFill>
                  <a:srgbClr val="FF0000"/>
                </a:solidFill>
                <a:latin typeface="Symbol" charset="2"/>
              </a:rPr>
              <a:t>ε</a:t>
            </a:r>
            <a:r>
              <a:rPr lang="en-US" sz="3200" b="1" u="sng" dirty="0">
                <a:solidFill>
                  <a:srgbClr val="FF0000"/>
                </a:solidFill>
                <a:latin typeface="Arial Narrow" charset="0"/>
              </a:rPr>
              <a:t>=K</a:t>
            </a:r>
            <a:r>
              <a:rPr lang="en-US" sz="3200" b="1" u="sng" dirty="0">
                <a:solidFill>
                  <a:srgbClr val="FF0000"/>
                </a:solidFill>
                <a:latin typeface="Symbol" charset="2"/>
              </a:rPr>
              <a:t>ε</a:t>
            </a:r>
            <a:r>
              <a:rPr lang="en-US" sz="3200" b="1" baseline="-25000" dirty="0">
                <a:solidFill>
                  <a:srgbClr val="FF0000"/>
                </a:solidFill>
                <a:latin typeface="Arial Narrow" charset="0"/>
              </a:rPr>
              <a:t>0</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86127" name="Equation" r:id="rId4" imgW="495000" imgH="368280" progId="Equation.DSMT4">
                  <p:embed/>
                </p:oleObj>
              </mc:Choice>
              <mc:Fallback>
                <p:oleObj name="Equation" r:id="rId4" imgW="495000" imgH="368280" progId="Equation.DSMT4">
                  <p:embed/>
                  <p:pic>
                    <p:nvPicPr>
                      <p:cNvPr id="204821"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86128" name="Equation" r:id="rId6" imgW="1257120" imgH="368280" progId="Equation.DSMT4">
                  <p:embed/>
                </p:oleObj>
              </mc:Choice>
              <mc:Fallback>
                <p:oleObj name="Equation" r:id="rId6" imgW="1257120" imgH="368280" progId="Equation.DSMT4">
                  <p:embed/>
                  <p:pic>
                    <p:nvPicPr>
                      <p:cNvPr id="20482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 </a:t>
            </a:r>
            <a:r>
              <a:rPr lang="en-US" sz="1800" dirty="0" err="1">
                <a:solidFill>
                  <a:srgbClr val="FF0000"/>
                </a:solidFill>
                <a:latin typeface="Symbol" charset="2"/>
              </a:rPr>
              <a:t>ε</a:t>
            </a:r>
            <a:r>
              <a:rPr lang="en-US" sz="1800" dirty="0">
                <a:solidFill>
                  <a:srgbClr val="FF0000"/>
                </a:solidFill>
                <a:latin typeface="Arial Narrow" charset="0"/>
              </a:rPr>
              <a:t>.</a:t>
            </a: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What is the stored energy in between </a:t>
            </a:r>
            <a:r>
              <a:rPr lang="en-US" sz="1800" dirty="0" err="1">
                <a:solidFill>
                  <a:srgbClr val="FF0000"/>
                </a:solidFill>
                <a:latin typeface="Arial Narrow" charset="0"/>
              </a:rPr>
              <a:t>ProtoDUNE</a:t>
            </a:r>
            <a:r>
              <a:rPr lang="en-US" sz="1800" dirty="0">
                <a:solidFill>
                  <a:srgbClr val="FF0000"/>
                </a:solidFill>
                <a:latin typeface="Arial Narrow" charset="0"/>
              </a:rPr>
              <a:t> cathode (-300kV) plate (6mx6m) and the cryostat wall (0V), d=1.5m, </a:t>
            </a:r>
            <a:r>
              <a:rPr lang="en-US" sz="1800" dirty="0" err="1">
                <a:solidFill>
                  <a:srgbClr val="FF0000"/>
                </a:solidFill>
                <a:latin typeface="Arial Narrow" charset="0"/>
              </a:rPr>
              <a:t>LAr</a:t>
            </a:r>
            <a:r>
              <a:rPr lang="en-US" sz="1800" dirty="0">
                <a:solidFill>
                  <a:srgbClr val="FF0000"/>
                </a:solidFill>
                <a:latin typeface="Arial Narrow" charset="0"/>
              </a:rPr>
              <a:t> K=1.6?</a:t>
            </a:r>
          </a:p>
        </p:txBody>
      </p:sp>
    </p:spTree>
    <p:extLst>
      <p:ext uri="{BB962C8B-B14F-4D97-AF65-F5344CB8AC3E}">
        <p14:creationId xmlns:p14="http://schemas.microsoft.com/office/powerpoint/2010/main" val="376604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wipe(left)">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21"/>
                                        </p:tgtEl>
                                        <p:attrNameLst>
                                          <p:attrName>style.visibility</p:attrName>
                                        </p:attrNameLst>
                                      </p:cBhvr>
                                      <p:to>
                                        <p:strVal val="visible"/>
                                      </p:to>
                                    </p:set>
                                    <p:animEffect transition="in" filter="wipe(left)">
                                      <p:cBhvr>
                                        <p:cTn id="17" dur="500"/>
                                        <p:tgtEl>
                                          <p:spTgt spid="2048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wipe(left)">
                                      <p:cBhvr>
                                        <p:cTn id="22" dur="500"/>
                                        <p:tgtEl>
                                          <p:spTgt spid="204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22"/>
                                        </p:tgtEl>
                                        <p:attrNameLst>
                                          <p:attrName>style.visibility</p:attrName>
                                        </p:attrNameLst>
                                      </p:cBhvr>
                                      <p:to>
                                        <p:strVal val="visible"/>
                                      </p:to>
                                    </p:set>
                                    <p:animEffect transition="in" filter="wipe(left)">
                                      <p:cBhvr>
                                        <p:cTn id="27" dur="500"/>
                                        <p:tgtEl>
                                          <p:spTgt spid="2048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3"/>
                                        </p:tgtEl>
                                        <p:attrNameLst>
                                          <p:attrName>style.visibility</p:attrName>
                                        </p:attrNameLst>
                                      </p:cBhvr>
                                      <p:to>
                                        <p:strVal val="visible"/>
                                      </p:to>
                                    </p:set>
                                    <p:animEffect transition="in" filter="wipe(left)">
                                      <p:cBhvr>
                                        <p:cTn id="32" dur="500"/>
                                        <p:tgtEl>
                                          <p:spTgt spid="2048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P spid="204823"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504" y="18869"/>
            <a:ext cx="8521927" cy="707886"/>
          </a:xfrm>
          <a:prstGeom prst="rect">
            <a:avLst/>
          </a:prstGeom>
        </p:spPr>
        <p:txBody>
          <a:bodyPr wrap="square">
            <a:spAutoFit/>
          </a:bodyPr>
          <a:lstStyle/>
          <a:p>
            <a:pPr algn="ctr"/>
            <a:r>
              <a:rPr lang="en-US" sz="4000" b="1" dirty="0">
                <a:solidFill>
                  <a:srgbClr val="C00000"/>
                </a:solidFill>
                <a:latin typeface="Arial Narrow" charset="0"/>
                <a:ea typeface="Arial Narrow" charset="0"/>
                <a:cs typeface="Arial Narrow" charset="0"/>
              </a:rPr>
              <a:t>DUNE Dual Phase</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15</a:t>
            </a:fld>
            <a:endParaRPr lang="en-US" dirty="0"/>
          </a:p>
        </p:txBody>
      </p:sp>
      <p:sp>
        <p:nvSpPr>
          <p:cNvPr id="19" name="Date Placeholder 18"/>
          <p:cNvSpPr>
            <a:spLocks noGrp="1"/>
          </p:cNvSpPr>
          <p:nvPr>
            <p:ph type="dt" sz="half" idx="10"/>
          </p:nvPr>
        </p:nvSpPr>
        <p:spPr/>
        <p:txBody>
          <a:bodyPr/>
          <a:lstStyle/>
          <a:p>
            <a:pPr>
              <a:defRPr/>
            </a:pPr>
            <a:r>
              <a:rPr lang="en-US"/>
              <a:t>Monday, Mar. 2, 2020</a:t>
            </a:r>
          </a:p>
        </p:txBody>
      </p:sp>
      <p:sp>
        <p:nvSpPr>
          <p:cNvPr id="24" name="Footer Placeholder 23"/>
          <p:cNvSpPr>
            <a:spLocks noGrp="1"/>
          </p:cNvSpPr>
          <p:nvPr>
            <p:ph type="ftr" sz="quarter" idx="11"/>
          </p:nvPr>
        </p:nvSpPr>
        <p:spPr/>
        <p:txBody>
          <a:bodyPr/>
          <a:lstStyle/>
          <a:p>
            <a:pPr>
              <a:defRPr/>
            </a:pPr>
            <a:r>
              <a:rPr lang="en-US"/>
              <a:t>PHYS 1444-002, Spring 2020                    Dr. Jaehoon Yu</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5" y="787757"/>
            <a:ext cx="9120408" cy="5460643"/>
          </a:xfrm>
          <a:prstGeom prst="rect">
            <a:avLst/>
          </a:prstGeom>
        </p:spPr>
      </p:pic>
      <p:sp>
        <p:nvSpPr>
          <p:cNvPr id="26" name="ZoneTexte 8"/>
          <p:cNvSpPr txBox="1"/>
          <p:nvPr/>
        </p:nvSpPr>
        <p:spPr>
          <a:xfrm>
            <a:off x="4800600" y="41910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27" name="Connecteur droit avec flèche 12"/>
          <p:cNvCxnSpPr/>
          <p:nvPr/>
        </p:nvCxnSpPr>
        <p:spPr bwMode="auto">
          <a:xfrm flipH="1">
            <a:off x="3657600" y="4391056"/>
            <a:ext cx="1143000" cy="180944"/>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Tree>
    <p:extLst>
      <p:ext uri="{BB962C8B-B14F-4D97-AF65-F5344CB8AC3E}">
        <p14:creationId xmlns:p14="http://schemas.microsoft.com/office/powerpoint/2010/main" val="15340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 2, 2020</a:t>
            </a:r>
          </a:p>
        </p:txBody>
      </p:sp>
      <p:sp>
        <p:nvSpPr>
          <p:cNvPr id="440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440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each plate of the capacitor increases by K as a 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4109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2000"/>
                            </p:stCondLst>
                            <p:childTnLst>
                              <p:par>
                                <p:cTn id="23" presetID="22" presetClass="exit" presetSubtype="8" fill="hold" grpId="0"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05157">
                                            <p:txEl>
                                              <p:pRg st="2" end="2"/>
                                            </p:txEl>
                                          </p:spTgt>
                                        </p:tgtEl>
                                        <p:attrNameLst>
                                          <p:attrName>style.visibility</p:attrName>
                                        </p:attrNameLst>
                                      </p:cBhvr>
                                      <p:to>
                                        <p:strVal val="visible"/>
                                      </p:to>
                                    </p:set>
                                    <p:animEffect transition="in" filter="wipe(left)">
                                      <p:cBhvr>
                                        <p:cTn id="46" dur="500"/>
                                        <p:tgtEl>
                                          <p:spTgt spid="30515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0" nodeType="click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build="p"/>
      <p:bldP spid="305158" grpId="0" animBg="1"/>
      <p:bldP spid="305159" grpId="0" animBg="1"/>
      <p:bldP spid="2"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Mar. 2,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B3D9340E-B728-684F-B219-C7505509A9F7}" type="slidenum">
              <a:rPr lang="en-US"/>
              <a:pPr/>
              <a:t>17</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a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87116"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87117"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87118"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72337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wipe(left)">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1427">
                                            <p:txEl>
                                              <p:pRg st="2" end="2"/>
                                            </p:txEl>
                                          </p:spTgt>
                                        </p:tgtEl>
                                        <p:attrNameLst>
                                          <p:attrName>style.visibility</p:attrName>
                                        </p:attrNameLst>
                                      </p:cBhvr>
                                      <p:to>
                                        <p:strVal val="visible"/>
                                      </p:to>
                                    </p:set>
                                    <p:animEffect transition="in" filter="wipe(left)">
                                      <p:cBhvr>
                                        <p:cTn id="22" dur="500"/>
                                        <p:tgtEl>
                                          <p:spTgt spid="231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1427">
                                            <p:txEl>
                                              <p:pRg st="3" end="3"/>
                                            </p:txEl>
                                          </p:spTgt>
                                        </p:tgtEl>
                                        <p:attrNameLst>
                                          <p:attrName>style.visibility</p:attrName>
                                        </p:attrNameLst>
                                      </p:cBhvr>
                                      <p:to>
                                        <p:strVal val="visible"/>
                                      </p:to>
                                    </p:set>
                                    <p:animEffect transition="in" filter="wipe(left)">
                                      <p:cBhvr>
                                        <p:cTn id="27" dur="500"/>
                                        <p:tgtEl>
                                          <p:spTgt spid="231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1427">
                                            <p:txEl>
                                              <p:pRg st="4" end="4"/>
                                            </p:txEl>
                                          </p:spTgt>
                                        </p:tgtEl>
                                        <p:attrNameLst>
                                          <p:attrName>style.visibility</p:attrName>
                                        </p:attrNameLst>
                                      </p:cBhvr>
                                      <p:to>
                                        <p:strVal val="visible"/>
                                      </p:to>
                                    </p:set>
                                    <p:animEffect transition="in" filter="wipe(left)">
                                      <p:cBhvr>
                                        <p:cTn id="32" dur="500"/>
                                        <p:tgtEl>
                                          <p:spTgt spid="231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1427">
                                            <p:txEl>
                                              <p:pRg st="5" end="5"/>
                                            </p:txEl>
                                          </p:spTgt>
                                        </p:tgtEl>
                                        <p:attrNameLst>
                                          <p:attrName>style.visibility</p:attrName>
                                        </p:attrNameLst>
                                      </p:cBhvr>
                                      <p:to>
                                        <p:strVal val="visible"/>
                                      </p:to>
                                    </p:set>
                                    <p:animEffect transition="in" filter="wipe(left)">
                                      <p:cBhvr>
                                        <p:cTn id="37" dur="500"/>
                                        <p:tgtEl>
                                          <p:spTgt spid="231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1427">
                                            <p:txEl>
                                              <p:pRg st="6" end="6"/>
                                            </p:txEl>
                                          </p:spTgt>
                                        </p:tgtEl>
                                        <p:attrNameLst>
                                          <p:attrName>style.visibility</p:attrName>
                                        </p:attrNameLst>
                                      </p:cBhvr>
                                      <p:to>
                                        <p:strVal val="visible"/>
                                      </p:to>
                                    </p:set>
                                    <p:animEffect transition="in" filter="wipe(left)">
                                      <p:cBhvr>
                                        <p:cTn id="42" dur="500"/>
                                        <p:tgtEl>
                                          <p:spTgt spid="231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1433"/>
                                        </p:tgtEl>
                                        <p:attrNameLst>
                                          <p:attrName>style.visibility</p:attrName>
                                        </p:attrNameLst>
                                      </p:cBhvr>
                                      <p:to>
                                        <p:strVal val="visible"/>
                                      </p:to>
                                    </p:set>
                                    <p:animEffect transition="in" filter="wipe(left)">
                                      <p:cBhvr>
                                        <p:cTn id="47" dur="500"/>
                                        <p:tgtEl>
                                          <p:spTgt spid="2314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1427">
                                            <p:txEl>
                                              <p:pRg st="7" end="7"/>
                                            </p:txEl>
                                          </p:spTgt>
                                        </p:tgtEl>
                                        <p:attrNameLst>
                                          <p:attrName>style.visibility</p:attrName>
                                        </p:attrNameLst>
                                      </p:cBhvr>
                                      <p:to>
                                        <p:strVal val="visible"/>
                                      </p:to>
                                    </p:set>
                                    <p:animEffect transition="in" filter="wipe(left)">
                                      <p:cBhvr>
                                        <p:cTn id="52" dur="500"/>
                                        <p:tgtEl>
                                          <p:spTgt spid="23142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1434"/>
                                        </p:tgtEl>
                                        <p:attrNameLst>
                                          <p:attrName>style.visibility</p:attrName>
                                        </p:attrNameLst>
                                      </p:cBhvr>
                                      <p:to>
                                        <p:strVal val="visible"/>
                                      </p:to>
                                    </p:set>
                                    <p:animEffect transition="in" filter="wipe(left)">
                                      <p:cBhvr>
                                        <p:cTn id="57"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Mar. 2, 2020</a:t>
            </a:r>
          </a:p>
        </p:txBody>
      </p:sp>
      <p:sp>
        <p:nvSpPr>
          <p:cNvPr id="20" name="Footer Placeholder 4"/>
          <p:cNvSpPr>
            <a:spLocks noGrp="1"/>
          </p:cNvSpPr>
          <p:nvPr>
            <p:ph type="ftr" sz="quarter" idx="11"/>
          </p:nvPr>
        </p:nvSpPr>
        <p:spPr/>
        <p:txBody>
          <a:bodyPr/>
          <a:lstStyle/>
          <a:p>
            <a:r>
              <a:rPr lang="en-US"/>
              <a:t>PHYS 1444-002, Spring 2020                    Dr. Jaehoon Yu</a:t>
            </a:r>
          </a:p>
        </p:txBody>
      </p:sp>
      <p:sp>
        <p:nvSpPr>
          <p:cNvPr id="21" name="Slide Number Placeholder 5"/>
          <p:cNvSpPr>
            <a:spLocks noGrp="1"/>
          </p:cNvSpPr>
          <p:nvPr>
            <p:ph type="sldNum" sz="quarter" idx="12"/>
          </p:nvPr>
        </p:nvSpPr>
        <p:spPr/>
        <p:txBody>
          <a:bodyPr/>
          <a:lstStyle/>
          <a:p>
            <a:fld id="{10223489-070B-1B49-83AF-CC9076FD6F61}" type="slidenum">
              <a:rPr lang="en-US"/>
              <a:pPr/>
              <a:t>18</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with the 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a:solidFill>
                  <a:srgbClr val="FF0000"/>
                </a:solidFill>
                <a:latin typeface="Arial Narrow" charset="0"/>
              </a:rPr>
              <a:t>d=4.0mm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88390"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88391"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88392"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88393"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88394"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88395"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88396"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88397"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88398"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88399"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88400"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88401"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88402"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24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876"/>
                                        </p:tgtEl>
                                        <p:attrNameLst>
                                          <p:attrName>style.visibility</p:attrName>
                                        </p:attrNameLst>
                                      </p:cBhvr>
                                      <p:to>
                                        <p:strVal val="visible"/>
                                      </p:to>
                                    </p:set>
                                    <p:anim calcmode="lin" valueType="num">
                                      <p:cBhvr>
                                        <p:cTn id="12" dur="500" fill="hold"/>
                                        <p:tgtEl>
                                          <p:spTgt spid="206876"/>
                                        </p:tgtEl>
                                        <p:attrNameLst>
                                          <p:attrName>ppt_w</p:attrName>
                                        </p:attrNameLst>
                                      </p:cBhvr>
                                      <p:tavLst>
                                        <p:tav tm="0">
                                          <p:val>
                                            <p:fltVal val="0"/>
                                          </p:val>
                                        </p:tav>
                                        <p:tav tm="100000">
                                          <p:val>
                                            <p:strVal val="#ppt_w"/>
                                          </p:val>
                                        </p:tav>
                                      </p:tavLst>
                                    </p:anim>
                                    <p:anim calcmode="lin" valueType="num">
                                      <p:cBhvr>
                                        <p:cTn id="13" dur="500" fill="hold"/>
                                        <p:tgtEl>
                                          <p:spTgt spid="206876"/>
                                        </p:tgtEl>
                                        <p:attrNameLst>
                                          <p:attrName>ppt_h</p:attrName>
                                        </p:attrNameLst>
                                      </p:cBhvr>
                                      <p:tavLst>
                                        <p:tav tm="0">
                                          <p:val>
                                            <p:fltVal val="0"/>
                                          </p:val>
                                        </p:tav>
                                        <p:tav tm="100000">
                                          <p:val>
                                            <p:strVal val="#ppt_h"/>
                                          </p:val>
                                        </p:tav>
                                      </p:tavLst>
                                    </p:anim>
                                    <p:animEffect transition="in" filter="fade">
                                      <p:cBhvr>
                                        <p:cTn id="14" dur="500"/>
                                        <p:tgtEl>
                                          <p:spTgt spid="2068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6855"/>
                                        </p:tgtEl>
                                        <p:attrNameLst>
                                          <p:attrName>style.visibility</p:attrName>
                                        </p:attrNameLst>
                                      </p:cBhvr>
                                      <p:to>
                                        <p:strVal val="visible"/>
                                      </p:to>
                                    </p:set>
                                    <p:animEffect transition="in" filter="wipe(left)">
                                      <p:cBhvr>
                                        <p:cTn id="19" dur="500"/>
                                        <p:tgtEl>
                                          <p:spTgt spid="206855"/>
                                        </p:tgtEl>
                                      </p:cBhvr>
                                    </p:animEffect>
                                  </p:childTnLst>
                                </p:cTn>
                              </p:par>
                              <p:par>
                                <p:cTn id="20" presetID="22" presetClass="entr" presetSubtype="8" fill="hold" nodeType="withEffect">
                                  <p:stCondLst>
                                    <p:cond delay="0"/>
                                  </p:stCondLst>
                                  <p:childTnLst>
                                    <p:set>
                                      <p:cBhvr>
                                        <p:cTn id="21" dur="1" fill="hold">
                                          <p:stCondLst>
                                            <p:cond delay="0"/>
                                          </p:stCondLst>
                                        </p:cTn>
                                        <p:tgtEl>
                                          <p:spTgt spid="206870"/>
                                        </p:tgtEl>
                                        <p:attrNameLst>
                                          <p:attrName>style.visibility</p:attrName>
                                        </p:attrNameLst>
                                      </p:cBhvr>
                                      <p:to>
                                        <p:strVal val="visible"/>
                                      </p:to>
                                    </p:set>
                                    <p:animEffect transition="in" filter="wipe(left)">
                                      <p:cBhvr>
                                        <p:cTn id="22" dur="500"/>
                                        <p:tgtEl>
                                          <p:spTgt spid="20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79"/>
                                        </p:tgtEl>
                                        <p:attrNameLst>
                                          <p:attrName>style.visibility</p:attrName>
                                        </p:attrNameLst>
                                      </p:cBhvr>
                                      <p:to>
                                        <p:strVal val="visible"/>
                                      </p:to>
                                    </p:set>
                                    <p:animEffect transition="in" filter="wipe(left)">
                                      <p:cBhvr>
                                        <p:cTn id="27" dur="500"/>
                                        <p:tgtEl>
                                          <p:spTgt spid="206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0"/>
                                        </p:tgtEl>
                                        <p:attrNameLst>
                                          <p:attrName>style.visibility</p:attrName>
                                        </p:attrNameLst>
                                      </p:cBhvr>
                                      <p:to>
                                        <p:strVal val="visible"/>
                                      </p:to>
                                    </p:set>
                                    <p:animEffect transition="in" filter="wipe(left)">
                                      <p:cBhvr>
                                        <p:cTn id="32" dur="500"/>
                                        <p:tgtEl>
                                          <p:spTgt spid="2068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Effect transition="in" filter="wipe(left)">
                                      <p:cBhvr>
                                        <p:cTn id="37" dur="500"/>
                                        <p:tgtEl>
                                          <p:spTgt spid="206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7"/>
                                        </p:tgtEl>
                                        <p:attrNameLst>
                                          <p:attrName>style.visibility</p:attrName>
                                        </p:attrNameLst>
                                      </p:cBhvr>
                                      <p:to>
                                        <p:strVal val="visible"/>
                                      </p:to>
                                    </p:set>
                                    <p:animEffect transition="in" filter="wipe(left)">
                                      <p:cBhvr>
                                        <p:cTn id="42" dur="500"/>
                                        <p:tgtEl>
                                          <p:spTgt spid="206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5"/>
                                        </p:tgtEl>
                                        <p:attrNameLst>
                                          <p:attrName>style.visibility</p:attrName>
                                        </p:attrNameLst>
                                      </p:cBhvr>
                                      <p:to>
                                        <p:strVal val="visible"/>
                                      </p:to>
                                    </p:set>
                                    <p:animEffect transition="in" filter="wipe(left)">
                                      <p:cBhvr>
                                        <p:cTn id="47" dur="500"/>
                                        <p:tgtEl>
                                          <p:spTgt spid="206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6"/>
                                        </p:tgtEl>
                                        <p:attrNameLst>
                                          <p:attrName>style.visibility</p:attrName>
                                        </p:attrNameLst>
                                      </p:cBhvr>
                                      <p:to>
                                        <p:strVal val="visible"/>
                                      </p:to>
                                    </p:set>
                                    <p:animEffect transition="in" filter="wipe(left)">
                                      <p:cBhvr>
                                        <p:cTn id="52" dur="500"/>
                                        <p:tgtEl>
                                          <p:spTgt spid="2068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2"/>
                                        </p:tgtEl>
                                        <p:attrNameLst>
                                          <p:attrName>style.visibility</p:attrName>
                                        </p:attrNameLst>
                                      </p:cBhvr>
                                      <p:to>
                                        <p:strVal val="visible"/>
                                      </p:to>
                                    </p:set>
                                    <p:animEffect transition="in" filter="wipe(left)">
                                      <p:cBhvr>
                                        <p:cTn id="57" dur="500"/>
                                        <p:tgtEl>
                                          <p:spTgt spid="2068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7"/>
                                        </p:tgtEl>
                                        <p:attrNameLst>
                                          <p:attrName>style.visibility</p:attrName>
                                        </p:attrNameLst>
                                      </p:cBhvr>
                                      <p:to>
                                        <p:strVal val="visible"/>
                                      </p:to>
                                    </p:set>
                                    <p:animEffect transition="in" filter="wipe(left)">
                                      <p:cBhvr>
                                        <p:cTn id="62" dur="500"/>
                                        <p:tgtEl>
                                          <p:spTgt spid="206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8"/>
                                        </p:tgtEl>
                                        <p:attrNameLst>
                                          <p:attrName>style.visibility</p:attrName>
                                        </p:attrNameLst>
                                      </p:cBhvr>
                                      <p:to>
                                        <p:strVal val="visible"/>
                                      </p:to>
                                    </p:set>
                                    <p:animEffect transition="in" filter="wipe(left)">
                                      <p:cBhvr>
                                        <p:cTn id="67" dur="500"/>
                                        <p:tgtEl>
                                          <p:spTgt spid="2068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4"/>
                                        </p:tgtEl>
                                        <p:attrNameLst>
                                          <p:attrName>style.visibility</p:attrName>
                                        </p:attrNameLst>
                                      </p:cBhvr>
                                      <p:to>
                                        <p:strVal val="visible"/>
                                      </p:to>
                                    </p:set>
                                    <p:animEffect transition="in" filter="wipe(left)">
                                      <p:cBhvr>
                                        <p:cTn id="72" dur="500"/>
                                        <p:tgtEl>
                                          <p:spTgt spid="2068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89"/>
                                        </p:tgtEl>
                                        <p:attrNameLst>
                                          <p:attrName>style.visibility</p:attrName>
                                        </p:attrNameLst>
                                      </p:cBhvr>
                                      <p:to>
                                        <p:strVal val="visible"/>
                                      </p:to>
                                    </p:set>
                                    <p:animEffect transition="in" filter="wipe(left)">
                                      <p:cBhvr>
                                        <p:cTn id="77" dur="500"/>
                                        <p:tgtEl>
                                          <p:spTgt spid="2068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6890"/>
                                        </p:tgtEl>
                                        <p:attrNameLst>
                                          <p:attrName>style.visibility</p:attrName>
                                        </p:attrNameLst>
                                      </p:cBhvr>
                                      <p:to>
                                        <p:strVal val="visible"/>
                                      </p:to>
                                    </p:set>
                                    <p:animEffect transition="in" filter="wipe(left)">
                                      <p:cBhvr>
                                        <p:cTn id="82"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Monday, Mar. 2, 2020</a:t>
            </a:r>
          </a:p>
        </p:txBody>
      </p:sp>
      <p:sp>
        <p:nvSpPr>
          <p:cNvPr id="32" name="Footer Placeholder 4"/>
          <p:cNvSpPr>
            <a:spLocks noGrp="1"/>
          </p:cNvSpPr>
          <p:nvPr>
            <p:ph type="ftr" sz="quarter" idx="11"/>
          </p:nvPr>
        </p:nvSpPr>
        <p:spPr/>
        <p:txBody>
          <a:bodyPr/>
          <a:lstStyle/>
          <a:p>
            <a:r>
              <a:rPr lang="en-US"/>
              <a:t>PHYS 1444-002, Spring 2020                    Dr. Jaehoon Yu</a:t>
            </a:r>
          </a:p>
        </p:txBody>
      </p:sp>
      <p:sp>
        <p:nvSpPr>
          <p:cNvPr id="33" name="Slide Number Placeholder 5"/>
          <p:cNvSpPr>
            <a:spLocks noGrp="1"/>
          </p:cNvSpPr>
          <p:nvPr>
            <p:ph type="sldNum" sz="quarter" idx="12"/>
          </p:nvPr>
        </p:nvSpPr>
        <p:spPr/>
        <p:txBody>
          <a:bodyPr/>
          <a:lstStyle/>
          <a:p>
            <a:fld id="{83FAB595-DDCA-5146-BAD9-09D09995EB1E}" type="slidenum">
              <a:rPr lang="en-US"/>
              <a:pPr/>
              <a:t>19</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89539"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89540"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89541"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89542"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89543"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dirty="0">
                <a:solidFill>
                  <a:srgbClr val="FF0000"/>
                </a:solidFill>
                <a:latin typeface="Arial Narrow" charset="0"/>
              </a:rPr>
              <a:t>An external force has done the work of 3.6x10</a:t>
            </a:r>
            <a:r>
              <a:rPr lang="en-US" sz="1600" b="1" baseline="30000" dirty="0">
                <a:solidFill>
                  <a:srgbClr val="FF0000"/>
                </a:solidFill>
                <a:latin typeface="Arial Narrow" charset="0"/>
              </a:rPr>
              <a:t>-4</a:t>
            </a:r>
            <a:r>
              <a:rPr lang="en-US" sz="1600" b="1" dirty="0">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89544"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89545"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89546"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89547"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89548"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89549"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89550"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89551"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89552"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89553"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89554"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89555"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89556"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126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3"/>
                                        </p:tgtEl>
                                        <p:attrNameLst>
                                          <p:attrName>style.visibility</p:attrName>
                                        </p:attrNameLst>
                                      </p:cBhvr>
                                      <p:to>
                                        <p:strVal val="visible"/>
                                      </p:to>
                                    </p:set>
                                    <p:animEffect transition="in" filter="wipe(left)">
                                      <p:cBhvr>
                                        <p:cTn id="7" dur="500"/>
                                        <p:tgtEl>
                                          <p:spTgt spid="232453"/>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32456"/>
                                        </p:tgtEl>
                                        <p:attrNameLst>
                                          <p:attrName>style.visibility</p:attrName>
                                        </p:attrNameLst>
                                      </p:cBhvr>
                                      <p:to>
                                        <p:strVal val="visible"/>
                                      </p:to>
                                    </p:set>
                                    <p:animEffect transition="in" filter="wipe(left)">
                                      <p:cBhvr>
                                        <p:cTn id="10" dur="500"/>
                                        <p:tgtEl>
                                          <p:spTgt spid="2324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454"/>
                                        </p:tgtEl>
                                        <p:attrNameLst>
                                          <p:attrName>style.visibility</p:attrName>
                                        </p:attrNameLst>
                                      </p:cBhvr>
                                      <p:to>
                                        <p:strVal val="visible"/>
                                      </p:to>
                                    </p:set>
                                    <p:animEffect transition="in" filter="wipe(left)">
                                      <p:cBhvr>
                                        <p:cTn id="15" dur="500"/>
                                        <p:tgtEl>
                                          <p:spTgt spid="2324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2470"/>
                                        </p:tgtEl>
                                        <p:attrNameLst>
                                          <p:attrName>style.visibility</p:attrName>
                                        </p:attrNameLst>
                                      </p:cBhvr>
                                      <p:to>
                                        <p:strVal val="visible"/>
                                      </p:to>
                                    </p:set>
                                    <p:animEffect transition="in" filter="wipe(left)">
                                      <p:cBhvr>
                                        <p:cTn id="20" dur="500"/>
                                        <p:tgtEl>
                                          <p:spTgt spid="2324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2471"/>
                                        </p:tgtEl>
                                        <p:attrNameLst>
                                          <p:attrName>style.visibility</p:attrName>
                                        </p:attrNameLst>
                                      </p:cBhvr>
                                      <p:to>
                                        <p:strVal val="visible"/>
                                      </p:to>
                                    </p:set>
                                    <p:animEffect transition="in" filter="wipe(left)">
                                      <p:cBhvr>
                                        <p:cTn id="25" dur="500"/>
                                        <p:tgtEl>
                                          <p:spTgt spid="2324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32461"/>
                                        </p:tgtEl>
                                        <p:attrNameLst>
                                          <p:attrName>style.visibility</p:attrName>
                                        </p:attrNameLst>
                                      </p:cBhvr>
                                      <p:to>
                                        <p:strVal val="visible"/>
                                      </p:to>
                                    </p:set>
                                    <p:animEffect transition="in" filter="wipe(left)">
                                      <p:cBhvr>
                                        <p:cTn id="30" dur="500"/>
                                        <p:tgtEl>
                                          <p:spTgt spid="232461"/>
                                        </p:tgtEl>
                                      </p:cBhvr>
                                    </p:animEffect>
                                  </p:childTnLst>
                                </p:cTn>
                              </p:par>
                            </p:childTnLst>
                          </p:cTn>
                        </p:par>
                        <p:par>
                          <p:cTn id="31" fill="hold">
                            <p:stCondLst>
                              <p:cond delay="1350"/>
                            </p:stCondLst>
                            <p:childTnLst>
                              <p:par>
                                <p:cTn id="32" presetID="22" presetClass="entr" presetSubtype="8" fill="hold" nodeType="afterEffect">
                                  <p:stCondLst>
                                    <p:cond delay="0"/>
                                  </p:stCondLst>
                                  <p:childTnLst>
                                    <p:set>
                                      <p:cBhvr>
                                        <p:cTn id="33" dur="1" fill="hold">
                                          <p:stCondLst>
                                            <p:cond delay="0"/>
                                          </p:stCondLst>
                                        </p:cTn>
                                        <p:tgtEl>
                                          <p:spTgt spid="232455"/>
                                        </p:tgtEl>
                                        <p:attrNameLst>
                                          <p:attrName>style.visibility</p:attrName>
                                        </p:attrNameLst>
                                      </p:cBhvr>
                                      <p:to>
                                        <p:strVal val="visible"/>
                                      </p:to>
                                    </p:set>
                                    <p:animEffect transition="in" filter="wipe(left)">
                                      <p:cBhvr>
                                        <p:cTn id="34" dur="500"/>
                                        <p:tgtEl>
                                          <p:spTgt spid="2324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2460"/>
                                        </p:tgtEl>
                                        <p:attrNameLst>
                                          <p:attrName>style.visibility</p:attrName>
                                        </p:attrNameLst>
                                      </p:cBhvr>
                                      <p:to>
                                        <p:strVal val="visible"/>
                                      </p:to>
                                    </p:set>
                                    <p:animEffect transition="in" filter="wipe(left)">
                                      <p:cBhvr>
                                        <p:cTn id="39" dur="500"/>
                                        <p:tgtEl>
                                          <p:spTgt spid="2324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2472"/>
                                        </p:tgtEl>
                                        <p:attrNameLst>
                                          <p:attrName>style.visibility</p:attrName>
                                        </p:attrNameLst>
                                      </p:cBhvr>
                                      <p:to>
                                        <p:strVal val="visible"/>
                                      </p:to>
                                    </p:set>
                                    <p:animEffect transition="in" filter="wipe(left)">
                                      <p:cBhvr>
                                        <p:cTn id="44" dur="500"/>
                                        <p:tgtEl>
                                          <p:spTgt spid="2324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2473"/>
                                        </p:tgtEl>
                                        <p:attrNameLst>
                                          <p:attrName>style.visibility</p:attrName>
                                        </p:attrNameLst>
                                      </p:cBhvr>
                                      <p:to>
                                        <p:strVal val="visible"/>
                                      </p:to>
                                    </p:set>
                                    <p:animEffect transition="in" filter="wipe(left)">
                                      <p:cBhvr>
                                        <p:cTn id="49" dur="500"/>
                                        <p:tgtEl>
                                          <p:spTgt spid="2324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2474"/>
                                        </p:tgtEl>
                                        <p:attrNameLst>
                                          <p:attrName>style.visibility</p:attrName>
                                        </p:attrNameLst>
                                      </p:cBhvr>
                                      <p:to>
                                        <p:strVal val="visible"/>
                                      </p:to>
                                    </p:set>
                                    <p:animEffect transition="in" filter="wipe(left)">
                                      <p:cBhvr>
                                        <p:cTn id="54" dur="500"/>
                                        <p:tgtEl>
                                          <p:spTgt spid="2324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75"/>
                                        </p:tgtEl>
                                        <p:attrNameLst>
                                          <p:attrName>style.visibility</p:attrName>
                                        </p:attrNameLst>
                                      </p:cBhvr>
                                      <p:to>
                                        <p:strVal val="visible"/>
                                      </p:to>
                                    </p:set>
                                    <p:animEffect transition="in" filter="wipe(left)">
                                      <p:cBhvr>
                                        <p:cTn id="59" dur="500"/>
                                        <p:tgtEl>
                                          <p:spTgt spid="2324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2458"/>
                                        </p:tgtEl>
                                        <p:attrNameLst>
                                          <p:attrName>style.visibility</p:attrName>
                                        </p:attrNameLst>
                                      </p:cBhvr>
                                      <p:to>
                                        <p:strVal val="visible"/>
                                      </p:to>
                                    </p:set>
                                    <p:animEffect transition="in" filter="wipe(left)">
                                      <p:cBhvr>
                                        <p:cTn id="64" dur="500"/>
                                        <p:tgtEl>
                                          <p:spTgt spid="2324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32476"/>
                                        </p:tgtEl>
                                        <p:attrNameLst>
                                          <p:attrName>style.visibility</p:attrName>
                                        </p:attrNameLst>
                                      </p:cBhvr>
                                      <p:to>
                                        <p:strVal val="visible"/>
                                      </p:to>
                                    </p:set>
                                    <p:animEffect transition="in" filter="wipe(left)">
                                      <p:cBhvr>
                                        <p:cTn id="69" dur="500"/>
                                        <p:tgtEl>
                                          <p:spTgt spid="2324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32477"/>
                                        </p:tgtEl>
                                        <p:attrNameLst>
                                          <p:attrName>style.visibility</p:attrName>
                                        </p:attrNameLst>
                                      </p:cBhvr>
                                      <p:to>
                                        <p:strVal val="visible"/>
                                      </p:to>
                                    </p:set>
                                    <p:animEffect transition="in" filter="wipe(left)">
                                      <p:cBhvr>
                                        <p:cTn id="74" dur="500"/>
                                        <p:tgtEl>
                                          <p:spTgt spid="23247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2459"/>
                                        </p:tgtEl>
                                        <p:attrNameLst>
                                          <p:attrName>style.visibility</p:attrName>
                                        </p:attrNameLst>
                                      </p:cBhvr>
                                      <p:to>
                                        <p:strVal val="visible"/>
                                      </p:to>
                                    </p:set>
                                    <p:animEffect transition="in" filter="wipe(left)">
                                      <p:cBhvr>
                                        <p:cTn id="79" dur="500"/>
                                        <p:tgtEl>
                                          <p:spTgt spid="2324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32478"/>
                                        </p:tgtEl>
                                        <p:attrNameLst>
                                          <p:attrName>style.visibility</p:attrName>
                                        </p:attrNameLst>
                                      </p:cBhvr>
                                      <p:to>
                                        <p:strVal val="visible"/>
                                      </p:to>
                                    </p:set>
                                    <p:animEffect transition="in" filter="wipe(left)">
                                      <p:cBhvr>
                                        <p:cTn id="84" dur="500"/>
                                        <p:tgtEl>
                                          <p:spTgt spid="23247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32479"/>
                                        </p:tgtEl>
                                        <p:attrNameLst>
                                          <p:attrName>style.visibility</p:attrName>
                                        </p:attrNameLst>
                                      </p:cBhvr>
                                      <p:to>
                                        <p:strVal val="visible"/>
                                      </p:to>
                                    </p:set>
                                    <p:animEffect transition="in" filter="wipe(left)">
                                      <p:cBhvr>
                                        <p:cTn id="89" dur="500"/>
                                        <p:tgtEl>
                                          <p:spTgt spid="23247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32480"/>
                                        </p:tgtEl>
                                        <p:attrNameLst>
                                          <p:attrName>style.visibility</p:attrName>
                                        </p:attrNameLst>
                                      </p:cBhvr>
                                      <p:to>
                                        <p:strVal val="visible"/>
                                      </p:to>
                                    </p:set>
                                    <p:animEffect transition="in" filter="wipe(left)">
                                      <p:cBhvr>
                                        <p:cTn id="94" dur="500"/>
                                        <p:tgtEl>
                                          <p:spTgt spid="23248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32481"/>
                                        </p:tgtEl>
                                        <p:attrNameLst>
                                          <p:attrName>style.visibility</p:attrName>
                                        </p:attrNameLst>
                                      </p:cBhvr>
                                      <p:to>
                                        <p:strVal val="visible"/>
                                      </p:to>
                                    </p:set>
                                    <p:animEffect transition="in" filter="wipe(left)">
                                      <p:cBhvr>
                                        <p:cTn id="99" dur="500"/>
                                        <p:tgtEl>
                                          <p:spTgt spid="23248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32482"/>
                                        </p:tgtEl>
                                        <p:attrNameLst>
                                          <p:attrName>style.visibility</p:attrName>
                                        </p:attrNameLst>
                                      </p:cBhvr>
                                      <p:to>
                                        <p:strVal val="visible"/>
                                      </p:to>
                                    </p:set>
                                    <p:animEffect transition="in" filter="wipe(left)">
                                      <p:cBhvr>
                                        <p:cTn id="104" dur="500"/>
                                        <p:tgtEl>
                                          <p:spTgt spid="23248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232462"/>
                                        </p:tgtEl>
                                        <p:attrNameLst>
                                          <p:attrName>style.visibility</p:attrName>
                                        </p:attrNameLst>
                                      </p:cBhvr>
                                      <p:to>
                                        <p:strVal val="visible"/>
                                      </p:to>
                                    </p:set>
                                    <p:animEffect transition="in" filter="wipe(left)">
                                      <p:cBhvr>
                                        <p:cTn id="109" dur="500"/>
                                        <p:tgtEl>
                                          <p:spTgt spid="23246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232463"/>
                                        </p:tgtEl>
                                        <p:attrNameLst>
                                          <p:attrName>style.visibility</p:attrName>
                                        </p:attrNameLst>
                                      </p:cBhvr>
                                      <p:to>
                                        <p:strVal val="visible"/>
                                      </p:to>
                                    </p:set>
                                    <p:animEffect transition="in" filter="wipe(left)">
                                      <p:cBhvr>
                                        <p:cTn id="114" dur="500"/>
                                        <p:tgtEl>
                                          <p:spTgt spid="23246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232466"/>
                                        </p:tgtEl>
                                        <p:attrNameLst>
                                          <p:attrName>style.visibility</p:attrName>
                                        </p:attrNameLst>
                                      </p:cBhvr>
                                      <p:to>
                                        <p:strVal val="visible"/>
                                      </p:to>
                                    </p:set>
                                    <p:anim calcmode="lin" valueType="num">
                                      <p:cBhvr>
                                        <p:cTn id="119" dur="500" fill="hold"/>
                                        <p:tgtEl>
                                          <p:spTgt spid="232466"/>
                                        </p:tgtEl>
                                        <p:attrNameLst>
                                          <p:attrName>ppt_w</p:attrName>
                                        </p:attrNameLst>
                                      </p:cBhvr>
                                      <p:tavLst>
                                        <p:tav tm="0">
                                          <p:val>
                                            <p:fltVal val="0"/>
                                          </p:val>
                                        </p:tav>
                                        <p:tav tm="100000">
                                          <p:val>
                                            <p:strVal val="#ppt_w"/>
                                          </p:val>
                                        </p:tav>
                                      </p:tavLst>
                                    </p:anim>
                                    <p:anim calcmode="lin" valueType="num">
                                      <p:cBhvr>
                                        <p:cTn id="120" dur="500" fill="hold"/>
                                        <p:tgtEl>
                                          <p:spTgt spid="232466"/>
                                        </p:tgtEl>
                                        <p:attrNameLst>
                                          <p:attrName>ppt_h</p:attrName>
                                        </p:attrNameLst>
                                      </p:cBhvr>
                                      <p:tavLst>
                                        <p:tav tm="0">
                                          <p:val>
                                            <p:fltVal val="0"/>
                                          </p:val>
                                        </p:tav>
                                        <p:tav tm="100000">
                                          <p:val>
                                            <p:strVal val="#ppt_h"/>
                                          </p:val>
                                        </p:tav>
                                      </p:tavLst>
                                    </p:anim>
                                    <p:animEffect transition="in" filter="fade">
                                      <p:cBhvr>
                                        <p:cTn id="121" dur="500"/>
                                        <p:tgtEl>
                                          <p:spTgt spid="23246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232467"/>
                                        </p:tgtEl>
                                        <p:attrNameLst>
                                          <p:attrName>style.visibility</p:attrName>
                                        </p:attrNameLst>
                                      </p:cBhvr>
                                      <p:to>
                                        <p:strVal val="visible"/>
                                      </p:to>
                                    </p:set>
                                    <p:animEffect transition="in" filter="wipe(left)">
                                      <p:cBhvr>
                                        <p:cTn id="126" dur="500"/>
                                        <p:tgtEl>
                                          <p:spTgt spid="23246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232468"/>
                                        </p:tgtEl>
                                        <p:attrNameLst>
                                          <p:attrName>style.visibility</p:attrName>
                                        </p:attrNameLst>
                                      </p:cBhvr>
                                      <p:to>
                                        <p:strVal val="visible"/>
                                      </p:to>
                                    </p:set>
                                    <p:animEffect transition="in" filter="wipe(left)">
                                      <p:cBhvr>
                                        <p:cTn id="131" dur="500"/>
                                        <p:tgtEl>
                                          <p:spTgt spid="23246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232469"/>
                                        </p:tgtEl>
                                        <p:attrNameLst>
                                          <p:attrName>style.visibility</p:attrName>
                                        </p:attrNameLst>
                                      </p:cBhvr>
                                      <p:to>
                                        <p:strVal val="visible"/>
                                      </p:to>
                                    </p:set>
                                    <p:animEffect transition="in" filter="wipe(left)">
                                      <p:cBhvr>
                                        <p:cTn id="136" dur="500"/>
                                        <p:tgtEl>
                                          <p:spTgt spid="23246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232464"/>
                                        </p:tgtEl>
                                        <p:attrNameLst>
                                          <p:attrName>style.visibility</p:attrName>
                                        </p:attrNameLst>
                                      </p:cBhvr>
                                      <p:to>
                                        <p:strVal val="visible"/>
                                      </p:to>
                                    </p:set>
                                    <p:animEffect transition="in" filter="wipe(left)">
                                      <p:cBhvr>
                                        <p:cTn id="141" dur="500"/>
                                        <p:tgtEl>
                                          <p:spTgt spid="23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1" grpId="0"/>
      <p:bldP spid="232453" grpId="0"/>
      <p:bldP spid="232456" grpId="0"/>
      <p:bldP spid="232462" grpId="0" animBg="1"/>
      <p:bldP spid="232463" grpId="0" animBg="1"/>
      <p:bldP spid="232464" grpId="0" animBg="1"/>
      <p:bldP spid="232466" grpId="0" animBg="1"/>
      <p:bldP spid="232467" grpId="0"/>
      <p:bldP spid="232468" grpId="0"/>
      <p:bldP spid="2324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56002"/>
            <a:ext cx="7772400" cy="589402"/>
          </a:xfrm>
        </p:spPr>
        <p:txBody>
          <a:bodyPr/>
          <a:lstStyle/>
          <a:p>
            <a:r>
              <a:rPr lang="en-US"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304800" y="533400"/>
            <a:ext cx="8610600" cy="5715000"/>
          </a:xfrm>
        </p:spPr>
        <p:txBody>
          <a:bodyPr/>
          <a:lstStyle/>
          <a:p>
            <a:pPr eaLnBrk="1" hangingPunct="1"/>
            <a:r>
              <a:rPr lang="en-US" sz="2400" dirty="0"/>
              <a:t>Bring out the special project #3</a:t>
            </a:r>
          </a:p>
          <a:p>
            <a:pPr eaLnBrk="1" hangingPunct="1"/>
            <a:r>
              <a:rPr lang="en-US" sz="2400" dirty="0"/>
              <a:t>Reading Assignment: CH24.5</a:t>
            </a:r>
          </a:p>
          <a:p>
            <a:pPr eaLnBrk="1" hangingPunct="1"/>
            <a:r>
              <a:rPr lang="en-US" sz="2400" dirty="0"/>
              <a:t>Quiz #3</a:t>
            </a:r>
          </a:p>
          <a:p>
            <a:pPr lvl="1" eaLnBrk="1" hangingPunct="1"/>
            <a:r>
              <a:rPr lang="en-US" sz="2000" dirty="0"/>
              <a:t>This Wednesday, Mar. 4 at the beginning of the class </a:t>
            </a:r>
          </a:p>
          <a:p>
            <a:pPr lvl="1" eaLnBrk="1" hangingPunct="1"/>
            <a:r>
              <a:rPr lang="en-US" sz="2000" dirty="0"/>
              <a:t>Covers CH23.2 through end of CH24</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or solutions of any problems!</a:t>
            </a:r>
          </a:p>
          <a:p>
            <a:pPr lvl="1" eaLnBrk="1" hangingPunct="1"/>
            <a:r>
              <a:rPr lang="en-US" sz="2000" dirty="0"/>
              <a:t>No additional formulae or values of constants will be provided!</a:t>
            </a:r>
          </a:p>
          <a:p>
            <a:pPr eaLnBrk="1" hangingPunct="1"/>
            <a:r>
              <a:rPr lang="en-US" sz="2400" dirty="0"/>
              <a:t>Exam 1 results</a:t>
            </a:r>
          </a:p>
          <a:p>
            <a:pPr lvl="1" eaLnBrk="1" hangingPunct="1"/>
            <a:r>
              <a:rPr lang="en-US" sz="2000" dirty="0"/>
              <a:t>Class average: 51.3/86</a:t>
            </a:r>
          </a:p>
          <a:p>
            <a:pPr lvl="2" eaLnBrk="1" hangingPunct="1"/>
            <a:r>
              <a:rPr lang="en-US" sz="1600" dirty="0"/>
              <a:t>Equivalent to: 59.7/100</a:t>
            </a:r>
          </a:p>
          <a:p>
            <a:pPr lvl="1" eaLnBrk="1" hangingPunct="1"/>
            <a:r>
              <a:rPr lang="en-US" sz="2000" dirty="0"/>
              <a:t>Top score: 82/86</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Mar. 2,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233791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Mar. 2,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C80D2214-488D-EC4E-8FD8-BBD600E263C4}" type="slidenum">
              <a:rPr lang="en-US"/>
              <a:pPr/>
              <a:t>20</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2766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87254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Mar. 2,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DBE876A6-A71E-BD40-86AE-FDBA8A985C9A}" type="slidenum">
              <a:rPr lang="en-US"/>
              <a:pPr/>
              <a:t>21</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339921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33475">
                                            <p:txEl>
                                              <p:pRg st="2" end="2"/>
                                            </p:txEl>
                                          </p:spTgt>
                                        </p:tgtEl>
                                        <p:attrNameLst>
                                          <p:attrName>style.visibility</p:attrName>
                                        </p:attrNameLst>
                                      </p:cBhvr>
                                      <p:to>
                                        <p:strVal val="visible"/>
                                      </p:to>
                                    </p:set>
                                    <p:animEffect transition="in" filter="wipe(left)">
                                      <p:cBhvr>
                                        <p:cTn id="24" dur="500"/>
                                        <p:tgtEl>
                                          <p:spTgt spid="2334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33478">
                                            <p:txEl>
                                              <p:pRg st="0" end="0"/>
                                            </p:txEl>
                                          </p:spTgt>
                                        </p:tgtEl>
                                        <p:attrNameLst>
                                          <p:attrName>style.visibility</p:attrName>
                                        </p:attrNameLst>
                                      </p:cBhvr>
                                      <p:to>
                                        <p:strVal val="visible"/>
                                      </p:to>
                                    </p:set>
                                    <p:animEffect transition="in" filter="wipe(left)">
                                      <p:cBhvr>
                                        <p:cTn id="29" dur="500"/>
                                        <p:tgtEl>
                                          <p:spTgt spid="23347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33478">
                                            <p:txEl>
                                              <p:pRg st="1" end="1"/>
                                            </p:txEl>
                                          </p:spTgt>
                                        </p:tgtEl>
                                        <p:attrNameLst>
                                          <p:attrName>style.visibility</p:attrName>
                                        </p:attrNameLst>
                                      </p:cBhvr>
                                      <p:to>
                                        <p:strVal val="visible"/>
                                      </p:to>
                                    </p:set>
                                    <p:animEffect transition="in" filter="wipe(left)">
                                      <p:cBhvr>
                                        <p:cTn id="34" dur="500"/>
                                        <p:tgtEl>
                                          <p:spTgt spid="23347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33478">
                                            <p:txEl>
                                              <p:pRg st="2" end="2"/>
                                            </p:txEl>
                                          </p:spTgt>
                                        </p:tgtEl>
                                        <p:attrNameLst>
                                          <p:attrName>style.visibility</p:attrName>
                                        </p:attrNameLst>
                                      </p:cBhvr>
                                      <p:to>
                                        <p:strVal val="visible"/>
                                      </p:to>
                                    </p:set>
                                    <p:animEffect transition="in" filter="wipe(left)">
                                      <p:cBhvr>
                                        <p:cTn id="39" dur="500"/>
                                        <p:tgtEl>
                                          <p:spTgt spid="23347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33478">
                                            <p:txEl>
                                              <p:pRg st="3" end="3"/>
                                            </p:txEl>
                                          </p:spTgt>
                                        </p:tgtEl>
                                        <p:attrNameLst>
                                          <p:attrName>style.visibility</p:attrName>
                                        </p:attrNameLst>
                                      </p:cBhvr>
                                      <p:to>
                                        <p:strVal val="visible"/>
                                      </p:to>
                                    </p:set>
                                    <p:animEffect transition="in" filter="wipe(left)">
                                      <p:cBhvr>
                                        <p:cTn id="44"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P spid="23347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Mar. 2,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BDDBF0CC-63D9-0049-BB13-AC6C5DA6C79D}" type="slidenum">
              <a:rPr lang="en-US"/>
              <a:pPr/>
              <a:t>3</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dirty="0"/>
              <a:t>Single Conductor Capacitance</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single isolated conductor can be said to have capacitance, C.</a:t>
            </a:r>
          </a:p>
          <a:p>
            <a:pPr marL="342900" indent="-342900">
              <a:spcBef>
                <a:spcPct val="20000"/>
              </a:spcBef>
              <a:buFontTx/>
              <a:buChar char="•"/>
            </a:pPr>
            <a:r>
              <a:rPr lang="en-US" sz="3200" dirty="0">
                <a:solidFill>
                  <a:schemeClr val="accent2"/>
                </a:solidFill>
                <a:latin typeface="Arial Narrow" charset="0"/>
              </a:rPr>
              <a:t>C can still be defined as the ratio of the charge to the absolute potential V on the conductor.</a:t>
            </a:r>
          </a:p>
          <a:p>
            <a:pPr marL="742950" lvl="1" indent="-285750">
              <a:spcBef>
                <a:spcPct val="20000"/>
              </a:spcBef>
              <a:buFontTx/>
              <a:buChar char="–"/>
            </a:pPr>
            <a:r>
              <a:rPr lang="en-US" sz="2800" dirty="0">
                <a:solidFill>
                  <a:srgbClr val="660066"/>
                </a:solidFill>
                <a:latin typeface="Arial Narrow" charset="0"/>
                <a:ea typeface="ＭＳ Ｐゴシック" charset="-128"/>
              </a:rPr>
              <a:t>So Q=CV.</a:t>
            </a:r>
          </a:p>
          <a:p>
            <a:pPr marL="342900" indent="-342900">
              <a:spcBef>
                <a:spcPct val="20000"/>
              </a:spcBef>
              <a:buFontTx/>
              <a:buChar char="•"/>
            </a:pPr>
            <a:r>
              <a:rPr lang="en-US" sz="3200" dirty="0">
                <a:solidFill>
                  <a:schemeClr val="accent2"/>
                </a:solidFill>
                <a:latin typeface="Arial Narrow" charset="0"/>
              </a:rPr>
              <a:t>The potential of a single conducting sphere of radius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can be obtained as</a:t>
            </a:r>
          </a:p>
          <a:p>
            <a:pPr marL="342900" indent="-342900">
              <a:spcBef>
                <a:spcPct val="20000"/>
              </a:spcBef>
              <a:buFontTx/>
              <a:buChar char="•"/>
            </a:pPr>
            <a:endParaRPr lang="en-US" sz="3200" dirty="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76247" name="Equation" r:id="rId3" imgW="253800" imgH="164880" progId="Equation.DSMT4">
                  <p:embed/>
                </p:oleObj>
              </mc:Choice>
              <mc:Fallback>
                <p:oleObj name="Equation" r:id="rId3" imgW="253800" imgH="164880" progId="Equation.DSMT4">
                  <p:embed/>
                  <p:pic>
                    <p:nvPicPr>
                      <p:cNvPr id="207892"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76248" name="Equation" r:id="rId5" imgW="444500" imgH="228600" progId="Equation.DSMT4">
                  <p:embed/>
                </p:oleObj>
              </mc:Choice>
              <mc:Fallback>
                <p:oleObj name="Equation" r:id="rId5" imgW="444500" imgH="228600" progId="Equation.DSMT4">
                  <p:embed/>
                  <p:pic>
                    <p:nvPicPr>
                      <p:cNvPr id="207893" name="Object 21"/>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76249" name="Equation" r:id="rId7" imgW="901700" imgH="381000" progId="Equation.DSMT4">
                  <p:embed/>
                </p:oleObj>
              </mc:Choice>
              <mc:Fallback>
                <p:oleObj name="Equation" r:id="rId7" imgW="901700" imgH="381000" progId="Equation.DSMT4">
                  <p:embed/>
                  <p:pic>
                    <p:nvPicPr>
                      <p:cNvPr id="207894" name="Object 22"/>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76250" name="Equation" r:id="rId9" imgW="990600" imgH="457200" progId="Equation.DSMT4">
                  <p:embed/>
                </p:oleObj>
              </mc:Choice>
              <mc:Fallback>
                <p:oleObj name="Equation" r:id="rId9" imgW="990600" imgH="457200" progId="Equation.DSMT4">
                  <p:embed/>
                  <p:pic>
                    <p:nvPicPr>
                      <p:cNvPr id="207895" name="Object 23"/>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76251" name="Equation" r:id="rId11" imgW="431800" imgH="419100" progId="Equation.DSMT4">
                  <p:embed/>
                </p:oleObj>
              </mc:Choice>
              <mc:Fallback>
                <p:oleObj name="Equation" r:id="rId11" imgW="431800" imgH="419100" progId="Equation.DSMT4">
                  <p:embed/>
                  <p:pic>
                    <p:nvPicPr>
                      <p:cNvPr id="207897" name="Object 25"/>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117207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7892"/>
                                        </p:tgtEl>
                                        <p:attrNameLst>
                                          <p:attrName>style.visibility</p:attrName>
                                        </p:attrNameLst>
                                      </p:cBhvr>
                                      <p:to>
                                        <p:strVal val="visible"/>
                                      </p:to>
                                    </p:set>
                                    <p:animEffect transition="in" filter="wipe(left)">
                                      <p:cBhvr>
                                        <p:cTn id="27" dur="500"/>
                                        <p:tgtEl>
                                          <p:spTgt spid="2078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7895"/>
                                        </p:tgtEl>
                                        <p:attrNameLst>
                                          <p:attrName>style.visibility</p:attrName>
                                        </p:attrNameLst>
                                      </p:cBhvr>
                                      <p:to>
                                        <p:strVal val="visible"/>
                                      </p:to>
                                    </p:set>
                                    <p:animEffect transition="in" filter="wipe(left)">
                                      <p:cBhvr>
                                        <p:cTn id="32" dur="500"/>
                                        <p:tgtEl>
                                          <p:spTgt spid="2078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7897"/>
                                        </p:tgtEl>
                                        <p:attrNameLst>
                                          <p:attrName>style.visibility</p:attrName>
                                        </p:attrNameLst>
                                      </p:cBhvr>
                                      <p:to>
                                        <p:strVal val="visible"/>
                                      </p:to>
                                    </p:set>
                                    <p:animEffect transition="in" filter="wipe(left)">
                                      <p:cBhvr>
                                        <p:cTn id="37" dur="500"/>
                                        <p:tgtEl>
                                          <p:spTgt spid="2078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7899"/>
                                        </p:tgtEl>
                                        <p:attrNameLst>
                                          <p:attrName>style.visibility</p:attrName>
                                        </p:attrNameLst>
                                      </p:cBhvr>
                                      <p:to>
                                        <p:strVal val="visible"/>
                                      </p:to>
                                    </p:set>
                                    <p:animEffect transition="in" filter="wipe(left)">
                                      <p:cBhvr>
                                        <p:cTn id="42" dur="500"/>
                                        <p:tgtEl>
                                          <p:spTgt spid="207899"/>
                                        </p:tgtEl>
                                      </p:cBhvr>
                                    </p:animEffect>
                                  </p:childTnLst>
                                </p:cTn>
                              </p:par>
                              <p:par>
                                <p:cTn id="43" presetID="22" presetClass="entr" presetSubtype="8" fill="hold" nodeType="withEffect">
                                  <p:stCondLst>
                                    <p:cond delay="0"/>
                                  </p:stCondLst>
                                  <p:childTnLst>
                                    <p:set>
                                      <p:cBhvr>
                                        <p:cTn id="44" dur="1" fill="hold">
                                          <p:stCondLst>
                                            <p:cond delay="0"/>
                                          </p:stCondLst>
                                        </p:cTn>
                                        <p:tgtEl>
                                          <p:spTgt spid="207893"/>
                                        </p:tgtEl>
                                        <p:attrNameLst>
                                          <p:attrName>style.visibility</p:attrName>
                                        </p:attrNameLst>
                                      </p:cBhvr>
                                      <p:to>
                                        <p:strVal val="visible"/>
                                      </p:to>
                                    </p:set>
                                    <p:animEffect transition="in" filter="wipe(left)">
                                      <p:cBhvr>
                                        <p:cTn id="45" dur="500"/>
                                        <p:tgtEl>
                                          <p:spTgt spid="20789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7888">
                                            <p:txEl>
                                              <p:pRg st="0" end="0"/>
                                            </p:txEl>
                                          </p:spTgt>
                                        </p:tgtEl>
                                        <p:attrNameLst>
                                          <p:attrName>style.visibility</p:attrName>
                                        </p:attrNameLst>
                                      </p:cBhvr>
                                      <p:to>
                                        <p:strVal val="visible"/>
                                      </p:to>
                                    </p:set>
                                    <p:animEffect transition="in" filter="wipe(left)">
                                      <p:cBhvr>
                                        <p:cTn id="50" dur="500"/>
                                        <p:tgtEl>
                                          <p:spTgt spid="20788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7894"/>
                                        </p:tgtEl>
                                        <p:attrNameLst>
                                          <p:attrName>style.visibility</p:attrName>
                                        </p:attrNameLst>
                                      </p:cBhvr>
                                      <p:to>
                                        <p:strVal val="visible"/>
                                      </p:to>
                                    </p:set>
                                    <p:animEffect transition="in" filter="wipe(left)">
                                      <p:cBhvr>
                                        <p:cTn id="55" dur="500"/>
                                        <p:tgtEl>
                                          <p:spTgt spid="20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888" grpId="0" build="p"/>
      <p:bldP spid="2078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Mar. 2,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BA4887E0-3810-604A-A94B-8447A627C0E1}" type="slidenum">
              <a:rPr lang="en-US"/>
              <a:pPr/>
              <a:t>4</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may be used in an electric circuit</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parallel, in series or 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2"/>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3"/>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25912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08908"/>
                                        </p:tgtEl>
                                        <p:attrNameLst>
                                          <p:attrName>style.visibility</p:attrName>
                                        </p:attrNameLst>
                                      </p:cBhvr>
                                      <p:to>
                                        <p:strVal val="visible"/>
                                      </p:to>
                                    </p:set>
                                    <p:anim calcmode="lin" valueType="num">
                                      <p:cBhvr>
                                        <p:cTn id="42" dur="500" fill="hold"/>
                                        <p:tgtEl>
                                          <p:spTgt spid="208908"/>
                                        </p:tgtEl>
                                        <p:attrNameLst>
                                          <p:attrName>ppt_w</p:attrName>
                                        </p:attrNameLst>
                                      </p:cBhvr>
                                      <p:tavLst>
                                        <p:tav tm="0">
                                          <p:val>
                                            <p:fltVal val="0"/>
                                          </p:val>
                                        </p:tav>
                                        <p:tav tm="100000">
                                          <p:val>
                                            <p:strVal val="#ppt_w"/>
                                          </p:val>
                                        </p:tav>
                                      </p:tavLst>
                                    </p:anim>
                                    <p:anim calcmode="lin" valueType="num">
                                      <p:cBhvr>
                                        <p:cTn id="43" dur="500" fill="hold"/>
                                        <p:tgtEl>
                                          <p:spTgt spid="208908"/>
                                        </p:tgtEl>
                                        <p:attrNameLst>
                                          <p:attrName>ppt_h</p:attrName>
                                        </p:attrNameLst>
                                      </p:cBhvr>
                                      <p:tavLst>
                                        <p:tav tm="0">
                                          <p:val>
                                            <p:fltVal val="0"/>
                                          </p:val>
                                        </p:tav>
                                        <p:tav tm="100000">
                                          <p:val>
                                            <p:strVal val="#ppt_h"/>
                                          </p:val>
                                        </p:tav>
                                      </p:tavLst>
                                    </p:anim>
                                    <p:animEffect transition="in" filter="fade">
                                      <p:cBhvr>
                                        <p:cTn id="44" dur="500"/>
                                        <p:tgtEl>
                                          <p:spTgt spid="20890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08909"/>
                                        </p:tgtEl>
                                        <p:attrNameLst>
                                          <p:attrName>style.visibility</p:attrName>
                                        </p:attrNameLst>
                                      </p:cBhvr>
                                      <p:to>
                                        <p:strVal val="visible"/>
                                      </p:to>
                                    </p:set>
                                    <p:anim calcmode="lin" valueType="num">
                                      <p:cBhvr>
                                        <p:cTn id="49" dur="500" fill="hold"/>
                                        <p:tgtEl>
                                          <p:spTgt spid="208909"/>
                                        </p:tgtEl>
                                        <p:attrNameLst>
                                          <p:attrName>ppt_w</p:attrName>
                                        </p:attrNameLst>
                                      </p:cBhvr>
                                      <p:tavLst>
                                        <p:tav tm="0">
                                          <p:val>
                                            <p:fltVal val="0"/>
                                          </p:val>
                                        </p:tav>
                                        <p:tav tm="100000">
                                          <p:val>
                                            <p:strVal val="#ppt_w"/>
                                          </p:val>
                                        </p:tav>
                                      </p:tavLst>
                                    </p:anim>
                                    <p:anim calcmode="lin" valueType="num">
                                      <p:cBhvr>
                                        <p:cTn id="50" dur="500" fill="hold"/>
                                        <p:tgtEl>
                                          <p:spTgt spid="208909"/>
                                        </p:tgtEl>
                                        <p:attrNameLst>
                                          <p:attrName>ppt_h</p:attrName>
                                        </p:attrNameLst>
                                      </p:cBhvr>
                                      <p:tavLst>
                                        <p:tav tm="0">
                                          <p:val>
                                            <p:fltVal val="0"/>
                                          </p:val>
                                        </p:tav>
                                        <p:tav tm="100000">
                                          <p:val>
                                            <p:strVal val="#ppt_h"/>
                                          </p:val>
                                        </p:tav>
                                      </p:tavLst>
                                    </p:anim>
                                    <p:animEffect transition="in" filter="fade">
                                      <p:cBhvr>
                                        <p:cTn id="51" dur="500"/>
                                        <p:tgtEl>
                                          <p:spTgt spid="208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Mar. 2,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5FE8570B-BC58-7748-9318-9A86E31F6131}" type="slidenum">
              <a:rPr lang="en-US"/>
              <a:pPr/>
              <a:t>5</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dirty="0"/>
              <a:t>Capacitors in Parallel</a:t>
            </a:r>
          </a:p>
        </p:txBody>
      </p:sp>
      <p:sp>
        <p:nvSpPr>
          <p:cNvPr id="221187" name="Rectangle 3"/>
          <p:cNvSpPr>
            <a:spLocks noChangeArrowheads="1"/>
          </p:cNvSpPr>
          <p:nvPr/>
        </p:nvSpPr>
        <p:spPr bwMode="auto">
          <a:xfrm>
            <a:off x="185057" y="8382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Parallel arrangement provides the </a:t>
            </a:r>
            <a:r>
              <a:rPr lang="en-US" sz="2800" b="1" u="sng" dirty="0">
                <a:solidFill>
                  <a:srgbClr val="FF0000"/>
                </a:solidFill>
                <a:latin typeface="Arial Narrow" charset="0"/>
              </a:rPr>
              <a:t>same voltage</a:t>
            </a:r>
            <a:r>
              <a:rPr lang="en-US" sz="2800" dirty="0">
                <a:solidFill>
                  <a:schemeClr val="accent2"/>
                </a:solidFill>
                <a:latin typeface="Arial Narrow" charset="0"/>
              </a:rPr>
              <a:t> across all the capacitors. </a:t>
            </a:r>
          </a:p>
          <a:p>
            <a:pPr marL="742950" lvl="1" indent="-285750">
              <a:spcBef>
                <a:spcPct val="20000"/>
              </a:spcBef>
              <a:buFontTx/>
              <a:buChar char="–"/>
            </a:pPr>
            <a:r>
              <a:rPr lang="en-US" dirty="0">
                <a:solidFill>
                  <a:srgbClr val="660066"/>
                </a:solidFill>
                <a:latin typeface="Arial Narrow" charset="0"/>
                <a:ea typeface="ＭＳ Ｐゴシック" charset="-128"/>
              </a:rPr>
              <a:t>Lefthand plates are at </a:t>
            </a:r>
            <a:r>
              <a:rPr lang="en-US" dirty="0" err="1">
                <a:solidFill>
                  <a:srgbClr val="660066"/>
                </a:solidFill>
                <a:latin typeface="Arial Narrow" charset="0"/>
                <a:ea typeface="ＭＳ Ｐゴシック" charset="-128"/>
              </a:rPr>
              <a:t>V</a:t>
            </a:r>
            <a:r>
              <a:rPr lang="en-US" baseline="-25000" dirty="0" err="1">
                <a:solidFill>
                  <a:srgbClr val="660066"/>
                </a:solidFill>
                <a:latin typeface="Arial Narrow" charset="0"/>
                <a:ea typeface="ＭＳ Ｐゴシック" charset="-128"/>
              </a:rPr>
              <a:t>a</a:t>
            </a:r>
            <a:r>
              <a:rPr lang="en-US" dirty="0">
                <a:solidFill>
                  <a:srgbClr val="660066"/>
                </a:solidFill>
                <a:latin typeface="Arial Narrow" charset="0"/>
                <a:ea typeface="ＭＳ Ｐゴシック" charset="-128"/>
              </a:rPr>
              <a:t>, while the righthand plates are at </a:t>
            </a:r>
            <a:r>
              <a:rPr lang="en-US" dirty="0" err="1">
                <a:solidFill>
                  <a:srgbClr val="660066"/>
                </a:solidFill>
                <a:latin typeface="Arial Narrow" charset="0"/>
                <a:ea typeface="ＭＳ Ｐゴシック" charset="-128"/>
              </a:rPr>
              <a:t>V</a:t>
            </a:r>
            <a:r>
              <a:rPr lang="en-US" baseline="-25000" dirty="0" err="1">
                <a:solidFill>
                  <a:srgbClr val="660066"/>
                </a:solidFill>
                <a:latin typeface="Arial Narrow" charset="0"/>
                <a:ea typeface="ＭＳ Ｐゴシック" charset="-128"/>
              </a:rPr>
              <a:t>b</a:t>
            </a:r>
            <a:endParaRPr lang="en-US" baseline="-25000"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So each capacitor plate acquires charges given by the formula</a:t>
            </a:r>
          </a:p>
          <a:p>
            <a:pPr marL="1143000" lvl="2" indent="-228600">
              <a:spcBef>
                <a:spcPct val="20000"/>
              </a:spcBef>
              <a:buFontTx/>
              <a:buChar char="•"/>
            </a:pPr>
            <a:r>
              <a:rPr lang="en-US" sz="2000" dirty="0">
                <a:solidFill>
                  <a:srgbClr val="003300"/>
                </a:solidFill>
                <a:latin typeface="Arial Narrow" charset="0"/>
                <a:ea typeface="ＭＳ Ｐゴシック" charset="-128"/>
              </a:rPr>
              <a:t>Q</a:t>
            </a:r>
            <a:r>
              <a:rPr lang="en-US" sz="2000" baseline="-25000" dirty="0">
                <a:solidFill>
                  <a:srgbClr val="003300"/>
                </a:solidFill>
                <a:latin typeface="Arial Narrow" charset="0"/>
                <a:ea typeface="ＭＳ Ｐゴシック" charset="-128"/>
              </a:rPr>
              <a:t>1</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1</a:t>
            </a:r>
            <a:r>
              <a:rPr lang="en-US" sz="2000" dirty="0">
                <a:solidFill>
                  <a:srgbClr val="003300"/>
                </a:solidFill>
                <a:latin typeface="Arial Narrow" charset="0"/>
                <a:ea typeface="ＭＳ Ｐゴシック" charset="-128"/>
              </a:rPr>
              <a:t>V, Q</a:t>
            </a:r>
            <a:r>
              <a:rPr lang="en-US" sz="2000" baseline="-25000" dirty="0">
                <a:solidFill>
                  <a:srgbClr val="003300"/>
                </a:solidFill>
                <a:latin typeface="Arial Narrow" charset="0"/>
                <a:ea typeface="ＭＳ Ｐゴシック" charset="-128"/>
              </a:rPr>
              <a:t>2</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2</a:t>
            </a:r>
            <a:r>
              <a:rPr lang="en-US" sz="2000" dirty="0">
                <a:solidFill>
                  <a:srgbClr val="003300"/>
                </a:solidFill>
                <a:latin typeface="Arial Narrow" charset="0"/>
                <a:ea typeface="ＭＳ Ｐゴシック" charset="-128"/>
              </a:rPr>
              <a:t>V, and Q</a:t>
            </a:r>
            <a:r>
              <a:rPr lang="en-US" sz="2000" baseline="-25000" dirty="0">
                <a:solidFill>
                  <a:srgbClr val="003300"/>
                </a:solidFill>
                <a:latin typeface="Arial Narrow" charset="0"/>
                <a:ea typeface="ＭＳ Ｐゴシック" charset="-128"/>
              </a:rPr>
              <a:t>3</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3</a:t>
            </a:r>
            <a:r>
              <a:rPr lang="en-US" sz="2000" dirty="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 the battery 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77880" name="Equation" r:id="rId4" imgW="1091880" imgH="228600" progId="Equation.DSMT4">
                  <p:embed/>
                </p:oleObj>
              </mc:Choice>
              <mc:Fallback>
                <p:oleObj name="Equation" r:id="rId4" imgW="1091880" imgH="228600" progId="Equation.DSMT4">
                  <p:embed/>
                  <p:pic>
                    <p:nvPicPr>
                      <p:cNvPr id="221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10973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left)">
                                      <p:cBhvr>
                                        <p:cTn id="7" dur="500"/>
                                        <p:tgtEl>
                                          <p:spTgt spid="221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1188"/>
                                        </p:tgtEl>
                                        <p:attrNameLst>
                                          <p:attrName>style.visibility</p:attrName>
                                        </p:attrNameLst>
                                      </p:cBhvr>
                                      <p:to>
                                        <p:strVal val="visible"/>
                                      </p:to>
                                    </p:set>
                                    <p:anim calcmode="lin" valueType="num">
                                      <p:cBhvr>
                                        <p:cTn id="12" dur="500" fill="hold"/>
                                        <p:tgtEl>
                                          <p:spTgt spid="221188"/>
                                        </p:tgtEl>
                                        <p:attrNameLst>
                                          <p:attrName>ppt_w</p:attrName>
                                        </p:attrNameLst>
                                      </p:cBhvr>
                                      <p:tavLst>
                                        <p:tav tm="0">
                                          <p:val>
                                            <p:fltVal val="0"/>
                                          </p:val>
                                        </p:tav>
                                        <p:tav tm="100000">
                                          <p:val>
                                            <p:strVal val="#ppt_w"/>
                                          </p:val>
                                        </p:tav>
                                      </p:tavLst>
                                    </p:anim>
                                    <p:anim calcmode="lin" valueType="num">
                                      <p:cBhvr>
                                        <p:cTn id="13" dur="500" fill="hold"/>
                                        <p:tgtEl>
                                          <p:spTgt spid="221188"/>
                                        </p:tgtEl>
                                        <p:attrNameLst>
                                          <p:attrName>ppt_h</p:attrName>
                                        </p:attrNameLst>
                                      </p:cBhvr>
                                      <p:tavLst>
                                        <p:tav tm="0">
                                          <p:val>
                                            <p:fltVal val="0"/>
                                          </p:val>
                                        </p:tav>
                                        <p:tav tm="100000">
                                          <p:val>
                                            <p:strVal val="#ppt_h"/>
                                          </p:val>
                                        </p:tav>
                                      </p:tavLst>
                                    </p:anim>
                                    <p:animEffect transition="in" filter="fade">
                                      <p:cBhvr>
                                        <p:cTn id="14" dur="500"/>
                                        <p:tgtEl>
                                          <p:spTgt spid="22118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1187">
                                            <p:txEl>
                                              <p:pRg st="1" end="1"/>
                                            </p:txEl>
                                          </p:spTgt>
                                        </p:tgtEl>
                                        <p:attrNameLst>
                                          <p:attrName>style.visibility</p:attrName>
                                        </p:attrNameLst>
                                      </p:cBhvr>
                                      <p:to>
                                        <p:strVal val="visible"/>
                                      </p:to>
                                    </p:set>
                                    <p:animEffect transition="in" filter="wipe(left)">
                                      <p:cBhvr>
                                        <p:cTn id="19" dur="500"/>
                                        <p:tgtEl>
                                          <p:spTgt spid="2211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1187">
                                            <p:txEl>
                                              <p:pRg st="2" end="2"/>
                                            </p:txEl>
                                          </p:spTgt>
                                        </p:tgtEl>
                                        <p:attrNameLst>
                                          <p:attrName>style.visibility</p:attrName>
                                        </p:attrNameLst>
                                      </p:cBhvr>
                                      <p:to>
                                        <p:strVal val="visible"/>
                                      </p:to>
                                    </p:set>
                                    <p:animEffect transition="in" filter="wipe(left)">
                                      <p:cBhvr>
                                        <p:cTn id="24" dur="500"/>
                                        <p:tgtEl>
                                          <p:spTgt spid="2211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1187">
                                            <p:txEl>
                                              <p:pRg st="3" end="3"/>
                                            </p:txEl>
                                          </p:spTgt>
                                        </p:tgtEl>
                                        <p:attrNameLst>
                                          <p:attrName>style.visibility</p:attrName>
                                        </p:attrNameLst>
                                      </p:cBhvr>
                                      <p:to>
                                        <p:strVal val="visible"/>
                                      </p:to>
                                    </p:set>
                                    <p:animEffect transition="in" filter="wipe(left)">
                                      <p:cBhvr>
                                        <p:cTn id="29" dur="500"/>
                                        <p:tgtEl>
                                          <p:spTgt spid="2211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1190">
                                            <p:txEl>
                                              <p:pRg st="0" end="0"/>
                                            </p:txEl>
                                          </p:spTgt>
                                        </p:tgtEl>
                                        <p:attrNameLst>
                                          <p:attrName>style.visibility</p:attrName>
                                        </p:attrNameLst>
                                      </p:cBhvr>
                                      <p:to>
                                        <p:strVal val="visible"/>
                                      </p:to>
                                    </p:set>
                                    <p:animEffect transition="in" filter="wipe(left)">
                                      <p:cBhvr>
                                        <p:cTn id="34" dur="500"/>
                                        <p:tgtEl>
                                          <p:spTgt spid="22119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21190">
                                            <p:txEl>
                                              <p:pRg st="1" end="1"/>
                                            </p:txEl>
                                          </p:spTgt>
                                        </p:tgtEl>
                                        <p:attrNameLst>
                                          <p:attrName>style.visibility</p:attrName>
                                        </p:attrNameLst>
                                      </p:cBhvr>
                                      <p:to>
                                        <p:strVal val="visible"/>
                                      </p:to>
                                    </p:set>
                                    <p:animEffect transition="in" filter="wipe(left)">
                                      <p:cBhvr>
                                        <p:cTn id="39" dur="500"/>
                                        <p:tgtEl>
                                          <p:spTgt spid="22119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21190">
                                            <p:txEl>
                                              <p:pRg st="2" end="2"/>
                                            </p:txEl>
                                          </p:spTgt>
                                        </p:tgtEl>
                                        <p:attrNameLst>
                                          <p:attrName>style.visibility</p:attrName>
                                        </p:attrNameLst>
                                      </p:cBhvr>
                                      <p:to>
                                        <p:strVal val="visible"/>
                                      </p:to>
                                    </p:set>
                                    <p:animEffect transition="in" filter="wipe(left)">
                                      <p:cBhvr>
                                        <p:cTn id="44" dur="500"/>
                                        <p:tgtEl>
                                          <p:spTgt spid="22119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1190">
                                            <p:txEl>
                                              <p:pRg st="3" end="3"/>
                                            </p:txEl>
                                          </p:spTgt>
                                        </p:tgtEl>
                                        <p:attrNameLst>
                                          <p:attrName>style.visibility</p:attrName>
                                        </p:attrNameLst>
                                      </p:cBhvr>
                                      <p:to>
                                        <p:strVal val="visible"/>
                                      </p:to>
                                    </p:set>
                                    <p:animEffect transition="in" filter="wipe(left)">
                                      <p:cBhvr>
                                        <p:cTn id="49" dur="500"/>
                                        <p:tgtEl>
                                          <p:spTgt spid="221190">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1190">
                                            <p:txEl>
                                              <p:pRg st="4" end="4"/>
                                            </p:txEl>
                                          </p:spTgt>
                                        </p:tgtEl>
                                        <p:attrNameLst>
                                          <p:attrName>style.visibility</p:attrName>
                                        </p:attrNameLst>
                                      </p:cBhvr>
                                      <p:to>
                                        <p:strVal val="visible"/>
                                      </p:to>
                                    </p:set>
                                    <p:animEffect transition="in" filter="wipe(left)">
                                      <p:cBhvr>
                                        <p:cTn id="54" dur="500"/>
                                        <p:tgtEl>
                                          <p:spTgt spid="221190">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1191"/>
                                        </p:tgtEl>
                                        <p:attrNameLst>
                                          <p:attrName>style.visibility</p:attrName>
                                        </p:attrNameLst>
                                      </p:cBhvr>
                                      <p:to>
                                        <p:strVal val="visible"/>
                                      </p:to>
                                    </p:set>
                                    <p:animEffect transition="in" filter="wipe(left)">
                                      <p:cBhvr>
                                        <p:cTn id="59" dur="500"/>
                                        <p:tgtEl>
                                          <p:spTgt spid="22119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1192"/>
                                        </p:tgtEl>
                                        <p:attrNameLst>
                                          <p:attrName>style.visibility</p:attrName>
                                        </p:attrNameLst>
                                      </p:cBhvr>
                                      <p:to>
                                        <p:strVal val="visible"/>
                                      </p:to>
                                    </p:set>
                                    <p:animEffect transition="in" filter="wipe(left)">
                                      <p:cBhvr>
                                        <p:cTn id="64" dur="500"/>
                                        <p:tgtEl>
                                          <p:spTgt spid="22119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221193"/>
                                        </p:tgtEl>
                                        <p:attrNameLst>
                                          <p:attrName>style.visibility</p:attrName>
                                        </p:attrNameLst>
                                      </p:cBhvr>
                                      <p:to>
                                        <p:strVal val="visible"/>
                                      </p:to>
                                    </p:set>
                                    <p:animEffect transition="in" filter="wipe(left)">
                                      <p:cBhvr>
                                        <p:cTn id="69" dur="500"/>
                                        <p:tgtEl>
                                          <p:spTgt spid="22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P spid="221190" grpId="0" build="p"/>
      <p:bldP spid="221192" grpId="0" animBg="1"/>
      <p:bldP spid="2211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Mar. 2,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CB142134-C076-974D-A167-5908672E8531}" type="slidenum">
              <a:rPr lang="en-US"/>
              <a:pPr/>
              <a:t>6</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76200" y="685800"/>
            <a:ext cx="61722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Series arrangement is more interesting</a:t>
            </a:r>
          </a:p>
          <a:p>
            <a:pPr marL="742950" lvl="1" indent="-285750">
              <a:spcBef>
                <a:spcPct val="20000"/>
              </a:spcBef>
              <a:buFontTx/>
              <a:buChar char="–"/>
            </a:pPr>
            <a:r>
              <a:rPr lang="en-US" sz="2000" dirty="0">
                <a:solidFill>
                  <a:srgbClr val="660066"/>
                </a:solidFill>
                <a:latin typeface="Arial Narrow" charset="0"/>
                <a:ea typeface="ＭＳ Ｐゴシック" charset="-128"/>
              </a:rPr>
              <a:t>When battery is connected, +Q flows to the left plate of 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 and –Q flows to the right plate of C</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a:t>
            </a:r>
          </a:p>
          <a:p>
            <a:pPr marL="742950" lvl="1" indent="-285750">
              <a:spcBef>
                <a:spcPct val="20000"/>
              </a:spcBef>
              <a:buFontTx/>
              <a:buChar char="–"/>
            </a:pPr>
            <a:r>
              <a:rPr lang="en-US" sz="2000" dirty="0">
                <a:solidFill>
                  <a:srgbClr val="660066"/>
                </a:solidFill>
                <a:latin typeface="Arial Narrow" charset="0"/>
                <a:ea typeface="ＭＳ Ｐゴシック" charset="-128"/>
              </a:rPr>
              <a:t>Since capacitors in between were originally neutral, charges get induced to neutralize the ones in the middle.</a:t>
            </a:r>
          </a:p>
        </p:txBody>
      </p:sp>
      <p:sp>
        <p:nvSpPr>
          <p:cNvPr id="222213" name="Rectangle 5"/>
          <p:cNvSpPr>
            <a:spLocks noChangeArrowheads="1"/>
          </p:cNvSpPr>
          <p:nvPr/>
        </p:nvSpPr>
        <p:spPr bwMode="auto">
          <a:xfrm>
            <a:off x="762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 plate is 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3</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78904" name="Equation" r:id="rId3" imgW="1206360" imgH="419040" progId="Equation.DSMT4">
                  <p:embed/>
                </p:oleObj>
              </mc:Choice>
              <mc:Fallback>
                <p:oleObj name="Equation" r:id="rId3" imgW="1206360" imgH="419040" progId="Equation.DSMT4">
                  <p:embed/>
                  <p:pic>
                    <p:nvPicPr>
                      <p:cNvPr id="2222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6172200" y="685800"/>
            <a:ext cx="2895600" cy="1828800"/>
          </a:xfrm>
          <a:prstGeom prst="rect">
            <a:avLst/>
          </a:prstGeom>
          <a:noFill/>
        </p:spPr>
      </p:pic>
    </p:spTree>
    <p:extLst>
      <p:ext uri="{BB962C8B-B14F-4D97-AF65-F5344CB8AC3E}">
        <p14:creationId xmlns:p14="http://schemas.microsoft.com/office/powerpoint/2010/main" val="10394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2">
                                            <p:txEl>
                                              <p:pRg st="0" end="0"/>
                                            </p:txEl>
                                          </p:spTgt>
                                        </p:tgtEl>
                                        <p:attrNameLst>
                                          <p:attrName>style.visibility</p:attrName>
                                        </p:attrNameLst>
                                      </p:cBhvr>
                                      <p:to>
                                        <p:strVal val="visible"/>
                                      </p:to>
                                    </p:set>
                                    <p:animEffect transition="in" filter="wipe(left)">
                                      <p:cBhvr>
                                        <p:cTn id="7" dur="500"/>
                                        <p:tgtEl>
                                          <p:spTgt spid="222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2217"/>
                                        </p:tgtEl>
                                        <p:attrNameLst>
                                          <p:attrName>style.visibility</p:attrName>
                                        </p:attrNameLst>
                                      </p:cBhvr>
                                      <p:to>
                                        <p:strVal val="visible"/>
                                      </p:to>
                                    </p:set>
                                    <p:anim calcmode="lin" valueType="num">
                                      <p:cBhvr>
                                        <p:cTn id="12" dur="500" fill="hold"/>
                                        <p:tgtEl>
                                          <p:spTgt spid="222217"/>
                                        </p:tgtEl>
                                        <p:attrNameLst>
                                          <p:attrName>ppt_w</p:attrName>
                                        </p:attrNameLst>
                                      </p:cBhvr>
                                      <p:tavLst>
                                        <p:tav tm="0">
                                          <p:val>
                                            <p:fltVal val="0"/>
                                          </p:val>
                                        </p:tav>
                                        <p:tav tm="100000">
                                          <p:val>
                                            <p:strVal val="#ppt_w"/>
                                          </p:val>
                                        </p:tav>
                                      </p:tavLst>
                                    </p:anim>
                                    <p:anim calcmode="lin" valueType="num">
                                      <p:cBhvr>
                                        <p:cTn id="13" dur="500" fill="hold"/>
                                        <p:tgtEl>
                                          <p:spTgt spid="222217"/>
                                        </p:tgtEl>
                                        <p:attrNameLst>
                                          <p:attrName>ppt_h</p:attrName>
                                        </p:attrNameLst>
                                      </p:cBhvr>
                                      <p:tavLst>
                                        <p:tav tm="0">
                                          <p:val>
                                            <p:fltVal val="0"/>
                                          </p:val>
                                        </p:tav>
                                        <p:tav tm="100000">
                                          <p:val>
                                            <p:strVal val="#ppt_h"/>
                                          </p:val>
                                        </p:tav>
                                      </p:tavLst>
                                    </p:anim>
                                    <p:animEffect transition="in" filter="fade">
                                      <p:cBhvr>
                                        <p:cTn id="14" dur="500"/>
                                        <p:tgtEl>
                                          <p:spTgt spid="2222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2212">
                                            <p:txEl>
                                              <p:pRg st="1" end="1"/>
                                            </p:txEl>
                                          </p:spTgt>
                                        </p:tgtEl>
                                        <p:attrNameLst>
                                          <p:attrName>style.visibility</p:attrName>
                                        </p:attrNameLst>
                                      </p:cBhvr>
                                      <p:to>
                                        <p:strVal val="visible"/>
                                      </p:to>
                                    </p:set>
                                    <p:animEffect transition="in" filter="wipe(left)">
                                      <p:cBhvr>
                                        <p:cTn id="19" dur="500"/>
                                        <p:tgtEl>
                                          <p:spTgt spid="2222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2212">
                                            <p:txEl>
                                              <p:pRg st="2" end="2"/>
                                            </p:txEl>
                                          </p:spTgt>
                                        </p:tgtEl>
                                        <p:attrNameLst>
                                          <p:attrName>style.visibility</p:attrName>
                                        </p:attrNameLst>
                                      </p:cBhvr>
                                      <p:to>
                                        <p:strVal val="visible"/>
                                      </p:to>
                                    </p:set>
                                    <p:animEffect transition="in" filter="wipe(left)">
                                      <p:cBhvr>
                                        <p:cTn id="24" dur="500"/>
                                        <p:tgtEl>
                                          <p:spTgt spid="2222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2213">
                                            <p:txEl>
                                              <p:pRg st="0" end="0"/>
                                            </p:txEl>
                                          </p:spTgt>
                                        </p:tgtEl>
                                        <p:attrNameLst>
                                          <p:attrName>style.visibility</p:attrName>
                                        </p:attrNameLst>
                                      </p:cBhvr>
                                      <p:to>
                                        <p:strVal val="visible"/>
                                      </p:to>
                                    </p:set>
                                    <p:animEffect transition="in" filter="wipe(left)">
                                      <p:cBhvr>
                                        <p:cTn id="29" dur="500"/>
                                        <p:tgtEl>
                                          <p:spTgt spid="2222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2213">
                                            <p:txEl>
                                              <p:pRg st="1" end="1"/>
                                            </p:txEl>
                                          </p:spTgt>
                                        </p:tgtEl>
                                        <p:attrNameLst>
                                          <p:attrName>style.visibility</p:attrName>
                                        </p:attrNameLst>
                                      </p:cBhvr>
                                      <p:to>
                                        <p:strVal val="visible"/>
                                      </p:to>
                                    </p:set>
                                    <p:animEffect transition="in" filter="wipe(left)">
                                      <p:cBhvr>
                                        <p:cTn id="34" dur="500"/>
                                        <p:tgtEl>
                                          <p:spTgt spid="222213">
                                            <p:txEl>
                                              <p:pRg st="1" end="1"/>
                                            </p:txEl>
                                          </p:spTgt>
                                        </p:tgtEl>
                                      </p:cBhvr>
                                    </p:animEffect>
                                  </p:childTnLst>
                                </p:cTn>
                              </p:par>
                              <p:par>
                                <p:cTn id="35" presetID="22" presetClass="entr" presetSubtype="8" fill="hold" grpId="0" nodeType="withEffect">
                                  <p:stCondLst>
                                    <p:cond delay="0"/>
                                  </p:stCondLst>
                                  <p:iterate type="wd">
                                    <p:tmPct val="10000"/>
                                  </p:iterate>
                                  <p:childTnLst>
                                    <p:set>
                                      <p:cBhvr>
                                        <p:cTn id="36" dur="1" fill="hold">
                                          <p:stCondLst>
                                            <p:cond delay="0"/>
                                          </p:stCondLst>
                                        </p:cTn>
                                        <p:tgtEl>
                                          <p:spTgt spid="222213">
                                            <p:txEl>
                                              <p:pRg st="2" end="2"/>
                                            </p:txEl>
                                          </p:spTgt>
                                        </p:tgtEl>
                                        <p:attrNameLst>
                                          <p:attrName>style.visibility</p:attrName>
                                        </p:attrNameLst>
                                      </p:cBhvr>
                                      <p:to>
                                        <p:strVal val="visible"/>
                                      </p:to>
                                    </p:set>
                                    <p:animEffect transition="in" filter="wipe(left)">
                                      <p:cBhvr>
                                        <p:cTn id="37" dur="500"/>
                                        <p:tgtEl>
                                          <p:spTgt spid="2222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2213">
                                            <p:txEl>
                                              <p:pRg st="3" end="3"/>
                                            </p:txEl>
                                          </p:spTgt>
                                        </p:tgtEl>
                                        <p:attrNameLst>
                                          <p:attrName>style.visibility</p:attrName>
                                        </p:attrNameLst>
                                      </p:cBhvr>
                                      <p:to>
                                        <p:strVal val="visible"/>
                                      </p:to>
                                    </p:set>
                                    <p:animEffect transition="in" filter="wipe(left)">
                                      <p:cBhvr>
                                        <p:cTn id="42" dur="500"/>
                                        <p:tgtEl>
                                          <p:spTgt spid="22221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2213">
                                            <p:txEl>
                                              <p:pRg st="4" end="4"/>
                                            </p:txEl>
                                          </p:spTgt>
                                        </p:tgtEl>
                                        <p:attrNameLst>
                                          <p:attrName>style.visibility</p:attrName>
                                        </p:attrNameLst>
                                      </p:cBhvr>
                                      <p:to>
                                        <p:strVal val="visible"/>
                                      </p:to>
                                    </p:set>
                                    <p:animEffect transition="in" filter="wipe(left)">
                                      <p:cBhvr>
                                        <p:cTn id="47" dur="500"/>
                                        <p:tgtEl>
                                          <p:spTgt spid="22221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22213">
                                            <p:txEl>
                                              <p:pRg st="5" end="5"/>
                                            </p:txEl>
                                          </p:spTgt>
                                        </p:tgtEl>
                                        <p:attrNameLst>
                                          <p:attrName>style.visibility</p:attrName>
                                        </p:attrNameLst>
                                      </p:cBhvr>
                                      <p:to>
                                        <p:strVal val="visible"/>
                                      </p:to>
                                    </p:set>
                                    <p:animEffect transition="in" filter="wipe(left)">
                                      <p:cBhvr>
                                        <p:cTn id="52" dur="500"/>
                                        <p:tgtEl>
                                          <p:spTgt spid="22221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2213">
                                            <p:txEl>
                                              <p:pRg st="6" end="6"/>
                                            </p:txEl>
                                          </p:spTgt>
                                        </p:tgtEl>
                                        <p:attrNameLst>
                                          <p:attrName>style.visibility</p:attrName>
                                        </p:attrNameLst>
                                      </p:cBhvr>
                                      <p:to>
                                        <p:strVal val="visible"/>
                                      </p:to>
                                    </p:set>
                                    <p:animEffect transition="in" filter="wipe(left)">
                                      <p:cBhvr>
                                        <p:cTn id="57" dur="500"/>
                                        <p:tgtEl>
                                          <p:spTgt spid="22221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22213">
                                            <p:txEl>
                                              <p:pRg st="7" end="7"/>
                                            </p:txEl>
                                          </p:spTgt>
                                        </p:tgtEl>
                                        <p:attrNameLst>
                                          <p:attrName>style.visibility</p:attrName>
                                        </p:attrNameLst>
                                      </p:cBhvr>
                                      <p:to>
                                        <p:strVal val="visible"/>
                                      </p:to>
                                    </p:set>
                                    <p:animEffect transition="in" filter="wipe(left)">
                                      <p:cBhvr>
                                        <p:cTn id="62" dur="500"/>
                                        <p:tgtEl>
                                          <p:spTgt spid="22221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2214"/>
                                        </p:tgtEl>
                                        <p:attrNameLst>
                                          <p:attrName>style.visibility</p:attrName>
                                        </p:attrNameLst>
                                      </p:cBhvr>
                                      <p:to>
                                        <p:strVal val="visible"/>
                                      </p:to>
                                    </p:set>
                                    <p:animEffect transition="in" filter="wipe(left)">
                                      <p:cBhvr>
                                        <p:cTn id="67" dur="500"/>
                                        <p:tgtEl>
                                          <p:spTgt spid="2222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22215"/>
                                        </p:tgtEl>
                                        <p:attrNameLst>
                                          <p:attrName>style.visibility</p:attrName>
                                        </p:attrNameLst>
                                      </p:cBhvr>
                                      <p:to>
                                        <p:strVal val="visible"/>
                                      </p:to>
                                    </p:set>
                                    <p:animEffect transition="in" filter="wipe(left)">
                                      <p:cBhvr>
                                        <p:cTn id="72" dur="500"/>
                                        <p:tgtEl>
                                          <p:spTgt spid="2222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22216"/>
                                        </p:tgtEl>
                                        <p:attrNameLst>
                                          <p:attrName>style.visibility</p:attrName>
                                        </p:attrNameLst>
                                      </p:cBhvr>
                                      <p:to>
                                        <p:strVal val="visible"/>
                                      </p:to>
                                    </p:set>
                                    <p:animEffect transition="in" filter="wipe(left)">
                                      <p:cBhvr>
                                        <p:cTn id="77" dur="500"/>
                                        <p:tgtEl>
                                          <p:spTgt spid="222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build="p"/>
      <p:bldP spid="222213" grpId="0" build="p"/>
      <p:bldP spid="222215" grpId="0" animBg="1"/>
      <p:bldP spid="2222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Mar. 2, 2020</a:t>
            </a:r>
          </a:p>
        </p:txBody>
      </p:sp>
      <p:sp>
        <p:nvSpPr>
          <p:cNvPr id="21" name="Footer Placeholder 4"/>
          <p:cNvSpPr>
            <a:spLocks noGrp="1"/>
          </p:cNvSpPr>
          <p:nvPr>
            <p:ph type="ftr" sz="quarter" idx="11"/>
          </p:nvPr>
        </p:nvSpPr>
        <p:spPr/>
        <p:txBody>
          <a:bodyPr/>
          <a:lstStyle/>
          <a:p>
            <a:r>
              <a:rPr lang="en-US"/>
              <a:t>PHYS 1444-002, Spring 2020                    Dr. Jaehoon Yu</a:t>
            </a:r>
          </a:p>
        </p:txBody>
      </p:sp>
      <p:sp>
        <p:nvSpPr>
          <p:cNvPr id="22" name="Slide Number Placeholder 5"/>
          <p:cNvSpPr>
            <a:spLocks noGrp="1"/>
          </p:cNvSpPr>
          <p:nvPr>
            <p:ph type="sldNum" sz="quarter" idx="12"/>
          </p:nvPr>
        </p:nvSpPr>
        <p:spPr/>
        <p:txBody>
          <a:bodyPr/>
          <a:lstStyle/>
          <a:p>
            <a:fld id="{6199B11C-76E5-3B4D-B643-778984384EF4}" type="slidenum">
              <a:rPr lang="en-US"/>
              <a:pPr/>
              <a:t>7</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 5</a:t>
            </a:r>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80313" name="Equation" r:id="rId4" imgW="380880" imgH="228600" progId="Equation.DSMT4">
                  <p:embed/>
                </p:oleObj>
              </mc:Choice>
              <mc:Fallback>
                <p:oleObj name="Equation" r:id="rId4" imgW="380880" imgH="228600" progId="Equation.DSMT4">
                  <p:embed/>
                  <p:pic>
                    <p:nvPicPr>
                      <p:cNvPr id="22324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80314" name="Equation" r:id="rId6" imgW="380880" imgH="419040" progId="Equation.DSMT4">
                  <p:embed/>
                </p:oleObj>
              </mc:Choice>
              <mc:Fallback>
                <p:oleObj name="Equation" r:id="rId6" imgW="380880" imgH="419040" progId="Equation.DSMT4">
                  <p:embed/>
                  <p:pic>
                    <p:nvPicPr>
                      <p:cNvPr id="223249"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80315" name="Equation" r:id="rId8" imgW="571320" imgH="368280" progId="Equation.DSMT4">
                  <p:embed/>
                </p:oleObj>
              </mc:Choice>
              <mc:Fallback>
                <p:oleObj name="Equation" r:id="rId8" imgW="571320" imgH="368280" progId="Equation.DSMT4">
                  <p:embed/>
                  <p:pic>
                    <p:nvPicPr>
                      <p:cNvPr id="22325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80316" name="Equation" r:id="rId10" imgW="583920" imgH="203040" progId="Equation.DSMT4">
                  <p:embed/>
                </p:oleObj>
              </mc:Choice>
              <mc:Fallback>
                <p:oleObj name="Equation" r:id="rId10" imgW="583920" imgH="203040" progId="Equation.DSMT4">
                  <p:embed/>
                  <p:pic>
                    <p:nvPicPr>
                      <p:cNvPr id="223252"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80317" name="Equation" r:id="rId12" imgW="215640" imgH="164880" progId="Equation.DSMT4">
                  <p:embed/>
                </p:oleObj>
              </mc:Choice>
              <mc:Fallback>
                <p:oleObj name="Equation" r:id="rId12" imgW="215640" imgH="164880" progId="Equation.DSMT4">
                  <p:embed/>
                  <p:pic>
                    <p:nvPicPr>
                      <p:cNvPr id="223253"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80318" name="Equation" r:id="rId14" imgW="736560" imgH="419040" progId="Equation.DSMT4">
                  <p:embed/>
                </p:oleObj>
              </mc:Choice>
              <mc:Fallback>
                <p:oleObj name="Equation" r:id="rId14" imgW="736560" imgH="419040" progId="Equation.DSMT4">
                  <p:embed/>
                  <p:pic>
                    <p:nvPicPr>
                      <p:cNvPr id="223254"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80319" name="Equation" r:id="rId16" imgW="609480" imgH="368280" progId="Equation.DSMT4">
                  <p:embed/>
                </p:oleObj>
              </mc:Choice>
              <mc:Fallback>
                <p:oleObj name="Equation" r:id="rId16" imgW="609480" imgH="368280" progId="Equation.DSMT4">
                  <p:embed/>
                  <p:pic>
                    <p:nvPicPr>
                      <p:cNvPr id="223255"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80320" name="Equation" r:id="rId18" imgW="241200" imgH="368280" progId="Equation.DSMT4">
                  <p:embed/>
                </p:oleObj>
              </mc:Choice>
              <mc:Fallback>
                <p:oleObj name="Equation" r:id="rId18" imgW="241200" imgH="368280" progId="Equation.DSMT4">
                  <p:embed/>
                  <p:pic>
                    <p:nvPicPr>
                      <p:cNvPr id="223256"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656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gtEl>
                                        <p:attrNameLst>
                                          <p:attrName>style.visibility</p:attrName>
                                        </p:attrNameLst>
                                      </p:cBhvr>
                                      <p:to>
                                        <p:strVal val="visible"/>
                                      </p:to>
                                    </p:set>
                                    <p:animEffect transition="in" filter="wipe(left)">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3241"/>
                                        </p:tgtEl>
                                        <p:attrNameLst>
                                          <p:attrName>style.visibility</p:attrName>
                                        </p:attrNameLst>
                                      </p:cBhvr>
                                      <p:to>
                                        <p:strVal val="visible"/>
                                      </p:to>
                                    </p:set>
                                    <p:anim calcmode="lin" valueType="num">
                                      <p:cBhvr>
                                        <p:cTn id="12" dur="500" fill="hold"/>
                                        <p:tgtEl>
                                          <p:spTgt spid="223241"/>
                                        </p:tgtEl>
                                        <p:attrNameLst>
                                          <p:attrName>ppt_w</p:attrName>
                                        </p:attrNameLst>
                                      </p:cBhvr>
                                      <p:tavLst>
                                        <p:tav tm="0">
                                          <p:val>
                                            <p:fltVal val="0"/>
                                          </p:val>
                                        </p:tav>
                                        <p:tav tm="100000">
                                          <p:val>
                                            <p:strVal val="#ppt_w"/>
                                          </p:val>
                                        </p:tav>
                                      </p:tavLst>
                                    </p:anim>
                                    <p:anim calcmode="lin" valueType="num">
                                      <p:cBhvr>
                                        <p:cTn id="13" dur="500" fill="hold"/>
                                        <p:tgtEl>
                                          <p:spTgt spid="223241"/>
                                        </p:tgtEl>
                                        <p:attrNameLst>
                                          <p:attrName>ppt_h</p:attrName>
                                        </p:attrNameLst>
                                      </p:cBhvr>
                                      <p:tavLst>
                                        <p:tav tm="0">
                                          <p:val>
                                            <p:fltVal val="0"/>
                                          </p:val>
                                        </p:tav>
                                        <p:tav tm="100000">
                                          <p:val>
                                            <p:strVal val="#ppt_h"/>
                                          </p:val>
                                        </p:tav>
                                      </p:tavLst>
                                    </p:anim>
                                    <p:animEffect transition="in" filter="fade">
                                      <p:cBhvr>
                                        <p:cTn id="14" dur="500"/>
                                        <p:tgtEl>
                                          <p:spTgt spid="2232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3236"/>
                                        </p:tgtEl>
                                        <p:attrNameLst>
                                          <p:attrName>style.visibility</p:attrName>
                                        </p:attrNameLst>
                                      </p:cBhvr>
                                      <p:to>
                                        <p:strVal val="visible"/>
                                      </p:to>
                                    </p:set>
                                    <p:animEffect transition="in" filter="wipe(left)">
                                      <p:cBhvr>
                                        <p:cTn id="19" dur="500"/>
                                        <p:tgtEl>
                                          <p:spTgt spid="223236"/>
                                        </p:tgtEl>
                                      </p:cBhvr>
                                    </p:animEffect>
                                  </p:childTnLst>
                                </p:cTn>
                              </p:par>
                              <p:par>
                                <p:cTn id="20" presetID="22" presetClass="entr" presetSubtype="8" fill="hold" nodeType="withEffect">
                                  <p:stCondLst>
                                    <p:cond delay="0"/>
                                  </p:stCondLst>
                                  <p:childTnLst>
                                    <p:set>
                                      <p:cBhvr>
                                        <p:cTn id="21" dur="1" fill="hold">
                                          <p:stCondLst>
                                            <p:cond delay="0"/>
                                          </p:stCondLst>
                                        </p:cTn>
                                        <p:tgtEl>
                                          <p:spTgt spid="223248"/>
                                        </p:tgtEl>
                                        <p:attrNameLst>
                                          <p:attrName>style.visibility</p:attrName>
                                        </p:attrNameLst>
                                      </p:cBhvr>
                                      <p:to>
                                        <p:strVal val="visible"/>
                                      </p:to>
                                    </p:set>
                                    <p:animEffect transition="in" filter="wipe(left)">
                                      <p:cBhvr>
                                        <p:cTn id="22" dur="500"/>
                                        <p:tgtEl>
                                          <p:spTgt spid="2232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3243"/>
                                        </p:tgtEl>
                                        <p:attrNameLst>
                                          <p:attrName>style.visibility</p:attrName>
                                        </p:attrNameLst>
                                      </p:cBhvr>
                                      <p:to>
                                        <p:strVal val="visible"/>
                                      </p:to>
                                    </p:set>
                                    <p:animEffect transition="in" filter="wipe(down)">
                                      <p:cBhvr>
                                        <p:cTn id="25" dur="500"/>
                                        <p:tgtEl>
                                          <p:spTgt spid="2232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3244"/>
                                        </p:tgtEl>
                                        <p:attrNameLst>
                                          <p:attrName>style.visibility</p:attrName>
                                        </p:attrNameLst>
                                      </p:cBhvr>
                                      <p:to>
                                        <p:strVal val="visible"/>
                                      </p:to>
                                    </p:set>
                                    <p:animEffect transition="in" filter="wipe(left)">
                                      <p:cBhvr>
                                        <p:cTn id="30" dur="500"/>
                                        <p:tgtEl>
                                          <p:spTgt spid="2232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3245"/>
                                        </p:tgtEl>
                                        <p:attrNameLst>
                                          <p:attrName>style.visibility</p:attrName>
                                        </p:attrNameLst>
                                      </p:cBhvr>
                                      <p:to>
                                        <p:strVal val="visible"/>
                                      </p:to>
                                    </p:set>
                                    <p:animEffect transition="in" filter="wipe(left)">
                                      <p:cBhvr>
                                        <p:cTn id="35" dur="500"/>
                                        <p:tgtEl>
                                          <p:spTgt spid="2232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3246"/>
                                        </p:tgtEl>
                                        <p:attrNameLst>
                                          <p:attrName>style.visibility</p:attrName>
                                        </p:attrNameLst>
                                      </p:cBhvr>
                                      <p:to>
                                        <p:strVal val="visible"/>
                                      </p:to>
                                    </p:set>
                                    <p:animEffect transition="in" filter="wipe(left)">
                                      <p:cBhvr>
                                        <p:cTn id="40" dur="500"/>
                                        <p:tgtEl>
                                          <p:spTgt spid="2232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3252"/>
                                        </p:tgtEl>
                                        <p:attrNameLst>
                                          <p:attrName>style.visibility</p:attrName>
                                        </p:attrNameLst>
                                      </p:cBhvr>
                                      <p:to>
                                        <p:strVal val="visible"/>
                                      </p:to>
                                    </p:set>
                                    <p:animEffect transition="in" filter="wipe(left)">
                                      <p:cBhvr>
                                        <p:cTn id="45" dur="500"/>
                                        <p:tgtEl>
                                          <p:spTgt spid="2232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3253"/>
                                        </p:tgtEl>
                                        <p:attrNameLst>
                                          <p:attrName>style.visibility</p:attrName>
                                        </p:attrNameLst>
                                      </p:cBhvr>
                                      <p:to>
                                        <p:strVal val="visible"/>
                                      </p:to>
                                    </p:set>
                                    <p:animEffect transition="in" filter="wipe(left)">
                                      <p:cBhvr>
                                        <p:cTn id="50" dur="500"/>
                                        <p:tgtEl>
                                          <p:spTgt spid="2232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3238"/>
                                        </p:tgtEl>
                                        <p:attrNameLst>
                                          <p:attrName>style.visibility</p:attrName>
                                        </p:attrNameLst>
                                      </p:cBhvr>
                                      <p:to>
                                        <p:strVal val="visible"/>
                                      </p:to>
                                    </p:set>
                                    <p:animEffect transition="in" filter="wipe(left)">
                                      <p:cBhvr>
                                        <p:cTn id="55" dur="500"/>
                                        <p:tgtEl>
                                          <p:spTgt spid="2232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3249"/>
                                        </p:tgtEl>
                                        <p:attrNameLst>
                                          <p:attrName>style.visibility</p:attrName>
                                        </p:attrNameLst>
                                      </p:cBhvr>
                                      <p:to>
                                        <p:strVal val="visible"/>
                                      </p:to>
                                    </p:set>
                                    <p:animEffect transition="in" filter="wipe(left)">
                                      <p:cBhvr>
                                        <p:cTn id="60" dur="500"/>
                                        <p:tgtEl>
                                          <p:spTgt spid="22324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3254"/>
                                        </p:tgtEl>
                                        <p:attrNameLst>
                                          <p:attrName>style.visibility</p:attrName>
                                        </p:attrNameLst>
                                      </p:cBhvr>
                                      <p:to>
                                        <p:strVal val="visible"/>
                                      </p:to>
                                    </p:set>
                                    <p:animEffect transition="in" filter="wipe(left)">
                                      <p:cBhvr>
                                        <p:cTn id="65" dur="500"/>
                                        <p:tgtEl>
                                          <p:spTgt spid="22325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3255"/>
                                        </p:tgtEl>
                                        <p:attrNameLst>
                                          <p:attrName>style.visibility</p:attrName>
                                        </p:attrNameLst>
                                      </p:cBhvr>
                                      <p:to>
                                        <p:strVal val="visible"/>
                                      </p:to>
                                    </p:set>
                                    <p:animEffect transition="in" filter="wipe(left)">
                                      <p:cBhvr>
                                        <p:cTn id="70" dur="500"/>
                                        <p:tgtEl>
                                          <p:spTgt spid="22325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23256"/>
                                        </p:tgtEl>
                                        <p:attrNameLst>
                                          <p:attrName>style.visibility</p:attrName>
                                        </p:attrNameLst>
                                      </p:cBhvr>
                                      <p:to>
                                        <p:strVal val="visible"/>
                                      </p:to>
                                    </p:set>
                                    <p:animEffect transition="in" filter="wipe(left)">
                                      <p:cBhvr>
                                        <p:cTn id="75" dur="500"/>
                                        <p:tgtEl>
                                          <p:spTgt spid="22325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3251"/>
                                        </p:tgtEl>
                                        <p:attrNameLst>
                                          <p:attrName>style.visibility</p:attrName>
                                        </p:attrNameLst>
                                      </p:cBhvr>
                                      <p:to>
                                        <p:strVal val="visible"/>
                                      </p:to>
                                    </p:set>
                                    <p:animEffect transition="in" filter="wipe(left)">
                                      <p:cBhvr>
                                        <p:cTn id="80" dur="500"/>
                                        <p:tgtEl>
                                          <p:spTgt spid="22325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23250"/>
                                        </p:tgtEl>
                                        <p:attrNameLst>
                                          <p:attrName>style.visibility</p:attrName>
                                        </p:attrNameLst>
                                      </p:cBhvr>
                                      <p:to>
                                        <p:strVal val="visible"/>
                                      </p:to>
                                    </p:set>
                                    <p:animEffect transition="in" filter="wipe(left)">
                                      <p:cBhvr>
                                        <p:cTn id="85" dur="500"/>
                                        <p:tgtEl>
                                          <p:spTgt spid="22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P spid="223236" grpId="0" animBg="1"/>
      <p:bldP spid="223238" grpId="0"/>
      <p:bldP spid="223243" grpId="0" animBg="1"/>
      <p:bldP spid="223244" grpId="0"/>
      <p:bldP spid="223245" grpId="0"/>
      <p:bldP spid="2232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Mar. 2, 2020</a:t>
            </a:r>
          </a:p>
        </p:txBody>
      </p:sp>
      <p:sp>
        <p:nvSpPr>
          <p:cNvPr id="5" name="Footer Placeholder 4"/>
          <p:cNvSpPr>
            <a:spLocks noGrp="1"/>
          </p:cNvSpPr>
          <p:nvPr>
            <p:ph type="ftr" sz="quarter" idx="11"/>
          </p:nvPr>
        </p:nvSpPr>
        <p:spPr/>
        <p:txBody>
          <a:bodyPr/>
          <a:lstStyle/>
          <a:p>
            <a:r>
              <a:rPr lang="en-US"/>
              <a:t>PHYS 1444-002, Spring 2020                    Dr. Jaehoon Yu</a:t>
            </a:r>
          </a:p>
        </p:txBody>
      </p:sp>
      <p:sp>
        <p:nvSpPr>
          <p:cNvPr id="6" name="Slide Number Placeholder 5"/>
          <p:cNvSpPr>
            <a:spLocks noGrp="1"/>
          </p:cNvSpPr>
          <p:nvPr>
            <p:ph type="sldNum" sz="quarter" idx="12"/>
          </p:nvPr>
        </p:nvSpPr>
        <p:spPr/>
        <p:txBody>
          <a:bodyPr/>
          <a:lstStyle/>
          <a:p>
            <a:fld id="{03F23AE2-A0B7-6F4A-809B-ED4B27CBA3C7}" type="slidenum">
              <a:rPr lang="en-US"/>
              <a:pPr/>
              <a:t>8</a:t>
            </a:fld>
            <a:endParaRPr lang="en-US"/>
          </a:p>
        </p:txBody>
      </p:sp>
      <p:sp>
        <p:nvSpPr>
          <p:cNvPr id="209922" name="Rectangle 2"/>
          <p:cNvSpPr>
            <a:spLocks noGrp="1" noChangeArrowheads="1"/>
          </p:cNvSpPr>
          <p:nvPr>
            <p:ph type="title"/>
          </p:nvPr>
        </p:nvSpPr>
        <p:spPr>
          <a:xfrm>
            <a:off x="76200" y="76200"/>
            <a:ext cx="8915400" cy="685800"/>
          </a:xfrm>
        </p:spPr>
        <p:txBody>
          <a:bodyPr/>
          <a:lstStyle/>
          <a:p>
            <a:r>
              <a:rPr lang="en-US" dirty="0"/>
              <a:t>Electric Energy Storage</a:t>
            </a:r>
          </a:p>
        </p:txBody>
      </p:sp>
      <p:sp>
        <p:nvSpPr>
          <p:cNvPr id="209923" name="Rectangle 3"/>
          <p:cNvSpPr>
            <a:spLocks noChangeArrowheads="1"/>
          </p:cNvSpPr>
          <p:nvPr/>
        </p:nvSpPr>
        <p:spPr bwMode="auto">
          <a:xfrm>
            <a:off x="304800" y="609600"/>
            <a:ext cx="85344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 same as the amount of the work 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one plate and put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do not get charged 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force needs to work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charges of the same sign due to the electric repulsion.</a:t>
            </a:r>
          </a:p>
        </p:txBody>
      </p:sp>
    </p:spTree>
    <p:extLst>
      <p:ext uri="{BB962C8B-B14F-4D97-AF65-F5344CB8AC3E}">
        <p14:creationId xmlns:p14="http://schemas.microsoft.com/office/powerpoint/2010/main" val="33443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wipe(left)">
                                      <p:cBhvr>
                                        <p:cTn id="22" dur="500"/>
                                        <p:tgtEl>
                                          <p:spTgt spid="209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9923">
                                            <p:txEl>
                                              <p:pRg st="4" end="4"/>
                                            </p:txEl>
                                          </p:spTgt>
                                        </p:tgtEl>
                                        <p:attrNameLst>
                                          <p:attrName>style.visibility</p:attrName>
                                        </p:attrNameLst>
                                      </p:cBhvr>
                                      <p:to>
                                        <p:strVal val="visible"/>
                                      </p:to>
                                    </p:set>
                                    <p:animEffect transition="in" filter="wipe(left)">
                                      <p:cBhvr>
                                        <p:cTn id="27" dur="500"/>
                                        <p:tgtEl>
                                          <p:spTgt spid="209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9923">
                                            <p:txEl>
                                              <p:pRg st="5" end="5"/>
                                            </p:txEl>
                                          </p:spTgt>
                                        </p:tgtEl>
                                        <p:attrNameLst>
                                          <p:attrName>style.visibility</p:attrName>
                                        </p:attrNameLst>
                                      </p:cBhvr>
                                      <p:to>
                                        <p:strVal val="visible"/>
                                      </p:to>
                                    </p:set>
                                    <p:animEffect transition="in" filter="wipe(left)">
                                      <p:cBhvr>
                                        <p:cTn id="32" dur="500"/>
                                        <p:tgtEl>
                                          <p:spTgt spid="2099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9923">
                                            <p:txEl>
                                              <p:pRg st="6" end="6"/>
                                            </p:txEl>
                                          </p:spTgt>
                                        </p:tgtEl>
                                        <p:attrNameLst>
                                          <p:attrName>style.visibility</p:attrName>
                                        </p:attrNameLst>
                                      </p:cBhvr>
                                      <p:to>
                                        <p:strVal val="visible"/>
                                      </p:to>
                                    </p:set>
                                    <p:animEffect transition="in" filter="wipe(left)">
                                      <p:cBhvr>
                                        <p:cTn id="37" dur="500"/>
                                        <p:tgtEl>
                                          <p:spTgt spid="2099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9923">
                                            <p:txEl>
                                              <p:pRg st="7" end="7"/>
                                            </p:txEl>
                                          </p:spTgt>
                                        </p:tgtEl>
                                        <p:attrNameLst>
                                          <p:attrName>style.visibility</p:attrName>
                                        </p:attrNameLst>
                                      </p:cBhvr>
                                      <p:to>
                                        <p:strVal val="visible"/>
                                      </p:to>
                                    </p:set>
                                    <p:animEffect transition="in" filter="wipe(left)">
                                      <p:cBhvr>
                                        <p:cTn id="42" dur="500"/>
                                        <p:tgtEl>
                                          <p:spTgt spid="209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Mar. 2, 2020</a:t>
            </a:r>
          </a:p>
        </p:txBody>
      </p:sp>
      <p:sp>
        <p:nvSpPr>
          <p:cNvPr id="14" name="Footer Placeholder 4"/>
          <p:cNvSpPr>
            <a:spLocks noGrp="1"/>
          </p:cNvSpPr>
          <p:nvPr>
            <p:ph type="ftr" sz="quarter" idx="11"/>
          </p:nvPr>
        </p:nvSpPr>
        <p:spPr/>
        <p:txBody>
          <a:bodyPr/>
          <a:lstStyle/>
          <a:p>
            <a:r>
              <a:rPr lang="en-US"/>
              <a:t>PHYS 1444-002, Spring 2020                    Dr. Jaehoon Yu</a:t>
            </a:r>
          </a:p>
        </p:txBody>
      </p:sp>
      <p:sp>
        <p:nvSpPr>
          <p:cNvPr id="15" name="Slide Number Placeholder 5"/>
          <p:cNvSpPr>
            <a:spLocks noGrp="1"/>
          </p:cNvSpPr>
          <p:nvPr>
            <p:ph type="sldNum" sz="quarter" idx="12"/>
          </p:nvPr>
        </p:nvSpPr>
        <p:spPr/>
        <p:txBody>
          <a:bodyPr/>
          <a:lstStyle/>
          <a:p>
            <a:fld id="{83A7CD55-D9D1-DF4E-B0CD-90B219435554}" type="slidenum">
              <a:rPr lang="en-US"/>
              <a:pPr/>
              <a:t>9</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work needed to add a small amount of charge, </a:t>
            </a:r>
            <a:r>
              <a:rPr lang="en-US" sz="2800" dirty="0" err="1">
                <a:solidFill>
                  <a:schemeClr val="accent2"/>
                </a:solidFill>
                <a:latin typeface="Arial Narrow" charset="0"/>
              </a:rPr>
              <a:t>dq</a:t>
            </a:r>
            <a:r>
              <a:rPr lang="en-US" sz="2800" dirty="0">
                <a:solidFill>
                  <a:schemeClr val="accent2"/>
                </a:solidFill>
                <a:latin typeface="Arial Narrow" charset="0"/>
              </a:rPr>
              <a:t>, when a potential difference across the plate is V: </a:t>
            </a:r>
            <a:r>
              <a:rPr lang="en-US" sz="2800" dirty="0" err="1">
                <a:solidFill>
                  <a:schemeClr val="accent2"/>
                </a:solidFill>
                <a:latin typeface="Arial Narrow" charset="0"/>
              </a:rPr>
              <a:t>dW</a:t>
            </a:r>
            <a:r>
              <a:rPr lang="en-US" sz="2800" dirty="0">
                <a:solidFill>
                  <a:schemeClr val="accent2"/>
                </a:solidFill>
                <a:latin typeface="Arial Narrow" charset="0"/>
              </a:rPr>
              <a:t>=</a:t>
            </a:r>
            <a:r>
              <a:rPr lang="en-US" sz="2800" dirty="0" err="1">
                <a:solidFill>
                  <a:schemeClr val="accent2"/>
                </a:solidFill>
                <a:latin typeface="Arial Narrow" charset="0"/>
              </a:rPr>
              <a:t>Vdq</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Since V=q/C, the work needed to store total charge Q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the charges +Q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Q=CV,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81392" name="Equation" r:id="rId3" imgW="279360" imgH="164880" progId="Equation.DSMT4">
                  <p:embed/>
                </p:oleObj>
              </mc:Choice>
              <mc:Fallback>
                <p:oleObj name="Equation" r:id="rId3" imgW="279360" imgH="164880" progId="Equation.DSMT4">
                  <p:embed/>
                  <p:pic>
                    <p:nvPicPr>
                      <p:cNvPr id="2242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nvGraphicFramePr>
        <p:xfrm>
          <a:off x="5334000" y="3690938"/>
          <a:ext cx="1447800" cy="1185862"/>
        </p:xfrm>
        <a:graphic>
          <a:graphicData uri="http://schemas.openxmlformats.org/presentationml/2006/ole">
            <mc:AlternateContent xmlns:mc="http://schemas.openxmlformats.org/markup-compatibility/2006">
              <mc:Choice xmlns:v="urn:schemas-microsoft-com:vml" Requires="v">
                <p:oleObj spid="_x0000_s81393" name="Equation" r:id="rId5" imgW="482400" imgH="393480" progId="Equation.DSMT4">
                  <p:embed/>
                </p:oleObj>
              </mc:Choice>
              <mc:Fallback>
                <p:oleObj name="Equation" r:id="rId5" imgW="482400" imgH="393480" progId="Equation.DSMT4">
                  <p:embed/>
                  <p:pic>
                    <p:nvPicPr>
                      <p:cNvPr id="224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81394" name="Equation" r:id="rId7" imgW="266400" imgH="164880" progId="Equation.DSMT4">
                  <p:embed/>
                </p:oleObj>
              </mc:Choice>
              <mc:Fallback>
                <p:oleObj name="Equation" r:id="rId7" imgW="266400" imgH="164880" progId="Equation.DSMT4">
                  <p:embed/>
                  <p:pic>
                    <p:nvPicPr>
                      <p:cNvPr id="22426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81395" name="Equation" r:id="rId9" imgW="355320" imgH="393480" progId="Equation.DSMT4">
                  <p:embed/>
                </p:oleObj>
              </mc:Choice>
              <mc:Fallback>
                <p:oleObj name="Equation" r:id="rId9" imgW="355320" imgH="393480" progId="Equation.DSMT4">
                  <p:embed/>
                  <p:pic>
                    <p:nvPicPr>
                      <p:cNvPr id="22426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81396" name="Equation" r:id="rId11" imgW="533160" imgH="368280" progId="Equation.DSMT4">
                  <p:embed/>
                </p:oleObj>
              </mc:Choice>
              <mc:Fallback>
                <p:oleObj name="Equation" r:id="rId11" imgW="533160" imgH="368280" progId="Equation.DSMT4">
                  <p:embed/>
                  <p:pic>
                    <p:nvPicPr>
                      <p:cNvPr id="22426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81397" name="Equation" r:id="rId13" imgW="368280" imgH="368280" progId="Equation.DSMT4">
                  <p:embed/>
                </p:oleObj>
              </mc:Choice>
              <mc:Fallback>
                <p:oleObj name="Equation" r:id="rId13" imgW="368280" imgH="368280" progId="Equation.DSMT4">
                  <p:embed/>
                  <p:pic>
                    <p:nvPicPr>
                      <p:cNvPr id="224266"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81398" name="Equation" r:id="rId15" imgW="584200" imgH="342900" progId="Equation.DSMT4">
                  <p:embed/>
                </p:oleObj>
              </mc:Choice>
              <mc:Fallback>
                <p:oleObj name="Equation" r:id="rId15" imgW="584200" imgH="342900" progId="Equation.DSMT4">
                  <p:embed/>
                  <p:pic>
                    <p:nvPicPr>
                      <p:cNvPr id="224267" name="Object 11"/>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81399" name="Equation" r:id="rId17" imgW="698500" imgH="381000" progId="Equation.DSMT4">
                  <p:embed/>
                </p:oleObj>
              </mc:Choice>
              <mc:Fallback>
                <p:oleObj name="Equation" r:id="rId17" imgW="698500" imgH="381000" progId="Equation.DSMT4">
                  <p:embed/>
                  <p:pic>
                    <p:nvPicPr>
                      <p:cNvPr id="224268" name="Object 12"/>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81400" name="Equation" r:id="rId19" imgW="241200" imgH="393480" progId="Equation.DSMT4">
                  <p:embed/>
                </p:oleObj>
              </mc:Choice>
              <mc:Fallback>
                <p:oleObj name="Equation" r:id="rId19" imgW="241200" imgH="393480" progId="Equation.DSMT4">
                  <p:embed/>
                  <p:pic>
                    <p:nvPicPr>
                      <p:cNvPr id="224269"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99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4260"/>
                                        </p:tgtEl>
                                        <p:attrNameLst>
                                          <p:attrName>style.visibility</p:attrName>
                                        </p:attrNameLst>
                                      </p:cBhvr>
                                      <p:to>
                                        <p:strVal val="visible"/>
                                      </p:to>
                                    </p:set>
                                    <p:animEffect transition="in" filter="wipe(left)">
                                      <p:cBhvr>
                                        <p:cTn id="17" dur="500"/>
                                        <p:tgtEl>
                                          <p:spTgt spid="2242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7"/>
                                        </p:tgtEl>
                                        <p:attrNameLst>
                                          <p:attrName>style.visibility</p:attrName>
                                        </p:attrNameLst>
                                      </p:cBhvr>
                                      <p:to>
                                        <p:strVal val="visible"/>
                                      </p:to>
                                    </p:set>
                                    <p:animEffect transition="in" filter="wipe(left)">
                                      <p:cBhvr>
                                        <p:cTn id="22" dur="500"/>
                                        <p:tgtEl>
                                          <p:spTgt spid="2242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8"/>
                                        </p:tgtEl>
                                        <p:attrNameLst>
                                          <p:attrName>style.visibility</p:attrName>
                                        </p:attrNameLst>
                                      </p:cBhvr>
                                      <p:to>
                                        <p:strVal val="visible"/>
                                      </p:to>
                                    </p:set>
                                    <p:animEffect transition="in" filter="wipe(left)">
                                      <p:cBhvr>
                                        <p:cTn id="27" dur="500"/>
                                        <p:tgtEl>
                                          <p:spTgt spid="2242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69"/>
                                        </p:tgtEl>
                                        <p:attrNameLst>
                                          <p:attrName>style.visibility</p:attrName>
                                        </p:attrNameLst>
                                      </p:cBhvr>
                                      <p:to>
                                        <p:strVal val="visible"/>
                                      </p:to>
                                    </p:set>
                                    <p:animEffect transition="in" filter="wipe(left)">
                                      <p:cBhvr>
                                        <p:cTn id="32" dur="500"/>
                                        <p:tgtEl>
                                          <p:spTgt spid="2242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4259">
                                            <p:txEl>
                                              <p:pRg st="4" end="4"/>
                                            </p:txEl>
                                          </p:spTgt>
                                        </p:tgtEl>
                                        <p:attrNameLst>
                                          <p:attrName>style.visibility</p:attrName>
                                        </p:attrNameLst>
                                      </p:cBhvr>
                                      <p:to>
                                        <p:strVal val="visible"/>
                                      </p:to>
                                    </p:set>
                                    <p:animEffect transition="in" filter="wipe(left)">
                                      <p:cBhvr>
                                        <p:cTn id="37" dur="500"/>
                                        <p:tgtEl>
                                          <p:spTgt spid="22425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4262"/>
                                        </p:tgtEl>
                                        <p:attrNameLst>
                                          <p:attrName>style.visibility</p:attrName>
                                        </p:attrNameLst>
                                      </p:cBhvr>
                                      <p:to>
                                        <p:strVal val="visible"/>
                                      </p:to>
                                    </p:set>
                                    <p:animEffect transition="in" filter="wipe(left)">
                                      <p:cBhvr>
                                        <p:cTn id="42" dur="500"/>
                                        <p:tgtEl>
                                          <p:spTgt spid="2242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4259">
                                            <p:txEl>
                                              <p:pRg st="6" end="6"/>
                                            </p:txEl>
                                          </p:spTgt>
                                        </p:tgtEl>
                                        <p:attrNameLst>
                                          <p:attrName>style.visibility</p:attrName>
                                        </p:attrNameLst>
                                      </p:cBhvr>
                                      <p:to>
                                        <p:strVal val="visible"/>
                                      </p:to>
                                    </p:set>
                                    <p:animEffect transition="in" filter="wipe(left)">
                                      <p:cBhvr>
                                        <p:cTn id="47" dur="500"/>
                                        <p:tgtEl>
                                          <p:spTgt spid="22425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4263"/>
                                        </p:tgtEl>
                                        <p:attrNameLst>
                                          <p:attrName>style.visibility</p:attrName>
                                        </p:attrNameLst>
                                      </p:cBhvr>
                                      <p:to>
                                        <p:strVal val="visible"/>
                                      </p:to>
                                    </p:set>
                                    <p:animEffect transition="in" filter="wipe(left)">
                                      <p:cBhvr>
                                        <p:cTn id="52" dur="500"/>
                                        <p:tgtEl>
                                          <p:spTgt spid="2242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4264"/>
                                        </p:tgtEl>
                                        <p:attrNameLst>
                                          <p:attrName>style.visibility</p:attrName>
                                        </p:attrNameLst>
                                      </p:cBhvr>
                                      <p:to>
                                        <p:strVal val="visible"/>
                                      </p:to>
                                    </p:set>
                                    <p:animEffect transition="in" filter="wipe(left)">
                                      <p:cBhvr>
                                        <p:cTn id="57" dur="500"/>
                                        <p:tgtEl>
                                          <p:spTgt spid="2242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4265"/>
                                        </p:tgtEl>
                                        <p:attrNameLst>
                                          <p:attrName>style.visibility</p:attrName>
                                        </p:attrNameLst>
                                      </p:cBhvr>
                                      <p:to>
                                        <p:strVal val="visible"/>
                                      </p:to>
                                    </p:set>
                                    <p:animEffect transition="in" filter="wipe(left)">
                                      <p:cBhvr>
                                        <p:cTn id="62" dur="500"/>
                                        <p:tgtEl>
                                          <p:spTgt spid="2242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4266"/>
                                        </p:tgtEl>
                                        <p:attrNameLst>
                                          <p:attrName>style.visibility</p:attrName>
                                        </p:attrNameLst>
                                      </p:cBhvr>
                                      <p:to>
                                        <p:strVal val="visible"/>
                                      </p:to>
                                    </p:set>
                                    <p:animEffect transition="in" filter="wipe(left)">
                                      <p:cBhvr>
                                        <p:cTn id="67" dur="5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17133</TotalTime>
  <Words>2237</Words>
  <Application>Microsoft Macintosh PowerPoint</Application>
  <PresentationFormat>On-screen Show (4:3)</PresentationFormat>
  <Paragraphs>250</Paragraphs>
  <Slides>21</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Arial Narrow</vt:lpstr>
      <vt:lpstr>Monotype Corsiva</vt:lpstr>
      <vt:lpstr>Symbol</vt:lpstr>
      <vt:lpstr>Times New Roman</vt:lpstr>
      <vt:lpstr>phys1443-spring02</vt:lpstr>
      <vt:lpstr>Equation</vt:lpstr>
      <vt:lpstr>PHYS 1444 – Section 002 Lecture #11</vt:lpstr>
      <vt:lpstr>Announcements </vt:lpstr>
      <vt:lpstr>Single Conductor Capacitance</vt:lpstr>
      <vt:lpstr>Capacitors in Series or Parallel</vt:lpstr>
      <vt:lpstr>Capacitors in Parallel</vt:lpstr>
      <vt:lpstr>Capacitors in Series</vt:lpstr>
      <vt:lpstr>Example 24 – 5</vt:lpstr>
      <vt:lpstr>Electric Energy Storage</vt:lpstr>
      <vt:lpstr>Electric Energy Storage</vt:lpstr>
      <vt:lpstr>Example 24 – 8</vt:lpstr>
      <vt:lpstr>Electric Energy Density</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652</cp:revision>
  <dcterms:created xsi:type="dcterms:W3CDTF">2012-01-19T04:21:20Z</dcterms:created>
  <dcterms:modified xsi:type="dcterms:W3CDTF">2020-03-02T20:50:47Z</dcterms:modified>
</cp:coreProperties>
</file>