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562" r:id="rId2"/>
    <p:sldId id="567" r:id="rId3"/>
    <p:sldId id="636" r:id="rId4"/>
    <p:sldId id="622" r:id="rId5"/>
    <p:sldId id="623" r:id="rId6"/>
    <p:sldId id="624" r:id="rId7"/>
    <p:sldId id="625" r:id="rId8"/>
    <p:sldId id="626" r:id="rId9"/>
    <p:sldId id="627" r:id="rId10"/>
    <p:sldId id="628" r:id="rId11"/>
    <p:sldId id="629" r:id="rId12"/>
    <p:sldId id="630" r:id="rId13"/>
    <p:sldId id="631" r:id="rId14"/>
    <p:sldId id="632" r:id="rId1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660066"/>
    <a:srgbClr val="99FFCC"/>
    <a:srgbClr val="FFFFCC"/>
    <a:srgbClr val="CC6600"/>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4"/>
    <p:restoredTop sz="94660"/>
  </p:normalViewPr>
  <p:slideViewPr>
    <p:cSldViewPr>
      <p:cViewPr varScale="1">
        <p:scale>
          <a:sx n="116" d="100"/>
          <a:sy n="116" d="100"/>
        </p:scale>
        <p:origin x="64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wmf"/><Relationship Id="rId18" Type="http://schemas.openxmlformats.org/officeDocument/2006/relationships/image" Target="../media/image37.wmf"/><Relationship Id="rId3" Type="http://schemas.openxmlformats.org/officeDocument/2006/relationships/image" Target="../media/image22.wmf"/><Relationship Id="rId7" Type="http://schemas.openxmlformats.org/officeDocument/2006/relationships/image" Target="../media/image26.wmf"/><Relationship Id="rId12" Type="http://schemas.openxmlformats.org/officeDocument/2006/relationships/image" Target="../media/image31.wmf"/><Relationship Id="rId17" Type="http://schemas.openxmlformats.org/officeDocument/2006/relationships/image" Target="../media/image36.wmf"/><Relationship Id="rId2" Type="http://schemas.openxmlformats.org/officeDocument/2006/relationships/image" Target="../media/image21.wmf"/><Relationship Id="rId16" Type="http://schemas.openxmlformats.org/officeDocument/2006/relationships/image" Target="../media/image35.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5" Type="http://schemas.openxmlformats.org/officeDocument/2006/relationships/image" Target="../media/image3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 Id="rId14"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84691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115767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10</a:t>
            </a:fld>
            <a:endParaRPr lang="en-US"/>
          </a:p>
        </p:txBody>
      </p:sp>
    </p:spTree>
    <p:extLst>
      <p:ext uri="{BB962C8B-B14F-4D97-AF65-F5344CB8AC3E}">
        <p14:creationId xmlns:p14="http://schemas.microsoft.com/office/powerpoint/2010/main" val="78788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Mar. 4,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Mar. 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Mar. 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Mar. 4,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Mar. 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Mar. 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Mar. 4,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Mar. 4,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Mar. 4,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Mar. 4,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Mar. 4,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Mar. 4,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Mar. 4,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kf/7w56wv9j72sbd7w75hl0rb20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2.tiff"/></Relationships>
</file>

<file path=ppt/slides/_rels/slide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6.bin"/><Relationship Id="rId5" Type="http://schemas.openxmlformats.org/officeDocument/2006/relationships/image" Target="../media/image43.emf"/><Relationship Id="rId4" Type="http://schemas.openxmlformats.org/officeDocument/2006/relationships/oleObject" Target="../embeddings/oleObject35.bin"/></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7.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0.bin"/><Relationship Id="rId14" Type="http://schemas.openxmlformats.org/officeDocument/2006/relationships/image" Target="../media/image5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wmf"/><Relationship Id="rId18" Type="http://schemas.openxmlformats.org/officeDocument/2006/relationships/oleObject" Target="../embeddings/oleObject11.bin"/><Relationship Id="rId26" Type="http://schemas.openxmlformats.org/officeDocument/2006/relationships/oleObject" Target="../embeddings/oleObject15.bin"/><Relationship Id="rId3" Type="http://schemas.openxmlformats.org/officeDocument/2006/relationships/image" Target="../media/image19.jpeg"/><Relationship Id="rId21" Type="http://schemas.openxmlformats.org/officeDocument/2006/relationships/image" Target="../media/image14.wmf"/><Relationship Id="rId7" Type="http://schemas.openxmlformats.org/officeDocument/2006/relationships/image" Target="../media/image7.wmf"/><Relationship Id="rId12" Type="http://schemas.openxmlformats.org/officeDocument/2006/relationships/oleObject" Target="../embeddings/oleObject8.bin"/><Relationship Id="rId17" Type="http://schemas.openxmlformats.org/officeDocument/2006/relationships/image" Target="../media/image12.wmf"/><Relationship Id="rId25"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oleObject" Target="../embeddings/oleObject12.bin"/><Relationship Id="rId29" Type="http://schemas.openxmlformats.org/officeDocument/2006/relationships/image" Target="../media/image18.wmf"/><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9.wmf"/><Relationship Id="rId24" Type="http://schemas.openxmlformats.org/officeDocument/2006/relationships/oleObject" Target="../embeddings/oleObject14.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5.wmf"/><Relationship Id="rId28" Type="http://schemas.openxmlformats.org/officeDocument/2006/relationships/oleObject" Target="../embeddings/oleObject16.bin"/><Relationship Id="rId10" Type="http://schemas.openxmlformats.org/officeDocument/2006/relationships/oleObject" Target="../embeddings/oleObject7.bin"/><Relationship Id="rId19" Type="http://schemas.openxmlformats.org/officeDocument/2006/relationships/image" Target="../media/image13.wmf"/><Relationship Id="rId4" Type="http://schemas.openxmlformats.org/officeDocument/2006/relationships/oleObject" Target="../embeddings/oleObject4.bin"/><Relationship Id="rId9" Type="http://schemas.openxmlformats.org/officeDocument/2006/relationships/image" Target="../media/image8.w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17.wmf"/></Relationships>
</file>

<file path=ppt/slides/_rels/slide6.xml.rels><?xml version="1.0" encoding="UTF-8" standalone="yes"?>
<Relationships xmlns="http://schemas.openxmlformats.org/package/2006/relationships"><Relationship Id="rId13" Type="http://schemas.openxmlformats.org/officeDocument/2006/relationships/oleObject" Target="../embeddings/oleObject22.bin"/><Relationship Id="rId18" Type="http://schemas.openxmlformats.org/officeDocument/2006/relationships/image" Target="../media/image27.wmf"/><Relationship Id="rId26" Type="http://schemas.openxmlformats.org/officeDocument/2006/relationships/image" Target="../media/image31.wmf"/><Relationship Id="rId21" Type="http://schemas.openxmlformats.org/officeDocument/2006/relationships/oleObject" Target="../embeddings/oleObject26.bin"/><Relationship Id="rId34" Type="http://schemas.openxmlformats.org/officeDocument/2006/relationships/image" Target="../media/image35.wmf"/><Relationship Id="rId7" Type="http://schemas.openxmlformats.org/officeDocument/2006/relationships/oleObject" Target="../embeddings/oleObject19.bin"/><Relationship Id="rId12" Type="http://schemas.openxmlformats.org/officeDocument/2006/relationships/image" Target="../media/image24.wmf"/><Relationship Id="rId17" Type="http://schemas.openxmlformats.org/officeDocument/2006/relationships/oleObject" Target="../embeddings/oleObject24.bin"/><Relationship Id="rId25" Type="http://schemas.openxmlformats.org/officeDocument/2006/relationships/oleObject" Target="../embeddings/oleObject28.bin"/><Relationship Id="rId33" Type="http://schemas.openxmlformats.org/officeDocument/2006/relationships/oleObject" Target="../embeddings/oleObject32.bin"/><Relationship Id="rId38" Type="http://schemas.openxmlformats.org/officeDocument/2006/relationships/image" Target="../media/image37.wmf"/><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29" Type="http://schemas.openxmlformats.org/officeDocument/2006/relationships/oleObject" Target="../embeddings/oleObject30.bin"/><Relationship Id="rId1" Type="http://schemas.openxmlformats.org/officeDocument/2006/relationships/vmlDrawing" Target="../drawings/vmlDrawing3.vml"/><Relationship Id="rId6" Type="http://schemas.openxmlformats.org/officeDocument/2006/relationships/image" Target="../media/image21.wmf"/><Relationship Id="rId11" Type="http://schemas.openxmlformats.org/officeDocument/2006/relationships/oleObject" Target="../embeddings/oleObject21.bin"/><Relationship Id="rId24" Type="http://schemas.openxmlformats.org/officeDocument/2006/relationships/image" Target="../media/image30.wmf"/><Relationship Id="rId32" Type="http://schemas.openxmlformats.org/officeDocument/2006/relationships/image" Target="../media/image34.wmf"/><Relationship Id="rId37" Type="http://schemas.openxmlformats.org/officeDocument/2006/relationships/oleObject" Target="../embeddings/oleObject34.bin"/><Relationship Id="rId5" Type="http://schemas.openxmlformats.org/officeDocument/2006/relationships/oleObject" Target="../embeddings/oleObject18.bin"/><Relationship Id="rId15" Type="http://schemas.openxmlformats.org/officeDocument/2006/relationships/oleObject" Target="../embeddings/oleObject23.bin"/><Relationship Id="rId23" Type="http://schemas.openxmlformats.org/officeDocument/2006/relationships/oleObject" Target="../embeddings/oleObject27.bin"/><Relationship Id="rId28" Type="http://schemas.openxmlformats.org/officeDocument/2006/relationships/image" Target="../media/image32.wmf"/><Relationship Id="rId36" Type="http://schemas.openxmlformats.org/officeDocument/2006/relationships/image" Target="../media/image36.wmf"/><Relationship Id="rId10" Type="http://schemas.openxmlformats.org/officeDocument/2006/relationships/image" Target="../media/image23.wmf"/><Relationship Id="rId19" Type="http://schemas.openxmlformats.org/officeDocument/2006/relationships/oleObject" Target="../embeddings/oleObject25.bin"/><Relationship Id="rId31" Type="http://schemas.openxmlformats.org/officeDocument/2006/relationships/oleObject" Target="../embeddings/oleObject31.bin"/><Relationship Id="rId4" Type="http://schemas.openxmlformats.org/officeDocument/2006/relationships/image" Target="../media/image20.wmf"/><Relationship Id="rId9" Type="http://schemas.openxmlformats.org/officeDocument/2006/relationships/oleObject" Target="../embeddings/oleObject20.bin"/><Relationship Id="rId14" Type="http://schemas.openxmlformats.org/officeDocument/2006/relationships/image" Target="../media/image25.wmf"/><Relationship Id="rId22" Type="http://schemas.openxmlformats.org/officeDocument/2006/relationships/image" Target="../media/image29.wmf"/><Relationship Id="rId27" Type="http://schemas.openxmlformats.org/officeDocument/2006/relationships/oleObject" Target="../embeddings/oleObject29.bin"/><Relationship Id="rId30" Type="http://schemas.openxmlformats.org/officeDocument/2006/relationships/image" Target="../media/image33.wmf"/><Relationship Id="rId35" Type="http://schemas.openxmlformats.org/officeDocument/2006/relationships/oleObject" Target="../embeddings/oleObject33.bin"/><Relationship Id="rId8" Type="http://schemas.openxmlformats.org/officeDocument/2006/relationships/image" Target="../media/image22.wmf"/><Relationship Id="rId3"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Mar. 4, 2020</a:t>
            </a:r>
          </a:p>
        </p:txBody>
      </p:sp>
      <p:sp>
        <p:nvSpPr>
          <p:cNvPr id="7" name="Rectangle 5"/>
          <p:cNvSpPr>
            <a:spLocks noGrp="1" noChangeArrowheads="1"/>
          </p:cNvSpPr>
          <p:nvPr>
            <p:ph type="ftr" sz="quarter" idx="11"/>
          </p:nvPr>
        </p:nvSpPr>
        <p:spPr/>
        <p:txBody>
          <a:bodyPr/>
          <a:lstStyle/>
          <a:p>
            <a:pPr>
              <a:defRPr/>
            </a:pPr>
            <a:r>
              <a:rPr lang="en-US"/>
              <a:t>PHYS 1444-002, Spring 2020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#12</a:t>
            </a:r>
          </a:p>
        </p:txBody>
      </p:sp>
      <p:sp>
        <p:nvSpPr>
          <p:cNvPr id="18438" name="Text Box 4"/>
          <p:cNvSpPr txBox="1">
            <a:spLocks noChangeArrowheads="1"/>
          </p:cNvSpPr>
          <p:nvPr/>
        </p:nvSpPr>
        <p:spPr bwMode="auto">
          <a:xfrm>
            <a:off x="2893398" y="1447800"/>
            <a:ext cx="304923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Mar. 4, 2020	</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10" name="Content Placeholder 2">
            <a:extLst>
              <a:ext uri="{FF2B5EF4-FFF2-40B4-BE49-F238E27FC236}">
                <a16:creationId xmlns:a16="http://schemas.microsoft.com/office/drawing/2014/main" id="{8489E6EB-9A4B-934B-86D7-16E710D27181}"/>
              </a:ext>
            </a:extLst>
          </p:cNvPr>
          <p:cNvSpPr txBox="1">
            <a:spLocks/>
          </p:cNvSpPr>
          <p:nvPr/>
        </p:nvSpPr>
        <p:spPr bwMode="auto">
          <a:xfrm>
            <a:off x="1266522" y="2074628"/>
            <a:ext cx="7115478" cy="35133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dirty="0">
                <a:latin typeface="Arial Narrow" charset="0"/>
              </a:rPr>
              <a:t>CH 24 Capacitance etc..</a:t>
            </a:r>
            <a:endParaRPr lang="en-US" dirty="0">
              <a:solidFill>
                <a:srgbClr val="003300"/>
              </a:solidFill>
              <a:latin typeface="Arial Narrow" charset="0"/>
            </a:endParaRPr>
          </a:p>
          <a:p>
            <a:pPr marL="990600" lvl="1" indent="-533400"/>
            <a:r>
              <a:rPr lang="en-US" dirty="0">
                <a:latin typeface="Arial Narrow" charset="0"/>
              </a:rPr>
              <a:t>Effect of Dielectric</a:t>
            </a:r>
          </a:p>
          <a:p>
            <a:pPr algn="l">
              <a:buNone/>
            </a:pPr>
            <a:r>
              <a:rPr lang="en-US" dirty="0">
                <a:latin typeface="Arial Narrow" charset="0"/>
              </a:rPr>
              <a:t>CH 25 </a:t>
            </a:r>
          </a:p>
          <a:p>
            <a:pPr marL="969963" lvl="1" indent="-533400">
              <a:buFont typeface="Arial"/>
              <a:buChar char="•"/>
            </a:pPr>
            <a:r>
              <a:rPr lang="en-US" dirty="0">
                <a:latin typeface="Arial Narrow" charset="0"/>
              </a:rPr>
              <a:t>Electric Current and Resistance</a:t>
            </a:r>
          </a:p>
          <a:p>
            <a:pPr marL="969963" lvl="1" indent="-533400">
              <a:buFont typeface="Arial"/>
              <a:buChar char="•"/>
            </a:pPr>
            <a:r>
              <a:rPr lang="en-US" dirty="0">
                <a:latin typeface="Arial Narrow" charset="0"/>
              </a:rPr>
              <a:t>Battery</a:t>
            </a:r>
          </a:p>
          <a:p>
            <a:pPr marL="969963" lvl="1" indent="-533400">
              <a:buFont typeface="Arial"/>
              <a:buChar char="•"/>
            </a:pPr>
            <a:r>
              <a:rPr lang="en-US" dirty="0">
                <a:latin typeface="Arial Narrow" charset="0"/>
              </a:rPr>
              <a:t>Electric Current</a:t>
            </a:r>
          </a:p>
          <a:p>
            <a:pPr marL="969963" lvl="1" indent="-533400">
              <a:buFont typeface="Arial"/>
              <a:buChar char="•"/>
            </a:pPr>
            <a:r>
              <a:rPr lang="en-US" dirty="0">
                <a:latin typeface="Arial Narrow" charset="0"/>
              </a:rPr>
              <a:t>Ohm’s Law: Resisters, Resistivity</a:t>
            </a:r>
          </a:p>
        </p:txBody>
      </p:sp>
      <p:pic>
        <p:nvPicPr>
          <p:cNvPr id="3" name="Picture 2">
            <a:extLst>
              <a:ext uri="{FF2B5EF4-FFF2-40B4-BE49-F238E27FC236}">
                <a16:creationId xmlns:a16="http://schemas.microsoft.com/office/drawing/2014/main" id="{34662A6D-CD48-E741-9379-FA0A45B14ADC}"/>
              </a:ext>
            </a:extLst>
          </p:cNvPr>
          <p:cNvPicPr>
            <a:picLocks noChangeAspect="1"/>
          </p:cNvPicPr>
          <p:nvPr/>
        </p:nvPicPr>
        <p:blipFill>
          <a:blip r:link="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284693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Mar. 4, 2020</a:t>
            </a: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Rectangle 3"/>
          <p:cNvSpPr>
            <a:spLocks noGrp="1" noChangeArrowheads="1"/>
          </p:cNvSpPr>
          <p:nvPr>
            <p:ph type="title"/>
          </p:nvPr>
        </p:nvSpPr>
        <p:spPr>
          <a:xfrm>
            <a:off x="76200" y="0"/>
            <a:ext cx="8915400" cy="685800"/>
          </a:xfrm>
        </p:spPr>
        <p:txBody>
          <a:bodyPr/>
          <a:lstStyle/>
          <a:p>
            <a:r>
              <a:rPr lang="en-US" dirty="0">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533400"/>
            <a:ext cx="8686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electricity </a:t>
            </a:r>
            <a:r>
              <a:rPr lang="en-US" dirty="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late 1790s in Italy</a:t>
            </a:r>
          </a:p>
          <a:p>
            <a:pPr marL="742950" lvl="1" indent="-285750">
              <a:spcBef>
                <a:spcPct val="20000"/>
              </a:spcBef>
              <a:buFontTx/>
              <a:buChar char="–"/>
            </a:pPr>
            <a:r>
              <a:rPr lang="en-US" dirty="0">
                <a:solidFill>
                  <a:srgbClr val="660066"/>
                </a:solidFill>
                <a:latin typeface="Arial Narrow" charset="0"/>
              </a:rPr>
              <a:t>It was made of disks of zinc and silver w/ salt-water soaked clothes based on his research that certain combinations of materials produce a greater electromotive force (emf), or potential, than others</a:t>
            </a:r>
          </a:p>
          <a:p>
            <a:pPr marL="742950" lvl="1" indent="-285750">
              <a:spcBef>
                <a:spcPct val="20000"/>
              </a:spcBef>
              <a:buFontTx/>
              <a:buChar char="–"/>
            </a:pPr>
            <a:r>
              <a:rPr lang="en-US" dirty="0">
                <a:solidFill>
                  <a:srgbClr val="660066"/>
                </a:solidFill>
                <a:latin typeface="Arial Narrow" charset="0"/>
              </a:rPr>
              <a:t>Piles (or a battery) of these connected to make up the first battery!</a:t>
            </a:r>
          </a:p>
          <a:p>
            <a:pPr marL="342900" indent="-342900">
              <a:spcBef>
                <a:spcPct val="20000"/>
              </a:spcBef>
              <a:buFontTx/>
              <a:buChar char="•"/>
            </a:pPr>
            <a:r>
              <a:rPr lang="en-US" sz="2800" dirty="0">
                <a:solidFill>
                  <a:schemeClr val="accent2"/>
                </a:solidFill>
                <a:latin typeface="Arial Narrow" charset="0"/>
              </a:rPr>
              <a:t>Simplest batteries contain two plates made of dissimilar metals called electrodes</a:t>
            </a:r>
          </a:p>
          <a:p>
            <a:pPr marL="742950" lvl="1" indent="-285750">
              <a:spcBef>
                <a:spcPct val="20000"/>
              </a:spcBef>
              <a:buFontTx/>
              <a:buChar char="–"/>
            </a:pPr>
            <a:r>
              <a:rPr lang="en-US" dirty="0">
                <a:solidFill>
                  <a:srgbClr val="660066"/>
                </a:solidFill>
                <a:latin typeface="Arial Narrow" charset="0"/>
              </a:rPr>
              <a:t>Electrodes are immersed in a solution, the electrolyte</a:t>
            </a: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Iron in the figure are called terminals</a:t>
            </a:r>
          </a:p>
        </p:txBody>
      </p:sp>
      <p:pic>
        <p:nvPicPr>
          <p:cNvPr id="10" name="Picture 9">
            <a:extLst>
              <a:ext uri="{FF2B5EF4-FFF2-40B4-BE49-F238E27FC236}">
                <a16:creationId xmlns:a16="http://schemas.microsoft.com/office/drawing/2014/main" id="{786100F3-99C5-A34A-AA25-1298F4E481EA}"/>
              </a:ext>
            </a:extLst>
          </p:cNvPr>
          <p:cNvPicPr>
            <a:picLocks noChangeAspect="1"/>
          </p:cNvPicPr>
          <p:nvPr/>
        </p:nvPicPr>
        <p:blipFill>
          <a:blip r:embed="rId4"/>
          <a:stretch>
            <a:fillRect/>
          </a:stretch>
        </p:blipFill>
        <p:spPr>
          <a:xfrm>
            <a:off x="8058150" y="38101"/>
            <a:ext cx="933450" cy="1181100"/>
          </a:xfrm>
          <a:prstGeom prst="rect">
            <a:avLst/>
          </a:prstGeom>
        </p:spPr>
      </p:pic>
    </p:spTree>
    <p:extLst>
      <p:ext uri="{BB962C8B-B14F-4D97-AF65-F5344CB8AC3E}">
        <p14:creationId xmlns:p14="http://schemas.microsoft.com/office/powerpoint/2010/main" val="94280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Mar. 4, 2020</a:t>
            </a: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dirty="0">
                <a:latin typeface="Arial Narrow" charset="0"/>
                <a:ea typeface="ＭＳ Ｐゴシック" charset="0"/>
                <a:cs typeface="ＭＳ Ｐゴシック" charset="0"/>
              </a:rPr>
              <a:t>How does a battery work? – I  </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p>
          <a:p>
            <a:pPr marL="457200" indent="-457200">
              <a:spcBef>
                <a:spcPct val="20000"/>
              </a:spcBef>
              <a:buFont typeface="Wingdings" pitchFamily="2" charset="2"/>
              <a:buChar char="Ø"/>
            </a:pPr>
            <a:r>
              <a:rPr lang="en-US" sz="2800" dirty="0">
                <a:solidFill>
                  <a:srgbClr val="CC00CC"/>
                </a:solidFill>
                <a:latin typeface="Arial Narrow" charset="0"/>
                <a:sym typeface="Wingdings" charset="0"/>
              </a:rPr>
              <a:t>Zinc electrode acquires negative charge and the electrolyte (the solution) becomes 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 potential difference between them</a:t>
            </a:r>
          </a:p>
        </p:txBody>
      </p:sp>
    </p:spTree>
    <p:extLst>
      <p:ext uri="{BB962C8B-B14F-4D97-AF65-F5344CB8AC3E}">
        <p14:creationId xmlns:p14="http://schemas.microsoft.com/office/powerpoint/2010/main" val="49945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Mar. 4, 2020</a:t>
            </a: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dirty="0">
                <a:latin typeface="Arial Narrow" charset="0"/>
                <a:ea typeface="ＭＳ Ｐゴシック" charset="0"/>
                <a:cs typeface="ＭＳ Ｐゴシック" charset="0"/>
              </a:rPr>
              <a:t>How does a battery work? – II </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dirty="0">
                <a:solidFill>
                  <a:schemeClr val="accent2"/>
                </a:solidFill>
                <a:latin typeface="Arial Narrow" charset="0"/>
              </a:rPr>
              <a:t>How is a particular potential maintained?</a:t>
            </a:r>
          </a:p>
          <a:p>
            <a:pPr marL="742950" lvl="1" indent="-285750">
              <a:spcBef>
                <a:spcPct val="20000"/>
              </a:spcBef>
              <a:buFontTx/>
              <a:buChar char="–"/>
            </a:pPr>
            <a:r>
              <a:rPr lang="en-US" dirty="0">
                <a:solidFill>
                  <a:srgbClr val="660066"/>
                </a:solidFill>
                <a:latin typeface="Arial Narrow" charset="0"/>
              </a:rPr>
              <a:t>If the terminals are not connected, as too many of zinc ion gets produced, </a:t>
            </a:r>
          </a:p>
          <a:p>
            <a:pPr marL="1143000" lvl="2" indent="-228600">
              <a:spcBef>
                <a:spcPct val="20000"/>
              </a:spcBef>
              <a:buFontTx/>
              <a:buChar char="•"/>
            </a:pPr>
            <a:r>
              <a:rPr lang="en-US" sz="2000" dirty="0">
                <a:solidFill>
                  <a:srgbClr val="003300"/>
                </a:solidFill>
                <a:latin typeface="Arial Narrow" charset="0"/>
              </a:rPr>
              <a:t>zinc electrode gets increasingly charged up negative</a:t>
            </a:r>
          </a:p>
          <a:p>
            <a:pPr marL="1143000" lvl="2" indent="-228600">
              <a:spcBef>
                <a:spcPct val="20000"/>
              </a:spcBef>
              <a:buFontTx/>
              <a:buChar char="•"/>
            </a:pPr>
            <a:r>
              <a:rPr lang="en-US" sz="2000" dirty="0">
                <a:solidFill>
                  <a:srgbClr val="003300"/>
                </a:solidFill>
                <a:latin typeface="Arial Narrow" charset="0"/>
              </a:rPr>
              <a:t>zinc ions get recombined with the electrons in zinc electrode</a:t>
            </a:r>
          </a:p>
          <a:p>
            <a:pPr marL="342900" indent="-342900">
              <a:spcBef>
                <a:spcPct val="20000"/>
              </a:spcBef>
              <a:buFontTx/>
              <a:buChar char="•"/>
            </a:pPr>
            <a:r>
              <a:rPr lang="en-US" sz="2800" dirty="0">
                <a:solidFill>
                  <a:schemeClr val="accent2"/>
                </a:solidFill>
                <a:latin typeface="Arial Narrow" charset="0"/>
              </a:rPr>
              <a:t>Why does battery go dead? </a:t>
            </a:r>
          </a:p>
          <a:p>
            <a:pPr marL="742950" lvl="1" indent="-285750">
              <a:spcBef>
                <a:spcPct val="20000"/>
              </a:spcBef>
              <a:buFontTx/>
              <a:buChar char="–"/>
            </a:pPr>
            <a:r>
              <a:rPr lang="en-US" dirty="0">
                <a:solidFill>
                  <a:srgbClr val="660066"/>
                </a:solidFill>
                <a:latin typeface="Arial Narrow" charset="0"/>
              </a:rPr>
              <a:t>When the terminals are connected, the negative charges will flow away from the zinc electrode</a:t>
            </a:r>
          </a:p>
          <a:p>
            <a:pPr marL="742950" lvl="1" indent="-285750">
              <a:spcBef>
                <a:spcPct val="20000"/>
              </a:spcBef>
              <a:buFontTx/>
              <a:buChar char="–"/>
            </a:pPr>
            <a:r>
              <a:rPr lang="en-US" dirty="0">
                <a:solidFill>
                  <a:srgbClr val="660066"/>
                </a:solidFill>
                <a:latin typeface="Arial Narrow" charset="0"/>
              </a:rPr>
              <a:t>More zinc atoms dissolve into the electrolyte to produce more charge</a:t>
            </a:r>
          </a:p>
          <a:p>
            <a:pPr marL="742950" lvl="1" indent="-285750">
              <a:spcBef>
                <a:spcPct val="20000"/>
              </a:spcBef>
              <a:buFontTx/>
              <a:buChar char="–"/>
            </a:pPr>
            <a:r>
              <a:rPr lang="en-US" dirty="0">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3950485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Mar. 4, 2020</a:t>
            </a:r>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 potential 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can flow even through the empty space under certain conditions</a:t>
            </a: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wire’s full cross section at any point per unit time (just like the flow of water through a conduit.)</a:t>
            </a: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90245" name="Equation" r:id="rId4" imgW="660400" imgH="215900" progId="Equation.DSMT4">
                  <p:embed/>
                </p:oleObj>
              </mc:Choice>
              <mc:Fallback>
                <p:oleObj name="Equation" r:id="rId4" imgW="660400" imgH="215900" progId="Equation.DSMT4">
                  <p:embed/>
                  <p:pic>
                    <p:nvPicPr>
                      <p:cNvPr id="287749" name="Object 2"/>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90246" name="Equation" r:id="rId6" imgW="622300" imgH="215900" progId="Equation.DSMT4">
                  <p:embed/>
                </p:oleObj>
              </mc:Choice>
              <mc:Fallback>
                <p:oleObj name="Equation" r:id="rId6" imgW="622300" imgH="215900" progId="Equation.DSMT4">
                  <p:embed/>
                  <p:pic>
                    <p:nvPicPr>
                      <p:cNvPr id="287750" name="Object 3"/>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196317" y="4572000"/>
            <a:ext cx="2694969"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dirty="0">
                <a:solidFill>
                  <a:srgbClr val="FF0000"/>
                </a:solidFill>
                <a:latin typeface="Arial Narrow" charset="0"/>
              </a:rPr>
              <a:t>Unit of the electric current?</a:t>
            </a:r>
          </a:p>
        </p:txBody>
      </p:sp>
      <p:sp>
        <p:nvSpPr>
          <p:cNvPr id="287752" name="Text Box 8"/>
          <p:cNvSpPr txBox="1">
            <a:spLocks noChangeArrowheads="1"/>
          </p:cNvSpPr>
          <p:nvPr/>
        </p:nvSpPr>
        <p:spPr bwMode="auto">
          <a:xfrm>
            <a:off x="6649840" y="5137150"/>
            <a:ext cx="500457"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41167" y="5137150"/>
            <a:ext cx="998991"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1980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2000" b="1" dirty="0">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743896" y="5562600"/>
            <a:ext cx="721671" cy="369332"/>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165963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Mar. 4,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5E51062B-AD11-1F47-9C5F-9ABE2F1A4823}" type="slidenum">
              <a:rPr lang="en-US"/>
              <a:pPr/>
              <a:t>14</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is a flow of charge: </a:t>
            </a:r>
            <a:r>
              <a:rPr lang="en-US" sz="2800" dirty="0">
                <a:solidFill>
                  <a:schemeClr val="accent2"/>
                </a:solidFill>
                <a:latin typeface="Arial Narrow" charset="0"/>
              </a:rPr>
              <a:t>A steady current of 2.5A flows in a wire for 4.0min.  (a) How much charge has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flown 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91533" name="Equation" r:id="rId3" imgW="571320" imgH="190440" progId="Equation.DSMT4">
                  <p:embed/>
                </p:oleObj>
              </mc:Choice>
              <mc:Fallback>
                <p:oleObj name="Equation" r:id="rId3" imgW="571320" imgH="190440" progId="Equation.DSMT4">
                  <p:embed/>
                  <p:pic>
                    <p:nvPicPr>
                      <p:cNvPr id="2887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91534" name="Equation" r:id="rId5" imgW="685800" imgH="190440" progId="Equation.DSMT4">
                  <p:embed/>
                </p:oleObj>
              </mc:Choice>
              <mc:Fallback>
                <p:oleObj name="Equation" r:id="rId5" imgW="685800" imgH="190440" progId="Equation.DSMT4">
                  <p:embed/>
                  <p:pic>
                    <p:nvPicPr>
                      <p:cNvPr id="28877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91535" name="Equation" r:id="rId7" imgW="317160" imgH="203040" progId="Equation.DSMT4">
                  <p:embed/>
                </p:oleObj>
              </mc:Choice>
              <mc:Fallback>
                <p:oleObj name="Equation" r:id="rId7" imgW="317160" imgH="203040" progId="Equation.DSMT4">
                  <p:embed/>
                  <p:pic>
                    <p:nvPicPr>
                      <p:cNvPr id="28877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91536" name="Equation" r:id="rId9" imgW="1231560" imgH="164880" progId="Equation.DSMT4">
                  <p:embed/>
                </p:oleObj>
              </mc:Choice>
              <mc:Fallback>
                <p:oleObj name="Equation" r:id="rId9" imgW="1231560" imgH="164880" progId="Equation.DSMT4">
                  <p:embed/>
                  <p:pic>
                    <p:nvPicPr>
                      <p:cNvPr id="288777"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91537" name="Equation" r:id="rId11" imgW="368280" imgH="368280" progId="Equation.DSMT4">
                  <p:embed/>
                </p:oleObj>
              </mc:Choice>
              <mc:Fallback>
                <p:oleObj name="Equation" r:id="rId11" imgW="368280" imgH="368280" progId="Equation.DSMT4">
                  <p:embed/>
                  <p:pic>
                    <p:nvPicPr>
                      <p:cNvPr id="288778"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91538" name="Equation" r:id="rId13" imgW="1917360" imgH="380880" progId="Equation.DSMT4">
                  <p:embed/>
                </p:oleObj>
              </mc:Choice>
              <mc:Fallback>
                <p:oleObj name="Equation" r:id="rId13" imgW="1917360" imgH="380880" progId="Equation.DSMT4">
                  <p:embed/>
                  <p:pic>
                    <p:nvPicPr>
                      <p:cNvPr id="288779"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15" name="Text Box 5">
            <a:extLst>
              <a:ext uri="{FF2B5EF4-FFF2-40B4-BE49-F238E27FC236}">
                <a16:creationId xmlns:a16="http://schemas.microsoft.com/office/drawing/2014/main" id="{D58499AA-14C3-7E48-9629-DA70A9995033}"/>
              </a:ext>
            </a:extLst>
          </p:cNvPr>
          <p:cNvSpPr txBox="1">
            <a:spLocks noChangeArrowheads="1"/>
          </p:cNvSpPr>
          <p:nvPr/>
        </p:nvSpPr>
        <p:spPr bwMode="auto">
          <a:xfrm>
            <a:off x="336176" y="5759730"/>
            <a:ext cx="8305800" cy="519113"/>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How many electrons per second does 2.5A corresponds to?</a:t>
            </a:r>
          </a:p>
        </p:txBody>
      </p:sp>
    </p:spTree>
    <p:extLst>
      <p:ext uri="{BB962C8B-B14F-4D97-AF65-F5344CB8AC3E}">
        <p14:creationId xmlns:p14="http://schemas.microsoft.com/office/powerpoint/2010/main" val="123325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85800" y="-56002"/>
            <a:ext cx="7772400" cy="589402"/>
          </a:xfrm>
        </p:spPr>
        <p:txBody>
          <a:bodyPr/>
          <a:lstStyle/>
          <a:p>
            <a:r>
              <a:rPr lang="en-US" b="1" dirty="0">
                <a:latin typeface="Arial Narrow" charset="0"/>
                <a:ea typeface="ＭＳ Ｐゴシック" charset="0"/>
                <a:cs typeface="ＭＳ Ｐゴシック" charset="0"/>
              </a:rPr>
              <a:t>Announcements </a:t>
            </a:r>
          </a:p>
        </p:txBody>
      </p:sp>
      <p:sp>
        <p:nvSpPr>
          <p:cNvPr id="111619" name="Rectangle 3"/>
          <p:cNvSpPr>
            <a:spLocks noGrp="1" noChangeArrowheads="1"/>
          </p:cNvSpPr>
          <p:nvPr>
            <p:ph type="body" idx="1"/>
          </p:nvPr>
        </p:nvSpPr>
        <p:spPr>
          <a:xfrm>
            <a:off x="304800" y="533400"/>
            <a:ext cx="8610600" cy="5715000"/>
          </a:xfrm>
        </p:spPr>
        <p:txBody>
          <a:bodyPr/>
          <a:lstStyle/>
          <a:p>
            <a:pPr eaLnBrk="1" hangingPunct="1"/>
            <a:r>
              <a:rPr lang="en-US" sz="2800" dirty="0"/>
              <a:t>Mid-term Exam</a:t>
            </a:r>
          </a:p>
          <a:p>
            <a:pPr lvl="1" eaLnBrk="1" hangingPunct="1"/>
            <a:r>
              <a:rPr lang="en-US" sz="2400" dirty="0"/>
              <a:t>Wednesday, Mar. 18 at the beginning of the class </a:t>
            </a:r>
          </a:p>
          <a:p>
            <a:pPr lvl="1" eaLnBrk="1" hangingPunct="1"/>
            <a:r>
              <a:rPr lang="en-US" sz="2400" dirty="0"/>
              <a:t>Covers CH21.1 through what we finish Monday, Mar. 16</a:t>
            </a:r>
            <a:endParaRPr lang="en-US" sz="2000" dirty="0"/>
          </a:p>
          <a:p>
            <a:pPr lvl="1" eaLnBrk="1" hangingPunct="1"/>
            <a:r>
              <a:rPr lang="en-US" sz="2400" dirty="0"/>
              <a:t>Bring your calculator but DO NOT input formula into it!</a:t>
            </a:r>
          </a:p>
          <a:p>
            <a:pPr lvl="2" eaLnBrk="1" hangingPunct="1"/>
            <a:r>
              <a:rPr lang="en-US" sz="2000" dirty="0"/>
              <a:t>Cell phones or any types of computers cannot replace a calculator!</a:t>
            </a:r>
          </a:p>
          <a:p>
            <a:pPr lvl="1" eaLnBrk="1" hangingPunct="1"/>
            <a:r>
              <a:rPr lang="en-US" sz="2400" dirty="0"/>
              <a:t>BYOF: You may bring a one 8.5x11.5 sheet (front and back) of </a:t>
            </a:r>
            <a:r>
              <a:rPr lang="en-US" sz="2400" b="1" u="sng" dirty="0">
                <a:solidFill>
                  <a:srgbClr val="FF0000"/>
                </a:solidFill>
              </a:rPr>
              <a:t>handwritten</a:t>
            </a:r>
            <a:r>
              <a:rPr lang="en-US" sz="2400" dirty="0"/>
              <a:t> formulae and values of constants for the quiz</a:t>
            </a:r>
          </a:p>
          <a:p>
            <a:pPr lvl="1" eaLnBrk="1" hangingPunct="1"/>
            <a:r>
              <a:rPr lang="en-US" sz="2400" dirty="0"/>
              <a:t>No derivations, word definitions or solutions of any problems!</a:t>
            </a:r>
          </a:p>
          <a:p>
            <a:pPr lvl="1" eaLnBrk="1" hangingPunct="1"/>
            <a:r>
              <a:rPr lang="en-US" sz="2400" dirty="0"/>
              <a:t>No additional formulae or values of constants will be provided!</a:t>
            </a:r>
          </a:p>
          <a:p>
            <a:pPr eaLnBrk="1" hangingPunct="1"/>
            <a:r>
              <a:rPr lang="en-US" sz="2800" dirty="0"/>
              <a:t>Reminder for a triple extra credit colloquium</a:t>
            </a:r>
          </a:p>
          <a:p>
            <a:pPr lvl="1" eaLnBrk="1" hangingPunct="1"/>
            <a:r>
              <a:rPr lang="en-US" sz="2400" dirty="0"/>
              <a:t>4pm Wednesday, Mar. 18</a:t>
            </a:r>
          </a:p>
          <a:p>
            <a:pPr lvl="1" eaLnBrk="1" hangingPunct="1"/>
            <a:r>
              <a:rPr lang="en-US" sz="2400" dirty="0"/>
              <a:t>Dr. Pedro Machado of Fermilab </a:t>
            </a: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Wednesday, Mar. 4,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233791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Mar. 4, 2020</a:t>
            </a: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Let’s 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Material on Capacitance </a:t>
            </a: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each plate of the capacitor increases by K as a 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Tree>
    <p:extLst>
      <p:ext uri="{BB962C8B-B14F-4D97-AF65-F5344CB8AC3E}">
        <p14:creationId xmlns:p14="http://schemas.microsoft.com/office/powerpoint/2010/main" val="4109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Wednesday, Mar. 4,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B3D9340E-B728-684F-B219-C7505509A9F7}" type="slidenum">
              <a:rPr lang="en-US"/>
              <a:pPr/>
              <a:t>4</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 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a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 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87239" name="Equation" r:id="rId3" imgW="495000" imgH="368280" progId="Equation.DSMT4">
                  <p:embed/>
                </p:oleObj>
              </mc:Choice>
              <mc:Fallback>
                <p:oleObj name="Equation" r:id="rId3" imgW="495000" imgH="368280" progId="Equation.DSMT4">
                  <p:embed/>
                  <p:pic>
                    <p:nvPicPr>
                      <p:cNvPr id="23143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87240" name="Equation" r:id="rId5" imgW="1384200" imgH="368280" progId="Equation.DSMT4">
                  <p:embed/>
                </p:oleObj>
              </mc:Choice>
              <mc:Fallback>
                <p:oleObj name="Equation" r:id="rId5" imgW="1384200" imgH="368280" progId="Equation.DSMT4">
                  <p:embed/>
                  <p:pic>
                    <p:nvPicPr>
                      <p:cNvPr id="23143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87241" name="Equation" r:id="rId7" imgW="545760" imgH="368280" progId="Equation.DSMT4">
                  <p:embed/>
                </p:oleObj>
              </mc:Choice>
              <mc:Fallback>
                <p:oleObj name="Equation" r:id="rId7" imgW="545760" imgH="368280" progId="Equation.DSMT4">
                  <p:embed/>
                  <p:pic>
                    <p:nvPicPr>
                      <p:cNvPr id="23143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723370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Wednesday, Mar. 4, 2020</a:t>
            </a:r>
          </a:p>
        </p:txBody>
      </p:sp>
      <p:sp>
        <p:nvSpPr>
          <p:cNvPr id="20" name="Footer Placeholder 4"/>
          <p:cNvSpPr>
            <a:spLocks noGrp="1"/>
          </p:cNvSpPr>
          <p:nvPr>
            <p:ph type="ftr" sz="quarter" idx="11"/>
          </p:nvPr>
        </p:nvSpPr>
        <p:spPr/>
        <p:txBody>
          <a:bodyPr/>
          <a:lstStyle/>
          <a:p>
            <a:r>
              <a:rPr lang="en-US"/>
              <a:t>PHYS 1444-002, Spring 2020                    Dr. Jaehoon Yu</a:t>
            </a:r>
          </a:p>
        </p:txBody>
      </p:sp>
      <p:sp>
        <p:nvSpPr>
          <p:cNvPr id="21" name="Slide Number Placeholder 5"/>
          <p:cNvSpPr>
            <a:spLocks noGrp="1"/>
          </p:cNvSpPr>
          <p:nvPr>
            <p:ph type="sldNum" sz="quarter" idx="12"/>
          </p:nvPr>
        </p:nvSpPr>
        <p:spPr/>
        <p:txBody>
          <a:bodyPr/>
          <a:lstStyle/>
          <a:p>
            <a:fld id="{10223489-070B-1B49-83AF-CC9076FD6F61}" type="slidenum">
              <a:rPr lang="en-US"/>
              <a:pPr/>
              <a:t>5</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 11</a:t>
            </a:r>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with the dielectric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a:t>
            </a:r>
            <a:r>
              <a:rPr lang="en-US" sz="2000" dirty="0">
                <a:solidFill>
                  <a:srgbClr val="FF0000"/>
                </a:solidFill>
                <a:latin typeface="Arial Narrow" charset="0"/>
              </a:rPr>
              <a:t>the battery is disconnected</a:t>
            </a:r>
            <a:r>
              <a:rPr lang="en-US" sz="2000" dirty="0">
                <a:solidFill>
                  <a:schemeClr val="accent2"/>
                </a:solidFill>
                <a:latin typeface="Arial Narrow" charset="0"/>
              </a:rPr>
              <a:t>.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a:solidFill>
                  <a:srgbClr val="FF0000"/>
                </a:solidFill>
                <a:latin typeface="Arial Narrow" charset="0"/>
              </a:rPr>
              <a:t>d=4.0mm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88923" name="Equation" r:id="rId4" imgW="253800" imgH="164880" progId="Equation.DSMT4">
                  <p:embed/>
                </p:oleObj>
              </mc:Choice>
              <mc:Fallback>
                <p:oleObj name="Equation" r:id="rId4" imgW="253800" imgH="164880" progId="Equation.DSMT4">
                  <p:embed/>
                  <p:pic>
                    <p:nvPicPr>
                      <p:cNvPr id="20687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88924" name="Equation" r:id="rId6" imgW="253800" imgH="190440" progId="Equation.DSMT4">
                  <p:embed/>
                </p:oleObj>
              </mc:Choice>
              <mc:Fallback>
                <p:oleObj name="Equation" r:id="rId6" imgW="253800" imgH="190440" progId="Equation.DSMT4">
                  <p:embed/>
                  <p:pic>
                    <p:nvPicPr>
                      <p:cNvPr id="206877"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88925" name="Equation" r:id="rId8" imgW="355320" imgH="368280" progId="Equation.DSMT4">
                  <p:embed/>
                </p:oleObj>
              </mc:Choice>
              <mc:Fallback>
                <p:oleObj name="Equation" r:id="rId8" imgW="355320" imgH="368280" progId="Equation.DSMT4">
                  <p:embed/>
                  <p:pic>
                    <p:nvPicPr>
                      <p:cNvPr id="206879"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88926" name="Equation" r:id="rId10" imgW="507960" imgH="368280" progId="Equation.DSMT4">
                  <p:embed/>
                </p:oleObj>
              </mc:Choice>
              <mc:Fallback>
                <p:oleObj name="Equation" r:id="rId10" imgW="507960" imgH="368280" progId="Equation.DSMT4">
                  <p:embed/>
                  <p:pic>
                    <p:nvPicPr>
                      <p:cNvPr id="20688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88927" name="Equation" r:id="rId12" imgW="3632040" imgH="406080" progId="Equation.DSMT4">
                  <p:embed/>
                </p:oleObj>
              </mc:Choice>
              <mc:Fallback>
                <p:oleObj name="Equation" r:id="rId12" imgW="3632040" imgH="406080" progId="Equation.DSMT4">
                  <p:embed/>
                  <p:pic>
                    <p:nvPicPr>
                      <p:cNvPr id="206881"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88928" name="Equation" r:id="rId14" imgW="253800" imgH="152280" progId="Equation.DSMT4">
                  <p:embed/>
                </p:oleObj>
              </mc:Choice>
              <mc:Fallback>
                <p:oleObj name="Equation" r:id="rId14" imgW="253800" imgH="152280" progId="Equation.DSMT4">
                  <p:embed/>
                  <p:pic>
                    <p:nvPicPr>
                      <p:cNvPr id="206882"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88929" name="Equation" r:id="rId16" imgW="266400" imgH="164880" progId="Equation.DSMT4">
                  <p:embed/>
                </p:oleObj>
              </mc:Choice>
              <mc:Fallback>
                <p:oleObj name="Equation" r:id="rId16" imgW="266400" imgH="164880" progId="Equation.DSMT4">
                  <p:embed/>
                  <p:pic>
                    <p:nvPicPr>
                      <p:cNvPr id="206884"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88930" name="Equation" r:id="rId18" imgW="355320" imgH="164880" progId="Equation.DSMT4">
                  <p:embed/>
                </p:oleObj>
              </mc:Choice>
              <mc:Fallback>
                <p:oleObj name="Equation" r:id="rId18" imgW="355320" imgH="164880" progId="Equation.DSMT4">
                  <p:embed/>
                  <p:pic>
                    <p:nvPicPr>
                      <p:cNvPr id="206885"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88931" name="Equation" r:id="rId20" imgW="2489040" imgH="279360" progId="Equation.DSMT4">
                  <p:embed/>
                </p:oleObj>
              </mc:Choice>
              <mc:Fallback>
                <p:oleObj name="Equation" r:id="rId20" imgW="2489040" imgH="279360" progId="Equation.DSMT4">
                  <p:embed/>
                  <p:pic>
                    <p:nvPicPr>
                      <p:cNvPr id="206886"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88932" name="Equation" r:id="rId22" imgW="279360" imgH="368280" progId="Equation.DSMT4">
                  <p:embed/>
                </p:oleObj>
              </mc:Choice>
              <mc:Fallback>
                <p:oleObj name="Equation" r:id="rId22" imgW="279360" imgH="368280" progId="Equation.DSMT4">
                  <p:embed/>
                  <p:pic>
                    <p:nvPicPr>
                      <p:cNvPr id="206887"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88933" name="Equation" r:id="rId24" imgW="1612800" imgH="380880" progId="Equation.DSMT4">
                  <p:embed/>
                </p:oleObj>
              </mc:Choice>
              <mc:Fallback>
                <p:oleObj name="Equation" r:id="rId24" imgW="1612800" imgH="380880" progId="Equation.DSMT4">
                  <p:embed/>
                  <p:pic>
                    <p:nvPicPr>
                      <p:cNvPr id="206888" name="Object 4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88934" name="Equation" r:id="rId26" imgW="533160" imgH="368280" progId="Equation.DSMT4">
                  <p:embed/>
                </p:oleObj>
              </mc:Choice>
              <mc:Fallback>
                <p:oleObj name="Equation" r:id="rId26" imgW="533160" imgH="368280" progId="Equation.DSMT4">
                  <p:embed/>
                  <p:pic>
                    <p:nvPicPr>
                      <p:cNvPr id="206889" name="Object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88935" name="Equation" r:id="rId28" imgW="2145960" imgH="368280" progId="Equation.DSMT4">
                  <p:embed/>
                </p:oleObj>
              </mc:Choice>
              <mc:Fallback>
                <p:oleObj name="Equation" r:id="rId28" imgW="2145960" imgH="368280" progId="Equation.DSMT4">
                  <p:embed/>
                  <p:pic>
                    <p:nvPicPr>
                      <p:cNvPr id="206890" name="Object 4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242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Wednesday, Mar. 4, 2020</a:t>
            </a:r>
          </a:p>
        </p:txBody>
      </p:sp>
      <p:sp>
        <p:nvSpPr>
          <p:cNvPr id="32" name="Footer Placeholder 4"/>
          <p:cNvSpPr>
            <a:spLocks noGrp="1"/>
          </p:cNvSpPr>
          <p:nvPr>
            <p:ph type="ftr" sz="quarter" idx="11"/>
          </p:nvPr>
        </p:nvSpPr>
        <p:spPr/>
        <p:txBody>
          <a:bodyPr/>
          <a:lstStyle/>
          <a:p>
            <a:r>
              <a:rPr lang="en-US"/>
              <a:t>PHYS 1444-002, Spring 2020                    Dr. Jaehoon Yu</a:t>
            </a:r>
          </a:p>
        </p:txBody>
      </p:sp>
      <p:sp>
        <p:nvSpPr>
          <p:cNvPr id="33" name="Slide Number Placeholder 5"/>
          <p:cNvSpPr>
            <a:spLocks noGrp="1"/>
          </p:cNvSpPr>
          <p:nvPr>
            <p:ph type="sldNum" sz="quarter" idx="12"/>
          </p:nvPr>
        </p:nvSpPr>
        <p:spPr/>
        <p:txBody>
          <a:bodyPr/>
          <a:lstStyle/>
          <a:p>
            <a:fld id="{83FAB595-DDCA-5146-BAD9-09D09995EB1E}" type="slidenum">
              <a:rPr lang="en-US"/>
              <a:pPr/>
              <a:t>6</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 11 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02565" name="Equation" r:id="rId3" imgW="304560" imgH="203040" progId="Equation.DSMT4">
                  <p:embed/>
                </p:oleObj>
              </mc:Choice>
              <mc:Fallback>
                <p:oleObj name="Equation" r:id="rId3" imgW="304560" imgH="203040" progId="Equation.DSMT4">
                  <p:embed/>
                  <p:pic>
                    <p:nvPicPr>
                      <p:cNvPr id="23245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02566" name="Equation" r:id="rId5" imgW="444240" imgH="203040" progId="Equation.DSMT4">
                  <p:embed/>
                </p:oleObj>
              </mc:Choice>
              <mc:Fallback>
                <p:oleObj name="Equation" r:id="rId5" imgW="444240" imgH="203040" progId="Equation.DSMT4">
                  <p:embed/>
                  <p:pic>
                    <p:nvPicPr>
                      <p:cNvPr id="23245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02567" name="Equation" r:id="rId7" imgW="304560" imgH="203040" progId="Equation.DSMT4">
                  <p:embed/>
                </p:oleObj>
              </mc:Choice>
              <mc:Fallback>
                <p:oleObj name="Equation" r:id="rId7" imgW="304560" imgH="203040" progId="Equation.DSMT4">
                  <p:embed/>
                  <p:pic>
                    <p:nvPicPr>
                      <p:cNvPr id="23245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02568" name="Equation" r:id="rId9" imgW="317160" imgH="203040" progId="Equation.DSMT4">
                  <p:embed/>
                </p:oleObj>
              </mc:Choice>
              <mc:Fallback>
                <p:oleObj name="Equation" r:id="rId9" imgW="317160" imgH="203040" progId="Equation.DSMT4">
                  <p:embed/>
                  <p:pic>
                    <p:nvPicPr>
                      <p:cNvPr id="232459"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02569" name="Equation" r:id="rId11" imgW="291960" imgH="203040" progId="Equation.DSMT4">
                  <p:embed/>
                </p:oleObj>
              </mc:Choice>
              <mc:Fallback>
                <p:oleObj name="Equation" r:id="rId11" imgW="291960" imgH="203040" progId="Equation.DSMT4">
                  <p:embed/>
                  <p:pic>
                    <p:nvPicPr>
                      <p:cNvPr id="23246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dirty="0">
                <a:solidFill>
                  <a:srgbClr val="FF0000"/>
                </a:solidFill>
                <a:latin typeface="Arial Narrow" charset="0"/>
              </a:rPr>
              <a:t>An external force has done the work of 3.6x10</a:t>
            </a:r>
            <a:r>
              <a:rPr lang="en-US" sz="1600" b="1" baseline="30000" dirty="0">
                <a:solidFill>
                  <a:srgbClr val="FF0000"/>
                </a:solidFill>
                <a:latin typeface="Arial Narrow" charset="0"/>
              </a:rPr>
              <a:t>-4</a:t>
            </a:r>
            <a:r>
              <a:rPr lang="en-US" sz="1600" b="1" dirty="0">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02570" name="Equation" r:id="rId13" imgW="291960" imgH="368280" progId="Equation.DSMT4">
                  <p:embed/>
                </p:oleObj>
              </mc:Choice>
              <mc:Fallback>
                <p:oleObj name="Equation" r:id="rId13" imgW="291960" imgH="368280" progId="Equation.DSMT4">
                  <p:embed/>
                  <p:pic>
                    <p:nvPicPr>
                      <p:cNvPr id="23247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02571" name="Equation" r:id="rId15" imgW="3365280" imgH="406080" progId="Equation.DSMT4">
                  <p:embed/>
                </p:oleObj>
              </mc:Choice>
              <mc:Fallback>
                <p:oleObj name="Equation" r:id="rId15" imgW="3365280" imgH="406080" progId="Equation.DSMT4">
                  <p:embed/>
                  <p:pic>
                    <p:nvPicPr>
                      <p:cNvPr id="232471"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02572" name="Equation" r:id="rId17" imgW="469800" imgH="203040" progId="Equation.DSMT4">
                  <p:embed/>
                </p:oleObj>
              </mc:Choice>
              <mc:Fallback>
                <p:oleObj name="Equation" r:id="rId17" imgW="469800" imgH="203040" progId="Equation.DSMT4">
                  <p:embed/>
                  <p:pic>
                    <p:nvPicPr>
                      <p:cNvPr id="232472"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02573" name="Equation" r:id="rId19" imgW="545760" imgH="203040" progId="Equation.DSMT4">
                  <p:embed/>
                </p:oleObj>
              </mc:Choice>
              <mc:Fallback>
                <p:oleObj name="Equation" r:id="rId19" imgW="545760" imgH="203040" progId="Equation.DSMT4">
                  <p:embed/>
                  <p:pic>
                    <p:nvPicPr>
                      <p:cNvPr id="232473"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02574" name="Equation" r:id="rId21" imgW="355320" imgH="164880" progId="Equation.DSMT4">
                  <p:embed/>
                </p:oleObj>
              </mc:Choice>
              <mc:Fallback>
                <p:oleObj name="Equation" r:id="rId21" imgW="355320" imgH="164880" progId="Equation.DSMT4">
                  <p:embed/>
                  <p:pic>
                    <p:nvPicPr>
                      <p:cNvPr id="232474"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02575" name="Equation" r:id="rId23" imgW="1066680" imgH="164880" progId="Equation.DSMT4">
                  <p:embed/>
                </p:oleObj>
              </mc:Choice>
              <mc:Fallback>
                <p:oleObj name="Equation" r:id="rId23" imgW="1066680" imgH="164880" progId="Equation.DSMT4">
                  <p:embed/>
                  <p:pic>
                    <p:nvPicPr>
                      <p:cNvPr id="232475"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02576" name="Equation" r:id="rId25" imgW="317160" imgH="368280" progId="Equation.DSMT4">
                  <p:embed/>
                </p:oleObj>
              </mc:Choice>
              <mc:Fallback>
                <p:oleObj name="Equation" r:id="rId25" imgW="317160" imgH="368280" progId="Equation.DSMT4">
                  <p:embed/>
                  <p:pic>
                    <p:nvPicPr>
                      <p:cNvPr id="232476"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02577" name="Equation" r:id="rId27" imgW="2222280" imgH="380880" progId="Equation.DSMT4">
                  <p:embed/>
                </p:oleObj>
              </mc:Choice>
              <mc:Fallback>
                <p:oleObj name="Equation" r:id="rId27" imgW="2222280" imgH="380880" progId="Equation.DSMT4">
                  <p:embed/>
                  <p:pic>
                    <p:nvPicPr>
                      <p:cNvPr id="232477"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02578" name="Equation" r:id="rId29" imgW="583920" imgH="368280" progId="Equation.DSMT4">
                  <p:embed/>
                </p:oleObj>
              </mc:Choice>
              <mc:Fallback>
                <p:oleObj name="Equation" r:id="rId29" imgW="583920" imgH="368280" progId="Equation.DSMT4">
                  <p:embed/>
                  <p:pic>
                    <p:nvPicPr>
                      <p:cNvPr id="232478"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02579" name="Equation" r:id="rId31" imgW="812520" imgH="368280" progId="Equation.DSMT4">
                  <p:embed/>
                </p:oleObj>
              </mc:Choice>
              <mc:Fallback>
                <p:oleObj name="Equation" r:id="rId31" imgW="812520" imgH="368280" progId="Equation.DSMT4">
                  <p:embed/>
                  <p:pic>
                    <p:nvPicPr>
                      <p:cNvPr id="232479"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02580" name="Equation" r:id="rId33" imgW="634680" imgH="368280" progId="Equation.DSMT4">
                  <p:embed/>
                </p:oleObj>
              </mc:Choice>
              <mc:Fallback>
                <p:oleObj name="Equation" r:id="rId33" imgW="634680" imgH="368280" progId="Equation.DSMT4">
                  <p:embed/>
                  <p:pic>
                    <p:nvPicPr>
                      <p:cNvPr id="23248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02581" name="Equation" r:id="rId35" imgW="368280" imgH="164880" progId="Equation.DSMT4">
                  <p:embed/>
                </p:oleObj>
              </mc:Choice>
              <mc:Fallback>
                <p:oleObj name="Equation" r:id="rId35" imgW="368280" imgH="164880" progId="Equation.DSMT4">
                  <p:embed/>
                  <p:pic>
                    <p:nvPicPr>
                      <p:cNvPr id="232481" name="Object 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02582" name="Equation" r:id="rId37" imgW="1701720" imgH="203040" progId="Equation.DSMT4">
                  <p:embed/>
                </p:oleObj>
              </mc:Choice>
              <mc:Fallback>
                <p:oleObj name="Equation" r:id="rId37" imgW="1701720" imgH="203040" progId="Equation.DSMT4">
                  <p:embed/>
                  <p:pic>
                    <p:nvPicPr>
                      <p:cNvPr id="232482" name="Object 3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126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Wednesday, Mar. 4,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C80D2214-488D-EC4E-8FD8-BBD600E263C4}" type="slidenum">
              <a:rPr lang="en-US"/>
              <a:pPr/>
              <a:t>7</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2766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will be aligned.</a:t>
            </a:r>
          </a:p>
        </p:txBody>
      </p:sp>
    </p:spTree>
    <p:extLst>
      <p:ext uri="{BB962C8B-B14F-4D97-AF65-F5344CB8AC3E}">
        <p14:creationId xmlns:p14="http://schemas.microsoft.com/office/powerpoint/2010/main" val="87254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Mar. 4, 2020</a:t>
            </a:r>
          </a:p>
        </p:txBody>
      </p:sp>
      <p:sp>
        <p:nvSpPr>
          <p:cNvPr id="7" name="Footer Placeholder 4"/>
          <p:cNvSpPr>
            <a:spLocks noGrp="1"/>
          </p:cNvSpPr>
          <p:nvPr>
            <p:ph type="ftr" sz="quarter" idx="11"/>
          </p:nvPr>
        </p:nvSpPr>
        <p:spPr/>
        <p:txBody>
          <a:bodyPr/>
          <a:lstStyle/>
          <a:p>
            <a:r>
              <a:rPr lang="en-US"/>
              <a:t>PHYS 1444-002, Spring 2020                    Dr. Jaehoon Yu</a:t>
            </a:r>
          </a:p>
        </p:txBody>
      </p:sp>
      <p:sp>
        <p:nvSpPr>
          <p:cNvPr id="8" name="Slide Number Placeholder 5"/>
          <p:cNvSpPr>
            <a:spLocks noGrp="1"/>
          </p:cNvSpPr>
          <p:nvPr>
            <p:ph type="sldNum" sz="quarter" idx="12"/>
          </p:nvPr>
        </p:nvSpPr>
        <p:spPr/>
        <p:txBody>
          <a:bodyPr/>
          <a:lstStyle/>
          <a:p>
            <a:fld id="{DBE876A6-A71E-BD40-86AE-FDBA8A985C9A}" type="slidenum">
              <a:rPr lang="en-US"/>
              <a:pPr/>
              <a:t>8</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339921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Mar. 4,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533400"/>
            <a:ext cx="86106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conductor.  Why?</a:t>
            </a: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2053318290"/>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19016</TotalTime>
  <Words>1684</Words>
  <Application>Microsoft Macintosh PowerPoint</Application>
  <PresentationFormat>On-screen Show (4:3)</PresentationFormat>
  <Paragraphs>170</Paragraphs>
  <Slides>14</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Arial Narrow</vt:lpstr>
      <vt:lpstr>Monotype Corsiva</vt:lpstr>
      <vt:lpstr>Times New Roman</vt:lpstr>
      <vt:lpstr>Wingdings</vt:lpstr>
      <vt:lpstr>phys1443-spring02</vt:lpstr>
      <vt:lpstr>Equation</vt:lpstr>
      <vt:lpstr>PHYS 1444 – Section 002 Lecture #12</vt:lpstr>
      <vt:lpstr>Announcements </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lpstr>Electric Current and Resistance</vt:lpstr>
      <vt:lpstr>The Electric Battery</vt:lpstr>
      <vt:lpstr>How does a battery work? – I  </vt:lpstr>
      <vt:lpstr>How does a battery work? – II </vt:lpstr>
      <vt:lpstr>Electric Current</vt:lpstr>
      <vt:lpstr>Example 25 – 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676</cp:revision>
  <dcterms:created xsi:type="dcterms:W3CDTF">2012-01-19T04:21:20Z</dcterms:created>
  <dcterms:modified xsi:type="dcterms:W3CDTF">2020-03-04T20:36:54Z</dcterms:modified>
</cp:coreProperties>
</file>