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562" r:id="rId2"/>
    <p:sldId id="567" r:id="rId3"/>
    <p:sldId id="636" r:id="rId4"/>
    <p:sldId id="622" r:id="rId5"/>
    <p:sldId id="623" r:id="rId6"/>
    <p:sldId id="624" r:id="rId7"/>
    <p:sldId id="625" r:id="rId8"/>
    <p:sldId id="626" r:id="rId9"/>
    <p:sldId id="627" r:id="rId10"/>
    <p:sldId id="628" r:id="rId11"/>
    <p:sldId id="629" r:id="rId12"/>
    <p:sldId id="630" r:id="rId13"/>
    <p:sldId id="631" r:id="rId14"/>
    <p:sldId id="632" r:id="rId15"/>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660066"/>
    <a:srgbClr val="99FFCC"/>
    <a:srgbClr val="FFFFCC"/>
    <a:srgbClr val="CC6600"/>
    <a:srgbClr val="FF0066"/>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29"/>
    <p:restoredTop sz="94660"/>
  </p:normalViewPr>
  <p:slideViewPr>
    <p:cSldViewPr>
      <p:cViewPr varScale="1">
        <p:scale>
          <a:sx n="116" d="100"/>
          <a:sy n="116" d="100"/>
        </p:scale>
        <p:origin x="130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image" Target="../media/image18.wmf"/><Relationship Id="rId3" Type="http://schemas.openxmlformats.org/officeDocument/2006/relationships/image" Target="../media/image8.wmf"/><Relationship Id="rId7" Type="http://schemas.openxmlformats.org/officeDocument/2006/relationships/image" Target="../media/image12.wmf"/><Relationship Id="rId12" Type="http://schemas.openxmlformats.org/officeDocument/2006/relationships/image" Target="../media/image17.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wm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image" Target="../media/image32.wmf"/><Relationship Id="rId18" Type="http://schemas.openxmlformats.org/officeDocument/2006/relationships/image" Target="../media/image37.wmf"/><Relationship Id="rId3" Type="http://schemas.openxmlformats.org/officeDocument/2006/relationships/image" Target="../media/image22.wmf"/><Relationship Id="rId7" Type="http://schemas.openxmlformats.org/officeDocument/2006/relationships/image" Target="../media/image26.wmf"/><Relationship Id="rId12" Type="http://schemas.openxmlformats.org/officeDocument/2006/relationships/image" Target="../media/image31.wmf"/><Relationship Id="rId17" Type="http://schemas.openxmlformats.org/officeDocument/2006/relationships/image" Target="../media/image36.wmf"/><Relationship Id="rId2" Type="http://schemas.openxmlformats.org/officeDocument/2006/relationships/image" Target="../media/image21.wmf"/><Relationship Id="rId16" Type="http://schemas.openxmlformats.org/officeDocument/2006/relationships/image" Target="../media/image35.wmf"/><Relationship Id="rId1" Type="http://schemas.openxmlformats.org/officeDocument/2006/relationships/image" Target="../media/image20.wmf"/><Relationship Id="rId6" Type="http://schemas.openxmlformats.org/officeDocument/2006/relationships/image" Target="../media/image25.wmf"/><Relationship Id="rId11" Type="http://schemas.openxmlformats.org/officeDocument/2006/relationships/image" Target="../media/image30.wmf"/><Relationship Id="rId5" Type="http://schemas.openxmlformats.org/officeDocument/2006/relationships/image" Target="../media/image24.wmf"/><Relationship Id="rId15" Type="http://schemas.openxmlformats.org/officeDocument/2006/relationships/image" Target="../media/image34.wmf"/><Relationship Id="rId10" Type="http://schemas.openxmlformats.org/officeDocument/2006/relationships/image" Target="../media/image29.wmf"/><Relationship Id="rId4" Type="http://schemas.openxmlformats.org/officeDocument/2006/relationships/image" Target="../media/image23.wmf"/><Relationship Id="rId9" Type="http://schemas.openxmlformats.org/officeDocument/2006/relationships/image" Target="../media/image28.wmf"/><Relationship Id="rId14"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2841549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846918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8</a:t>
            </a:fld>
            <a:endParaRPr lang="en-US"/>
          </a:p>
        </p:txBody>
      </p:sp>
    </p:spTree>
    <p:extLst>
      <p:ext uri="{BB962C8B-B14F-4D97-AF65-F5344CB8AC3E}">
        <p14:creationId xmlns:p14="http://schemas.microsoft.com/office/powerpoint/2010/main" val="1157671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10</a:t>
            </a:fld>
            <a:endParaRPr lang="en-US"/>
          </a:p>
        </p:txBody>
      </p:sp>
    </p:spTree>
    <p:extLst>
      <p:ext uri="{BB962C8B-B14F-4D97-AF65-F5344CB8AC3E}">
        <p14:creationId xmlns:p14="http://schemas.microsoft.com/office/powerpoint/2010/main" val="78788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Mar. 4, 2020</a:t>
            </a:r>
          </a:p>
        </p:txBody>
      </p:sp>
      <p:sp>
        <p:nvSpPr>
          <p:cNvPr id="6" name="Rectangle 5"/>
          <p:cNvSpPr>
            <a:spLocks noGrp="1" noChangeArrowheads="1"/>
          </p:cNvSpPr>
          <p:nvPr>
            <p:ph type="ftr" sz="quarter" idx="11"/>
          </p:nvPr>
        </p:nvSpPr>
        <p:spPr/>
        <p:txBody>
          <a:bodyPr/>
          <a:lstStyle>
            <a:lvl1pPr>
              <a:defRPr smtClean="0"/>
            </a:lvl1pPr>
          </a:lstStyle>
          <a:p>
            <a:pPr>
              <a:defRPr/>
            </a:pPr>
            <a:r>
              <a:rPr lang="en-US"/>
              <a:t>PHYS 1444-002, Spring 2020                    Dr. Jaehoon Yu</a:t>
            </a:r>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Mar. 4,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Mar. 4,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Mar. 4, 2020</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Mar. 4,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Mar. 4,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Mar. 4,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Mar. 4, 2020</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Mar. 4, 2020</a:t>
            </a:r>
          </a:p>
        </p:txBody>
      </p:sp>
      <p:sp>
        <p:nvSpPr>
          <p:cNvPr id="4" name="Footer Placeholder 3"/>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Mar. 4, 2020</a:t>
            </a:r>
          </a:p>
        </p:txBody>
      </p:sp>
      <p:sp>
        <p:nvSpPr>
          <p:cNvPr id="3" name="Footer Placeholder 2"/>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Mar. 4,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Mar. 4,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Mar. 4,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a:t>PHYS 1444-002, Spring 2020                    Dr. Jaehoon Yu</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var/folders/kf/7w56wv9j72sbd7w75hl0rb200000gn/T/com.microsoft.Powerpoint/converted_emf.em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2.tiff"/></Relationships>
</file>

<file path=ppt/slides/_rels/slide1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4.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36.bin"/><Relationship Id="rId5" Type="http://schemas.openxmlformats.org/officeDocument/2006/relationships/image" Target="../media/image43.emf"/><Relationship Id="rId4" Type="http://schemas.openxmlformats.org/officeDocument/2006/relationships/oleObject" Target="../embeddings/oleObject35.bin"/></Relationships>
</file>

<file path=ppt/slides/_rels/slide14.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42.bin"/><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7.w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40.bin"/><Relationship Id="rId14" Type="http://schemas.openxmlformats.org/officeDocument/2006/relationships/image" Target="../media/image51.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0.wmf"/><Relationship Id="rId18" Type="http://schemas.openxmlformats.org/officeDocument/2006/relationships/oleObject" Target="../embeddings/oleObject11.bin"/><Relationship Id="rId26" Type="http://schemas.openxmlformats.org/officeDocument/2006/relationships/oleObject" Target="../embeddings/oleObject15.bin"/><Relationship Id="rId3" Type="http://schemas.openxmlformats.org/officeDocument/2006/relationships/image" Target="../media/image19.jpeg"/><Relationship Id="rId21" Type="http://schemas.openxmlformats.org/officeDocument/2006/relationships/image" Target="../media/image14.wmf"/><Relationship Id="rId7" Type="http://schemas.openxmlformats.org/officeDocument/2006/relationships/image" Target="../media/image7.wmf"/><Relationship Id="rId12" Type="http://schemas.openxmlformats.org/officeDocument/2006/relationships/oleObject" Target="../embeddings/oleObject8.bin"/><Relationship Id="rId17" Type="http://schemas.openxmlformats.org/officeDocument/2006/relationships/image" Target="../media/image12.wmf"/><Relationship Id="rId25" Type="http://schemas.openxmlformats.org/officeDocument/2006/relationships/image" Target="../media/image16.wmf"/><Relationship Id="rId2" Type="http://schemas.openxmlformats.org/officeDocument/2006/relationships/slideLayout" Target="../slideLayouts/slideLayout2.xml"/><Relationship Id="rId16" Type="http://schemas.openxmlformats.org/officeDocument/2006/relationships/oleObject" Target="../embeddings/oleObject10.bin"/><Relationship Id="rId20" Type="http://schemas.openxmlformats.org/officeDocument/2006/relationships/oleObject" Target="../embeddings/oleObject12.bin"/><Relationship Id="rId29" Type="http://schemas.openxmlformats.org/officeDocument/2006/relationships/image" Target="../media/image18.wmf"/><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9.wmf"/><Relationship Id="rId24" Type="http://schemas.openxmlformats.org/officeDocument/2006/relationships/oleObject" Target="../embeddings/oleObject14.bin"/><Relationship Id="rId5" Type="http://schemas.openxmlformats.org/officeDocument/2006/relationships/image" Target="../media/image6.wmf"/><Relationship Id="rId15" Type="http://schemas.openxmlformats.org/officeDocument/2006/relationships/image" Target="../media/image11.wmf"/><Relationship Id="rId23" Type="http://schemas.openxmlformats.org/officeDocument/2006/relationships/image" Target="../media/image15.wmf"/><Relationship Id="rId28" Type="http://schemas.openxmlformats.org/officeDocument/2006/relationships/oleObject" Target="../embeddings/oleObject16.bin"/><Relationship Id="rId10" Type="http://schemas.openxmlformats.org/officeDocument/2006/relationships/oleObject" Target="../embeddings/oleObject7.bin"/><Relationship Id="rId19" Type="http://schemas.openxmlformats.org/officeDocument/2006/relationships/image" Target="../media/image13.wmf"/><Relationship Id="rId4" Type="http://schemas.openxmlformats.org/officeDocument/2006/relationships/oleObject" Target="../embeddings/oleObject4.bin"/><Relationship Id="rId9" Type="http://schemas.openxmlformats.org/officeDocument/2006/relationships/image" Target="../media/image8.wmf"/><Relationship Id="rId14" Type="http://schemas.openxmlformats.org/officeDocument/2006/relationships/oleObject" Target="../embeddings/oleObject9.bin"/><Relationship Id="rId22" Type="http://schemas.openxmlformats.org/officeDocument/2006/relationships/oleObject" Target="../embeddings/oleObject13.bin"/><Relationship Id="rId27" Type="http://schemas.openxmlformats.org/officeDocument/2006/relationships/image" Target="../media/image17.wmf"/></Relationships>
</file>

<file path=ppt/slides/_rels/slide6.xml.rels><?xml version="1.0" encoding="UTF-8" standalone="yes"?>
<Relationships xmlns="http://schemas.openxmlformats.org/package/2006/relationships"><Relationship Id="rId13" Type="http://schemas.openxmlformats.org/officeDocument/2006/relationships/oleObject" Target="../embeddings/oleObject22.bin"/><Relationship Id="rId18" Type="http://schemas.openxmlformats.org/officeDocument/2006/relationships/image" Target="../media/image27.wmf"/><Relationship Id="rId26" Type="http://schemas.openxmlformats.org/officeDocument/2006/relationships/image" Target="../media/image31.wmf"/><Relationship Id="rId21" Type="http://schemas.openxmlformats.org/officeDocument/2006/relationships/oleObject" Target="../embeddings/oleObject26.bin"/><Relationship Id="rId34" Type="http://schemas.openxmlformats.org/officeDocument/2006/relationships/image" Target="../media/image35.wmf"/><Relationship Id="rId7" Type="http://schemas.openxmlformats.org/officeDocument/2006/relationships/oleObject" Target="../embeddings/oleObject19.bin"/><Relationship Id="rId12" Type="http://schemas.openxmlformats.org/officeDocument/2006/relationships/image" Target="../media/image24.wmf"/><Relationship Id="rId17" Type="http://schemas.openxmlformats.org/officeDocument/2006/relationships/oleObject" Target="../embeddings/oleObject24.bin"/><Relationship Id="rId25" Type="http://schemas.openxmlformats.org/officeDocument/2006/relationships/oleObject" Target="../embeddings/oleObject28.bin"/><Relationship Id="rId33" Type="http://schemas.openxmlformats.org/officeDocument/2006/relationships/oleObject" Target="../embeddings/oleObject32.bin"/><Relationship Id="rId38" Type="http://schemas.openxmlformats.org/officeDocument/2006/relationships/image" Target="../media/image37.wmf"/><Relationship Id="rId2" Type="http://schemas.openxmlformats.org/officeDocument/2006/relationships/slideLayout" Target="../slideLayouts/slideLayout2.xml"/><Relationship Id="rId16" Type="http://schemas.openxmlformats.org/officeDocument/2006/relationships/image" Target="../media/image26.wmf"/><Relationship Id="rId20" Type="http://schemas.openxmlformats.org/officeDocument/2006/relationships/image" Target="../media/image28.wmf"/><Relationship Id="rId29" Type="http://schemas.openxmlformats.org/officeDocument/2006/relationships/oleObject" Target="../embeddings/oleObject30.bin"/><Relationship Id="rId1" Type="http://schemas.openxmlformats.org/officeDocument/2006/relationships/vmlDrawing" Target="../drawings/vmlDrawing3.vml"/><Relationship Id="rId6" Type="http://schemas.openxmlformats.org/officeDocument/2006/relationships/image" Target="../media/image21.wmf"/><Relationship Id="rId11" Type="http://schemas.openxmlformats.org/officeDocument/2006/relationships/oleObject" Target="../embeddings/oleObject21.bin"/><Relationship Id="rId24" Type="http://schemas.openxmlformats.org/officeDocument/2006/relationships/image" Target="../media/image30.wmf"/><Relationship Id="rId32" Type="http://schemas.openxmlformats.org/officeDocument/2006/relationships/image" Target="../media/image34.wmf"/><Relationship Id="rId37" Type="http://schemas.openxmlformats.org/officeDocument/2006/relationships/oleObject" Target="../embeddings/oleObject34.bin"/><Relationship Id="rId5" Type="http://schemas.openxmlformats.org/officeDocument/2006/relationships/oleObject" Target="../embeddings/oleObject18.bin"/><Relationship Id="rId15" Type="http://schemas.openxmlformats.org/officeDocument/2006/relationships/oleObject" Target="../embeddings/oleObject23.bin"/><Relationship Id="rId23" Type="http://schemas.openxmlformats.org/officeDocument/2006/relationships/oleObject" Target="../embeddings/oleObject27.bin"/><Relationship Id="rId28" Type="http://schemas.openxmlformats.org/officeDocument/2006/relationships/image" Target="../media/image32.wmf"/><Relationship Id="rId36" Type="http://schemas.openxmlformats.org/officeDocument/2006/relationships/image" Target="../media/image36.wmf"/><Relationship Id="rId10" Type="http://schemas.openxmlformats.org/officeDocument/2006/relationships/image" Target="../media/image23.wmf"/><Relationship Id="rId19" Type="http://schemas.openxmlformats.org/officeDocument/2006/relationships/oleObject" Target="../embeddings/oleObject25.bin"/><Relationship Id="rId31" Type="http://schemas.openxmlformats.org/officeDocument/2006/relationships/oleObject" Target="../embeddings/oleObject31.bin"/><Relationship Id="rId4" Type="http://schemas.openxmlformats.org/officeDocument/2006/relationships/image" Target="../media/image20.wmf"/><Relationship Id="rId9" Type="http://schemas.openxmlformats.org/officeDocument/2006/relationships/oleObject" Target="../embeddings/oleObject20.bin"/><Relationship Id="rId14" Type="http://schemas.openxmlformats.org/officeDocument/2006/relationships/image" Target="../media/image25.wmf"/><Relationship Id="rId22" Type="http://schemas.openxmlformats.org/officeDocument/2006/relationships/image" Target="../media/image29.wmf"/><Relationship Id="rId27" Type="http://schemas.openxmlformats.org/officeDocument/2006/relationships/oleObject" Target="../embeddings/oleObject29.bin"/><Relationship Id="rId30" Type="http://schemas.openxmlformats.org/officeDocument/2006/relationships/image" Target="../media/image33.wmf"/><Relationship Id="rId35" Type="http://schemas.openxmlformats.org/officeDocument/2006/relationships/oleObject" Target="../embeddings/oleObject33.bin"/><Relationship Id="rId8" Type="http://schemas.openxmlformats.org/officeDocument/2006/relationships/image" Target="../media/image22.wmf"/><Relationship Id="rId3" Type="http://schemas.openxmlformats.org/officeDocument/2006/relationships/oleObject" Target="../embeddings/oleObject17.bin"/></Relationships>
</file>

<file path=ppt/slides/_rels/slide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Wednesday, Mar. 4, 2020</a:t>
            </a:r>
          </a:p>
        </p:txBody>
      </p:sp>
      <p:sp>
        <p:nvSpPr>
          <p:cNvPr id="7" name="Rectangle 5"/>
          <p:cNvSpPr>
            <a:spLocks noGrp="1" noChangeArrowheads="1"/>
          </p:cNvSpPr>
          <p:nvPr>
            <p:ph type="ftr" sz="quarter" idx="11"/>
          </p:nvPr>
        </p:nvSpPr>
        <p:spPr/>
        <p:txBody>
          <a:bodyPr/>
          <a:lstStyle/>
          <a:p>
            <a:pPr>
              <a:defRPr/>
            </a:pPr>
            <a:r>
              <a:rPr lang="en-US"/>
              <a:t>PHYS 1444-002, Spring 2020                    Dr. Jaehoon Yu</a:t>
            </a:r>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#12</a:t>
            </a:r>
          </a:p>
        </p:txBody>
      </p:sp>
      <p:sp>
        <p:nvSpPr>
          <p:cNvPr id="18438" name="Text Box 4"/>
          <p:cNvSpPr txBox="1">
            <a:spLocks noChangeArrowheads="1"/>
          </p:cNvSpPr>
          <p:nvPr/>
        </p:nvSpPr>
        <p:spPr bwMode="auto">
          <a:xfrm>
            <a:off x="2893398" y="1447800"/>
            <a:ext cx="3049233"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Mar. 4, 2020	</a:t>
            </a:r>
          </a:p>
          <a:p>
            <a:pPr algn="ctr"/>
            <a:r>
              <a:rPr lang="en-US" dirty="0">
                <a:solidFill>
                  <a:schemeClr val="accent2"/>
                </a:solidFill>
                <a:latin typeface="Monotype Corsiva" pitchFamily="-84" charset="0"/>
              </a:rPr>
              <a:t>Dr. Jaehoon Yu</a:t>
            </a:r>
            <a:endParaRPr lang="en-US" b="1" dirty="0">
              <a:solidFill>
                <a:srgbClr val="FF0066"/>
              </a:solidFill>
              <a:latin typeface="Monotype Corsiva" pitchFamily="-84" charset="0"/>
            </a:endParaRPr>
          </a:p>
        </p:txBody>
      </p:sp>
      <p:sp>
        <p:nvSpPr>
          <p:cNvPr id="10" name="Content Placeholder 2">
            <a:extLst>
              <a:ext uri="{FF2B5EF4-FFF2-40B4-BE49-F238E27FC236}">
                <a16:creationId xmlns:a16="http://schemas.microsoft.com/office/drawing/2014/main" id="{8489E6EB-9A4B-934B-86D7-16E710D27181}"/>
              </a:ext>
            </a:extLst>
          </p:cNvPr>
          <p:cNvSpPr txBox="1">
            <a:spLocks/>
          </p:cNvSpPr>
          <p:nvPr/>
        </p:nvSpPr>
        <p:spPr bwMode="auto">
          <a:xfrm>
            <a:off x="1266522" y="2074628"/>
            <a:ext cx="7115478" cy="35133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algn="l">
              <a:buNone/>
            </a:pPr>
            <a:r>
              <a:rPr lang="en-US" dirty="0">
                <a:latin typeface="Arial Narrow" charset="0"/>
              </a:rPr>
              <a:t>CH 24 Capacitance etc..</a:t>
            </a:r>
            <a:endParaRPr lang="en-US" dirty="0">
              <a:solidFill>
                <a:srgbClr val="003300"/>
              </a:solidFill>
              <a:latin typeface="Arial Narrow" charset="0"/>
            </a:endParaRPr>
          </a:p>
          <a:p>
            <a:pPr marL="990600" lvl="1" indent="-533400"/>
            <a:r>
              <a:rPr lang="en-US" dirty="0">
                <a:latin typeface="Arial Narrow" charset="0"/>
              </a:rPr>
              <a:t>Effect of Dielectric</a:t>
            </a:r>
          </a:p>
          <a:p>
            <a:pPr algn="l">
              <a:buNone/>
            </a:pPr>
            <a:r>
              <a:rPr lang="en-US" dirty="0">
                <a:latin typeface="Arial Narrow" charset="0"/>
              </a:rPr>
              <a:t>CH 25 </a:t>
            </a:r>
          </a:p>
          <a:p>
            <a:pPr marL="969963" lvl="1" indent="-533400">
              <a:buFont typeface="Arial"/>
              <a:buChar char="•"/>
            </a:pPr>
            <a:r>
              <a:rPr lang="en-US" dirty="0">
                <a:latin typeface="Arial Narrow" charset="0"/>
              </a:rPr>
              <a:t>Electric Current and Resistance</a:t>
            </a:r>
          </a:p>
          <a:p>
            <a:pPr marL="969963" lvl="1" indent="-533400">
              <a:buFont typeface="Arial"/>
              <a:buChar char="•"/>
            </a:pPr>
            <a:r>
              <a:rPr lang="en-US" dirty="0">
                <a:latin typeface="Arial Narrow" charset="0"/>
              </a:rPr>
              <a:t>Battery</a:t>
            </a:r>
          </a:p>
          <a:p>
            <a:pPr marL="969963" lvl="1" indent="-533400">
              <a:buFont typeface="Arial"/>
              <a:buChar char="•"/>
            </a:pPr>
            <a:r>
              <a:rPr lang="en-US" dirty="0">
                <a:latin typeface="Arial Narrow" charset="0"/>
              </a:rPr>
              <a:t>Electric Current</a:t>
            </a:r>
          </a:p>
          <a:p>
            <a:pPr marL="969963" lvl="1" indent="-533400">
              <a:buFont typeface="Arial"/>
              <a:buChar char="•"/>
            </a:pPr>
            <a:r>
              <a:rPr lang="en-US" dirty="0">
                <a:latin typeface="Arial Narrow" charset="0"/>
              </a:rPr>
              <a:t>Ohm’s Law: Resisters, Resistivity</a:t>
            </a:r>
          </a:p>
        </p:txBody>
      </p:sp>
      <p:pic>
        <p:nvPicPr>
          <p:cNvPr id="3" name="Picture 2">
            <a:extLst>
              <a:ext uri="{FF2B5EF4-FFF2-40B4-BE49-F238E27FC236}">
                <a16:creationId xmlns:a16="http://schemas.microsoft.com/office/drawing/2014/main" id="{34662A6D-CD48-E741-9379-FA0A45B14ADC}"/>
              </a:ext>
            </a:extLst>
          </p:cNvPr>
          <p:cNvPicPr>
            <a:picLocks noChangeAspect="1"/>
          </p:cNvPicPr>
          <p:nvPr/>
        </p:nvPicPr>
        <p:blipFill>
          <a:blip r:link="rId3"/>
          <a:stretch>
            <a:fillRect/>
          </a:stretch>
        </p:blipFill>
        <p:spPr>
          <a:xfrm>
            <a:off x="1270000" y="1270000"/>
            <a:ext cx="63500" cy="76200"/>
          </a:xfrm>
          <a:prstGeom prst="rect">
            <a:avLst/>
          </a:prstGeom>
        </p:spPr>
      </p:pic>
    </p:spTree>
    <p:extLst>
      <p:ext uri="{BB962C8B-B14F-4D97-AF65-F5344CB8AC3E}">
        <p14:creationId xmlns:p14="http://schemas.microsoft.com/office/powerpoint/2010/main" val="284693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wipe(left)">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left)">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wipe(left)">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wipe(left)">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wipe(left)">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wipe(left)">
                                      <p:cBhvr>
                                        <p:cTn id="3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Mar. 4, 2020</a:t>
            </a:r>
          </a:p>
        </p:txBody>
      </p:sp>
      <p:sp>
        <p:nvSpPr>
          <p:cNvPr id="20483"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Spring 2020                    Dr. Jaehoon Yu</a:t>
            </a:r>
          </a:p>
        </p:txBody>
      </p:sp>
      <p:sp>
        <p:nvSpPr>
          <p:cNvPr id="7"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E0569D4-CFEC-E34C-8E09-9DB44886F088}"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pic>
        <p:nvPicPr>
          <p:cNvPr id="284674" name="Picture 2" descr="FG25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105400"/>
            <a:ext cx="228600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6" name="Rectangle 3"/>
          <p:cNvSpPr>
            <a:spLocks noGrp="1" noChangeArrowheads="1"/>
          </p:cNvSpPr>
          <p:nvPr>
            <p:ph type="title"/>
          </p:nvPr>
        </p:nvSpPr>
        <p:spPr>
          <a:xfrm>
            <a:off x="76200" y="0"/>
            <a:ext cx="8915400" cy="685800"/>
          </a:xfrm>
        </p:spPr>
        <p:txBody>
          <a:bodyPr/>
          <a:lstStyle/>
          <a:p>
            <a:r>
              <a:rPr lang="en-US" dirty="0">
                <a:latin typeface="Arial Narrow" charset="0"/>
                <a:ea typeface="ＭＳ Ｐゴシック" charset="0"/>
                <a:cs typeface="ＭＳ Ｐゴシック" charset="0"/>
              </a:rPr>
              <a:t>The Electric Battery</a:t>
            </a:r>
          </a:p>
        </p:txBody>
      </p:sp>
      <p:sp>
        <p:nvSpPr>
          <p:cNvPr id="284676" name="Rectangle 4"/>
          <p:cNvSpPr>
            <a:spLocks noChangeArrowheads="1"/>
          </p:cNvSpPr>
          <p:nvPr/>
        </p:nvSpPr>
        <p:spPr bwMode="auto">
          <a:xfrm>
            <a:off x="228600" y="533400"/>
            <a:ext cx="86868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What is a battery?</a:t>
            </a:r>
          </a:p>
          <a:p>
            <a:pPr marL="742950" lvl="1" indent="-285750">
              <a:spcBef>
                <a:spcPct val="20000"/>
              </a:spcBef>
              <a:buFontTx/>
              <a:buChar char="–"/>
            </a:pPr>
            <a:r>
              <a:rPr lang="en-US" dirty="0">
                <a:solidFill>
                  <a:srgbClr val="660066"/>
                </a:solidFill>
                <a:latin typeface="Arial Narrow" charset="0"/>
              </a:rPr>
              <a:t>A device that produces electrical energy from the stored chemical energy and produces electricity </a:t>
            </a:r>
            <a:r>
              <a:rPr lang="en-US" dirty="0">
                <a:solidFill>
                  <a:srgbClr val="660066"/>
                </a:solidFill>
                <a:latin typeface="Arial Narrow" charset="0"/>
                <a:sym typeface="Wingdings"/>
              </a:rPr>
              <a:t> Maintains potential difference!</a:t>
            </a:r>
            <a:endParaRPr lang="en-US" dirty="0">
              <a:solidFill>
                <a:srgbClr val="660066"/>
              </a:solidFill>
              <a:latin typeface="Arial Narrow" charset="0"/>
            </a:endParaRPr>
          </a:p>
          <a:p>
            <a:pPr marL="342900" indent="-342900">
              <a:spcBef>
                <a:spcPct val="20000"/>
              </a:spcBef>
              <a:buFontTx/>
              <a:buChar char="•"/>
            </a:pPr>
            <a:r>
              <a:rPr lang="en-US" sz="2800" dirty="0">
                <a:solidFill>
                  <a:schemeClr val="accent2"/>
                </a:solidFill>
                <a:latin typeface="Arial Narrow" charset="0"/>
              </a:rPr>
              <a:t>Electric battery was invented by Volta in late 1790s in Italy</a:t>
            </a:r>
          </a:p>
          <a:p>
            <a:pPr marL="742950" lvl="1" indent="-285750">
              <a:spcBef>
                <a:spcPct val="20000"/>
              </a:spcBef>
              <a:buFontTx/>
              <a:buChar char="–"/>
            </a:pPr>
            <a:r>
              <a:rPr lang="en-US" dirty="0">
                <a:solidFill>
                  <a:srgbClr val="660066"/>
                </a:solidFill>
                <a:latin typeface="Arial Narrow" charset="0"/>
              </a:rPr>
              <a:t>It was made of disks of zinc and silver w/ salt-water soaked clothes based on his research that certain combinations of materials produce a greater electromotive force (emf), or potential, than others</a:t>
            </a:r>
          </a:p>
          <a:p>
            <a:pPr marL="742950" lvl="1" indent="-285750">
              <a:spcBef>
                <a:spcPct val="20000"/>
              </a:spcBef>
              <a:buFontTx/>
              <a:buChar char="–"/>
            </a:pPr>
            <a:r>
              <a:rPr lang="en-US" dirty="0">
                <a:solidFill>
                  <a:srgbClr val="660066"/>
                </a:solidFill>
                <a:latin typeface="Arial Narrow" charset="0"/>
              </a:rPr>
              <a:t>Piles (or a battery) of these connected to make up the first battery!</a:t>
            </a:r>
          </a:p>
          <a:p>
            <a:pPr marL="342900" indent="-342900">
              <a:spcBef>
                <a:spcPct val="20000"/>
              </a:spcBef>
              <a:buFontTx/>
              <a:buChar char="•"/>
            </a:pPr>
            <a:r>
              <a:rPr lang="en-US" sz="2800" dirty="0">
                <a:solidFill>
                  <a:schemeClr val="accent2"/>
                </a:solidFill>
                <a:latin typeface="Arial Narrow" charset="0"/>
              </a:rPr>
              <a:t>Simplest batteries contain two plates made of dissimilar metals called electrodes</a:t>
            </a:r>
          </a:p>
          <a:p>
            <a:pPr marL="742950" lvl="1" indent="-285750">
              <a:spcBef>
                <a:spcPct val="20000"/>
              </a:spcBef>
              <a:buFontTx/>
              <a:buChar char="–"/>
            </a:pPr>
            <a:r>
              <a:rPr lang="en-US" dirty="0">
                <a:solidFill>
                  <a:srgbClr val="660066"/>
                </a:solidFill>
                <a:latin typeface="Arial Narrow" charset="0"/>
              </a:rPr>
              <a:t>Electrodes are immersed in a solution, the electrolyte</a:t>
            </a:r>
          </a:p>
          <a:p>
            <a:pPr marL="742950" lvl="1" indent="-285750">
              <a:spcBef>
                <a:spcPct val="20000"/>
              </a:spcBef>
              <a:buFontTx/>
              <a:buChar char="–"/>
            </a:pPr>
            <a:r>
              <a:rPr lang="en-US" dirty="0">
                <a:solidFill>
                  <a:srgbClr val="660066"/>
                </a:solidFill>
                <a:latin typeface="Arial Narrow" charset="0"/>
              </a:rPr>
              <a:t>This unit is called a cell and many of these form a battery</a:t>
            </a:r>
          </a:p>
          <a:p>
            <a:pPr marL="342900" indent="-342900">
              <a:spcBef>
                <a:spcPct val="20000"/>
              </a:spcBef>
              <a:buFontTx/>
              <a:buChar char="•"/>
            </a:pPr>
            <a:r>
              <a:rPr lang="en-US" sz="2800" dirty="0">
                <a:solidFill>
                  <a:schemeClr val="accent2"/>
                </a:solidFill>
                <a:latin typeface="Arial Narrow" charset="0"/>
              </a:rPr>
              <a:t>Zinc and Iron in the figure are called terminals</a:t>
            </a:r>
          </a:p>
        </p:txBody>
      </p:sp>
      <p:pic>
        <p:nvPicPr>
          <p:cNvPr id="3" name="Picture 2">
            <a:extLst>
              <a:ext uri="{FF2B5EF4-FFF2-40B4-BE49-F238E27FC236}">
                <a16:creationId xmlns:a16="http://schemas.microsoft.com/office/drawing/2014/main" id="{93B56038-56EB-4440-AE7A-E330AABC79E1}"/>
              </a:ext>
            </a:extLst>
          </p:cNvPr>
          <p:cNvPicPr>
            <a:picLocks noChangeAspect="1"/>
          </p:cNvPicPr>
          <p:nvPr/>
        </p:nvPicPr>
        <p:blipFill>
          <a:blip r:embed="rId4"/>
          <a:stretch>
            <a:fillRect/>
          </a:stretch>
        </p:blipFill>
        <p:spPr>
          <a:xfrm>
            <a:off x="2438400" y="838200"/>
            <a:ext cx="5181600" cy="5589311"/>
          </a:xfrm>
          <a:prstGeom prst="rect">
            <a:avLst/>
          </a:prstGeom>
        </p:spPr>
      </p:pic>
      <p:pic>
        <p:nvPicPr>
          <p:cNvPr id="10" name="Picture 9">
            <a:extLst>
              <a:ext uri="{FF2B5EF4-FFF2-40B4-BE49-F238E27FC236}">
                <a16:creationId xmlns:a16="http://schemas.microsoft.com/office/drawing/2014/main" id="{786100F3-99C5-A34A-AA25-1298F4E481EA}"/>
              </a:ext>
            </a:extLst>
          </p:cNvPr>
          <p:cNvPicPr>
            <a:picLocks noChangeAspect="1"/>
          </p:cNvPicPr>
          <p:nvPr/>
        </p:nvPicPr>
        <p:blipFill>
          <a:blip r:embed="rId4"/>
          <a:stretch>
            <a:fillRect/>
          </a:stretch>
        </p:blipFill>
        <p:spPr>
          <a:xfrm>
            <a:off x="8058150" y="38101"/>
            <a:ext cx="933450" cy="1181100"/>
          </a:xfrm>
          <a:prstGeom prst="rect">
            <a:avLst/>
          </a:prstGeom>
        </p:spPr>
      </p:pic>
    </p:spTree>
    <p:extLst>
      <p:ext uri="{BB962C8B-B14F-4D97-AF65-F5344CB8AC3E}">
        <p14:creationId xmlns:p14="http://schemas.microsoft.com/office/powerpoint/2010/main" val="942801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4676">
                                            <p:txEl>
                                              <p:pRg st="0" end="0"/>
                                            </p:txEl>
                                          </p:spTgt>
                                        </p:tgtEl>
                                        <p:attrNameLst>
                                          <p:attrName>style.visibility</p:attrName>
                                        </p:attrNameLst>
                                      </p:cBhvr>
                                      <p:to>
                                        <p:strVal val="visible"/>
                                      </p:to>
                                    </p:set>
                                    <p:animEffect transition="in" filter="wipe(left)">
                                      <p:cBhvr>
                                        <p:cTn id="7" dur="500"/>
                                        <p:tgtEl>
                                          <p:spTgt spid="2846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4676">
                                            <p:txEl>
                                              <p:pRg st="1" end="1"/>
                                            </p:txEl>
                                          </p:spTgt>
                                        </p:tgtEl>
                                        <p:attrNameLst>
                                          <p:attrName>style.visibility</p:attrName>
                                        </p:attrNameLst>
                                      </p:cBhvr>
                                      <p:to>
                                        <p:strVal val="visible"/>
                                      </p:to>
                                    </p:set>
                                    <p:animEffect transition="in" filter="wipe(left)">
                                      <p:cBhvr>
                                        <p:cTn id="12" dur="500"/>
                                        <p:tgtEl>
                                          <p:spTgt spid="28467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4676">
                                            <p:txEl>
                                              <p:pRg st="2" end="2"/>
                                            </p:txEl>
                                          </p:spTgt>
                                        </p:tgtEl>
                                        <p:attrNameLst>
                                          <p:attrName>style.visibility</p:attrName>
                                        </p:attrNameLst>
                                      </p:cBhvr>
                                      <p:to>
                                        <p:strVal val="visible"/>
                                      </p:to>
                                    </p:set>
                                    <p:animEffect transition="in" filter="wipe(left)">
                                      <p:cBhvr>
                                        <p:cTn id="17" dur="500"/>
                                        <p:tgtEl>
                                          <p:spTgt spid="28467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84676">
                                            <p:txEl>
                                              <p:pRg st="3" end="3"/>
                                            </p:txEl>
                                          </p:spTgt>
                                        </p:tgtEl>
                                        <p:attrNameLst>
                                          <p:attrName>style.visibility</p:attrName>
                                        </p:attrNameLst>
                                      </p:cBhvr>
                                      <p:to>
                                        <p:strVal val="visible"/>
                                      </p:to>
                                    </p:set>
                                    <p:animEffect transition="in" filter="wipe(left)">
                                      <p:cBhvr>
                                        <p:cTn id="22" dur="500"/>
                                        <p:tgtEl>
                                          <p:spTgt spid="2846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4676">
                                            <p:txEl>
                                              <p:pRg st="4" end="4"/>
                                            </p:txEl>
                                          </p:spTgt>
                                        </p:tgtEl>
                                        <p:attrNameLst>
                                          <p:attrName>style.visibility</p:attrName>
                                        </p:attrNameLst>
                                      </p:cBhvr>
                                      <p:to>
                                        <p:strVal val="visible"/>
                                      </p:to>
                                    </p:set>
                                    <p:animEffect transition="in" filter="wipe(left)">
                                      <p:cBhvr>
                                        <p:cTn id="27" dur="500"/>
                                        <p:tgtEl>
                                          <p:spTgt spid="28467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xit" presetSubtype="32" fill="hold" nodeType="clickEffect">
                                  <p:stCondLst>
                                    <p:cond delay="0"/>
                                  </p:stCondLst>
                                  <p:childTnLst>
                                    <p:animEffect transition="out" filter="circle(out)">
                                      <p:cBhvr>
                                        <p:cTn id="38" dur="2000"/>
                                        <p:tgtEl>
                                          <p:spTgt spid="3"/>
                                        </p:tgtEl>
                                      </p:cBhvr>
                                    </p:animEffect>
                                    <p:set>
                                      <p:cBhvr>
                                        <p:cTn id="39" dur="1" fill="hold">
                                          <p:stCondLst>
                                            <p:cond delay="1999"/>
                                          </p:stCondLst>
                                        </p:cTn>
                                        <p:tgtEl>
                                          <p:spTgt spid="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284676">
                                            <p:txEl>
                                              <p:pRg st="5" end="5"/>
                                            </p:txEl>
                                          </p:spTgt>
                                        </p:tgtEl>
                                        <p:attrNameLst>
                                          <p:attrName>style.visibility</p:attrName>
                                        </p:attrNameLst>
                                      </p:cBhvr>
                                      <p:to>
                                        <p:strVal val="visible"/>
                                      </p:to>
                                    </p:set>
                                    <p:animEffect transition="in" filter="wipe(left)">
                                      <p:cBhvr>
                                        <p:cTn id="51" dur="500"/>
                                        <p:tgtEl>
                                          <p:spTgt spid="284676">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284676">
                                            <p:txEl>
                                              <p:pRg st="6" end="6"/>
                                            </p:txEl>
                                          </p:spTgt>
                                        </p:tgtEl>
                                        <p:attrNameLst>
                                          <p:attrName>style.visibility</p:attrName>
                                        </p:attrNameLst>
                                      </p:cBhvr>
                                      <p:to>
                                        <p:strVal val="visible"/>
                                      </p:to>
                                    </p:set>
                                    <p:animEffect transition="in" filter="wipe(left)">
                                      <p:cBhvr>
                                        <p:cTn id="56" dur="500"/>
                                        <p:tgtEl>
                                          <p:spTgt spid="284676">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284676">
                                            <p:txEl>
                                              <p:pRg st="7" end="7"/>
                                            </p:txEl>
                                          </p:spTgt>
                                        </p:tgtEl>
                                        <p:attrNameLst>
                                          <p:attrName>style.visibility</p:attrName>
                                        </p:attrNameLst>
                                      </p:cBhvr>
                                      <p:to>
                                        <p:strVal val="visible"/>
                                      </p:to>
                                    </p:set>
                                    <p:animEffect transition="in" filter="wipe(left)">
                                      <p:cBhvr>
                                        <p:cTn id="61" dur="500"/>
                                        <p:tgtEl>
                                          <p:spTgt spid="284676">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nodeType="clickEffect">
                                  <p:stCondLst>
                                    <p:cond delay="0"/>
                                  </p:stCondLst>
                                  <p:childTnLst>
                                    <p:set>
                                      <p:cBhvr>
                                        <p:cTn id="65" dur="1" fill="hold">
                                          <p:stCondLst>
                                            <p:cond delay="0"/>
                                          </p:stCondLst>
                                        </p:cTn>
                                        <p:tgtEl>
                                          <p:spTgt spid="284674"/>
                                        </p:tgtEl>
                                        <p:attrNameLst>
                                          <p:attrName>style.visibility</p:attrName>
                                        </p:attrNameLst>
                                      </p:cBhvr>
                                      <p:to>
                                        <p:strVal val="visible"/>
                                      </p:to>
                                    </p:set>
                                    <p:anim calcmode="lin" valueType="num">
                                      <p:cBhvr>
                                        <p:cTn id="66" dur="500" fill="hold"/>
                                        <p:tgtEl>
                                          <p:spTgt spid="284674"/>
                                        </p:tgtEl>
                                        <p:attrNameLst>
                                          <p:attrName>ppt_w</p:attrName>
                                        </p:attrNameLst>
                                      </p:cBhvr>
                                      <p:tavLst>
                                        <p:tav tm="0">
                                          <p:val>
                                            <p:fltVal val="0"/>
                                          </p:val>
                                        </p:tav>
                                        <p:tav tm="100000">
                                          <p:val>
                                            <p:strVal val="#ppt_w"/>
                                          </p:val>
                                        </p:tav>
                                      </p:tavLst>
                                    </p:anim>
                                    <p:anim calcmode="lin" valueType="num">
                                      <p:cBhvr>
                                        <p:cTn id="67" dur="500" fill="hold"/>
                                        <p:tgtEl>
                                          <p:spTgt spid="284674"/>
                                        </p:tgtEl>
                                        <p:attrNameLst>
                                          <p:attrName>ppt_h</p:attrName>
                                        </p:attrNameLst>
                                      </p:cBhvr>
                                      <p:tavLst>
                                        <p:tav tm="0">
                                          <p:val>
                                            <p:fltVal val="0"/>
                                          </p:val>
                                        </p:tav>
                                        <p:tav tm="100000">
                                          <p:val>
                                            <p:strVal val="#ppt_h"/>
                                          </p:val>
                                        </p:tav>
                                      </p:tavLst>
                                    </p:anim>
                                    <p:animEffect transition="in" filter="fade">
                                      <p:cBhvr>
                                        <p:cTn id="68" dur="500"/>
                                        <p:tgtEl>
                                          <p:spTgt spid="28467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284676">
                                            <p:txEl>
                                              <p:pRg st="8" end="8"/>
                                            </p:txEl>
                                          </p:spTgt>
                                        </p:tgtEl>
                                        <p:attrNameLst>
                                          <p:attrName>style.visibility</p:attrName>
                                        </p:attrNameLst>
                                      </p:cBhvr>
                                      <p:to>
                                        <p:strVal val="visible"/>
                                      </p:to>
                                    </p:set>
                                    <p:animEffect transition="in" filter="wipe(left)">
                                      <p:cBhvr>
                                        <p:cTn id="73" dur="500"/>
                                        <p:tgtEl>
                                          <p:spTgt spid="28467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Mar. 4, 2020</a:t>
            </a:r>
          </a:p>
        </p:txBody>
      </p:sp>
      <p:sp>
        <p:nvSpPr>
          <p:cNvPr id="21507"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Spring 2020                    Dr. Jaehoon Yu</a:t>
            </a:r>
          </a:p>
        </p:txBody>
      </p:sp>
      <p:sp>
        <p:nvSpPr>
          <p:cNvPr id="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27B02CA-3A21-6842-96E1-A86F8BC05EB1}"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pic>
        <p:nvPicPr>
          <p:cNvPr id="285698" name="Picture 2" descr="FG25_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85800"/>
            <a:ext cx="28956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0" name="Rectangle 3"/>
          <p:cNvSpPr>
            <a:spLocks noGrp="1" noChangeArrowheads="1"/>
          </p:cNvSpPr>
          <p:nvPr>
            <p:ph type="title"/>
          </p:nvPr>
        </p:nvSpPr>
        <p:spPr>
          <a:xfrm>
            <a:off x="76200" y="152400"/>
            <a:ext cx="8915400" cy="685800"/>
          </a:xfrm>
        </p:spPr>
        <p:txBody>
          <a:bodyPr/>
          <a:lstStyle/>
          <a:p>
            <a:r>
              <a:rPr lang="en-US" dirty="0">
                <a:latin typeface="Arial Narrow" charset="0"/>
                <a:ea typeface="ＭＳ Ｐゴシック" charset="0"/>
                <a:cs typeface="ＭＳ Ｐゴシック" charset="0"/>
              </a:rPr>
              <a:t>How does a battery work? – I  </a:t>
            </a:r>
          </a:p>
        </p:txBody>
      </p:sp>
      <p:sp>
        <p:nvSpPr>
          <p:cNvPr id="285700" name="Rectangle 4"/>
          <p:cNvSpPr>
            <a:spLocks noChangeArrowheads="1"/>
          </p:cNvSpPr>
          <p:nvPr/>
        </p:nvSpPr>
        <p:spPr bwMode="auto">
          <a:xfrm>
            <a:off x="533400" y="990600"/>
            <a:ext cx="63246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a:solidFill>
                  <a:schemeClr val="accent2"/>
                </a:solidFill>
                <a:latin typeface="Arial Narrow" charset="0"/>
              </a:rPr>
              <a:t>One of the electrodes in the figure is zinc and the other carbon</a:t>
            </a:r>
          </a:p>
          <a:p>
            <a:pPr marL="342900" indent="-342900">
              <a:spcBef>
                <a:spcPct val="20000"/>
              </a:spcBef>
              <a:buFontTx/>
              <a:buChar char="•"/>
            </a:pPr>
            <a:r>
              <a:rPr lang="en-US" sz="2800">
                <a:solidFill>
                  <a:schemeClr val="accent2"/>
                </a:solidFill>
                <a:latin typeface="Arial Narrow" charset="0"/>
              </a:rPr>
              <a:t>The acid electrolyte reacts with the zinc electrode and dissolves it.</a:t>
            </a:r>
          </a:p>
        </p:txBody>
      </p:sp>
      <p:sp>
        <p:nvSpPr>
          <p:cNvPr id="285701" name="Rectangle 5"/>
          <p:cNvSpPr>
            <a:spLocks noChangeArrowheads="1"/>
          </p:cNvSpPr>
          <p:nvPr/>
        </p:nvSpPr>
        <p:spPr bwMode="auto">
          <a:xfrm>
            <a:off x="533400" y="2895600"/>
            <a:ext cx="845820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Each zinc atom leaves two electrons in the electrode and enters into the solution as a positive ion </a:t>
            </a:r>
          </a:p>
          <a:p>
            <a:pPr marL="457200" indent="-457200">
              <a:spcBef>
                <a:spcPct val="20000"/>
              </a:spcBef>
              <a:buFont typeface="Wingdings" pitchFamily="2" charset="2"/>
              <a:buChar char="Ø"/>
            </a:pPr>
            <a:r>
              <a:rPr lang="en-US" sz="2800" dirty="0">
                <a:solidFill>
                  <a:srgbClr val="CC00CC"/>
                </a:solidFill>
                <a:latin typeface="Arial Narrow" charset="0"/>
                <a:sym typeface="Wingdings" charset="0"/>
              </a:rPr>
              <a:t>Zinc electrode acquires negative charge and the electrolyte (the solution) becomes positively charged</a:t>
            </a:r>
          </a:p>
          <a:p>
            <a:pPr marL="342900" indent="-342900">
              <a:spcBef>
                <a:spcPct val="20000"/>
              </a:spcBef>
              <a:buFontTx/>
              <a:buChar char="•"/>
            </a:pPr>
            <a:r>
              <a:rPr lang="en-US" sz="2800" dirty="0">
                <a:solidFill>
                  <a:schemeClr val="accent2"/>
                </a:solidFill>
                <a:latin typeface="Arial Narrow" charset="0"/>
              </a:rPr>
              <a:t>The carbon electrode picks up the positive charge</a:t>
            </a:r>
          </a:p>
          <a:p>
            <a:pPr marL="342900" indent="-342900">
              <a:spcBef>
                <a:spcPct val="20000"/>
              </a:spcBef>
              <a:buFontTx/>
              <a:buChar char="•"/>
            </a:pPr>
            <a:r>
              <a:rPr lang="en-US" sz="2800" dirty="0">
                <a:solidFill>
                  <a:schemeClr val="accent2"/>
                </a:solidFill>
                <a:latin typeface="Arial Narrow" charset="0"/>
              </a:rPr>
              <a:t>Since the two terminals are oppositely charged, there is a potential difference between them</a:t>
            </a:r>
          </a:p>
        </p:txBody>
      </p:sp>
    </p:spTree>
    <p:extLst>
      <p:ext uri="{BB962C8B-B14F-4D97-AF65-F5344CB8AC3E}">
        <p14:creationId xmlns:p14="http://schemas.microsoft.com/office/powerpoint/2010/main" val="499453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5700">
                                            <p:txEl>
                                              <p:pRg st="0" end="0"/>
                                            </p:txEl>
                                          </p:spTgt>
                                        </p:tgtEl>
                                        <p:attrNameLst>
                                          <p:attrName>style.visibility</p:attrName>
                                        </p:attrNameLst>
                                      </p:cBhvr>
                                      <p:to>
                                        <p:strVal val="visible"/>
                                      </p:to>
                                    </p:set>
                                    <p:animEffect transition="in" filter="wipe(left)">
                                      <p:cBhvr>
                                        <p:cTn id="7" dur="500"/>
                                        <p:tgtEl>
                                          <p:spTgt spid="2857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85698"/>
                                        </p:tgtEl>
                                        <p:attrNameLst>
                                          <p:attrName>style.visibility</p:attrName>
                                        </p:attrNameLst>
                                      </p:cBhvr>
                                      <p:to>
                                        <p:strVal val="visible"/>
                                      </p:to>
                                    </p:set>
                                    <p:anim calcmode="lin" valueType="num">
                                      <p:cBhvr>
                                        <p:cTn id="12" dur="500" fill="hold"/>
                                        <p:tgtEl>
                                          <p:spTgt spid="285698"/>
                                        </p:tgtEl>
                                        <p:attrNameLst>
                                          <p:attrName>ppt_w</p:attrName>
                                        </p:attrNameLst>
                                      </p:cBhvr>
                                      <p:tavLst>
                                        <p:tav tm="0">
                                          <p:val>
                                            <p:fltVal val="0"/>
                                          </p:val>
                                        </p:tav>
                                        <p:tav tm="100000">
                                          <p:val>
                                            <p:strVal val="#ppt_w"/>
                                          </p:val>
                                        </p:tav>
                                      </p:tavLst>
                                    </p:anim>
                                    <p:anim calcmode="lin" valueType="num">
                                      <p:cBhvr>
                                        <p:cTn id="13" dur="500" fill="hold"/>
                                        <p:tgtEl>
                                          <p:spTgt spid="285698"/>
                                        </p:tgtEl>
                                        <p:attrNameLst>
                                          <p:attrName>ppt_h</p:attrName>
                                        </p:attrNameLst>
                                      </p:cBhvr>
                                      <p:tavLst>
                                        <p:tav tm="0">
                                          <p:val>
                                            <p:fltVal val="0"/>
                                          </p:val>
                                        </p:tav>
                                        <p:tav tm="100000">
                                          <p:val>
                                            <p:strVal val="#ppt_h"/>
                                          </p:val>
                                        </p:tav>
                                      </p:tavLst>
                                    </p:anim>
                                    <p:animEffect transition="in" filter="fade">
                                      <p:cBhvr>
                                        <p:cTn id="14" dur="500"/>
                                        <p:tgtEl>
                                          <p:spTgt spid="28569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85700">
                                            <p:txEl>
                                              <p:pRg st="1" end="1"/>
                                            </p:txEl>
                                          </p:spTgt>
                                        </p:tgtEl>
                                        <p:attrNameLst>
                                          <p:attrName>style.visibility</p:attrName>
                                        </p:attrNameLst>
                                      </p:cBhvr>
                                      <p:to>
                                        <p:strVal val="visible"/>
                                      </p:to>
                                    </p:set>
                                    <p:animEffect transition="in" filter="wipe(left)">
                                      <p:cBhvr>
                                        <p:cTn id="19" dur="500"/>
                                        <p:tgtEl>
                                          <p:spTgt spid="285700">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85701">
                                            <p:txEl>
                                              <p:pRg st="0" end="0"/>
                                            </p:txEl>
                                          </p:spTgt>
                                        </p:tgtEl>
                                        <p:attrNameLst>
                                          <p:attrName>style.visibility</p:attrName>
                                        </p:attrNameLst>
                                      </p:cBhvr>
                                      <p:to>
                                        <p:strVal val="visible"/>
                                      </p:to>
                                    </p:set>
                                    <p:animEffect transition="in" filter="wipe(left)">
                                      <p:cBhvr>
                                        <p:cTn id="24" dur="500"/>
                                        <p:tgtEl>
                                          <p:spTgt spid="28570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85701">
                                            <p:txEl>
                                              <p:pRg st="1" end="1"/>
                                            </p:txEl>
                                          </p:spTgt>
                                        </p:tgtEl>
                                        <p:attrNameLst>
                                          <p:attrName>style.visibility</p:attrName>
                                        </p:attrNameLst>
                                      </p:cBhvr>
                                      <p:to>
                                        <p:strVal val="visible"/>
                                      </p:to>
                                    </p:set>
                                    <p:animEffect transition="in" filter="wipe(left)">
                                      <p:cBhvr>
                                        <p:cTn id="29" dur="500"/>
                                        <p:tgtEl>
                                          <p:spTgt spid="285701">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85701">
                                            <p:txEl>
                                              <p:pRg st="2" end="2"/>
                                            </p:txEl>
                                          </p:spTgt>
                                        </p:tgtEl>
                                        <p:attrNameLst>
                                          <p:attrName>style.visibility</p:attrName>
                                        </p:attrNameLst>
                                      </p:cBhvr>
                                      <p:to>
                                        <p:strVal val="visible"/>
                                      </p:to>
                                    </p:set>
                                    <p:animEffect transition="in" filter="wipe(left)">
                                      <p:cBhvr>
                                        <p:cTn id="34" dur="500"/>
                                        <p:tgtEl>
                                          <p:spTgt spid="285701">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85701">
                                            <p:txEl>
                                              <p:pRg st="3" end="3"/>
                                            </p:txEl>
                                          </p:spTgt>
                                        </p:tgtEl>
                                        <p:attrNameLst>
                                          <p:attrName>style.visibility</p:attrName>
                                        </p:attrNameLst>
                                      </p:cBhvr>
                                      <p:to>
                                        <p:strVal val="visible"/>
                                      </p:to>
                                    </p:set>
                                    <p:animEffect transition="in" filter="wipe(left)">
                                      <p:cBhvr>
                                        <p:cTn id="39" dur="500"/>
                                        <p:tgtEl>
                                          <p:spTgt spid="28570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0" grpId="0" build="p"/>
      <p:bldP spid="28570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Mar. 4, 2020</a:t>
            </a:r>
          </a:p>
        </p:txBody>
      </p:sp>
      <p:sp>
        <p:nvSpPr>
          <p:cNvPr id="22531"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Spring 2020                    Dr. Jaehoon Yu</a:t>
            </a: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8B99295-B058-3542-9EAF-8AE0708F6BCF}"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22533" name="Rectangle 2"/>
          <p:cNvSpPr>
            <a:spLocks noGrp="1" noChangeArrowheads="1"/>
          </p:cNvSpPr>
          <p:nvPr>
            <p:ph type="title"/>
          </p:nvPr>
        </p:nvSpPr>
        <p:spPr>
          <a:xfrm>
            <a:off x="76200" y="0"/>
            <a:ext cx="8915400" cy="685800"/>
          </a:xfrm>
        </p:spPr>
        <p:txBody>
          <a:bodyPr/>
          <a:lstStyle/>
          <a:p>
            <a:r>
              <a:rPr lang="en-US" dirty="0">
                <a:latin typeface="Arial Narrow" charset="0"/>
                <a:ea typeface="ＭＳ Ｐゴシック" charset="0"/>
                <a:cs typeface="ＭＳ Ｐゴシック" charset="0"/>
              </a:rPr>
              <a:t>How does a battery work? – II </a:t>
            </a:r>
          </a:p>
        </p:txBody>
      </p:sp>
      <p:sp>
        <p:nvSpPr>
          <p:cNvPr id="286723" name="Rectangle 3"/>
          <p:cNvSpPr>
            <a:spLocks noChangeArrowheads="1"/>
          </p:cNvSpPr>
          <p:nvPr/>
        </p:nvSpPr>
        <p:spPr bwMode="auto">
          <a:xfrm>
            <a:off x="381000" y="609600"/>
            <a:ext cx="84582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When the terminals are not connected, only the necessary amount of zinc is dissolved into the solution.</a:t>
            </a:r>
          </a:p>
          <a:p>
            <a:pPr marL="342900" indent="-342900">
              <a:spcBef>
                <a:spcPct val="20000"/>
              </a:spcBef>
              <a:buFontTx/>
              <a:buChar char="•"/>
            </a:pPr>
            <a:r>
              <a:rPr lang="en-US" sz="2800" dirty="0">
                <a:solidFill>
                  <a:schemeClr val="accent2"/>
                </a:solidFill>
                <a:latin typeface="Arial Narrow" charset="0"/>
              </a:rPr>
              <a:t>How is a particular potential maintained?</a:t>
            </a:r>
          </a:p>
          <a:p>
            <a:pPr marL="742950" lvl="1" indent="-285750">
              <a:spcBef>
                <a:spcPct val="20000"/>
              </a:spcBef>
              <a:buFontTx/>
              <a:buChar char="–"/>
            </a:pPr>
            <a:r>
              <a:rPr lang="en-US" dirty="0">
                <a:solidFill>
                  <a:srgbClr val="660066"/>
                </a:solidFill>
                <a:latin typeface="Arial Narrow" charset="0"/>
              </a:rPr>
              <a:t>If the terminals are not connected, as too many of zinc ion gets produced, </a:t>
            </a:r>
          </a:p>
          <a:p>
            <a:pPr marL="1143000" lvl="2" indent="-228600">
              <a:spcBef>
                <a:spcPct val="20000"/>
              </a:spcBef>
              <a:buFontTx/>
              <a:buChar char="•"/>
            </a:pPr>
            <a:r>
              <a:rPr lang="en-US" sz="2000" dirty="0">
                <a:solidFill>
                  <a:srgbClr val="003300"/>
                </a:solidFill>
                <a:latin typeface="Arial Narrow" charset="0"/>
              </a:rPr>
              <a:t>zinc electrode gets increasingly charged up negative</a:t>
            </a:r>
          </a:p>
          <a:p>
            <a:pPr marL="1143000" lvl="2" indent="-228600">
              <a:spcBef>
                <a:spcPct val="20000"/>
              </a:spcBef>
              <a:buFontTx/>
              <a:buChar char="•"/>
            </a:pPr>
            <a:r>
              <a:rPr lang="en-US" sz="2000" dirty="0">
                <a:solidFill>
                  <a:srgbClr val="003300"/>
                </a:solidFill>
                <a:latin typeface="Arial Narrow" charset="0"/>
              </a:rPr>
              <a:t>zinc ions get recombined with the electrons in zinc electrode</a:t>
            </a:r>
          </a:p>
          <a:p>
            <a:pPr marL="342900" indent="-342900">
              <a:spcBef>
                <a:spcPct val="20000"/>
              </a:spcBef>
              <a:buFontTx/>
              <a:buChar char="•"/>
            </a:pPr>
            <a:r>
              <a:rPr lang="en-US" sz="2800" dirty="0">
                <a:solidFill>
                  <a:schemeClr val="accent2"/>
                </a:solidFill>
                <a:latin typeface="Arial Narrow" charset="0"/>
              </a:rPr>
              <a:t>Why does battery go dead? </a:t>
            </a:r>
          </a:p>
          <a:p>
            <a:pPr marL="742950" lvl="1" indent="-285750">
              <a:spcBef>
                <a:spcPct val="20000"/>
              </a:spcBef>
              <a:buFontTx/>
              <a:buChar char="–"/>
            </a:pPr>
            <a:r>
              <a:rPr lang="en-US" dirty="0">
                <a:solidFill>
                  <a:srgbClr val="660066"/>
                </a:solidFill>
                <a:latin typeface="Arial Narrow" charset="0"/>
              </a:rPr>
              <a:t>When the terminals are connected, the negative charges will flow away from the zinc electrode</a:t>
            </a:r>
          </a:p>
          <a:p>
            <a:pPr marL="742950" lvl="1" indent="-285750">
              <a:spcBef>
                <a:spcPct val="20000"/>
              </a:spcBef>
              <a:buFontTx/>
              <a:buChar char="–"/>
            </a:pPr>
            <a:r>
              <a:rPr lang="en-US" dirty="0">
                <a:solidFill>
                  <a:srgbClr val="660066"/>
                </a:solidFill>
                <a:latin typeface="Arial Narrow" charset="0"/>
              </a:rPr>
              <a:t>More zinc atoms dissolve into the electrolyte to produce more charge</a:t>
            </a:r>
          </a:p>
          <a:p>
            <a:pPr marL="742950" lvl="1" indent="-285750">
              <a:spcBef>
                <a:spcPct val="20000"/>
              </a:spcBef>
              <a:buFontTx/>
              <a:buChar char="–"/>
            </a:pPr>
            <a:r>
              <a:rPr lang="en-US" dirty="0">
                <a:solidFill>
                  <a:srgbClr val="660066"/>
                </a:solidFill>
                <a:latin typeface="Arial Narrow" charset="0"/>
              </a:rPr>
              <a:t>One or more electrode get used up not producing any more charge.</a:t>
            </a:r>
          </a:p>
        </p:txBody>
      </p:sp>
    </p:spTree>
    <p:extLst>
      <p:ext uri="{BB962C8B-B14F-4D97-AF65-F5344CB8AC3E}">
        <p14:creationId xmlns:p14="http://schemas.microsoft.com/office/powerpoint/2010/main" val="3950485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6723">
                                            <p:txEl>
                                              <p:pRg st="0" end="0"/>
                                            </p:txEl>
                                          </p:spTgt>
                                        </p:tgtEl>
                                        <p:attrNameLst>
                                          <p:attrName>style.visibility</p:attrName>
                                        </p:attrNameLst>
                                      </p:cBhvr>
                                      <p:to>
                                        <p:strVal val="visible"/>
                                      </p:to>
                                    </p:set>
                                    <p:animEffect transition="in" filter="wipe(left)">
                                      <p:cBhvr>
                                        <p:cTn id="7" dur="500"/>
                                        <p:tgtEl>
                                          <p:spTgt spid="286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6723">
                                            <p:txEl>
                                              <p:pRg st="1" end="1"/>
                                            </p:txEl>
                                          </p:spTgt>
                                        </p:tgtEl>
                                        <p:attrNameLst>
                                          <p:attrName>style.visibility</p:attrName>
                                        </p:attrNameLst>
                                      </p:cBhvr>
                                      <p:to>
                                        <p:strVal val="visible"/>
                                      </p:to>
                                    </p:set>
                                    <p:animEffect transition="in" filter="wipe(left)">
                                      <p:cBhvr>
                                        <p:cTn id="12" dur="500"/>
                                        <p:tgtEl>
                                          <p:spTgt spid="286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6723">
                                            <p:txEl>
                                              <p:pRg st="2" end="2"/>
                                            </p:txEl>
                                          </p:spTgt>
                                        </p:tgtEl>
                                        <p:attrNameLst>
                                          <p:attrName>style.visibility</p:attrName>
                                        </p:attrNameLst>
                                      </p:cBhvr>
                                      <p:to>
                                        <p:strVal val="visible"/>
                                      </p:to>
                                    </p:set>
                                    <p:animEffect transition="in" filter="wipe(left)">
                                      <p:cBhvr>
                                        <p:cTn id="17" dur="500"/>
                                        <p:tgtEl>
                                          <p:spTgt spid="286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86723">
                                            <p:txEl>
                                              <p:pRg st="3" end="3"/>
                                            </p:txEl>
                                          </p:spTgt>
                                        </p:tgtEl>
                                        <p:attrNameLst>
                                          <p:attrName>style.visibility</p:attrName>
                                        </p:attrNameLst>
                                      </p:cBhvr>
                                      <p:to>
                                        <p:strVal val="visible"/>
                                      </p:to>
                                    </p:set>
                                    <p:animEffect transition="in" filter="wipe(left)">
                                      <p:cBhvr>
                                        <p:cTn id="22" dur="500"/>
                                        <p:tgtEl>
                                          <p:spTgt spid="2867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6723">
                                            <p:txEl>
                                              <p:pRg st="4" end="4"/>
                                            </p:txEl>
                                          </p:spTgt>
                                        </p:tgtEl>
                                        <p:attrNameLst>
                                          <p:attrName>style.visibility</p:attrName>
                                        </p:attrNameLst>
                                      </p:cBhvr>
                                      <p:to>
                                        <p:strVal val="visible"/>
                                      </p:to>
                                    </p:set>
                                    <p:animEffect transition="in" filter="wipe(left)">
                                      <p:cBhvr>
                                        <p:cTn id="27" dur="500"/>
                                        <p:tgtEl>
                                          <p:spTgt spid="2867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86723">
                                            <p:txEl>
                                              <p:pRg st="5" end="5"/>
                                            </p:txEl>
                                          </p:spTgt>
                                        </p:tgtEl>
                                        <p:attrNameLst>
                                          <p:attrName>style.visibility</p:attrName>
                                        </p:attrNameLst>
                                      </p:cBhvr>
                                      <p:to>
                                        <p:strVal val="visible"/>
                                      </p:to>
                                    </p:set>
                                    <p:animEffect transition="in" filter="wipe(left)">
                                      <p:cBhvr>
                                        <p:cTn id="32" dur="500"/>
                                        <p:tgtEl>
                                          <p:spTgt spid="28672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86723">
                                            <p:txEl>
                                              <p:pRg st="6" end="6"/>
                                            </p:txEl>
                                          </p:spTgt>
                                        </p:tgtEl>
                                        <p:attrNameLst>
                                          <p:attrName>style.visibility</p:attrName>
                                        </p:attrNameLst>
                                      </p:cBhvr>
                                      <p:to>
                                        <p:strVal val="visible"/>
                                      </p:to>
                                    </p:set>
                                    <p:animEffect transition="in" filter="wipe(left)">
                                      <p:cBhvr>
                                        <p:cTn id="37" dur="500"/>
                                        <p:tgtEl>
                                          <p:spTgt spid="28672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86723">
                                            <p:txEl>
                                              <p:pRg st="7" end="7"/>
                                            </p:txEl>
                                          </p:spTgt>
                                        </p:tgtEl>
                                        <p:attrNameLst>
                                          <p:attrName>style.visibility</p:attrName>
                                        </p:attrNameLst>
                                      </p:cBhvr>
                                      <p:to>
                                        <p:strVal val="visible"/>
                                      </p:to>
                                    </p:set>
                                    <p:animEffect transition="in" filter="wipe(left)">
                                      <p:cBhvr>
                                        <p:cTn id="42" dur="500"/>
                                        <p:tgtEl>
                                          <p:spTgt spid="28672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86723">
                                            <p:txEl>
                                              <p:pRg st="8" end="8"/>
                                            </p:txEl>
                                          </p:spTgt>
                                        </p:tgtEl>
                                        <p:attrNameLst>
                                          <p:attrName>style.visibility</p:attrName>
                                        </p:attrNameLst>
                                      </p:cBhvr>
                                      <p:to>
                                        <p:strVal val="visible"/>
                                      </p:to>
                                    </p:set>
                                    <p:animEffect transition="in" filter="wipe(left)">
                                      <p:cBhvr>
                                        <p:cTn id="47" dur="500"/>
                                        <p:tgtEl>
                                          <p:spTgt spid="2867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Mar. 4, 2020</a:t>
            </a:r>
          </a:p>
        </p:txBody>
      </p:sp>
      <p:sp>
        <p:nvSpPr>
          <p:cNvPr id="23557"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Spring 2020                    Dr. Jaehoon Yu</a:t>
            </a:r>
          </a:p>
        </p:txBody>
      </p:sp>
      <p:sp>
        <p:nvSpPr>
          <p:cNvPr id="1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D3A63DB-6750-DB49-B9CA-21BBAF6B1FB8}"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pic>
        <p:nvPicPr>
          <p:cNvPr id="287746" name="Picture 2" descr="FG25_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781050"/>
            <a:ext cx="1905000" cy="142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60" name="Rectangle 3"/>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Electric Current</a:t>
            </a:r>
          </a:p>
        </p:txBody>
      </p:sp>
      <p:sp>
        <p:nvSpPr>
          <p:cNvPr id="287748" name="Rectangle 4"/>
          <p:cNvSpPr>
            <a:spLocks noChangeArrowheads="1"/>
          </p:cNvSpPr>
          <p:nvPr/>
        </p:nvSpPr>
        <p:spPr bwMode="auto">
          <a:xfrm>
            <a:off x="152400" y="457200"/>
            <a:ext cx="86106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When a circuit is powered by a battery (or a source of </a:t>
            </a:r>
            <a:r>
              <a:rPr lang="en-US" sz="2800" dirty="0" err="1">
                <a:solidFill>
                  <a:schemeClr val="accent2"/>
                </a:solidFill>
                <a:latin typeface="Arial Narrow" charset="0"/>
              </a:rPr>
              <a:t>emf</a:t>
            </a:r>
            <a:r>
              <a:rPr lang="en-US" sz="2800" dirty="0">
                <a:solidFill>
                  <a:schemeClr val="accent2"/>
                </a:solidFill>
                <a:latin typeface="Arial Narrow" charset="0"/>
              </a:rPr>
              <a:t>) the charge can flow through the circuit.</a:t>
            </a:r>
          </a:p>
          <a:p>
            <a:pPr marL="342900" indent="-342900">
              <a:spcBef>
                <a:spcPct val="20000"/>
              </a:spcBef>
              <a:buFontTx/>
              <a:buChar char="•"/>
            </a:pPr>
            <a:r>
              <a:rPr lang="en-US" sz="2800" dirty="0">
                <a:solidFill>
                  <a:schemeClr val="accent2"/>
                </a:solidFill>
                <a:latin typeface="Arial Narrow" charset="0"/>
              </a:rPr>
              <a:t>Electric Current: Any flow of charge</a:t>
            </a:r>
          </a:p>
          <a:p>
            <a:pPr marL="742950" lvl="1" indent="-285750">
              <a:spcBef>
                <a:spcPct val="20000"/>
              </a:spcBef>
              <a:buFontTx/>
              <a:buChar char="–"/>
            </a:pPr>
            <a:r>
              <a:rPr lang="en-US" dirty="0">
                <a:solidFill>
                  <a:srgbClr val="660066"/>
                </a:solidFill>
                <a:latin typeface="Arial Narrow" charset="0"/>
              </a:rPr>
              <a:t>Current can flow whenever there is a potential difference between the ends of a conductor (or when the two ends have opposite charges)</a:t>
            </a:r>
          </a:p>
          <a:p>
            <a:pPr marL="1143000" lvl="2" indent="-228600">
              <a:spcBef>
                <a:spcPct val="20000"/>
              </a:spcBef>
              <a:buFontTx/>
              <a:buChar char="•"/>
            </a:pPr>
            <a:r>
              <a:rPr lang="en-US" sz="2000" dirty="0">
                <a:solidFill>
                  <a:srgbClr val="003300"/>
                </a:solidFill>
                <a:latin typeface="Arial Narrow" charset="0"/>
              </a:rPr>
              <a:t>The current can flow even through the empty space under certain conditions</a:t>
            </a:r>
          </a:p>
          <a:p>
            <a:pPr marL="742950" lvl="1" indent="-285750">
              <a:spcBef>
                <a:spcPct val="20000"/>
              </a:spcBef>
              <a:buFontTx/>
              <a:buChar char="–"/>
            </a:pPr>
            <a:r>
              <a:rPr lang="en-US" dirty="0">
                <a:solidFill>
                  <a:srgbClr val="660066"/>
                </a:solidFill>
                <a:latin typeface="Arial Narrow" charset="0"/>
              </a:rPr>
              <a:t>Electric current in a wire can be defined as the net amount of charge that passes through the wire’s full cross section at any point per unit time (just like the flow of water through a conduit.)</a:t>
            </a:r>
          </a:p>
          <a:p>
            <a:pPr marL="742950" lvl="1" indent="-285750">
              <a:spcBef>
                <a:spcPct val="20000"/>
              </a:spcBef>
              <a:buFontTx/>
              <a:buChar char="–"/>
            </a:pPr>
            <a:r>
              <a:rPr lang="en-US" dirty="0">
                <a:solidFill>
                  <a:srgbClr val="660066"/>
                </a:solidFill>
                <a:latin typeface="Arial Narrow" charset="0"/>
              </a:rPr>
              <a:t>Average current is defined as:</a:t>
            </a:r>
          </a:p>
          <a:p>
            <a:pPr marL="742950" lvl="1" indent="-285750">
              <a:spcBef>
                <a:spcPct val="20000"/>
              </a:spcBef>
              <a:buFontTx/>
              <a:buChar char="–"/>
            </a:pPr>
            <a:r>
              <a:rPr lang="en-US" dirty="0">
                <a:solidFill>
                  <a:srgbClr val="660066"/>
                </a:solidFill>
                <a:latin typeface="Arial Narrow" charset="0"/>
              </a:rPr>
              <a:t>The instantaneous current is:</a:t>
            </a:r>
          </a:p>
          <a:p>
            <a:pPr marL="742950" lvl="1" indent="-285750">
              <a:spcBef>
                <a:spcPct val="20000"/>
              </a:spcBef>
              <a:buFontTx/>
              <a:buChar char="–"/>
            </a:pPr>
            <a:r>
              <a:rPr lang="en-US" dirty="0">
                <a:solidFill>
                  <a:srgbClr val="660066"/>
                </a:solidFill>
                <a:latin typeface="Arial Narrow" charset="0"/>
              </a:rPr>
              <a:t>What kind of a quantity is the current?</a:t>
            </a:r>
          </a:p>
        </p:txBody>
      </p:sp>
      <p:graphicFrame>
        <p:nvGraphicFramePr>
          <p:cNvPr id="287749" name="Object 2"/>
          <p:cNvGraphicFramePr>
            <a:graphicFrameLocks noChangeAspect="1"/>
          </p:cNvGraphicFramePr>
          <p:nvPr/>
        </p:nvGraphicFramePr>
        <p:xfrm>
          <a:off x="4419600" y="4648200"/>
          <a:ext cx="1075686" cy="373062"/>
        </p:xfrm>
        <a:graphic>
          <a:graphicData uri="http://schemas.openxmlformats.org/presentationml/2006/ole">
            <mc:AlternateContent xmlns:mc="http://schemas.openxmlformats.org/markup-compatibility/2006">
              <mc:Choice xmlns:v="urn:schemas-microsoft-com:vml" Requires="v">
                <p:oleObj spid="_x0000_s90241" name="Equation" r:id="rId4" imgW="660400" imgH="215900" progId="Equation.DSMT4">
                  <p:embed/>
                </p:oleObj>
              </mc:Choice>
              <mc:Fallback>
                <p:oleObj name="Equation" r:id="rId4" imgW="660400" imgH="215900" progId="Equation.DSMT4">
                  <p:embed/>
                  <p:pic>
                    <p:nvPicPr>
                      <p:cNvPr id="287749" name="Object 2"/>
                      <p:cNvPicPr>
                        <a:picLocks noChangeAspect="1" noChangeArrowheads="1"/>
                      </p:cNvPicPr>
                      <p:nvPr/>
                    </p:nvPicPr>
                    <p:blipFill>
                      <a:blip r:embed="rId5"/>
                      <a:srcRect/>
                      <a:stretch>
                        <a:fillRect/>
                      </a:stretch>
                    </p:blipFill>
                    <p:spPr bwMode="auto">
                      <a:xfrm>
                        <a:off x="4419600" y="4648200"/>
                        <a:ext cx="1075686" cy="373062"/>
                      </a:xfrm>
                      <a:prstGeom prst="rect">
                        <a:avLst/>
                      </a:prstGeom>
                      <a:solidFill>
                        <a:srgbClr val="99FFCC"/>
                      </a:solidFill>
                      <a:ln w="2857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7750" name="Object 3"/>
          <p:cNvGraphicFramePr>
            <a:graphicFrameLocks noChangeAspect="1"/>
          </p:cNvGraphicFramePr>
          <p:nvPr/>
        </p:nvGraphicFramePr>
        <p:xfrm>
          <a:off x="4408488" y="5156199"/>
          <a:ext cx="949296" cy="350013"/>
        </p:xfrm>
        <a:graphic>
          <a:graphicData uri="http://schemas.openxmlformats.org/presentationml/2006/ole">
            <mc:AlternateContent xmlns:mc="http://schemas.openxmlformats.org/markup-compatibility/2006">
              <mc:Choice xmlns:v="urn:schemas-microsoft-com:vml" Requires="v">
                <p:oleObj spid="_x0000_s90242" name="Equation" r:id="rId6" imgW="622300" imgH="215900" progId="Equation.DSMT4">
                  <p:embed/>
                </p:oleObj>
              </mc:Choice>
              <mc:Fallback>
                <p:oleObj name="Equation" r:id="rId6" imgW="622300" imgH="215900" progId="Equation.DSMT4">
                  <p:embed/>
                  <p:pic>
                    <p:nvPicPr>
                      <p:cNvPr id="287750" name="Object 3"/>
                      <p:cNvPicPr>
                        <a:picLocks noChangeAspect="1" noChangeArrowheads="1"/>
                      </p:cNvPicPr>
                      <p:nvPr/>
                    </p:nvPicPr>
                    <p:blipFill>
                      <a:blip r:embed="rId7"/>
                      <a:srcRect/>
                      <a:stretch>
                        <a:fillRect/>
                      </a:stretch>
                    </p:blipFill>
                    <p:spPr bwMode="auto">
                      <a:xfrm>
                        <a:off x="4408488" y="5156199"/>
                        <a:ext cx="949296" cy="350013"/>
                      </a:xfrm>
                      <a:prstGeom prst="rect">
                        <a:avLst/>
                      </a:prstGeom>
                      <a:solidFill>
                        <a:srgbClr val="99FFCC"/>
                      </a:solidFill>
                      <a:ln w="2857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7751" name="Text Box 7"/>
          <p:cNvSpPr txBox="1">
            <a:spLocks noChangeArrowheads="1"/>
          </p:cNvSpPr>
          <p:nvPr/>
        </p:nvSpPr>
        <p:spPr bwMode="auto">
          <a:xfrm>
            <a:off x="6196317" y="4572000"/>
            <a:ext cx="2694969" cy="40011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dirty="0">
                <a:solidFill>
                  <a:srgbClr val="FF0000"/>
                </a:solidFill>
                <a:latin typeface="Arial Narrow" charset="0"/>
              </a:rPr>
              <a:t>Unit of the electric current?</a:t>
            </a:r>
          </a:p>
        </p:txBody>
      </p:sp>
      <p:sp>
        <p:nvSpPr>
          <p:cNvPr id="287752" name="Text Box 8"/>
          <p:cNvSpPr txBox="1">
            <a:spLocks noChangeArrowheads="1"/>
          </p:cNvSpPr>
          <p:nvPr/>
        </p:nvSpPr>
        <p:spPr bwMode="auto">
          <a:xfrm>
            <a:off x="6649840" y="5137150"/>
            <a:ext cx="500457" cy="40011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FF0000"/>
                </a:solidFill>
                <a:latin typeface="Arial Narrow" charset="0"/>
              </a:rPr>
              <a:t>C/s</a:t>
            </a:r>
          </a:p>
        </p:txBody>
      </p:sp>
      <p:sp>
        <p:nvSpPr>
          <p:cNvPr id="287753" name="Text Box 9"/>
          <p:cNvSpPr txBox="1">
            <a:spLocks noChangeArrowheads="1"/>
          </p:cNvSpPr>
          <p:nvPr/>
        </p:nvSpPr>
        <p:spPr bwMode="auto">
          <a:xfrm>
            <a:off x="7341167" y="5137150"/>
            <a:ext cx="998991" cy="40011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FF0000"/>
                </a:solidFill>
                <a:latin typeface="Arial Narrow" charset="0"/>
              </a:rPr>
              <a:t>1A=1C/s</a:t>
            </a:r>
          </a:p>
        </p:txBody>
      </p:sp>
      <p:sp>
        <p:nvSpPr>
          <p:cNvPr id="287754" name="Text Box 10"/>
          <p:cNvSpPr txBox="1">
            <a:spLocks noChangeArrowheads="1"/>
          </p:cNvSpPr>
          <p:nvPr/>
        </p:nvSpPr>
        <p:spPr bwMode="auto">
          <a:xfrm>
            <a:off x="685800" y="6019800"/>
            <a:ext cx="7924800" cy="730250"/>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sz="2000" b="1" dirty="0">
                <a:solidFill>
                  <a:srgbClr val="FF0000"/>
                </a:solidFill>
                <a:latin typeface="Arial Narrow" charset="0"/>
              </a:rPr>
              <a:t>In a single circuit, conservation of electric charge guarantees that the current at one point of the circuit is the same as any other points on the circuit.</a:t>
            </a:r>
          </a:p>
        </p:txBody>
      </p:sp>
      <p:sp>
        <p:nvSpPr>
          <p:cNvPr id="287755" name="Text Box 11"/>
          <p:cNvSpPr txBox="1">
            <a:spLocks noChangeArrowheads="1"/>
          </p:cNvSpPr>
          <p:nvPr/>
        </p:nvSpPr>
        <p:spPr bwMode="auto">
          <a:xfrm>
            <a:off x="5743896" y="5562600"/>
            <a:ext cx="721671" cy="369332"/>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a:solidFill>
                  <a:srgbClr val="FF0000"/>
                </a:solidFill>
                <a:latin typeface="Arial Narrow" charset="0"/>
              </a:rPr>
              <a:t>Scalar</a:t>
            </a:r>
          </a:p>
        </p:txBody>
      </p:sp>
    </p:spTree>
    <p:extLst>
      <p:ext uri="{BB962C8B-B14F-4D97-AF65-F5344CB8AC3E}">
        <p14:creationId xmlns:p14="http://schemas.microsoft.com/office/powerpoint/2010/main" val="1659634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7748">
                                            <p:txEl>
                                              <p:pRg st="0" end="0"/>
                                            </p:txEl>
                                          </p:spTgt>
                                        </p:tgtEl>
                                        <p:attrNameLst>
                                          <p:attrName>style.visibility</p:attrName>
                                        </p:attrNameLst>
                                      </p:cBhvr>
                                      <p:to>
                                        <p:strVal val="visible"/>
                                      </p:to>
                                    </p:set>
                                    <p:animEffect transition="in" filter="wipe(left)">
                                      <p:cBhvr>
                                        <p:cTn id="7" dur="500"/>
                                        <p:tgtEl>
                                          <p:spTgt spid="2877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87746"/>
                                        </p:tgtEl>
                                        <p:attrNameLst>
                                          <p:attrName>style.visibility</p:attrName>
                                        </p:attrNameLst>
                                      </p:cBhvr>
                                      <p:to>
                                        <p:strVal val="visible"/>
                                      </p:to>
                                    </p:set>
                                    <p:anim calcmode="lin" valueType="num">
                                      <p:cBhvr>
                                        <p:cTn id="12" dur="500" fill="hold"/>
                                        <p:tgtEl>
                                          <p:spTgt spid="287746"/>
                                        </p:tgtEl>
                                        <p:attrNameLst>
                                          <p:attrName>ppt_w</p:attrName>
                                        </p:attrNameLst>
                                      </p:cBhvr>
                                      <p:tavLst>
                                        <p:tav tm="0">
                                          <p:val>
                                            <p:fltVal val="0"/>
                                          </p:val>
                                        </p:tav>
                                        <p:tav tm="100000">
                                          <p:val>
                                            <p:strVal val="#ppt_w"/>
                                          </p:val>
                                        </p:tav>
                                      </p:tavLst>
                                    </p:anim>
                                    <p:anim calcmode="lin" valueType="num">
                                      <p:cBhvr>
                                        <p:cTn id="13" dur="500" fill="hold"/>
                                        <p:tgtEl>
                                          <p:spTgt spid="287746"/>
                                        </p:tgtEl>
                                        <p:attrNameLst>
                                          <p:attrName>ppt_h</p:attrName>
                                        </p:attrNameLst>
                                      </p:cBhvr>
                                      <p:tavLst>
                                        <p:tav tm="0">
                                          <p:val>
                                            <p:fltVal val="0"/>
                                          </p:val>
                                        </p:tav>
                                        <p:tav tm="100000">
                                          <p:val>
                                            <p:strVal val="#ppt_h"/>
                                          </p:val>
                                        </p:tav>
                                      </p:tavLst>
                                    </p:anim>
                                    <p:animEffect transition="in" filter="fade">
                                      <p:cBhvr>
                                        <p:cTn id="14" dur="500"/>
                                        <p:tgtEl>
                                          <p:spTgt spid="28774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87748">
                                            <p:txEl>
                                              <p:pRg st="1" end="1"/>
                                            </p:txEl>
                                          </p:spTgt>
                                        </p:tgtEl>
                                        <p:attrNameLst>
                                          <p:attrName>style.visibility</p:attrName>
                                        </p:attrNameLst>
                                      </p:cBhvr>
                                      <p:to>
                                        <p:strVal val="visible"/>
                                      </p:to>
                                    </p:set>
                                    <p:animEffect transition="in" filter="wipe(left)">
                                      <p:cBhvr>
                                        <p:cTn id="19" dur="500"/>
                                        <p:tgtEl>
                                          <p:spTgt spid="287748">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87748">
                                            <p:txEl>
                                              <p:pRg st="2" end="2"/>
                                            </p:txEl>
                                          </p:spTgt>
                                        </p:tgtEl>
                                        <p:attrNameLst>
                                          <p:attrName>style.visibility</p:attrName>
                                        </p:attrNameLst>
                                      </p:cBhvr>
                                      <p:to>
                                        <p:strVal val="visible"/>
                                      </p:to>
                                    </p:set>
                                    <p:animEffect transition="in" filter="wipe(left)">
                                      <p:cBhvr>
                                        <p:cTn id="24" dur="500"/>
                                        <p:tgtEl>
                                          <p:spTgt spid="287748">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87748">
                                            <p:txEl>
                                              <p:pRg st="3" end="3"/>
                                            </p:txEl>
                                          </p:spTgt>
                                        </p:tgtEl>
                                        <p:attrNameLst>
                                          <p:attrName>style.visibility</p:attrName>
                                        </p:attrNameLst>
                                      </p:cBhvr>
                                      <p:to>
                                        <p:strVal val="visible"/>
                                      </p:to>
                                    </p:set>
                                    <p:animEffect transition="in" filter="wipe(left)">
                                      <p:cBhvr>
                                        <p:cTn id="29" dur="500"/>
                                        <p:tgtEl>
                                          <p:spTgt spid="287748">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87748">
                                            <p:txEl>
                                              <p:pRg st="4" end="4"/>
                                            </p:txEl>
                                          </p:spTgt>
                                        </p:tgtEl>
                                        <p:attrNameLst>
                                          <p:attrName>style.visibility</p:attrName>
                                        </p:attrNameLst>
                                      </p:cBhvr>
                                      <p:to>
                                        <p:strVal val="visible"/>
                                      </p:to>
                                    </p:set>
                                    <p:animEffect transition="in" filter="wipe(left)">
                                      <p:cBhvr>
                                        <p:cTn id="34" dur="500"/>
                                        <p:tgtEl>
                                          <p:spTgt spid="287748">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87748">
                                            <p:txEl>
                                              <p:pRg st="5" end="5"/>
                                            </p:txEl>
                                          </p:spTgt>
                                        </p:tgtEl>
                                        <p:attrNameLst>
                                          <p:attrName>style.visibility</p:attrName>
                                        </p:attrNameLst>
                                      </p:cBhvr>
                                      <p:to>
                                        <p:strVal val="visible"/>
                                      </p:to>
                                    </p:set>
                                    <p:animEffect transition="in" filter="wipe(left)">
                                      <p:cBhvr>
                                        <p:cTn id="39" dur="500"/>
                                        <p:tgtEl>
                                          <p:spTgt spid="287748">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287749"/>
                                        </p:tgtEl>
                                        <p:attrNameLst>
                                          <p:attrName>style.visibility</p:attrName>
                                        </p:attrNameLst>
                                      </p:cBhvr>
                                      <p:to>
                                        <p:strVal val="visible"/>
                                      </p:to>
                                    </p:set>
                                    <p:animEffect transition="in" filter="wipe(left)">
                                      <p:cBhvr>
                                        <p:cTn id="44" dur="500"/>
                                        <p:tgtEl>
                                          <p:spTgt spid="28774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87748">
                                            <p:txEl>
                                              <p:pRg st="6" end="6"/>
                                            </p:txEl>
                                          </p:spTgt>
                                        </p:tgtEl>
                                        <p:attrNameLst>
                                          <p:attrName>style.visibility</p:attrName>
                                        </p:attrNameLst>
                                      </p:cBhvr>
                                      <p:to>
                                        <p:strVal val="visible"/>
                                      </p:to>
                                    </p:set>
                                    <p:animEffect transition="in" filter="wipe(left)">
                                      <p:cBhvr>
                                        <p:cTn id="49" dur="500"/>
                                        <p:tgtEl>
                                          <p:spTgt spid="287748">
                                            <p:txEl>
                                              <p:pRg st="6" end="6"/>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287750"/>
                                        </p:tgtEl>
                                        <p:attrNameLst>
                                          <p:attrName>style.visibility</p:attrName>
                                        </p:attrNameLst>
                                      </p:cBhvr>
                                      <p:to>
                                        <p:strVal val="visible"/>
                                      </p:to>
                                    </p:set>
                                    <p:animEffect transition="in" filter="wipe(left)">
                                      <p:cBhvr>
                                        <p:cTn id="54" dur="500"/>
                                        <p:tgtEl>
                                          <p:spTgt spid="28775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87751"/>
                                        </p:tgtEl>
                                        <p:attrNameLst>
                                          <p:attrName>style.visibility</p:attrName>
                                        </p:attrNameLst>
                                      </p:cBhvr>
                                      <p:to>
                                        <p:strVal val="visible"/>
                                      </p:to>
                                    </p:set>
                                    <p:animEffect transition="in" filter="wipe(left)">
                                      <p:cBhvr>
                                        <p:cTn id="59" dur="500"/>
                                        <p:tgtEl>
                                          <p:spTgt spid="28775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87752"/>
                                        </p:tgtEl>
                                        <p:attrNameLst>
                                          <p:attrName>style.visibility</p:attrName>
                                        </p:attrNameLst>
                                      </p:cBhvr>
                                      <p:to>
                                        <p:strVal val="visible"/>
                                      </p:to>
                                    </p:set>
                                    <p:animEffect transition="in" filter="wipe(left)">
                                      <p:cBhvr>
                                        <p:cTn id="64" dur="500"/>
                                        <p:tgtEl>
                                          <p:spTgt spid="28775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87753"/>
                                        </p:tgtEl>
                                        <p:attrNameLst>
                                          <p:attrName>style.visibility</p:attrName>
                                        </p:attrNameLst>
                                      </p:cBhvr>
                                      <p:to>
                                        <p:strVal val="visible"/>
                                      </p:to>
                                    </p:set>
                                    <p:animEffect transition="in" filter="wipe(left)">
                                      <p:cBhvr>
                                        <p:cTn id="69" dur="500"/>
                                        <p:tgtEl>
                                          <p:spTgt spid="287753"/>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287748">
                                            <p:txEl>
                                              <p:pRg st="7" end="7"/>
                                            </p:txEl>
                                          </p:spTgt>
                                        </p:tgtEl>
                                        <p:attrNameLst>
                                          <p:attrName>style.visibility</p:attrName>
                                        </p:attrNameLst>
                                      </p:cBhvr>
                                      <p:to>
                                        <p:strVal val="visible"/>
                                      </p:to>
                                    </p:set>
                                    <p:animEffect transition="in" filter="wipe(left)">
                                      <p:cBhvr>
                                        <p:cTn id="74" dur="500"/>
                                        <p:tgtEl>
                                          <p:spTgt spid="287748">
                                            <p:txEl>
                                              <p:pRg st="7" end="7"/>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87755"/>
                                        </p:tgtEl>
                                        <p:attrNameLst>
                                          <p:attrName>style.visibility</p:attrName>
                                        </p:attrNameLst>
                                      </p:cBhvr>
                                      <p:to>
                                        <p:strVal val="visible"/>
                                      </p:to>
                                    </p:set>
                                    <p:animEffect transition="in" filter="wipe(left)">
                                      <p:cBhvr>
                                        <p:cTn id="79" dur="500"/>
                                        <p:tgtEl>
                                          <p:spTgt spid="28775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287754"/>
                                        </p:tgtEl>
                                        <p:attrNameLst>
                                          <p:attrName>style.visibility</p:attrName>
                                        </p:attrNameLst>
                                      </p:cBhvr>
                                      <p:to>
                                        <p:strVal val="visible"/>
                                      </p:to>
                                    </p:set>
                                    <p:animEffect transition="in" filter="wipe(left)">
                                      <p:cBhvr>
                                        <p:cTn id="84" dur="500"/>
                                        <p:tgtEl>
                                          <p:spTgt spid="287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8" grpId="0" build="p"/>
      <p:bldP spid="287751" grpId="0" animBg="1"/>
      <p:bldP spid="287752" grpId="0" animBg="1"/>
      <p:bldP spid="287753" grpId="0" animBg="1"/>
      <p:bldP spid="287754" grpId="0" animBg="1"/>
      <p:bldP spid="2877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Wednesday, Mar. 4, 2020</a:t>
            </a:r>
          </a:p>
        </p:txBody>
      </p:sp>
      <p:sp>
        <p:nvSpPr>
          <p:cNvPr id="13" name="Footer Placeholder 4"/>
          <p:cNvSpPr>
            <a:spLocks noGrp="1"/>
          </p:cNvSpPr>
          <p:nvPr>
            <p:ph type="ftr" sz="quarter" idx="11"/>
          </p:nvPr>
        </p:nvSpPr>
        <p:spPr/>
        <p:txBody>
          <a:bodyPr/>
          <a:lstStyle/>
          <a:p>
            <a:r>
              <a:rPr lang="en-US"/>
              <a:t>PHYS 1444-002, Spring 2020                    Dr. Jaehoon Yu</a:t>
            </a:r>
          </a:p>
        </p:txBody>
      </p:sp>
      <p:sp>
        <p:nvSpPr>
          <p:cNvPr id="14" name="Slide Number Placeholder 5"/>
          <p:cNvSpPr>
            <a:spLocks noGrp="1"/>
          </p:cNvSpPr>
          <p:nvPr>
            <p:ph type="sldNum" sz="quarter" idx="12"/>
          </p:nvPr>
        </p:nvSpPr>
        <p:spPr/>
        <p:txBody>
          <a:bodyPr/>
          <a:lstStyle/>
          <a:p>
            <a:fld id="{5E51062B-AD11-1F47-9C5F-9ABE2F1A4823}" type="slidenum">
              <a:rPr lang="en-US"/>
              <a:pPr/>
              <a:t>14</a:t>
            </a:fld>
            <a:endParaRPr lang="en-US"/>
          </a:p>
        </p:txBody>
      </p:sp>
      <p:sp>
        <p:nvSpPr>
          <p:cNvPr id="288770" name="Rectangle 2"/>
          <p:cNvSpPr>
            <a:spLocks noGrp="1" noChangeArrowheads="1"/>
          </p:cNvSpPr>
          <p:nvPr>
            <p:ph type="title"/>
          </p:nvPr>
        </p:nvSpPr>
        <p:spPr>
          <a:xfrm>
            <a:off x="228600" y="0"/>
            <a:ext cx="8686800" cy="762000"/>
          </a:xfrm>
        </p:spPr>
        <p:txBody>
          <a:bodyPr/>
          <a:lstStyle/>
          <a:p>
            <a:r>
              <a:rPr lang="en-US"/>
              <a:t>Example 25 – 1 </a:t>
            </a:r>
          </a:p>
        </p:txBody>
      </p:sp>
      <p:sp>
        <p:nvSpPr>
          <p:cNvPr id="288771" name="Text Box 3"/>
          <p:cNvSpPr txBox="1">
            <a:spLocks noChangeArrowheads="1"/>
          </p:cNvSpPr>
          <p:nvPr/>
        </p:nvSpPr>
        <p:spPr bwMode="auto">
          <a:xfrm>
            <a:off x="533400" y="762000"/>
            <a:ext cx="8229600" cy="138499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Current is a flow of charge: </a:t>
            </a:r>
            <a:r>
              <a:rPr lang="en-US" sz="2800" dirty="0">
                <a:solidFill>
                  <a:schemeClr val="accent2"/>
                </a:solidFill>
                <a:latin typeface="Arial Narrow" charset="0"/>
              </a:rPr>
              <a:t>A steady current of 2.5A flows in a wire for 4.0min.  (a) How much charge has passed by any point in the circuit?  (</a:t>
            </a:r>
            <a:r>
              <a:rPr lang="en-US" sz="2800" dirty="0" err="1">
                <a:solidFill>
                  <a:schemeClr val="accent2"/>
                </a:solidFill>
                <a:latin typeface="Arial Narrow" charset="0"/>
              </a:rPr>
              <a:t>b</a:t>
            </a:r>
            <a:r>
              <a:rPr lang="en-US" sz="2800" dirty="0">
                <a:solidFill>
                  <a:schemeClr val="accent2"/>
                </a:solidFill>
                <a:latin typeface="Arial Narrow" charset="0"/>
              </a:rPr>
              <a:t>) How many electrons would this be? </a:t>
            </a:r>
          </a:p>
        </p:txBody>
      </p:sp>
      <p:sp>
        <p:nvSpPr>
          <p:cNvPr id="288772" name="Text Box 4"/>
          <p:cNvSpPr txBox="1">
            <a:spLocks noChangeArrowheads="1"/>
          </p:cNvSpPr>
          <p:nvPr/>
        </p:nvSpPr>
        <p:spPr bwMode="auto">
          <a:xfrm>
            <a:off x="609600" y="2224088"/>
            <a:ext cx="8001000" cy="946150"/>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Current is total amount charge flown through a circuit in a given time.  So from                         we obtain   </a:t>
            </a:r>
          </a:p>
        </p:txBody>
      </p:sp>
      <p:sp>
        <p:nvSpPr>
          <p:cNvPr id="288773" name="Text Box 5"/>
          <p:cNvSpPr txBox="1">
            <a:spLocks noChangeArrowheads="1"/>
          </p:cNvSpPr>
          <p:nvPr/>
        </p:nvSpPr>
        <p:spPr bwMode="auto">
          <a:xfrm>
            <a:off x="457200" y="4038600"/>
            <a:ext cx="8305800" cy="519113"/>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The total number of electrons passed through the circuit is      </a:t>
            </a:r>
          </a:p>
        </p:txBody>
      </p:sp>
      <p:graphicFrame>
        <p:nvGraphicFramePr>
          <p:cNvPr id="288774" name="Object 6"/>
          <p:cNvGraphicFramePr>
            <a:graphicFrameLocks noChangeAspect="1"/>
          </p:cNvGraphicFramePr>
          <p:nvPr/>
        </p:nvGraphicFramePr>
        <p:xfrm>
          <a:off x="3578225" y="2743200"/>
          <a:ext cx="1450975" cy="512763"/>
        </p:xfrm>
        <a:graphic>
          <a:graphicData uri="http://schemas.openxmlformats.org/presentationml/2006/ole">
            <mc:AlternateContent xmlns:mc="http://schemas.openxmlformats.org/markup-compatibility/2006">
              <mc:Choice xmlns:v="urn:schemas-microsoft-com:vml" Requires="v">
                <p:oleObj spid="_x0000_s91521" name="Equation" r:id="rId3" imgW="571320" imgH="190440" progId="Equation.DSMT4">
                  <p:embed/>
                </p:oleObj>
              </mc:Choice>
              <mc:Fallback>
                <p:oleObj name="Equation" r:id="rId3" imgW="571320" imgH="190440" progId="Equation.DSMT4">
                  <p:embed/>
                  <p:pic>
                    <p:nvPicPr>
                      <p:cNvPr id="28877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225" y="2743200"/>
                        <a:ext cx="1450975" cy="5127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88775" name="Object 7"/>
          <p:cNvGraphicFramePr>
            <a:graphicFrameLocks noChangeAspect="1"/>
          </p:cNvGraphicFramePr>
          <p:nvPr/>
        </p:nvGraphicFramePr>
        <p:xfrm>
          <a:off x="1295400" y="3429000"/>
          <a:ext cx="1741488" cy="512763"/>
        </p:xfrm>
        <a:graphic>
          <a:graphicData uri="http://schemas.openxmlformats.org/presentationml/2006/ole">
            <mc:AlternateContent xmlns:mc="http://schemas.openxmlformats.org/markup-compatibility/2006">
              <mc:Choice xmlns:v="urn:schemas-microsoft-com:vml" Requires="v">
                <p:oleObj spid="_x0000_s91522" name="Equation" r:id="rId5" imgW="685800" imgH="190440" progId="Equation.DSMT4">
                  <p:embed/>
                </p:oleObj>
              </mc:Choice>
              <mc:Fallback>
                <p:oleObj name="Equation" r:id="rId5" imgW="685800" imgH="190440" progId="Equation.DSMT4">
                  <p:embed/>
                  <p:pic>
                    <p:nvPicPr>
                      <p:cNvPr id="28877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429000"/>
                        <a:ext cx="1741488" cy="5127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88776" name="Object 8"/>
          <p:cNvGraphicFramePr>
            <a:graphicFrameLocks noChangeAspect="1"/>
          </p:cNvGraphicFramePr>
          <p:nvPr/>
        </p:nvGraphicFramePr>
        <p:xfrm>
          <a:off x="914400" y="4962525"/>
          <a:ext cx="806450" cy="546100"/>
        </p:xfrm>
        <a:graphic>
          <a:graphicData uri="http://schemas.openxmlformats.org/presentationml/2006/ole">
            <mc:AlternateContent xmlns:mc="http://schemas.openxmlformats.org/markup-compatibility/2006">
              <mc:Choice xmlns:v="urn:schemas-microsoft-com:vml" Requires="v">
                <p:oleObj spid="_x0000_s91523" name="Equation" r:id="rId7" imgW="317160" imgH="203040" progId="Equation.DSMT4">
                  <p:embed/>
                </p:oleObj>
              </mc:Choice>
              <mc:Fallback>
                <p:oleObj name="Equation" r:id="rId7" imgW="317160" imgH="203040" progId="Equation.DSMT4">
                  <p:embed/>
                  <p:pic>
                    <p:nvPicPr>
                      <p:cNvPr id="288776"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962525"/>
                        <a:ext cx="806450" cy="5461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88777" name="Object 9"/>
          <p:cNvGraphicFramePr>
            <a:graphicFrameLocks noChangeAspect="1"/>
          </p:cNvGraphicFramePr>
          <p:nvPr/>
        </p:nvGraphicFramePr>
        <p:xfrm>
          <a:off x="3043238" y="3429000"/>
          <a:ext cx="3128962" cy="444500"/>
        </p:xfrm>
        <a:graphic>
          <a:graphicData uri="http://schemas.openxmlformats.org/presentationml/2006/ole">
            <mc:AlternateContent xmlns:mc="http://schemas.openxmlformats.org/markup-compatibility/2006">
              <mc:Choice xmlns:v="urn:schemas-microsoft-com:vml" Requires="v">
                <p:oleObj spid="_x0000_s91524" name="Equation" r:id="rId9" imgW="1231560" imgH="164880" progId="Equation.DSMT4">
                  <p:embed/>
                </p:oleObj>
              </mc:Choice>
              <mc:Fallback>
                <p:oleObj name="Equation" r:id="rId9" imgW="1231560" imgH="164880" progId="Equation.DSMT4">
                  <p:embed/>
                  <p:pic>
                    <p:nvPicPr>
                      <p:cNvPr id="288777"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3238" y="3429000"/>
                        <a:ext cx="3128962" cy="4445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88778" name="Object 10"/>
          <p:cNvGraphicFramePr>
            <a:graphicFrameLocks noChangeAspect="1"/>
          </p:cNvGraphicFramePr>
          <p:nvPr/>
        </p:nvGraphicFramePr>
        <p:xfrm>
          <a:off x="1752600" y="4724400"/>
          <a:ext cx="935038" cy="989013"/>
        </p:xfrm>
        <a:graphic>
          <a:graphicData uri="http://schemas.openxmlformats.org/presentationml/2006/ole">
            <mc:AlternateContent xmlns:mc="http://schemas.openxmlformats.org/markup-compatibility/2006">
              <mc:Choice xmlns:v="urn:schemas-microsoft-com:vml" Requires="v">
                <p:oleObj spid="_x0000_s91525" name="Equation" r:id="rId11" imgW="368280" imgH="368280" progId="Equation.DSMT4">
                  <p:embed/>
                </p:oleObj>
              </mc:Choice>
              <mc:Fallback>
                <p:oleObj name="Equation" r:id="rId11" imgW="368280" imgH="368280" progId="Equation.DSMT4">
                  <p:embed/>
                  <p:pic>
                    <p:nvPicPr>
                      <p:cNvPr id="288778"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4724400"/>
                        <a:ext cx="935038" cy="9890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88779" name="Object 11"/>
          <p:cNvGraphicFramePr>
            <a:graphicFrameLocks noChangeAspect="1"/>
          </p:cNvGraphicFramePr>
          <p:nvPr/>
        </p:nvGraphicFramePr>
        <p:xfrm>
          <a:off x="2667000" y="4724400"/>
          <a:ext cx="4870450" cy="1023938"/>
        </p:xfrm>
        <a:graphic>
          <a:graphicData uri="http://schemas.openxmlformats.org/presentationml/2006/ole">
            <mc:AlternateContent xmlns:mc="http://schemas.openxmlformats.org/markup-compatibility/2006">
              <mc:Choice xmlns:v="urn:schemas-microsoft-com:vml" Requires="v">
                <p:oleObj spid="_x0000_s91526" name="Equation" r:id="rId13" imgW="1917360" imgH="380880" progId="Equation.DSMT4">
                  <p:embed/>
                </p:oleObj>
              </mc:Choice>
              <mc:Fallback>
                <p:oleObj name="Equation" r:id="rId13" imgW="1917360" imgH="380880" progId="Equation.DSMT4">
                  <p:embed/>
                  <p:pic>
                    <p:nvPicPr>
                      <p:cNvPr id="288779"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0" y="4724400"/>
                        <a:ext cx="4870450" cy="10239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15" name="Text Box 5">
            <a:extLst>
              <a:ext uri="{FF2B5EF4-FFF2-40B4-BE49-F238E27FC236}">
                <a16:creationId xmlns:a16="http://schemas.microsoft.com/office/drawing/2014/main" id="{D58499AA-14C3-7E48-9629-DA70A9995033}"/>
              </a:ext>
            </a:extLst>
          </p:cNvPr>
          <p:cNvSpPr txBox="1">
            <a:spLocks noChangeArrowheads="1"/>
          </p:cNvSpPr>
          <p:nvPr/>
        </p:nvSpPr>
        <p:spPr bwMode="auto">
          <a:xfrm>
            <a:off x="336176" y="5759730"/>
            <a:ext cx="8305800" cy="519113"/>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How many electrons per second does 2.5A corresponds to?</a:t>
            </a:r>
          </a:p>
        </p:txBody>
      </p:sp>
    </p:spTree>
    <p:extLst>
      <p:ext uri="{BB962C8B-B14F-4D97-AF65-F5344CB8AC3E}">
        <p14:creationId xmlns:p14="http://schemas.microsoft.com/office/powerpoint/2010/main" val="123325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8771"/>
                                        </p:tgtEl>
                                        <p:attrNameLst>
                                          <p:attrName>style.visibility</p:attrName>
                                        </p:attrNameLst>
                                      </p:cBhvr>
                                      <p:to>
                                        <p:strVal val="visible"/>
                                      </p:to>
                                    </p:set>
                                    <p:animEffect transition="in" filter="wipe(left)">
                                      <p:cBhvr>
                                        <p:cTn id="7" dur="500"/>
                                        <p:tgtEl>
                                          <p:spTgt spid="2887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8772"/>
                                        </p:tgtEl>
                                        <p:attrNameLst>
                                          <p:attrName>style.visibility</p:attrName>
                                        </p:attrNameLst>
                                      </p:cBhvr>
                                      <p:to>
                                        <p:strVal val="visible"/>
                                      </p:to>
                                    </p:set>
                                    <p:animEffect transition="in" filter="wipe(left)">
                                      <p:cBhvr>
                                        <p:cTn id="12" dur="500"/>
                                        <p:tgtEl>
                                          <p:spTgt spid="288772"/>
                                        </p:tgtEl>
                                      </p:cBhvr>
                                    </p:animEffect>
                                  </p:childTnLst>
                                </p:cTn>
                              </p:par>
                            </p:childTnLst>
                          </p:cTn>
                        </p:par>
                        <p:par>
                          <p:cTn id="13" fill="hold">
                            <p:stCondLst>
                              <p:cond delay="1350"/>
                            </p:stCondLst>
                            <p:childTnLst>
                              <p:par>
                                <p:cTn id="14" presetID="22" presetClass="entr" presetSubtype="8" fill="hold" nodeType="afterEffect">
                                  <p:stCondLst>
                                    <p:cond delay="0"/>
                                  </p:stCondLst>
                                  <p:childTnLst>
                                    <p:set>
                                      <p:cBhvr>
                                        <p:cTn id="15" dur="1" fill="hold">
                                          <p:stCondLst>
                                            <p:cond delay="0"/>
                                          </p:stCondLst>
                                        </p:cTn>
                                        <p:tgtEl>
                                          <p:spTgt spid="288774"/>
                                        </p:tgtEl>
                                        <p:attrNameLst>
                                          <p:attrName>style.visibility</p:attrName>
                                        </p:attrNameLst>
                                      </p:cBhvr>
                                      <p:to>
                                        <p:strVal val="visible"/>
                                      </p:to>
                                    </p:set>
                                    <p:animEffect transition="in" filter="wipe(left)">
                                      <p:cBhvr>
                                        <p:cTn id="16" dur="500"/>
                                        <p:tgtEl>
                                          <p:spTgt spid="28877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88775"/>
                                        </p:tgtEl>
                                        <p:attrNameLst>
                                          <p:attrName>style.visibility</p:attrName>
                                        </p:attrNameLst>
                                      </p:cBhvr>
                                      <p:to>
                                        <p:strVal val="visible"/>
                                      </p:to>
                                    </p:set>
                                    <p:animEffect transition="in" filter="wipe(left)">
                                      <p:cBhvr>
                                        <p:cTn id="21" dur="500"/>
                                        <p:tgtEl>
                                          <p:spTgt spid="28877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88777"/>
                                        </p:tgtEl>
                                        <p:attrNameLst>
                                          <p:attrName>style.visibility</p:attrName>
                                        </p:attrNameLst>
                                      </p:cBhvr>
                                      <p:to>
                                        <p:strVal val="visible"/>
                                      </p:to>
                                    </p:set>
                                    <p:animEffect transition="in" filter="wipe(left)">
                                      <p:cBhvr>
                                        <p:cTn id="26" dur="500"/>
                                        <p:tgtEl>
                                          <p:spTgt spid="28877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88773"/>
                                        </p:tgtEl>
                                        <p:attrNameLst>
                                          <p:attrName>style.visibility</p:attrName>
                                        </p:attrNameLst>
                                      </p:cBhvr>
                                      <p:to>
                                        <p:strVal val="visible"/>
                                      </p:to>
                                    </p:set>
                                    <p:animEffect transition="in" filter="wipe(left)">
                                      <p:cBhvr>
                                        <p:cTn id="31" dur="500"/>
                                        <p:tgtEl>
                                          <p:spTgt spid="28877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88776"/>
                                        </p:tgtEl>
                                        <p:attrNameLst>
                                          <p:attrName>style.visibility</p:attrName>
                                        </p:attrNameLst>
                                      </p:cBhvr>
                                      <p:to>
                                        <p:strVal val="visible"/>
                                      </p:to>
                                    </p:set>
                                    <p:animEffect transition="in" filter="wipe(left)">
                                      <p:cBhvr>
                                        <p:cTn id="36" dur="500"/>
                                        <p:tgtEl>
                                          <p:spTgt spid="28877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88778"/>
                                        </p:tgtEl>
                                        <p:attrNameLst>
                                          <p:attrName>style.visibility</p:attrName>
                                        </p:attrNameLst>
                                      </p:cBhvr>
                                      <p:to>
                                        <p:strVal val="visible"/>
                                      </p:to>
                                    </p:set>
                                    <p:animEffect transition="in" filter="wipe(left)">
                                      <p:cBhvr>
                                        <p:cTn id="41" dur="500"/>
                                        <p:tgtEl>
                                          <p:spTgt spid="28877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88779"/>
                                        </p:tgtEl>
                                        <p:attrNameLst>
                                          <p:attrName>style.visibility</p:attrName>
                                        </p:attrNameLst>
                                      </p:cBhvr>
                                      <p:to>
                                        <p:strVal val="visible"/>
                                      </p:to>
                                    </p:set>
                                    <p:animEffect transition="in" filter="wipe(left)">
                                      <p:cBhvr>
                                        <p:cTn id="46" dur="500"/>
                                        <p:tgtEl>
                                          <p:spTgt spid="28877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p:bldP spid="288772" grpId="0"/>
      <p:bldP spid="28877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685800" y="-56002"/>
            <a:ext cx="7772400" cy="589402"/>
          </a:xfrm>
        </p:spPr>
        <p:txBody>
          <a:bodyPr/>
          <a:lstStyle/>
          <a:p>
            <a:r>
              <a:rPr lang="en-US" b="1" dirty="0">
                <a:latin typeface="Arial Narrow" charset="0"/>
                <a:ea typeface="ＭＳ Ｐゴシック" charset="0"/>
                <a:cs typeface="ＭＳ Ｐゴシック" charset="0"/>
              </a:rPr>
              <a:t>Announcements </a:t>
            </a:r>
          </a:p>
        </p:txBody>
      </p:sp>
      <p:sp>
        <p:nvSpPr>
          <p:cNvPr id="111619" name="Rectangle 3"/>
          <p:cNvSpPr>
            <a:spLocks noGrp="1" noChangeArrowheads="1"/>
          </p:cNvSpPr>
          <p:nvPr>
            <p:ph type="body" idx="1"/>
          </p:nvPr>
        </p:nvSpPr>
        <p:spPr>
          <a:xfrm>
            <a:off x="304800" y="533400"/>
            <a:ext cx="8610600" cy="5715000"/>
          </a:xfrm>
        </p:spPr>
        <p:txBody>
          <a:bodyPr/>
          <a:lstStyle/>
          <a:p>
            <a:pPr eaLnBrk="1" hangingPunct="1"/>
            <a:r>
              <a:rPr lang="en-US" sz="2800" dirty="0"/>
              <a:t>Mid-term Exam</a:t>
            </a:r>
          </a:p>
          <a:p>
            <a:pPr lvl="1" eaLnBrk="1" hangingPunct="1"/>
            <a:r>
              <a:rPr lang="en-US" sz="2400" dirty="0"/>
              <a:t>Wednesday, Mar. 18 at the beginning of the class </a:t>
            </a:r>
          </a:p>
          <a:p>
            <a:pPr lvl="1" eaLnBrk="1" hangingPunct="1"/>
            <a:r>
              <a:rPr lang="en-US" sz="2400" dirty="0"/>
              <a:t>Covers CH21.1 through what we finish Monday, Mar. 16</a:t>
            </a:r>
            <a:endParaRPr lang="en-US" sz="2000" dirty="0"/>
          </a:p>
          <a:p>
            <a:pPr lvl="1" eaLnBrk="1" hangingPunct="1"/>
            <a:r>
              <a:rPr lang="en-US" sz="2400" dirty="0"/>
              <a:t>Bring your calculator but DO NOT input formula into it!</a:t>
            </a:r>
          </a:p>
          <a:p>
            <a:pPr lvl="2" eaLnBrk="1" hangingPunct="1"/>
            <a:r>
              <a:rPr lang="en-US" sz="2000" dirty="0"/>
              <a:t>Cell phones or any types of computers cannot replace a calculator!</a:t>
            </a:r>
          </a:p>
          <a:p>
            <a:pPr lvl="1" eaLnBrk="1" hangingPunct="1"/>
            <a:r>
              <a:rPr lang="en-US" sz="2400" dirty="0"/>
              <a:t>BYOF: You may bring a one 8.5x11.5 sheet (front and back) of </a:t>
            </a:r>
            <a:r>
              <a:rPr lang="en-US" sz="2400" b="1" u="sng" dirty="0">
                <a:solidFill>
                  <a:srgbClr val="FF0000"/>
                </a:solidFill>
              </a:rPr>
              <a:t>handwritten</a:t>
            </a:r>
            <a:r>
              <a:rPr lang="en-US" sz="2400" dirty="0"/>
              <a:t> formulae and values of constants for the quiz</a:t>
            </a:r>
          </a:p>
          <a:p>
            <a:pPr lvl="1" eaLnBrk="1" hangingPunct="1"/>
            <a:r>
              <a:rPr lang="en-US" sz="2400" dirty="0"/>
              <a:t>No derivations, word definitions or solutions of any problems!</a:t>
            </a:r>
          </a:p>
          <a:p>
            <a:pPr lvl="1" eaLnBrk="1" hangingPunct="1"/>
            <a:r>
              <a:rPr lang="en-US" sz="2400" dirty="0"/>
              <a:t>No additional formulae or values of constants will be provided!</a:t>
            </a:r>
          </a:p>
          <a:p>
            <a:pPr eaLnBrk="1" hangingPunct="1"/>
            <a:r>
              <a:rPr lang="en-US" sz="2800" dirty="0"/>
              <a:t>Reminder for a triple extra credit colloquium</a:t>
            </a:r>
          </a:p>
          <a:p>
            <a:pPr lvl="1" eaLnBrk="1" hangingPunct="1"/>
            <a:r>
              <a:rPr lang="en-US" sz="2400" dirty="0"/>
              <a:t>4pm Wednesday, Mar. 18</a:t>
            </a:r>
          </a:p>
          <a:p>
            <a:pPr lvl="1" eaLnBrk="1" hangingPunct="1"/>
            <a:r>
              <a:rPr lang="en-US" sz="2400" dirty="0"/>
              <a:t>Dr. Pedro Machado of Fermilab </a:t>
            </a:r>
          </a:p>
        </p:txBody>
      </p:sp>
      <p:sp>
        <p:nvSpPr>
          <p:cNvPr id="2" name="Date Placeholder 1">
            <a:extLst>
              <a:ext uri="{FF2B5EF4-FFF2-40B4-BE49-F238E27FC236}">
                <a16:creationId xmlns:a16="http://schemas.microsoft.com/office/drawing/2014/main" id="{30CA42AD-DC00-9447-91D9-70CBA23F28E2}"/>
              </a:ext>
            </a:extLst>
          </p:cNvPr>
          <p:cNvSpPr>
            <a:spLocks noGrp="1"/>
          </p:cNvSpPr>
          <p:nvPr>
            <p:ph type="dt" sz="half" idx="10"/>
          </p:nvPr>
        </p:nvSpPr>
        <p:spPr/>
        <p:txBody>
          <a:bodyPr/>
          <a:lstStyle/>
          <a:p>
            <a:pPr>
              <a:defRPr/>
            </a:pPr>
            <a:r>
              <a:rPr lang="en-US"/>
              <a:t>Wednesday, Mar. 4, 2020</a:t>
            </a:r>
          </a:p>
        </p:txBody>
      </p:sp>
      <p:sp>
        <p:nvSpPr>
          <p:cNvPr id="3" name="Footer Placeholder 2">
            <a:extLst>
              <a:ext uri="{FF2B5EF4-FFF2-40B4-BE49-F238E27FC236}">
                <a16:creationId xmlns:a16="http://schemas.microsoft.com/office/drawing/2014/main" id="{A308DDB8-3B59-7340-8606-6405E0724F6A}"/>
              </a:ext>
            </a:extLst>
          </p:cNvPr>
          <p:cNvSpPr>
            <a:spLocks noGrp="1"/>
          </p:cNvSpPr>
          <p:nvPr>
            <p:ph type="ftr" sz="quarter" idx="11"/>
          </p:nvPr>
        </p:nvSpPr>
        <p:spPr/>
        <p:txBody>
          <a:bodyPr/>
          <a:lstStyle/>
          <a:p>
            <a:pPr>
              <a:defRPr/>
            </a:pPr>
            <a:r>
              <a:rPr lang="en-US"/>
              <a:t>PHYS 1444-002, Spring 2020                    Dr. Jaehoon Yu</a:t>
            </a:r>
          </a:p>
        </p:txBody>
      </p:sp>
    </p:spTree>
    <p:extLst>
      <p:ext uri="{BB962C8B-B14F-4D97-AF65-F5344CB8AC3E}">
        <p14:creationId xmlns:p14="http://schemas.microsoft.com/office/powerpoint/2010/main" val="233791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par>
                          <p:cTn id="23" fill="hold">
                            <p:stCondLst>
                              <p:cond delay="1000"/>
                            </p:stCondLst>
                            <p:childTnLst>
                              <p:par>
                                <p:cTn id="24" presetID="22" presetClass="entr" presetSubtype="8" fill="hold" grpId="0" nodeType="afterEffect">
                                  <p:stCondLst>
                                    <p:cond delay="0"/>
                                  </p:stCondLst>
                                  <p:iterate type="wd">
                                    <p:tmPct val="10000"/>
                                  </p:iterate>
                                  <p:childTnLst>
                                    <p:set>
                                      <p:cBhvr>
                                        <p:cTn id="25" dur="1" fill="hold">
                                          <p:stCondLst>
                                            <p:cond delay="0"/>
                                          </p:stCondLst>
                                        </p:cTn>
                                        <p:tgtEl>
                                          <p:spTgt spid="111619">
                                            <p:txEl>
                                              <p:pRg st="4" end="4"/>
                                            </p:txEl>
                                          </p:spTgt>
                                        </p:tgtEl>
                                        <p:attrNameLst>
                                          <p:attrName>style.visibility</p:attrName>
                                        </p:attrNameLst>
                                      </p:cBhvr>
                                      <p:to>
                                        <p:strVal val="visible"/>
                                      </p:to>
                                    </p:set>
                                    <p:animEffect transition="in" filter="wipe(left)">
                                      <p:cBhvr>
                                        <p:cTn id="26" dur="500"/>
                                        <p:tgtEl>
                                          <p:spTgt spid="11161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111619">
                                            <p:txEl>
                                              <p:pRg st="5" end="5"/>
                                            </p:txEl>
                                          </p:spTgt>
                                        </p:tgtEl>
                                        <p:attrNameLst>
                                          <p:attrName>style.visibility</p:attrName>
                                        </p:attrNameLst>
                                      </p:cBhvr>
                                      <p:to>
                                        <p:strVal val="visible"/>
                                      </p:to>
                                    </p:set>
                                    <p:animEffect transition="in" filter="wipe(left)">
                                      <p:cBhvr>
                                        <p:cTn id="31" dur="500"/>
                                        <p:tgtEl>
                                          <p:spTgt spid="111619">
                                            <p:txEl>
                                              <p:pRg st="5" end="5"/>
                                            </p:txEl>
                                          </p:spTgt>
                                        </p:tgtEl>
                                      </p:cBhvr>
                                    </p:animEffect>
                                  </p:childTnLst>
                                </p:cTn>
                              </p:par>
                            </p:childTnLst>
                          </p:cTn>
                        </p:par>
                        <p:par>
                          <p:cTn id="32" fill="hold">
                            <p:stCondLst>
                              <p:cond delay="1650"/>
                            </p:stCondLst>
                            <p:childTnLst>
                              <p:par>
                                <p:cTn id="33" presetID="22" presetClass="entr" presetSubtype="8" fill="hold" grpId="0" nodeType="afterEffect">
                                  <p:stCondLst>
                                    <p:cond delay="0"/>
                                  </p:stCondLst>
                                  <p:iterate type="wd">
                                    <p:tmPct val="10000"/>
                                  </p:iterate>
                                  <p:childTnLst>
                                    <p:set>
                                      <p:cBhvr>
                                        <p:cTn id="34" dur="1" fill="hold">
                                          <p:stCondLst>
                                            <p:cond delay="0"/>
                                          </p:stCondLst>
                                        </p:cTn>
                                        <p:tgtEl>
                                          <p:spTgt spid="111619">
                                            <p:txEl>
                                              <p:pRg st="6" end="6"/>
                                            </p:txEl>
                                          </p:spTgt>
                                        </p:tgtEl>
                                        <p:attrNameLst>
                                          <p:attrName>style.visibility</p:attrName>
                                        </p:attrNameLst>
                                      </p:cBhvr>
                                      <p:to>
                                        <p:strVal val="visible"/>
                                      </p:to>
                                    </p:set>
                                    <p:animEffect transition="in" filter="wipe(left)">
                                      <p:cBhvr>
                                        <p:cTn id="35" dur="500"/>
                                        <p:tgtEl>
                                          <p:spTgt spid="111619">
                                            <p:txEl>
                                              <p:pRg st="6" end="6"/>
                                            </p:txEl>
                                          </p:spTgt>
                                        </p:tgtEl>
                                      </p:cBhvr>
                                    </p:animEffect>
                                  </p:childTnLst>
                                </p:cTn>
                              </p:par>
                            </p:childTnLst>
                          </p:cTn>
                        </p:par>
                        <p:par>
                          <p:cTn id="36" fill="hold">
                            <p:stCondLst>
                              <p:cond delay="2650"/>
                            </p:stCondLst>
                            <p:childTnLst>
                              <p:par>
                                <p:cTn id="37" presetID="22" presetClass="entr" presetSubtype="8" fill="hold" grpId="0" nodeType="afterEffect">
                                  <p:stCondLst>
                                    <p:cond delay="0"/>
                                  </p:stCondLst>
                                  <p:iterate type="wd">
                                    <p:tmPct val="10000"/>
                                  </p:iterate>
                                  <p:childTnLst>
                                    <p:set>
                                      <p:cBhvr>
                                        <p:cTn id="38" dur="1" fill="hold">
                                          <p:stCondLst>
                                            <p:cond delay="0"/>
                                          </p:stCondLst>
                                        </p:cTn>
                                        <p:tgtEl>
                                          <p:spTgt spid="111619">
                                            <p:txEl>
                                              <p:pRg st="7" end="7"/>
                                            </p:txEl>
                                          </p:spTgt>
                                        </p:tgtEl>
                                        <p:attrNameLst>
                                          <p:attrName>style.visibility</p:attrName>
                                        </p:attrNameLst>
                                      </p:cBhvr>
                                      <p:to>
                                        <p:strVal val="visible"/>
                                      </p:to>
                                    </p:set>
                                    <p:animEffect transition="in" filter="wipe(left)">
                                      <p:cBhvr>
                                        <p:cTn id="39" dur="500"/>
                                        <p:tgtEl>
                                          <p:spTgt spid="111619">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111619">
                                            <p:txEl>
                                              <p:pRg st="8" end="8"/>
                                            </p:txEl>
                                          </p:spTgt>
                                        </p:tgtEl>
                                        <p:attrNameLst>
                                          <p:attrName>style.visibility</p:attrName>
                                        </p:attrNameLst>
                                      </p:cBhvr>
                                      <p:to>
                                        <p:strVal val="visible"/>
                                      </p:to>
                                    </p:set>
                                    <p:animEffect transition="in" filter="wipe(left)">
                                      <p:cBhvr>
                                        <p:cTn id="44" dur="500"/>
                                        <p:tgtEl>
                                          <p:spTgt spid="111619">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11619">
                                            <p:txEl>
                                              <p:pRg st="9" end="9"/>
                                            </p:txEl>
                                          </p:spTgt>
                                        </p:tgtEl>
                                        <p:attrNameLst>
                                          <p:attrName>style.visibility</p:attrName>
                                        </p:attrNameLst>
                                      </p:cBhvr>
                                      <p:to>
                                        <p:strVal val="visible"/>
                                      </p:to>
                                    </p:set>
                                    <p:animEffect transition="in" filter="wipe(left)">
                                      <p:cBhvr>
                                        <p:cTn id="49" dur="500"/>
                                        <p:tgtEl>
                                          <p:spTgt spid="111619">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111619">
                                            <p:txEl>
                                              <p:pRg st="10" end="10"/>
                                            </p:txEl>
                                          </p:spTgt>
                                        </p:tgtEl>
                                        <p:attrNameLst>
                                          <p:attrName>style.visibility</p:attrName>
                                        </p:attrNameLst>
                                      </p:cBhvr>
                                      <p:to>
                                        <p:strVal val="visible"/>
                                      </p:to>
                                    </p:set>
                                    <p:animEffect transition="in" filter="wipe(left)">
                                      <p:cBhvr>
                                        <p:cTn id="54" dur="500"/>
                                        <p:tgtEl>
                                          <p:spTgt spid="11161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Mar. 4, 2020</a:t>
            </a:r>
          </a:p>
        </p:txBody>
      </p:sp>
      <p:sp>
        <p:nvSpPr>
          <p:cNvPr id="4403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Spring 2020                    Dr. Jaehoon Yu</a:t>
            </a:r>
          </a:p>
        </p:txBody>
      </p:sp>
      <p:sp>
        <p:nvSpPr>
          <p:cNvPr id="4403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6CA537-DAC0-D446-A75D-F9BF89A64838}"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pic>
        <p:nvPicPr>
          <p:cNvPr id="305154" name="Picture 2" descr="FG24_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09600"/>
            <a:ext cx="68580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5155" name="Rectangle 3"/>
          <p:cNvSpPr>
            <a:spLocks noChangeArrowheads="1"/>
          </p:cNvSpPr>
          <p:nvPr/>
        </p:nvSpPr>
        <p:spPr bwMode="auto">
          <a:xfrm>
            <a:off x="381000" y="609600"/>
            <a:ext cx="85344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3200" dirty="0">
                <a:solidFill>
                  <a:schemeClr val="accent2"/>
                </a:solidFill>
                <a:latin typeface="Arial Narrow" charset="0"/>
              </a:rPr>
              <a:t>Let’s consider the two cases below: </a:t>
            </a:r>
          </a:p>
        </p:txBody>
      </p:sp>
      <p:sp>
        <p:nvSpPr>
          <p:cNvPr id="44039" name="Rectangle 4"/>
          <p:cNvSpPr>
            <a:spLocks noGrp="1" noChangeArrowheads="1"/>
          </p:cNvSpPr>
          <p:nvPr>
            <p:ph type="title"/>
          </p:nvPr>
        </p:nvSpPr>
        <p:spPr>
          <a:xfrm>
            <a:off x="76200" y="0"/>
            <a:ext cx="8991600" cy="685800"/>
          </a:xfrm>
        </p:spPr>
        <p:txBody>
          <a:bodyPr/>
          <a:lstStyle/>
          <a:p>
            <a:r>
              <a:rPr lang="en-US" sz="4000" dirty="0">
                <a:latin typeface="Arial Narrow" charset="0"/>
                <a:ea typeface="ＭＳ Ｐゴシック" charset="0"/>
                <a:cs typeface="ＭＳ Ｐゴシック" charset="0"/>
              </a:rPr>
              <a:t>Effect of a Dielectric Material on Capacitance </a:t>
            </a:r>
          </a:p>
        </p:txBody>
      </p:sp>
      <p:sp>
        <p:nvSpPr>
          <p:cNvPr id="305157" name="Rectangle 5"/>
          <p:cNvSpPr>
            <a:spLocks noChangeArrowheads="1"/>
          </p:cNvSpPr>
          <p:nvPr/>
        </p:nvSpPr>
        <p:spPr bwMode="auto">
          <a:xfrm>
            <a:off x="457200" y="3810000"/>
            <a:ext cx="81534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dirty="0">
                <a:solidFill>
                  <a:schemeClr val="accent2"/>
                </a:solidFill>
                <a:latin typeface="Arial Narrow" charset="0"/>
              </a:rPr>
              <a:t>Constant voltage: Experimentally observed that the total charge on each plate of the capacitor increases by K as a dielectric material is inserted between the gap </a:t>
            </a:r>
            <a:r>
              <a:rPr lang="en-US" dirty="0">
                <a:solidFill>
                  <a:schemeClr val="accent2"/>
                </a:solidFill>
                <a:latin typeface="Arial Narrow" charset="0"/>
                <a:sym typeface="Wingdings" charset="0"/>
              </a:rPr>
              <a:t> Q=KQ</a:t>
            </a:r>
            <a:r>
              <a:rPr lang="en-US" baseline="-25000" dirty="0">
                <a:solidFill>
                  <a:schemeClr val="accent2"/>
                </a:solidFill>
                <a:latin typeface="Arial Narrow" charset="0"/>
                <a:sym typeface="Wingdings" charset="0"/>
              </a:rPr>
              <a:t>0</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a:p>
            <a:pPr marL="342900" indent="-342900">
              <a:spcBef>
                <a:spcPct val="20000"/>
              </a:spcBef>
              <a:buFontTx/>
              <a:buChar char="•"/>
            </a:pPr>
            <a:r>
              <a:rPr lang="en-US" dirty="0">
                <a:solidFill>
                  <a:schemeClr val="accent2"/>
                </a:solidFill>
                <a:latin typeface="Arial Narrow" charset="0"/>
                <a:sym typeface="Wingdings" charset="0"/>
              </a:rPr>
              <a:t>Constant charge: Voltage found to drop by a factor K  V=V</a:t>
            </a:r>
            <a:r>
              <a:rPr lang="en-US" baseline="-25000" dirty="0">
                <a:solidFill>
                  <a:schemeClr val="accent2"/>
                </a:solidFill>
                <a:latin typeface="Arial Narrow" charset="0"/>
                <a:sym typeface="Wingdings" charset="0"/>
              </a:rPr>
              <a:t>0</a:t>
            </a:r>
            <a:r>
              <a:rPr lang="en-US" dirty="0">
                <a:solidFill>
                  <a:schemeClr val="accent2"/>
                </a:solidFill>
                <a:latin typeface="Arial Narrow" charset="0"/>
                <a:sym typeface="Wingdings" charset="0"/>
              </a:rPr>
              <a:t>/K</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p:txBody>
      </p:sp>
      <p:sp>
        <p:nvSpPr>
          <p:cNvPr id="305158" name="Text Box 6"/>
          <p:cNvSpPr txBox="1">
            <a:spLocks noChangeArrowheads="1"/>
          </p:cNvSpPr>
          <p:nvPr/>
        </p:nvSpPr>
        <p:spPr bwMode="auto">
          <a:xfrm>
            <a:off x="304800" y="1371600"/>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#1 : constant  V</a:t>
            </a:r>
          </a:p>
        </p:txBody>
      </p:sp>
      <p:sp>
        <p:nvSpPr>
          <p:cNvPr id="305159" name="Text Box 7"/>
          <p:cNvSpPr txBox="1">
            <a:spLocks noChangeArrowheads="1"/>
          </p:cNvSpPr>
          <p:nvPr/>
        </p:nvSpPr>
        <p:spPr bwMode="auto">
          <a:xfrm>
            <a:off x="304800" y="2682875"/>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#2 : constant  Q</a:t>
            </a:r>
          </a:p>
        </p:txBody>
      </p:sp>
      <p:sp>
        <p:nvSpPr>
          <p:cNvPr id="2" name="Rectangle 1"/>
          <p:cNvSpPr/>
          <p:nvPr/>
        </p:nvSpPr>
        <p:spPr bwMode="auto">
          <a:xfrm>
            <a:off x="1752600" y="2514600"/>
            <a:ext cx="25908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2" name="Rectangle 11"/>
          <p:cNvSpPr/>
          <p:nvPr/>
        </p:nvSpPr>
        <p:spPr bwMode="auto">
          <a:xfrm>
            <a:off x="4343400" y="1143000"/>
            <a:ext cx="43434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3" name="Rectangle 12"/>
          <p:cNvSpPr/>
          <p:nvPr/>
        </p:nvSpPr>
        <p:spPr bwMode="auto">
          <a:xfrm>
            <a:off x="4343400" y="2286000"/>
            <a:ext cx="21336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4" name="Rectangle 13"/>
          <p:cNvSpPr/>
          <p:nvPr/>
        </p:nvSpPr>
        <p:spPr bwMode="auto">
          <a:xfrm>
            <a:off x="6477000" y="2286000"/>
            <a:ext cx="21336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41092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5155">
                                            <p:txEl>
                                              <p:pRg st="0" end="0"/>
                                            </p:txEl>
                                          </p:spTgt>
                                        </p:tgtEl>
                                        <p:attrNameLst>
                                          <p:attrName>style.visibility</p:attrName>
                                        </p:attrNameLst>
                                      </p:cBhvr>
                                      <p:to>
                                        <p:strVal val="visible"/>
                                      </p:to>
                                    </p:set>
                                    <p:animEffect transition="in" filter="wipe(left)">
                                      <p:cBhvr>
                                        <p:cTn id="7" dur="500"/>
                                        <p:tgtEl>
                                          <p:spTgt spid="305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5158"/>
                                        </p:tgtEl>
                                        <p:attrNameLst>
                                          <p:attrName>style.visibility</p:attrName>
                                        </p:attrNameLst>
                                      </p:cBhvr>
                                      <p:to>
                                        <p:strVal val="visible"/>
                                      </p:to>
                                    </p:set>
                                    <p:animEffect transition="in" filter="wipe(left)">
                                      <p:cBhvr>
                                        <p:cTn id="12" dur="500"/>
                                        <p:tgtEl>
                                          <p:spTgt spid="305158"/>
                                        </p:tgtEl>
                                      </p:cBhvr>
                                    </p:animEffect>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305154"/>
                                        </p:tgtEl>
                                        <p:attrNameLst>
                                          <p:attrName>style.visibility</p:attrName>
                                        </p:attrNameLst>
                                      </p:cBhvr>
                                      <p:to>
                                        <p:strVal val="visible"/>
                                      </p:to>
                                    </p:set>
                                    <p:animEffect transition="in" filter="wipe(left)">
                                      <p:cBhvr>
                                        <p:cTn id="16" dur="500"/>
                                        <p:tgtEl>
                                          <p:spTgt spid="30515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305157">
                                            <p:txEl>
                                              <p:pRg st="0" end="0"/>
                                            </p:txEl>
                                          </p:spTgt>
                                        </p:tgtEl>
                                        <p:attrNameLst>
                                          <p:attrName>style.visibility</p:attrName>
                                        </p:attrNameLst>
                                      </p:cBhvr>
                                      <p:to>
                                        <p:strVal val="visible"/>
                                      </p:to>
                                    </p:set>
                                    <p:animEffect transition="in" filter="wipe(left)">
                                      <p:cBhvr>
                                        <p:cTn id="21" dur="500"/>
                                        <p:tgtEl>
                                          <p:spTgt spid="305157">
                                            <p:txEl>
                                              <p:pRg st="0" end="0"/>
                                            </p:txEl>
                                          </p:spTgt>
                                        </p:tgtEl>
                                      </p:cBhvr>
                                    </p:animEffect>
                                  </p:childTnLst>
                                </p:cTn>
                              </p:par>
                            </p:childTnLst>
                          </p:cTn>
                        </p:par>
                        <p:par>
                          <p:cTn id="22" fill="hold">
                            <p:stCondLst>
                              <p:cond delay="2000"/>
                            </p:stCondLst>
                            <p:childTnLst>
                              <p:par>
                                <p:cTn id="23" presetID="22" presetClass="exit" presetSubtype="8" fill="hold" grpId="0" nodeType="afterEffect">
                                  <p:stCondLst>
                                    <p:cond delay="0"/>
                                  </p:stCondLst>
                                  <p:childTnLst>
                                    <p:animEffect transition="out" filter="wipe(left)">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305157">
                                            <p:txEl>
                                              <p:pRg st="1" end="1"/>
                                            </p:txEl>
                                          </p:spTgt>
                                        </p:tgtEl>
                                        <p:attrNameLst>
                                          <p:attrName>style.visibility</p:attrName>
                                        </p:attrNameLst>
                                      </p:cBhvr>
                                      <p:to>
                                        <p:strVal val="visible"/>
                                      </p:to>
                                    </p:set>
                                    <p:animEffect transition="in" filter="wipe(left)">
                                      <p:cBhvr>
                                        <p:cTn id="30" dur="500"/>
                                        <p:tgtEl>
                                          <p:spTgt spid="305157">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05159"/>
                                        </p:tgtEl>
                                        <p:attrNameLst>
                                          <p:attrName>style.visibility</p:attrName>
                                        </p:attrNameLst>
                                      </p:cBhvr>
                                      <p:to>
                                        <p:strVal val="visible"/>
                                      </p:to>
                                    </p:set>
                                    <p:animEffect transition="in" filter="wipe(left)">
                                      <p:cBhvr>
                                        <p:cTn id="35" dur="500"/>
                                        <p:tgtEl>
                                          <p:spTgt spid="30515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xit" presetSubtype="32" fill="hold" grpId="0" nodeType="clickEffect">
                                  <p:stCondLst>
                                    <p:cond delay="0"/>
                                  </p:stCondLst>
                                  <p:childTnLst>
                                    <p:anim calcmode="lin" valueType="num">
                                      <p:cBhvr>
                                        <p:cTn id="39" dur="500"/>
                                        <p:tgtEl>
                                          <p:spTgt spid="2"/>
                                        </p:tgtEl>
                                        <p:attrNameLst>
                                          <p:attrName>ppt_w</p:attrName>
                                        </p:attrNameLst>
                                      </p:cBhvr>
                                      <p:tavLst>
                                        <p:tav tm="0">
                                          <p:val>
                                            <p:strVal val="ppt_w"/>
                                          </p:val>
                                        </p:tav>
                                        <p:tav tm="100000">
                                          <p:val>
                                            <p:fltVal val="0"/>
                                          </p:val>
                                        </p:tav>
                                      </p:tavLst>
                                    </p:anim>
                                    <p:anim calcmode="lin" valueType="num">
                                      <p:cBhvr>
                                        <p:cTn id="40" dur="500"/>
                                        <p:tgtEl>
                                          <p:spTgt spid="2"/>
                                        </p:tgtEl>
                                        <p:attrNameLst>
                                          <p:attrName>ppt_h</p:attrName>
                                        </p:attrNameLst>
                                      </p:cBhvr>
                                      <p:tavLst>
                                        <p:tav tm="0">
                                          <p:val>
                                            <p:strVal val="ppt_h"/>
                                          </p:val>
                                        </p:tav>
                                        <p:tav tm="100000">
                                          <p:val>
                                            <p:fltVal val="0"/>
                                          </p:val>
                                        </p:tav>
                                      </p:tavLst>
                                    </p:anim>
                                    <p:animEffect transition="out" filter="fade">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05157">
                                            <p:txEl>
                                              <p:pRg st="2" end="2"/>
                                            </p:txEl>
                                          </p:spTgt>
                                        </p:tgtEl>
                                        <p:attrNameLst>
                                          <p:attrName>style.visibility</p:attrName>
                                        </p:attrNameLst>
                                      </p:cBhvr>
                                      <p:to>
                                        <p:strVal val="visible"/>
                                      </p:to>
                                    </p:set>
                                    <p:animEffect transition="in" filter="wipe(left)">
                                      <p:cBhvr>
                                        <p:cTn id="47" dur="500"/>
                                        <p:tgtEl>
                                          <p:spTgt spid="305157">
                                            <p:txEl>
                                              <p:pRg st="2" end="2"/>
                                            </p:txEl>
                                          </p:spTgt>
                                        </p:tgtEl>
                                      </p:cBhvr>
                                    </p:animEffect>
                                  </p:childTnLst>
                                </p:cTn>
                              </p:par>
                            </p:childTnLst>
                          </p:cTn>
                        </p:par>
                        <p:par>
                          <p:cTn id="48" fill="hold">
                            <p:stCondLst>
                              <p:cond delay="1300"/>
                            </p:stCondLst>
                            <p:childTnLst>
                              <p:par>
                                <p:cTn id="49" presetID="22" presetClass="exit" presetSubtype="8" fill="hold" grpId="0" nodeType="afterEffect">
                                  <p:stCondLst>
                                    <p:cond delay="0"/>
                                  </p:stCondLst>
                                  <p:childTnLst>
                                    <p:animEffect transition="out" filter="wipe(left)">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xit" presetSubtype="8" fill="hold" grpId="0" nodeType="clickEffect">
                                  <p:stCondLst>
                                    <p:cond delay="0"/>
                                  </p:stCondLst>
                                  <p:childTnLst>
                                    <p:animEffect transition="out" filter="wipe(left)">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305157">
                                            <p:txEl>
                                              <p:pRg st="3" end="3"/>
                                            </p:txEl>
                                          </p:spTgt>
                                        </p:tgtEl>
                                        <p:attrNameLst>
                                          <p:attrName>style.visibility</p:attrName>
                                        </p:attrNameLst>
                                      </p:cBhvr>
                                      <p:to>
                                        <p:strVal val="visible"/>
                                      </p:to>
                                    </p:set>
                                    <p:animEffect transition="in" filter="wipe(left)">
                                      <p:cBhvr>
                                        <p:cTn id="61" dur="500"/>
                                        <p:tgtEl>
                                          <p:spTgt spid="30515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build="p"/>
      <p:bldP spid="305157" grpId="0" uiExpand="1" build="p"/>
      <p:bldP spid="305158" grpId="0" animBg="1"/>
      <p:bldP spid="305159" grpId="0" animBg="1"/>
      <p:bldP spid="2"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Wednesday, Mar. 4, 2020</a:t>
            </a:r>
          </a:p>
        </p:txBody>
      </p:sp>
      <p:sp>
        <p:nvSpPr>
          <p:cNvPr id="8" name="Footer Placeholder 4"/>
          <p:cNvSpPr>
            <a:spLocks noGrp="1"/>
          </p:cNvSpPr>
          <p:nvPr>
            <p:ph type="ftr" sz="quarter" idx="11"/>
          </p:nvPr>
        </p:nvSpPr>
        <p:spPr/>
        <p:txBody>
          <a:bodyPr/>
          <a:lstStyle/>
          <a:p>
            <a:r>
              <a:rPr lang="en-US"/>
              <a:t>PHYS 1444-002, Spring 2020                    Dr. Jaehoon Yu</a:t>
            </a:r>
          </a:p>
        </p:txBody>
      </p:sp>
      <p:sp>
        <p:nvSpPr>
          <p:cNvPr id="9" name="Slide Number Placeholder 5"/>
          <p:cNvSpPr>
            <a:spLocks noGrp="1"/>
          </p:cNvSpPr>
          <p:nvPr>
            <p:ph type="sldNum" sz="quarter" idx="12"/>
          </p:nvPr>
        </p:nvSpPr>
        <p:spPr/>
        <p:txBody>
          <a:bodyPr/>
          <a:lstStyle/>
          <a:p>
            <a:fld id="{B3D9340E-B728-684F-B219-C7505509A9F7}" type="slidenum">
              <a:rPr lang="en-US"/>
              <a:pPr/>
              <a:t>4</a:t>
            </a:fld>
            <a:endParaRPr lang="en-US"/>
          </a:p>
        </p:txBody>
      </p:sp>
      <p:sp>
        <p:nvSpPr>
          <p:cNvPr id="231427" name="Rectangle 3"/>
          <p:cNvSpPr>
            <a:spLocks noChangeArrowheads="1"/>
          </p:cNvSpPr>
          <p:nvPr/>
        </p:nvSpPr>
        <p:spPr bwMode="auto">
          <a:xfrm>
            <a:off x="381000" y="762000"/>
            <a:ext cx="8534400" cy="5257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What happens to the electric field within a dielectric?</a:t>
            </a:r>
          </a:p>
          <a:p>
            <a:pPr marL="342900" indent="-342900">
              <a:spcBef>
                <a:spcPct val="20000"/>
              </a:spcBef>
              <a:buFontTx/>
              <a:buChar char="•"/>
            </a:pPr>
            <a:r>
              <a:rPr lang="en-US" sz="3200" dirty="0">
                <a:solidFill>
                  <a:schemeClr val="accent2"/>
                </a:solidFill>
                <a:latin typeface="Arial Narrow" charset="0"/>
              </a:rPr>
              <a:t>Without a dielectric, the field is</a:t>
            </a:r>
          </a:p>
          <a:p>
            <a:pPr marL="742950" lvl="1" indent="-285750">
              <a:spcBef>
                <a:spcPct val="20000"/>
              </a:spcBef>
              <a:buFontTx/>
              <a:buChar char="–"/>
            </a:pPr>
            <a:r>
              <a:rPr lang="en-US" sz="2800" dirty="0">
                <a:solidFill>
                  <a:srgbClr val="660066"/>
                </a:solidFill>
                <a:latin typeface="Arial Narrow" charset="0"/>
                <a:ea typeface="ＭＳ Ｐゴシック" charset="-128"/>
              </a:rPr>
              <a:t>What are V</a:t>
            </a:r>
            <a:r>
              <a:rPr lang="en-US" sz="2800" baseline="-25000" dirty="0">
                <a:solidFill>
                  <a:srgbClr val="660066"/>
                </a:solidFill>
                <a:latin typeface="Arial Narrow" charset="0"/>
                <a:ea typeface="ＭＳ Ｐゴシック" charset="-128"/>
              </a:rPr>
              <a:t>0</a:t>
            </a:r>
            <a:r>
              <a:rPr lang="en-US" sz="2800" dirty="0">
                <a:solidFill>
                  <a:srgbClr val="660066"/>
                </a:solidFill>
                <a:latin typeface="Arial Narrow" charset="0"/>
                <a:ea typeface="ＭＳ Ｐゴシック" charset="-128"/>
              </a:rPr>
              <a:t> and d?</a:t>
            </a:r>
          </a:p>
          <a:p>
            <a:pPr marL="1143000" lvl="2" indent="-228600">
              <a:spcBef>
                <a:spcPct val="20000"/>
              </a:spcBef>
              <a:buFontTx/>
              <a:buChar char="•"/>
            </a:pPr>
            <a:r>
              <a:rPr lang="en-US" dirty="0">
                <a:solidFill>
                  <a:srgbClr val="003300"/>
                </a:solidFill>
                <a:latin typeface="Arial Narrow" charset="0"/>
                <a:ea typeface="ＭＳ Ｐゴシック" charset="-128"/>
              </a:rPr>
              <a:t>V</a:t>
            </a:r>
            <a:r>
              <a:rPr lang="en-US" baseline="-25000" dirty="0">
                <a:solidFill>
                  <a:srgbClr val="003300"/>
                </a:solidFill>
                <a:latin typeface="Arial Narrow" charset="0"/>
                <a:ea typeface="ＭＳ Ｐゴシック" charset="-128"/>
              </a:rPr>
              <a:t>0</a:t>
            </a:r>
            <a:r>
              <a:rPr lang="en-US" dirty="0">
                <a:solidFill>
                  <a:srgbClr val="003300"/>
                </a:solidFill>
                <a:latin typeface="Arial Narrow" charset="0"/>
                <a:ea typeface="ＭＳ Ｐゴシック" charset="-128"/>
              </a:rPr>
              <a:t>: Potential difference between the two plates</a:t>
            </a:r>
          </a:p>
          <a:p>
            <a:pPr marL="1143000" lvl="2" indent="-228600">
              <a:spcBef>
                <a:spcPct val="20000"/>
              </a:spcBef>
              <a:buFontTx/>
              <a:buChar char="•"/>
            </a:pPr>
            <a:r>
              <a:rPr lang="en-US" dirty="0">
                <a:solidFill>
                  <a:srgbClr val="003300"/>
                </a:solidFill>
                <a:latin typeface="Arial Narrow" charset="0"/>
                <a:ea typeface="ＭＳ Ｐゴシック" charset="-128"/>
              </a:rPr>
              <a:t>d: separation between the two plates</a:t>
            </a:r>
          </a:p>
          <a:p>
            <a:pPr marL="342900" indent="-342900">
              <a:spcBef>
                <a:spcPct val="20000"/>
              </a:spcBef>
              <a:buFontTx/>
              <a:buChar char="•"/>
            </a:pPr>
            <a:r>
              <a:rPr lang="en-US" sz="3200" dirty="0">
                <a:solidFill>
                  <a:schemeClr val="accent2"/>
                </a:solidFill>
                <a:latin typeface="Arial Narrow" charset="0"/>
              </a:rPr>
              <a:t>For a constant voltage, the electric field remains the same</a:t>
            </a:r>
          </a:p>
          <a:p>
            <a:pPr marL="342900" indent="-342900">
              <a:spcBef>
                <a:spcPct val="20000"/>
              </a:spcBef>
              <a:buFontTx/>
              <a:buChar char="•"/>
            </a:pPr>
            <a:r>
              <a:rPr lang="en-US" sz="3200" dirty="0">
                <a:solidFill>
                  <a:schemeClr val="accent2"/>
                </a:solidFill>
                <a:latin typeface="Arial Narrow" charset="0"/>
              </a:rPr>
              <a:t>For the constant charge: the voltage drops to V=V</a:t>
            </a:r>
            <a:r>
              <a:rPr lang="en-US" sz="3200" baseline="-25000" dirty="0">
                <a:solidFill>
                  <a:schemeClr val="accent2"/>
                </a:solidFill>
                <a:latin typeface="Arial Narrow" charset="0"/>
              </a:rPr>
              <a:t>0</a:t>
            </a:r>
            <a:r>
              <a:rPr lang="en-US" sz="3200" dirty="0">
                <a:solidFill>
                  <a:schemeClr val="accent2"/>
                </a:solidFill>
                <a:latin typeface="Arial Narrow" charset="0"/>
              </a:rPr>
              <a:t>/K, thus the field in the dielectric is</a:t>
            </a:r>
          </a:p>
          <a:p>
            <a:pPr marL="742950" lvl="1" indent="-285750">
              <a:spcBef>
                <a:spcPct val="20000"/>
              </a:spcBef>
              <a:buFontTx/>
              <a:buChar char="–"/>
            </a:pPr>
            <a:r>
              <a:rPr lang="en-US" sz="2800" dirty="0">
                <a:solidFill>
                  <a:srgbClr val="660066"/>
                </a:solidFill>
                <a:latin typeface="Arial Narrow" charset="0"/>
                <a:ea typeface="ＭＳ Ｐゴシック" charset="-128"/>
              </a:rPr>
              <a:t>The field in the dielectric is reduced. </a:t>
            </a:r>
          </a:p>
        </p:txBody>
      </p:sp>
      <p:sp>
        <p:nvSpPr>
          <p:cNvPr id="231428" name="Rectangle 4"/>
          <p:cNvSpPr>
            <a:spLocks noGrp="1" noChangeArrowheads="1"/>
          </p:cNvSpPr>
          <p:nvPr>
            <p:ph type="title"/>
          </p:nvPr>
        </p:nvSpPr>
        <p:spPr>
          <a:xfrm>
            <a:off x="381000" y="76200"/>
            <a:ext cx="8305800" cy="685800"/>
          </a:xfrm>
        </p:spPr>
        <p:txBody>
          <a:bodyPr/>
          <a:lstStyle/>
          <a:p>
            <a:r>
              <a:rPr lang="en-US" dirty="0"/>
              <a:t>Effect of a Dielectric Material on Field </a:t>
            </a:r>
          </a:p>
        </p:txBody>
      </p:sp>
      <p:graphicFrame>
        <p:nvGraphicFramePr>
          <p:cNvPr id="231432" name="Object 8"/>
          <p:cNvGraphicFramePr>
            <a:graphicFrameLocks noChangeAspect="1"/>
          </p:cNvGraphicFramePr>
          <p:nvPr/>
        </p:nvGraphicFramePr>
        <p:xfrm>
          <a:off x="5715000" y="1371600"/>
          <a:ext cx="1295400" cy="965200"/>
        </p:xfrm>
        <a:graphic>
          <a:graphicData uri="http://schemas.openxmlformats.org/presentationml/2006/ole">
            <mc:AlternateContent xmlns:mc="http://schemas.openxmlformats.org/markup-compatibility/2006">
              <mc:Choice xmlns:v="urn:schemas-microsoft-com:vml" Requires="v">
                <p:oleObj spid="_x0000_s87233" name="Equation" r:id="rId3" imgW="495000" imgH="368280" progId="Equation.DSMT4">
                  <p:embed/>
                </p:oleObj>
              </mc:Choice>
              <mc:Fallback>
                <p:oleObj name="Equation" r:id="rId3" imgW="495000" imgH="368280" progId="Equation.DSMT4">
                  <p:embed/>
                  <p:pic>
                    <p:nvPicPr>
                      <p:cNvPr id="23143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371600"/>
                        <a:ext cx="1295400" cy="9652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3" name="Object 9"/>
          <p:cNvGraphicFramePr>
            <a:graphicFrameLocks noChangeAspect="1"/>
          </p:cNvGraphicFramePr>
          <p:nvPr/>
        </p:nvGraphicFramePr>
        <p:xfrm>
          <a:off x="5943600" y="5105400"/>
          <a:ext cx="3124200" cy="833438"/>
        </p:xfrm>
        <a:graphic>
          <a:graphicData uri="http://schemas.openxmlformats.org/presentationml/2006/ole">
            <mc:AlternateContent xmlns:mc="http://schemas.openxmlformats.org/markup-compatibility/2006">
              <mc:Choice xmlns:v="urn:schemas-microsoft-com:vml" Requires="v">
                <p:oleObj spid="_x0000_s87234" name="Equation" r:id="rId5" imgW="1384200" imgH="368280" progId="Equation.DSMT4">
                  <p:embed/>
                </p:oleObj>
              </mc:Choice>
              <mc:Fallback>
                <p:oleObj name="Equation" r:id="rId5" imgW="1384200" imgH="368280" progId="Equation.DSMT4">
                  <p:embed/>
                  <p:pic>
                    <p:nvPicPr>
                      <p:cNvPr id="231433"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105400"/>
                        <a:ext cx="3124200" cy="833438"/>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4" name="Object 10"/>
          <p:cNvGraphicFramePr>
            <a:graphicFrameLocks noChangeAspect="1"/>
          </p:cNvGraphicFramePr>
          <p:nvPr/>
        </p:nvGraphicFramePr>
        <p:xfrm>
          <a:off x="3154363" y="5943600"/>
          <a:ext cx="1233487" cy="833438"/>
        </p:xfrm>
        <a:graphic>
          <a:graphicData uri="http://schemas.openxmlformats.org/presentationml/2006/ole">
            <mc:AlternateContent xmlns:mc="http://schemas.openxmlformats.org/markup-compatibility/2006">
              <mc:Choice xmlns:v="urn:schemas-microsoft-com:vml" Requires="v">
                <p:oleObj spid="_x0000_s87235" name="Equation" r:id="rId7" imgW="545760" imgH="368280" progId="Equation.DSMT4">
                  <p:embed/>
                </p:oleObj>
              </mc:Choice>
              <mc:Fallback>
                <p:oleObj name="Equation" r:id="rId7" imgW="545760" imgH="368280" progId="Equation.DSMT4">
                  <p:embed/>
                  <p:pic>
                    <p:nvPicPr>
                      <p:cNvPr id="231434"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4363" y="5943600"/>
                        <a:ext cx="1233487" cy="833438"/>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272337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1427">
                                            <p:txEl>
                                              <p:pRg st="0" end="0"/>
                                            </p:txEl>
                                          </p:spTgt>
                                        </p:tgtEl>
                                        <p:attrNameLst>
                                          <p:attrName>style.visibility</p:attrName>
                                        </p:attrNameLst>
                                      </p:cBhvr>
                                      <p:to>
                                        <p:strVal val="visible"/>
                                      </p:to>
                                    </p:set>
                                    <p:animEffect transition="in" filter="wipe(left)">
                                      <p:cBhvr>
                                        <p:cTn id="7" dur="500"/>
                                        <p:tgtEl>
                                          <p:spTgt spid="231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1427">
                                            <p:txEl>
                                              <p:pRg st="1" end="1"/>
                                            </p:txEl>
                                          </p:spTgt>
                                        </p:tgtEl>
                                        <p:attrNameLst>
                                          <p:attrName>style.visibility</p:attrName>
                                        </p:attrNameLst>
                                      </p:cBhvr>
                                      <p:to>
                                        <p:strVal val="visible"/>
                                      </p:to>
                                    </p:set>
                                    <p:animEffect transition="in" filter="wipe(left)">
                                      <p:cBhvr>
                                        <p:cTn id="12" dur="500"/>
                                        <p:tgtEl>
                                          <p:spTgt spid="231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1432"/>
                                        </p:tgtEl>
                                        <p:attrNameLst>
                                          <p:attrName>style.visibility</p:attrName>
                                        </p:attrNameLst>
                                      </p:cBhvr>
                                      <p:to>
                                        <p:strVal val="visible"/>
                                      </p:to>
                                    </p:set>
                                    <p:animEffect transition="in" filter="wipe(left)">
                                      <p:cBhvr>
                                        <p:cTn id="17" dur="500"/>
                                        <p:tgtEl>
                                          <p:spTgt spid="2314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31427">
                                            <p:txEl>
                                              <p:pRg st="2" end="2"/>
                                            </p:txEl>
                                          </p:spTgt>
                                        </p:tgtEl>
                                        <p:attrNameLst>
                                          <p:attrName>style.visibility</p:attrName>
                                        </p:attrNameLst>
                                      </p:cBhvr>
                                      <p:to>
                                        <p:strVal val="visible"/>
                                      </p:to>
                                    </p:set>
                                    <p:animEffect transition="in" filter="wipe(left)">
                                      <p:cBhvr>
                                        <p:cTn id="22" dur="500"/>
                                        <p:tgtEl>
                                          <p:spTgt spid="2314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31427">
                                            <p:txEl>
                                              <p:pRg st="3" end="3"/>
                                            </p:txEl>
                                          </p:spTgt>
                                        </p:tgtEl>
                                        <p:attrNameLst>
                                          <p:attrName>style.visibility</p:attrName>
                                        </p:attrNameLst>
                                      </p:cBhvr>
                                      <p:to>
                                        <p:strVal val="visible"/>
                                      </p:to>
                                    </p:set>
                                    <p:animEffect transition="in" filter="wipe(left)">
                                      <p:cBhvr>
                                        <p:cTn id="27" dur="500"/>
                                        <p:tgtEl>
                                          <p:spTgt spid="23142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31427">
                                            <p:txEl>
                                              <p:pRg st="4" end="4"/>
                                            </p:txEl>
                                          </p:spTgt>
                                        </p:tgtEl>
                                        <p:attrNameLst>
                                          <p:attrName>style.visibility</p:attrName>
                                        </p:attrNameLst>
                                      </p:cBhvr>
                                      <p:to>
                                        <p:strVal val="visible"/>
                                      </p:to>
                                    </p:set>
                                    <p:animEffect transition="in" filter="wipe(left)">
                                      <p:cBhvr>
                                        <p:cTn id="32" dur="500"/>
                                        <p:tgtEl>
                                          <p:spTgt spid="23142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31427">
                                            <p:txEl>
                                              <p:pRg st="5" end="5"/>
                                            </p:txEl>
                                          </p:spTgt>
                                        </p:tgtEl>
                                        <p:attrNameLst>
                                          <p:attrName>style.visibility</p:attrName>
                                        </p:attrNameLst>
                                      </p:cBhvr>
                                      <p:to>
                                        <p:strVal val="visible"/>
                                      </p:to>
                                    </p:set>
                                    <p:animEffect transition="in" filter="wipe(left)">
                                      <p:cBhvr>
                                        <p:cTn id="37" dur="500"/>
                                        <p:tgtEl>
                                          <p:spTgt spid="23142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31427">
                                            <p:txEl>
                                              <p:pRg st="6" end="6"/>
                                            </p:txEl>
                                          </p:spTgt>
                                        </p:tgtEl>
                                        <p:attrNameLst>
                                          <p:attrName>style.visibility</p:attrName>
                                        </p:attrNameLst>
                                      </p:cBhvr>
                                      <p:to>
                                        <p:strVal val="visible"/>
                                      </p:to>
                                    </p:set>
                                    <p:animEffect transition="in" filter="wipe(left)">
                                      <p:cBhvr>
                                        <p:cTn id="42" dur="500"/>
                                        <p:tgtEl>
                                          <p:spTgt spid="23142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31433"/>
                                        </p:tgtEl>
                                        <p:attrNameLst>
                                          <p:attrName>style.visibility</p:attrName>
                                        </p:attrNameLst>
                                      </p:cBhvr>
                                      <p:to>
                                        <p:strVal val="visible"/>
                                      </p:to>
                                    </p:set>
                                    <p:animEffect transition="in" filter="wipe(left)">
                                      <p:cBhvr>
                                        <p:cTn id="47" dur="500"/>
                                        <p:tgtEl>
                                          <p:spTgt spid="2314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31427">
                                            <p:txEl>
                                              <p:pRg st="7" end="7"/>
                                            </p:txEl>
                                          </p:spTgt>
                                        </p:tgtEl>
                                        <p:attrNameLst>
                                          <p:attrName>style.visibility</p:attrName>
                                        </p:attrNameLst>
                                      </p:cBhvr>
                                      <p:to>
                                        <p:strVal val="visible"/>
                                      </p:to>
                                    </p:set>
                                    <p:animEffect transition="in" filter="wipe(left)">
                                      <p:cBhvr>
                                        <p:cTn id="52" dur="500"/>
                                        <p:tgtEl>
                                          <p:spTgt spid="231427">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31434"/>
                                        </p:tgtEl>
                                        <p:attrNameLst>
                                          <p:attrName>style.visibility</p:attrName>
                                        </p:attrNameLst>
                                      </p:cBhvr>
                                      <p:to>
                                        <p:strVal val="visible"/>
                                      </p:to>
                                    </p:set>
                                    <p:animEffect transition="in" filter="wipe(left)">
                                      <p:cBhvr>
                                        <p:cTn id="57" dur="500"/>
                                        <p:tgtEl>
                                          <p:spTgt spid="231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a:t>Wednesday, Mar. 4, 2020</a:t>
            </a:r>
          </a:p>
        </p:txBody>
      </p:sp>
      <p:sp>
        <p:nvSpPr>
          <p:cNvPr id="20" name="Footer Placeholder 4"/>
          <p:cNvSpPr>
            <a:spLocks noGrp="1"/>
          </p:cNvSpPr>
          <p:nvPr>
            <p:ph type="ftr" sz="quarter" idx="11"/>
          </p:nvPr>
        </p:nvSpPr>
        <p:spPr/>
        <p:txBody>
          <a:bodyPr/>
          <a:lstStyle/>
          <a:p>
            <a:r>
              <a:rPr lang="en-US"/>
              <a:t>PHYS 1444-002, Spring 2020                    Dr. Jaehoon Yu</a:t>
            </a:r>
          </a:p>
        </p:txBody>
      </p:sp>
      <p:sp>
        <p:nvSpPr>
          <p:cNvPr id="21" name="Slide Number Placeholder 5"/>
          <p:cNvSpPr>
            <a:spLocks noGrp="1"/>
          </p:cNvSpPr>
          <p:nvPr>
            <p:ph type="sldNum" sz="quarter" idx="12"/>
          </p:nvPr>
        </p:nvSpPr>
        <p:spPr/>
        <p:txBody>
          <a:bodyPr/>
          <a:lstStyle/>
          <a:p>
            <a:fld id="{10223489-070B-1B49-83AF-CC9076FD6F61}" type="slidenum">
              <a:rPr lang="en-US"/>
              <a:pPr/>
              <a:t>5</a:t>
            </a:fld>
            <a:endParaRPr lang="en-US"/>
          </a:p>
        </p:txBody>
      </p:sp>
      <p:pic>
        <p:nvPicPr>
          <p:cNvPr id="206876" name="Picture 28" descr="FG24_013"/>
          <p:cNvPicPr>
            <a:picLocks noChangeAspect="1" noChangeArrowheads="1"/>
          </p:cNvPicPr>
          <p:nvPr/>
        </p:nvPicPr>
        <p:blipFill>
          <a:blip r:embed="rId3"/>
          <a:srcRect/>
          <a:stretch>
            <a:fillRect/>
          </a:stretch>
        </p:blipFill>
        <p:spPr bwMode="auto">
          <a:xfrm>
            <a:off x="6324600" y="685800"/>
            <a:ext cx="2971800" cy="2667000"/>
          </a:xfrm>
          <a:prstGeom prst="rect">
            <a:avLst/>
          </a:prstGeom>
          <a:noFill/>
        </p:spPr>
      </p:pic>
      <p:sp>
        <p:nvSpPr>
          <p:cNvPr id="206850" name="Rectangle 2"/>
          <p:cNvSpPr>
            <a:spLocks noGrp="1" noChangeArrowheads="1"/>
          </p:cNvSpPr>
          <p:nvPr>
            <p:ph type="title"/>
          </p:nvPr>
        </p:nvSpPr>
        <p:spPr>
          <a:xfrm>
            <a:off x="228600" y="0"/>
            <a:ext cx="8686800" cy="762000"/>
          </a:xfrm>
        </p:spPr>
        <p:txBody>
          <a:bodyPr/>
          <a:lstStyle/>
          <a:p>
            <a:r>
              <a:rPr lang="en-US" dirty="0"/>
              <a:t>Example 24 – 11</a:t>
            </a:r>
          </a:p>
        </p:txBody>
      </p:sp>
      <p:sp>
        <p:nvSpPr>
          <p:cNvPr id="206851" name="Text Box 3"/>
          <p:cNvSpPr txBox="1">
            <a:spLocks noChangeArrowheads="1"/>
          </p:cNvSpPr>
          <p:nvPr/>
        </p:nvSpPr>
        <p:spPr bwMode="auto">
          <a:xfrm>
            <a:off x="152400" y="673100"/>
            <a:ext cx="6705600" cy="2862322"/>
          </a:xfrm>
          <a:prstGeom prst="rect">
            <a:avLst/>
          </a:prstGeom>
          <a:noFill/>
          <a:ln w="38100">
            <a:noFill/>
            <a:miter lim="800000"/>
            <a:headEnd/>
            <a:tailEnd/>
          </a:ln>
          <a:effectLst/>
        </p:spPr>
        <p:txBody>
          <a:bodyPr wrap="square">
            <a:prstTxWarp prst="textNoShape">
              <a:avLst/>
            </a:prstTxWarp>
            <a:spAutoFit/>
          </a:bodyPr>
          <a:lstStyle/>
          <a:p>
            <a:pPr>
              <a:spcBef>
                <a:spcPct val="20000"/>
              </a:spcBef>
            </a:pPr>
            <a:r>
              <a:rPr lang="en-US" sz="2000" b="1" dirty="0">
                <a:solidFill>
                  <a:schemeClr val="accent2"/>
                </a:solidFill>
                <a:latin typeface="Arial Narrow" charset="0"/>
              </a:rPr>
              <a:t>Dielectric Removal: </a:t>
            </a:r>
            <a:r>
              <a:rPr lang="en-US" sz="2000" dirty="0">
                <a:solidFill>
                  <a:schemeClr val="accent2"/>
                </a:solidFill>
                <a:latin typeface="Arial Narrow" charset="0"/>
              </a:rPr>
              <a:t>A parallel-plate capacitor, filled with the dielectric of </a:t>
            </a:r>
            <a:r>
              <a:rPr lang="en-US" sz="2000" dirty="0">
                <a:solidFill>
                  <a:srgbClr val="FF0000"/>
                </a:solidFill>
                <a:latin typeface="Arial Narrow" charset="0"/>
              </a:rPr>
              <a:t>K=3.4</a:t>
            </a:r>
            <a:r>
              <a:rPr lang="en-US" sz="2000" dirty="0">
                <a:solidFill>
                  <a:schemeClr val="accent2"/>
                </a:solidFill>
                <a:latin typeface="Arial Narrow" charset="0"/>
              </a:rPr>
              <a:t>, is connected to a </a:t>
            </a:r>
            <a:r>
              <a:rPr lang="en-US" sz="2000" dirty="0">
                <a:solidFill>
                  <a:srgbClr val="FF0000"/>
                </a:solidFill>
                <a:latin typeface="Arial Narrow" charset="0"/>
              </a:rPr>
              <a:t>100-V </a:t>
            </a:r>
            <a:r>
              <a:rPr lang="en-US" sz="2000" dirty="0">
                <a:solidFill>
                  <a:schemeClr val="accent2"/>
                </a:solidFill>
                <a:latin typeface="Arial Narrow" charset="0"/>
              </a:rPr>
              <a:t>battery.  After the capacitor is fully charged, </a:t>
            </a:r>
            <a:r>
              <a:rPr lang="en-US" sz="2000" dirty="0">
                <a:solidFill>
                  <a:srgbClr val="FF0000"/>
                </a:solidFill>
                <a:latin typeface="Arial Narrow" charset="0"/>
              </a:rPr>
              <a:t>the battery is disconnected</a:t>
            </a:r>
            <a:r>
              <a:rPr lang="en-US" sz="2000" dirty="0">
                <a:solidFill>
                  <a:schemeClr val="accent2"/>
                </a:solidFill>
                <a:latin typeface="Arial Narrow" charset="0"/>
              </a:rPr>
              <a:t>.  The plates have area </a:t>
            </a:r>
            <a:r>
              <a:rPr lang="en-US" sz="2000" dirty="0">
                <a:solidFill>
                  <a:srgbClr val="FF0000"/>
                </a:solidFill>
                <a:latin typeface="Arial Narrow" charset="0"/>
              </a:rPr>
              <a:t>A=4.0m</a:t>
            </a:r>
            <a:r>
              <a:rPr lang="en-US" sz="2000" baseline="30000" dirty="0">
                <a:solidFill>
                  <a:srgbClr val="FF0000"/>
                </a:solidFill>
                <a:latin typeface="Arial Narrow" charset="0"/>
              </a:rPr>
              <a:t>2</a:t>
            </a:r>
            <a:r>
              <a:rPr lang="en-US" sz="2000" dirty="0">
                <a:solidFill>
                  <a:schemeClr val="accent2"/>
                </a:solidFill>
                <a:latin typeface="Arial Narrow" charset="0"/>
              </a:rPr>
              <a:t> and are separated by </a:t>
            </a:r>
            <a:r>
              <a:rPr lang="en-US" sz="2000" dirty="0">
                <a:solidFill>
                  <a:srgbClr val="FF0000"/>
                </a:solidFill>
                <a:latin typeface="Arial Narrow" charset="0"/>
              </a:rPr>
              <a:t>d=4.0mm</a:t>
            </a:r>
            <a:r>
              <a:rPr lang="en-US" sz="2000" dirty="0">
                <a:solidFill>
                  <a:schemeClr val="accent2"/>
                </a:solidFill>
                <a:latin typeface="Arial Narrow" charset="0"/>
              </a:rPr>
              <a:t>.  (a) Find the capacitance, the charge on the capacitor, the electric field strength, and the energy stored in the capacitor.  (</a:t>
            </a:r>
            <a:r>
              <a:rPr lang="en-US" sz="2000" dirty="0" err="1">
                <a:solidFill>
                  <a:schemeClr val="accent2"/>
                </a:solidFill>
                <a:latin typeface="Arial Narrow" charset="0"/>
              </a:rPr>
              <a:t>b</a:t>
            </a:r>
            <a:r>
              <a:rPr lang="en-US" sz="2000" dirty="0">
                <a:solidFill>
                  <a:schemeClr val="accent2"/>
                </a:solidFill>
                <a:latin typeface="Arial Narrow" charset="0"/>
              </a:rPr>
              <a:t>) The dielectric is carefully removed, without changing the plate separation nor does any charge leave the capacitor.  Find the new value of capacitance, electric field strength, voltage between the plates and the energy stored in the capacitor.</a:t>
            </a:r>
          </a:p>
        </p:txBody>
      </p:sp>
      <p:sp>
        <p:nvSpPr>
          <p:cNvPr id="206855" name="Text Box 7"/>
          <p:cNvSpPr txBox="1">
            <a:spLocks noChangeArrowheads="1"/>
          </p:cNvSpPr>
          <p:nvPr/>
        </p:nvSpPr>
        <p:spPr bwMode="auto">
          <a:xfrm>
            <a:off x="304800" y="36576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a:t>
            </a:r>
          </a:p>
        </p:txBody>
      </p:sp>
      <p:graphicFrame>
        <p:nvGraphicFramePr>
          <p:cNvPr id="206870" name="Object 22"/>
          <p:cNvGraphicFramePr>
            <a:graphicFrameLocks noChangeAspect="1"/>
          </p:cNvGraphicFramePr>
          <p:nvPr/>
        </p:nvGraphicFramePr>
        <p:xfrm>
          <a:off x="838200" y="3798888"/>
          <a:ext cx="431800" cy="298450"/>
        </p:xfrm>
        <a:graphic>
          <a:graphicData uri="http://schemas.openxmlformats.org/presentationml/2006/ole">
            <mc:AlternateContent xmlns:mc="http://schemas.openxmlformats.org/markup-compatibility/2006">
              <mc:Choice xmlns:v="urn:schemas-microsoft-com:vml" Requires="v">
                <p:oleObj spid="_x0000_s88897" name="Equation" r:id="rId4" imgW="253800" imgH="164880" progId="Equation.DSMT4">
                  <p:embed/>
                </p:oleObj>
              </mc:Choice>
              <mc:Fallback>
                <p:oleObj name="Equation" r:id="rId4" imgW="253800" imgH="164880" progId="Equation.DSMT4">
                  <p:embed/>
                  <p:pic>
                    <p:nvPicPr>
                      <p:cNvPr id="20687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798888"/>
                        <a:ext cx="431800" cy="2984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77" name="Object 29"/>
          <p:cNvGraphicFramePr>
            <a:graphicFrameLocks noChangeAspect="1"/>
          </p:cNvGraphicFramePr>
          <p:nvPr/>
        </p:nvGraphicFramePr>
        <p:xfrm>
          <a:off x="838200" y="4451350"/>
          <a:ext cx="433388" cy="344488"/>
        </p:xfrm>
        <a:graphic>
          <a:graphicData uri="http://schemas.openxmlformats.org/presentationml/2006/ole">
            <mc:AlternateContent xmlns:mc="http://schemas.openxmlformats.org/markup-compatibility/2006">
              <mc:Choice xmlns:v="urn:schemas-microsoft-com:vml" Requires="v">
                <p:oleObj spid="_x0000_s88898" name="Equation" r:id="rId6" imgW="253800" imgH="190440" progId="Equation.DSMT4">
                  <p:embed/>
                </p:oleObj>
              </mc:Choice>
              <mc:Fallback>
                <p:oleObj name="Equation" r:id="rId6" imgW="253800" imgH="190440" progId="Equation.DSMT4">
                  <p:embed/>
                  <p:pic>
                    <p:nvPicPr>
                      <p:cNvPr id="206877" name="Object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451350"/>
                        <a:ext cx="433388" cy="3444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79" name="Object 31"/>
          <p:cNvGraphicFramePr>
            <a:graphicFrameLocks noChangeAspect="1"/>
          </p:cNvGraphicFramePr>
          <p:nvPr/>
        </p:nvGraphicFramePr>
        <p:xfrm>
          <a:off x="1241425" y="3616325"/>
          <a:ext cx="606425" cy="665163"/>
        </p:xfrm>
        <a:graphic>
          <a:graphicData uri="http://schemas.openxmlformats.org/presentationml/2006/ole">
            <mc:AlternateContent xmlns:mc="http://schemas.openxmlformats.org/markup-compatibility/2006">
              <mc:Choice xmlns:v="urn:schemas-microsoft-com:vml" Requires="v">
                <p:oleObj spid="_x0000_s88899" name="Equation" r:id="rId8" imgW="355320" imgH="368280" progId="Equation.DSMT4">
                  <p:embed/>
                </p:oleObj>
              </mc:Choice>
              <mc:Fallback>
                <p:oleObj name="Equation" r:id="rId8" imgW="355320" imgH="368280" progId="Equation.DSMT4">
                  <p:embed/>
                  <p:pic>
                    <p:nvPicPr>
                      <p:cNvPr id="206879" name="Object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1425" y="3616325"/>
                        <a:ext cx="606425" cy="6651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0" name="Object 32"/>
          <p:cNvGraphicFramePr>
            <a:graphicFrameLocks noChangeAspect="1"/>
          </p:cNvGraphicFramePr>
          <p:nvPr/>
        </p:nvGraphicFramePr>
        <p:xfrm>
          <a:off x="1817688" y="3616325"/>
          <a:ext cx="865187" cy="665163"/>
        </p:xfrm>
        <a:graphic>
          <a:graphicData uri="http://schemas.openxmlformats.org/presentationml/2006/ole">
            <mc:AlternateContent xmlns:mc="http://schemas.openxmlformats.org/markup-compatibility/2006">
              <mc:Choice xmlns:v="urn:schemas-microsoft-com:vml" Requires="v">
                <p:oleObj spid="_x0000_s88900" name="Equation" r:id="rId10" imgW="507960" imgH="368280" progId="Equation.DSMT4">
                  <p:embed/>
                </p:oleObj>
              </mc:Choice>
              <mc:Fallback>
                <p:oleObj name="Equation" r:id="rId10" imgW="507960" imgH="368280" progId="Equation.DSMT4">
                  <p:embed/>
                  <p:pic>
                    <p:nvPicPr>
                      <p:cNvPr id="206880" name="Object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7688" y="3616325"/>
                        <a:ext cx="865187" cy="6651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1" name="Object 33"/>
          <p:cNvGraphicFramePr>
            <a:graphicFrameLocks noChangeAspect="1"/>
          </p:cNvGraphicFramePr>
          <p:nvPr/>
        </p:nvGraphicFramePr>
        <p:xfrm>
          <a:off x="2652713" y="3581400"/>
          <a:ext cx="6186487" cy="735013"/>
        </p:xfrm>
        <a:graphic>
          <a:graphicData uri="http://schemas.openxmlformats.org/presentationml/2006/ole">
            <mc:AlternateContent xmlns:mc="http://schemas.openxmlformats.org/markup-compatibility/2006">
              <mc:Choice xmlns:v="urn:schemas-microsoft-com:vml" Requires="v">
                <p:oleObj spid="_x0000_s88901" name="Equation" r:id="rId12" imgW="3632040" imgH="406080" progId="Equation.DSMT4">
                  <p:embed/>
                </p:oleObj>
              </mc:Choice>
              <mc:Fallback>
                <p:oleObj name="Equation" r:id="rId12" imgW="3632040" imgH="406080" progId="Equation.DSMT4">
                  <p:embed/>
                  <p:pic>
                    <p:nvPicPr>
                      <p:cNvPr id="206881" name="Object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52713" y="3581400"/>
                        <a:ext cx="6186487" cy="7350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2" name="Object 34"/>
          <p:cNvGraphicFramePr>
            <a:graphicFrameLocks noChangeAspect="1"/>
          </p:cNvGraphicFramePr>
          <p:nvPr/>
        </p:nvGraphicFramePr>
        <p:xfrm>
          <a:off x="838200" y="5083175"/>
          <a:ext cx="431800" cy="274638"/>
        </p:xfrm>
        <a:graphic>
          <a:graphicData uri="http://schemas.openxmlformats.org/presentationml/2006/ole">
            <mc:AlternateContent xmlns:mc="http://schemas.openxmlformats.org/markup-compatibility/2006">
              <mc:Choice xmlns:v="urn:schemas-microsoft-com:vml" Requires="v">
                <p:oleObj spid="_x0000_s88902" name="Equation" r:id="rId14" imgW="253800" imgH="152280" progId="Equation.DSMT4">
                  <p:embed/>
                </p:oleObj>
              </mc:Choice>
              <mc:Fallback>
                <p:oleObj name="Equation" r:id="rId14" imgW="253800" imgH="152280" progId="Equation.DSMT4">
                  <p:embed/>
                  <p:pic>
                    <p:nvPicPr>
                      <p:cNvPr id="206882" name="Object 3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5083175"/>
                        <a:ext cx="431800" cy="2746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4" name="Object 36"/>
          <p:cNvGraphicFramePr>
            <a:graphicFrameLocks noChangeAspect="1"/>
          </p:cNvGraphicFramePr>
          <p:nvPr/>
        </p:nvGraphicFramePr>
        <p:xfrm>
          <a:off x="839788" y="5715000"/>
          <a:ext cx="455612" cy="298450"/>
        </p:xfrm>
        <a:graphic>
          <a:graphicData uri="http://schemas.openxmlformats.org/presentationml/2006/ole">
            <mc:AlternateContent xmlns:mc="http://schemas.openxmlformats.org/markup-compatibility/2006">
              <mc:Choice xmlns:v="urn:schemas-microsoft-com:vml" Requires="v">
                <p:oleObj spid="_x0000_s88903" name="Equation" r:id="rId16" imgW="266400" imgH="164880" progId="Equation.DSMT4">
                  <p:embed/>
                </p:oleObj>
              </mc:Choice>
              <mc:Fallback>
                <p:oleObj name="Equation" r:id="rId16" imgW="266400" imgH="164880" progId="Equation.DSMT4">
                  <p:embed/>
                  <p:pic>
                    <p:nvPicPr>
                      <p:cNvPr id="206884" name="Object 3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9788" y="5715000"/>
                        <a:ext cx="455612" cy="2984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5" name="Object 37"/>
          <p:cNvGraphicFramePr>
            <a:graphicFrameLocks noChangeAspect="1"/>
          </p:cNvGraphicFramePr>
          <p:nvPr/>
        </p:nvGraphicFramePr>
        <p:xfrm>
          <a:off x="1295400" y="4475163"/>
          <a:ext cx="604838" cy="298450"/>
        </p:xfrm>
        <a:graphic>
          <a:graphicData uri="http://schemas.openxmlformats.org/presentationml/2006/ole">
            <mc:AlternateContent xmlns:mc="http://schemas.openxmlformats.org/markup-compatibility/2006">
              <mc:Choice xmlns:v="urn:schemas-microsoft-com:vml" Requires="v">
                <p:oleObj spid="_x0000_s88904" name="Equation" r:id="rId18" imgW="355320" imgH="164880" progId="Equation.DSMT4">
                  <p:embed/>
                </p:oleObj>
              </mc:Choice>
              <mc:Fallback>
                <p:oleObj name="Equation" r:id="rId18" imgW="355320" imgH="164880" progId="Equation.DSMT4">
                  <p:embed/>
                  <p:pic>
                    <p:nvPicPr>
                      <p:cNvPr id="206885" name="Object 3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5400" y="4475163"/>
                        <a:ext cx="604838" cy="2984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6" name="Object 38"/>
          <p:cNvGraphicFramePr>
            <a:graphicFrameLocks noChangeAspect="1"/>
          </p:cNvGraphicFramePr>
          <p:nvPr/>
        </p:nvGraphicFramePr>
        <p:xfrm>
          <a:off x="1855788" y="4371975"/>
          <a:ext cx="4240212" cy="504825"/>
        </p:xfrm>
        <a:graphic>
          <a:graphicData uri="http://schemas.openxmlformats.org/presentationml/2006/ole">
            <mc:AlternateContent xmlns:mc="http://schemas.openxmlformats.org/markup-compatibility/2006">
              <mc:Choice xmlns:v="urn:schemas-microsoft-com:vml" Requires="v">
                <p:oleObj spid="_x0000_s88905" name="Equation" r:id="rId20" imgW="2489040" imgH="279360" progId="Equation.DSMT4">
                  <p:embed/>
                </p:oleObj>
              </mc:Choice>
              <mc:Fallback>
                <p:oleObj name="Equation" r:id="rId20" imgW="2489040" imgH="279360" progId="Equation.DSMT4">
                  <p:embed/>
                  <p:pic>
                    <p:nvPicPr>
                      <p:cNvPr id="206886" name="Object 3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55788" y="4371975"/>
                        <a:ext cx="4240212" cy="5048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7" name="Object 39"/>
          <p:cNvGraphicFramePr>
            <a:graphicFrameLocks noChangeAspect="1"/>
          </p:cNvGraphicFramePr>
          <p:nvPr/>
        </p:nvGraphicFramePr>
        <p:xfrm>
          <a:off x="1271588" y="4887913"/>
          <a:ext cx="474662" cy="665162"/>
        </p:xfrm>
        <a:graphic>
          <a:graphicData uri="http://schemas.openxmlformats.org/presentationml/2006/ole">
            <mc:AlternateContent xmlns:mc="http://schemas.openxmlformats.org/markup-compatibility/2006">
              <mc:Choice xmlns:v="urn:schemas-microsoft-com:vml" Requires="v">
                <p:oleObj spid="_x0000_s88906" name="Equation" r:id="rId22" imgW="279360" imgH="368280" progId="Equation.DSMT4">
                  <p:embed/>
                </p:oleObj>
              </mc:Choice>
              <mc:Fallback>
                <p:oleObj name="Equation" r:id="rId22" imgW="279360" imgH="368280" progId="Equation.DSMT4">
                  <p:embed/>
                  <p:pic>
                    <p:nvPicPr>
                      <p:cNvPr id="206887" name="Object 3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71588" y="4887913"/>
                        <a:ext cx="474662" cy="6651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8" name="Object 40"/>
          <p:cNvGraphicFramePr>
            <a:graphicFrameLocks noChangeAspect="1"/>
          </p:cNvGraphicFramePr>
          <p:nvPr/>
        </p:nvGraphicFramePr>
        <p:xfrm>
          <a:off x="1749425" y="4876800"/>
          <a:ext cx="2746375" cy="687388"/>
        </p:xfrm>
        <a:graphic>
          <a:graphicData uri="http://schemas.openxmlformats.org/presentationml/2006/ole">
            <mc:AlternateContent xmlns:mc="http://schemas.openxmlformats.org/markup-compatibility/2006">
              <mc:Choice xmlns:v="urn:schemas-microsoft-com:vml" Requires="v">
                <p:oleObj spid="_x0000_s88907" name="Equation" r:id="rId24" imgW="1612800" imgH="380880" progId="Equation.DSMT4">
                  <p:embed/>
                </p:oleObj>
              </mc:Choice>
              <mc:Fallback>
                <p:oleObj name="Equation" r:id="rId24" imgW="1612800" imgH="380880" progId="Equation.DSMT4">
                  <p:embed/>
                  <p:pic>
                    <p:nvPicPr>
                      <p:cNvPr id="206888" name="Object 4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49425" y="4876800"/>
                        <a:ext cx="2746375" cy="6873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9" name="Object 41"/>
          <p:cNvGraphicFramePr>
            <a:graphicFrameLocks noChangeAspect="1"/>
          </p:cNvGraphicFramePr>
          <p:nvPr/>
        </p:nvGraphicFramePr>
        <p:xfrm>
          <a:off x="1300163" y="5562600"/>
          <a:ext cx="909637" cy="665163"/>
        </p:xfrm>
        <a:graphic>
          <a:graphicData uri="http://schemas.openxmlformats.org/presentationml/2006/ole">
            <mc:AlternateContent xmlns:mc="http://schemas.openxmlformats.org/markup-compatibility/2006">
              <mc:Choice xmlns:v="urn:schemas-microsoft-com:vml" Requires="v">
                <p:oleObj spid="_x0000_s88908" name="Equation" r:id="rId26" imgW="533160" imgH="368280" progId="Equation.DSMT4">
                  <p:embed/>
                </p:oleObj>
              </mc:Choice>
              <mc:Fallback>
                <p:oleObj name="Equation" r:id="rId26" imgW="533160" imgH="368280" progId="Equation.DSMT4">
                  <p:embed/>
                  <p:pic>
                    <p:nvPicPr>
                      <p:cNvPr id="206889" name="Object 4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300163" y="5562600"/>
                        <a:ext cx="909637" cy="6651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90" name="Object 42"/>
          <p:cNvGraphicFramePr>
            <a:graphicFrameLocks noChangeAspect="1"/>
          </p:cNvGraphicFramePr>
          <p:nvPr/>
        </p:nvGraphicFramePr>
        <p:xfrm>
          <a:off x="2287588" y="5562600"/>
          <a:ext cx="3656012" cy="665163"/>
        </p:xfrm>
        <a:graphic>
          <a:graphicData uri="http://schemas.openxmlformats.org/presentationml/2006/ole">
            <mc:AlternateContent xmlns:mc="http://schemas.openxmlformats.org/markup-compatibility/2006">
              <mc:Choice xmlns:v="urn:schemas-microsoft-com:vml" Requires="v">
                <p:oleObj spid="_x0000_s88909" name="Equation" r:id="rId28" imgW="2145960" imgH="368280" progId="Equation.DSMT4">
                  <p:embed/>
                </p:oleObj>
              </mc:Choice>
              <mc:Fallback>
                <p:oleObj name="Equation" r:id="rId28" imgW="2145960" imgH="368280" progId="Equation.DSMT4">
                  <p:embed/>
                  <p:pic>
                    <p:nvPicPr>
                      <p:cNvPr id="206890" name="Object 4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287588" y="5562600"/>
                        <a:ext cx="3656012" cy="6651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8242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6851"/>
                                        </p:tgtEl>
                                        <p:attrNameLst>
                                          <p:attrName>style.visibility</p:attrName>
                                        </p:attrNameLst>
                                      </p:cBhvr>
                                      <p:to>
                                        <p:strVal val="visible"/>
                                      </p:to>
                                    </p:set>
                                    <p:animEffect transition="in" filter="wipe(left)">
                                      <p:cBhvr>
                                        <p:cTn id="7" dur="500"/>
                                        <p:tgtEl>
                                          <p:spTgt spid="20685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06876"/>
                                        </p:tgtEl>
                                        <p:attrNameLst>
                                          <p:attrName>style.visibility</p:attrName>
                                        </p:attrNameLst>
                                      </p:cBhvr>
                                      <p:to>
                                        <p:strVal val="visible"/>
                                      </p:to>
                                    </p:set>
                                    <p:anim calcmode="lin" valueType="num">
                                      <p:cBhvr>
                                        <p:cTn id="12" dur="500" fill="hold"/>
                                        <p:tgtEl>
                                          <p:spTgt spid="206876"/>
                                        </p:tgtEl>
                                        <p:attrNameLst>
                                          <p:attrName>ppt_w</p:attrName>
                                        </p:attrNameLst>
                                      </p:cBhvr>
                                      <p:tavLst>
                                        <p:tav tm="0">
                                          <p:val>
                                            <p:fltVal val="0"/>
                                          </p:val>
                                        </p:tav>
                                        <p:tav tm="100000">
                                          <p:val>
                                            <p:strVal val="#ppt_w"/>
                                          </p:val>
                                        </p:tav>
                                      </p:tavLst>
                                    </p:anim>
                                    <p:anim calcmode="lin" valueType="num">
                                      <p:cBhvr>
                                        <p:cTn id="13" dur="500" fill="hold"/>
                                        <p:tgtEl>
                                          <p:spTgt spid="206876"/>
                                        </p:tgtEl>
                                        <p:attrNameLst>
                                          <p:attrName>ppt_h</p:attrName>
                                        </p:attrNameLst>
                                      </p:cBhvr>
                                      <p:tavLst>
                                        <p:tav tm="0">
                                          <p:val>
                                            <p:fltVal val="0"/>
                                          </p:val>
                                        </p:tav>
                                        <p:tav tm="100000">
                                          <p:val>
                                            <p:strVal val="#ppt_h"/>
                                          </p:val>
                                        </p:tav>
                                      </p:tavLst>
                                    </p:anim>
                                    <p:animEffect transition="in" filter="fade">
                                      <p:cBhvr>
                                        <p:cTn id="14" dur="500"/>
                                        <p:tgtEl>
                                          <p:spTgt spid="20687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06855"/>
                                        </p:tgtEl>
                                        <p:attrNameLst>
                                          <p:attrName>style.visibility</p:attrName>
                                        </p:attrNameLst>
                                      </p:cBhvr>
                                      <p:to>
                                        <p:strVal val="visible"/>
                                      </p:to>
                                    </p:set>
                                    <p:animEffect transition="in" filter="wipe(left)">
                                      <p:cBhvr>
                                        <p:cTn id="19" dur="500"/>
                                        <p:tgtEl>
                                          <p:spTgt spid="206855"/>
                                        </p:tgtEl>
                                      </p:cBhvr>
                                    </p:animEffect>
                                  </p:childTnLst>
                                </p:cTn>
                              </p:par>
                              <p:par>
                                <p:cTn id="20" presetID="22" presetClass="entr" presetSubtype="8" fill="hold" nodeType="withEffect">
                                  <p:stCondLst>
                                    <p:cond delay="0"/>
                                  </p:stCondLst>
                                  <p:childTnLst>
                                    <p:set>
                                      <p:cBhvr>
                                        <p:cTn id="21" dur="1" fill="hold">
                                          <p:stCondLst>
                                            <p:cond delay="0"/>
                                          </p:stCondLst>
                                        </p:cTn>
                                        <p:tgtEl>
                                          <p:spTgt spid="206870"/>
                                        </p:tgtEl>
                                        <p:attrNameLst>
                                          <p:attrName>style.visibility</p:attrName>
                                        </p:attrNameLst>
                                      </p:cBhvr>
                                      <p:to>
                                        <p:strVal val="visible"/>
                                      </p:to>
                                    </p:set>
                                    <p:animEffect transition="in" filter="wipe(left)">
                                      <p:cBhvr>
                                        <p:cTn id="22" dur="500"/>
                                        <p:tgtEl>
                                          <p:spTgt spid="20687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6879"/>
                                        </p:tgtEl>
                                        <p:attrNameLst>
                                          <p:attrName>style.visibility</p:attrName>
                                        </p:attrNameLst>
                                      </p:cBhvr>
                                      <p:to>
                                        <p:strVal val="visible"/>
                                      </p:to>
                                    </p:set>
                                    <p:animEffect transition="in" filter="wipe(left)">
                                      <p:cBhvr>
                                        <p:cTn id="27" dur="500"/>
                                        <p:tgtEl>
                                          <p:spTgt spid="20687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6880"/>
                                        </p:tgtEl>
                                        <p:attrNameLst>
                                          <p:attrName>style.visibility</p:attrName>
                                        </p:attrNameLst>
                                      </p:cBhvr>
                                      <p:to>
                                        <p:strVal val="visible"/>
                                      </p:to>
                                    </p:set>
                                    <p:animEffect transition="in" filter="wipe(left)">
                                      <p:cBhvr>
                                        <p:cTn id="32" dur="500"/>
                                        <p:tgtEl>
                                          <p:spTgt spid="20688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6881"/>
                                        </p:tgtEl>
                                        <p:attrNameLst>
                                          <p:attrName>style.visibility</p:attrName>
                                        </p:attrNameLst>
                                      </p:cBhvr>
                                      <p:to>
                                        <p:strVal val="visible"/>
                                      </p:to>
                                    </p:set>
                                    <p:animEffect transition="in" filter="wipe(left)">
                                      <p:cBhvr>
                                        <p:cTn id="37" dur="500"/>
                                        <p:tgtEl>
                                          <p:spTgt spid="20688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6877"/>
                                        </p:tgtEl>
                                        <p:attrNameLst>
                                          <p:attrName>style.visibility</p:attrName>
                                        </p:attrNameLst>
                                      </p:cBhvr>
                                      <p:to>
                                        <p:strVal val="visible"/>
                                      </p:to>
                                    </p:set>
                                    <p:animEffect transition="in" filter="wipe(left)">
                                      <p:cBhvr>
                                        <p:cTn id="42" dur="500"/>
                                        <p:tgtEl>
                                          <p:spTgt spid="20687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06885"/>
                                        </p:tgtEl>
                                        <p:attrNameLst>
                                          <p:attrName>style.visibility</p:attrName>
                                        </p:attrNameLst>
                                      </p:cBhvr>
                                      <p:to>
                                        <p:strVal val="visible"/>
                                      </p:to>
                                    </p:set>
                                    <p:animEffect transition="in" filter="wipe(left)">
                                      <p:cBhvr>
                                        <p:cTn id="47" dur="500"/>
                                        <p:tgtEl>
                                          <p:spTgt spid="20688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06886"/>
                                        </p:tgtEl>
                                        <p:attrNameLst>
                                          <p:attrName>style.visibility</p:attrName>
                                        </p:attrNameLst>
                                      </p:cBhvr>
                                      <p:to>
                                        <p:strVal val="visible"/>
                                      </p:to>
                                    </p:set>
                                    <p:animEffect transition="in" filter="wipe(left)">
                                      <p:cBhvr>
                                        <p:cTn id="52" dur="500"/>
                                        <p:tgtEl>
                                          <p:spTgt spid="20688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06882"/>
                                        </p:tgtEl>
                                        <p:attrNameLst>
                                          <p:attrName>style.visibility</p:attrName>
                                        </p:attrNameLst>
                                      </p:cBhvr>
                                      <p:to>
                                        <p:strVal val="visible"/>
                                      </p:to>
                                    </p:set>
                                    <p:animEffect transition="in" filter="wipe(left)">
                                      <p:cBhvr>
                                        <p:cTn id="57" dur="500"/>
                                        <p:tgtEl>
                                          <p:spTgt spid="20688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06887"/>
                                        </p:tgtEl>
                                        <p:attrNameLst>
                                          <p:attrName>style.visibility</p:attrName>
                                        </p:attrNameLst>
                                      </p:cBhvr>
                                      <p:to>
                                        <p:strVal val="visible"/>
                                      </p:to>
                                    </p:set>
                                    <p:animEffect transition="in" filter="wipe(left)">
                                      <p:cBhvr>
                                        <p:cTn id="62" dur="500"/>
                                        <p:tgtEl>
                                          <p:spTgt spid="20688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06888"/>
                                        </p:tgtEl>
                                        <p:attrNameLst>
                                          <p:attrName>style.visibility</p:attrName>
                                        </p:attrNameLst>
                                      </p:cBhvr>
                                      <p:to>
                                        <p:strVal val="visible"/>
                                      </p:to>
                                    </p:set>
                                    <p:animEffect transition="in" filter="wipe(left)">
                                      <p:cBhvr>
                                        <p:cTn id="67" dur="500"/>
                                        <p:tgtEl>
                                          <p:spTgt spid="20688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06884"/>
                                        </p:tgtEl>
                                        <p:attrNameLst>
                                          <p:attrName>style.visibility</p:attrName>
                                        </p:attrNameLst>
                                      </p:cBhvr>
                                      <p:to>
                                        <p:strVal val="visible"/>
                                      </p:to>
                                    </p:set>
                                    <p:animEffect transition="in" filter="wipe(left)">
                                      <p:cBhvr>
                                        <p:cTn id="72" dur="500"/>
                                        <p:tgtEl>
                                          <p:spTgt spid="20688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06889"/>
                                        </p:tgtEl>
                                        <p:attrNameLst>
                                          <p:attrName>style.visibility</p:attrName>
                                        </p:attrNameLst>
                                      </p:cBhvr>
                                      <p:to>
                                        <p:strVal val="visible"/>
                                      </p:to>
                                    </p:set>
                                    <p:animEffect transition="in" filter="wipe(left)">
                                      <p:cBhvr>
                                        <p:cTn id="77" dur="500"/>
                                        <p:tgtEl>
                                          <p:spTgt spid="20688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06890"/>
                                        </p:tgtEl>
                                        <p:attrNameLst>
                                          <p:attrName>style.visibility</p:attrName>
                                        </p:attrNameLst>
                                      </p:cBhvr>
                                      <p:to>
                                        <p:strVal val="visible"/>
                                      </p:to>
                                    </p:set>
                                    <p:animEffect transition="in" filter="wipe(left)">
                                      <p:cBhvr>
                                        <p:cTn id="82" dur="500"/>
                                        <p:tgtEl>
                                          <p:spTgt spid="206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p:bldP spid="2068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a:t>Wednesday, Mar. 4, 2020</a:t>
            </a:r>
          </a:p>
        </p:txBody>
      </p:sp>
      <p:sp>
        <p:nvSpPr>
          <p:cNvPr id="32" name="Footer Placeholder 4"/>
          <p:cNvSpPr>
            <a:spLocks noGrp="1"/>
          </p:cNvSpPr>
          <p:nvPr>
            <p:ph type="ftr" sz="quarter" idx="11"/>
          </p:nvPr>
        </p:nvSpPr>
        <p:spPr/>
        <p:txBody>
          <a:bodyPr/>
          <a:lstStyle/>
          <a:p>
            <a:r>
              <a:rPr lang="en-US"/>
              <a:t>PHYS 1444-002, Spring 2020                    Dr. Jaehoon Yu</a:t>
            </a:r>
          </a:p>
        </p:txBody>
      </p:sp>
      <p:sp>
        <p:nvSpPr>
          <p:cNvPr id="33" name="Slide Number Placeholder 5"/>
          <p:cNvSpPr>
            <a:spLocks noGrp="1"/>
          </p:cNvSpPr>
          <p:nvPr>
            <p:ph type="sldNum" sz="quarter" idx="12"/>
          </p:nvPr>
        </p:nvSpPr>
        <p:spPr/>
        <p:txBody>
          <a:bodyPr/>
          <a:lstStyle/>
          <a:p>
            <a:fld id="{83FAB595-DDCA-5146-BAD9-09D09995EB1E}" type="slidenum">
              <a:rPr lang="en-US"/>
              <a:pPr/>
              <a:t>6</a:t>
            </a:fld>
            <a:endParaRPr lang="en-US"/>
          </a:p>
        </p:txBody>
      </p:sp>
      <p:sp>
        <p:nvSpPr>
          <p:cNvPr id="232461" name="Text Box 13"/>
          <p:cNvSpPr txBox="1">
            <a:spLocks noChangeArrowheads="1"/>
          </p:cNvSpPr>
          <p:nvPr/>
        </p:nvSpPr>
        <p:spPr bwMode="auto">
          <a:xfrm>
            <a:off x="685800" y="2378075"/>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charge is the same (                )  before and after the removal of the dielectric, we obtain</a:t>
            </a:r>
          </a:p>
        </p:txBody>
      </p:sp>
      <p:sp>
        <p:nvSpPr>
          <p:cNvPr id="232451" name="Rectangle 3"/>
          <p:cNvSpPr>
            <a:spLocks noGrp="1" noChangeArrowheads="1"/>
          </p:cNvSpPr>
          <p:nvPr>
            <p:ph type="title"/>
          </p:nvPr>
        </p:nvSpPr>
        <p:spPr>
          <a:xfrm>
            <a:off x="228600" y="0"/>
            <a:ext cx="8686800" cy="762000"/>
          </a:xfrm>
        </p:spPr>
        <p:txBody>
          <a:bodyPr/>
          <a:lstStyle/>
          <a:p>
            <a:r>
              <a:rPr lang="en-US" dirty="0"/>
              <a:t>Example 24 – 11 cont’d</a:t>
            </a:r>
          </a:p>
        </p:txBody>
      </p:sp>
      <p:sp>
        <p:nvSpPr>
          <p:cNvPr id="232453" name="Text Box 5"/>
          <p:cNvSpPr txBox="1">
            <a:spLocks noChangeArrowheads="1"/>
          </p:cNvSpPr>
          <p:nvPr/>
        </p:nvSpPr>
        <p:spPr bwMode="auto">
          <a:xfrm>
            <a:off x="533400" y="8382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a:t>
            </a:r>
          </a:p>
        </p:txBody>
      </p:sp>
      <p:graphicFrame>
        <p:nvGraphicFramePr>
          <p:cNvPr id="232454" name="Object 6"/>
          <p:cNvGraphicFramePr>
            <a:graphicFrameLocks noChangeAspect="1"/>
          </p:cNvGraphicFramePr>
          <p:nvPr/>
        </p:nvGraphicFramePr>
        <p:xfrm>
          <a:off x="436563" y="1746250"/>
          <a:ext cx="630237" cy="446088"/>
        </p:xfrm>
        <a:graphic>
          <a:graphicData uri="http://schemas.openxmlformats.org/presentationml/2006/ole">
            <mc:AlternateContent xmlns:mc="http://schemas.openxmlformats.org/markup-compatibility/2006">
              <mc:Choice xmlns:v="urn:schemas-microsoft-com:vml" Requires="v">
                <p:oleObj spid="_x0000_s102529" name="Equation" r:id="rId3" imgW="304560" imgH="203040" progId="Equation.DSMT4">
                  <p:embed/>
                </p:oleObj>
              </mc:Choice>
              <mc:Fallback>
                <p:oleObj name="Equation" r:id="rId3" imgW="304560" imgH="203040" progId="Equation.DSMT4">
                  <p:embed/>
                  <p:pic>
                    <p:nvPicPr>
                      <p:cNvPr id="23245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3" y="1746250"/>
                        <a:ext cx="630237" cy="4460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55" name="Object 7"/>
          <p:cNvGraphicFramePr>
            <a:graphicFrameLocks noChangeAspect="1"/>
          </p:cNvGraphicFramePr>
          <p:nvPr/>
        </p:nvGraphicFramePr>
        <p:xfrm>
          <a:off x="3733800" y="2349500"/>
          <a:ext cx="1130300" cy="546100"/>
        </p:xfrm>
        <a:graphic>
          <a:graphicData uri="http://schemas.openxmlformats.org/presentationml/2006/ole">
            <mc:AlternateContent xmlns:mc="http://schemas.openxmlformats.org/markup-compatibility/2006">
              <mc:Choice xmlns:v="urn:schemas-microsoft-com:vml" Requires="v">
                <p:oleObj spid="_x0000_s102530" name="Equation" r:id="rId5" imgW="444240" imgH="203040" progId="Equation.DSMT4">
                  <p:embed/>
                </p:oleObj>
              </mc:Choice>
              <mc:Fallback>
                <p:oleObj name="Equation" r:id="rId5" imgW="444240" imgH="203040" progId="Equation.DSMT4">
                  <p:embed/>
                  <p:pic>
                    <p:nvPicPr>
                      <p:cNvPr id="23245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349500"/>
                        <a:ext cx="1130300" cy="5461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32456" name="Text Box 8"/>
          <p:cNvSpPr txBox="1">
            <a:spLocks noChangeArrowheads="1"/>
          </p:cNvSpPr>
          <p:nvPr/>
        </p:nvSpPr>
        <p:spPr bwMode="auto">
          <a:xfrm>
            <a:off x="1143000" y="838200"/>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the dielectric has been removed, the effect of dielectric constant must be removed as well.  </a:t>
            </a:r>
          </a:p>
        </p:txBody>
      </p:sp>
      <p:graphicFrame>
        <p:nvGraphicFramePr>
          <p:cNvPr id="232458" name="Object 10"/>
          <p:cNvGraphicFramePr>
            <a:graphicFrameLocks noChangeAspect="1"/>
          </p:cNvGraphicFramePr>
          <p:nvPr/>
        </p:nvGraphicFramePr>
        <p:xfrm>
          <a:off x="609600" y="4146550"/>
          <a:ext cx="773113" cy="547688"/>
        </p:xfrm>
        <a:graphic>
          <a:graphicData uri="http://schemas.openxmlformats.org/presentationml/2006/ole">
            <mc:AlternateContent xmlns:mc="http://schemas.openxmlformats.org/markup-compatibility/2006">
              <mc:Choice xmlns:v="urn:schemas-microsoft-com:vml" Requires="v">
                <p:oleObj spid="_x0000_s102531" name="Equation" r:id="rId7" imgW="304560" imgH="203040" progId="Equation.DSMT4">
                  <p:embed/>
                </p:oleObj>
              </mc:Choice>
              <mc:Fallback>
                <p:oleObj name="Equation" r:id="rId7" imgW="304560" imgH="203040" progId="Equation.DSMT4">
                  <p:embed/>
                  <p:pic>
                    <p:nvPicPr>
                      <p:cNvPr id="232458"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146550"/>
                        <a:ext cx="773113" cy="5476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59" name="Object 11"/>
          <p:cNvGraphicFramePr>
            <a:graphicFrameLocks noChangeAspect="1"/>
          </p:cNvGraphicFramePr>
          <p:nvPr/>
        </p:nvGraphicFramePr>
        <p:xfrm>
          <a:off x="228600" y="5129213"/>
          <a:ext cx="639763" cy="433387"/>
        </p:xfrm>
        <a:graphic>
          <a:graphicData uri="http://schemas.openxmlformats.org/presentationml/2006/ole">
            <mc:AlternateContent xmlns:mc="http://schemas.openxmlformats.org/markup-compatibility/2006">
              <mc:Choice xmlns:v="urn:schemas-microsoft-com:vml" Requires="v">
                <p:oleObj spid="_x0000_s102532" name="Equation" r:id="rId9" imgW="317160" imgH="203040" progId="Equation.DSMT4">
                  <p:embed/>
                </p:oleObj>
              </mc:Choice>
              <mc:Fallback>
                <p:oleObj name="Equation" r:id="rId9" imgW="317160" imgH="203040" progId="Equation.DSMT4">
                  <p:embed/>
                  <p:pic>
                    <p:nvPicPr>
                      <p:cNvPr id="232459"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5129213"/>
                        <a:ext cx="639763" cy="4333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60" name="Object 12"/>
          <p:cNvGraphicFramePr>
            <a:graphicFrameLocks noChangeAspect="1"/>
          </p:cNvGraphicFramePr>
          <p:nvPr/>
        </p:nvGraphicFramePr>
        <p:xfrm>
          <a:off x="609600" y="3227388"/>
          <a:ext cx="742950" cy="546100"/>
        </p:xfrm>
        <a:graphic>
          <a:graphicData uri="http://schemas.openxmlformats.org/presentationml/2006/ole">
            <mc:AlternateContent xmlns:mc="http://schemas.openxmlformats.org/markup-compatibility/2006">
              <mc:Choice xmlns:v="urn:schemas-microsoft-com:vml" Requires="v">
                <p:oleObj spid="_x0000_s102533" name="Equation" r:id="rId11" imgW="291960" imgH="203040" progId="Equation.DSMT4">
                  <p:embed/>
                </p:oleObj>
              </mc:Choice>
              <mc:Fallback>
                <p:oleObj name="Equation" r:id="rId11" imgW="291960" imgH="203040" progId="Equation.DSMT4">
                  <p:embed/>
                  <p:pic>
                    <p:nvPicPr>
                      <p:cNvPr id="23246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3227388"/>
                        <a:ext cx="742950" cy="5461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32462" name="Text Box 14"/>
          <p:cNvSpPr txBox="1">
            <a:spLocks noChangeArrowheads="1"/>
          </p:cNvSpPr>
          <p:nvPr/>
        </p:nvSpPr>
        <p:spPr bwMode="auto">
          <a:xfrm>
            <a:off x="228600" y="5883275"/>
            <a:ext cx="1905000" cy="6699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dirty="0">
                <a:solidFill>
                  <a:srgbClr val="FF0000"/>
                </a:solidFill>
                <a:latin typeface="Arial Narrow" charset="0"/>
              </a:rPr>
              <a:t>Where did the extra energy come from?</a:t>
            </a:r>
          </a:p>
        </p:txBody>
      </p:sp>
      <p:sp>
        <p:nvSpPr>
          <p:cNvPr id="232463" name="Text Box 15"/>
          <p:cNvSpPr txBox="1">
            <a:spLocks noChangeArrowheads="1"/>
          </p:cNvSpPr>
          <p:nvPr/>
        </p:nvSpPr>
        <p:spPr bwMode="auto">
          <a:xfrm>
            <a:off x="2438400" y="5791200"/>
            <a:ext cx="4876800" cy="395288"/>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a:solidFill>
                  <a:srgbClr val="FF0000"/>
                </a:solidFill>
                <a:latin typeface="Arial Narrow" charset="0"/>
              </a:rPr>
              <a:t>The energy conservation law is violated in electricity???</a:t>
            </a:r>
          </a:p>
        </p:txBody>
      </p:sp>
      <p:sp>
        <p:nvSpPr>
          <p:cNvPr id="232464" name="Text Box 16"/>
          <p:cNvSpPr txBox="1">
            <a:spLocks noChangeArrowheads="1"/>
          </p:cNvSpPr>
          <p:nvPr/>
        </p:nvSpPr>
        <p:spPr bwMode="auto">
          <a:xfrm>
            <a:off x="2209800" y="6324600"/>
            <a:ext cx="6934200" cy="338554"/>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600" b="1" dirty="0">
                <a:solidFill>
                  <a:srgbClr val="FF0000"/>
                </a:solidFill>
                <a:latin typeface="Arial Narrow" charset="0"/>
              </a:rPr>
              <a:t>An external force has done the work of 3.6x10</a:t>
            </a:r>
            <a:r>
              <a:rPr lang="en-US" sz="1600" b="1" baseline="30000" dirty="0">
                <a:solidFill>
                  <a:srgbClr val="FF0000"/>
                </a:solidFill>
                <a:latin typeface="Arial Narrow" charset="0"/>
              </a:rPr>
              <a:t>-4</a:t>
            </a:r>
            <a:r>
              <a:rPr lang="en-US" sz="1600" b="1" dirty="0">
                <a:solidFill>
                  <a:srgbClr val="FF0000"/>
                </a:solidFill>
                <a:latin typeface="Arial Narrow" charset="0"/>
              </a:rPr>
              <a:t>J on the system to remove dielectric!!</a:t>
            </a:r>
          </a:p>
        </p:txBody>
      </p:sp>
      <p:sp>
        <p:nvSpPr>
          <p:cNvPr id="232466" name="AutoShape 18"/>
          <p:cNvSpPr>
            <a:spLocks noChangeArrowheads="1"/>
          </p:cNvSpPr>
          <p:nvPr/>
        </p:nvSpPr>
        <p:spPr bwMode="auto">
          <a:xfrm>
            <a:off x="2590800" y="5715000"/>
            <a:ext cx="4419600" cy="5334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0000"/>
            </a:solidFill>
            <a:miter lim="800000"/>
            <a:headEnd/>
            <a:tailEnd/>
          </a:ln>
          <a:effectLst/>
        </p:spPr>
        <p:txBody>
          <a:bodyPr anchor="ctr">
            <a:prstTxWarp prst="textNoShape">
              <a:avLst/>
            </a:prstTxWarp>
            <a:spAutoFit/>
          </a:bodyPr>
          <a:lstStyle/>
          <a:p>
            <a:endParaRPr lang="en-US"/>
          </a:p>
        </p:txBody>
      </p:sp>
      <p:sp>
        <p:nvSpPr>
          <p:cNvPr id="232467" name="Text Box 19"/>
          <p:cNvSpPr txBox="1">
            <a:spLocks noChangeArrowheads="1"/>
          </p:cNvSpPr>
          <p:nvPr/>
        </p:nvSpPr>
        <p:spPr bwMode="auto">
          <a:xfrm>
            <a:off x="7527925" y="5622925"/>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8" name="Text Box 20"/>
          <p:cNvSpPr txBox="1">
            <a:spLocks noChangeArrowheads="1"/>
          </p:cNvSpPr>
          <p:nvPr/>
        </p:nvSpPr>
        <p:spPr bwMode="auto">
          <a:xfrm>
            <a:off x="7527925" y="579120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9" name="Text Box 21"/>
          <p:cNvSpPr txBox="1">
            <a:spLocks noChangeArrowheads="1"/>
          </p:cNvSpPr>
          <p:nvPr/>
        </p:nvSpPr>
        <p:spPr bwMode="auto">
          <a:xfrm>
            <a:off x="7543800" y="598805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a:t>
            </a:r>
          </a:p>
        </p:txBody>
      </p:sp>
      <p:graphicFrame>
        <p:nvGraphicFramePr>
          <p:cNvPr id="232470" name="Object 22"/>
          <p:cNvGraphicFramePr>
            <a:graphicFrameLocks noChangeAspect="1"/>
          </p:cNvGraphicFramePr>
          <p:nvPr/>
        </p:nvGraphicFramePr>
        <p:xfrm>
          <a:off x="1073150" y="1565275"/>
          <a:ext cx="603250" cy="808038"/>
        </p:xfrm>
        <a:graphic>
          <a:graphicData uri="http://schemas.openxmlformats.org/presentationml/2006/ole">
            <mc:AlternateContent xmlns:mc="http://schemas.openxmlformats.org/markup-compatibility/2006">
              <mc:Choice xmlns:v="urn:schemas-microsoft-com:vml" Requires="v">
                <p:oleObj spid="_x0000_s102534" name="Equation" r:id="rId13" imgW="291960" imgH="368280" progId="Equation.DSMT4">
                  <p:embed/>
                </p:oleObj>
              </mc:Choice>
              <mc:Fallback>
                <p:oleObj name="Equation" r:id="rId13" imgW="291960" imgH="368280" progId="Equation.DSMT4">
                  <p:embed/>
                  <p:pic>
                    <p:nvPicPr>
                      <p:cNvPr id="232470" name="Object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3150" y="1565275"/>
                        <a:ext cx="603250" cy="8080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1" name="Object 23"/>
          <p:cNvGraphicFramePr>
            <a:graphicFrameLocks noChangeAspect="1"/>
          </p:cNvGraphicFramePr>
          <p:nvPr/>
        </p:nvGraphicFramePr>
        <p:xfrm>
          <a:off x="1600200" y="1524000"/>
          <a:ext cx="6958013" cy="892175"/>
        </p:xfrm>
        <a:graphic>
          <a:graphicData uri="http://schemas.openxmlformats.org/presentationml/2006/ole">
            <mc:AlternateContent xmlns:mc="http://schemas.openxmlformats.org/markup-compatibility/2006">
              <mc:Choice xmlns:v="urn:schemas-microsoft-com:vml" Requires="v">
                <p:oleObj spid="_x0000_s102535" name="Equation" r:id="rId15" imgW="3365280" imgH="406080" progId="Equation.DSMT4">
                  <p:embed/>
                </p:oleObj>
              </mc:Choice>
              <mc:Fallback>
                <p:oleObj name="Equation" r:id="rId15" imgW="3365280" imgH="406080" progId="Equation.DSMT4">
                  <p:embed/>
                  <p:pic>
                    <p:nvPicPr>
                      <p:cNvPr id="232471" name="Object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00200" y="1524000"/>
                        <a:ext cx="6958013" cy="8921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2" name="Object 24"/>
          <p:cNvGraphicFramePr>
            <a:graphicFrameLocks noChangeAspect="1"/>
          </p:cNvGraphicFramePr>
          <p:nvPr/>
        </p:nvGraphicFramePr>
        <p:xfrm>
          <a:off x="1344613" y="3227388"/>
          <a:ext cx="1192212" cy="546100"/>
        </p:xfrm>
        <a:graphic>
          <a:graphicData uri="http://schemas.openxmlformats.org/presentationml/2006/ole">
            <mc:AlternateContent xmlns:mc="http://schemas.openxmlformats.org/markup-compatibility/2006">
              <mc:Choice xmlns:v="urn:schemas-microsoft-com:vml" Requires="v">
                <p:oleObj spid="_x0000_s102536" name="Equation" r:id="rId17" imgW="469800" imgH="203040" progId="Equation.DSMT4">
                  <p:embed/>
                </p:oleObj>
              </mc:Choice>
              <mc:Fallback>
                <p:oleObj name="Equation" r:id="rId17" imgW="469800" imgH="203040" progId="Equation.DSMT4">
                  <p:embed/>
                  <p:pic>
                    <p:nvPicPr>
                      <p:cNvPr id="232472" name="Object 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44613" y="3227388"/>
                        <a:ext cx="1192212" cy="5461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3" name="Object 25"/>
          <p:cNvGraphicFramePr>
            <a:graphicFrameLocks noChangeAspect="1"/>
          </p:cNvGraphicFramePr>
          <p:nvPr/>
        </p:nvGraphicFramePr>
        <p:xfrm>
          <a:off x="2528888" y="3227388"/>
          <a:ext cx="1387475" cy="546100"/>
        </p:xfrm>
        <a:graphic>
          <a:graphicData uri="http://schemas.openxmlformats.org/presentationml/2006/ole">
            <mc:AlternateContent xmlns:mc="http://schemas.openxmlformats.org/markup-compatibility/2006">
              <mc:Choice xmlns:v="urn:schemas-microsoft-com:vml" Requires="v">
                <p:oleObj spid="_x0000_s102537" name="Equation" r:id="rId19" imgW="545760" imgH="203040" progId="Equation.DSMT4">
                  <p:embed/>
                </p:oleObj>
              </mc:Choice>
              <mc:Fallback>
                <p:oleObj name="Equation" r:id="rId19" imgW="545760" imgH="203040" progId="Equation.DSMT4">
                  <p:embed/>
                  <p:pic>
                    <p:nvPicPr>
                      <p:cNvPr id="232473" name="Object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28888" y="3227388"/>
                        <a:ext cx="1387475" cy="5461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4" name="Object 26"/>
          <p:cNvGraphicFramePr>
            <a:graphicFrameLocks noChangeAspect="1"/>
          </p:cNvGraphicFramePr>
          <p:nvPr/>
        </p:nvGraphicFramePr>
        <p:xfrm>
          <a:off x="3908425" y="3278188"/>
          <a:ext cx="901700" cy="442912"/>
        </p:xfrm>
        <a:graphic>
          <a:graphicData uri="http://schemas.openxmlformats.org/presentationml/2006/ole">
            <mc:AlternateContent xmlns:mc="http://schemas.openxmlformats.org/markup-compatibility/2006">
              <mc:Choice xmlns:v="urn:schemas-microsoft-com:vml" Requires="v">
                <p:oleObj spid="_x0000_s102538" name="Equation" r:id="rId21" imgW="355320" imgH="164880" progId="Equation.DSMT4">
                  <p:embed/>
                </p:oleObj>
              </mc:Choice>
              <mc:Fallback>
                <p:oleObj name="Equation" r:id="rId21" imgW="355320" imgH="164880" progId="Equation.DSMT4">
                  <p:embed/>
                  <p:pic>
                    <p:nvPicPr>
                      <p:cNvPr id="232474" name="Object 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08425" y="3278188"/>
                        <a:ext cx="901700" cy="4429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5" name="Object 27"/>
          <p:cNvGraphicFramePr>
            <a:graphicFrameLocks noChangeAspect="1"/>
          </p:cNvGraphicFramePr>
          <p:nvPr/>
        </p:nvGraphicFramePr>
        <p:xfrm>
          <a:off x="4800600" y="3278188"/>
          <a:ext cx="2708275" cy="442912"/>
        </p:xfrm>
        <a:graphic>
          <a:graphicData uri="http://schemas.openxmlformats.org/presentationml/2006/ole">
            <mc:AlternateContent xmlns:mc="http://schemas.openxmlformats.org/markup-compatibility/2006">
              <mc:Choice xmlns:v="urn:schemas-microsoft-com:vml" Requires="v">
                <p:oleObj spid="_x0000_s102539" name="Equation" r:id="rId23" imgW="1066680" imgH="164880" progId="Equation.DSMT4">
                  <p:embed/>
                </p:oleObj>
              </mc:Choice>
              <mc:Fallback>
                <p:oleObj name="Equation" r:id="rId23" imgW="1066680" imgH="164880" progId="Equation.DSMT4">
                  <p:embed/>
                  <p:pic>
                    <p:nvPicPr>
                      <p:cNvPr id="232475" name="Object 2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00600" y="3278188"/>
                        <a:ext cx="2708275" cy="4429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6" name="Object 28"/>
          <p:cNvGraphicFramePr>
            <a:graphicFrameLocks noChangeAspect="1"/>
          </p:cNvGraphicFramePr>
          <p:nvPr/>
        </p:nvGraphicFramePr>
        <p:xfrm>
          <a:off x="1352550" y="3922713"/>
          <a:ext cx="806450" cy="992187"/>
        </p:xfrm>
        <a:graphic>
          <a:graphicData uri="http://schemas.openxmlformats.org/presentationml/2006/ole">
            <mc:AlternateContent xmlns:mc="http://schemas.openxmlformats.org/markup-compatibility/2006">
              <mc:Choice xmlns:v="urn:schemas-microsoft-com:vml" Requires="v">
                <p:oleObj spid="_x0000_s102540" name="Equation" r:id="rId25" imgW="317160" imgH="368280" progId="Equation.DSMT4">
                  <p:embed/>
                </p:oleObj>
              </mc:Choice>
              <mc:Fallback>
                <p:oleObj name="Equation" r:id="rId25" imgW="317160" imgH="368280" progId="Equation.DSMT4">
                  <p:embed/>
                  <p:pic>
                    <p:nvPicPr>
                      <p:cNvPr id="232476" name="Object 2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352550" y="3922713"/>
                        <a:ext cx="806450" cy="9921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7" name="Object 29"/>
          <p:cNvGraphicFramePr>
            <a:graphicFrameLocks noChangeAspect="1"/>
          </p:cNvGraphicFramePr>
          <p:nvPr/>
        </p:nvGraphicFramePr>
        <p:xfrm>
          <a:off x="2128838" y="3906838"/>
          <a:ext cx="5643562" cy="1025525"/>
        </p:xfrm>
        <a:graphic>
          <a:graphicData uri="http://schemas.openxmlformats.org/presentationml/2006/ole">
            <mc:AlternateContent xmlns:mc="http://schemas.openxmlformats.org/markup-compatibility/2006">
              <mc:Choice xmlns:v="urn:schemas-microsoft-com:vml" Requires="v">
                <p:oleObj spid="_x0000_s102541" name="Equation" r:id="rId27" imgW="2222280" imgH="380880" progId="Equation.DSMT4">
                  <p:embed/>
                </p:oleObj>
              </mc:Choice>
              <mc:Fallback>
                <p:oleObj name="Equation" r:id="rId27" imgW="2222280" imgH="380880" progId="Equation.DSMT4">
                  <p:embed/>
                  <p:pic>
                    <p:nvPicPr>
                      <p:cNvPr id="232477" name="Object 2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28838" y="3906838"/>
                        <a:ext cx="5643562" cy="10255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8" name="Object 30"/>
          <p:cNvGraphicFramePr>
            <a:graphicFrameLocks noChangeAspect="1"/>
          </p:cNvGraphicFramePr>
          <p:nvPr/>
        </p:nvGraphicFramePr>
        <p:xfrm>
          <a:off x="842963" y="4953000"/>
          <a:ext cx="1176337" cy="785813"/>
        </p:xfrm>
        <a:graphic>
          <a:graphicData uri="http://schemas.openxmlformats.org/presentationml/2006/ole">
            <mc:AlternateContent xmlns:mc="http://schemas.openxmlformats.org/markup-compatibility/2006">
              <mc:Choice xmlns:v="urn:schemas-microsoft-com:vml" Requires="v">
                <p:oleObj spid="_x0000_s102542" name="Equation" r:id="rId29" imgW="583920" imgH="368280" progId="Equation.DSMT4">
                  <p:embed/>
                </p:oleObj>
              </mc:Choice>
              <mc:Fallback>
                <p:oleObj name="Equation" r:id="rId29" imgW="583920" imgH="368280" progId="Equation.DSMT4">
                  <p:embed/>
                  <p:pic>
                    <p:nvPicPr>
                      <p:cNvPr id="232478" name="Object 3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42963" y="4953000"/>
                        <a:ext cx="1176337" cy="7858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9" name="Object 31"/>
          <p:cNvGraphicFramePr>
            <a:graphicFrameLocks noChangeAspect="1"/>
          </p:cNvGraphicFramePr>
          <p:nvPr/>
        </p:nvGraphicFramePr>
        <p:xfrm>
          <a:off x="1992313" y="4953000"/>
          <a:ext cx="1635125" cy="785813"/>
        </p:xfrm>
        <a:graphic>
          <a:graphicData uri="http://schemas.openxmlformats.org/presentationml/2006/ole">
            <mc:AlternateContent xmlns:mc="http://schemas.openxmlformats.org/markup-compatibility/2006">
              <mc:Choice xmlns:v="urn:schemas-microsoft-com:vml" Requires="v">
                <p:oleObj spid="_x0000_s102543" name="Equation" r:id="rId31" imgW="812520" imgH="368280" progId="Equation.DSMT4">
                  <p:embed/>
                </p:oleObj>
              </mc:Choice>
              <mc:Fallback>
                <p:oleObj name="Equation" r:id="rId31" imgW="812520" imgH="368280" progId="Equation.DSMT4">
                  <p:embed/>
                  <p:pic>
                    <p:nvPicPr>
                      <p:cNvPr id="232479" name="Object 3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992313" y="4953000"/>
                        <a:ext cx="1635125" cy="7858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80" name="Object 32"/>
          <p:cNvGraphicFramePr>
            <a:graphicFrameLocks noChangeAspect="1"/>
          </p:cNvGraphicFramePr>
          <p:nvPr/>
        </p:nvGraphicFramePr>
        <p:xfrm>
          <a:off x="3600450" y="4953000"/>
          <a:ext cx="1277938" cy="785813"/>
        </p:xfrm>
        <a:graphic>
          <a:graphicData uri="http://schemas.openxmlformats.org/presentationml/2006/ole">
            <mc:AlternateContent xmlns:mc="http://schemas.openxmlformats.org/markup-compatibility/2006">
              <mc:Choice xmlns:v="urn:schemas-microsoft-com:vml" Requires="v">
                <p:oleObj spid="_x0000_s102544" name="Equation" r:id="rId33" imgW="634680" imgH="368280" progId="Equation.DSMT4">
                  <p:embed/>
                </p:oleObj>
              </mc:Choice>
              <mc:Fallback>
                <p:oleObj name="Equation" r:id="rId33" imgW="634680" imgH="368280" progId="Equation.DSMT4">
                  <p:embed/>
                  <p:pic>
                    <p:nvPicPr>
                      <p:cNvPr id="232480" name="Object 3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600450" y="4953000"/>
                        <a:ext cx="1277938" cy="7858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81" name="Object 33"/>
          <p:cNvGraphicFramePr>
            <a:graphicFrameLocks noChangeAspect="1"/>
          </p:cNvGraphicFramePr>
          <p:nvPr/>
        </p:nvGraphicFramePr>
        <p:xfrm>
          <a:off x="4851400" y="5170488"/>
          <a:ext cx="741363" cy="352425"/>
        </p:xfrm>
        <a:graphic>
          <a:graphicData uri="http://schemas.openxmlformats.org/presentationml/2006/ole">
            <mc:AlternateContent xmlns:mc="http://schemas.openxmlformats.org/markup-compatibility/2006">
              <mc:Choice xmlns:v="urn:schemas-microsoft-com:vml" Requires="v">
                <p:oleObj spid="_x0000_s102545" name="Equation" r:id="rId35" imgW="368280" imgH="164880" progId="Equation.DSMT4">
                  <p:embed/>
                </p:oleObj>
              </mc:Choice>
              <mc:Fallback>
                <p:oleObj name="Equation" r:id="rId35" imgW="368280" imgH="164880" progId="Equation.DSMT4">
                  <p:embed/>
                  <p:pic>
                    <p:nvPicPr>
                      <p:cNvPr id="232481" name="Object 3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851400" y="5170488"/>
                        <a:ext cx="741363" cy="352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82" name="Object 34"/>
          <p:cNvGraphicFramePr>
            <a:graphicFrameLocks noChangeAspect="1"/>
          </p:cNvGraphicFramePr>
          <p:nvPr/>
        </p:nvGraphicFramePr>
        <p:xfrm>
          <a:off x="5565775" y="5129213"/>
          <a:ext cx="3425825" cy="433387"/>
        </p:xfrm>
        <a:graphic>
          <a:graphicData uri="http://schemas.openxmlformats.org/presentationml/2006/ole">
            <mc:AlternateContent xmlns:mc="http://schemas.openxmlformats.org/markup-compatibility/2006">
              <mc:Choice xmlns:v="urn:schemas-microsoft-com:vml" Requires="v">
                <p:oleObj spid="_x0000_s102546" name="Equation" r:id="rId37" imgW="1701720" imgH="203040" progId="Equation.DSMT4">
                  <p:embed/>
                </p:oleObj>
              </mc:Choice>
              <mc:Fallback>
                <p:oleObj name="Equation" r:id="rId37" imgW="1701720" imgH="203040" progId="Equation.DSMT4">
                  <p:embed/>
                  <p:pic>
                    <p:nvPicPr>
                      <p:cNvPr id="232482" name="Object 34"/>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565775" y="5129213"/>
                        <a:ext cx="3425825" cy="4333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1126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2453"/>
                                        </p:tgtEl>
                                        <p:attrNameLst>
                                          <p:attrName>style.visibility</p:attrName>
                                        </p:attrNameLst>
                                      </p:cBhvr>
                                      <p:to>
                                        <p:strVal val="visible"/>
                                      </p:to>
                                    </p:set>
                                    <p:animEffect transition="in" filter="wipe(left)">
                                      <p:cBhvr>
                                        <p:cTn id="7" dur="500"/>
                                        <p:tgtEl>
                                          <p:spTgt spid="232453"/>
                                        </p:tgtEl>
                                      </p:cBhvr>
                                    </p:animEffect>
                                  </p:childTnLst>
                                </p:cTn>
                              </p:par>
                              <p:par>
                                <p:cTn id="8" presetID="22" presetClass="entr" presetSubtype="8" fill="hold" grpId="0" nodeType="withEffect">
                                  <p:stCondLst>
                                    <p:cond delay="0"/>
                                  </p:stCondLst>
                                  <p:iterate type="wd">
                                    <p:tmPct val="10000"/>
                                  </p:iterate>
                                  <p:childTnLst>
                                    <p:set>
                                      <p:cBhvr>
                                        <p:cTn id="9" dur="1" fill="hold">
                                          <p:stCondLst>
                                            <p:cond delay="0"/>
                                          </p:stCondLst>
                                        </p:cTn>
                                        <p:tgtEl>
                                          <p:spTgt spid="232456"/>
                                        </p:tgtEl>
                                        <p:attrNameLst>
                                          <p:attrName>style.visibility</p:attrName>
                                        </p:attrNameLst>
                                      </p:cBhvr>
                                      <p:to>
                                        <p:strVal val="visible"/>
                                      </p:to>
                                    </p:set>
                                    <p:animEffect transition="in" filter="wipe(left)">
                                      <p:cBhvr>
                                        <p:cTn id="10" dur="500"/>
                                        <p:tgtEl>
                                          <p:spTgt spid="23245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32454"/>
                                        </p:tgtEl>
                                        <p:attrNameLst>
                                          <p:attrName>style.visibility</p:attrName>
                                        </p:attrNameLst>
                                      </p:cBhvr>
                                      <p:to>
                                        <p:strVal val="visible"/>
                                      </p:to>
                                    </p:set>
                                    <p:animEffect transition="in" filter="wipe(left)">
                                      <p:cBhvr>
                                        <p:cTn id="15" dur="500"/>
                                        <p:tgtEl>
                                          <p:spTgt spid="23245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32470"/>
                                        </p:tgtEl>
                                        <p:attrNameLst>
                                          <p:attrName>style.visibility</p:attrName>
                                        </p:attrNameLst>
                                      </p:cBhvr>
                                      <p:to>
                                        <p:strVal val="visible"/>
                                      </p:to>
                                    </p:set>
                                    <p:animEffect transition="in" filter="wipe(left)">
                                      <p:cBhvr>
                                        <p:cTn id="20" dur="500"/>
                                        <p:tgtEl>
                                          <p:spTgt spid="23247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32471"/>
                                        </p:tgtEl>
                                        <p:attrNameLst>
                                          <p:attrName>style.visibility</p:attrName>
                                        </p:attrNameLst>
                                      </p:cBhvr>
                                      <p:to>
                                        <p:strVal val="visible"/>
                                      </p:to>
                                    </p:set>
                                    <p:animEffect transition="in" filter="wipe(left)">
                                      <p:cBhvr>
                                        <p:cTn id="25" dur="500"/>
                                        <p:tgtEl>
                                          <p:spTgt spid="23247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32461"/>
                                        </p:tgtEl>
                                        <p:attrNameLst>
                                          <p:attrName>style.visibility</p:attrName>
                                        </p:attrNameLst>
                                      </p:cBhvr>
                                      <p:to>
                                        <p:strVal val="visible"/>
                                      </p:to>
                                    </p:set>
                                    <p:animEffect transition="in" filter="wipe(left)">
                                      <p:cBhvr>
                                        <p:cTn id="30" dur="500"/>
                                        <p:tgtEl>
                                          <p:spTgt spid="232461"/>
                                        </p:tgtEl>
                                      </p:cBhvr>
                                    </p:animEffect>
                                  </p:childTnLst>
                                </p:cTn>
                              </p:par>
                            </p:childTnLst>
                          </p:cTn>
                        </p:par>
                        <p:par>
                          <p:cTn id="31" fill="hold">
                            <p:stCondLst>
                              <p:cond delay="1350"/>
                            </p:stCondLst>
                            <p:childTnLst>
                              <p:par>
                                <p:cTn id="32" presetID="22" presetClass="entr" presetSubtype="8" fill="hold" nodeType="afterEffect">
                                  <p:stCondLst>
                                    <p:cond delay="0"/>
                                  </p:stCondLst>
                                  <p:childTnLst>
                                    <p:set>
                                      <p:cBhvr>
                                        <p:cTn id="33" dur="1" fill="hold">
                                          <p:stCondLst>
                                            <p:cond delay="0"/>
                                          </p:stCondLst>
                                        </p:cTn>
                                        <p:tgtEl>
                                          <p:spTgt spid="232455"/>
                                        </p:tgtEl>
                                        <p:attrNameLst>
                                          <p:attrName>style.visibility</p:attrName>
                                        </p:attrNameLst>
                                      </p:cBhvr>
                                      <p:to>
                                        <p:strVal val="visible"/>
                                      </p:to>
                                    </p:set>
                                    <p:animEffect transition="in" filter="wipe(left)">
                                      <p:cBhvr>
                                        <p:cTn id="34" dur="500"/>
                                        <p:tgtEl>
                                          <p:spTgt spid="23245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32460"/>
                                        </p:tgtEl>
                                        <p:attrNameLst>
                                          <p:attrName>style.visibility</p:attrName>
                                        </p:attrNameLst>
                                      </p:cBhvr>
                                      <p:to>
                                        <p:strVal val="visible"/>
                                      </p:to>
                                    </p:set>
                                    <p:animEffect transition="in" filter="wipe(left)">
                                      <p:cBhvr>
                                        <p:cTn id="39" dur="500"/>
                                        <p:tgtEl>
                                          <p:spTgt spid="23246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32472"/>
                                        </p:tgtEl>
                                        <p:attrNameLst>
                                          <p:attrName>style.visibility</p:attrName>
                                        </p:attrNameLst>
                                      </p:cBhvr>
                                      <p:to>
                                        <p:strVal val="visible"/>
                                      </p:to>
                                    </p:set>
                                    <p:animEffect transition="in" filter="wipe(left)">
                                      <p:cBhvr>
                                        <p:cTn id="44" dur="500"/>
                                        <p:tgtEl>
                                          <p:spTgt spid="23247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32473"/>
                                        </p:tgtEl>
                                        <p:attrNameLst>
                                          <p:attrName>style.visibility</p:attrName>
                                        </p:attrNameLst>
                                      </p:cBhvr>
                                      <p:to>
                                        <p:strVal val="visible"/>
                                      </p:to>
                                    </p:set>
                                    <p:animEffect transition="in" filter="wipe(left)">
                                      <p:cBhvr>
                                        <p:cTn id="49" dur="500"/>
                                        <p:tgtEl>
                                          <p:spTgt spid="23247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32474"/>
                                        </p:tgtEl>
                                        <p:attrNameLst>
                                          <p:attrName>style.visibility</p:attrName>
                                        </p:attrNameLst>
                                      </p:cBhvr>
                                      <p:to>
                                        <p:strVal val="visible"/>
                                      </p:to>
                                    </p:set>
                                    <p:animEffect transition="in" filter="wipe(left)">
                                      <p:cBhvr>
                                        <p:cTn id="54" dur="500"/>
                                        <p:tgtEl>
                                          <p:spTgt spid="23247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32475"/>
                                        </p:tgtEl>
                                        <p:attrNameLst>
                                          <p:attrName>style.visibility</p:attrName>
                                        </p:attrNameLst>
                                      </p:cBhvr>
                                      <p:to>
                                        <p:strVal val="visible"/>
                                      </p:to>
                                    </p:set>
                                    <p:animEffect transition="in" filter="wipe(left)">
                                      <p:cBhvr>
                                        <p:cTn id="59" dur="500"/>
                                        <p:tgtEl>
                                          <p:spTgt spid="23247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32458"/>
                                        </p:tgtEl>
                                        <p:attrNameLst>
                                          <p:attrName>style.visibility</p:attrName>
                                        </p:attrNameLst>
                                      </p:cBhvr>
                                      <p:to>
                                        <p:strVal val="visible"/>
                                      </p:to>
                                    </p:set>
                                    <p:animEffect transition="in" filter="wipe(left)">
                                      <p:cBhvr>
                                        <p:cTn id="64" dur="500"/>
                                        <p:tgtEl>
                                          <p:spTgt spid="23245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32476"/>
                                        </p:tgtEl>
                                        <p:attrNameLst>
                                          <p:attrName>style.visibility</p:attrName>
                                        </p:attrNameLst>
                                      </p:cBhvr>
                                      <p:to>
                                        <p:strVal val="visible"/>
                                      </p:to>
                                    </p:set>
                                    <p:animEffect transition="in" filter="wipe(left)">
                                      <p:cBhvr>
                                        <p:cTn id="69" dur="500"/>
                                        <p:tgtEl>
                                          <p:spTgt spid="23247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32477"/>
                                        </p:tgtEl>
                                        <p:attrNameLst>
                                          <p:attrName>style.visibility</p:attrName>
                                        </p:attrNameLst>
                                      </p:cBhvr>
                                      <p:to>
                                        <p:strVal val="visible"/>
                                      </p:to>
                                    </p:set>
                                    <p:animEffect transition="in" filter="wipe(left)">
                                      <p:cBhvr>
                                        <p:cTn id="74" dur="500"/>
                                        <p:tgtEl>
                                          <p:spTgt spid="23247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32459"/>
                                        </p:tgtEl>
                                        <p:attrNameLst>
                                          <p:attrName>style.visibility</p:attrName>
                                        </p:attrNameLst>
                                      </p:cBhvr>
                                      <p:to>
                                        <p:strVal val="visible"/>
                                      </p:to>
                                    </p:set>
                                    <p:animEffect transition="in" filter="wipe(left)">
                                      <p:cBhvr>
                                        <p:cTn id="79" dur="500"/>
                                        <p:tgtEl>
                                          <p:spTgt spid="23245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32478"/>
                                        </p:tgtEl>
                                        <p:attrNameLst>
                                          <p:attrName>style.visibility</p:attrName>
                                        </p:attrNameLst>
                                      </p:cBhvr>
                                      <p:to>
                                        <p:strVal val="visible"/>
                                      </p:to>
                                    </p:set>
                                    <p:animEffect transition="in" filter="wipe(left)">
                                      <p:cBhvr>
                                        <p:cTn id="84" dur="500"/>
                                        <p:tgtEl>
                                          <p:spTgt spid="23247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32479"/>
                                        </p:tgtEl>
                                        <p:attrNameLst>
                                          <p:attrName>style.visibility</p:attrName>
                                        </p:attrNameLst>
                                      </p:cBhvr>
                                      <p:to>
                                        <p:strVal val="visible"/>
                                      </p:to>
                                    </p:set>
                                    <p:animEffect transition="in" filter="wipe(left)">
                                      <p:cBhvr>
                                        <p:cTn id="89" dur="500"/>
                                        <p:tgtEl>
                                          <p:spTgt spid="23247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232480"/>
                                        </p:tgtEl>
                                        <p:attrNameLst>
                                          <p:attrName>style.visibility</p:attrName>
                                        </p:attrNameLst>
                                      </p:cBhvr>
                                      <p:to>
                                        <p:strVal val="visible"/>
                                      </p:to>
                                    </p:set>
                                    <p:animEffect transition="in" filter="wipe(left)">
                                      <p:cBhvr>
                                        <p:cTn id="94" dur="500"/>
                                        <p:tgtEl>
                                          <p:spTgt spid="23248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232481"/>
                                        </p:tgtEl>
                                        <p:attrNameLst>
                                          <p:attrName>style.visibility</p:attrName>
                                        </p:attrNameLst>
                                      </p:cBhvr>
                                      <p:to>
                                        <p:strVal val="visible"/>
                                      </p:to>
                                    </p:set>
                                    <p:animEffect transition="in" filter="wipe(left)">
                                      <p:cBhvr>
                                        <p:cTn id="99" dur="500"/>
                                        <p:tgtEl>
                                          <p:spTgt spid="232481"/>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232482"/>
                                        </p:tgtEl>
                                        <p:attrNameLst>
                                          <p:attrName>style.visibility</p:attrName>
                                        </p:attrNameLst>
                                      </p:cBhvr>
                                      <p:to>
                                        <p:strVal val="visible"/>
                                      </p:to>
                                    </p:set>
                                    <p:animEffect transition="in" filter="wipe(left)">
                                      <p:cBhvr>
                                        <p:cTn id="104" dur="500"/>
                                        <p:tgtEl>
                                          <p:spTgt spid="232482"/>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232462"/>
                                        </p:tgtEl>
                                        <p:attrNameLst>
                                          <p:attrName>style.visibility</p:attrName>
                                        </p:attrNameLst>
                                      </p:cBhvr>
                                      <p:to>
                                        <p:strVal val="visible"/>
                                      </p:to>
                                    </p:set>
                                    <p:animEffect transition="in" filter="wipe(left)">
                                      <p:cBhvr>
                                        <p:cTn id="109" dur="500"/>
                                        <p:tgtEl>
                                          <p:spTgt spid="232462"/>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iterate type="wd">
                                    <p:tmPct val="10000"/>
                                  </p:iterate>
                                  <p:childTnLst>
                                    <p:set>
                                      <p:cBhvr>
                                        <p:cTn id="113" dur="1" fill="hold">
                                          <p:stCondLst>
                                            <p:cond delay="0"/>
                                          </p:stCondLst>
                                        </p:cTn>
                                        <p:tgtEl>
                                          <p:spTgt spid="232463"/>
                                        </p:tgtEl>
                                        <p:attrNameLst>
                                          <p:attrName>style.visibility</p:attrName>
                                        </p:attrNameLst>
                                      </p:cBhvr>
                                      <p:to>
                                        <p:strVal val="visible"/>
                                      </p:to>
                                    </p:set>
                                    <p:animEffect transition="in" filter="wipe(left)">
                                      <p:cBhvr>
                                        <p:cTn id="114" dur="500"/>
                                        <p:tgtEl>
                                          <p:spTgt spid="232463"/>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0" fill="hold" grpId="0" nodeType="clickEffect">
                                  <p:stCondLst>
                                    <p:cond delay="0"/>
                                  </p:stCondLst>
                                  <p:childTnLst>
                                    <p:set>
                                      <p:cBhvr>
                                        <p:cTn id="118" dur="1" fill="hold">
                                          <p:stCondLst>
                                            <p:cond delay="0"/>
                                          </p:stCondLst>
                                        </p:cTn>
                                        <p:tgtEl>
                                          <p:spTgt spid="232466"/>
                                        </p:tgtEl>
                                        <p:attrNameLst>
                                          <p:attrName>style.visibility</p:attrName>
                                        </p:attrNameLst>
                                      </p:cBhvr>
                                      <p:to>
                                        <p:strVal val="visible"/>
                                      </p:to>
                                    </p:set>
                                    <p:anim calcmode="lin" valueType="num">
                                      <p:cBhvr>
                                        <p:cTn id="119" dur="500" fill="hold"/>
                                        <p:tgtEl>
                                          <p:spTgt spid="232466"/>
                                        </p:tgtEl>
                                        <p:attrNameLst>
                                          <p:attrName>ppt_w</p:attrName>
                                        </p:attrNameLst>
                                      </p:cBhvr>
                                      <p:tavLst>
                                        <p:tav tm="0">
                                          <p:val>
                                            <p:fltVal val="0"/>
                                          </p:val>
                                        </p:tav>
                                        <p:tav tm="100000">
                                          <p:val>
                                            <p:strVal val="#ppt_w"/>
                                          </p:val>
                                        </p:tav>
                                      </p:tavLst>
                                    </p:anim>
                                    <p:anim calcmode="lin" valueType="num">
                                      <p:cBhvr>
                                        <p:cTn id="120" dur="500" fill="hold"/>
                                        <p:tgtEl>
                                          <p:spTgt spid="232466"/>
                                        </p:tgtEl>
                                        <p:attrNameLst>
                                          <p:attrName>ppt_h</p:attrName>
                                        </p:attrNameLst>
                                      </p:cBhvr>
                                      <p:tavLst>
                                        <p:tav tm="0">
                                          <p:val>
                                            <p:fltVal val="0"/>
                                          </p:val>
                                        </p:tav>
                                        <p:tav tm="100000">
                                          <p:val>
                                            <p:strVal val="#ppt_h"/>
                                          </p:val>
                                        </p:tav>
                                      </p:tavLst>
                                    </p:anim>
                                    <p:animEffect transition="in" filter="fade">
                                      <p:cBhvr>
                                        <p:cTn id="121" dur="500"/>
                                        <p:tgtEl>
                                          <p:spTgt spid="232466"/>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iterate type="wd">
                                    <p:tmPct val="10000"/>
                                  </p:iterate>
                                  <p:childTnLst>
                                    <p:set>
                                      <p:cBhvr>
                                        <p:cTn id="125" dur="1" fill="hold">
                                          <p:stCondLst>
                                            <p:cond delay="0"/>
                                          </p:stCondLst>
                                        </p:cTn>
                                        <p:tgtEl>
                                          <p:spTgt spid="232467"/>
                                        </p:tgtEl>
                                        <p:attrNameLst>
                                          <p:attrName>style.visibility</p:attrName>
                                        </p:attrNameLst>
                                      </p:cBhvr>
                                      <p:to>
                                        <p:strVal val="visible"/>
                                      </p:to>
                                    </p:set>
                                    <p:animEffect transition="in" filter="wipe(left)">
                                      <p:cBhvr>
                                        <p:cTn id="126" dur="500"/>
                                        <p:tgtEl>
                                          <p:spTgt spid="232467"/>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iterate type="wd">
                                    <p:tmPct val="10000"/>
                                  </p:iterate>
                                  <p:childTnLst>
                                    <p:set>
                                      <p:cBhvr>
                                        <p:cTn id="130" dur="1" fill="hold">
                                          <p:stCondLst>
                                            <p:cond delay="0"/>
                                          </p:stCondLst>
                                        </p:cTn>
                                        <p:tgtEl>
                                          <p:spTgt spid="232468"/>
                                        </p:tgtEl>
                                        <p:attrNameLst>
                                          <p:attrName>style.visibility</p:attrName>
                                        </p:attrNameLst>
                                      </p:cBhvr>
                                      <p:to>
                                        <p:strVal val="visible"/>
                                      </p:to>
                                    </p:set>
                                    <p:animEffect transition="in" filter="wipe(left)">
                                      <p:cBhvr>
                                        <p:cTn id="131" dur="500"/>
                                        <p:tgtEl>
                                          <p:spTgt spid="232468"/>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iterate type="wd">
                                    <p:tmPct val="10000"/>
                                  </p:iterate>
                                  <p:childTnLst>
                                    <p:set>
                                      <p:cBhvr>
                                        <p:cTn id="135" dur="1" fill="hold">
                                          <p:stCondLst>
                                            <p:cond delay="0"/>
                                          </p:stCondLst>
                                        </p:cTn>
                                        <p:tgtEl>
                                          <p:spTgt spid="232469"/>
                                        </p:tgtEl>
                                        <p:attrNameLst>
                                          <p:attrName>style.visibility</p:attrName>
                                        </p:attrNameLst>
                                      </p:cBhvr>
                                      <p:to>
                                        <p:strVal val="visible"/>
                                      </p:to>
                                    </p:set>
                                    <p:animEffect transition="in" filter="wipe(left)">
                                      <p:cBhvr>
                                        <p:cTn id="136" dur="500"/>
                                        <p:tgtEl>
                                          <p:spTgt spid="232469"/>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iterate type="wd">
                                    <p:tmPct val="10000"/>
                                  </p:iterate>
                                  <p:childTnLst>
                                    <p:set>
                                      <p:cBhvr>
                                        <p:cTn id="140" dur="1" fill="hold">
                                          <p:stCondLst>
                                            <p:cond delay="0"/>
                                          </p:stCondLst>
                                        </p:cTn>
                                        <p:tgtEl>
                                          <p:spTgt spid="232464"/>
                                        </p:tgtEl>
                                        <p:attrNameLst>
                                          <p:attrName>style.visibility</p:attrName>
                                        </p:attrNameLst>
                                      </p:cBhvr>
                                      <p:to>
                                        <p:strVal val="visible"/>
                                      </p:to>
                                    </p:set>
                                    <p:animEffect transition="in" filter="wipe(left)">
                                      <p:cBhvr>
                                        <p:cTn id="141" dur="500"/>
                                        <p:tgtEl>
                                          <p:spTgt spid="232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61" grpId="0"/>
      <p:bldP spid="232453" grpId="0"/>
      <p:bldP spid="232456" grpId="0"/>
      <p:bldP spid="232462" grpId="0" animBg="1"/>
      <p:bldP spid="232463" grpId="0" animBg="1"/>
      <p:bldP spid="232464" grpId="0" animBg="1"/>
      <p:bldP spid="232466" grpId="0" animBg="1"/>
      <p:bldP spid="232467" grpId="0"/>
      <p:bldP spid="232468" grpId="0"/>
      <p:bldP spid="2324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Wednesday, Mar. 4, 2020</a:t>
            </a:r>
          </a:p>
        </p:txBody>
      </p:sp>
      <p:sp>
        <p:nvSpPr>
          <p:cNvPr id="8" name="Footer Placeholder 4"/>
          <p:cNvSpPr>
            <a:spLocks noGrp="1"/>
          </p:cNvSpPr>
          <p:nvPr>
            <p:ph type="ftr" sz="quarter" idx="11"/>
          </p:nvPr>
        </p:nvSpPr>
        <p:spPr/>
        <p:txBody>
          <a:bodyPr/>
          <a:lstStyle/>
          <a:p>
            <a:r>
              <a:rPr lang="en-US"/>
              <a:t>PHYS 1444-002, Spring 2020                    Dr. Jaehoon Yu</a:t>
            </a:r>
          </a:p>
        </p:txBody>
      </p:sp>
      <p:sp>
        <p:nvSpPr>
          <p:cNvPr id="9" name="Slide Number Placeholder 5"/>
          <p:cNvSpPr>
            <a:spLocks noGrp="1"/>
          </p:cNvSpPr>
          <p:nvPr>
            <p:ph type="sldNum" sz="quarter" idx="12"/>
          </p:nvPr>
        </p:nvSpPr>
        <p:spPr/>
        <p:txBody>
          <a:bodyPr/>
          <a:lstStyle/>
          <a:p>
            <a:fld id="{C80D2214-488D-EC4E-8FD8-BBD600E263C4}" type="slidenum">
              <a:rPr lang="en-US"/>
              <a:pPr/>
              <a:t>7</a:t>
            </a:fld>
            <a:endParaRPr lang="en-US"/>
          </a:p>
        </p:txBody>
      </p:sp>
      <p:sp>
        <p:nvSpPr>
          <p:cNvPr id="207875" name="Rectangle 3"/>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07876" name="Rectangle 4"/>
          <p:cNvSpPr>
            <a:spLocks noChangeArrowheads="1"/>
          </p:cNvSpPr>
          <p:nvPr/>
        </p:nvSpPr>
        <p:spPr bwMode="auto">
          <a:xfrm>
            <a:off x="152400" y="838200"/>
            <a:ext cx="89916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So what in the world makes dielectrics behave the way they do?</a:t>
            </a:r>
          </a:p>
          <a:p>
            <a:pPr marL="342900" indent="-342900">
              <a:spcBef>
                <a:spcPct val="20000"/>
              </a:spcBef>
              <a:buFontTx/>
              <a:buChar char="•"/>
            </a:pPr>
            <a:r>
              <a:rPr lang="en-US" sz="2800" dirty="0">
                <a:solidFill>
                  <a:schemeClr val="accent2"/>
                </a:solidFill>
                <a:latin typeface="Arial Narrow" charset="0"/>
              </a:rPr>
              <a:t>We need to examine this in a microscopic scale.</a:t>
            </a:r>
          </a:p>
          <a:p>
            <a:pPr marL="342900" indent="-342900">
              <a:spcBef>
                <a:spcPct val="20000"/>
              </a:spcBef>
              <a:buFontTx/>
              <a:buChar char="•"/>
            </a:pPr>
            <a:r>
              <a:rPr lang="en-US" sz="2800" dirty="0">
                <a:solidFill>
                  <a:schemeClr val="accent2"/>
                </a:solidFill>
                <a:latin typeface="Arial Narrow" charset="0"/>
              </a:rPr>
              <a:t>Let’s consider a parallel plate capacitor that is charged up +Q(=C</a:t>
            </a:r>
            <a:r>
              <a:rPr lang="en-US" sz="2800" baseline="-25000" dirty="0">
                <a:solidFill>
                  <a:schemeClr val="accent2"/>
                </a:solidFill>
                <a:latin typeface="Arial Narrow" charset="0"/>
              </a:rPr>
              <a:t>0</a:t>
            </a:r>
            <a:r>
              <a:rPr lang="en-US" sz="2800" dirty="0">
                <a:solidFill>
                  <a:schemeClr val="accent2"/>
                </a:solidFill>
                <a:latin typeface="Arial Narrow" charset="0"/>
              </a:rPr>
              <a:t>V</a:t>
            </a:r>
            <a:r>
              <a:rPr lang="en-US" sz="2800" baseline="-25000" dirty="0">
                <a:solidFill>
                  <a:schemeClr val="accent2"/>
                </a:solidFill>
                <a:latin typeface="Arial Narrow" charset="0"/>
              </a:rPr>
              <a:t>0</a:t>
            </a:r>
            <a:r>
              <a:rPr lang="en-US" sz="2800" dirty="0">
                <a:solidFill>
                  <a:schemeClr val="accent2"/>
                </a:solidFill>
                <a:latin typeface="Arial Narrow" charset="0"/>
              </a:rPr>
              <a:t>) and –Q with air in between.</a:t>
            </a:r>
          </a:p>
          <a:p>
            <a:pPr marL="742950" lvl="1" indent="-285750">
              <a:spcBef>
                <a:spcPct val="20000"/>
              </a:spcBef>
              <a:buFontTx/>
              <a:buChar char="–"/>
            </a:pPr>
            <a:r>
              <a:rPr lang="en-US" dirty="0">
                <a:solidFill>
                  <a:srgbClr val="660066"/>
                </a:solidFill>
                <a:latin typeface="Arial Narrow" charset="0"/>
                <a:ea typeface="ＭＳ Ｐゴシック" charset="-128"/>
              </a:rPr>
              <a:t>Assume there is no way any charge can flow in or out</a:t>
            </a:r>
          </a:p>
          <a:p>
            <a:pPr marL="342900" indent="-342900">
              <a:spcBef>
                <a:spcPct val="20000"/>
              </a:spcBef>
              <a:buFontTx/>
              <a:buChar char="•"/>
            </a:pPr>
            <a:endParaRPr lang="en-US" dirty="0">
              <a:solidFill>
                <a:schemeClr val="accent2"/>
              </a:solidFill>
              <a:latin typeface="Arial Narrow" charset="0"/>
            </a:endParaRPr>
          </a:p>
        </p:txBody>
      </p:sp>
      <p:pic>
        <p:nvPicPr>
          <p:cNvPr id="207900" name="Picture 28" descr="FG24_014A"/>
          <p:cNvPicPr>
            <a:picLocks noChangeAspect="1" noChangeArrowheads="1"/>
          </p:cNvPicPr>
          <p:nvPr/>
        </p:nvPicPr>
        <p:blipFill>
          <a:blip r:embed="rId2"/>
          <a:srcRect/>
          <a:stretch>
            <a:fillRect/>
          </a:stretch>
        </p:blipFill>
        <p:spPr bwMode="auto">
          <a:xfrm>
            <a:off x="-381000" y="3178628"/>
            <a:ext cx="3200400" cy="3184072"/>
          </a:xfrm>
          <a:prstGeom prst="rect">
            <a:avLst/>
          </a:prstGeom>
          <a:noFill/>
        </p:spPr>
      </p:pic>
      <p:pic>
        <p:nvPicPr>
          <p:cNvPr id="207901" name="Picture 29" descr="FG24_014B"/>
          <p:cNvPicPr>
            <a:picLocks noChangeAspect="1" noChangeArrowheads="1"/>
          </p:cNvPicPr>
          <p:nvPr/>
        </p:nvPicPr>
        <p:blipFill>
          <a:blip r:embed="rId3"/>
          <a:srcRect/>
          <a:stretch>
            <a:fillRect/>
          </a:stretch>
        </p:blipFill>
        <p:spPr bwMode="auto">
          <a:xfrm>
            <a:off x="2057400" y="3429000"/>
            <a:ext cx="3048000" cy="2971800"/>
          </a:xfrm>
          <a:prstGeom prst="rect">
            <a:avLst/>
          </a:prstGeom>
          <a:noFill/>
        </p:spPr>
      </p:pic>
      <p:sp>
        <p:nvSpPr>
          <p:cNvPr id="207903" name="Rectangle 31"/>
          <p:cNvSpPr>
            <a:spLocks noChangeArrowheads="1"/>
          </p:cNvSpPr>
          <p:nvPr/>
        </p:nvSpPr>
        <p:spPr bwMode="auto">
          <a:xfrm>
            <a:off x="4800600" y="3276600"/>
            <a:ext cx="4343400" cy="2971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Now insert a dielectric</a:t>
            </a:r>
          </a:p>
          <a:p>
            <a:pPr marL="742950" lvl="1" indent="-285750">
              <a:spcBef>
                <a:spcPct val="20000"/>
              </a:spcBef>
              <a:buFontTx/>
              <a:buChar char="–"/>
            </a:pPr>
            <a:r>
              <a:rPr lang="en-US" dirty="0">
                <a:solidFill>
                  <a:srgbClr val="660066"/>
                </a:solidFill>
                <a:latin typeface="Arial Narrow" charset="0"/>
                <a:ea typeface="ＭＳ Ｐゴシック" charset="-128"/>
              </a:rPr>
              <a:t>Dielectric can be polar </a:t>
            </a:r>
            <a:r>
              <a:rPr lang="en-US" dirty="0">
                <a:solidFill>
                  <a:srgbClr val="660066"/>
                </a:solidFill>
                <a:latin typeface="Arial Narrow" charset="0"/>
                <a:ea typeface="ＭＳ Ｐゴシック" charset="-128"/>
                <a:sym typeface="Wingdings" charset="2"/>
              </a:rPr>
              <a:t> could have permanent dipole moment.  What will happen?</a:t>
            </a:r>
          </a:p>
          <a:p>
            <a:pPr marL="342900" indent="-342900">
              <a:spcBef>
                <a:spcPct val="20000"/>
              </a:spcBef>
              <a:buFontTx/>
              <a:buChar char="•"/>
            </a:pPr>
            <a:r>
              <a:rPr lang="en-US" sz="2800" dirty="0">
                <a:solidFill>
                  <a:schemeClr val="accent2"/>
                </a:solidFill>
                <a:latin typeface="Arial Narrow" charset="0"/>
              </a:rPr>
              <a:t>Due to the electric field molecules will be aligned.</a:t>
            </a:r>
          </a:p>
        </p:txBody>
      </p:sp>
    </p:spTree>
    <p:extLst>
      <p:ext uri="{BB962C8B-B14F-4D97-AF65-F5344CB8AC3E}">
        <p14:creationId xmlns:p14="http://schemas.microsoft.com/office/powerpoint/2010/main" val="87254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7876">
                                            <p:txEl>
                                              <p:pRg st="0" end="0"/>
                                            </p:txEl>
                                          </p:spTgt>
                                        </p:tgtEl>
                                        <p:attrNameLst>
                                          <p:attrName>style.visibility</p:attrName>
                                        </p:attrNameLst>
                                      </p:cBhvr>
                                      <p:to>
                                        <p:strVal val="visible"/>
                                      </p:to>
                                    </p:set>
                                    <p:animEffect transition="in" filter="wipe(left)">
                                      <p:cBhvr>
                                        <p:cTn id="7" dur="500"/>
                                        <p:tgtEl>
                                          <p:spTgt spid="2078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7876">
                                            <p:txEl>
                                              <p:pRg st="1" end="1"/>
                                            </p:txEl>
                                          </p:spTgt>
                                        </p:tgtEl>
                                        <p:attrNameLst>
                                          <p:attrName>style.visibility</p:attrName>
                                        </p:attrNameLst>
                                      </p:cBhvr>
                                      <p:to>
                                        <p:strVal val="visible"/>
                                      </p:to>
                                    </p:set>
                                    <p:animEffect transition="in" filter="wipe(left)">
                                      <p:cBhvr>
                                        <p:cTn id="12" dur="500"/>
                                        <p:tgtEl>
                                          <p:spTgt spid="2078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7876">
                                            <p:txEl>
                                              <p:pRg st="2" end="2"/>
                                            </p:txEl>
                                          </p:spTgt>
                                        </p:tgtEl>
                                        <p:attrNameLst>
                                          <p:attrName>style.visibility</p:attrName>
                                        </p:attrNameLst>
                                      </p:cBhvr>
                                      <p:to>
                                        <p:strVal val="visible"/>
                                      </p:to>
                                    </p:set>
                                    <p:animEffect transition="in" filter="wipe(left)">
                                      <p:cBhvr>
                                        <p:cTn id="17" dur="500"/>
                                        <p:tgtEl>
                                          <p:spTgt spid="2078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7876">
                                            <p:txEl>
                                              <p:pRg st="3" end="3"/>
                                            </p:txEl>
                                          </p:spTgt>
                                        </p:tgtEl>
                                        <p:attrNameLst>
                                          <p:attrName>style.visibility</p:attrName>
                                        </p:attrNameLst>
                                      </p:cBhvr>
                                      <p:to>
                                        <p:strVal val="visible"/>
                                      </p:to>
                                    </p:set>
                                    <p:animEffect transition="in" filter="wipe(left)">
                                      <p:cBhvr>
                                        <p:cTn id="22" dur="500"/>
                                        <p:tgtEl>
                                          <p:spTgt spid="2078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207900"/>
                                        </p:tgtEl>
                                        <p:attrNameLst>
                                          <p:attrName>style.visibility</p:attrName>
                                        </p:attrNameLst>
                                      </p:cBhvr>
                                      <p:to>
                                        <p:strVal val="visible"/>
                                      </p:to>
                                    </p:set>
                                    <p:anim calcmode="lin" valueType="num">
                                      <p:cBhvr>
                                        <p:cTn id="27" dur="500" fill="hold"/>
                                        <p:tgtEl>
                                          <p:spTgt spid="207900"/>
                                        </p:tgtEl>
                                        <p:attrNameLst>
                                          <p:attrName>ppt_w</p:attrName>
                                        </p:attrNameLst>
                                      </p:cBhvr>
                                      <p:tavLst>
                                        <p:tav tm="0">
                                          <p:val>
                                            <p:fltVal val="0"/>
                                          </p:val>
                                        </p:tav>
                                        <p:tav tm="100000">
                                          <p:val>
                                            <p:strVal val="#ppt_w"/>
                                          </p:val>
                                        </p:tav>
                                      </p:tavLst>
                                    </p:anim>
                                    <p:anim calcmode="lin" valueType="num">
                                      <p:cBhvr>
                                        <p:cTn id="28" dur="500" fill="hold"/>
                                        <p:tgtEl>
                                          <p:spTgt spid="207900"/>
                                        </p:tgtEl>
                                        <p:attrNameLst>
                                          <p:attrName>ppt_h</p:attrName>
                                        </p:attrNameLst>
                                      </p:cBhvr>
                                      <p:tavLst>
                                        <p:tav tm="0">
                                          <p:val>
                                            <p:fltVal val="0"/>
                                          </p:val>
                                        </p:tav>
                                        <p:tav tm="100000">
                                          <p:val>
                                            <p:strVal val="#ppt_h"/>
                                          </p:val>
                                        </p:tav>
                                      </p:tavLst>
                                    </p:anim>
                                    <p:animEffect transition="in" filter="fade">
                                      <p:cBhvr>
                                        <p:cTn id="29" dur="500"/>
                                        <p:tgtEl>
                                          <p:spTgt spid="20790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07903">
                                            <p:txEl>
                                              <p:pRg st="0" end="0"/>
                                            </p:txEl>
                                          </p:spTgt>
                                        </p:tgtEl>
                                        <p:attrNameLst>
                                          <p:attrName>style.visibility</p:attrName>
                                        </p:attrNameLst>
                                      </p:cBhvr>
                                      <p:to>
                                        <p:strVal val="visible"/>
                                      </p:to>
                                    </p:set>
                                    <p:animEffect transition="in" filter="wipe(left)">
                                      <p:cBhvr>
                                        <p:cTn id="34" dur="500"/>
                                        <p:tgtEl>
                                          <p:spTgt spid="20790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07903">
                                            <p:txEl>
                                              <p:pRg st="1" end="1"/>
                                            </p:txEl>
                                          </p:spTgt>
                                        </p:tgtEl>
                                        <p:attrNameLst>
                                          <p:attrName>style.visibility</p:attrName>
                                        </p:attrNameLst>
                                      </p:cBhvr>
                                      <p:to>
                                        <p:strVal val="visible"/>
                                      </p:to>
                                    </p:set>
                                    <p:animEffect transition="in" filter="wipe(left)">
                                      <p:cBhvr>
                                        <p:cTn id="39" dur="500"/>
                                        <p:tgtEl>
                                          <p:spTgt spid="20790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207901"/>
                                        </p:tgtEl>
                                        <p:attrNameLst>
                                          <p:attrName>style.visibility</p:attrName>
                                        </p:attrNameLst>
                                      </p:cBhvr>
                                      <p:to>
                                        <p:strVal val="visible"/>
                                      </p:to>
                                    </p:set>
                                    <p:anim calcmode="lin" valueType="num">
                                      <p:cBhvr>
                                        <p:cTn id="44" dur="500" fill="hold"/>
                                        <p:tgtEl>
                                          <p:spTgt spid="207901"/>
                                        </p:tgtEl>
                                        <p:attrNameLst>
                                          <p:attrName>ppt_w</p:attrName>
                                        </p:attrNameLst>
                                      </p:cBhvr>
                                      <p:tavLst>
                                        <p:tav tm="0">
                                          <p:val>
                                            <p:fltVal val="0"/>
                                          </p:val>
                                        </p:tav>
                                        <p:tav tm="100000">
                                          <p:val>
                                            <p:strVal val="#ppt_w"/>
                                          </p:val>
                                        </p:tav>
                                      </p:tavLst>
                                    </p:anim>
                                    <p:anim calcmode="lin" valueType="num">
                                      <p:cBhvr>
                                        <p:cTn id="45" dur="500" fill="hold"/>
                                        <p:tgtEl>
                                          <p:spTgt spid="207901"/>
                                        </p:tgtEl>
                                        <p:attrNameLst>
                                          <p:attrName>ppt_h</p:attrName>
                                        </p:attrNameLst>
                                      </p:cBhvr>
                                      <p:tavLst>
                                        <p:tav tm="0">
                                          <p:val>
                                            <p:fltVal val="0"/>
                                          </p:val>
                                        </p:tav>
                                        <p:tav tm="100000">
                                          <p:val>
                                            <p:strVal val="#ppt_h"/>
                                          </p:val>
                                        </p:tav>
                                      </p:tavLst>
                                    </p:anim>
                                    <p:animEffect transition="in" filter="fade">
                                      <p:cBhvr>
                                        <p:cTn id="46" dur="500"/>
                                        <p:tgtEl>
                                          <p:spTgt spid="20790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207903">
                                            <p:txEl>
                                              <p:pRg st="2" end="2"/>
                                            </p:txEl>
                                          </p:spTgt>
                                        </p:tgtEl>
                                        <p:attrNameLst>
                                          <p:attrName>style.visibility</p:attrName>
                                        </p:attrNameLst>
                                      </p:cBhvr>
                                      <p:to>
                                        <p:strVal val="visible"/>
                                      </p:to>
                                    </p:set>
                                    <p:animEffect transition="in" filter="wipe(left)">
                                      <p:cBhvr>
                                        <p:cTn id="51" dur="500"/>
                                        <p:tgtEl>
                                          <p:spTgt spid="2079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6" grpId="0" build="p"/>
      <p:bldP spid="20790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Wednesday, Mar. 4, 2020</a:t>
            </a:r>
          </a:p>
        </p:txBody>
      </p:sp>
      <p:sp>
        <p:nvSpPr>
          <p:cNvPr id="7" name="Footer Placeholder 4"/>
          <p:cNvSpPr>
            <a:spLocks noGrp="1"/>
          </p:cNvSpPr>
          <p:nvPr>
            <p:ph type="ftr" sz="quarter" idx="11"/>
          </p:nvPr>
        </p:nvSpPr>
        <p:spPr/>
        <p:txBody>
          <a:bodyPr/>
          <a:lstStyle/>
          <a:p>
            <a:r>
              <a:rPr lang="en-US"/>
              <a:t>PHYS 1444-002, Spring 2020                    Dr. Jaehoon Yu</a:t>
            </a:r>
          </a:p>
        </p:txBody>
      </p:sp>
      <p:sp>
        <p:nvSpPr>
          <p:cNvPr id="8" name="Slide Number Placeholder 5"/>
          <p:cNvSpPr>
            <a:spLocks noGrp="1"/>
          </p:cNvSpPr>
          <p:nvPr>
            <p:ph type="sldNum" sz="quarter" idx="12"/>
          </p:nvPr>
        </p:nvSpPr>
        <p:spPr/>
        <p:txBody>
          <a:bodyPr/>
          <a:lstStyle/>
          <a:p>
            <a:fld id="{DBE876A6-A71E-BD40-86AE-FDBA8A985C9A}" type="slidenum">
              <a:rPr lang="en-US"/>
              <a:pPr/>
              <a:t>8</a:t>
            </a:fld>
            <a:endParaRPr lang="en-US"/>
          </a:p>
        </p:txBody>
      </p:sp>
      <p:pic>
        <p:nvPicPr>
          <p:cNvPr id="233479" name="Picture 7" descr="FG24_014C"/>
          <p:cNvPicPr>
            <a:picLocks noChangeAspect="1" noChangeArrowheads="1"/>
          </p:cNvPicPr>
          <p:nvPr/>
        </p:nvPicPr>
        <p:blipFill>
          <a:blip r:embed="rId3"/>
          <a:srcRect/>
          <a:stretch>
            <a:fillRect/>
          </a:stretch>
        </p:blipFill>
        <p:spPr bwMode="auto">
          <a:xfrm>
            <a:off x="-609600" y="3429000"/>
            <a:ext cx="3886200" cy="2914650"/>
          </a:xfrm>
          <a:prstGeom prst="rect">
            <a:avLst/>
          </a:prstGeom>
          <a:noFill/>
        </p:spPr>
      </p:pic>
      <p:sp>
        <p:nvSpPr>
          <p:cNvPr id="233474" name="Rectangle 2"/>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33475" name="Rectangle 3"/>
          <p:cNvSpPr>
            <a:spLocks noChangeArrowheads="1"/>
          </p:cNvSpPr>
          <p:nvPr/>
        </p:nvSpPr>
        <p:spPr bwMode="auto">
          <a:xfrm>
            <a:off x="381000" y="685800"/>
            <a:ext cx="84582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OK. Then what happens?</a:t>
            </a:r>
          </a:p>
          <a:p>
            <a:pPr marL="342900" indent="-342900">
              <a:spcBef>
                <a:spcPct val="20000"/>
              </a:spcBef>
              <a:buFontTx/>
              <a:buChar char="•"/>
            </a:pPr>
            <a:r>
              <a:rPr lang="en-US" sz="2800">
                <a:solidFill>
                  <a:schemeClr val="accent2"/>
                </a:solidFill>
                <a:latin typeface="Arial Narrow" charset="0"/>
              </a:rPr>
              <a:t>Then effectively, there will be some negative charges close to the surface of the positive plate and positive charge on the negative plate</a:t>
            </a:r>
          </a:p>
          <a:p>
            <a:pPr marL="742950" lvl="1" indent="-285750">
              <a:spcBef>
                <a:spcPct val="20000"/>
              </a:spcBef>
              <a:buFontTx/>
              <a:buChar char="–"/>
            </a:pPr>
            <a:r>
              <a:rPr lang="en-US">
                <a:solidFill>
                  <a:srgbClr val="660066"/>
                </a:solidFill>
                <a:latin typeface="Arial Narrow" charset="0"/>
                <a:ea typeface="ＭＳ Ｐゴシック" charset="-128"/>
              </a:rPr>
              <a:t>Some electric field do not pass through the whole dielectric but stops at the negative charge</a:t>
            </a:r>
          </a:p>
        </p:txBody>
      </p:sp>
      <p:sp>
        <p:nvSpPr>
          <p:cNvPr id="233478" name="Rectangle 6"/>
          <p:cNvSpPr>
            <a:spLocks noChangeArrowheads="1"/>
          </p:cNvSpPr>
          <p:nvPr/>
        </p:nvSpPr>
        <p:spPr bwMode="auto">
          <a:xfrm>
            <a:off x="2286000" y="3429000"/>
            <a:ext cx="6858000" cy="29718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a:solidFill>
                  <a:srgbClr val="660066"/>
                </a:solidFill>
                <a:latin typeface="Arial Narrow" charset="0"/>
                <a:ea typeface="ＭＳ Ｐゴシック" charset="-128"/>
              </a:rPr>
              <a:t>So the field inside dielectric is smaller than the air</a:t>
            </a:r>
          </a:p>
          <a:p>
            <a:pPr marL="342900" indent="-342900">
              <a:spcBef>
                <a:spcPct val="20000"/>
              </a:spcBef>
              <a:buFontTx/>
              <a:buChar char="•"/>
            </a:pPr>
            <a:r>
              <a:rPr lang="en-US" sz="2800">
                <a:solidFill>
                  <a:schemeClr val="accent2"/>
                </a:solidFill>
                <a:latin typeface="Arial Narrow" charset="0"/>
              </a:rPr>
              <a:t>Since electric field is smaller, the force is smaller</a:t>
            </a:r>
          </a:p>
          <a:p>
            <a:pPr marL="742950" lvl="1" indent="-285750">
              <a:spcBef>
                <a:spcPct val="20000"/>
              </a:spcBef>
              <a:buFontTx/>
              <a:buChar char="–"/>
            </a:pPr>
            <a:r>
              <a:rPr lang="en-US">
                <a:solidFill>
                  <a:srgbClr val="660066"/>
                </a:solidFill>
                <a:latin typeface="Arial Narrow" charset="0"/>
                <a:ea typeface="ＭＳ Ｐゴシック" charset="-128"/>
              </a:rPr>
              <a:t>The work need to move a test charge inside the dielectric is smaller</a:t>
            </a:r>
          </a:p>
          <a:p>
            <a:pPr marL="742950" lvl="1" indent="-285750">
              <a:spcBef>
                <a:spcPct val="20000"/>
              </a:spcBef>
              <a:buFontTx/>
              <a:buChar char="–"/>
            </a:pPr>
            <a:r>
              <a:rPr lang="en-US">
                <a:solidFill>
                  <a:srgbClr val="660066"/>
                </a:solidFill>
                <a:latin typeface="Arial Narrow" charset="0"/>
                <a:ea typeface="ＭＳ Ｐゴシック" charset="-128"/>
              </a:rPr>
              <a:t>Thus the potential difference across the dielectric is smaller than across the air</a:t>
            </a:r>
          </a:p>
        </p:txBody>
      </p:sp>
    </p:spTree>
    <p:extLst>
      <p:ext uri="{BB962C8B-B14F-4D97-AF65-F5344CB8AC3E}">
        <p14:creationId xmlns:p14="http://schemas.microsoft.com/office/powerpoint/2010/main" val="339921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3475">
                                            <p:txEl>
                                              <p:pRg st="0" end="0"/>
                                            </p:txEl>
                                          </p:spTgt>
                                        </p:tgtEl>
                                        <p:attrNameLst>
                                          <p:attrName>style.visibility</p:attrName>
                                        </p:attrNameLst>
                                      </p:cBhvr>
                                      <p:to>
                                        <p:strVal val="visible"/>
                                      </p:to>
                                    </p:set>
                                    <p:animEffect transition="in" filter="wipe(left)">
                                      <p:cBhvr>
                                        <p:cTn id="7" dur="500"/>
                                        <p:tgtEl>
                                          <p:spTgt spid="233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3475">
                                            <p:txEl>
                                              <p:pRg st="1" end="1"/>
                                            </p:txEl>
                                          </p:spTgt>
                                        </p:tgtEl>
                                        <p:attrNameLst>
                                          <p:attrName>style.visibility</p:attrName>
                                        </p:attrNameLst>
                                      </p:cBhvr>
                                      <p:to>
                                        <p:strVal val="visible"/>
                                      </p:to>
                                    </p:set>
                                    <p:animEffect transition="in" filter="wipe(left)">
                                      <p:cBhvr>
                                        <p:cTn id="12" dur="500"/>
                                        <p:tgtEl>
                                          <p:spTgt spid="2334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33479"/>
                                        </p:tgtEl>
                                        <p:attrNameLst>
                                          <p:attrName>style.visibility</p:attrName>
                                        </p:attrNameLst>
                                      </p:cBhvr>
                                      <p:to>
                                        <p:strVal val="visible"/>
                                      </p:to>
                                    </p:set>
                                    <p:anim calcmode="lin" valueType="num">
                                      <p:cBhvr>
                                        <p:cTn id="17" dur="500" fill="hold"/>
                                        <p:tgtEl>
                                          <p:spTgt spid="233479"/>
                                        </p:tgtEl>
                                        <p:attrNameLst>
                                          <p:attrName>ppt_w</p:attrName>
                                        </p:attrNameLst>
                                      </p:cBhvr>
                                      <p:tavLst>
                                        <p:tav tm="0">
                                          <p:val>
                                            <p:fltVal val="0"/>
                                          </p:val>
                                        </p:tav>
                                        <p:tav tm="100000">
                                          <p:val>
                                            <p:strVal val="#ppt_w"/>
                                          </p:val>
                                        </p:tav>
                                      </p:tavLst>
                                    </p:anim>
                                    <p:anim calcmode="lin" valueType="num">
                                      <p:cBhvr>
                                        <p:cTn id="18" dur="500" fill="hold"/>
                                        <p:tgtEl>
                                          <p:spTgt spid="233479"/>
                                        </p:tgtEl>
                                        <p:attrNameLst>
                                          <p:attrName>ppt_h</p:attrName>
                                        </p:attrNameLst>
                                      </p:cBhvr>
                                      <p:tavLst>
                                        <p:tav tm="0">
                                          <p:val>
                                            <p:fltVal val="0"/>
                                          </p:val>
                                        </p:tav>
                                        <p:tav tm="100000">
                                          <p:val>
                                            <p:strVal val="#ppt_h"/>
                                          </p:val>
                                        </p:tav>
                                      </p:tavLst>
                                    </p:anim>
                                    <p:animEffect transition="in" filter="fade">
                                      <p:cBhvr>
                                        <p:cTn id="19" dur="500"/>
                                        <p:tgtEl>
                                          <p:spTgt spid="23347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33475">
                                            <p:txEl>
                                              <p:pRg st="2" end="2"/>
                                            </p:txEl>
                                          </p:spTgt>
                                        </p:tgtEl>
                                        <p:attrNameLst>
                                          <p:attrName>style.visibility</p:attrName>
                                        </p:attrNameLst>
                                      </p:cBhvr>
                                      <p:to>
                                        <p:strVal val="visible"/>
                                      </p:to>
                                    </p:set>
                                    <p:animEffect transition="in" filter="wipe(left)">
                                      <p:cBhvr>
                                        <p:cTn id="24" dur="500"/>
                                        <p:tgtEl>
                                          <p:spTgt spid="23347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33478">
                                            <p:txEl>
                                              <p:pRg st="0" end="0"/>
                                            </p:txEl>
                                          </p:spTgt>
                                        </p:tgtEl>
                                        <p:attrNameLst>
                                          <p:attrName>style.visibility</p:attrName>
                                        </p:attrNameLst>
                                      </p:cBhvr>
                                      <p:to>
                                        <p:strVal val="visible"/>
                                      </p:to>
                                    </p:set>
                                    <p:animEffect transition="in" filter="wipe(left)">
                                      <p:cBhvr>
                                        <p:cTn id="29" dur="500"/>
                                        <p:tgtEl>
                                          <p:spTgt spid="23347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33478">
                                            <p:txEl>
                                              <p:pRg st="1" end="1"/>
                                            </p:txEl>
                                          </p:spTgt>
                                        </p:tgtEl>
                                        <p:attrNameLst>
                                          <p:attrName>style.visibility</p:attrName>
                                        </p:attrNameLst>
                                      </p:cBhvr>
                                      <p:to>
                                        <p:strVal val="visible"/>
                                      </p:to>
                                    </p:set>
                                    <p:animEffect transition="in" filter="wipe(left)">
                                      <p:cBhvr>
                                        <p:cTn id="34" dur="500"/>
                                        <p:tgtEl>
                                          <p:spTgt spid="23347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33478">
                                            <p:txEl>
                                              <p:pRg st="2" end="2"/>
                                            </p:txEl>
                                          </p:spTgt>
                                        </p:tgtEl>
                                        <p:attrNameLst>
                                          <p:attrName>style.visibility</p:attrName>
                                        </p:attrNameLst>
                                      </p:cBhvr>
                                      <p:to>
                                        <p:strVal val="visible"/>
                                      </p:to>
                                    </p:set>
                                    <p:animEffect transition="in" filter="wipe(left)">
                                      <p:cBhvr>
                                        <p:cTn id="39" dur="500"/>
                                        <p:tgtEl>
                                          <p:spTgt spid="233478">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33478">
                                            <p:txEl>
                                              <p:pRg st="3" end="3"/>
                                            </p:txEl>
                                          </p:spTgt>
                                        </p:tgtEl>
                                        <p:attrNameLst>
                                          <p:attrName>style.visibility</p:attrName>
                                        </p:attrNameLst>
                                      </p:cBhvr>
                                      <p:to>
                                        <p:strVal val="visible"/>
                                      </p:to>
                                    </p:set>
                                    <p:animEffect transition="in" filter="wipe(left)">
                                      <p:cBhvr>
                                        <p:cTn id="44" dur="500"/>
                                        <p:tgtEl>
                                          <p:spTgt spid="2334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build="p"/>
      <p:bldP spid="23347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Mar. 4, 2020</a:t>
            </a: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Spring 2020                    Dr. Jaehoon Yu</a:t>
            </a: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156F621-78C5-CD42-AEF9-C4574F17F98B}"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Electric Current and Resistance</a:t>
            </a:r>
          </a:p>
        </p:txBody>
      </p:sp>
      <p:sp>
        <p:nvSpPr>
          <p:cNvPr id="283651" name="Rectangle 3"/>
          <p:cNvSpPr>
            <a:spLocks noChangeArrowheads="1"/>
          </p:cNvSpPr>
          <p:nvPr/>
        </p:nvSpPr>
        <p:spPr bwMode="auto">
          <a:xfrm>
            <a:off x="304800" y="533400"/>
            <a:ext cx="86106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So far we have been studying static electricity</a:t>
            </a:r>
          </a:p>
          <a:p>
            <a:pPr marL="742950" lvl="1" indent="-285750">
              <a:spcBef>
                <a:spcPct val="20000"/>
              </a:spcBef>
              <a:buFontTx/>
              <a:buChar char="–"/>
            </a:pPr>
            <a:r>
              <a:rPr lang="en-US" dirty="0">
                <a:solidFill>
                  <a:srgbClr val="660066"/>
                </a:solidFill>
                <a:latin typeface="Arial Narrow" charset="0"/>
              </a:rPr>
              <a:t>What is the static electricity?</a:t>
            </a:r>
          </a:p>
          <a:p>
            <a:pPr marL="1143000" lvl="2" indent="-228600">
              <a:spcBef>
                <a:spcPct val="20000"/>
              </a:spcBef>
              <a:buFontTx/>
              <a:buChar char="•"/>
            </a:pPr>
            <a:r>
              <a:rPr lang="en-US" sz="2000" dirty="0">
                <a:solidFill>
                  <a:srgbClr val="003300"/>
                </a:solidFill>
                <a:latin typeface="Arial Narrow" charset="0"/>
              </a:rPr>
              <a:t>The charges so far has not been moving but staying put at the location they are placed.</a:t>
            </a:r>
          </a:p>
          <a:p>
            <a:pPr marL="342900" indent="-342900">
              <a:spcBef>
                <a:spcPct val="20000"/>
              </a:spcBef>
              <a:buFontTx/>
              <a:buChar char="•"/>
            </a:pPr>
            <a:r>
              <a:rPr lang="en-US" sz="2800" dirty="0">
                <a:solidFill>
                  <a:schemeClr val="accent2"/>
                </a:solidFill>
                <a:latin typeface="Arial Narrow" charset="0"/>
              </a:rPr>
              <a:t>Now we will learn dynamics of electricity</a:t>
            </a:r>
          </a:p>
          <a:p>
            <a:pPr marL="342900" indent="-342900">
              <a:spcBef>
                <a:spcPct val="20000"/>
              </a:spcBef>
              <a:buFontTx/>
              <a:buChar char="•"/>
            </a:pPr>
            <a:r>
              <a:rPr lang="en-US" sz="2800" dirty="0">
                <a:solidFill>
                  <a:schemeClr val="accent2"/>
                </a:solidFill>
                <a:latin typeface="Arial Narrow" charset="0"/>
              </a:rPr>
              <a:t>What is the electric current?</a:t>
            </a:r>
          </a:p>
          <a:p>
            <a:pPr marL="742950" lvl="1" indent="-285750">
              <a:spcBef>
                <a:spcPct val="20000"/>
              </a:spcBef>
              <a:buFontTx/>
              <a:buChar char="–"/>
            </a:pPr>
            <a:r>
              <a:rPr lang="en-US" dirty="0">
                <a:solidFill>
                  <a:srgbClr val="660066"/>
                </a:solidFill>
                <a:latin typeface="Arial Narrow" charset="0"/>
              </a:rPr>
              <a:t>A flow of electric charge</a:t>
            </a:r>
          </a:p>
          <a:p>
            <a:pPr marL="742950" lvl="1" indent="-285750">
              <a:spcBef>
                <a:spcPct val="20000"/>
              </a:spcBef>
              <a:buFontTx/>
              <a:buChar char="–"/>
            </a:pPr>
            <a:r>
              <a:rPr lang="en-US" dirty="0">
                <a:solidFill>
                  <a:srgbClr val="660066"/>
                </a:solidFill>
                <a:latin typeface="Arial Narrow" charset="0"/>
              </a:rPr>
              <a:t>A few examples of the things that use electric current in everyday lives?</a:t>
            </a:r>
          </a:p>
          <a:p>
            <a:pPr marL="342900" indent="-342900">
              <a:spcBef>
                <a:spcPct val="20000"/>
              </a:spcBef>
              <a:buFontTx/>
              <a:buChar char="•"/>
            </a:pPr>
            <a:r>
              <a:rPr lang="en-US" sz="2800" dirty="0">
                <a:solidFill>
                  <a:schemeClr val="accent2"/>
                </a:solidFill>
                <a:latin typeface="Arial Narrow" charset="0"/>
              </a:rPr>
              <a:t>In an electrostatic situation, there is no electric field inside a conductor but when there is current, there is field inside a conductor.  Why?</a:t>
            </a:r>
          </a:p>
          <a:p>
            <a:pPr marL="742950" lvl="1" indent="-285750">
              <a:spcBef>
                <a:spcPct val="20000"/>
              </a:spcBef>
              <a:buFontTx/>
              <a:buChar char="–"/>
            </a:pPr>
            <a:r>
              <a:rPr lang="en-US" dirty="0">
                <a:solidFill>
                  <a:srgbClr val="660066"/>
                </a:solidFill>
                <a:latin typeface="Arial Narrow" charset="0"/>
              </a:rPr>
              <a:t>Electric field is needed to keep charges moving</a:t>
            </a:r>
          </a:p>
        </p:txBody>
      </p:sp>
    </p:spTree>
    <p:extLst>
      <p:ext uri="{BB962C8B-B14F-4D97-AF65-F5344CB8AC3E}">
        <p14:creationId xmlns:p14="http://schemas.microsoft.com/office/powerpoint/2010/main" val="20533182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3651">
                                            <p:txEl>
                                              <p:pRg st="0" end="0"/>
                                            </p:txEl>
                                          </p:spTgt>
                                        </p:tgtEl>
                                        <p:attrNameLst>
                                          <p:attrName>style.visibility</p:attrName>
                                        </p:attrNameLst>
                                      </p:cBhvr>
                                      <p:to>
                                        <p:strVal val="visible"/>
                                      </p:to>
                                    </p:set>
                                    <p:animEffect transition="in" filter="wipe(left)">
                                      <p:cBhvr>
                                        <p:cTn id="7" dur="500"/>
                                        <p:tgtEl>
                                          <p:spTgt spid="283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3651">
                                            <p:txEl>
                                              <p:pRg st="1" end="1"/>
                                            </p:txEl>
                                          </p:spTgt>
                                        </p:tgtEl>
                                        <p:attrNameLst>
                                          <p:attrName>style.visibility</p:attrName>
                                        </p:attrNameLst>
                                      </p:cBhvr>
                                      <p:to>
                                        <p:strVal val="visible"/>
                                      </p:to>
                                    </p:set>
                                    <p:animEffect transition="in" filter="wipe(left)">
                                      <p:cBhvr>
                                        <p:cTn id="12" dur="500"/>
                                        <p:tgtEl>
                                          <p:spTgt spid="283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3651">
                                            <p:txEl>
                                              <p:pRg st="2" end="2"/>
                                            </p:txEl>
                                          </p:spTgt>
                                        </p:tgtEl>
                                        <p:attrNameLst>
                                          <p:attrName>style.visibility</p:attrName>
                                        </p:attrNameLst>
                                      </p:cBhvr>
                                      <p:to>
                                        <p:strVal val="visible"/>
                                      </p:to>
                                    </p:set>
                                    <p:animEffect transition="in" filter="wipe(left)">
                                      <p:cBhvr>
                                        <p:cTn id="17" dur="500"/>
                                        <p:tgtEl>
                                          <p:spTgt spid="2836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83651">
                                            <p:txEl>
                                              <p:pRg st="3" end="3"/>
                                            </p:txEl>
                                          </p:spTgt>
                                        </p:tgtEl>
                                        <p:attrNameLst>
                                          <p:attrName>style.visibility</p:attrName>
                                        </p:attrNameLst>
                                      </p:cBhvr>
                                      <p:to>
                                        <p:strVal val="visible"/>
                                      </p:to>
                                    </p:set>
                                    <p:animEffect transition="in" filter="wipe(left)">
                                      <p:cBhvr>
                                        <p:cTn id="22" dur="500"/>
                                        <p:tgtEl>
                                          <p:spTgt spid="2836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3651">
                                            <p:txEl>
                                              <p:pRg st="4" end="4"/>
                                            </p:txEl>
                                          </p:spTgt>
                                        </p:tgtEl>
                                        <p:attrNameLst>
                                          <p:attrName>style.visibility</p:attrName>
                                        </p:attrNameLst>
                                      </p:cBhvr>
                                      <p:to>
                                        <p:strVal val="visible"/>
                                      </p:to>
                                    </p:set>
                                    <p:animEffect transition="in" filter="wipe(left)">
                                      <p:cBhvr>
                                        <p:cTn id="27" dur="500"/>
                                        <p:tgtEl>
                                          <p:spTgt spid="28365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83651">
                                            <p:txEl>
                                              <p:pRg st="5" end="5"/>
                                            </p:txEl>
                                          </p:spTgt>
                                        </p:tgtEl>
                                        <p:attrNameLst>
                                          <p:attrName>style.visibility</p:attrName>
                                        </p:attrNameLst>
                                      </p:cBhvr>
                                      <p:to>
                                        <p:strVal val="visible"/>
                                      </p:to>
                                    </p:set>
                                    <p:animEffect transition="in" filter="wipe(left)">
                                      <p:cBhvr>
                                        <p:cTn id="32" dur="500"/>
                                        <p:tgtEl>
                                          <p:spTgt spid="28365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83651">
                                            <p:txEl>
                                              <p:pRg st="6" end="6"/>
                                            </p:txEl>
                                          </p:spTgt>
                                        </p:tgtEl>
                                        <p:attrNameLst>
                                          <p:attrName>style.visibility</p:attrName>
                                        </p:attrNameLst>
                                      </p:cBhvr>
                                      <p:to>
                                        <p:strVal val="visible"/>
                                      </p:to>
                                    </p:set>
                                    <p:animEffect transition="in" filter="wipe(left)">
                                      <p:cBhvr>
                                        <p:cTn id="37" dur="500"/>
                                        <p:tgtEl>
                                          <p:spTgt spid="28365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83651">
                                            <p:txEl>
                                              <p:pRg st="7" end="7"/>
                                            </p:txEl>
                                          </p:spTgt>
                                        </p:tgtEl>
                                        <p:attrNameLst>
                                          <p:attrName>style.visibility</p:attrName>
                                        </p:attrNameLst>
                                      </p:cBhvr>
                                      <p:to>
                                        <p:strVal val="visible"/>
                                      </p:to>
                                    </p:set>
                                    <p:animEffect transition="in" filter="wipe(left)">
                                      <p:cBhvr>
                                        <p:cTn id="42" dur="500"/>
                                        <p:tgtEl>
                                          <p:spTgt spid="28365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83651">
                                            <p:txEl>
                                              <p:pRg st="8" end="8"/>
                                            </p:txEl>
                                          </p:spTgt>
                                        </p:tgtEl>
                                        <p:attrNameLst>
                                          <p:attrName>style.visibility</p:attrName>
                                        </p:attrNameLst>
                                      </p:cBhvr>
                                      <p:to>
                                        <p:strVal val="visible"/>
                                      </p:to>
                                    </p:set>
                                    <p:animEffect transition="in" filter="wipe(left)">
                                      <p:cBhvr>
                                        <p:cTn id="47" dur="500"/>
                                        <p:tgtEl>
                                          <p:spTgt spid="2836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19015</TotalTime>
  <Words>1684</Words>
  <Application>Microsoft Macintosh PowerPoint</Application>
  <PresentationFormat>On-screen Show (4:3)</PresentationFormat>
  <Paragraphs>170</Paragraphs>
  <Slides>14</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Arial</vt:lpstr>
      <vt:lpstr>Arial Narrow</vt:lpstr>
      <vt:lpstr>Monotype Corsiva</vt:lpstr>
      <vt:lpstr>Times New Roman</vt:lpstr>
      <vt:lpstr>Wingdings</vt:lpstr>
      <vt:lpstr>phys1443-spring02</vt:lpstr>
      <vt:lpstr>Equation</vt:lpstr>
      <vt:lpstr>PHYS 1444 – Section 002 Lecture #12</vt:lpstr>
      <vt:lpstr>Announcements </vt:lpstr>
      <vt:lpstr>Effect of a Dielectric Material on Capacitance </vt:lpstr>
      <vt:lpstr>Effect of a Dielectric Material on Field </vt:lpstr>
      <vt:lpstr>Example 24 – 11</vt:lpstr>
      <vt:lpstr>Example 24 – 11 cont’d</vt:lpstr>
      <vt:lpstr>Molecular Description of Dielectric</vt:lpstr>
      <vt:lpstr>Molecular Description of Dielectric</vt:lpstr>
      <vt:lpstr>Electric Current and Resistance</vt:lpstr>
      <vt:lpstr>The Electric Battery</vt:lpstr>
      <vt:lpstr>How does a battery work? – I  </vt:lpstr>
      <vt:lpstr>How does a battery work? – II </vt:lpstr>
      <vt:lpstr>Electric Current</vt:lpstr>
      <vt:lpstr>Example 25 – 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675</cp:revision>
  <dcterms:created xsi:type="dcterms:W3CDTF">2012-01-19T04:21:20Z</dcterms:created>
  <dcterms:modified xsi:type="dcterms:W3CDTF">2020-03-04T20:35:36Z</dcterms:modified>
</cp:coreProperties>
</file>