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handoutMasterIdLst>
    <p:handoutMasterId r:id="rId22"/>
  </p:handoutMasterIdLst>
  <p:sldIdLst>
    <p:sldId id="562" r:id="rId2"/>
    <p:sldId id="676" r:id="rId3"/>
    <p:sldId id="567" r:id="rId4"/>
    <p:sldId id="631" r:id="rId5"/>
    <p:sldId id="638" r:id="rId6"/>
    <p:sldId id="639" r:id="rId7"/>
    <p:sldId id="640" r:id="rId8"/>
    <p:sldId id="641" r:id="rId9"/>
    <p:sldId id="642" r:id="rId10"/>
    <p:sldId id="643" r:id="rId11"/>
    <p:sldId id="644" r:id="rId12"/>
    <p:sldId id="645" r:id="rId13"/>
    <p:sldId id="646" r:id="rId14"/>
    <p:sldId id="647" r:id="rId15"/>
    <p:sldId id="648" r:id="rId16"/>
    <p:sldId id="649" r:id="rId17"/>
    <p:sldId id="650" r:id="rId18"/>
    <p:sldId id="651" r:id="rId19"/>
    <p:sldId id="652" r:id="rId20"/>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660066"/>
    <a:srgbClr val="99FFCC"/>
    <a:srgbClr val="FFFFCC"/>
    <a:srgbClr val="CC6600"/>
    <a:srgbClr val="FF0066"/>
    <a:srgbClr val="0033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16"/>
    <p:restoredTop sz="94660"/>
  </p:normalViewPr>
  <p:slideViewPr>
    <p:cSldViewPr>
      <p:cViewPr varScale="1">
        <p:scale>
          <a:sx n="116" d="100"/>
          <a:sy n="116" d="100"/>
        </p:scale>
        <p:origin x="192" y="3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51.wmf"/><Relationship Id="rId2" Type="http://schemas.openxmlformats.org/officeDocument/2006/relationships/image" Target="../media/image50.wmf"/><Relationship Id="rId1" Type="http://schemas.openxmlformats.org/officeDocument/2006/relationships/image" Target="../media/image49.wmf"/><Relationship Id="rId6" Type="http://schemas.openxmlformats.org/officeDocument/2006/relationships/image" Target="../media/image54.wmf"/><Relationship Id="rId5" Type="http://schemas.openxmlformats.org/officeDocument/2006/relationships/image" Target="../media/image53.wmf"/><Relationship Id="rId4" Type="http://schemas.openxmlformats.org/officeDocument/2006/relationships/image" Target="../media/image52.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57.wmf"/><Relationship Id="rId2" Type="http://schemas.openxmlformats.org/officeDocument/2006/relationships/image" Target="../media/image56.wmf"/><Relationship Id="rId1" Type="http://schemas.openxmlformats.org/officeDocument/2006/relationships/image" Target="../media/image55.wmf"/><Relationship Id="rId4" Type="http://schemas.openxmlformats.org/officeDocument/2006/relationships/image" Target="../media/image58.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70.wmf"/><Relationship Id="rId13" Type="http://schemas.openxmlformats.org/officeDocument/2006/relationships/image" Target="../media/image75.wmf"/><Relationship Id="rId3" Type="http://schemas.openxmlformats.org/officeDocument/2006/relationships/image" Target="../media/image65.wmf"/><Relationship Id="rId7" Type="http://schemas.openxmlformats.org/officeDocument/2006/relationships/image" Target="../media/image69.wmf"/><Relationship Id="rId12" Type="http://schemas.openxmlformats.org/officeDocument/2006/relationships/image" Target="../media/image74.wmf"/><Relationship Id="rId2" Type="http://schemas.openxmlformats.org/officeDocument/2006/relationships/image" Target="../media/image64.wmf"/><Relationship Id="rId16" Type="http://schemas.openxmlformats.org/officeDocument/2006/relationships/image" Target="../media/image78.wmf"/><Relationship Id="rId1" Type="http://schemas.openxmlformats.org/officeDocument/2006/relationships/image" Target="../media/image63.wmf"/><Relationship Id="rId6" Type="http://schemas.openxmlformats.org/officeDocument/2006/relationships/image" Target="../media/image68.wmf"/><Relationship Id="rId11" Type="http://schemas.openxmlformats.org/officeDocument/2006/relationships/image" Target="../media/image73.wmf"/><Relationship Id="rId5" Type="http://schemas.openxmlformats.org/officeDocument/2006/relationships/image" Target="../media/image67.wmf"/><Relationship Id="rId15" Type="http://schemas.openxmlformats.org/officeDocument/2006/relationships/image" Target="../media/image77.wmf"/><Relationship Id="rId10" Type="http://schemas.openxmlformats.org/officeDocument/2006/relationships/image" Target="../media/image72.wmf"/><Relationship Id="rId4" Type="http://schemas.openxmlformats.org/officeDocument/2006/relationships/image" Target="../media/image66.wmf"/><Relationship Id="rId9" Type="http://schemas.openxmlformats.org/officeDocument/2006/relationships/image" Target="../media/image71.wmf"/><Relationship Id="rId14" Type="http://schemas.openxmlformats.org/officeDocument/2006/relationships/image" Target="../media/image7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7" Type="http://schemas.openxmlformats.org/officeDocument/2006/relationships/image" Target="../media/image16.wmf"/><Relationship Id="rId2" Type="http://schemas.openxmlformats.org/officeDocument/2006/relationships/image" Target="../media/image11.wmf"/><Relationship Id="rId1" Type="http://schemas.openxmlformats.org/officeDocument/2006/relationships/image" Target="../media/image10.wmf"/><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4"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33.wmf"/><Relationship Id="rId13" Type="http://schemas.openxmlformats.org/officeDocument/2006/relationships/image" Target="../media/image38.wmf"/><Relationship Id="rId3" Type="http://schemas.openxmlformats.org/officeDocument/2006/relationships/image" Target="../media/image28.wmf"/><Relationship Id="rId7" Type="http://schemas.openxmlformats.org/officeDocument/2006/relationships/image" Target="../media/image32.wmf"/><Relationship Id="rId12" Type="http://schemas.openxmlformats.org/officeDocument/2006/relationships/image" Target="../media/image37.wmf"/><Relationship Id="rId2" Type="http://schemas.openxmlformats.org/officeDocument/2006/relationships/image" Target="../media/image27.wmf"/><Relationship Id="rId1" Type="http://schemas.openxmlformats.org/officeDocument/2006/relationships/image" Target="../media/image26.wmf"/><Relationship Id="rId6" Type="http://schemas.openxmlformats.org/officeDocument/2006/relationships/image" Target="../media/image31.wmf"/><Relationship Id="rId11" Type="http://schemas.openxmlformats.org/officeDocument/2006/relationships/image" Target="../media/image36.wmf"/><Relationship Id="rId5" Type="http://schemas.openxmlformats.org/officeDocument/2006/relationships/image" Target="../media/image30.wmf"/><Relationship Id="rId10" Type="http://schemas.openxmlformats.org/officeDocument/2006/relationships/image" Target="../media/image35.wmf"/><Relationship Id="rId4" Type="http://schemas.openxmlformats.org/officeDocument/2006/relationships/image" Target="../media/image29.wmf"/><Relationship Id="rId9" Type="http://schemas.openxmlformats.org/officeDocument/2006/relationships/image" Target="../media/image34.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image" Target="../media/image40.wmf"/><Relationship Id="rId7" Type="http://schemas.openxmlformats.org/officeDocument/2006/relationships/image" Target="../media/image44.wmf"/><Relationship Id="rId2" Type="http://schemas.openxmlformats.org/officeDocument/2006/relationships/image" Target="../media/image31.wmf"/><Relationship Id="rId1" Type="http://schemas.openxmlformats.org/officeDocument/2006/relationships/image" Target="../media/image28.wmf"/><Relationship Id="rId6" Type="http://schemas.openxmlformats.org/officeDocument/2006/relationships/image" Target="../media/image43.wmf"/><Relationship Id="rId5" Type="http://schemas.openxmlformats.org/officeDocument/2006/relationships/image" Target="../media/image42.wmf"/><Relationship Id="rId10" Type="http://schemas.openxmlformats.org/officeDocument/2006/relationships/image" Target="../media/image47.wmf"/><Relationship Id="rId4" Type="http://schemas.openxmlformats.org/officeDocument/2006/relationships/image" Target="../media/image41.wmf"/><Relationship Id="rId9" Type="http://schemas.openxmlformats.org/officeDocument/2006/relationships/image" Target="../media/image4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extLst>
      <p:ext uri="{BB962C8B-B14F-4D97-AF65-F5344CB8AC3E}">
        <p14:creationId xmlns:p14="http://schemas.microsoft.com/office/powerpoint/2010/main" val="6692236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extLst>
      <p:ext uri="{BB962C8B-B14F-4D97-AF65-F5344CB8AC3E}">
        <p14:creationId xmlns:p14="http://schemas.microsoft.com/office/powerpoint/2010/main" val="33250495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a:t>
            </a:fld>
            <a:endParaRPr lang="en-US"/>
          </a:p>
        </p:txBody>
      </p:sp>
    </p:spTree>
    <p:extLst>
      <p:ext uri="{BB962C8B-B14F-4D97-AF65-F5344CB8AC3E}">
        <p14:creationId xmlns:p14="http://schemas.microsoft.com/office/powerpoint/2010/main" val="2841549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2</a:t>
            </a:fld>
            <a:endParaRPr lang="en-US"/>
          </a:p>
        </p:txBody>
      </p:sp>
    </p:spTree>
    <p:extLst>
      <p:ext uri="{BB962C8B-B14F-4D97-AF65-F5344CB8AC3E}">
        <p14:creationId xmlns:p14="http://schemas.microsoft.com/office/powerpoint/2010/main" val="2494087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3</a:t>
            </a:fld>
            <a:endParaRPr lang="en-US"/>
          </a:p>
        </p:txBody>
      </p:sp>
    </p:spTree>
    <p:extLst>
      <p:ext uri="{BB962C8B-B14F-4D97-AF65-F5344CB8AC3E}">
        <p14:creationId xmlns:p14="http://schemas.microsoft.com/office/powerpoint/2010/main" val="846918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18042F0-41D0-5340-90E3-DBE3BE5AF95B}" type="slidenum">
              <a:rPr lang="en-US" smtClean="0"/>
              <a:pPr>
                <a:defRPr/>
              </a:pPr>
              <a:t>6</a:t>
            </a:fld>
            <a:endParaRPr lang="en-US"/>
          </a:p>
        </p:txBody>
      </p:sp>
    </p:spTree>
    <p:extLst>
      <p:ext uri="{BB962C8B-B14F-4D97-AF65-F5344CB8AC3E}">
        <p14:creationId xmlns:p14="http://schemas.microsoft.com/office/powerpoint/2010/main" val="32770793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a:t>Monday, Mar. 23, 2020</a:t>
            </a:r>
          </a:p>
        </p:txBody>
      </p:sp>
      <p:sp>
        <p:nvSpPr>
          <p:cNvPr id="6" name="Rectangle 5"/>
          <p:cNvSpPr>
            <a:spLocks noGrp="1" noChangeArrowheads="1"/>
          </p:cNvSpPr>
          <p:nvPr>
            <p:ph type="ftr" sz="quarter" idx="11"/>
          </p:nvPr>
        </p:nvSpPr>
        <p:spPr/>
        <p:txBody>
          <a:bodyPr/>
          <a:lstStyle>
            <a:lvl1pPr>
              <a:defRPr smtClean="0"/>
            </a:lvl1pPr>
          </a:lstStyle>
          <a:p>
            <a:pPr>
              <a:defRPr/>
            </a:pPr>
            <a:r>
              <a:rPr lang="en-US"/>
              <a:t>PHYS 1444-002, Spring 2020                    Dr. Jaehoon Yu</a:t>
            </a:r>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24200" y="6248400"/>
            <a:ext cx="588696" cy="51968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Monday, Mar. 23,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Monday, Mar. 23,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Monday, Mar. 23, 2020</a:t>
            </a:r>
          </a:p>
        </p:txBody>
      </p:sp>
      <p:sp>
        <p:nvSpPr>
          <p:cNvPr id="8" name="Footer Placeholder 7"/>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Monday, Mar. 23,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a:t>Monday, Mar. 23,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smtClean="0"/>
            </a:lvl1pPr>
          </a:lstStyle>
          <a:p>
            <a:pPr>
              <a:defRPr/>
            </a:pPr>
            <a:r>
              <a:rPr lang="en-US"/>
              <a:t>Monday, Mar. 23, 2020</a:t>
            </a:r>
          </a:p>
        </p:txBody>
      </p:sp>
      <p:sp>
        <p:nvSpPr>
          <p:cNvPr id="6" name="Footer Placeholder 5"/>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Monday, Mar. 23, 2020</a:t>
            </a:r>
          </a:p>
        </p:txBody>
      </p:sp>
      <p:sp>
        <p:nvSpPr>
          <p:cNvPr id="8" name="Footer Placeholder 7"/>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mtClean="0"/>
            </a:lvl1pPr>
          </a:lstStyle>
          <a:p>
            <a:pPr>
              <a:defRPr/>
            </a:pPr>
            <a:r>
              <a:rPr lang="en-US"/>
              <a:t>Monday, Mar. 23, 2020</a:t>
            </a:r>
          </a:p>
        </p:txBody>
      </p:sp>
      <p:sp>
        <p:nvSpPr>
          <p:cNvPr id="4" name="Footer Placeholder 3"/>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a:t>Monday, Mar. 23, 2020</a:t>
            </a:r>
          </a:p>
        </p:txBody>
      </p:sp>
      <p:sp>
        <p:nvSpPr>
          <p:cNvPr id="3" name="Footer Placeholder 2"/>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Monday, Mar. 23, 2020</a:t>
            </a:r>
          </a:p>
        </p:txBody>
      </p:sp>
      <p:sp>
        <p:nvSpPr>
          <p:cNvPr id="6" name="Footer Placeholder 5"/>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Monday, Mar. 23, 2020</a:t>
            </a:r>
          </a:p>
        </p:txBody>
      </p:sp>
      <p:sp>
        <p:nvSpPr>
          <p:cNvPr id="6" name="Footer Placeholder 5"/>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a:t>Monday, Mar. 23, 2020</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en-US"/>
              <a:t>PHYS 1444-002, Spring 2020                    Dr. Jaehoon Yu</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8" name="Picture 7"/>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3124200" y="6248400"/>
            <a:ext cx="588696" cy="519684"/>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file:////var/folders/kf/7w56wv9j72sbd7w75hl0rb200000gn/T/com.microsoft.Powerpoint/converted_emf.em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image" Target="../media/image23.jpeg"/><Relationship Id="rId7" Type="http://schemas.openxmlformats.org/officeDocument/2006/relationships/image" Target="../media/image20.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6.bin"/><Relationship Id="rId11" Type="http://schemas.openxmlformats.org/officeDocument/2006/relationships/image" Target="../media/image22.wmf"/><Relationship Id="rId5" Type="http://schemas.openxmlformats.org/officeDocument/2006/relationships/image" Target="../media/image19.wmf"/><Relationship Id="rId10" Type="http://schemas.openxmlformats.org/officeDocument/2006/relationships/oleObject" Target="../embeddings/oleObject18.bin"/><Relationship Id="rId4" Type="http://schemas.openxmlformats.org/officeDocument/2006/relationships/oleObject" Target="../embeddings/oleObject15.bin"/><Relationship Id="rId9" Type="http://schemas.openxmlformats.org/officeDocument/2006/relationships/image" Target="../media/image21.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5.wmf"/><Relationship Id="rId5" Type="http://schemas.openxmlformats.org/officeDocument/2006/relationships/oleObject" Target="../embeddings/oleObject20.bin"/><Relationship Id="rId4" Type="http://schemas.openxmlformats.org/officeDocument/2006/relationships/image" Target="../media/image24.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23.bin"/><Relationship Id="rId13" Type="http://schemas.openxmlformats.org/officeDocument/2006/relationships/image" Target="../media/image30.wmf"/><Relationship Id="rId18" Type="http://schemas.openxmlformats.org/officeDocument/2006/relationships/oleObject" Target="../embeddings/oleObject28.bin"/><Relationship Id="rId26" Type="http://schemas.openxmlformats.org/officeDocument/2006/relationships/oleObject" Target="../embeddings/oleObject32.bin"/><Relationship Id="rId3" Type="http://schemas.openxmlformats.org/officeDocument/2006/relationships/image" Target="../media/image39.jpeg"/><Relationship Id="rId21" Type="http://schemas.openxmlformats.org/officeDocument/2006/relationships/image" Target="../media/image34.wmf"/><Relationship Id="rId7" Type="http://schemas.openxmlformats.org/officeDocument/2006/relationships/image" Target="../media/image27.wmf"/><Relationship Id="rId12" Type="http://schemas.openxmlformats.org/officeDocument/2006/relationships/oleObject" Target="../embeddings/oleObject25.bin"/><Relationship Id="rId17" Type="http://schemas.openxmlformats.org/officeDocument/2006/relationships/image" Target="../media/image32.wmf"/><Relationship Id="rId25" Type="http://schemas.openxmlformats.org/officeDocument/2006/relationships/image" Target="../media/image36.wmf"/><Relationship Id="rId2" Type="http://schemas.openxmlformats.org/officeDocument/2006/relationships/slideLayout" Target="../slideLayouts/slideLayout2.xml"/><Relationship Id="rId16" Type="http://schemas.openxmlformats.org/officeDocument/2006/relationships/oleObject" Target="../embeddings/oleObject27.bin"/><Relationship Id="rId20" Type="http://schemas.openxmlformats.org/officeDocument/2006/relationships/oleObject" Target="../embeddings/oleObject29.bin"/><Relationship Id="rId29" Type="http://schemas.openxmlformats.org/officeDocument/2006/relationships/image" Target="../media/image38.wmf"/><Relationship Id="rId1" Type="http://schemas.openxmlformats.org/officeDocument/2006/relationships/vmlDrawing" Target="../drawings/vmlDrawing7.vml"/><Relationship Id="rId6" Type="http://schemas.openxmlformats.org/officeDocument/2006/relationships/oleObject" Target="../embeddings/oleObject22.bin"/><Relationship Id="rId11" Type="http://schemas.openxmlformats.org/officeDocument/2006/relationships/image" Target="../media/image29.wmf"/><Relationship Id="rId24" Type="http://schemas.openxmlformats.org/officeDocument/2006/relationships/oleObject" Target="../embeddings/oleObject31.bin"/><Relationship Id="rId5" Type="http://schemas.openxmlformats.org/officeDocument/2006/relationships/image" Target="../media/image26.wmf"/><Relationship Id="rId15" Type="http://schemas.openxmlformats.org/officeDocument/2006/relationships/image" Target="../media/image31.wmf"/><Relationship Id="rId23" Type="http://schemas.openxmlformats.org/officeDocument/2006/relationships/image" Target="../media/image35.wmf"/><Relationship Id="rId28" Type="http://schemas.openxmlformats.org/officeDocument/2006/relationships/oleObject" Target="../embeddings/oleObject33.bin"/><Relationship Id="rId10" Type="http://schemas.openxmlformats.org/officeDocument/2006/relationships/oleObject" Target="../embeddings/oleObject24.bin"/><Relationship Id="rId19" Type="http://schemas.openxmlformats.org/officeDocument/2006/relationships/image" Target="../media/image33.wmf"/><Relationship Id="rId4" Type="http://schemas.openxmlformats.org/officeDocument/2006/relationships/oleObject" Target="../embeddings/oleObject21.bin"/><Relationship Id="rId9" Type="http://schemas.openxmlformats.org/officeDocument/2006/relationships/image" Target="../media/image28.wmf"/><Relationship Id="rId14" Type="http://schemas.openxmlformats.org/officeDocument/2006/relationships/oleObject" Target="../embeddings/oleObject26.bin"/><Relationship Id="rId22" Type="http://schemas.openxmlformats.org/officeDocument/2006/relationships/oleObject" Target="../embeddings/oleObject30.bin"/><Relationship Id="rId27" Type="http://schemas.openxmlformats.org/officeDocument/2006/relationships/image" Target="../media/image37.wmf"/></Relationships>
</file>

<file path=ppt/slides/_rels/slide13.xml.rels><?xml version="1.0" encoding="UTF-8" standalone="yes"?>
<Relationships xmlns="http://schemas.openxmlformats.org/package/2006/relationships"><Relationship Id="rId8" Type="http://schemas.openxmlformats.org/officeDocument/2006/relationships/image" Target="../media/image40.wmf"/><Relationship Id="rId13" Type="http://schemas.openxmlformats.org/officeDocument/2006/relationships/oleObject" Target="../embeddings/oleObject39.bin"/><Relationship Id="rId18" Type="http://schemas.openxmlformats.org/officeDocument/2006/relationships/image" Target="../media/image45.wmf"/><Relationship Id="rId3" Type="http://schemas.openxmlformats.org/officeDocument/2006/relationships/oleObject" Target="../embeddings/oleObject34.bin"/><Relationship Id="rId21" Type="http://schemas.openxmlformats.org/officeDocument/2006/relationships/oleObject" Target="../embeddings/oleObject43.bin"/><Relationship Id="rId7" Type="http://schemas.openxmlformats.org/officeDocument/2006/relationships/oleObject" Target="../embeddings/oleObject36.bin"/><Relationship Id="rId12" Type="http://schemas.openxmlformats.org/officeDocument/2006/relationships/image" Target="../media/image42.wmf"/><Relationship Id="rId17" Type="http://schemas.openxmlformats.org/officeDocument/2006/relationships/oleObject" Target="../embeddings/oleObject41.bin"/><Relationship Id="rId2" Type="http://schemas.openxmlformats.org/officeDocument/2006/relationships/slideLayout" Target="../slideLayouts/slideLayout2.xml"/><Relationship Id="rId16" Type="http://schemas.openxmlformats.org/officeDocument/2006/relationships/image" Target="../media/image44.wmf"/><Relationship Id="rId20" Type="http://schemas.openxmlformats.org/officeDocument/2006/relationships/image" Target="../media/image46.wmf"/><Relationship Id="rId1" Type="http://schemas.openxmlformats.org/officeDocument/2006/relationships/vmlDrawing" Target="../drawings/vmlDrawing8.vml"/><Relationship Id="rId6" Type="http://schemas.openxmlformats.org/officeDocument/2006/relationships/image" Target="../media/image31.wmf"/><Relationship Id="rId11" Type="http://schemas.openxmlformats.org/officeDocument/2006/relationships/oleObject" Target="../embeddings/oleObject38.bin"/><Relationship Id="rId5" Type="http://schemas.openxmlformats.org/officeDocument/2006/relationships/oleObject" Target="../embeddings/oleObject35.bin"/><Relationship Id="rId15" Type="http://schemas.openxmlformats.org/officeDocument/2006/relationships/oleObject" Target="../embeddings/oleObject40.bin"/><Relationship Id="rId10" Type="http://schemas.openxmlformats.org/officeDocument/2006/relationships/image" Target="../media/image41.wmf"/><Relationship Id="rId19" Type="http://schemas.openxmlformats.org/officeDocument/2006/relationships/oleObject" Target="../embeddings/oleObject42.bin"/><Relationship Id="rId4" Type="http://schemas.openxmlformats.org/officeDocument/2006/relationships/image" Target="../media/image28.wmf"/><Relationship Id="rId9" Type="http://schemas.openxmlformats.org/officeDocument/2006/relationships/oleObject" Target="../embeddings/oleObject37.bin"/><Relationship Id="rId14" Type="http://schemas.openxmlformats.org/officeDocument/2006/relationships/image" Target="../media/image43.wmf"/><Relationship Id="rId22" Type="http://schemas.openxmlformats.org/officeDocument/2006/relationships/image" Target="../media/image47.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48.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51.wmf"/><Relationship Id="rId13" Type="http://schemas.openxmlformats.org/officeDocument/2006/relationships/oleObject" Target="../embeddings/oleObject50.bin"/><Relationship Id="rId3" Type="http://schemas.openxmlformats.org/officeDocument/2006/relationships/oleObject" Target="../embeddings/oleObject45.bin"/><Relationship Id="rId7" Type="http://schemas.openxmlformats.org/officeDocument/2006/relationships/oleObject" Target="../embeddings/oleObject47.bin"/><Relationship Id="rId12" Type="http://schemas.openxmlformats.org/officeDocument/2006/relationships/image" Target="../media/image53.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50.wmf"/><Relationship Id="rId11" Type="http://schemas.openxmlformats.org/officeDocument/2006/relationships/oleObject" Target="../embeddings/oleObject49.bin"/><Relationship Id="rId5" Type="http://schemas.openxmlformats.org/officeDocument/2006/relationships/oleObject" Target="../embeddings/oleObject46.bin"/><Relationship Id="rId10" Type="http://schemas.openxmlformats.org/officeDocument/2006/relationships/image" Target="../media/image52.wmf"/><Relationship Id="rId4" Type="http://schemas.openxmlformats.org/officeDocument/2006/relationships/image" Target="../media/image49.wmf"/><Relationship Id="rId9" Type="http://schemas.openxmlformats.org/officeDocument/2006/relationships/oleObject" Target="../embeddings/oleObject48.bin"/><Relationship Id="rId14" Type="http://schemas.openxmlformats.org/officeDocument/2006/relationships/image" Target="../media/image54.wmf"/></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53.bin"/><Relationship Id="rId3" Type="http://schemas.openxmlformats.org/officeDocument/2006/relationships/image" Target="../media/image59.jpeg"/><Relationship Id="rId7" Type="http://schemas.openxmlformats.org/officeDocument/2006/relationships/image" Target="../media/image56.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52.bin"/><Relationship Id="rId11" Type="http://schemas.openxmlformats.org/officeDocument/2006/relationships/image" Target="../media/image58.wmf"/><Relationship Id="rId5" Type="http://schemas.openxmlformats.org/officeDocument/2006/relationships/image" Target="../media/image55.wmf"/><Relationship Id="rId10" Type="http://schemas.openxmlformats.org/officeDocument/2006/relationships/oleObject" Target="../embeddings/oleObject54.bin"/><Relationship Id="rId4" Type="http://schemas.openxmlformats.org/officeDocument/2006/relationships/oleObject" Target="../embeddings/oleObject51.bin"/><Relationship Id="rId9" Type="http://schemas.openxmlformats.org/officeDocument/2006/relationships/image" Target="../media/image57.wmf"/></Relationships>
</file>

<file path=ppt/slides/_rels/slide18.xml.rels><?xml version="1.0" encoding="UTF-8" standalone="yes"?>
<Relationships xmlns="http://schemas.openxmlformats.org/package/2006/relationships"><Relationship Id="rId3" Type="http://schemas.openxmlformats.org/officeDocument/2006/relationships/image" Target="../media/image61.jpeg"/><Relationship Id="rId2" Type="http://schemas.openxmlformats.org/officeDocument/2006/relationships/image" Target="../media/image60.jpeg"/><Relationship Id="rId1" Type="http://schemas.openxmlformats.org/officeDocument/2006/relationships/slideLayout" Target="../slideLayouts/slideLayout2.xml"/><Relationship Id="rId4" Type="http://schemas.openxmlformats.org/officeDocument/2006/relationships/image" Target="../media/image62.jpeg"/></Relationships>
</file>

<file path=ppt/slides/_rels/slide19.xml.rels><?xml version="1.0" encoding="UTF-8" standalone="yes"?>
<Relationships xmlns="http://schemas.openxmlformats.org/package/2006/relationships"><Relationship Id="rId13" Type="http://schemas.openxmlformats.org/officeDocument/2006/relationships/image" Target="../media/image67.wmf"/><Relationship Id="rId18" Type="http://schemas.openxmlformats.org/officeDocument/2006/relationships/oleObject" Target="../embeddings/oleObject62.bin"/><Relationship Id="rId26" Type="http://schemas.openxmlformats.org/officeDocument/2006/relationships/oleObject" Target="../embeddings/oleObject66.bin"/><Relationship Id="rId3" Type="http://schemas.openxmlformats.org/officeDocument/2006/relationships/image" Target="../media/image60.jpeg"/><Relationship Id="rId21" Type="http://schemas.openxmlformats.org/officeDocument/2006/relationships/image" Target="../media/image71.wmf"/><Relationship Id="rId34" Type="http://schemas.openxmlformats.org/officeDocument/2006/relationships/oleObject" Target="../embeddings/oleObject70.bin"/><Relationship Id="rId7" Type="http://schemas.openxmlformats.org/officeDocument/2006/relationships/image" Target="../media/image64.wmf"/><Relationship Id="rId12" Type="http://schemas.openxmlformats.org/officeDocument/2006/relationships/oleObject" Target="../embeddings/oleObject59.bin"/><Relationship Id="rId17" Type="http://schemas.openxmlformats.org/officeDocument/2006/relationships/image" Target="../media/image69.wmf"/><Relationship Id="rId25" Type="http://schemas.openxmlformats.org/officeDocument/2006/relationships/image" Target="../media/image73.wmf"/><Relationship Id="rId33" Type="http://schemas.openxmlformats.org/officeDocument/2006/relationships/image" Target="../media/image77.wmf"/><Relationship Id="rId2" Type="http://schemas.openxmlformats.org/officeDocument/2006/relationships/slideLayout" Target="../slideLayouts/slideLayout2.xml"/><Relationship Id="rId16" Type="http://schemas.openxmlformats.org/officeDocument/2006/relationships/oleObject" Target="../embeddings/oleObject61.bin"/><Relationship Id="rId20" Type="http://schemas.openxmlformats.org/officeDocument/2006/relationships/oleObject" Target="../embeddings/oleObject63.bin"/><Relationship Id="rId29" Type="http://schemas.openxmlformats.org/officeDocument/2006/relationships/image" Target="../media/image75.wmf"/><Relationship Id="rId1" Type="http://schemas.openxmlformats.org/officeDocument/2006/relationships/vmlDrawing" Target="../drawings/vmlDrawing12.vml"/><Relationship Id="rId6" Type="http://schemas.openxmlformats.org/officeDocument/2006/relationships/oleObject" Target="../embeddings/oleObject56.bin"/><Relationship Id="rId11" Type="http://schemas.openxmlformats.org/officeDocument/2006/relationships/image" Target="../media/image66.wmf"/><Relationship Id="rId24" Type="http://schemas.openxmlformats.org/officeDocument/2006/relationships/oleObject" Target="../embeddings/oleObject65.bin"/><Relationship Id="rId32" Type="http://schemas.openxmlformats.org/officeDocument/2006/relationships/oleObject" Target="../embeddings/oleObject69.bin"/><Relationship Id="rId5" Type="http://schemas.openxmlformats.org/officeDocument/2006/relationships/image" Target="../media/image63.wmf"/><Relationship Id="rId15" Type="http://schemas.openxmlformats.org/officeDocument/2006/relationships/image" Target="../media/image68.wmf"/><Relationship Id="rId23" Type="http://schemas.openxmlformats.org/officeDocument/2006/relationships/image" Target="../media/image72.wmf"/><Relationship Id="rId28" Type="http://schemas.openxmlformats.org/officeDocument/2006/relationships/oleObject" Target="../embeddings/oleObject67.bin"/><Relationship Id="rId10" Type="http://schemas.openxmlformats.org/officeDocument/2006/relationships/oleObject" Target="../embeddings/oleObject58.bin"/><Relationship Id="rId19" Type="http://schemas.openxmlformats.org/officeDocument/2006/relationships/image" Target="../media/image70.wmf"/><Relationship Id="rId31" Type="http://schemas.openxmlformats.org/officeDocument/2006/relationships/image" Target="../media/image76.wmf"/><Relationship Id="rId4" Type="http://schemas.openxmlformats.org/officeDocument/2006/relationships/oleObject" Target="../embeddings/oleObject55.bin"/><Relationship Id="rId9" Type="http://schemas.openxmlformats.org/officeDocument/2006/relationships/image" Target="../media/image65.wmf"/><Relationship Id="rId14" Type="http://schemas.openxmlformats.org/officeDocument/2006/relationships/oleObject" Target="../embeddings/oleObject60.bin"/><Relationship Id="rId22" Type="http://schemas.openxmlformats.org/officeDocument/2006/relationships/oleObject" Target="../embeddings/oleObject64.bin"/><Relationship Id="rId27" Type="http://schemas.openxmlformats.org/officeDocument/2006/relationships/image" Target="../media/image74.wmf"/><Relationship Id="rId30" Type="http://schemas.openxmlformats.org/officeDocument/2006/relationships/oleObject" Target="../embeddings/oleObject68.bin"/><Relationship Id="rId35" Type="http://schemas.openxmlformats.org/officeDocument/2006/relationships/image" Target="../media/image78.wmf"/><Relationship Id="rId8" Type="http://schemas.openxmlformats.org/officeDocument/2006/relationships/oleObject" Target="../embeddings/oleObject57.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5.w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wmf"/><Relationship Id="rId5" Type="http://schemas.openxmlformats.org/officeDocument/2006/relationships/oleObject" Target="../embeddings/oleObject5.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0.bin"/><Relationship Id="rId13" Type="http://schemas.openxmlformats.org/officeDocument/2006/relationships/image" Target="../media/image14.wmf"/><Relationship Id="rId3" Type="http://schemas.openxmlformats.org/officeDocument/2006/relationships/image" Target="../media/image17.jpeg"/><Relationship Id="rId7" Type="http://schemas.openxmlformats.org/officeDocument/2006/relationships/image" Target="../media/image11.wmf"/><Relationship Id="rId12" Type="http://schemas.openxmlformats.org/officeDocument/2006/relationships/oleObject" Target="../embeddings/oleObject12.bin"/><Relationship Id="rId17" Type="http://schemas.openxmlformats.org/officeDocument/2006/relationships/image" Target="../media/image16.wmf"/><Relationship Id="rId2" Type="http://schemas.openxmlformats.org/officeDocument/2006/relationships/slideLayout" Target="../slideLayouts/slideLayout2.xml"/><Relationship Id="rId16" Type="http://schemas.openxmlformats.org/officeDocument/2006/relationships/oleObject" Target="../embeddings/oleObject14.bin"/><Relationship Id="rId1" Type="http://schemas.openxmlformats.org/officeDocument/2006/relationships/vmlDrawing" Target="../drawings/vmlDrawing4.vml"/><Relationship Id="rId6" Type="http://schemas.openxmlformats.org/officeDocument/2006/relationships/oleObject" Target="../embeddings/oleObject9.bin"/><Relationship Id="rId11" Type="http://schemas.openxmlformats.org/officeDocument/2006/relationships/image" Target="../media/image13.wmf"/><Relationship Id="rId5" Type="http://schemas.openxmlformats.org/officeDocument/2006/relationships/image" Target="../media/image10.wmf"/><Relationship Id="rId15" Type="http://schemas.openxmlformats.org/officeDocument/2006/relationships/image" Target="../media/image15.wmf"/><Relationship Id="rId10" Type="http://schemas.openxmlformats.org/officeDocument/2006/relationships/oleObject" Target="../embeddings/oleObject11.bin"/><Relationship Id="rId4" Type="http://schemas.openxmlformats.org/officeDocument/2006/relationships/oleObject" Target="../embeddings/oleObject8.bin"/><Relationship Id="rId9" Type="http://schemas.openxmlformats.org/officeDocument/2006/relationships/image" Target="../media/image12.wmf"/><Relationship Id="rId14" Type="http://schemas.openxmlformats.org/officeDocument/2006/relationships/oleObject" Target="../embeddings/oleObject13.bin"/></Relationships>
</file>

<file path=ppt/slides/_rels/slide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a:t>Monday, Mar. 23, 2020</a:t>
            </a:r>
          </a:p>
        </p:txBody>
      </p:sp>
      <p:sp>
        <p:nvSpPr>
          <p:cNvPr id="7" name="Rectangle 5"/>
          <p:cNvSpPr>
            <a:spLocks noGrp="1" noChangeArrowheads="1"/>
          </p:cNvSpPr>
          <p:nvPr>
            <p:ph type="ftr" sz="quarter" idx="11"/>
          </p:nvPr>
        </p:nvSpPr>
        <p:spPr/>
        <p:txBody>
          <a:bodyPr/>
          <a:lstStyle/>
          <a:p>
            <a:pPr>
              <a:defRPr/>
            </a:pPr>
            <a:r>
              <a:rPr lang="en-US"/>
              <a:t>PHYS 1444-002, Spring 2020                    Dr. Jaehoon Yu</a:t>
            </a:r>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1444 – Section 002</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#13</a:t>
            </a:r>
          </a:p>
        </p:txBody>
      </p:sp>
      <p:sp>
        <p:nvSpPr>
          <p:cNvPr id="18438" name="Text Box 4"/>
          <p:cNvSpPr txBox="1">
            <a:spLocks noChangeArrowheads="1"/>
          </p:cNvSpPr>
          <p:nvPr/>
        </p:nvSpPr>
        <p:spPr bwMode="auto">
          <a:xfrm>
            <a:off x="2940687" y="1447800"/>
            <a:ext cx="2954655" cy="830997"/>
          </a:xfrm>
          <a:prstGeom prst="rect">
            <a:avLst/>
          </a:prstGeom>
          <a:noFill/>
          <a:ln w="9525">
            <a:noFill/>
            <a:miter lim="800000"/>
            <a:headEnd/>
            <a:tailEnd/>
          </a:ln>
        </p:spPr>
        <p:txBody>
          <a:bodyPr wrap="none">
            <a:prstTxWarp prst="textNoShape">
              <a:avLst/>
            </a:prstTxWarp>
            <a:spAutoFit/>
          </a:bodyPr>
          <a:lstStyle/>
          <a:p>
            <a:pPr algn="ctr"/>
            <a:r>
              <a:rPr lang="en-US" dirty="0">
                <a:solidFill>
                  <a:schemeClr val="accent2"/>
                </a:solidFill>
                <a:latin typeface="Monotype Corsiva" pitchFamily="-84" charset="0"/>
              </a:rPr>
              <a:t>Monday, Mar. 23, 2020	</a:t>
            </a:r>
          </a:p>
          <a:p>
            <a:pPr algn="ctr"/>
            <a:r>
              <a:rPr lang="en-US" dirty="0">
                <a:solidFill>
                  <a:schemeClr val="accent2"/>
                </a:solidFill>
                <a:latin typeface="Monotype Corsiva" pitchFamily="-84" charset="0"/>
              </a:rPr>
              <a:t>Dr. Jaehoon Yu</a:t>
            </a:r>
            <a:endParaRPr lang="en-US" b="1" dirty="0">
              <a:solidFill>
                <a:srgbClr val="FF0066"/>
              </a:solidFill>
              <a:latin typeface="Monotype Corsiva" pitchFamily="-84" charset="0"/>
            </a:endParaRPr>
          </a:p>
        </p:txBody>
      </p:sp>
      <p:sp>
        <p:nvSpPr>
          <p:cNvPr id="10" name="Content Placeholder 2">
            <a:extLst>
              <a:ext uri="{FF2B5EF4-FFF2-40B4-BE49-F238E27FC236}">
                <a16:creationId xmlns:a16="http://schemas.microsoft.com/office/drawing/2014/main" id="{8489E6EB-9A4B-934B-86D7-16E710D27181}"/>
              </a:ext>
            </a:extLst>
          </p:cNvPr>
          <p:cNvSpPr txBox="1">
            <a:spLocks/>
          </p:cNvSpPr>
          <p:nvPr/>
        </p:nvSpPr>
        <p:spPr bwMode="auto">
          <a:xfrm>
            <a:off x="1266522" y="2074628"/>
            <a:ext cx="7115478" cy="35133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a:lstStyle>
          <a:p>
            <a:pPr algn="l">
              <a:buNone/>
            </a:pPr>
            <a:r>
              <a:rPr lang="en-US" dirty="0">
                <a:latin typeface="Arial Narrow" charset="0"/>
              </a:rPr>
              <a:t>CH25 </a:t>
            </a:r>
          </a:p>
          <a:p>
            <a:pPr marL="969963" lvl="1" indent="-533400">
              <a:buFont typeface="Arial"/>
              <a:buChar char="•"/>
            </a:pPr>
            <a:r>
              <a:rPr lang="en-US" dirty="0">
                <a:latin typeface="Arial Narrow" charset="0"/>
              </a:rPr>
              <a:t>Electric Current and Resistance</a:t>
            </a:r>
          </a:p>
          <a:p>
            <a:pPr marL="969963" lvl="1" indent="-533400">
              <a:buFont typeface="Arial"/>
              <a:buChar char="•"/>
            </a:pPr>
            <a:r>
              <a:rPr lang="en-US" dirty="0">
                <a:latin typeface="Arial Narrow" charset="0"/>
              </a:rPr>
              <a:t>Ohm’s Law: Resisters, Resistivity</a:t>
            </a:r>
          </a:p>
          <a:p>
            <a:pPr marL="969963" lvl="1" indent="-533400">
              <a:buFont typeface="Arial"/>
              <a:buChar char="•"/>
            </a:pPr>
            <a:r>
              <a:rPr lang="en-US" dirty="0">
                <a:latin typeface="Arial Narrow" charset="0"/>
              </a:rPr>
              <a:t>Electric Power</a:t>
            </a:r>
          </a:p>
          <a:p>
            <a:pPr marL="969963" lvl="1" indent="-533400">
              <a:buFont typeface="Arial"/>
              <a:buChar char="•"/>
            </a:pPr>
            <a:r>
              <a:rPr lang="en-US" dirty="0">
                <a:latin typeface="Arial Narrow" charset="0"/>
              </a:rPr>
              <a:t>Alternating Current</a:t>
            </a:r>
          </a:p>
          <a:p>
            <a:pPr marL="969963" lvl="1" indent="-533400">
              <a:buFont typeface="Arial"/>
              <a:buChar char="•"/>
            </a:pPr>
            <a:r>
              <a:rPr lang="en-US" dirty="0">
                <a:latin typeface="Arial Narrow" charset="0"/>
              </a:rPr>
              <a:t>Microscopic View of Electric Current</a:t>
            </a:r>
          </a:p>
          <a:p>
            <a:pPr marL="969963" lvl="1" indent="-533400">
              <a:buFont typeface="Arial"/>
              <a:buChar char="•"/>
            </a:pPr>
            <a:r>
              <a:rPr lang="en-US" dirty="0">
                <a:latin typeface="Arial Narrow" charset="0"/>
              </a:rPr>
              <a:t>Ohm’s Law in Microscopic View</a:t>
            </a:r>
          </a:p>
        </p:txBody>
      </p:sp>
      <p:pic>
        <p:nvPicPr>
          <p:cNvPr id="3" name="Picture 2">
            <a:extLst>
              <a:ext uri="{FF2B5EF4-FFF2-40B4-BE49-F238E27FC236}">
                <a16:creationId xmlns:a16="http://schemas.microsoft.com/office/drawing/2014/main" id="{34662A6D-CD48-E741-9379-FA0A45B14ADC}"/>
              </a:ext>
            </a:extLst>
          </p:cNvPr>
          <p:cNvPicPr>
            <a:picLocks noChangeAspect="1"/>
          </p:cNvPicPr>
          <p:nvPr/>
        </p:nvPicPr>
        <p:blipFill>
          <a:blip r:link="rId3"/>
          <a:stretch>
            <a:fillRect/>
          </a:stretch>
        </p:blipFill>
        <p:spPr>
          <a:xfrm>
            <a:off x="1270000" y="1270000"/>
            <a:ext cx="63500" cy="76200"/>
          </a:xfrm>
          <a:prstGeom prst="rect">
            <a:avLst/>
          </a:prstGeom>
        </p:spPr>
      </p:pic>
      <p:sp>
        <p:nvSpPr>
          <p:cNvPr id="9" name="Text Box 9">
            <a:extLst>
              <a:ext uri="{FF2B5EF4-FFF2-40B4-BE49-F238E27FC236}">
                <a16:creationId xmlns:a16="http://schemas.microsoft.com/office/drawing/2014/main" id="{1AD1C8B2-F2DB-AA4C-AAA7-4CA71B2E9D15}"/>
              </a:ext>
            </a:extLst>
          </p:cNvPr>
          <p:cNvSpPr txBox="1">
            <a:spLocks noChangeArrowheads="1"/>
          </p:cNvSpPr>
          <p:nvPr/>
        </p:nvSpPr>
        <p:spPr bwMode="auto">
          <a:xfrm>
            <a:off x="1009045" y="5779532"/>
            <a:ext cx="7449155" cy="461665"/>
          </a:xfrm>
          <a:prstGeom prst="rect">
            <a:avLst/>
          </a:prstGeom>
          <a:solidFill>
            <a:srgbClr val="CCFFFF"/>
          </a:solidFill>
          <a:ln w="9525">
            <a:noFill/>
            <a:miter lim="800000"/>
            <a:headEnd/>
            <a:tailEnd/>
          </a:ln>
        </p:spPr>
        <p:txBody>
          <a:bodyPr wrap="none">
            <a:prstTxWarp prst="textNoShape">
              <a:avLst/>
            </a:prstTxWarp>
            <a:spAutoFit/>
          </a:bodyPr>
          <a:lstStyle/>
          <a:p>
            <a:r>
              <a:rPr lang="en-US" dirty="0">
                <a:solidFill>
                  <a:srgbClr val="003300"/>
                </a:solidFill>
                <a:latin typeface="Arial Narrow" pitchFamily="-84" charset="0"/>
              </a:rPr>
              <a:t>Today’s homework is homework #8, due 11pm, Monday, Mar. 30!!</a:t>
            </a:r>
          </a:p>
        </p:txBody>
      </p:sp>
      <p:pic>
        <p:nvPicPr>
          <p:cNvPr id="4" name="Picture 3">
            <a:extLst>
              <a:ext uri="{FF2B5EF4-FFF2-40B4-BE49-F238E27FC236}">
                <a16:creationId xmlns:a16="http://schemas.microsoft.com/office/drawing/2014/main" id="{206477FA-3DBD-AE48-8D55-6CCB0DC816AE}"/>
              </a:ext>
            </a:extLst>
          </p:cNvPr>
          <p:cNvPicPr>
            <a:picLocks noChangeAspect="1"/>
          </p:cNvPicPr>
          <p:nvPr/>
        </p:nvPicPr>
        <p:blipFill>
          <a:blip r:link="rId3"/>
          <a:stretch>
            <a:fillRect/>
          </a:stretch>
        </p:blipFill>
        <p:spPr>
          <a:xfrm>
            <a:off x="1270000" y="1270000"/>
            <a:ext cx="63500" cy="76200"/>
          </a:xfrm>
          <a:prstGeom prst="rect">
            <a:avLst/>
          </a:prstGeom>
        </p:spPr>
      </p:pic>
    </p:spTree>
    <p:extLst>
      <p:ext uri="{BB962C8B-B14F-4D97-AF65-F5344CB8AC3E}">
        <p14:creationId xmlns:p14="http://schemas.microsoft.com/office/powerpoint/2010/main" val="2846936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Date Placeholder 3"/>
          <p:cNvSpPr>
            <a:spLocks noGrp="1"/>
          </p:cNvSpPr>
          <p:nvPr>
            <p:ph type="dt" sz="half" idx="10"/>
          </p:nvPr>
        </p:nvSpPr>
        <p:spPr/>
        <p:txBody>
          <a:bodyPr/>
          <a:lstStyle/>
          <a:p>
            <a:r>
              <a:rPr lang="en-US"/>
              <a:t>Monday, Mar. 23, 2020</a:t>
            </a:r>
          </a:p>
        </p:txBody>
      </p:sp>
      <p:sp>
        <p:nvSpPr>
          <p:cNvPr id="88" name="Footer Placeholder 4"/>
          <p:cNvSpPr>
            <a:spLocks noGrp="1"/>
          </p:cNvSpPr>
          <p:nvPr>
            <p:ph type="ftr" sz="quarter" idx="11"/>
          </p:nvPr>
        </p:nvSpPr>
        <p:spPr/>
        <p:txBody>
          <a:bodyPr/>
          <a:lstStyle/>
          <a:p>
            <a:r>
              <a:rPr lang="en-US"/>
              <a:t>PHYS 1444-002, Spring 2020                    Dr. Jaehoon Yu</a:t>
            </a:r>
          </a:p>
        </p:txBody>
      </p:sp>
      <p:sp>
        <p:nvSpPr>
          <p:cNvPr id="89" name="Slide Number Placeholder 5"/>
          <p:cNvSpPr>
            <a:spLocks noGrp="1"/>
          </p:cNvSpPr>
          <p:nvPr>
            <p:ph type="sldNum" sz="quarter" idx="12"/>
          </p:nvPr>
        </p:nvSpPr>
        <p:spPr/>
        <p:txBody>
          <a:bodyPr/>
          <a:lstStyle/>
          <a:p>
            <a:fld id="{57E0F93E-AA33-1F41-ACCB-6D51A3C1BCCE}" type="slidenum">
              <a:rPr lang="en-US"/>
              <a:pPr/>
              <a:t>10</a:t>
            </a:fld>
            <a:endParaRPr lang="en-US"/>
          </a:p>
        </p:txBody>
      </p:sp>
      <p:sp>
        <p:nvSpPr>
          <p:cNvPr id="294914" name="Rectangle 2"/>
          <p:cNvSpPr>
            <a:spLocks noGrp="1" noChangeArrowheads="1"/>
          </p:cNvSpPr>
          <p:nvPr>
            <p:ph type="title"/>
          </p:nvPr>
        </p:nvSpPr>
        <p:spPr>
          <a:xfrm>
            <a:off x="76200" y="0"/>
            <a:ext cx="8915400" cy="685800"/>
          </a:xfrm>
        </p:spPr>
        <p:txBody>
          <a:bodyPr/>
          <a:lstStyle/>
          <a:p>
            <a:r>
              <a:rPr lang="en-US"/>
              <a:t>Ohm’s Law: Resistor Values</a:t>
            </a:r>
          </a:p>
        </p:txBody>
      </p:sp>
      <p:sp>
        <p:nvSpPr>
          <p:cNvPr id="294915" name="Rectangle 3"/>
          <p:cNvSpPr>
            <a:spLocks noChangeArrowheads="1"/>
          </p:cNvSpPr>
          <p:nvPr/>
        </p:nvSpPr>
        <p:spPr bwMode="auto">
          <a:xfrm>
            <a:off x="152400" y="685800"/>
            <a:ext cx="8610600" cy="5791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Resistors have its resistance color-coded on its body</a:t>
            </a:r>
          </a:p>
          <a:p>
            <a:pPr marL="342900" indent="-342900">
              <a:spcBef>
                <a:spcPct val="20000"/>
              </a:spcBef>
              <a:buFontTx/>
              <a:buChar char="•"/>
            </a:pPr>
            <a:r>
              <a:rPr lang="en-US" sz="2800">
                <a:solidFill>
                  <a:schemeClr val="accent2"/>
                </a:solidFill>
                <a:latin typeface="Arial Narrow" charset="0"/>
              </a:rPr>
              <a:t>The color-coding follows the convention below: </a:t>
            </a:r>
          </a:p>
        </p:txBody>
      </p:sp>
      <p:pic>
        <p:nvPicPr>
          <p:cNvPr id="294916" name="Picture 4" descr="FG25_011"/>
          <p:cNvPicPr>
            <a:picLocks noChangeAspect="1" noChangeArrowheads="1"/>
          </p:cNvPicPr>
          <p:nvPr/>
        </p:nvPicPr>
        <p:blipFill>
          <a:blip r:embed="rId3"/>
          <a:srcRect/>
          <a:stretch>
            <a:fillRect/>
          </a:stretch>
        </p:blipFill>
        <p:spPr bwMode="auto">
          <a:xfrm>
            <a:off x="2590800" y="1752600"/>
            <a:ext cx="5867400" cy="4400550"/>
          </a:xfrm>
          <a:prstGeom prst="rect">
            <a:avLst/>
          </a:prstGeom>
          <a:noFill/>
        </p:spPr>
      </p:pic>
      <p:graphicFrame>
        <p:nvGraphicFramePr>
          <p:cNvPr id="294917" name="Group 5"/>
          <p:cNvGraphicFramePr>
            <a:graphicFrameLocks noGrp="1"/>
          </p:cNvGraphicFramePr>
          <p:nvPr/>
        </p:nvGraphicFramePr>
        <p:xfrm>
          <a:off x="152400" y="1752600"/>
          <a:ext cx="3581400" cy="4693920"/>
        </p:xfrm>
        <a:graphic>
          <a:graphicData uri="http://schemas.openxmlformats.org/drawingml/2006/table">
            <a:tbl>
              <a:tblPr/>
              <a:tblGrid>
                <a:gridCol w="838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tblGrid>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Color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Number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Multiplier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Tolerance</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extLst>
                  <a:ext uri="{0D108BD9-81ED-4DB2-BD59-A6C34878D82A}">
                    <a16:rowId xmlns:a16="http://schemas.microsoft.com/office/drawing/2014/main" val="10000"/>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Black</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1=10</a:t>
                      </a:r>
                      <a:r>
                        <a:rPr kumimoji="0" lang="en-US" sz="1600" b="0" i="0" u="none" strike="noStrike" cap="none" normalizeH="0" baseline="30000">
                          <a:ln>
                            <a:noFill/>
                          </a:ln>
                          <a:solidFill>
                            <a:schemeClr val="accent2"/>
                          </a:solidFill>
                          <a:effectLst/>
                          <a:latin typeface="Arial Narrow" charset="0"/>
                        </a:rPr>
                        <a:t>0</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Brown</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8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Red</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2</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Orange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3</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Yellow</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4</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Green</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5</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Blue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6</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Violet</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7</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7</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Gray</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8</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88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White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9</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Gold</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1</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5%</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Silver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-2</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None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20%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3"/>
                  </a:ext>
                </a:extLst>
              </a:tr>
            </a:tbl>
          </a:graphicData>
        </a:graphic>
      </p:graphicFrame>
      <p:sp>
        <p:nvSpPr>
          <p:cNvPr id="294994" name="Text Box 82"/>
          <p:cNvSpPr txBox="1">
            <a:spLocks noChangeArrowheads="1"/>
          </p:cNvSpPr>
          <p:nvPr/>
        </p:nvSpPr>
        <p:spPr bwMode="auto">
          <a:xfrm>
            <a:off x="5715000" y="4953000"/>
            <a:ext cx="2286000" cy="641350"/>
          </a:xfrm>
          <a:prstGeom prst="rect">
            <a:avLst/>
          </a:prstGeom>
          <a:noFill/>
          <a:ln w="9525">
            <a:noFill/>
            <a:miter lim="800000"/>
            <a:headEnd/>
            <a:tailEnd/>
          </a:ln>
          <a:effectLst/>
        </p:spPr>
        <p:txBody>
          <a:bodyPr>
            <a:prstTxWarp prst="textNoShape">
              <a:avLst/>
            </a:prstTxWarp>
            <a:spAutoFit/>
          </a:bodyPr>
          <a:lstStyle/>
          <a:p>
            <a:r>
              <a:rPr lang="en-US" sz="1800">
                <a:solidFill>
                  <a:srgbClr val="CC0000"/>
                </a:solidFill>
                <a:latin typeface="Arial Narrow" charset="0"/>
              </a:rPr>
              <a:t>What is the resistance of the resistor in this figure?</a:t>
            </a:r>
          </a:p>
        </p:txBody>
      </p:sp>
      <p:graphicFrame>
        <p:nvGraphicFramePr>
          <p:cNvPr id="294995" name="Object 83"/>
          <p:cNvGraphicFramePr>
            <a:graphicFrameLocks noChangeAspect="1"/>
          </p:cNvGraphicFramePr>
          <p:nvPr/>
        </p:nvGraphicFramePr>
        <p:xfrm>
          <a:off x="5621338" y="5703888"/>
          <a:ext cx="322262" cy="455612"/>
        </p:xfrm>
        <a:graphic>
          <a:graphicData uri="http://schemas.openxmlformats.org/presentationml/2006/ole">
            <mc:AlternateContent xmlns:mc="http://schemas.openxmlformats.org/markup-compatibility/2006">
              <mc:Choice xmlns:v="urn:schemas-microsoft-com:vml" Requires="v">
                <p:oleObj spid="_x0000_s95689" name="Equation" r:id="rId4" imgW="114120" imgH="152280" progId="Equation.DSMT4">
                  <p:embed/>
                </p:oleObj>
              </mc:Choice>
              <mc:Fallback>
                <p:oleObj name="Equation" r:id="rId4" imgW="114120" imgH="152280" progId="Equation.DSMT4">
                  <p:embed/>
                  <p:pic>
                    <p:nvPicPr>
                      <p:cNvPr id="294995" name="Object 8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21338" y="5703888"/>
                        <a:ext cx="322262" cy="4556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4996" name="Object 84"/>
          <p:cNvGraphicFramePr>
            <a:graphicFrameLocks noChangeAspect="1"/>
          </p:cNvGraphicFramePr>
          <p:nvPr/>
        </p:nvGraphicFramePr>
        <p:xfrm>
          <a:off x="5849938" y="5697538"/>
          <a:ext cx="322262" cy="493712"/>
        </p:xfrm>
        <a:graphic>
          <a:graphicData uri="http://schemas.openxmlformats.org/presentationml/2006/ole">
            <mc:AlternateContent xmlns:mc="http://schemas.openxmlformats.org/markup-compatibility/2006">
              <mc:Choice xmlns:v="urn:schemas-microsoft-com:vml" Requires="v">
                <p:oleObj spid="_x0000_s95690" name="Equation" r:id="rId6" imgW="114120" imgH="164880" progId="Equation.DSMT4">
                  <p:embed/>
                </p:oleObj>
              </mc:Choice>
              <mc:Fallback>
                <p:oleObj name="Equation" r:id="rId6" imgW="114120" imgH="164880" progId="Equation.DSMT4">
                  <p:embed/>
                  <p:pic>
                    <p:nvPicPr>
                      <p:cNvPr id="294996" name="Object 8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49938" y="5697538"/>
                        <a:ext cx="322262" cy="4937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4997" name="Object 85"/>
          <p:cNvGraphicFramePr>
            <a:graphicFrameLocks noChangeAspect="1"/>
          </p:cNvGraphicFramePr>
          <p:nvPr/>
        </p:nvGraphicFramePr>
        <p:xfrm>
          <a:off x="6151563" y="5602288"/>
          <a:ext cx="858837" cy="608012"/>
        </p:xfrm>
        <a:graphic>
          <a:graphicData uri="http://schemas.openxmlformats.org/presentationml/2006/ole">
            <mc:AlternateContent xmlns:mc="http://schemas.openxmlformats.org/markup-compatibility/2006">
              <mc:Choice xmlns:v="urn:schemas-microsoft-com:vml" Requires="v">
                <p:oleObj spid="_x0000_s95691" name="Equation" r:id="rId8" imgW="304560" imgH="203040" progId="Equation.DSMT4">
                  <p:embed/>
                </p:oleObj>
              </mc:Choice>
              <mc:Fallback>
                <p:oleObj name="Equation" r:id="rId8" imgW="304560" imgH="203040" progId="Equation.DSMT4">
                  <p:embed/>
                  <p:pic>
                    <p:nvPicPr>
                      <p:cNvPr id="294997" name="Object 8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51563" y="5602288"/>
                        <a:ext cx="858837" cy="6080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4998" name="Object 86"/>
          <p:cNvGraphicFramePr>
            <a:graphicFrameLocks noChangeAspect="1"/>
          </p:cNvGraphicFramePr>
          <p:nvPr/>
        </p:nvGraphicFramePr>
        <p:xfrm>
          <a:off x="6934200" y="5678488"/>
          <a:ext cx="1073150" cy="493712"/>
        </p:xfrm>
        <a:graphic>
          <a:graphicData uri="http://schemas.openxmlformats.org/presentationml/2006/ole">
            <mc:AlternateContent xmlns:mc="http://schemas.openxmlformats.org/markup-compatibility/2006">
              <mc:Choice xmlns:v="urn:schemas-microsoft-com:vml" Requires="v">
                <p:oleObj spid="_x0000_s95692" name="Equation" r:id="rId10" imgW="380880" imgH="164880" progId="Equation.DSMT4">
                  <p:embed/>
                </p:oleObj>
              </mc:Choice>
              <mc:Fallback>
                <p:oleObj name="Equation" r:id="rId10" imgW="380880" imgH="164880" progId="Equation.DSMT4">
                  <p:embed/>
                  <p:pic>
                    <p:nvPicPr>
                      <p:cNvPr id="294998" name="Object 8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934200" y="5678488"/>
                        <a:ext cx="1073150" cy="4937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132772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Monday, Mar. 23, 2020</a:t>
            </a:r>
          </a:p>
        </p:txBody>
      </p:sp>
      <p:sp>
        <p:nvSpPr>
          <p:cNvPr id="12" name="Footer Placeholder 4"/>
          <p:cNvSpPr>
            <a:spLocks noGrp="1"/>
          </p:cNvSpPr>
          <p:nvPr>
            <p:ph type="ftr" sz="quarter" idx="11"/>
          </p:nvPr>
        </p:nvSpPr>
        <p:spPr/>
        <p:txBody>
          <a:bodyPr/>
          <a:lstStyle/>
          <a:p>
            <a:r>
              <a:rPr lang="en-US"/>
              <a:t>PHYS 1444-002, Spring 2020                    Dr. Jaehoon Yu</a:t>
            </a:r>
          </a:p>
        </p:txBody>
      </p:sp>
      <p:sp>
        <p:nvSpPr>
          <p:cNvPr id="13" name="Slide Number Placeholder 5"/>
          <p:cNvSpPr>
            <a:spLocks noGrp="1"/>
          </p:cNvSpPr>
          <p:nvPr>
            <p:ph type="sldNum" sz="quarter" idx="12"/>
          </p:nvPr>
        </p:nvSpPr>
        <p:spPr/>
        <p:txBody>
          <a:bodyPr/>
          <a:lstStyle/>
          <a:p>
            <a:fld id="{B5ED5AD7-8AE6-AF4C-BD37-715FA29C9A99}" type="slidenum">
              <a:rPr lang="en-US"/>
              <a:pPr/>
              <a:t>11</a:t>
            </a:fld>
            <a:endParaRPr lang="en-US"/>
          </a:p>
        </p:txBody>
      </p:sp>
      <p:sp>
        <p:nvSpPr>
          <p:cNvPr id="295938" name="Rectangle 2"/>
          <p:cNvSpPr>
            <a:spLocks noGrp="1" noChangeArrowheads="1"/>
          </p:cNvSpPr>
          <p:nvPr>
            <p:ph type="title"/>
          </p:nvPr>
        </p:nvSpPr>
        <p:spPr>
          <a:xfrm>
            <a:off x="76200" y="0"/>
            <a:ext cx="8915400" cy="685800"/>
          </a:xfrm>
        </p:spPr>
        <p:txBody>
          <a:bodyPr/>
          <a:lstStyle/>
          <a:p>
            <a:r>
              <a:rPr lang="en-US"/>
              <a:t>Resistivity</a:t>
            </a:r>
          </a:p>
        </p:txBody>
      </p:sp>
      <p:sp>
        <p:nvSpPr>
          <p:cNvPr id="295939" name="Rectangle 3"/>
          <p:cNvSpPr>
            <a:spLocks noChangeArrowheads="1"/>
          </p:cNvSpPr>
          <p:nvPr/>
        </p:nvSpPr>
        <p:spPr bwMode="auto">
          <a:xfrm>
            <a:off x="152400" y="6858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It is experimentally found that the resistance R of a metal wire is directly proportional to its length </a:t>
            </a:r>
            <a:r>
              <a:rPr lang="en-US" sz="2800" dirty="0" err="1">
                <a:solidFill>
                  <a:schemeClr val="accent2"/>
                </a:solidFill>
                <a:latin typeface="Monotype Corsiva" charset="0"/>
              </a:rPr>
              <a:t>l</a:t>
            </a:r>
            <a:r>
              <a:rPr lang="en-US" sz="2800" dirty="0">
                <a:solidFill>
                  <a:schemeClr val="accent2"/>
                </a:solidFill>
                <a:latin typeface="Arial Narrow" charset="0"/>
              </a:rPr>
              <a:t> and inversely proportional to its cross-sectional area A</a:t>
            </a:r>
          </a:p>
          <a:p>
            <a:pPr marL="742950" lvl="1" indent="-285750">
              <a:spcBef>
                <a:spcPct val="20000"/>
              </a:spcBef>
              <a:buFontTx/>
              <a:buChar char="–"/>
            </a:pPr>
            <a:r>
              <a:rPr lang="en-US" dirty="0">
                <a:solidFill>
                  <a:srgbClr val="660066"/>
                </a:solidFill>
                <a:latin typeface="Arial Narrow" charset="0"/>
                <a:ea typeface="ＭＳ Ｐゴシック" charset="-128"/>
              </a:rPr>
              <a:t>How would you formularize this?</a:t>
            </a:r>
          </a:p>
          <a:p>
            <a:pPr marL="742950" lvl="1" indent="-285750">
              <a:spcBef>
                <a:spcPct val="20000"/>
              </a:spcBef>
              <a:buFontTx/>
              <a:buChar char="–"/>
            </a:pPr>
            <a:r>
              <a:rPr lang="en-US" dirty="0">
                <a:solidFill>
                  <a:srgbClr val="660066"/>
                </a:solidFill>
                <a:latin typeface="Arial Narrow" charset="0"/>
                <a:ea typeface="ＭＳ Ｐゴシック" charset="-128"/>
              </a:rPr>
              <a:t>The proportionality constant </a:t>
            </a:r>
            <a:r>
              <a:rPr lang="en-US" dirty="0" err="1">
                <a:solidFill>
                  <a:srgbClr val="660066"/>
                </a:solidFill>
                <a:latin typeface="Symbol" charset="2"/>
                <a:ea typeface="ＭＳ Ｐゴシック" charset="-128"/>
              </a:rPr>
              <a:t>ρ</a:t>
            </a:r>
            <a:r>
              <a:rPr lang="en-US" dirty="0">
                <a:solidFill>
                  <a:srgbClr val="660066"/>
                </a:solidFill>
                <a:latin typeface="Arial Narrow" charset="0"/>
                <a:ea typeface="ＭＳ Ｐゴシック" charset="-128"/>
              </a:rPr>
              <a:t> is called the </a:t>
            </a:r>
            <a:r>
              <a:rPr lang="en-US" b="1" u="sng" dirty="0">
                <a:solidFill>
                  <a:srgbClr val="CC0000"/>
                </a:solidFill>
                <a:latin typeface="Arial Narrow" charset="0"/>
                <a:ea typeface="ＭＳ Ｐゴシック" charset="-128"/>
              </a:rPr>
              <a:t>resistivity</a:t>
            </a:r>
            <a:r>
              <a:rPr lang="en-US" dirty="0">
                <a:solidFill>
                  <a:srgbClr val="660066"/>
                </a:solidFill>
                <a:latin typeface="Arial Narrow" charset="0"/>
                <a:ea typeface="ＭＳ Ｐゴシック" charset="-128"/>
              </a:rPr>
              <a:t> and depends on the material used.  What would be the unit of this constant?</a:t>
            </a:r>
          </a:p>
          <a:p>
            <a:pPr marL="1143000" lvl="2" indent="-228600">
              <a:spcBef>
                <a:spcPct val="20000"/>
              </a:spcBef>
              <a:buFontTx/>
              <a:buChar char="•"/>
            </a:pPr>
            <a:r>
              <a:rPr lang="en-US" sz="2000" dirty="0">
                <a:solidFill>
                  <a:srgbClr val="003300"/>
                </a:solidFill>
                <a:latin typeface="Arial Narrow" charset="0"/>
                <a:ea typeface="ＭＳ Ｐゴシック" charset="-128"/>
              </a:rPr>
              <a:t>ohm-</a:t>
            </a:r>
            <a:r>
              <a:rPr lang="en-US" sz="2000" dirty="0" err="1">
                <a:solidFill>
                  <a:srgbClr val="003300"/>
                </a:solidFill>
                <a:latin typeface="Arial Narrow" charset="0"/>
                <a:ea typeface="ＭＳ Ｐゴシック" charset="-128"/>
              </a:rPr>
              <a:t>m</a:t>
            </a:r>
            <a:r>
              <a:rPr lang="en-US" sz="2000" dirty="0">
                <a:solidFill>
                  <a:srgbClr val="003300"/>
                </a:solidFill>
                <a:latin typeface="Arial Narrow" charset="0"/>
                <a:ea typeface="ＭＳ Ｐゴシック" charset="-128"/>
              </a:rPr>
              <a:t> or </a:t>
            </a:r>
            <a:r>
              <a:rPr lang="en-US" sz="2000" dirty="0" err="1">
                <a:solidFill>
                  <a:srgbClr val="003300"/>
                </a:solidFill>
                <a:latin typeface="Symbol" charset="2"/>
                <a:ea typeface="ＭＳ Ｐゴシック" charset="-128"/>
              </a:rPr>
              <a:t>Ω-</a:t>
            </a:r>
            <a:r>
              <a:rPr lang="en-US" sz="2000" dirty="0" err="1">
                <a:solidFill>
                  <a:srgbClr val="003300"/>
                </a:solidFill>
                <a:latin typeface="Arial Narrow" charset="0"/>
                <a:ea typeface="ＭＳ Ｐゴシック" charset="-128"/>
              </a:rPr>
              <a:t>m</a:t>
            </a:r>
            <a:endParaRPr lang="en-US" sz="2000" dirty="0">
              <a:solidFill>
                <a:srgbClr val="003300"/>
              </a:solidFill>
              <a:latin typeface="Arial Narrow" charset="0"/>
              <a:ea typeface="ＭＳ Ｐゴシック" charset="-128"/>
            </a:endParaRPr>
          </a:p>
          <a:p>
            <a:pPr marL="1143000" lvl="2" indent="-228600">
              <a:spcBef>
                <a:spcPct val="20000"/>
              </a:spcBef>
              <a:buFontTx/>
              <a:buChar char="•"/>
            </a:pPr>
            <a:r>
              <a:rPr lang="en-US" sz="2000" dirty="0">
                <a:solidFill>
                  <a:srgbClr val="003300"/>
                </a:solidFill>
                <a:latin typeface="Arial Narrow" charset="0"/>
                <a:ea typeface="ＭＳ Ｐゴシック" charset="-128"/>
              </a:rPr>
              <a:t>The values depend on purity, heat treatment, temperature, etc</a:t>
            </a:r>
          </a:p>
          <a:p>
            <a:pPr marL="742950" lvl="1" indent="-285750">
              <a:spcBef>
                <a:spcPct val="20000"/>
              </a:spcBef>
              <a:buFontTx/>
              <a:buChar char="–"/>
            </a:pPr>
            <a:r>
              <a:rPr lang="en-US" dirty="0">
                <a:solidFill>
                  <a:srgbClr val="660066"/>
                </a:solidFill>
                <a:latin typeface="Arial Narrow" charset="0"/>
                <a:ea typeface="ＭＳ Ｐゴシック" charset="-128"/>
              </a:rPr>
              <a:t>How does the resistance change dependent on the resistivity?</a:t>
            </a:r>
          </a:p>
          <a:p>
            <a:pPr marL="1143000" lvl="2" indent="-228600">
              <a:spcBef>
                <a:spcPct val="20000"/>
              </a:spcBef>
              <a:buFontTx/>
              <a:buChar char="•"/>
            </a:pPr>
            <a:r>
              <a:rPr lang="en-US" sz="2000" dirty="0">
                <a:solidFill>
                  <a:srgbClr val="003300"/>
                </a:solidFill>
                <a:latin typeface="Arial Narrow" charset="0"/>
                <a:ea typeface="ＭＳ Ｐゴシック" charset="-128"/>
              </a:rPr>
              <a:t>The higher the resistivity the higher the resistance</a:t>
            </a:r>
          </a:p>
          <a:p>
            <a:pPr marL="1143000" lvl="2" indent="-228600">
              <a:spcBef>
                <a:spcPct val="20000"/>
              </a:spcBef>
              <a:buFontTx/>
              <a:buChar char="•"/>
            </a:pPr>
            <a:r>
              <a:rPr lang="en-US" sz="2000" dirty="0">
                <a:solidFill>
                  <a:srgbClr val="003300"/>
                </a:solidFill>
                <a:latin typeface="Arial Narrow" charset="0"/>
                <a:ea typeface="ＭＳ Ｐゴシック" charset="-128"/>
              </a:rPr>
              <a:t>The lower the resistivity the lower the resistance and the higher the conductivity </a:t>
            </a:r>
            <a:r>
              <a:rPr lang="en-US" sz="2000" dirty="0" err="1">
                <a:solidFill>
                  <a:srgbClr val="003300"/>
                </a:solidFill>
                <a:latin typeface="Arial Narrow" charset="0"/>
                <a:ea typeface="ＭＳ Ｐゴシック" charset="-128"/>
                <a:sym typeface="Wingdings" charset="2"/>
              </a:rPr>
              <a:t></a:t>
            </a:r>
            <a:r>
              <a:rPr lang="en-US" sz="2000" dirty="0">
                <a:solidFill>
                  <a:srgbClr val="003300"/>
                </a:solidFill>
                <a:latin typeface="Arial Narrow" charset="0"/>
                <a:ea typeface="ＭＳ Ｐゴシック" charset="-128"/>
                <a:sym typeface="Wingdings" charset="2"/>
              </a:rPr>
              <a:t> Silver has the lowest resistivity.</a:t>
            </a:r>
          </a:p>
          <a:p>
            <a:pPr marL="1600200" lvl="3" indent="-228600">
              <a:spcBef>
                <a:spcPct val="20000"/>
              </a:spcBef>
              <a:buFontTx/>
              <a:buChar char="–"/>
            </a:pPr>
            <a:r>
              <a:rPr lang="en-US" sz="1800" dirty="0">
                <a:solidFill>
                  <a:srgbClr val="CC00CC"/>
                </a:solidFill>
                <a:latin typeface="Arial Narrow" charset="0"/>
                <a:ea typeface="ＭＳ Ｐゴシック" charset="-128"/>
              </a:rPr>
              <a:t>So silver is the best conductor</a:t>
            </a:r>
          </a:p>
          <a:p>
            <a:pPr marL="742950" lvl="1" indent="-285750">
              <a:spcBef>
                <a:spcPct val="20000"/>
              </a:spcBef>
              <a:buFontTx/>
              <a:buChar char="–"/>
            </a:pPr>
            <a:r>
              <a:rPr lang="en-US" dirty="0">
                <a:solidFill>
                  <a:srgbClr val="660066"/>
                </a:solidFill>
                <a:latin typeface="Arial Narrow" charset="0"/>
                <a:ea typeface="ＭＳ Ｐゴシック" charset="-128"/>
              </a:rPr>
              <a:t>The reciprocal of the resistivity is called </a:t>
            </a:r>
            <a:r>
              <a:rPr lang="en-US" b="1" u="sng" dirty="0">
                <a:solidFill>
                  <a:srgbClr val="CC0000"/>
                </a:solidFill>
                <a:latin typeface="Arial Narrow" charset="0"/>
                <a:ea typeface="ＭＳ Ｐゴシック" charset="-128"/>
              </a:rPr>
              <a:t>conductivity</a:t>
            </a:r>
            <a:r>
              <a:rPr lang="en-US" dirty="0">
                <a:solidFill>
                  <a:srgbClr val="660066"/>
                </a:solidFill>
                <a:latin typeface="Arial Narrow" charset="0"/>
                <a:ea typeface="ＭＳ Ｐゴシック" charset="-128"/>
              </a:rPr>
              <a:t>, </a:t>
            </a:r>
            <a:r>
              <a:rPr lang="en-US" dirty="0" err="1">
                <a:solidFill>
                  <a:srgbClr val="660066"/>
                </a:solidFill>
                <a:latin typeface="Symbol" charset="2"/>
                <a:ea typeface="ＭＳ Ｐゴシック" charset="-128"/>
              </a:rPr>
              <a:t>σ</a:t>
            </a:r>
            <a:r>
              <a:rPr lang="en-US" dirty="0">
                <a:solidFill>
                  <a:srgbClr val="660066"/>
                </a:solidFill>
                <a:latin typeface="Arial Narrow" charset="0"/>
                <a:ea typeface="ＭＳ Ｐゴシック" charset="-128"/>
              </a:rPr>
              <a:t>,</a:t>
            </a:r>
          </a:p>
        </p:txBody>
      </p:sp>
      <p:graphicFrame>
        <p:nvGraphicFramePr>
          <p:cNvPr id="295940" name="Object 4"/>
          <p:cNvGraphicFramePr>
            <a:graphicFrameLocks noChangeAspect="1"/>
          </p:cNvGraphicFramePr>
          <p:nvPr/>
        </p:nvGraphicFramePr>
        <p:xfrm>
          <a:off x="4730750" y="1698625"/>
          <a:ext cx="1060450" cy="815975"/>
        </p:xfrm>
        <a:graphic>
          <a:graphicData uri="http://schemas.openxmlformats.org/presentationml/2006/ole">
            <mc:AlternateContent xmlns:mc="http://schemas.openxmlformats.org/markup-compatibility/2006">
              <mc:Choice xmlns:v="urn:schemas-microsoft-com:vml" Requires="v">
                <p:oleObj spid="_x0000_s96485" name="Equation" r:id="rId3" imgW="507960" imgH="368280" progId="Equation.DSMT4">
                  <p:embed/>
                </p:oleObj>
              </mc:Choice>
              <mc:Fallback>
                <p:oleObj name="Equation" r:id="rId3" imgW="507960" imgH="368280" progId="Equation.DSMT4">
                  <p:embed/>
                  <p:pic>
                    <p:nvPicPr>
                      <p:cNvPr id="29594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30750" y="1698625"/>
                        <a:ext cx="1060450" cy="815975"/>
                      </a:xfrm>
                      <a:prstGeom prst="rect">
                        <a:avLst/>
                      </a:prstGeom>
                      <a:solidFill>
                        <a:srgbClr val="99FFCC"/>
                      </a:solidFill>
                      <a:ln w="28575">
                        <a:solidFill>
                          <a:srgbClr val="FF0000"/>
                        </a:solidFill>
                        <a:miter lim="800000"/>
                        <a:headEnd/>
                        <a:tailEnd/>
                      </a:ln>
                    </p:spPr>
                  </p:pic>
                </p:oleObj>
              </mc:Fallback>
            </mc:AlternateContent>
          </a:graphicData>
        </a:graphic>
      </p:graphicFrame>
      <p:graphicFrame>
        <p:nvGraphicFramePr>
          <p:cNvPr id="295941" name="Object 5"/>
          <p:cNvGraphicFramePr>
            <a:graphicFrameLocks noChangeAspect="1"/>
          </p:cNvGraphicFramePr>
          <p:nvPr/>
        </p:nvGraphicFramePr>
        <p:xfrm>
          <a:off x="7885113" y="5715000"/>
          <a:ext cx="725487" cy="747713"/>
        </p:xfrm>
        <a:graphic>
          <a:graphicData uri="http://schemas.openxmlformats.org/presentationml/2006/ole">
            <mc:AlternateContent xmlns:mc="http://schemas.openxmlformats.org/markup-compatibility/2006">
              <mc:Choice xmlns:v="urn:schemas-microsoft-com:vml" Requires="v">
                <p:oleObj spid="_x0000_s96486" name="Equation" r:id="rId5" imgW="406080" imgH="393480" progId="Equation.DSMT4">
                  <p:embed/>
                </p:oleObj>
              </mc:Choice>
              <mc:Fallback>
                <p:oleObj name="Equation" r:id="rId5" imgW="406080" imgH="393480" progId="Equation.DSMT4">
                  <p:embed/>
                  <p:pic>
                    <p:nvPicPr>
                      <p:cNvPr id="295941"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85113" y="5715000"/>
                        <a:ext cx="725487" cy="747713"/>
                      </a:xfrm>
                      <a:prstGeom prst="rect">
                        <a:avLst/>
                      </a:prstGeom>
                      <a:solidFill>
                        <a:srgbClr val="99FFCC"/>
                      </a:solidFill>
                      <a:ln w="28575">
                        <a:solidFill>
                          <a:srgbClr val="FF0000"/>
                        </a:solidFill>
                        <a:miter lim="800000"/>
                        <a:headEnd/>
                        <a:tailEnd/>
                      </a:ln>
                    </p:spPr>
                  </p:pic>
                </p:oleObj>
              </mc:Fallback>
            </mc:AlternateContent>
          </a:graphicData>
        </a:graphic>
      </p:graphicFrame>
      <p:sp>
        <p:nvSpPr>
          <p:cNvPr id="295942" name="AutoShape 6"/>
          <p:cNvSpPr>
            <a:spLocks noChangeArrowheads="1"/>
          </p:cNvSpPr>
          <p:nvPr/>
        </p:nvSpPr>
        <p:spPr bwMode="auto">
          <a:xfrm rot="-5400000">
            <a:off x="7391400" y="1066800"/>
            <a:ext cx="609600" cy="1676400"/>
          </a:xfrm>
          <a:prstGeom prst="can">
            <a:avLst>
              <a:gd name="adj" fmla="val 68750"/>
            </a:avLst>
          </a:prstGeom>
          <a:noFill/>
          <a:ln w="28575">
            <a:solidFill>
              <a:schemeClr val="hlink"/>
            </a:solidFill>
            <a:round/>
            <a:headEnd/>
            <a:tailEnd/>
          </a:ln>
          <a:effectLst/>
        </p:spPr>
        <p:txBody>
          <a:bodyPr anchor="ctr">
            <a:prstTxWarp prst="textNoShape">
              <a:avLst/>
            </a:prstTxWarp>
            <a:spAutoFit/>
          </a:bodyPr>
          <a:lstStyle/>
          <a:p>
            <a:endParaRPr lang="en-US"/>
          </a:p>
        </p:txBody>
      </p:sp>
      <p:sp>
        <p:nvSpPr>
          <p:cNvPr id="295943" name="Text Box 7"/>
          <p:cNvSpPr txBox="1">
            <a:spLocks noChangeArrowheads="1"/>
          </p:cNvSpPr>
          <p:nvPr/>
        </p:nvSpPr>
        <p:spPr bwMode="auto">
          <a:xfrm>
            <a:off x="6873875" y="1676400"/>
            <a:ext cx="365125" cy="457200"/>
          </a:xfrm>
          <a:prstGeom prst="rect">
            <a:avLst/>
          </a:prstGeom>
          <a:noFill/>
          <a:ln w="9525">
            <a:noFill/>
            <a:miter lim="800000"/>
            <a:headEnd/>
            <a:tailEnd/>
          </a:ln>
          <a:effectLst/>
        </p:spPr>
        <p:txBody>
          <a:bodyPr wrap="none">
            <a:prstTxWarp prst="textNoShape">
              <a:avLst/>
            </a:prstTxWarp>
            <a:spAutoFit/>
          </a:bodyPr>
          <a:lstStyle/>
          <a:p>
            <a:r>
              <a:rPr lang="en-US" b="1">
                <a:solidFill>
                  <a:srgbClr val="CC0000"/>
                </a:solidFill>
                <a:latin typeface="Arial Narrow" charset="0"/>
              </a:rPr>
              <a:t>A</a:t>
            </a:r>
          </a:p>
        </p:txBody>
      </p:sp>
      <p:grpSp>
        <p:nvGrpSpPr>
          <p:cNvPr id="2" name="Group 8"/>
          <p:cNvGrpSpPr>
            <a:grpSpLocks/>
          </p:cNvGrpSpPr>
          <p:nvPr/>
        </p:nvGrpSpPr>
        <p:grpSpPr bwMode="auto">
          <a:xfrm>
            <a:off x="7010400" y="2286000"/>
            <a:ext cx="1295400" cy="457200"/>
            <a:chOff x="4416" y="1440"/>
            <a:chExt cx="816" cy="288"/>
          </a:xfrm>
        </p:grpSpPr>
        <p:sp>
          <p:nvSpPr>
            <p:cNvPr id="295945" name="Line 9"/>
            <p:cNvSpPr>
              <a:spLocks noChangeShapeType="1"/>
            </p:cNvSpPr>
            <p:nvPr/>
          </p:nvSpPr>
          <p:spPr bwMode="auto">
            <a:xfrm>
              <a:off x="4416" y="1440"/>
              <a:ext cx="816" cy="0"/>
            </a:xfrm>
            <a:prstGeom prst="line">
              <a:avLst/>
            </a:prstGeom>
            <a:noFill/>
            <a:ln w="28575">
              <a:solidFill>
                <a:srgbClr val="CC0000"/>
              </a:solidFill>
              <a:round/>
              <a:headEnd type="triangle" w="med" len="med"/>
              <a:tailEnd type="triangle" w="med" len="med"/>
            </a:ln>
            <a:effectLst/>
          </p:spPr>
          <p:txBody>
            <a:bodyPr wrap="none">
              <a:prstTxWarp prst="textNoShape">
                <a:avLst/>
              </a:prstTxWarp>
              <a:spAutoFit/>
            </a:bodyPr>
            <a:lstStyle/>
            <a:p>
              <a:endParaRPr lang="en-US"/>
            </a:p>
          </p:txBody>
        </p:sp>
        <p:sp>
          <p:nvSpPr>
            <p:cNvPr id="295946" name="Text Box 10"/>
            <p:cNvSpPr txBox="1">
              <a:spLocks noChangeArrowheads="1"/>
            </p:cNvSpPr>
            <p:nvPr/>
          </p:nvSpPr>
          <p:spPr bwMode="auto">
            <a:xfrm>
              <a:off x="4686" y="1440"/>
              <a:ext cx="162" cy="288"/>
            </a:xfrm>
            <a:prstGeom prst="rect">
              <a:avLst/>
            </a:prstGeom>
            <a:noFill/>
            <a:ln w="9525">
              <a:noFill/>
              <a:miter lim="800000"/>
              <a:headEnd/>
              <a:tailEnd/>
            </a:ln>
            <a:effectLst/>
          </p:spPr>
          <p:txBody>
            <a:bodyPr wrap="none">
              <a:prstTxWarp prst="textNoShape">
                <a:avLst/>
              </a:prstTxWarp>
              <a:spAutoFit/>
            </a:bodyPr>
            <a:lstStyle/>
            <a:p>
              <a:r>
                <a:rPr lang="en-US" b="1">
                  <a:solidFill>
                    <a:srgbClr val="CC0000"/>
                  </a:solidFill>
                  <a:latin typeface="Monotype Corsiva" charset="0"/>
                </a:rPr>
                <a:t>l</a:t>
              </a:r>
            </a:p>
          </p:txBody>
        </p:sp>
      </p:grpSp>
    </p:spTree>
    <p:extLst>
      <p:ext uri="{BB962C8B-B14F-4D97-AF65-F5344CB8AC3E}">
        <p14:creationId xmlns:p14="http://schemas.microsoft.com/office/powerpoint/2010/main" val="45940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ate Placeholder 3"/>
          <p:cNvSpPr>
            <a:spLocks noGrp="1"/>
          </p:cNvSpPr>
          <p:nvPr>
            <p:ph type="dt" sz="half" idx="10"/>
          </p:nvPr>
        </p:nvSpPr>
        <p:spPr/>
        <p:txBody>
          <a:bodyPr/>
          <a:lstStyle/>
          <a:p>
            <a:r>
              <a:rPr lang="en-US"/>
              <a:t>Monday, Mar. 23, 2020</a:t>
            </a:r>
          </a:p>
        </p:txBody>
      </p:sp>
      <p:sp>
        <p:nvSpPr>
          <p:cNvPr id="25" name="Footer Placeholder 4"/>
          <p:cNvSpPr>
            <a:spLocks noGrp="1"/>
          </p:cNvSpPr>
          <p:nvPr>
            <p:ph type="ftr" sz="quarter" idx="11"/>
          </p:nvPr>
        </p:nvSpPr>
        <p:spPr/>
        <p:txBody>
          <a:bodyPr/>
          <a:lstStyle/>
          <a:p>
            <a:r>
              <a:rPr lang="en-US"/>
              <a:t>PHYS 1444-002, Spring 2020                    Dr. Jaehoon Yu</a:t>
            </a:r>
          </a:p>
        </p:txBody>
      </p:sp>
      <p:sp>
        <p:nvSpPr>
          <p:cNvPr id="26" name="Slide Number Placeholder 5"/>
          <p:cNvSpPr>
            <a:spLocks noGrp="1"/>
          </p:cNvSpPr>
          <p:nvPr>
            <p:ph type="sldNum" sz="quarter" idx="12"/>
          </p:nvPr>
        </p:nvSpPr>
        <p:spPr/>
        <p:txBody>
          <a:bodyPr/>
          <a:lstStyle/>
          <a:p>
            <a:fld id="{C81881F1-673B-D446-A88F-7BF02C4C0067}" type="slidenum">
              <a:rPr lang="en-US"/>
              <a:pPr/>
              <a:t>12</a:t>
            </a:fld>
            <a:endParaRPr lang="en-US"/>
          </a:p>
        </p:txBody>
      </p:sp>
      <p:pic>
        <p:nvPicPr>
          <p:cNvPr id="296962" name="Picture 2" descr="FG25_012"/>
          <p:cNvPicPr>
            <a:picLocks noChangeAspect="1" noChangeArrowheads="1"/>
          </p:cNvPicPr>
          <p:nvPr/>
        </p:nvPicPr>
        <p:blipFill>
          <a:blip r:embed="rId3"/>
          <a:srcRect/>
          <a:stretch>
            <a:fillRect/>
          </a:stretch>
        </p:blipFill>
        <p:spPr bwMode="auto">
          <a:xfrm>
            <a:off x="6629400" y="457200"/>
            <a:ext cx="2743200" cy="2057400"/>
          </a:xfrm>
          <a:prstGeom prst="rect">
            <a:avLst/>
          </a:prstGeom>
          <a:noFill/>
        </p:spPr>
      </p:pic>
      <p:sp>
        <p:nvSpPr>
          <p:cNvPr id="296963" name="Rectangle 3"/>
          <p:cNvSpPr>
            <a:spLocks noGrp="1" noChangeArrowheads="1"/>
          </p:cNvSpPr>
          <p:nvPr>
            <p:ph type="title"/>
          </p:nvPr>
        </p:nvSpPr>
        <p:spPr>
          <a:xfrm>
            <a:off x="228600" y="0"/>
            <a:ext cx="8686800" cy="762000"/>
          </a:xfrm>
        </p:spPr>
        <p:txBody>
          <a:bodyPr/>
          <a:lstStyle/>
          <a:p>
            <a:r>
              <a:rPr lang="en-US" dirty="0"/>
              <a:t>Example 25 – 5 </a:t>
            </a:r>
          </a:p>
        </p:txBody>
      </p:sp>
      <p:sp>
        <p:nvSpPr>
          <p:cNvPr id="296964" name="Text Box 4"/>
          <p:cNvSpPr txBox="1">
            <a:spLocks noChangeArrowheads="1"/>
          </p:cNvSpPr>
          <p:nvPr/>
        </p:nvSpPr>
        <p:spPr bwMode="auto">
          <a:xfrm>
            <a:off x="304800" y="609600"/>
            <a:ext cx="6934200" cy="1938992"/>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dirty="0">
                <a:solidFill>
                  <a:schemeClr val="accent2"/>
                </a:solidFill>
                <a:latin typeface="Arial Narrow" charset="0"/>
              </a:rPr>
              <a:t>Speaker wires: </a:t>
            </a:r>
            <a:r>
              <a:rPr lang="en-US" dirty="0">
                <a:solidFill>
                  <a:schemeClr val="accent2"/>
                </a:solidFill>
                <a:latin typeface="Arial Narrow" charset="0"/>
              </a:rPr>
              <a:t>Suppose you want to connect your stereo to remote speakers. (a) If each wire must be 20m long, what diameter copper wire should you use to keep the resistance less than 0.1-</a:t>
            </a:r>
            <a:r>
              <a:rPr lang="en-US" dirty="0">
                <a:solidFill>
                  <a:schemeClr val="accent2"/>
                </a:solidFill>
                <a:latin typeface="Symbol" charset="2"/>
              </a:rPr>
              <a:t>Ω</a:t>
            </a:r>
            <a:r>
              <a:rPr lang="en-US" dirty="0">
                <a:solidFill>
                  <a:schemeClr val="accent2"/>
                </a:solidFill>
                <a:latin typeface="Arial Narrow" charset="0"/>
              </a:rPr>
              <a:t> per wire? (</a:t>
            </a:r>
            <a:r>
              <a:rPr lang="en-US" dirty="0" err="1">
                <a:solidFill>
                  <a:schemeClr val="accent2"/>
                </a:solidFill>
                <a:latin typeface="Arial Narrow" charset="0"/>
              </a:rPr>
              <a:t>b</a:t>
            </a:r>
            <a:r>
              <a:rPr lang="en-US" dirty="0">
                <a:solidFill>
                  <a:schemeClr val="accent2"/>
                </a:solidFill>
                <a:latin typeface="Arial Narrow" charset="0"/>
              </a:rPr>
              <a:t>) If the current on each speaker is 4.0A, what is the voltage drop across each wire?</a:t>
            </a:r>
          </a:p>
        </p:txBody>
      </p:sp>
      <p:sp>
        <p:nvSpPr>
          <p:cNvPr id="296965" name="Text Box 5"/>
          <p:cNvSpPr txBox="1">
            <a:spLocks noChangeArrowheads="1"/>
          </p:cNvSpPr>
          <p:nvPr/>
        </p:nvSpPr>
        <p:spPr bwMode="auto">
          <a:xfrm>
            <a:off x="609600" y="2376488"/>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resistivity of a copper is  </a:t>
            </a:r>
          </a:p>
        </p:txBody>
      </p:sp>
      <p:sp>
        <p:nvSpPr>
          <p:cNvPr id="296966" name="Text Box 6"/>
          <p:cNvSpPr txBox="1">
            <a:spLocks noChangeArrowheads="1"/>
          </p:cNvSpPr>
          <p:nvPr/>
        </p:nvSpPr>
        <p:spPr bwMode="auto">
          <a:xfrm>
            <a:off x="533400" y="5119688"/>
            <a:ext cx="6400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From Ohm’s law, V=IR, we obtain</a:t>
            </a:r>
          </a:p>
        </p:txBody>
      </p:sp>
      <p:sp>
        <p:nvSpPr>
          <p:cNvPr id="296967" name="Text Box 7"/>
          <p:cNvSpPr txBox="1">
            <a:spLocks noChangeArrowheads="1"/>
          </p:cNvSpPr>
          <p:nvPr/>
        </p:nvSpPr>
        <p:spPr bwMode="auto">
          <a:xfrm>
            <a:off x="609600" y="2895600"/>
            <a:ext cx="8153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From the formula for resistance, we can obtain the formula for area </a:t>
            </a:r>
          </a:p>
        </p:txBody>
      </p:sp>
      <p:graphicFrame>
        <p:nvGraphicFramePr>
          <p:cNvPr id="296968" name="Object 8"/>
          <p:cNvGraphicFramePr>
            <a:graphicFrameLocks noChangeAspect="1"/>
          </p:cNvGraphicFramePr>
          <p:nvPr/>
        </p:nvGraphicFramePr>
        <p:xfrm>
          <a:off x="1066800" y="5603875"/>
          <a:ext cx="715963" cy="492125"/>
        </p:xfrm>
        <a:graphic>
          <a:graphicData uri="http://schemas.openxmlformats.org/presentationml/2006/ole">
            <mc:AlternateContent xmlns:mc="http://schemas.openxmlformats.org/markup-compatibility/2006">
              <mc:Choice xmlns:v="urn:schemas-microsoft-com:vml" Requires="v">
                <p:oleObj spid="_x0000_s121291" name="Equation" r:id="rId4" imgW="253800" imgH="164880" progId="Equation.DSMT4">
                  <p:embed/>
                </p:oleObj>
              </mc:Choice>
              <mc:Fallback>
                <p:oleObj name="Equation" r:id="rId4" imgW="253800" imgH="164880" progId="Equation.DSMT4">
                  <p:embed/>
                  <p:pic>
                    <p:nvPicPr>
                      <p:cNvPr id="296968"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5603875"/>
                        <a:ext cx="715963" cy="4921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69" name="Object 9"/>
          <p:cNvGraphicFramePr>
            <a:graphicFrameLocks noChangeAspect="1"/>
          </p:cNvGraphicFramePr>
          <p:nvPr/>
        </p:nvGraphicFramePr>
        <p:xfrm>
          <a:off x="4443413" y="2454275"/>
          <a:ext cx="2338387" cy="441325"/>
        </p:xfrm>
        <a:graphic>
          <a:graphicData uri="http://schemas.openxmlformats.org/presentationml/2006/ole">
            <mc:AlternateContent xmlns:mc="http://schemas.openxmlformats.org/markup-compatibility/2006">
              <mc:Choice xmlns:v="urn:schemas-microsoft-com:vml" Requires="v">
                <p:oleObj spid="_x0000_s121292" name="Equation" r:id="rId6" imgW="1282680" imgH="228600" progId="Equation.DSMT4">
                  <p:embed/>
                </p:oleObj>
              </mc:Choice>
              <mc:Fallback>
                <p:oleObj name="Equation" r:id="rId6" imgW="1282680" imgH="228600" progId="Equation.DSMT4">
                  <p:embed/>
                  <p:pic>
                    <p:nvPicPr>
                      <p:cNvPr id="296969"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43413" y="2454275"/>
                        <a:ext cx="2338387" cy="4413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0" name="Object 10"/>
          <p:cNvGraphicFramePr>
            <a:graphicFrameLocks noChangeAspect="1"/>
          </p:cNvGraphicFramePr>
          <p:nvPr/>
        </p:nvGraphicFramePr>
        <p:xfrm>
          <a:off x="1066800" y="3460750"/>
          <a:ext cx="530225" cy="338138"/>
        </p:xfrm>
        <a:graphic>
          <a:graphicData uri="http://schemas.openxmlformats.org/presentationml/2006/ole">
            <mc:AlternateContent xmlns:mc="http://schemas.openxmlformats.org/markup-compatibility/2006">
              <mc:Choice xmlns:v="urn:schemas-microsoft-com:vml" Requires="v">
                <p:oleObj spid="_x0000_s121293" name="Equation" r:id="rId8" imgW="253800" imgH="152280" progId="Equation.DSMT4">
                  <p:embed/>
                </p:oleObj>
              </mc:Choice>
              <mc:Fallback>
                <p:oleObj name="Equation" r:id="rId8" imgW="253800" imgH="152280" progId="Equation.DSMT4">
                  <p:embed/>
                  <p:pic>
                    <p:nvPicPr>
                      <p:cNvPr id="29697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66800" y="3460750"/>
                        <a:ext cx="530225" cy="338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6971" name="AutoShape 11"/>
          <p:cNvSpPr>
            <a:spLocks noChangeArrowheads="1"/>
          </p:cNvSpPr>
          <p:nvPr/>
        </p:nvSpPr>
        <p:spPr bwMode="auto">
          <a:xfrm>
            <a:off x="2438400" y="3308350"/>
            <a:ext cx="1377950" cy="730250"/>
          </a:xfrm>
          <a:prstGeom prst="rightArrow">
            <a:avLst>
              <a:gd name="adj1" fmla="val 50000"/>
              <a:gd name="adj2" fmla="val 47174"/>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Solve for A</a:t>
            </a:r>
          </a:p>
        </p:txBody>
      </p:sp>
      <p:graphicFrame>
        <p:nvGraphicFramePr>
          <p:cNvPr id="296972" name="Object 12"/>
          <p:cNvGraphicFramePr>
            <a:graphicFrameLocks noChangeAspect="1"/>
          </p:cNvGraphicFramePr>
          <p:nvPr/>
        </p:nvGraphicFramePr>
        <p:xfrm>
          <a:off x="3889375" y="3460750"/>
          <a:ext cx="530225" cy="338138"/>
        </p:xfrm>
        <a:graphic>
          <a:graphicData uri="http://schemas.openxmlformats.org/presentationml/2006/ole">
            <mc:AlternateContent xmlns:mc="http://schemas.openxmlformats.org/markup-compatibility/2006">
              <mc:Choice xmlns:v="urn:schemas-microsoft-com:vml" Requires="v">
                <p:oleObj spid="_x0000_s121294" name="Equation" r:id="rId10" imgW="253800" imgH="152280" progId="Equation.DSMT4">
                  <p:embed/>
                </p:oleObj>
              </mc:Choice>
              <mc:Fallback>
                <p:oleObj name="Equation" r:id="rId10" imgW="253800" imgH="152280" progId="Equation.DSMT4">
                  <p:embed/>
                  <p:pic>
                    <p:nvPicPr>
                      <p:cNvPr id="296972" name="Object 1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889375" y="3460750"/>
                        <a:ext cx="530225" cy="338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3" name="Object 13"/>
          <p:cNvGraphicFramePr>
            <a:graphicFrameLocks noChangeAspect="1"/>
          </p:cNvGraphicFramePr>
          <p:nvPr/>
        </p:nvGraphicFramePr>
        <p:xfrm>
          <a:off x="1752600" y="4379913"/>
          <a:ext cx="454025" cy="330200"/>
        </p:xfrm>
        <a:graphic>
          <a:graphicData uri="http://schemas.openxmlformats.org/presentationml/2006/ole">
            <mc:AlternateContent xmlns:mc="http://schemas.openxmlformats.org/markup-compatibility/2006">
              <mc:Choice xmlns:v="urn:schemas-microsoft-com:vml" Requires="v">
                <p:oleObj spid="_x0000_s121295" name="Equation" r:id="rId12" imgW="241200" imgH="164880" progId="Equation.DSMT4">
                  <p:embed/>
                </p:oleObj>
              </mc:Choice>
              <mc:Fallback>
                <p:oleObj name="Equation" r:id="rId12" imgW="241200" imgH="164880" progId="Equation.DSMT4">
                  <p:embed/>
                  <p:pic>
                    <p:nvPicPr>
                      <p:cNvPr id="296973" name="Object 1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752600" y="4379913"/>
                        <a:ext cx="454025" cy="3302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4" name="Object 14"/>
          <p:cNvGraphicFramePr>
            <a:graphicFrameLocks noChangeAspect="1"/>
          </p:cNvGraphicFramePr>
          <p:nvPr/>
        </p:nvGraphicFramePr>
        <p:xfrm>
          <a:off x="1549400" y="3200400"/>
          <a:ext cx="584200" cy="815975"/>
        </p:xfrm>
        <a:graphic>
          <a:graphicData uri="http://schemas.openxmlformats.org/presentationml/2006/ole">
            <mc:AlternateContent xmlns:mc="http://schemas.openxmlformats.org/markup-compatibility/2006">
              <mc:Choice xmlns:v="urn:schemas-microsoft-com:vml" Requires="v">
                <p:oleObj spid="_x0000_s121296" name="Equation" r:id="rId14" imgW="279360" imgH="368280" progId="Equation.DSMT4">
                  <p:embed/>
                </p:oleObj>
              </mc:Choice>
              <mc:Fallback>
                <p:oleObj name="Equation" r:id="rId14" imgW="279360" imgH="368280" progId="Equation.DSMT4">
                  <p:embed/>
                  <p:pic>
                    <p:nvPicPr>
                      <p:cNvPr id="296974" name="Object 1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49400" y="3200400"/>
                        <a:ext cx="584200" cy="8159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5" name="Object 15"/>
          <p:cNvGraphicFramePr>
            <a:graphicFrameLocks noChangeAspect="1"/>
          </p:cNvGraphicFramePr>
          <p:nvPr/>
        </p:nvGraphicFramePr>
        <p:xfrm>
          <a:off x="4435475" y="3222625"/>
          <a:ext cx="822325" cy="815975"/>
        </p:xfrm>
        <a:graphic>
          <a:graphicData uri="http://schemas.openxmlformats.org/presentationml/2006/ole">
            <mc:AlternateContent xmlns:mc="http://schemas.openxmlformats.org/markup-compatibility/2006">
              <mc:Choice xmlns:v="urn:schemas-microsoft-com:vml" Requires="v">
                <p:oleObj spid="_x0000_s121297" name="Equation" r:id="rId16" imgW="393480" imgH="368280" progId="Equation.DSMT4">
                  <p:embed/>
                </p:oleObj>
              </mc:Choice>
              <mc:Fallback>
                <p:oleObj name="Equation" r:id="rId16" imgW="393480" imgH="368280" progId="Equation.DSMT4">
                  <p:embed/>
                  <p:pic>
                    <p:nvPicPr>
                      <p:cNvPr id="296975" name="Object 1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435475" y="3222625"/>
                        <a:ext cx="822325" cy="8159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6" name="Object 16"/>
          <p:cNvGraphicFramePr>
            <a:graphicFrameLocks noChangeAspect="1"/>
          </p:cNvGraphicFramePr>
          <p:nvPr/>
        </p:nvGraphicFramePr>
        <p:xfrm>
          <a:off x="5184775" y="3359150"/>
          <a:ext cx="530225" cy="450850"/>
        </p:xfrm>
        <a:graphic>
          <a:graphicData uri="http://schemas.openxmlformats.org/presentationml/2006/ole">
            <mc:AlternateContent xmlns:mc="http://schemas.openxmlformats.org/markup-compatibility/2006">
              <mc:Choice xmlns:v="urn:schemas-microsoft-com:vml" Requires="v">
                <p:oleObj spid="_x0000_s121298" name="Equation" r:id="rId18" imgW="253800" imgH="203040" progId="Equation.DSMT4">
                  <p:embed/>
                </p:oleObj>
              </mc:Choice>
              <mc:Fallback>
                <p:oleObj name="Equation" r:id="rId18" imgW="253800" imgH="203040" progId="Equation.DSMT4">
                  <p:embed/>
                  <p:pic>
                    <p:nvPicPr>
                      <p:cNvPr id="296976" name="Object 16"/>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184775" y="3359150"/>
                        <a:ext cx="530225" cy="4508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7" name="Object 17"/>
          <p:cNvGraphicFramePr>
            <a:graphicFrameLocks noChangeAspect="1"/>
          </p:cNvGraphicFramePr>
          <p:nvPr/>
        </p:nvGraphicFramePr>
        <p:xfrm>
          <a:off x="2286000" y="4395788"/>
          <a:ext cx="549275" cy="303212"/>
        </p:xfrm>
        <a:graphic>
          <a:graphicData uri="http://schemas.openxmlformats.org/presentationml/2006/ole">
            <mc:AlternateContent xmlns:mc="http://schemas.openxmlformats.org/markup-compatibility/2006">
              <mc:Choice xmlns:v="urn:schemas-microsoft-com:vml" Requires="v">
                <p:oleObj spid="_x0000_s121299" name="Equation" r:id="rId20" imgW="291960" imgH="152280" progId="Equation.DSMT4">
                  <p:embed/>
                </p:oleObj>
              </mc:Choice>
              <mc:Fallback>
                <p:oleObj name="Equation" r:id="rId20" imgW="291960" imgH="152280" progId="Equation.DSMT4">
                  <p:embed/>
                  <p:pic>
                    <p:nvPicPr>
                      <p:cNvPr id="296977" name="Object 17"/>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286000" y="4395788"/>
                        <a:ext cx="549275" cy="3032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8" name="Object 18"/>
          <p:cNvGraphicFramePr>
            <a:graphicFrameLocks noChangeAspect="1"/>
          </p:cNvGraphicFramePr>
          <p:nvPr/>
        </p:nvGraphicFramePr>
        <p:xfrm>
          <a:off x="3763963" y="4092575"/>
          <a:ext cx="5151437" cy="860425"/>
        </p:xfrm>
        <a:graphic>
          <a:graphicData uri="http://schemas.openxmlformats.org/presentationml/2006/ole">
            <mc:AlternateContent xmlns:mc="http://schemas.openxmlformats.org/markup-compatibility/2006">
              <mc:Choice xmlns:v="urn:schemas-microsoft-com:vml" Requires="v">
                <p:oleObj spid="_x0000_s121300" name="Equation" r:id="rId22" imgW="2743200" imgH="431640" progId="Equation.DSMT4">
                  <p:embed/>
                </p:oleObj>
              </mc:Choice>
              <mc:Fallback>
                <p:oleObj name="Equation" r:id="rId22" imgW="2743200" imgH="431640" progId="Equation.DSMT4">
                  <p:embed/>
                  <p:pic>
                    <p:nvPicPr>
                      <p:cNvPr id="296978" name="Object 18"/>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763963" y="4092575"/>
                        <a:ext cx="5151437" cy="8604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6979" name="AutoShape 19"/>
          <p:cNvSpPr>
            <a:spLocks noChangeArrowheads="1"/>
          </p:cNvSpPr>
          <p:nvPr/>
        </p:nvSpPr>
        <p:spPr bwMode="auto">
          <a:xfrm>
            <a:off x="381000" y="4146550"/>
            <a:ext cx="1350963" cy="730250"/>
          </a:xfrm>
          <a:prstGeom prst="rightArrow">
            <a:avLst>
              <a:gd name="adj1" fmla="val 50000"/>
              <a:gd name="adj2" fmla="val 46250"/>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Solve for d</a:t>
            </a:r>
          </a:p>
        </p:txBody>
      </p:sp>
      <p:sp>
        <p:nvSpPr>
          <p:cNvPr id="296980" name="Text Box 20"/>
          <p:cNvSpPr txBox="1">
            <a:spLocks noChangeArrowheads="1"/>
          </p:cNvSpPr>
          <p:nvPr/>
        </p:nvSpPr>
        <p:spPr bwMode="auto">
          <a:xfrm>
            <a:off x="6934200" y="2559050"/>
            <a:ext cx="990600" cy="336550"/>
          </a:xfrm>
          <a:prstGeom prst="rect">
            <a:avLst/>
          </a:prstGeom>
          <a:noFill/>
          <a:ln w="9525">
            <a:noFill/>
            <a:miter lim="800000"/>
            <a:headEnd/>
            <a:tailEnd/>
          </a:ln>
          <a:effectLst/>
        </p:spPr>
        <p:txBody>
          <a:bodyPr>
            <a:prstTxWarp prst="textNoShape">
              <a:avLst/>
            </a:prstTxWarp>
            <a:spAutoFit/>
          </a:bodyPr>
          <a:lstStyle/>
          <a:p>
            <a:r>
              <a:rPr lang="en-US" sz="1600" b="1" dirty="0">
                <a:solidFill>
                  <a:schemeClr val="hlink"/>
                </a:solidFill>
                <a:latin typeface="Arial Narrow" charset="0"/>
              </a:rPr>
              <a:t>Table 25.1  </a:t>
            </a:r>
          </a:p>
        </p:txBody>
      </p:sp>
      <p:graphicFrame>
        <p:nvGraphicFramePr>
          <p:cNvPr id="296981" name="Object 21"/>
          <p:cNvGraphicFramePr>
            <a:graphicFrameLocks noChangeAspect="1"/>
          </p:cNvGraphicFramePr>
          <p:nvPr/>
        </p:nvGraphicFramePr>
        <p:xfrm>
          <a:off x="2743200" y="4143375"/>
          <a:ext cx="1027113" cy="809625"/>
        </p:xfrm>
        <a:graphic>
          <a:graphicData uri="http://schemas.openxmlformats.org/presentationml/2006/ole">
            <mc:AlternateContent xmlns:mc="http://schemas.openxmlformats.org/markup-compatibility/2006">
              <mc:Choice xmlns:v="urn:schemas-microsoft-com:vml" Requires="v">
                <p:oleObj spid="_x0000_s121301" name="Equation" r:id="rId24" imgW="545760" imgH="406080" progId="Equation.DSMT4">
                  <p:embed/>
                </p:oleObj>
              </mc:Choice>
              <mc:Fallback>
                <p:oleObj name="Equation" r:id="rId24" imgW="545760" imgH="406080" progId="Equation.DSMT4">
                  <p:embed/>
                  <p:pic>
                    <p:nvPicPr>
                      <p:cNvPr id="296981" name="Object 21"/>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743200" y="4143375"/>
                        <a:ext cx="1027113" cy="8096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82" name="Object 22"/>
          <p:cNvGraphicFramePr>
            <a:graphicFrameLocks noChangeAspect="1"/>
          </p:cNvGraphicFramePr>
          <p:nvPr/>
        </p:nvGraphicFramePr>
        <p:xfrm>
          <a:off x="1676400" y="5638800"/>
          <a:ext cx="823913" cy="455613"/>
        </p:xfrm>
        <a:graphic>
          <a:graphicData uri="http://schemas.openxmlformats.org/presentationml/2006/ole">
            <mc:AlternateContent xmlns:mc="http://schemas.openxmlformats.org/markup-compatibility/2006">
              <mc:Choice xmlns:v="urn:schemas-microsoft-com:vml" Requires="v">
                <p:oleObj spid="_x0000_s121302" name="Equation" r:id="rId26" imgW="291960" imgH="152280" progId="Equation.DSMT4">
                  <p:embed/>
                </p:oleObj>
              </mc:Choice>
              <mc:Fallback>
                <p:oleObj name="Equation" r:id="rId26" imgW="291960" imgH="152280" progId="Equation.DSMT4">
                  <p:embed/>
                  <p:pic>
                    <p:nvPicPr>
                      <p:cNvPr id="296982" name="Object 22"/>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1676400" y="5638800"/>
                        <a:ext cx="823913" cy="45561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83" name="Object 23"/>
          <p:cNvGraphicFramePr>
            <a:graphicFrameLocks noChangeAspect="1"/>
          </p:cNvGraphicFramePr>
          <p:nvPr/>
        </p:nvGraphicFramePr>
        <p:xfrm>
          <a:off x="2443163" y="5638800"/>
          <a:ext cx="3043237" cy="492125"/>
        </p:xfrm>
        <a:graphic>
          <a:graphicData uri="http://schemas.openxmlformats.org/presentationml/2006/ole">
            <mc:AlternateContent xmlns:mc="http://schemas.openxmlformats.org/markup-compatibility/2006">
              <mc:Choice xmlns:v="urn:schemas-microsoft-com:vml" Requires="v">
                <p:oleObj spid="_x0000_s121303" name="Equation" r:id="rId28" imgW="1079280" imgH="164880" progId="Equation.DSMT4">
                  <p:embed/>
                </p:oleObj>
              </mc:Choice>
              <mc:Fallback>
                <p:oleObj name="Equation" r:id="rId28" imgW="1079280" imgH="164880" progId="Equation.DSMT4">
                  <p:embed/>
                  <p:pic>
                    <p:nvPicPr>
                      <p:cNvPr id="296983" name="Object 23"/>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2443163" y="5638800"/>
                        <a:ext cx="3043237" cy="4921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10962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ate Placeholder 3"/>
          <p:cNvSpPr>
            <a:spLocks noGrp="1"/>
          </p:cNvSpPr>
          <p:nvPr>
            <p:ph type="dt" sz="half" idx="10"/>
          </p:nvPr>
        </p:nvSpPr>
        <p:spPr/>
        <p:txBody>
          <a:bodyPr/>
          <a:lstStyle/>
          <a:p>
            <a:r>
              <a:rPr lang="en-US"/>
              <a:t>Monday, Mar. 23, 2020</a:t>
            </a:r>
          </a:p>
        </p:txBody>
      </p:sp>
      <p:sp>
        <p:nvSpPr>
          <p:cNvPr id="23" name="Footer Placeholder 4"/>
          <p:cNvSpPr>
            <a:spLocks noGrp="1"/>
          </p:cNvSpPr>
          <p:nvPr>
            <p:ph type="ftr" sz="quarter" idx="11"/>
          </p:nvPr>
        </p:nvSpPr>
        <p:spPr/>
        <p:txBody>
          <a:bodyPr/>
          <a:lstStyle/>
          <a:p>
            <a:r>
              <a:rPr lang="en-US"/>
              <a:t>PHYS 1444-002, Spring 2020                    Dr. Jaehoon Yu</a:t>
            </a:r>
          </a:p>
        </p:txBody>
      </p:sp>
      <p:sp>
        <p:nvSpPr>
          <p:cNvPr id="24" name="Slide Number Placeholder 5"/>
          <p:cNvSpPr>
            <a:spLocks noGrp="1"/>
          </p:cNvSpPr>
          <p:nvPr>
            <p:ph type="sldNum" sz="quarter" idx="12"/>
          </p:nvPr>
        </p:nvSpPr>
        <p:spPr/>
        <p:txBody>
          <a:bodyPr/>
          <a:lstStyle/>
          <a:p>
            <a:fld id="{A7453AAD-99D8-644C-82C0-0591F3E57043}" type="slidenum">
              <a:rPr lang="en-US"/>
              <a:pPr/>
              <a:t>13</a:t>
            </a:fld>
            <a:endParaRPr lang="en-US"/>
          </a:p>
        </p:txBody>
      </p:sp>
      <p:sp>
        <p:nvSpPr>
          <p:cNvPr id="297986" name="Rectangle 2"/>
          <p:cNvSpPr>
            <a:spLocks noGrp="1" noChangeArrowheads="1"/>
          </p:cNvSpPr>
          <p:nvPr>
            <p:ph type="title"/>
          </p:nvPr>
        </p:nvSpPr>
        <p:spPr>
          <a:xfrm>
            <a:off x="228600" y="0"/>
            <a:ext cx="8686800" cy="762000"/>
          </a:xfrm>
        </p:spPr>
        <p:txBody>
          <a:bodyPr/>
          <a:lstStyle/>
          <a:p>
            <a:r>
              <a:rPr lang="en-US" dirty="0"/>
              <a:t>Example 25 – 6 </a:t>
            </a:r>
          </a:p>
        </p:txBody>
      </p:sp>
      <p:sp>
        <p:nvSpPr>
          <p:cNvPr id="297987" name="Text Box 3"/>
          <p:cNvSpPr txBox="1">
            <a:spLocks noChangeArrowheads="1"/>
          </p:cNvSpPr>
          <p:nvPr/>
        </p:nvSpPr>
        <p:spPr bwMode="auto">
          <a:xfrm>
            <a:off x="685800" y="684213"/>
            <a:ext cx="7848600" cy="1373187"/>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Stretching changes resistance: </a:t>
            </a:r>
            <a:r>
              <a:rPr lang="en-US" sz="2800">
                <a:solidFill>
                  <a:schemeClr val="accent2"/>
                </a:solidFill>
                <a:latin typeface="Arial Narrow" charset="0"/>
              </a:rPr>
              <a:t>A wire of resistance R is stretched uniformly until it is twice its original length.  What happens to its resistance?</a:t>
            </a:r>
          </a:p>
        </p:txBody>
      </p:sp>
      <p:sp>
        <p:nvSpPr>
          <p:cNvPr id="297988" name="Text Box 4"/>
          <p:cNvSpPr txBox="1">
            <a:spLocks noChangeArrowheads="1"/>
          </p:cNvSpPr>
          <p:nvPr/>
        </p:nvSpPr>
        <p:spPr bwMode="auto">
          <a:xfrm>
            <a:off x="609600" y="2057400"/>
            <a:ext cx="6172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is the constant quantity in this problem?  </a:t>
            </a:r>
          </a:p>
        </p:txBody>
      </p:sp>
      <p:sp>
        <p:nvSpPr>
          <p:cNvPr id="297989" name="Text Box 5"/>
          <p:cNvSpPr txBox="1">
            <a:spLocks noChangeArrowheads="1"/>
          </p:cNvSpPr>
          <p:nvPr/>
        </p:nvSpPr>
        <p:spPr bwMode="auto">
          <a:xfrm>
            <a:off x="609600" y="2641600"/>
            <a:ext cx="6553200" cy="946150"/>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is the volume of a cylinder of length L and radius r? </a:t>
            </a:r>
          </a:p>
        </p:txBody>
      </p:sp>
      <p:graphicFrame>
        <p:nvGraphicFramePr>
          <p:cNvPr id="297990" name="Object 6"/>
          <p:cNvGraphicFramePr>
            <a:graphicFrameLocks noChangeAspect="1"/>
          </p:cNvGraphicFramePr>
          <p:nvPr/>
        </p:nvGraphicFramePr>
        <p:xfrm>
          <a:off x="4191000" y="4899025"/>
          <a:ext cx="530225" cy="338138"/>
        </p:xfrm>
        <a:graphic>
          <a:graphicData uri="http://schemas.openxmlformats.org/presentationml/2006/ole">
            <mc:AlternateContent xmlns:mc="http://schemas.openxmlformats.org/markup-compatibility/2006">
              <mc:Choice xmlns:v="urn:schemas-microsoft-com:vml" Requires="v">
                <p:oleObj spid="_x0000_s145525" name="Equation" r:id="rId3" imgW="253800" imgH="152280" progId="Equation.DSMT4">
                  <p:embed/>
                </p:oleObj>
              </mc:Choice>
              <mc:Fallback>
                <p:oleObj name="Equation" r:id="rId3" imgW="253800" imgH="152280" progId="Equation.DSMT4">
                  <p:embed/>
                  <p:pic>
                    <p:nvPicPr>
                      <p:cNvPr id="29799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4899025"/>
                        <a:ext cx="530225" cy="338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7991" name="Object 7"/>
          <p:cNvGraphicFramePr>
            <a:graphicFrameLocks noChangeAspect="1"/>
          </p:cNvGraphicFramePr>
          <p:nvPr/>
        </p:nvGraphicFramePr>
        <p:xfrm>
          <a:off x="4724400" y="4670425"/>
          <a:ext cx="584200" cy="815975"/>
        </p:xfrm>
        <a:graphic>
          <a:graphicData uri="http://schemas.openxmlformats.org/presentationml/2006/ole">
            <mc:AlternateContent xmlns:mc="http://schemas.openxmlformats.org/markup-compatibility/2006">
              <mc:Choice xmlns:v="urn:schemas-microsoft-com:vml" Requires="v">
                <p:oleObj spid="_x0000_s145526" name="Equation" r:id="rId5" imgW="279360" imgH="368280" progId="Equation.DSMT4">
                  <p:embed/>
                </p:oleObj>
              </mc:Choice>
              <mc:Fallback>
                <p:oleObj name="Equation" r:id="rId5" imgW="279360" imgH="368280" progId="Equation.DSMT4">
                  <p:embed/>
                  <p:pic>
                    <p:nvPicPr>
                      <p:cNvPr id="297991"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4400" y="4670425"/>
                        <a:ext cx="584200" cy="8159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7992" name="Object 8"/>
          <p:cNvGraphicFramePr>
            <a:graphicFrameLocks noChangeAspect="1"/>
          </p:cNvGraphicFramePr>
          <p:nvPr/>
        </p:nvGraphicFramePr>
        <p:xfrm>
          <a:off x="2514600" y="3159125"/>
          <a:ext cx="609600" cy="422275"/>
        </p:xfrm>
        <a:graphic>
          <a:graphicData uri="http://schemas.openxmlformats.org/presentationml/2006/ole">
            <mc:AlternateContent xmlns:mc="http://schemas.openxmlformats.org/markup-compatibility/2006">
              <mc:Choice xmlns:v="urn:schemas-microsoft-com:vml" Requires="v">
                <p:oleObj spid="_x0000_s145527" name="Equation" r:id="rId7" imgW="253800" imgH="164880" progId="Equation.DSMT4">
                  <p:embed/>
                </p:oleObj>
              </mc:Choice>
              <mc:Fallback>
                <p:oleObj name="Equation" r:id="rId7" imgW="253800" imgH="164880" progId="Equation.DSMT4">
                  <p:embed/>
                  <p:pic>
                    <p:nvPicPr>
                      <p:cNvPr id="297992"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14600" y="3159125"/>
                        <a:ext cx="609600" cy="4222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7993" name="Text Box 9"/>
          <p:cNvSpPr txBox="1">
            <a:spLocks noChangeArrowheads="1"/>
          </p:cNvSpPr>
          <p:nvPr/>
        </p:nvSpPr>
        <p:spPr bwMode="auto">
          <a:xfrm>
            <a:off x="6858000" y="2071688"/>
            <a:ext cx="1828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volume!  </a:t>
            </a:r>
          </a:p>
        </p:txBody>
      </p:sp>
      <p:sp>
        <p:nvSpPr>
          <p:cNvPr id="297994" name="Text Box 10"/>
          <p:cNvSpPr txBox="1">
            <a:spLocks noChangeArrowheads="1"/>
          </p:cNvSpPr>
          <p:nvPr/>
        </p:nvSpPr>
        <p:spPr bwMode="auto">
          <a:xfrm>
            <a:off x="609600" y="3654425"/>
            <a:ext cx="6934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happens to A if L increases factor two, L’=2L? </a:t>
            </a:r>
          </a:p>
        </p:txBody>
      </p:sp>
      <p:sp>
        <p:nvSpPr>
          <p:cNvPr id="297995" name="Text Box 11"/>
          <p:cNvSpPr txBox="1">
            <a:spLocks noChangeArrowheads="1"/>
          </p:cNvSpPr>
          <p:nvPr/>
        </p:nvSpPr>
        <p:spPr bwMode="auto">
          <a:xfrm>
            <a:off x="609600" y="4238625"/>
            <a:ext cx="6477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cross-sectional area, A, halves. A’=A/2</a:t>
            </a:r>
          </a:p>
        </p:txBody>
      </p:sp>
      <p:sp>
        <p:nvSpPr>
          <p:cNvPr id="297996" name="Text Box 12"/>
          <p:cNvSpPr txBox="1">
            <a:spLocks noChangeArrowheads="1"/>
          </p:cNvSpPr>
          <p:nvPr/>
        </p:nvSpPr>
        <p:spPr bwMode="auto">
          <a:xfrm>
            <a:off x="609600" y="4824413"/>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original resistance is </a:t>
            </a:r>
          </a:p>
        </p:txBody>
      </p:sp>
      <p:sp>
        <p:nvSpPr>
          <p:cNvPr id="297997" name="Text Box 13"/>
          <p:cNvSpPr txBox="1">
            <a:spLocks noChangeArrowheads="1"/>
          </p:cNvSpPr>
          <p:nvPr/>
        </p:nvSpPr>
        <p:spPr bwMode="auto">
          <a:xfrm>
            <a:off x="685800" y="5562600"/>
            <a:ext cx="3124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new resistance is </a:t>
            </a:r>
          </a:p>
        </p:txBody>
      </p:sp>
      <p:graphicFrame>
        <p:nvGraphicFramePr>
          <p:cNvPr id="297998" name="Object 14"/>
          <p:cNvGraphicFramePr>
            <a:graphicFrameLocks noChangeAspect="1"/>
          </p:cNvGraphicFramePr>
          <p:nvPr/>
        </p:nvGraphicFramePr>
        <p:xfrm>
          <a:off x="4114800" y="5681663"/>
          <a:ext cx="611188" cy="338137"/>
        </p:xfrm>
        <a:graphic>
          <a:graphicData uri="http://schemas.openxmlformats.org/presentationml/2006/ole">
            <mc:AlternateContent xmlns:mc="http://schemas.openxmlformats.org/markup-compatibility/2006">
              <mc:Choice xmlns:v="urn:schemas-microsoft-com:vml" Requires="v">
                <p:oleObj spid="_x0000_s145528" name="Equation" r:id="rId9" imgW="291960" imgH="152280" progId="Equation.DSMT4">
                  <p:embed/>
                </p:oleObj>
              </mc:Choice>
              <mc:Fallback>
                <p:oleObj name="Equation" r:id="rId9" imgW="291960" imgH="152280" progId="Equation.DSMT4">
                  <p:embed/>
                  <p:pic>
                    <p:nvPicPr>
                      <p:cNvPr id="297998" name="Object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14800" y="5681663"/>
                        <a:ext cx="611188" cy="3381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7999" name="Object 15"/>
          <p:cNvGraphicFramePr>
            <a:graphicFrameLocks noChangeAspect="1"/>
          </p:cNvGraphicFramePr>
          <p:nvPr/>
        </p:nvGraphicFramePr>
        <p:xfrm>
          <a:off x="4659313" y="5453063"/>
          <a:ext cx="903287" cy="814387"/>
        </p:xfrm>
        <a:graphic>
          <a:graphicData uri="http://schemas.openxmlformats.org/presentationml/2006/ole">
            <mc:AlternateContent xmlns:mc="http://schemas.openxmlformats.org/markup-compatibility/2006">
              <mc:Choice xmlns:v="urn:schemas-microsoft-com:vml" Requires="v">
                <p:oleObj spid="_x0000_s145529" name="Equation" r:id="rId11" imgW="431640" imgH="368280" progId="Equation.DSMT4">
                  <p:embed/>
                </p:oleObj>
              </mc:Choice>
              <mc:Fallback>
                <p:oleObj name="Equation" r:id="rId11" imgW="431640" imgH="368280" progId="Equation.DSMT4">
                  <p:embed/>
                  <p:pic>
                    <p:nvPicPr>
                      <p:cNvPr id="297999" name="Object 1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59313" y="5453063"/>
                        <a:ext cx="903287" cy="81438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8000" name="Object 16"/>
          <p:cNvGraphicFramePr>
            <a:graphicFrameLocks noChangeAspect="1"/>
          </p:cNvGraphicFramePr>
          <p:nvPr/>
        </p:nvGraphicFramePr>
        <p:xfrm>
          <a:off x="5567363" y="5410200"/>
          <a:ext cx="1062037" cy="900113"/>
        </p:xfrm>
        <a:graphic>
          <a:graphicData uri="http://schemas.openxmlformats.org/presentationml/2006/ole">
            <mc:AlternateContent xmlns:mc="http://schemas.openxmlformats.org/markup-compatibility/2006">
              <mc:Choice xmlns:v="urn:schemas-microsoft-com:vml" Requires="v">
                <p:oleObj spid="_x0000_s145530" name="Equation" r:id="rId13" imgW="507960" imgH="406080" progId="Equation.DSMT4">
                  <p:embed/>
                </p:oleObj>
              </mc:Choice>
              <mc:Fallback>
                <p:oleObj name="Equation" r:id="rId13" imgW="507960" imgH="406080" progId="Equation.DSMT4">
                  <p:embed/>
                  <p:pic>
                    <p:nvPicPr>
                      <p:cNvPr id="298000" name="Object 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67363" y="5410200"/>
                        <a:ext cx="1062037" cy="90011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8001" name="Object 17"/>
          <p:cNvGraphicFramePr>
            <a:graphicFrameLocks noChangeAspect="1"/>
          </p:cNvGraphicFramePr>
          <p:nvPr/>
        </p:nvGraphicFramePr>
        <p:xfrm>
          <a:off x="6629400" y="5410200"/>
          <a:ext cx="955675" cy="814388"/>
        </p:xfrm>
        <a:graphic>
          <a:graphicData uri="http://schemas.openxmlformats.org/presentationml/2006/ole">
            <mc:AlternateContent xmlns:mc="http://schemas.openxmlformats.org/markup-compatibility/2006">
              <mc:Choice xmlns:v="urn:schemas-microsoft-com:vml" Requires="v">
                <p:oleObj spid="_x0000_s145531" name="Equation" r:id="rId15" imgW="457200" imgH="368280" progId="Equation.DSMT4">
                  <p:embed/>
                </p:oleObj>
              </mc:Choice>
              <mc:Fallback>
                <p:oleObj name="Equation" r:id="rId15" imgW="457200" imgH="368280" progId="Equation.DSMT4">
                  <p:embed/>
                  <p:pic>
                    <p:nvPicPr>
                      <p:cNvPr id="298001" name="Object 1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629400" y="5410200"/>
                        <a:ext cx="955675" cy="81438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8002" name="Object 18"/>
          <p:cNvGraphicFramePr>
            <a:graphicFrameLocks noChangeAspect="1"/>
          </p:cNvGraphicFramePr>
          <p:nvPr/>
        </p:nvGraphicFramePr>
        <p:xfrm>
          <a:off x="7543800" y="5638800"/>
          <a:ext cx="450850" cy="338138"/>
        </p:xfrm>
        <a:graphic>
          <a:graphicData uri="http://schemas.openxmlformats.org/presentationml/2006/ole">
            <mc:AlternateContent xmlns:mc="http://schemas.openxmlformats.org/markup-compatibility/2006">
              <mc:Choice xmlns:v="urn:schemas-microsoft-com:vml" Requires="v">
                <p:oleObj spid="_x0000_s145532" name="Equation" r:id="rId17" imgW="215640" imgH="152280" progId="Equation.DSMT4">
                  <p:embed/>
                </p:oleObj>
              </mc:Choice>
              <mc:Fallback>
                <p:oleObj name="Equation" r:id="rId17" imgW="215640" imgH="152280" progId="Equation.DSMT4">
                  <p:embed/>
                  <p:pic>
                    <p:nvPicPr>
                      <p:cNvPr id="298002" name="Object 1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543800" y="5638800"/>
                        <a:ext cx="450850" cy="338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8003" name="Text Box 19"/>
          <p:cNvSpPr txBox="1">
            <a:spLocks noChangeArrowheads="1"/>
          </p:cNvSpPr>
          <p:nvPr/>
        </p:nvSpPr>
        <p:spPr bwMode="auto">
          <a:xfrm>
            <a:off x="381000" y="6280150"/>
            <a:ext cx="8534400" cy="425450"/>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2000" b="1">
                <a:solidFill>
                  <a:srgbClr val="CC0000"/>
                </a:solidFill>
                <a:latin typeface="Arial Narrow" charset="0"/>
              </a:rPr>
              <a:t>The resistance of the wire increases by a factor of four if the length increases twice. </a:t>
            </a:r>
          </a:p>
        </p:txBody>
      </p:sp>
      <p:graphicFrame>
        <p:nvGraphicFramePr>
          <p:cNvPr id="298004" name="Object 20"/>
          <p:cNvGraphicFramePr>
            <a:graphicFrameLocks noChangeAspect="1"/>
          </p:cNvGraphicFramePr>
          <p:nvPr/>
        </p:nvGraphicFramePr>
        <p:xfrm>
          <a:off x="3048000" y="3192463"/>
          <a:ext cx="792163" cy="388937"/>
        </p:xfrm>
        <a:graphic>
          <a:graphicData uri="http://schemas.openxmlformats.org/presentationml/2006/ole">
            <mc:AlternateContent xmlns:mc="http://schemas.openxmlformats.org/markup-compatibility/2006">
              <mc:Choice xmlns:v="urn:schemas-microsoft-com:vml" Requires="v">
                <p:oleObj spid="_x0000_s145533" name="Equation" r:id="rId19" imgW="330120" imgH="152280" progId="Equation.DSMT4">
                  <p:embed/>
                </p:oleObj>
              </mc:Choice>
              <mc:Fallback>
                <p:oleObj name="Equation" r:id="rId19" imgW="330120" imgH="152280" progId="Equation.DSMT4">
                  <p:embed/>
                  <p:pic>
                    <p:nvPicPr>
                      <p:cNvPr id="298004" name="Object 2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048000" y="3192463"/>
                        <a:ext cx="792163" cy="3889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8005" name="Object 21"/>
          <p:cNvGraphicFramePr>
            <a:graphicFrameLocks noChangeAspect="1"/>
          </p:cNvGraphicFramePr>
          <p:nvPr/>
        </p:nvGraphicFramePr>
        <p:xfrm>
          <a:off x="3825875" y="3048000"/>
          <a:ext cx="822325" cy="519113"/>
        </p:xfrm>
        <a:graphic>
          <a:graphicData uri="http://schemas.openxmlformats.org/presentationml/2006/ole">
            <mc:AlternateContent xmlns:mc="http://schemas.openxmlformats.org/markup-compatibility/2006">
              <mc:Choice xmlns:v="urn:schemas-microsoft-com:vml" Requires="v">
                <p:oleObj spid="_x0000_s145534" name="Equation" r:id="rId21" imgW="342720" imgH="203040" progId="Equation.DSMT4">
                  <p:embed/>
                </p:oleObj>
              </mc:Choice>
              <mc:Fallback>
                <p:oleObj name="Equation" r:id="rId21" imgW="342720" imgH="203040" progId="Equation.DSMT4">
                  <p:embed/>
                  <p:pic>
                    <p:nvPicPr>
                      <p:cNvPr id="298005" name="Object 2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825875" y="3048000"/>
                        <a:ext cx="822325" cy="51911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28889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Monday, Mar. 23, 2020</a:t>
            </a:r>
          </a:p>
        </p:txBody>
      </p:sp>
      <p:sp>
        <p:nvSpPr>
          <p:cNvPr id="6" name="Footer Placeholder 4"/>
          <p:cNvSpPr>
            <a:spLocks noGrp="1"/>
          </p:cNvSpPr>
          <p:nvPr>
            <p:ph type="ftr" sz="quarter" idx="11"/>
          </p:nvPr>
        </p:nvSpPr>
        <p:spPr/>
        <p:txBody>
          <a:bodyPr/>
          <a:lstStyle/>
          <a:p>
            <a:r>
              <a:rPr lang="en-US"/>
              <a:t>PHYS 1444-002, Spring 2020                    Dr. Jaehoon Yu</a:t>
            </a:r>
          </a:p>
        </p:txBody>
      </p:sp>
      <p:sp>
        <p:nvSpPr>
          <p:cNvPr id="7" name="Slide Number Placeholder 5"/>
          <p:cNvSpPr>
            <a:spLocks noGrp="1"/>
          </p:cNvSpPr>
          <p:nvPr>
            <p:ph type="sldNum" sz="quarter" idx="12"/>
          </p:nvPr>
        </p:nvSpPr>
        <p:spPr/>
        <p:txBody>
          <a:bodyPr/>
          <a:lstStyle/>
          <a:p>
            <a:fld id="{0605EB87-F66E-EA42-B219-A83BC1565D25}" type="slidenum">
              <a:rPr lang="en-US"/>
              <a:pPr/>
              <a:t>14</a:t>
            </a:fld>
            <a:endParaRPr lang="en-US"/>
          </a:p>
        </p:txBody>
      </p:sp>
      <p:sp>
        <p:nvSpPr>
          <p:cNvPr id="299010" name="Rectangle 2"/>
          <p:cNvSpPr>
            <a:spLocks noChangeArrowheads="1"/>
          </p:cNvSpPr>
          <p:nvPr/>
        </p:nvSpPr>
        <p:spPr bwMode="auto">
          <a:xfrm>
            <a:off x="152400" y="533400"/>
            <a:ext cx="8763000" cy="6172200"/>
          </a:xfrm>
          <a:prstGeom prst="rect">
            <a:avLst/>
          </a:prstGeom>
          <a:solidFill>
            <a:schemeClr val="bg1"/>
          </a:solid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Do you think the resistivity depends on temperature?</a:t>
            </a:r>
          </a:p>
          <a:p>
            <a:pPr marL="742950" lvl="1" indent="-285750">
              <a:spcBef>
                <a:spcPct val="20000"/>
              </a:spcBef>
              <a:buFontTx/>
              <a:buChar char="–"/>
            </a:pPr>
            <a:r>
              <a:rPr lang="en-US" dirty="0">
                <a:solidFill>
                  <a:srgbClr val="660066"/>
                </a:solidFill>
                <a:latin typeface="Arial Narrow" charset="0"/>
                <a:ea typeface="ＭＳ Ｐゴシック" charset="-128"/>
              </a:rPr>
              <a:t>Yes</a:t>
            </a:r>
          </a:p>
          <a:p>
            <a:pPr marL="342900" indent="-342900">
              <a:spcBef>
                <a:spcPct val="20000"/>
              </a:spcBef>
              <a:buFontTx/>
              <a:buChar char="•"/>
            </a:pPr>
            <a:r>
              <a:rPr lang="en-US" sz="2800" dirty="0">
                <a:solidFill>
                  <a:schemeClr val="accent2"/>
                </a:solidFill>
                <a:latin typeface="Arial Narrow" charset="0"/>
              </a:rPr>
              <a:t>Would it increase or decrease with the temperature?</a:t>
            </a:r>
          </a:p>
          <a:p>
            <a:pPr marL="742950" lvl="1" indent="-285750">
              <a:spcBef>
                <a:spcPct val="20000"/>
              </a:spcBef>
              <a:buFontTx/>
              <a:buChar char="–"/>
            </a:pPr>
            <a:r>
              <a:rPr lang="en-US" dirty="0">
                <a:solidFill>
                  <a:srgbClr val="660066"/>
                </a:solidFill>
                <a:latin typeface="Arial Narrow" charset="0"/>
                <a:ea typeface="ＭＳ Ｐゴシック" charset="-128"/>
              </a:rPr>
              <a:t>Increase</a:t>
            </a:r>
          </a:p>
          <a:p>
            <a:pPr marL="742950" lvl="1" indent="-285750">
              <a:spcBef>
                <a:spcPct val="20000"/>
              </a:spcBef>
              <a:buFontTx/>
              <a:buChar char="–"/>
            </a:pPr>
            <a:r>
              <a:rPr lang="en-US" dirty="0">
                <a:solidFill>
                  <a:srgbClr val="660066"/>
                </a:solidFill>
                <a:latin typeface="Arial Narrow" charset="0"/>
                <a:ea typeface="ＭＳ Ｐゴシック" charset="-128"/>
              </a:rPr>
              <a:t>Why?</a:t>
            </a:r>
          </a:p>
          <a:p>
            <a:pPr marL="742950" lvl="1" indent="-285750">
              <a:spcBef>
                <a:spcPct val="20000"/>
              </a:spcBef>
              <a:buFontTx/>
              <a:buChar char="–"/>
            </a:pPr>
            <a:r>
              <a:rPr lang="en-US" dirty="0">
                <a:solidFill>
                  <a:srgbClr val="660066"/>
                </a:solidFill>
                <a:latin typeface="Arial Narrow" charset="0"/>
                <a:ea typeface="ＭＳ Ｐゴシック" charset="-128"/>
              </a:rPr>
              <a:t>Because the atoms are vibrating more rapidly as temperature increases and are arranged in a less orderly fashion.  So?</a:t>
            </a:r>
          </a:p>
          <a:p>
            <a:pPr marL="1143000" lvl="2" indent="-228600">
              <a:spcBef>
                <a:spcPct val="20000"/>
              </a:spcBef>
              <a:buFontTx/>
              <a:buChar char="•"/>
            </a:pPr>
            <a:r>
              <a:rPr lang="en-US" sz="2000" dirty="0">
                <a:solidFill>
                  <a:srgbClr val="003300"/>
                </a:solidFill>
                <a:latin typeface="Arial Narrow" charset="0"/>
                <a:ea typeface="ＭＳ Ｐゴシック" charset="-128"/>
              </a:rPr>
              <a:t>They might interfere more with the flow of electrons.</a:t>
            </a:r>
          </a:p>
          <a:p>
            <a:pPr marL="342900" indent="-342900">
              <a:spcBef>
                <a:spcPct val="20000"/>
              </a:spcBef>
              <a:buFontTx/>
              <a:buChar char="•"/>
            </a:pPr>
            <a:r>
              <a:rPr lang="en-US" sz="2800" dirty="0">
                <a:solidFill>
                  <a:schemeClr val="accent2"/>
                </a:solidFill>
                <a:latin typeface="Arial Narrow" charset="0"/>
              </a:rPr>
              <a:t>If the temperature change is not too large, the resistivity of metals usually increase nearly linearly with temperature</a:t>
            </a:r>
          </a:p>
          <a:p>
            <a:pPr marL="342900" indent="-342900">
              <a:spcBef>
                <a:spcPct val="20000"/>
              </a:spcBef>
              <a:buFontTx/>
              <a:buChar char="•"/>
            </a:pPr>
            <a:endParaRPr lang="en-US" sz="2800" dirty="0">
              <a:solidFill>
                <a:schemeClr val="accent2"/>
              </a:solidFill>
              <a:latin typeface="Arial Narrow" charset="0"/>
            </a:endParaRPr>
          </a:p>
          <a:p>
            <a:pPr marL="742950" lvl="1" indent="-285750">
              <a:spcBef>
                <a:spcPct val="20000"/>
              </a:spcBef>
              <a:buFontTx/>
              <a:buChar char="–"/>
            </a:pPr>
            <a:r>
              <a:rPr lang="en-US" dirty="0">
                <a:solidFill>
                  <a:srgbClr val="660066"/>
                </a:solidFill>
                <a:latin typeface="Arial Narrow" charset="0"/>
                <a:ea typeface="ＭＳ Ｐゴシック" charset="-128"/>
              </a:rPr>
              <a:t> </a:t>
            </a:r>
            <a:r>
              <a:rPr lang="en-US" dirty="0" err="1">
                <a:solidFill>
                  <a:srgbClr val="660066"/>
                </a:solidFill>
                <a:latin typeface="Symbol" charset="2"/>
                <a:ea typeface="ＭＳ Ｐゴシック" charset="-128"/>
              </a:rPr>
              <a:t>α</a:t>
            </a:r>
            <a:r>
              <a:rPr lang="en-US" dirty="0">
                <a:solidFill>
                  <a:srgbClr val="660066"/>
                </a:solidFill>
                <a:latin typeface="Arial Narrow" charset="0"/>
                <a:ea typeface="ＭＳ Ｐゴシック" charset="-128"/>
              </a:rPr>
              <a:t> is the temperature coefficient of resistivity</a:t>
            </a:r>
          </a:p>
          <a:p>
            <a:pPr marL="742950" lvl="1" indent="-285750">
              <a:spcBef>
                <a:spcPct val="20000"/>
              </a:spcBef>
              <a:buFontTx/>
              <a:buChar char="–"/>
            </a:pPr>
            <a:r>
              <a:rPr lang="en-US" dirty="0">
                <a:solidFill>
                  <a:srgbClr val="660066"/>
                </a:solidFill>
                <a:latin typeface="Arial Narrow" charset="0"/>
                <a:ea typeface="ＭＳ Ｐゴシック" charset="-128"/>
              </a:rPr>
              <a:t> </a:t>
            </a:r>
            <a:r>
              <a:rPr lang="en-US" dirty="0" err="1">
                <a:solidFill>
                  <a:srgbClr val="660066"/>
                </a:solidFill>
                <a:latin typeface="Symbol" charset="2"/>
                <a:ea typeface="ＭＳ Ｐゴシック" charset="-128"/>
              </a:rPr>
              <a:t>α</a:t>
            </a:r>
            <a:r>
              <a:rPr lang="en-US" dirty="0">
                <a:solidFill>
                  <a:srgbClr val="660066"/>
                </a:solidFill>
                <a:latin typeface="Symbol" charset="2"/>
                <a:ea typeface="ＭＳ Ｐゴシック" charset="-128"/>
              </a:rPr>
              <a:t> </a:t>
            </a:r>
            <a:r>
              <a:rPr lang="en-US" dirty="0">
                <a:solidFill>
                  <a:srgbClr val="660066"/>
                </a:solidFill>
                <a:latin typeface="Arial Narrow" charset="0"/>
                <a:ea typeface="ＭＳ Ｐゴシック" charset="-128"/>
              </a:rPr>
              <a:t>of some semiconductors can be negative due to increased number of freed electrons.</a:t>
            </a:r>
          </a:p>
        </p:txBody>
      </p:sp>
      <p:graphicFrame>
        <p:nvGraphicFramePr>
          <p:cNvPr id="299011" name="Object 3"/>
          <p:cNvGraphicFramePr>
            <a:graphicFrameLocks noChangeAspect="1"/>
          </p:cNvGraphicFramePr>
          <p:nvPr/>
        </p:nvGraphicFramePr>
        <p:xfrm>
          <a:off x="2646363" y="4953000"/>
          <a:ext cx="2916237" cy="561975"/>
        </p:xfrm>
        <a:graphic>
          <a:graphicData uri="http://schemas.openxmlformats.org/presentationml/2006/ole">
            <mc:AlternateContent xmlns:mc="http://schemas.openxmlformats.org/markup-compatibility/2006">
              <mc:Choice xmlns:v="urn:schemas-microsoft-com:vml" Requires="v">
                <p:oleObj spid="_x0000_s99443" name="Equation" r:id="rId3" imgW="1396800" imgH="253800" progId="Equation.DSMT4">
                  <p:embed/>
                </p:oleObj>
              </mc:Choice>
              <mc:Fallback>
                <p:oleObj name="Equation" r:id="rId3" imgW="1396800" imgH="253800" progId="Equation.DSMT4">
                  <p:embed/>
                  <p:pic>
                    <p:nvPicPr>
                      <p:cNvPr id="299011"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6363" y="4953000"/>
                        <a:ext cx="2916237" cy="561975"/>
                      </a:xfrm>
                      <a:prstGeom prst="rect">
                        <a:avLst/>
                      </a:prstGeom>
                      <a:solidFill>
                        <a:srgbClr val="99FFCC"/>
                      </a:solidFill>
                      <a:ln w="28575">
                        <a:solidFill>
                          <a:srgbClr val="FF0000"/>
                        </a:solidFill>
                        <a:miter lim="800000"/>
                        <a:headEnd/>
                        <a:tailEnd/>
                      </a:ln>
                    </p:spPr>
                  </p:pic>
                </p:oleObj>
              </mc:Fallback>
            </mc:AlternateContent>
          </a:graphicData>
        </a:graphic>
      </p:graphicFrame>
      <p:sp>
        <p:nvSpPr>
          <p:cNvPr id="299012" name="Rectangle 4"/>
          <p:cNvSpPr>
            <a:spLocks noGrp="1" noChangeArrowheads="1"/>
          </p:cNvSpPr>
          <p:nvPr>
            <p:ph type="title"/>
          </p:nvPr>
        </p:nvSpPr>
        <p:spPr>
          <a:xfrm>
            <a:off x="76200" y="0"/>
            <a:ext cx="8915400" cy="685800"/>
          </a:xfrm>
        </p:spPr>
        <p:txBody>
          <a:bodyPr/>
          <a:lstStyle/>
          <a:p>
            <a:r>
              <a:rPr lang="en-US"/>
              <a:t>Temperature Dependence of Resistivity</a:t>
            </a:r>
          </a:p>
        </p:txBody>
      </p:sp>
    </p:spTree>
    <p:extLst>
      <p:ext uri="{BB962C8B-B14F-4D97-AF65-F5344CB8AC3E}">
        <p14:creationId xmlns:p14="http://schemas.microsoft.com/office/powerpoint/2010/main" val="1311898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Monday, Mar. 23, 2020</a:t>
            </a:r>
          </a:p>
        </p:txBody>
      </p:sp>
      <p:sp>
        <p:nvSpPr>
          <p:cNvPr id="5" name="Footer Placeholder 4"/>
          <p:cNvSpPr>
            <a:spLocks noGrp="1"/>
          </p:cNvSpPr>
          <p:nvPr>
            <p:ph type="ftr" sz="quarter" idx="11"/>
          </p:nvPr>
        </p:nvSpPr>
        <p:spPr/>
        <p:txBody>
          <a:bodyPr/>
          <a:lstStyle/>
          <a:p>
            <a:r>
              <a:rPr lang="en-US"/>
              <a:t>PHYS 1444-002, Spring 2020                    Dr. Jaehoon Yu</a:t>
            </a:r>
          </a:p>
        </p:txBody>
      </p:sp>
      <p:sp>
        <p:nvSpPr>
          <p:cNvPr id="6" name="Slide Number Placeholder 5"/>
          <p:cNvSpPr>
            <a:spLocks noGrp="1"/>
          </p:cNvSpPr>
          <p:nvPr>
            <p:ph type="sldNum" sz="quarter" idx="12"/>
          </p:nvPr>
        </p:nvSpPr>
        <p:spPr/>
        <p:txBody>
          <a:bodyPr/>
          <a:lstStyle/>
          <a:p>
            <a:fld id="{1DE429FC-E08B-B548-83E9-AB59EA872A63}" type="slidenum">
              <a:rPr lang="en-US"/>
              <a:pPr/>
              <a:t>15</a:t>
            </a:fld>
            <a:endParaRPr lang="en-US"/>
          </a:p>
        </p:txBody>
      </p:sp>
      <p:sp>
        <p:nvSpPr>
          <p:cNvPr id="300034" name="Rectangle 2"/>
          <p:cNvSpPr>
            <a:spLocks noGrp="1" noChangeArrowheads="1"/>
          </p:cNvSpPr>
          <p:nvPr>
            <p:ph type="title"/>
          </p:nvPr>
        </p:nvSpPr>
        <p:spPr>
          <a:xfrm>
            <a:off x="76200" y="76200"/>
            <a:ext cx="8915400" cy="685800"/>
          </a:xfrm>
        </p:spPr>
        <p:txBody>
          <a:bodyPr/>
          <a:lstStyle/>
          <a:p>
            <a:r>
              <a:rPr lang="en-US" dirty="0"/>
              <a:t>Electric Power</a:t>
            </a:r>
          </a:p>
        </p:txBody>
      </p:sp>
      <p:sp>
        <p:nvSpPr>
          <p:cNvPr id="300035" name="Rectangle 3"/>
          <p:cNvSpPr>
            <a:spLocks noChangeArrowheads="1"/>
          </p:cNvSpPr>
          <p:nvPr/>
        </p:nvSpPr>
        <p:spPr bwMode="auto">
          <a:xfrm>
            <a:off x="152400" y="762000"/>
            <a:ext cx="8763000" cy="5105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dirty="0">
                <a:solidFill>
                  <a:schemeClr val="accent2"/>
                </a:solidFill>
                <a:latin typeface="Arial Narrow" charset="0"/>
              </a:rPr>
              <a:t>Why is the electric energy useful?</a:t>
            </a:r>
          </a:p>
          <a:p>
            <a:pPr marL="742950" lvl="1" indent="-285750">
              <a:spcBef>
                <a:spcPct val="20000"/>
              </a:spcBef>
              <a:buFontTx/>
              <a:buChar char="–"/>
            </a:pPr>
            <a:r>
              <a:rPr lang="en-US" sz="2000" dirty="0">
                <a:solidFill>
                  <a:srgbClr val="660066"/>
                </a:solidFill>
                <a:latin typeface="Arial Narrow" charset="0"/>
                <a:ea typeface="ＭＳ Ｐゴシック" charset="-128"/>
              </a:rPr>
              <a:t>It can transform into different forms of energy easily.</a:t>
            </a:r>
          </a:p>
          <a:p>
            <a:pPr marL="1143000" lvl="2" indent="-228600">
              <a:spcBef>
                <a:spcPct val="20000"/>
              </a:spcBef>
              <a:buFontTx/>
              <a:buChar char="•"/>
            </a:pPr>
            <a:r>
              <a:rPr lang="en-US" sz="1800" dirty="0">
                <a:solidFill>
                  <a:srgbClr val="003300"/>
                </a:solidFill>
                <a:latin typeface="Arial Narrow" charset="0"/>
                <a:ea typeface="ＭＳ Ｐゴシック" charset="-128"/>
              </a:rPr>
              <a:t>Motors, pumps, etc,  transform electric energy to mechanical energy </a:t>
            </a:r>
          </a:p>
          <a:p>
            <a:pPr marL="1143000" lvl="2" indent="-228600">
              <a:spcBef>
                <a:spcPct val="20000"/>
              </a:spcBef>
              <a:buFontTx/>
              <a:buChar char="•"/>
            </a:pPr>
            <a:r>
              <a:rPr lang="en-US" sz="1800" dirty="0">
                <a:solidFill>
                  <a:srgbClr val="003300"/>
                </a:solidFill>
                <a:latin typeface="Arial Narrow" charset="0"/>
                <a:ea typeface="ＭＳ Ｐゴシック" charset="-128"/>
              </a:rPr>
              <a:t>Heaters, dryers, cook-tops, etc, transforms electricity to thermal energy</a:t>
            </a:r>
          </a:p>
          <a:p>
            <a:pPr marL="1143000" lvl="2" indent="-228600">
              <a:spcBef>
                <a:spcPct val="20000"/>
              </a:spcBef>
              <a:buFontTx/>
              <a:buChar char="•"/>
            </a:pPr>
            <a:r>
              <a:rPr lang="en-US" sz="1800" dirty="0">
                <a:solidFill>
                  <a:srgbClr val="003300"/>
                </a:solidFill>
                <a:latin typeface="Arial Narrow" charset="0"/>
                <a:ea typeface="ＭＳ Ｐゴシック" charset="-128"/>
              </a:rPr>
              <a:t>Light bulb filament transforms electric energy to light energy</a:t>
            </a:r>
          </a:p>
          <a:p>
            <a:pPr marL="1600200" lvl="3" indent="-228600">
              <a:spcBef>
                <a:spcPct val="20000"/>
              </a:spcBef>
              <a:buFontTx/>
              <a:buChar char="–"/>
            </a:pPr>
            <a:r>
              <a:rPr lang="en-US" sz="1600" dirty="0">
                <a:solidFill>
                  <a:srgbClr val="CC00CC"/>
                </a:solidFill>
                <a:latin typeface="Arial Narrow" charset="0"/>
                <a:ea typeface="ＭＳ Ｐゴシック" charset="-128"/>
              </a:rPr>
              <a:t>Only about 10% of the energy turns to light and the 90% lost via heat</a:t>
            </a:r>
          </a:p>
          <a:p>
            <a:pPr marL="1600200" lvl="3" indent="-228600">
              <a:spcBef>
                <a:spcPct val="20000"/>
              </a:spcBef>
              <a:buFontTx/>
              <a:buChar char="–"/>
            </a:pPr>
            <a:r>
              <a:rPr lang="en-US" sz="1600" dirty="0">
                <a:solidFill>
                  <a:srgbClr val="CC00CC"/>
                </a:solidFill>
                <a:latin typeface="Arial Narrow" charset="0"/>
                <a:ea typeface="ＭＳ Ｐゴシック" charset="-128"/>
              </a:rPr>
              <a:t>Typical household light bulb and heating elements have resistance of order a few ohms to a few hundred ohms</a:t>
            </a:r>
            <a:endParaRPr lang="en-US" sz="1400" dirty="0">
              <a:solidFill>
                <a:srgbClr val="FF0066"/>
              </a:solidFill>
              <a:latin typeface="Arial Narrow" charset="0"/>
              <a:ea typeface="ＭＳ Ｐゴシック" charset="-128"/>
            </a:endParaRPr>
          </a:p>
          <a:p>
            <a:pPr marL="342900" indent="-342900">
              <a:spcBef>
                <a:spcPct val="20000"/>
              </a:spcBef>
              <a:buFontTx/>
              <a:buChar char="•"/>
            </a:pPr>
            <a:r>
              <a:rPr lang="en-US" dirty="0">
                <a:solidFill>
                  <a:schemeClr val="accent2"/>
                </a:solidFill>
                <a:latin typeface="Arial Narrow" charset="0"/>
              </a:rPr>
              <a:t>How does the electric energy transforms to thermal energy?</a:t>
            </a:r>
          </a:p>
          <a:p>
            <a:pPr marL="742950" lvl="1" indent="-285750">
              <a:spcBef>
                <a:spcPct val="20000"/>
              </a:spcBef>
              <a:buFontTx/>
              <a:buChar char="–"/>
            </a:pPr>
            <a:r>
              <a:rPr lang="en-US" sz="2000" dirty="0">
                <a:solidFill>
                  <a:srgbClr val="660066"/>
                </a:solidFill>
                <a:latin typeface="Arial Narrow" charset="0"/>
                <a:ea typeface="ＭＳ Ｐゴシック" charset="-128"/>
              </a:rPr>
              <a:t>Flowing electrons collide with the vibrating atoms of the wire.</a:t>
            </a:r>
          </a:p>
          <a:p>
            <a:pPr marL="742950" lvl="1" indent="-285750">
              <a:spcBef>
                <a:spcPct val="20000"/>
              </a:spcBef>
              <a:buFontTx/>
              <a:buChar char="–"/>
            </a:pPr>
            <a:r>
              <a:rPr lang="en-US" sz="2000" dirty="0">
                <a:solidFill>
                  <a:srgbClr val="660066"/>
                </a:solidFill>
                <a:latin typeface="Arial Narrow" charset="0"/>
                <a:ea typeface="ＭＳ Ｐゴシック" charset="-128"/>
              </a:rPr>
              <a:t>In each collision, part of electron’s kinetic energy is transferred to the atom it collides</a:t>
            </a:r>
          </a:p>
          <a:p>
            <a:pPr marL="742950" lvl="1" indent="-285750">
              <a:spcBef>
                <a:spcPct val="20000"/>
              </a:spcBef>
              <a:buFontTx/>
              <a:buChar char="–"/>
            </a:pPr>
            <a:r>
              <a:rPr lang="en-US" sz="2000" dirty="0">
                <a:solidFill>
                  <a:srgbClr val="660066"/>
                </a:solidFill>
                <a:latin typeface="Arial Narrow" charset="0"/>
                <a:ea typeface="ＭＳ Ｐゴシック" charset="-128"/>
              </a:rPr>
              <a:t>KE of wire’s bound atoms increases, and thus the temperature of the wire increases.</a:t>
            </a:r>
          </a:p>
          <a:p>
            <a:pPr marL="742950" lvl="1" indent="-285750">
              <a:spcBef>
                <a:spcPct val="20000"/>
              </a:spcBef>
              <a:buFontTx/>
              <a:buChar char="–"/>
            </a:pPr>
            <a:r>
              <a:rPr lang="en-US" sz="2000" dirty="0">
                <a:solidFill>
                  <a:srgbClr val="660066"/>
                </a:solidFill>
                <a:latin typeface="Arial Narrow" charset="0"/>
                <a:ea typeface="ＭＳ Ｐゴシック" charset="-128"/>
              </a:rPr>
              <a:t>The increased thermal energy can be transferred as heat through conduction and convection to the air in a heater or to food on a pan, through radiation to bread in a toaster or radiated as light.</a:t>
            </a:r>
          </a:p>
        </p:txBody>
      </p:sp>
    </p:spTree>
    <p:extLst>
      <p:ext uri="{BB962C8B-B14F-4D97-AF65-F5344CB8AC3E}">
        <p14:creationId xmlns:p14="http://schemas.microsoft.com/office/powerpoint/2010/main" val="3548224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Date Placeholder 3"/>
          <p:cNvSpPr>
            <a:spLocks noGrp="1"/>
          </p:cNvSpPr>
          <p:nvPr>
            <p:ph type="dt" sz="half" idx="10"/>
          </p:nvPr>
        </p:nvSpPr>
        <p:spPr/>
        <p:txBody>
          <a:bodyPr/>
          <a:lstStyle/>
          <a:p>
            <a:r>
              <a:rPr lang="en-US"/>
              <a:t>Monday, Mar. 23, 2020</a:t>
            </a:r>
          </a:p>
        </p:txBody>
      </p:sp>
      <p:sp>
        <p:nvSpPr>
          <p:cNvPr id="17" name="Footer Placeholder 4"/>
          <p:cNvSpPr>
            <a:spLocks noGrp="1"/>
          </p:cNvSpPr>
          <p:nvPr>
            <p:ph type="ftr" sz="quarter" idx="11"/>
          </p:nvPr>
        </p:nvSpPr>
        <p:spPr/>
        <p:txBody>
          <a:bodyPr/>
          <a:lstStyle/>
          <a:p>
            <a:r>
              <a:rPr lang="en-US"/>
              <a:t>PHYS 1444-002, Spring 2020                    Dr. Jaehoon Yu</a:t>
            </a:r>
          </a:p>
        </p:txBody>
      </p:sp>
      <p:sp>
        <p:nvSpPr>
          <p:cNvPr id="18" name="Slide Number Placeholder 5"/>
          <p:cNvSpPr>
            <a:spLocks noGrp="1"/>
          </p:cNvSpPr>
          <p:nvPr>
            <p:ph type="sldNum" sz="quarter" idx="12"/>
          </p:nvPr>
        </p:nvSpPr>
        <p:spPr/>
        <p:txBody>
          <a:bodyPr/>
          <a:lstStyle/>
          <a:p>
            <a:fld id="{EFFB50AE-1756-5A4F-8ABA-D2E7F7AA32F7}" type="slidenum">
              <a:rPr lang="en-US"/>
              <a:pPr/>
              <a:t>16</a:t>
            </a:fld>
            <a:endParaRPr lang="en-US"/>
          </a:p>
        </p:txBody>
      </p:sp>
      <p:sp>
        <p:nvSpPr>
          <p:cNvPr id="301058" name="Rectangle 2"/>
          <p:cNvSpPr>
            <a:spLocks noGrp="1" noChangeArrowheads="1"/>
          </p:cNvSpPr>
          <p:nvPr>
            <p:ph type="title"/>
          </p:nvPr>
        </p:nvSpPr>
        <p:spPr>
          <a:xfrm>
            <a:off x="685800" y="0"/>
            <a:ext cx="7772400" cy="609600"/>
          </a:xfrm>
        </p:spPr>
        <p:txBody>
          <a:bodyPr/>
          <a:lstStyle/>
          <a:p>
            <a:r>
              <a:rPr lang="en-US" sz="4000"/>
              <a:t>Electric Power</a:t>
            </a:r>
          </a:p>
        </p:txBody>
      </p:sp>
      <p:sp>
        <p:nvSpPr>
          <p:cNvPr id="301059" name="Rectangle 3"/>
          <p:cNvSpPr>
            <a:spLocks noGrp="1" noChangeArrowheads="1"/>
          </p:cNvSpPr>
          <p:nvPr>
            <p:ph type="body" idx="1"/>
          </p:nvPr>
        </p:nvSpPr>
        <p:spPr>
          <a:xfrm>
            <a:off x="152400" y="457200"/>
            <a:ext cx="8991600" cy="6324600"/>
          </a:xfrm>
        </p:spPr>
        <p:txBody>
          <a:bodyPr/>
          <a:lstStyle/>
          <a:p>
            <a:pPr>
              <a:lnSpc>
                <a:spcPct val="90000"/>
              </a:lnSpc>
            </a:pPr>
            <a:r>
              <a:rPr lang="en-US" sz="2800" dirty="0"/>
              <a:t>How do we find out the power transformed by an electric device?</a:t>
            </a:r>
          </a:p>
          <a:p>
            <a:pPr lvl="1">
              <a:lnSpc>
                <a:spcPct val="90000"/>
              </a:lnSpc>
            </a:pPr>
            <a:r>
              <a:rPr lang="en-US" sz="2400" dirty="0"/>
              <a:t>What is definition of the power?</a:t>
            </a:r>
          </a:p>
          <a:p>
            <a:pPr lvl="2">
              <a:lnSpc>
                <a:spcPct val="90000"/>
              </a:lnSpc>
            </a:pPr>
            <a:r>
              <a:rPr lang="en-US" sz="2000" dirty="0"/>
              <a:t>The rate at which work is done or the energy is transformed</a:t>
            </a:r>
          </a:p>
          <a:p>
            <a:pPr>
              <a:lnSpc>
                <a:spcPct val="90000"/>
              </a:lnSpc>
            </a:pPr>
            <a:r>
              <a:rPr lang="en-US" sz="2800" dirty="0"/>
              <a:t>What is the energy transformed when an infinitesimal charge </a:t>
            </a:r>
            <a:r>
              <a:rPr lang="en-US" sz="2800" dirty="0" err="1"/>
              <a:t>dq</a:t>
            </a:r>
            <a:r>
              <a:rPr lang="en-US" sz="2800" dirty="0"/>
              <a:t> moves through a potential difference V?</a:t>
            </a:r>
          </a:p>
          <a:p>
            <a:pPr lvl="1">
              <a:lnSpc>
                <a:spcPct val="90000"/>
              </a:lnSpc>
            </a:pPr>
            <a:r>
              <a:rPr lang="en-US" sz="2400" dirty="0" err="1"/>
              <a:t>dU</a:t>
            </a:r>
            <a:r>
              <a:rPr lang="en-US" sz="2400" dirty="0"/>
              <a:t>=</a:t>
            </a:r>
            <a:r>
              <a:rPr lang="en-US" sz="2400" dirty="0" err="1"/>
              <a:t>Vdq</a:t>
            </a:r>
            <a:endParaRPr lang="en-US" sz="2400" dirty="0"/>
          </a:p>
          <a:p>
            <a:pPr lvl="1">
              <a:lnSpc>
                <a:spcPct val="90000"/>
              </a:lnSpc>
            </a:pPr>
            <a:r>
              <a:rPr lang="en-US" sz="2400" dirty="0"/>
              <a:t>If </a:t>
            </a:r>
            <a:r>
              <a:rPr lang="en-US" sz="2400" dirty="0" err="1"/>
              <a:t>dt</a:t>
            </a:r>
            <a:r>
              <a:rPr lang="en-US" sz="2400" dirty="0"/>
              <a:t> is the time required for an amount of charge </a:t>
            </a:r>
            <a:r>
              <a:rPr lang="en-US" sz="2400" dirty="0" err="1"/>
              <a:t>dq</a:t>
            </a:r>
            <a:r>
              <a:rPr lang="en-US" sz="2400" dirty="0"/>
              <a:t> to move through the fixed potential difference V, the power P is </a:t>
            </a:r>
          </a:p>
          <a:p>
            <a:pPr lvl="1">
              <a:lnSpc>
                <a:spcPct val="90000"/>
              </a:lnSpc>
            </a:pPr>
            <a:r>
              <a:rPr lang="en-US" sz="2400" dirty="0"/>
              <a:t> </a:t>
            </a:r>
          </a:p>
          <a:p>
            <a:pPr lvl="1">
              <a:lnSpc>
                <a:spcPct val="90000"/>
              </a:lnSpc>
            </a:pPr>
            <a:r>
              <a:rPr lang="en-US" sz="2400" dirty="0"/>
              <a:t>Thus, we obtain                  .  </a:t>
            </a:r>
          </a:p>
          <a:p>
            <a:pPr lvl="1">
              <a:lnSpc>
                <a:spcPct val="90000"/>
              </a:lnSpc>
            </a:pPr>
            <a:r>
              <a:rPr lang="en-US" sz="2400" dirty="0"/>
              <a:t>What is the unit?</a:t>
            </a:r>
          </a:p>
          <a:p>
            <a:pPr lvl="1">
              <a:lnSpc>
                <a:spcPct val="90000"/>
              </a:lnSpc>
            </a:pPr>
            <a:r>
              <a:rPr lang="en-US" sz="2400" dirty="0"/>
              <a:t>What kind of quantity is the electrical power? </a:t>
            </a:r>
          </a:p>
          <a:p>
            <a:pPr lvl="2">
              <a:lnSpc>
                <a:spcPct val="90000"/>
              </a:lnSpc>
            </a:pPr>
            <a:r>
              <a:rPr lang="en-US" sz="2000" dirty="0"/>
              <a:t>Scalar</a:t>
            </a:r>
          </a:p>
          <a:p>
            <a:pPr lvl="1">
              <a:lnSpc>
                <a:spcPct val="90000"/>
              </a:lnSpc>
            </a:pPr>
            <a:r>
              <a:rPr lang="en-US" sz="2400" u="sng" dirty="0">
                <a:solidFill>
                  <a:srgbClr val="CC0000"/>
                </a:solidFill>
              </a:rPr>
              <a:t>P=IV can apply to any devices while the formula with resistance can only apply to devices that has resistance.</a:t>
            </a:r>
          </a:p>
        </p:txBody>
      </p:sp>
      <p:graphicFrame>
        <p:nvGraphicFramePr>
          <p:cNvPr id="301060" name="Object 4"/>
          <p:cNvGraphicFramePr>
            <a:graphicFrameLocks noChangeAspect="1"/>
          </p:cNvGraphicFramePr>
          <p:nvPr/>
        </p:nvGraphicFramePr>
        <p:xfrm>
          <a:off x="1084263" y="3641725"/>
          <a:ext cx="530225" cy="336550"/>
        </p:xfrm>
        <a:graphic>
          <a:graphicData uri="http://schemas.openxmlformats.org/presentationml/2006/ole">
            <mc:AlternateContent xmlns:mc="http://schemas.openxmlformats.org/markup-compatibility/2006">
              <mc:Choice xmlns:v="urn:schemas-microsoft-com:vml" Requires="v">
                <p:oleObj spid="_x0000_s101037" name="Equation" r:id="rId3" imgW="253800" imgH="152280" progId="Equation.DSMT4">
                  <p:embed/>
                </p:oleObj>
              </mc:Choice>
              <mc:Fallback>
                <p:oleObj name="Equation" r:id="rId3" imgW="253800" imgH="152280" progId="Equation.DSMT4">
                  <p:embed/>
                  <p:pic>
                    <p:nvPicPr>
                      <p:cNvPr id="30106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4263" y="3641725"/>
                        <a:ext cx="530225" cy="3365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pSp>
        <p:nvGrpSpPr>
          <p:cNvPr id="2" name="Group 5"/>
          <p:cNvGrpSpPr>
            <a:grpSpLocks/>
          </p:cNvGrpSpPr>
          <p:nvPr/>
        </p:nvGrpSpPr>
        <p:grpSpPr bwMode="auto">
          <a:xfrm>
            <a:off x="2836863" y="3505200"/>
            <a:ext cx="2954337" cy="533400"/>
            <a:chOff x="2651" y="2976"/>
            <a:chExt cx="1861" cy="336"/>
          </a:xfrm>
        </p:grpSpPr>
        <p:sp>
          <p:nvSpPr>
            <p:cNvPr id="301062" name="Oval 6"/>
            <p:cNvSpPr>
              <a:spLocks noChangeArrowheads="1"/>
            </p:cNvSpPr>
            <p:nvPr/>
          </p:nvSpPr>
          <p:spPr bwMode="auto">
            <a:xfrm>
              <a:off x="2651" y="2976"/>
              <a:ext cx="528" cy="336"/>
            </a:xfrm>
            <a:prstGeom prst="ellipse">
              <a:avLst/>
            </a:prstGeom>
            <a:noFill/>
            <a:ln w="28575">
              <a:solidFill>
                <a:srgbClr val="CC0000"/>
              </a:solidFill>
              <a:round/>
              <a:headEnd/>
              <a:tailEnd/>
            </a:ln>
            <a:effectLst/>
          </p:spPr>
          <p:txBody>
            <a:bodyPr anchor="ctr">
              <a:prstTxWarp prst="textNoShape">
                <a:avLst/>
              </a:prstTxWarp>
              <a:spAutoFit/>
            </a:bodyPr>
            <a:lstStyle/>
            <a:p>
              <a:endParaRPr lang="en-US"/>
            </a:p>
          </p:txBody>
        </p:sp>
        <p:sp>
          <p:nvSpPr>
            <p:cNvPr id="301063" name="Text Box 7"/>
            <p:cNvSpPr txBox="1">
              <a:spLocks noChangeArrowheads="1"/>
            </p:cNvSpPr>
            <p:nvPr/>
          </p:nvSpPr>
          <p:spPr bwMode="auto">
            <a:xfrm>
              <a:off x="3563" y="3010"/>
              <a:ext cx="949" cy="268"/>
            </a:xfrm>
            <a:prstGeom prst="rect">
              <a:avLst/>
            </a:prstGeom>
            <a:solidFill>
              <a:srgbClr val="FFFF66"/>
            </a:solidFill>
            <a:ln w="28575">
              <a:solidFill>
                <a:srgbClr val="CC0000"/>
              </a:solidFill>
              <a:miter lim="800000"/>
              <a:headEnd/>
              <a:tailEnd/>
            </a:ln>
            <a:effectLst/>
          </p:spPr>
          <p:txBody>
            <a:bodyPr wrap="none">
              <a:prstTxWarp prst="textNoShape">
                <a:avLst/>
              </a:prstTxWarp>
              <a:spAutoFit/>
            </a:bodyPr>
            <a:lstStyle/>
            <a:p>
              <a:r>
                <a:rPr lang="en-US" sz="2000" b="1">
                  <a:solidFill>
                    <a:srgbClr val="CC0000"/>
                  </a:solidFill>
                  <a:latin typeface="Arial Narrow" charset="0"/>
                </a:rPr>
                <a:t>What is this?</a:t>
              </a:r>
            </a:p>
          </p:txBody>
        </p:sp>
        <p:cxnSp>
          <p:nvCxnSpPr>
            <p:cNvPr id="301064" name="AutoShape 8"/>
            <p:cNvCxnSpPr>
              <a:cxnSpLocks noChangeShapeType="1"/>
              <a:stCxn id="301063" idx="1"/>
              <a:endCxn id="301062" idx="6"/>
            </p:cNvCxnSpPr>
            <p:nvPr/>
          </p:nvCxnSpPr>
          <p:spPr bwMode="auto">
            <a:xfrm rot="10800000">
              <a:off x="3188" y="3144"/>
              <a:ext cx="366" cy="0"/>
            </a:xfrm>
            <a:prstGeom prst="straightConnector1">
              <a:avLst/>
            </a:prstGeom>
            <a:noFill/>
            <a:ln w="28575">
              <a:solidFill>
                <a:srgbClr val="CC0000"/>
              </a:solidFill>
              <a:round/>
              <a:headEnd/>
              <a:tailEnd type="triangle" w="med" len="med"/>
            </a:ln>
            <a:effectLst/>
          </p:spPr>
        </p:cxnSp>
      </p:grpSp>
      <p:graphicFrame>
        <p:nvGraphicFramePr>
          <p:cNvPr id="301065" name="Object 9"/>
          <p:cNvGraphicFramePr>
            <a:graphicFrameLocks noChangeAspect="1"/>
          </p:cNvGraphicFramePr>
          <p:nvPr/>
        </p:nvGraphicFramePr>
        <p:xfrm>
          <a:off x="1598613" y="3584575"/>
          <a:ext cx="1085850" cy="449263"/>
        </p:xfrm>
        <a:graphic>
          <a:graphicData uri="http://schemas.openxmlformats.org/presentationml/2006/ole">
            <mc:AlternateContent xmlns:mc="http://schemas.openxmlformats.org/markup-compatibility/2006">
              <mc:Choice xmlns:v="urn:schemas-microsoft-com:vml" Requires="v">
                <p:oleObj spid="_x0000_s101038" name="Equation" r:id="rId5" imgW="520560" imgH="203040" progId="Equation.DSMT4">
                  <p:embed/>
                </p:oleObj>
              </mc:Choice>
              <mc:Fallback>
                <p:oleObj name="Equation" r:id="rId5" imgW="520560" imgH="203040" progId="Equation.DSMT4">
                  <p:embed/>
                  <p:pic>
                    <p:nvPicPr>
                      <p:cNvPr id="301065"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98613" y="3584575"/>
                        <a:ext cx="1085850" cy="4492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301066" name="Object 10"/>
          <p:cNvGraphicFramePr>
            <a:graphicFrameLocks noChangeAspect="1"/>
          </p:cNvGraphicFramePr>
          <p:nvPr/>
        </p:nvGraphicFramePr>
        <p:xfrm>
          <a:off x="2620963" y="3627438"/>
          <a:ext cx="292100" cy="365125"/>
        </p:xfrm>
        <a:graphic>
          <a:graphicData uri="http://schemas.openxmlformats.org/presentationml/2006/ole">
            <mc:AlternateContent xmlns:mc="http://schemas.openxmlformats.org/markup-compatibility/2006">
              <mc:Choice xmlns:v="urn:schemas-microsoft-com:vml" Requires="v">
                <p:oleObj spid="_x0000_s101039" name="Equation" r:id="rId7" imgW="139680" imgH="164880" progId="Equation.DSMT4">
                  <p:embed/>
                </p:oleObj>
              </mc:Choice>
              <mc:Fallback>
                <p:oleObj name="Equation" r:id="rId7" imgW="139680" imgH="164880" progId="Equation.DSMT4">
                  <p:embed/>
                  <p:pic>
                    <p:nvPicPr>
                      <p:cNvPr id="301066"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20963" y="3627438"/>
                        <a:ext cx="292100" cy="3651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301067" name="Object 11"/>
          <p:cNvGraphicFramePr>
            <a:graphicFrameLocks noChangeAspect="1"/>
          </p:cNvGraphicFramePr>
          <p:nvPr/>
        </p:nvGraphicFramePr>
        <p:xfrm>
          <a:off x="2830513" y="3581400"/>
          <a:ext cx="768350" cy="449263"/>
        </p:xfrm>
        <a:graphic>
          <a:graphicData uri="http://schemas.openxmlformats.org/presentationml/2006/ole">
            <mc:AlternateContent xmlns:mc="http://schemas.openxmlformats.org/markup-compatibility/2006">
              <mc:Choice xmlns:v="urn:schemas-microsoft-com:vml" Requires="v">
                <p:oleObj spid="_x0000_s101040" name="Equation" r:id="rId9" imgW="368280" imgH="203040" progId="Equation.DSMT4">
                  <p:embed/>
                </p:oleObj>
              </mc:Choice>
              <mc:Fallback>
                <p:oleObj name="Equation" r:id="rId9" imgW="368280" imgH="203040" progId="Equation.DSMT4">
                  <p:embed/>
                  <p:pic>
                    <p:nvPicPr>
                      <p:cNvPr id="301067"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30513" y="3581400"/>
                        <a:ext cx="768350" cy="4492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301068" name="Object 12"/>
          <p:cNvGraphicFramePr>
            <a:graphicFrameLocks noChangeAspect="1"/>
          </p:cNvGraphicFramePr>
          <p:nvPr/>
        </p:nvGraphicFramePr>
        <p:xfrm>
          <a:off x="3011488" y="4038600"/>
          <a:ext cx="874712" cy="365125"/>
        </p:xfrm>
        <a:graphic>
          <a:graphicData uri="http://schemas.openxmlformats.org/presentationml/2006/ole">
            <mc:AlternateContent xmlns:mc="http://schemas.openxmlformats.org/markup-compatibility/2006">
              <mc:Choice xmlns:v="urn:schemas-microsoft-com:vml" Requires="v">
                <p:oleObj spid="_x0000_s101041" name="Equation" r:id="rId11" imgW="419040" imgH="164880" progId="Equation.DSMT4">
                  <p:embed/>
                </p:oleObj>
              </mc:Choice>
              <mc:Fallback>
                <p:oleObj name="Equation" r:id="rId11" imgW="419040" imgH="164880" progId="Equation.DSMT4">
                  <p:embed/>
                  <p:pic>
                    <p:nvPicPr>
                      <p:cNvPr id="301068" name="Object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011488" y="4038600"/>
                        <a:ext cx="874712" cy="365125"/>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01069" name="Text Box 13"/>
          <p:cNvSpPr txBox="1">
            <a:spLocks noChangeArrowheads="1"/>
          </p:cNvSpPr>
          <p:nvPr/>
        </p:nvSpPr>
        <p:spPr bwMode="auto">
          <a:xfrm>
            <a:off x="2971800" y="4451350"/>
            <a:ext cx="1371600" cy="425450"/>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2000" b="1">
                <a:solidFill>
                  <a:srgbClr val="CC0000"/>
                </a:solidFill>
                <a:latin typeface="Arial Narrow" charset="0"/>
              </a:rPr>
              <a:t>Watts = J/s </a:t>
            </a:r>
          </a:p>
        </p:txBody>
      </p:sp>
      <p:graphicFrame>
        <p:nvGraphicFramePr>
          <p:cNvPr id="301070" name="Object 14"/>
          <p:cNvGraphicFramePr>
            <a:graphicFrameLocks noChangeAspect="1"/>
          </p:cNvGraphicFramePr>
          <p:nvPr/>
        </p:nvGraphicFramePr>
        <p:xfrm>
          <a:off x="6735763" y="3776663"/>
          <a:ext cx="1722437" cy="871537"/>
        </p:xfrm>
        <a:graphic>
          <a:graphicData uri="http://schemas.openxmlformats.org/presentationml/2006/ole">
            <mc:AlternateContent xmlns:mc="http://schemas.openxmlformats.org/markup-compatibility/2006">
              <mc:Choice xmlns:v="urn:schemas-microsoft-com:vml" Requires="v">
                <p:oleObj spid="_x0000_s101042" name="Equation" r:id="rId13" imgW="825480" imgH="393480" progId="Equation.DSMT4">
                  <p:embed/>
                </p:oleObj>
              </mc:Choice>
              <mc:Fallback>
                <p:oleObj name="Equation" r:id="rId13" imgW="825480" imgH="393480" progId="Equation.DSMT4">
                  <p:embed/>
                  <p:pic>
                    <p:nvPicPr>
                      <p:cNvPr id="301070" name="Object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735763" y="3776663"/>
                        <a:ext cx="1722437" cy="871537"/>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01071" name="Text Box 15"/>
          <p:cNvSpPr txBox="1">
            <a:spLocks noChangeArrowheads="1"/>
          </p:cNvSpPr>
          <p:nvPr/>
        </p:nvSpPr>
        <p:spPr bwMode="auto">
          <a:xfrm>
            <a:off x="4267200" y="4013200"/>
            <a:ext cx="2438400" cy="396875"/>
          </a:xfrm>
          <a:prstGeom prst="rect">
            <a:avLst/>
          </a:prstGeom>
          <a:noFill/>
          <a:ln w="28575">
            <a:noFill/>
            <a:miter lim="800000"/>
            <a:headEnd/>
            <a:tailEnd/>
          </a:ln>
          <a:effectLst/>
        </p:spPr>
        <p:txBody>
          <a:bodyPr>
            <a:prstTxWarp prst="textNoShape">
              <a:avLst/>
            </a:prstTxWarp>
            <a:spAutoFit/>
          </a:bodyPr>
          <a:lstStyle/>
          <a:p>
            <a:r>
              <a:rPr lang="en-US" sz="2000" b="1">
                <a:solidFill>
                  <a:srgbClr val="660066"/>
                </a:solidFill>
                <a:latin typeface="Arial Narrow" charset="0"/>
              </a:rPr>
              <a:t>In terms of resistance </a:t>
            </a:r>
          </a:p>
        </p:txBody>
      </p:sp>
    </p:spTree>
    <p:extLst>
      <p:ext uri="{BB962C8B-B14F-4D97-AF65-F5344CB8AC3E}">
        <p14:creationId xmlns:p14="http://schemas.microsoft.com/office/powerpoint/2010/main" val="2061169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Monday, Mar. 23, 2020</a:t>
            </a:r>
          </a:p>
        </p:txBody>
      </p:sp>
      <p:sp>
        <p:nvSpPr>
          <p:cNvPr id="12" name="Footer Placeholder 4"/>
          <p:cNvSpPr>
            <a:spLocks noGrp="1"/>
          </p:cNvSpPr>
          <p:nvPr>
            <p:ph type="ftr" sz="quarter" idx="11"/>
          </p:nvPr>
        </p:nvSpPr>
        <p:spPr/>
        <p:txBody>
          <a:bodyPr/>
          <a:lstStyle/>
          <a:p>
            <a:r>
              <a:rPr lang="en-US"/>
              <a:t>PHYS 1444-002, Spring 2020                    Dr. Jaehoon Yu</a:t>
            </a:r>
          </a:p>
        </p:txBody>
      </p:sp>
      <p:sp>
        <p:nvSpPr>
          <p:cNvPr id="13" name="Slide Number Placeholder 5"/>
          <p:cNvSpPr>
            <a:spLocks noGrp="1"/>
          </p:cNvSpPr>
          <p:nvPr>
            <p:ph type="sldNum" sz="quarter" idx="12"/>
          </p:nvPr>
        </p:nvSpPr>
        <p:spPr/>
        <p:txBody>
          <a:bodyPr/>
          <a:lstStyle/>
          <a:p>
            <a:fld id="{ACAF826D-C510-1F44-AE7E-092A3FCC1E85}" type="slidenum">
              <a:rPr lang="en-US"/>
              <a:pPr/>
              <a:t>17</a:t>
            </a:fld>
            <a:endParaRPr lang="en-US"/>
          </a:p>
        </p:txBody>
      </p:sp>
      <p:pic>
        <p:nvPicPr>
          <p:cNvPr id="302082" name="Picture 2" descr="FG25_015"/>
          <p:cNvPicPr>
            <a:picLocks noChangeAspect="1" noChangeArrowheads="1"/>
          </p:cNvPicPr>
          <p:nvPr/>
        </p:nvPicPr>
        <p:blipFill>
          <a:blip r:embed="rId3"/>
          <a:srcRect/>
          <a:stretch>
            <a:fillRect/>
          </a:stretch>
        </p:blipFill>
        <p:spPr bwMode="auto">
          <a:xfrm>
            <a:off x="5486400" y="152400"/>
            <a:ext cx="3352800" cy="3028950"/>
          </a:xfrm>
          <a:prstGeom prst="rect">
            <a:avLst/>
          </a:prstGeom>
          <a:noFill/>
        </p:spPr>
      </p:pic>
      <p:sp>
        <p:nvSpPr>
          <p:cNvPr id="302083" name="Rectangle 3"/>
          <p:cNvSpPr>
            <a:spLocks noGrp="1" noChangeArrowheads="1"/>
          </p:cNvSpPr>
          <p:nvPr>
            <p:ph type="title"/>
          </p:nvPr>
        </p:nvSpPr>
        <p:spPr>
          <a:xfrm>
            <a:off x="228600" y="0"/>
            <a:ext cx="8686800" cy="762000"/>
          </a:xfrm>
        </p:spPr>
        <p:txBody>
          <a:bodyPr/>
          <a:lstStyle/>
          <a:p>
            <a:r>
              <a:rPr lang="en-US" dirty="0"/>
              <a:t>Example 25 – 8 </a:t>
            </a:r>
          </a:p>
        </p:txBody>
      </p:sp>
      <p:sp>
        <p:nvSpPr>
          <p:cNvPr id="302084" name="Text Box 4"/>
          <p:cNvSpPr txBox="1">
            <a:spLocks noChangeArrowheads="1"/>
          </p:cNvSpPr>
          <p:nvPr/>
        </p:nvSpPr>
        <p:spPr bwMode="auto">
          <a:xfrm>
            <a:off x="304800" y="654050"/>
            <a:ext cx="5181600" cy="1554163"/>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3200" b="1" dirty="0">
                <a:solidFill>
                  <a:schemeClr val="accent2"/>
                </a:solidFill>
                <a:latin typeface="Arial Narrow" charset="0"/>
              </a:rPr>
              <a:t>Headlights: </a:t>
            </a:r>
            <a:r>
              <a:rPr lang="en-US" sz="3200" dirty="0">
                <a:solidFill>
                  <a:schemeClr val="accent2"/>
                </a:solidFill>
                <a:latin typeface="Arial Narrow" charset="0"/>
              </a:rPr>
              <a:t>Calculate the resistance of a 40-W automobile headlight designed for 12V. </a:t>
            </a:r>
          </a:p>
        </p:txBody>
      </p:sp>
      <p:sp>
        <p:nvSpPr>
          <p:cNvPr id="302085" name="Text Box 5"/>
          <p:cNvSpPr txBox="1">
            <a:spLocks noChangeArrowheads="1"/>
          </p:cNvSpPr>
          <p:nvPr/>
        </p:nvSpPr>
        <p:spPr bwMode="auto">
          <a:xfrm>
            <a:off x="381000" y="2438400"/>
            <a:ext cx="7848600" cy="946150"/>
          </a:xfrm>
          <a:prstGeom prst="rect">
            <a:avLst/>
          </a:prstGeom>
          <a:noFill/>
          <a:ln w="9525">
            <a:noFill/>
            <a:miter lim="800000"/>
            <a:headEnd/>
            <a:tailEnd/>
          </a:ln>
          <a:effectLst/>
        </p:spPr>
        <p:txBody>
          <a:bodyPr wrap="square">
            <a:prstTxWarp prst="textNoShape">
              <a:avLst/>
            </a:prstTxWarp>
            <a:spAutoFit/>
          </a:bodyPr>
          <a:lstStyle/>
          <a:p>
            <a:r>
              <a:rPr lang="en-US" sz="2800" dirty="0">
                <a:solidFill>
                  <a:srgbClr val="CC00CC"/>
                </a:solidFill>
                <a:latin typeface="Arial Narrow" charset="0"/>
              </a:rPr>
              <a:t>Since the power is 40W and the voltage is 12V, we use the formula with V and R.  </a:t>
            </a:r>
          </a:p>
        </p:txBody>
      </p:sp>
      <p:sp>
        <p:nvSpPr>
          <p:cNvPr id="302086" name="AutoShape 6"/>
          <p:cNvSpPr>
            <a:spLocks noChangeArrowheads="1"/>
          </p:cNvSpPr>
          <p:nvPr/>
        </p:nvSpPr>
        <p:spPr bwMode="auto">
          <a:xfrm>
            <a:off x="2551113" y="3509962"/>
            <a:ext cx="1630362" cy="850900"/>
          </a:xfrm>
          <a:prstGeom prst="rightArrow">
            <a:avLst>
              <a:gd name="adj1" fmla="val 50000"/>
              <a:gd name="adj2" fmla="val 47901"/>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a:solidFill>
                  <a:srgbClr val="CC0000"/>
                </a:solidFill>
                <a:latin typeface="Arial Narrow" charset="0"/>
              </a:rPr>
              <a:t>Solve for R</a:t>
            </a:r>
          </a:p>
        </p:txBody>
      </p:sp>
      <p:graphicFrame>
        <p:nvGraphicFramePr>
          <p:cNvPr id="302087" name="Object 7"/>
          <p:cNvGraphicFramePr>
            <a:graphicFrameLocks noChangeAspect="1"/>
          </p:cNvGraphicFramePr>
          <p:nvPr>
            <p:extLst>
              <p:ext uri="{D42A27DB-BD31-4B8C-83A1-F6EECF244321}">
                <p14:modId xmlns:p14="http://schemas.microsoft.com/office/powerpoint/2010/main" val="3986571996"/>
              </p:ext>
            </p:extLst>
          </p:nvPr>
        </p:nvGraphicFramePr>
        <p:xfrm>
          <a:off x="925513" y="3429000"/>
          <a:ext cx="1360487" cy="1211262"/>
        </p:xfrm>
        <a:graphic>
          <a:graphicData uri="http://schemas.openxmlformats.org/presentationml/2006/ole">
            <mc:AlternateContent xmlns:mc="http://schemas.openxmlformats.org/markup-compatibility/2006">
              <mc:Choice xmlns:v="urn:schemas-microsoft-com:vml" Requires="v">
                <p:oleObj spid="_x0000_s101833" name="Equation" r:id="rId4" imgW="469800" imgH="393480" progId="Equation.DSMT4">
                  <p:embed/>
                </p:oleObj>
              </mc:Choice>
              <mc:Fallback>
                <p:oleObj name="Equation" r:id="rId4" imgW="469800" imgH="393480" progId="Equation.DSMT4">
                  <p:embed/>
                  <p:pic>
                    <p:nvPicPr>
                      <p:cNvPr id="302087"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5513" y="3429000"/>
                        <a:ext cx="1360487" cy="1211262"/>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02088" name="Object 8"/>
          <p:cNvGraphicFramePr>
            <a:graphicFrameLocks noChangeAspect="1"/>
          </p:cNvGraphicFramePr>
          <p:nvPr>
            <p:extLst>
              <p:ext uri="{D42A27DB-BD31-4B8C-83A1-F6EECF244321}">
                <p14:modId xmlns:p14="http://schemas.microsoft.com/office/powerpoint/2010/main" val="672486182"/>
              </p:ext>
            </p:extLst>
          </p:nvPr>
        </p:nvGraphicFramePr>
        <p:xfrm>
          <a:off x="4419600" y="3733800"/>
          <a:ext cx="690563" cy="438150"/>
        </p:xfrm>
        <a:graphic>
          <a:graphicData uri="http://schemas.openxmlformats.org/presentationml/2006/ole">
            <mc:AlternateContent xmlns:mc="http://schemas.openxmlformats.org/markup-compatibility/2006">
              <mc:Choice xmlns:v="urn:schemas-microsoft-com:vml" Requires="v">
                <p:oleObj spid="_x0000_s101834" name="Equation" r:id="rId6" imgW="253800" imgH="152280" progId="Equation.DSMT4">
                  <p:embed/>
                </p:oleObj>
              </mc:Choice>
              <mc:Fallback>
                <p:oleObj name="Equation" r:id="rId6" imgW="253800" imgH="152280" progId="Equation.DSMT4">
                  <p:embed/>
                  <p:pic>
                    <p:nvPicPr>
                      <p:cNvPr id="302088"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19600" y="3733800"/>
                        <a:ext cx="690563" cy="4381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2089" name="Object 9"/>
          <p:cNvGraphicFramePr>
            <a:graphicFrameLocks noChangeAspect="1"/>
          </p:cNvGraphicFramePr>
          <p:nvPr>
            <p:extLst>
              <p:ext uri="{D42A27DB-BD31-4B8C-83A1-F6EECF244321}">
                <p14:modId xmlns:p14="http://schemas.microsoft.com/office/powerpoint/2010/main" val="703083602"/>
              </p:ext>
            </p:extLst>
          </p:nvPr>
        </p:nvGraphicFramePr>
        <p:xfrm>
          <a:off x="5029200" y="3352800"/>
          <a:ext cx="931863" cy="1135063"/>
        </p:xfrm>
        <a:graphic>
          <a:graphicData uri="http://schemas.openxmlformats.org/presentationml/2006/ole">
            <mc:AlternateContent xmlns:mc="http://schemas.openxmlformats.org/markup-compatibility/2006">
              <mc:Choice xmlns:v="urn:schemas-microsoft-com:vml" Requires="v">
                <p:oleObj spid="_x0000_s101835" name="Equation" r:id="rId8" imgW="342720" imgH="393480" progId="Equation.DSMT4">
                  <p:embed/>
                </p:oleObj>
              </mc:Choice>
              <mc:Fallback>
                <p:oleObj name="Equation" r:id="rId8" imgW="342720" imgH="393480" progId="Equation.DSMT4">
                  <p:embed/>
                  <p:pic>
                    <p:nvPicPr>
                      <p:cNvPr id="302089"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29200" y="3352800"/>
                        <a:ext cx="931863" cy="11350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2090" name="Object 10"/>
          <p:cNvGraphicFramePr>
            <a:graphicFrameLocks noChangeAspect="1"/>
          </p:cNvGraphicFramePr>
          <p:nvPr>
            <p:extLst>
              <p:ext uri="{D42A27DB-BD31-4B8C-83A1-F6EECF244321}">
                <p14:modId xmlns:p14="http://schemas.microsoft.com/office/powerpoint/2010/main" val="1348661304"/>
              </p:ext>
            </p:extLst>
          </p:nvPr>
        </p:nvGraphicFramePr>
        <p:xfrm>
          <a:off x="5965825" y="3251200"/>
          <a:ext cx="2416175" cy="1244600"/>
        </p:xfrm>
        <a:graphic>
          <a:graphicData uri="http://schemas.openxmlformats.org/presentationml/2006/ole">
            <mc:AlternateContent xmlns:mc="http://schemas.openxmlformats.org/markup-compatibility/2006">
              <mc:Choice xmlns:v="urn:schemas-microsoft-com:vml" Requires="v">
                <p:oleObj spid="_x0000_s101836" name="Equation" r:id="rId10" imgW="888840" imgH="431640" progId="Equation.DSMT4">
                  <p:embed/>
                </p:oleObj>
              </mc:Choice>
              <mc:Fallback>
                <p:oleObj name="Equation" r:id="rId10" imgW="888840" imgH="431640" progId="Equation.DSMT4">
                  <p:embed/>
                  <p:pic>
                    <p:nvPicPr>
                      <p:cNvPr id="302090" name="Object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965825" y="3251200"/>
                        <a:ext cx="2416175" cy="12446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2" name="Rectangle 1">
            <a:extLst>
              <a:ext uri="{FF2B5EF4-FFF2-40B4-BE49-F238E27FC236}">
                <a16:creationId xmlns:a16="http://schemas.microsoft.com/office/drawing/2014/main" id="{33D7D1BE-59E3-FD44-A6B7-55B061A3F254}"/>
              </a:ext>
            </a:extLst>
          </p:cNvPr>
          <p:cNvSpPr/>
          <p:nvPr/>
        </p:nvSpPr>
        <p:spPr>
          <a:xfrm>
            <a:off x="304800" y="4800600"/>
            <a:ext cx="8686800" cy="1348061"/>
          </a:xfrm>
          <a:prstGeom prst="rect">
            <a:avLst/>
          </a:prstGeom>
        </p:spPr>
        <p:txBody>
          <a:bodyPr wrap="square">
            <a:spAutoFit/>
          </a:bodyPr>
          <a:lstStyle/>
          <a:p>
            <a:pPr marL="285750" indent="-285750">
              <a:spcBef>
                <a:spcPct val="20000"/>
              </a:spcBef>
              <a:buFont typeface="Arial" panose="020B0604020202020204" pitchFamily="34" charset="0"/>
              <a:buChar char="•"/>
            </a:pPr>
            <a:r>
              <a:rPr lang="en-US" dirty="0">
                <a:solidFill>
                  <a:srgbClr val="CC00CC"/>
                </a:solidFill>
                <a:latin typeface="Arial Narrow" charset="0"/>
                <a:ea typeface="ＭＳ Ｐゴシック" charset="-128"/>
              </a:rPr>
              <a:t>What is the resistance of the filament of a 60W bulb?</a:t>
            </a:r>
          </a:p>
          <a:p>
            <a:pPr marL="285750" indent="-285750">
              <a:spcBef>
                <a:spcPct val="20000"/>
              </a:spcBef>
              <a:buFont typeface="Arial" panose="020B0604020202020204" pitchFamily="34" charset="0"/>
              <a:buChar char="•"/>
            </a:pPr>
            <a:r>
              <a:rPr lang="en-US" dirty="0">
                <a:solidFill>
                  <a:srgbClr val="CC00CC"/>
                </a:solidFill>
                <a:latin typeface="Arial Narrow" charset="0"/>
                <a:ea typeface="ＭＳ Ｐゴシック" charset="-128"/>
              </a:rPr>
              <a:t>A 60W equivalent LED bulb draws 9.5W power.  What is its resistance?</a:t>
            </a:r>
          </a:p>
          <a:p>
            <a:pPr marL="285750" indent="-285750">
              <a:spcBef>
                <a:spcPct val="20000"/>
              </a:spcBef>
              <a:buFont typeface="Arial" panose="020B0604020202020204" pitchFamily="34" charset="0"/>
              <a:buChar char="•"/>
            </a:pPr>
            <a:r>
              <a:rPr lang="en-US" dirty="0">
                <a:solidFill>
                  <a:srgbClr val="CC00CC"/>
                </a:solidFill>
                <a:latin typeface="Arial Narrow" charset="0"/>
                <a:ea typeface="ＭＳ Ｐゴシック" charset="-128"/>
              </a:rPr>
              <a:t>A 100W equivalent LED bulb draws 17.5W power.  What is its resistance?</a:t>
            </a:r>
          </a:p>
        </p:txBody>
      </p:sp>
    </p:spTree>
    <p:extLst>
      <p:ext uri="{BB962C8B-B14F-4D97-AF65-F5344CB8AC3E}">
        <p14:creationId xmlns:p14="http://schemas.microsoft.com/office/powerpoint/2010/main" val="1507543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Monday, Mar. 23, 2020</a:t>
            </a:r>
          </a:p>
        </p:txBody>
      </p:sp>
      <p:sp>
        <p:nvSpPr>
          <p:cNvPr id="12" name="Footer Placeholder 4"/>
          <p:cNvSpPr>
            <a:spLocks noGrp="1"/>
          </p:cNvSpPr>
          <p:nvPr>
            <p:ph type="ftr" sz="quarter" idx="11"/>
          </p:nvPr>
        </p:nvSpPr>
        <p:spPr/>
        <p:txBody>
          <a:bodyPr/>
          <a:lstStyle/>
          <a:p>
            <a:r>
              <a:rPr lang="en-US"/>
              <a:t>PHYS 1444-002, Spring 2020                    Dr. Jaehoon Yu</a:t>
            </a:r>
          </a:p>
        </p:txBody>
      </p:sp>
      <p:sp>
        <p:nvSpPr>
          <p:cNvPr id="13" name="Slide Number Placeholder 5"/>
          <p:cNvSpPr>
            <a:spLocks noGrp="1"/>
          </p:cNvSpPr>
          <p:nvPr>
            <p:ph type="sldNum" sz="quarter" idx="12"/>
          </p:nvPr>
        </p:nvSpPr>
        <p:spPr/>
        <p:txBody>
          <a:bodyPr/>
          <a:lstStyle/>
          <a:p>
            <a:fld id="{D9C380A8-9FE9-F24C-B5C6-2584842B6645}" type="slidenum">
              <a:rPr lang="en-US"/>
              <a:pPr/>
              <a:t>18</a:t>
            </a:fld>
            <a:endParaRPr lang="en-US"/>
          </a:p>
        </p:txBody>
      </p:sp>
      <p:pic>
        <p:nvPicPr>
          <p:cNvPr id="303106" name="Picture 2" descr="FG25_018"/>
          <p:cNvPicPr>
            <a:picLocks noChangeAspect="1" noChangeArrowheads="1"/>
          </p:cNvPicPr>
          <p:nvPr/>
        </p:nvPicPr>
        <p:blipFill>
          <a:blip r:embed="rId2"/>
          <a:srcRect/>
          <a:stretch>
            <a:fillRect/>
          </a:stretch>
        </p:blipFill>
        <p:spPr bwMode="auto">
          <a:xfrm>
            <a:off x="5638800" y="1390650"/>
            <a:ext cx="4038600" cy="2343150"/>
          </a:xfrm>
          <a:prstGeom prst="rect">
            <a:avLst/>
          </a:prstGeom>
          <a:noFill/>
        </p:spPr>
      </p:pic>
      <p:pic>
        <p:nvPicPr>
          <p:cNvPr id="303107" name="Picture 3" descr="FG25_017B"/>
          <p:cNvPicPr>
            <a:picLocks noChangeAspect="1" noChangeArrowheads="1"/>
          </p:cNvPicPr>
          <p:nvPr/>
        </p:nvPicPr>
        <p:blipFill>
          <a:blip r:embed="rId3"/>
          <a:srcRect/>
          <a:stretch>
            <a:fillRect/>
          </a:stretch>
        </p:blipFill>
        <p:spPr bwMode="auto">
          <a:xfrm>
            <a:off x="4114800" y="4038600"/>
            <a:ext cx="2438400" cy="2362200"/>
          </a:xfrm>
          <a:prstGeom prst="rect">
            <a:avLst/>
          </a:prstGeom>
          <a:noFill/>
        </p:spPr>
      </p:pic>
      <p:sp>
        <p:nvSpPr>
          <p:cNvPr id="303108" name="Rectangle 4"/>
          <p:cNvSpPr>
            <a:spLocks noGrp="1" noChangeArrowheads="1"/>
          </p:cNvSpPr>
          <p:nvPr>
            <p:ph type="title"/>
          </p:nvPr>
        </p:nvSpPr>
        <p:spPr>
          <a:xfrm>
            <a:off x="685800" y="0"/>
            <a:ext cx="7772400" cy="609600"/>
          </a:xfrm>
        </p:spPr>
        <p:txBody>
          <a:bodyPr/>
          <a:lstStyle/>
          <a:p>
            <a:r>
              <a:rPr lang="en-US" sz="4000"/>
              <a:t>Power in Household Circuits</a:t>
            </a:r>
          </a:p>
        </p:txBody>
      </p:sp>
      <p:sp>
        <p:nvSpPr>
          <p:cNvPr id="303109" name="Rectangle 5"/>
          <p:cNvSpPr>
            <a:spLocks noGrp="1" noChangeArrowheads="1"/>
          </p:cNvSpPr>
          <p:nvPr>
            <p:ph type="body" idx="1"/>
          </p:nvPr>
        </p:nvSpPr>
        <p:spPr>
          <a:xfrm>
            <a:off x="152400" y="457200"/>
            <a:ext cx="8686800" cy="4191000"/>
          </a:xfrm>
        </p:spPr>
        <p:txBody>
          <a:bodyPr/>
          <a:lstStyle/>
          <a:p>
            <a:pPr>
              <a:lnSpc>
                <a:spcPct val="90000"/>
              </a:lnSpc>
            </a:pPr>
            <a:r>
              <a:rPr lang="en-US" dirty="0"/>
              <a:t>Household devices usually have small resistance</a:t>
            </a:r>
          </a:p>
          <a:p>
            <a:pPr lvl="1">
              <a:lnSpc>
                <a:spcPct val="90000"/>
              </a:lnSpc>
            </a:pPr>
            <a:r>
              <a:rPr lang="en-US" dirty="0"/>
              <a:t>But since they draw current, if they become large enough, wires can heat up (overloaded)</a:t>
            </a:r>
          </a:p>
          <a:p>
            <a:pPr lvl="2">
              <a:lnSpc>
                <a:spcPct val="90000"/>
              </a:lnSpc>
            </a:pPr>
            <a:r>
              <a:rPr lang="en-US" dirty="0"/>
              <a:t>Why is using thicker wires safer?</a:t>
            </a:r>
          </a:p>
          <a:p>
            <a:pPr lvl="3">
              <a:lnSpc>
                <a:spcPct val="90000"/>
              </a:lnSpc>
            </a:pPr>
            <a:r>
              <a:rPr lang="en-US" dirty="0"/>
              <a:t>Thicker wires has less resistance, lower heat</a:t>
            </a:r>
          </a:p>
          <a:p>
            <a:pPr lvl="1">
              <a:lnSpc>
                <a:spcPct val="90000"/>
              </a:lnSpc>
            </a:pPr>
            <a:r>
              <a:rPr lang="en-US" dirty="0"/>
              <a:t>Overloaded wire can set off a fire at home</a:t>
            </a:r>
          </a:p>
          <a:p>
            <a:pPr>
              <a:lnSpc>
                <a:spcPct val="90000"/>
              </a:lnSpc>
            </a:pPr>
            <a:r>
              <a:rPr lang="en-US" dirty="0"/>
              <a:t>How do we prevent this?</a:t>
            </a:r>
          </a:p>
          <a:p>
            <a:pPr lvl="1">
              <a:lnSpc>
                <a:spcPct val="90000"/>
              </a:lnSpc>
            </a:pPr>
            <a:r>
              <a:rPr lang="en-US" dirty="0"/>
              <a:t>Put in a switch that would disconnect the circuit when overloaded</a:t>
            </a:r>
          </a:p>
        </p:txBody>
      </p:sp>
      <p:sp>
        <p:nvSpPr>
          <p:cNvPr id="303110" name="Rectangle 6"/>
          <p:cNvSpPr>
            <a:spLocks noChangeArrowheads="1"/>
          </p:cNvSpPr>
          <p:nvPr/>
        </p:nvSpPr>
        <p:spPr bwMode="auto">
          <a:xfrm>
            <a:off x="-304800" y="4495800"/>
            <a:ext cx="4724400" cy="1752600"/>
          </a:xfrm>
          <a:prstGeom prst="rect">
            <a:avLst/>
          </a:prstGeom>
          <a:noFill/>
          <a:ln w="9525">
            <a:noFill/>
            <a:miter lim="800000"/>
            <a:headEnd/>
            <a:tailEnd/>
          </a:ln>
          <a:effectLst/>
        </p:spPr>
        <p:txBody>
          <a:bodyPr>
            <a:prstTxWarp prst="textNoShape">
              <a:avLst/>
            </a:prstTxWarp>
          </a:bodyPr>
          <a:lstStyle/>
          <a:p>
            <a:pPr marL="1143000" lvl="2" indent="-228600">
              <a:spcBef>
                <a:spcPct val="20000"/>
              </a:spcBef>
              <a:buFontTx/>
              <a:buChar char="•"/>
            </a:pPr>
            <a:r>
              <a:rPr lang="en-US" dirty="0">
                <a:solidFill>
                  <a:srgbClr val="003300"/>
                </a:solidFill>
                <a:latin typeface="Arial Narrow" charset="0"/>
                <a:ea typeface="ＭＳ Ｐゴシック" charset="-128"/>
              </a:rPr>
              <a:t>Fuse or circuit breakers</a:t>
            </a:r>
          </a:p>
          <a:p>
            <a:pPr marL="1143000" lvl="2" indent="-228600">
              <a:spcBef>
                <a:spcPct val="20000"/>
              </a:spcBef>
              <a:buFontTx/>
              <a:buChar char="•"/>
            </a:pPr>
            <a:r>
              <a:rPr lang="en-US" dirty="0">
                <a:solidFill>
                  <a:srgbClr val="003300"/>
                </a:solidFill>
                <a:latin typeface="Arial Narrow" charset="0"/>
                <a:ea typeface="ＭＳ Ｐゴシック" charset="-128"/>
              </a:rPr>
              <a:t>They open (or disconnect) the circuit when the current is over certain value</a:t>
            </a:r>
          </a:p>
        </p:txBody>
      </p:sp>
      <p:pic>
        <p:nvPicPr>
          <p:cNvPr id="303111" name="Picture 7" descr="FG25_017C"/>
          <p:cNvPicPr>
            <a:picLocks noChangeAspect="1" noChangeArrowheads="1"/>
          </p:cNvPicPr>
          <p:nvPr/>
        </p:nvPicPr>
        <p:blipFill>
          <a:blip r:embed="rId4"/>
          <a:srcRect/>
          <a:stretch>
            <a:fillRect/>
          </a:stretch>
        </p:blipFill>
        <p:spPr bwMode="auto">
          <a:xfrm>
            <a:off x="7010400" y="4114800"/>
            <a:ext cx="2514600" cy="2343150"/>
          </a:xfrm>
          <a:prstGeom prst="rect">
            <a:avLst/>
          </a:prstGeom>
          <a:noFill/>
        </p:spPr>
      </p:pic>
      <p:sp>
        <p:nvSpPr>
          <p:cNvPr id="303112" name="AutoShape 8"/>
          <p:cNvSpPr>
            <a:spLocks noChangeArrowheads="1"/>
          </p:cNvSpPr>
          <p:nvPr/>
        </p:nvSpPr>
        <p:spPr bwMode="auto">
          <a:xfrm>
            <a:off x="6446838" y="5213350"/>
            <a:ext cx="1181100" cy="730250"/>
          </a:xfrm>
          <a:prstGeom prst="rightArrow">
            <a:avLst>
              <a:gd name="adj1" fmla="val 50000"/>
              <a:gd name="adj2" fmla="val 40435"/>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Overload</a:t>
            </a:r>
          </a:p>
        </p:txBody>
      </p:sp>
      <p:sp>
        <p:nvSpPr>
          <p:cNvPr id="303113" name="Oval 9"/>
          <p:cNvSpPr>
            <a:spLocks noChangeArrowheads="1"/>
          </p:cNvSpPr>
          <p:nvPr/>
        </p:nvSpPr>
        <p:spPr bwMode="auto">
          <a:xfrm>
            <a:off x="4953000" y="4343400"/>
            <a:ext cx="533400" cy="609600"/>
          </a:xfrm>
          <a:prstGeom prst="ellipse">
            <a:avLst/>
          </a:prstGeom>
          <a:noFill/>
          <a:ln w="28575">
            <a:solidFill>
              <a:srgbClr val="CC0000"/>
            </a:solidFill>
            <a:round/>
            <a:headEnd/>
            <a:tailEnd/>
          </a:ln>
          <a:effectLst/>
        </p:spPr>
        <p:txBody>
          <a:bodyPr wrap="none" anchor="ctr">
            <a:prstTxWarp prst="textNoShape">
              <a:avLst/>
            </a:prstTxWarp>
            <a:spAutoFit/>
          </a:bodyPr>
          <a:lstStyle/>
          <a:p>
            <a:endParaRPr lang="en-US"/>
          </a:p>
        </p:txBody>
      </p:sp>
      <p:sp>
        <p:nvSpPr>
          <p:cNvPr id="303114" name="Oval 10"/>
          <p:cNvSpPr>
            <a:spLocks noChangeArrowheads="1"/>
          </p:cNvSpPr>
          <p:nvPr/>
        </p:nvSpPr>
        <p:spPr bwMode="auto">
          <a:xfrm>
            <a:off x="7696200" y="4267200"/>
            <a:ext cx="609600" cy="609600"/>
          </a:xfrm>
          <a:prstGeom prst="ellipse">
            <a:avLst/>
          </a:prstGeom>
          <a:noFill/>
          <a:ln w="28575">
            <a:solidFill>
              <a:srgbClr val="CC0000"/>
            </a:solidFill>
            <a:round/>
            <a:headEnd/>
            <a:tailEnd/>
          </a:ln>
          <a:effectLst/>
        </p:spPr>
        <p:txBody>
          <a:bodyPr anchor="ctr">
            <a:prstTxWarp prst="textNoShape">
              <a:avLst/>
            </a:prstTxWarp>
            <a:spAutoFit/>
          </a:bodyPr>
          <a:lstStyle/>
          <a:p>
            <a:endParaRPr lang="en-US"/>
          </a:p>
        </p:txBody>
      </p:sp>
    </p:spTree>
    <p:extLst>
      <p:ext uri="{BB962C8B-B14F-4D97-AF65-F5344CB8AC3E}">
        <p14:creationId xmlns:p14="http://schemas.microsoft.com/office/powerpoint/2010/main" val="4286804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Date Placeholder 3"/>
          <p:cNvSpPr>
            <a:spLocks noGrp="1"/>
          </p:cNvSpPr>
          <p:nvPr>
            <p:ph type="dt" sz="half" idx="10"/>
          </p:nvPr>
        </p:nvSpPr>
        <p:spPr/>
        <p:txBody>
          <a:bodyPr/>
          <a:lstStyle/>
          <a:p>
            <a:r>
              <a:rPr lang="en-US"/>
              <a:t>Monday, Mar. 23, 2020</a:t>
            </a:r>
          </a:p>
        </p:txBody>
      </p:sp>
      <p:sp>
        <p:nvSpPr>
          <p:cNvPr id="30" name="Footer Placeholder 4"/>
          <p:cNvSpPr>
            <a:spLocks noGrp="1"/>
          </p:cNvSpPr>
          <p:nvPr>
            <p:ph type="ftr" sz="quarter" idx="11"/>
          </p:nvPr>
        </p:nvSpPr>
        <p:spPr/>
        <p:txBody>
          <a:bodyPr/>
          <a:lstStyle/>
          <a:p>
            <a:r>
              <a:rPr lang="en-US"/>
              <a:t>PHYS 1444-002, Spring 2020                    Dr. Jaehoon Yu</a:t>
            </a:r>
          </a:p>
        </p:txBody>
      </p:sp>
      <p:sp>
        <p:nvSpPr>
          <p:cNvPr id="31" name="Slide Number Placeholder 5"/>
          <p:cNvSpPr>
            <a:spLocks noGrp="1"/>
          </p:cNvSpPr>
          <p:nvPr>
            <p:ph type="sldNum" sz="quarter" idx="12"/>
          </p:nvPr>
        </p:nvSpPr>
        <p:spPr/>
        <p:txBody>
          <a:bodyPr/>
          <a:lstStyle/>
          <a:p>
            <a:fld id="{9F36B4C6-F311-0847-A377-074D26D5169A}" type="slidenum">
              <a:rPr lang="en-US"/>
              <a:pPr/>
              <a:t>19</a:t>
            </a:fld>
            <a:endParaRPr lang="en-US"/>
          </a:p>
        </p:txBody>
      </p:sp>
      <p:pic>
        <p:nvPicPr>
          <p:cNvPr id="304130" name="Picture 2" descr="FG25_018"/>
          <p:cNvPicPr>
            <a:picLocks noChangeAspect="1" noChangeArrowheads="1"/>
          </p:cNvPicPr>
          <p:nvPr/>
        </p:nvPicPr>
        <p:blipFill>
          <a:blip r:embed="rId3"/>
          <a:srcRect/>
          <a:stretch>
            <a:fillRect/>
          </a:stretch>
        </p:blipFill>
        <p:spPr bwMode="auto">
          <a:xfrm>
            <a:off x="4800600" y="381000"/>
            <a:ext cx="4724400" cy="3810000"/>
          </a:xfrm>
          <a:prstGeom prst="rect">
            <a:avLst/>
          </a:prstGeom>
          <a:noFill/>
        </p:spPr>
      </p:pic>
      <p:sp>
        <p:nvSpPr>
          <p:cNvPr id="304131" name="Rectangle 3"/>
          <p:cNvSpPr>
            <a:spLocks noGrp="1" noChangeArrowheads="1"/>
          </p:cNvSpPr>
          <p:nvPr>
            <p:ph type="title"/>
          </p:nvPr>
        </p:nvSpPr>
        <p:spPr>
          <a:xfrm>
            <a:off x="228600" y="0"/>
            <a:ext cx="8686800" cy="762000"/>
          </a:xfrm>
        </p:spPr>
        <p:txBody>
          <a:bodyPr/>
          <a:lstStyle/>
          <a:p>
            <a:r>
              <a:rPr lang="en-US" dirty="0"/>
              <a:t>Example 25 – 11 </a:t>
            </a:r>
          </a:p>
        </p:txBody>
      </p:sp>
      <p:sp>
        <p:nvSpPr>
          <p:cNvPr id="304132" name="Text Box 4"/>
          <p:cNvSpPr txBox="1">
            <a:spLocks noChangeArrowheads="1"/>
          </p:cNvSpPr>
          <p:nvPr/>
        </p:nvSpPr>
        <p:spPr bwMode="auto">
          <a:xfrm>
            <a:off x="304798" y="654049"/>
            <a:ext cx="5715001" cy="2062103"/>
          </a:xfrm>
          <a:prstGeom prst="rect">
            <a:avLst/>
          </a:prstGeom>
          <a:noFill/>
          <a:ln w="38100">
            <a:noFill/>
            <a:miter lim="800000"/>
            <a:headEnd/>
            <a:tailEnd/>
          </a:ln>
          <a:effectLst/>
        </p:spPr>
        <p:txBody>
          <a:bodyPr wrap="square">
            <a:prstTxWarp prst="textNoShape">
              <a:avLst/>
            </a:prstTxWarp>
            <a:spAutoFit/>
          </a:bodyPr>
          <a:lstStyle/>
          <a:p>
            <a:pPr>
              <a:spcBef>
                <a:spcPct val="20000"/>
              </a:spcBef>
            </a:pPr>
            <a:r>
              <a:rPr lang="en-US" sz="3200" b="1">
                <a:solidFill>
                  <a:schemeClr val="accent2"/>
                </a:solidFill>
                <a:latin typeface="Arial Narrow" charset="0"/>
              </a:rPr>
              <a:t>Will the </a:t>
            </a:r>
            <a:r>
              <a:rPr lang="en-US" sz="3200" b="1" dirty="0">
                <a:solidFill>
                  <a:schemeClr val="accent2"/>
                </a:solidFill>
                <a:latin typeface="Arial Narrow" charset="0"/>
              </a:rPr>
              <a:t>fuse blow?: </a:t>
            </a:r>
            <a:r>
              <a:rPr lang="en-US" sz="3200" dirty="0">
                <a:solidFill>
                  <a:schemeClr val="accent2"/>
                </a:solidFill>
                <a:latin typeface="Arial Narrow" charset="0"/>
              </a:rPr>
              <a:t>Determine the total current drawn by all the devices in the circuit in the figure.  Will a 20A breaker trip if all devices are on?</a:t>
            </a:r>
          </a:p>
        </p:txBody>
      </p:sp>
      <p:sp>
        <p:nvSpPr>
          <p:cNvPr id="304133" name="Text Box 5"/>
          <p:cNvSpPr txBox="1">
            <a:spLocks noChangeArrowheads="1"/>
          </p:cNvSpPr>
          <p:nvPr/>
        </p:nvSpPr>
        <p:spPr bwMode="auto">
          <a:xfrm>
            <a:off x="381000" y="2711450"/>
            <a:ext cx="5562600" cy="946150"/>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total current is the sum of current drawn by individual device. </a:t>
            </a:r>
          </a:p>
        </p:txBody>
      </p:sp>
      <p:sp>
        <p:nvSpPr>
          <p:cNvPr id="304134" name="AutoShape 6"/>
          <p:cNvSpPr>
            <a:spLocks noChangeArrowheads="1"/>
          </p:cNvSpPr>
          <p:nvPr/>
        </p:nvSpPr>
        <p:spPr bwMode="auto">
          <a:xfrm>
            <a:off x="1905000" y="3505200"/>
            <a:ext cx="1503363" cy="850900"/>
          </a:xfrm>
          <a:prstGeom prst="rightArrow">
            <a:avLst>
              <a:gd name="adj1" fmla="val 50000"/>
              <a:gd name="adj2" fmla="val 44170"/>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a:solidFill>
                  <a:srgbClr val="CC0000"/>
                </a:solidFill>
                <a:latin typeface="Arial Narrow" charset="0"/>
              </a:rPr>
              <a:t>Solve for I</a:t>
            </a:r>
          </a:p>
        </p:txBody>
      </p:sp>
      <p:graphicFrame>
        <p:nvGraphicFramePr>
          <p:cNvPr id="304135" name="Object 7"/>
          <p:cNvGraphicFramePr>
            <a:graphicFrameLocks noChangeAspect="1"/>
          </p:cNvGraphicFramePr>
          <p:nvPr/>
        </p:nvGraphicFramePr>
        <p:xfrm>
          <a:off x="533400" y="3657600"/>
          <a:ext cx="1250950" cy="508000"/>
        </p:xfrm>
        <a:graphic>
          <a:graphicData uri="http://schemas.openxmlformats.org/presentationml/2006/ole">
            <mc:AlternateContent xmlns:mc="http://schemas.openxmlformats.org/markup-compatibility/2006">
              <mc:Choice xmlns:v="urn:schemas-microsoft-com:vml" Requires="v">
                <p:oleObj spid="_x0000_s103121" name="Equation" r:id="rId4" imgW="431640" imgH="164880" progId="Equation.DSMT4">
                  <p:embed/>
                </p:oleObj>
              </mc:Choice>
              <mc:Fallback>
                <p:oleObj name="Equation" r:id="rId4" imgW="431640" imgH="164880" progId="Equation.DSMT4">
                  <p:embed/>
                  <p:pic>
                    <p:nvPicPr>
                      <p:cNvPr id="304135"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3657600"/>
                        <a:ext cx="1250950" cy="5080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
        <p:nvSpPr>
          <p:cNvPr id="304136" name="Text Box 8"/>
          <p:cNvSpPr txBox="1">
            <a:spLocks noChangeArrowheads="1"/>
          </p:cNvSpPr>
          <p:nvPr/>
        </p:nvSpPr>
        <p:spPr bwMode="auto">
          <a:xfrm>
            <a:off x="457200" y="4267200"/>
            <a:ext cx="8382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Bulb  </a:t>
            </a:r>
          </a:p>
        </p:txBody>
      </p:sp>
      <p:graphicFrame>
        <p:nvGraphicFramePr>
          <p:cNvPr id="304137" name="Object 9"/>
          <p:cNvGraphicFramePr>
            <a:graphicFrameLocks noChangeAspect="1"/>
          </p:cNvGraphicFramePr>
          <p:nvPr/>
        </p:nvGraphicFramePr>
        <p:xfrm>
          <a:off x="3517900" y="3657600"/>
          <a:ext cx="1435100" cy="625475"/>
        </p:xfrm>
        <a:graphic>
          <a:graphicData uri="http://schemas.openxmlformats.org/presentationml/2006/ole">
            <mc:AlternateContent xmlns:mc="http://schemas.openxmlformats.org/markup-compatibility/2006">
              <mc:Choice xmlns:v="urn:schemas-microsoft-com:vml" Requires="v">
                <p:oleObj spid="_x0000_s103122" name="Equation" r:id="rId6" imgW="495000" imgH="203040" progId="Equation.DSMT4">
                  <p:embed/>
                </p:oleObj>
              </mc:Choice>
              <mc:Fallback>
                <p:oleObj name="Equation" r:id="rId6" imgW="495000" imgH="203040" progId="Equation.DSMT4">
                  <p:embed/>
                  <p:pic>
                    <p:nvPicPr>
                      <p:cNvPr id="304137"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17900" y="3657600"/>
                        <a:ext cx="1435100" cy="6254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04138" name="Object 10"/>
          <p:cNvGraphicFramePr>
            <a:graphicFrameLocks noChangeAspect="1"/>
          </p:cNvGraphicFramePr>
          <p:nvPr/>
        </p:nvGraphicFramePr>
        <p:xfrm>
          <a:off x="1371600" y="4384675"/>
          <a:ext cx="561975" cy="415925"/>
        </p:xfrm>
        <a:graphic>
          <a:graphicData uri="http://schemas.openxmlformats.org/presentationml/2006/ole">
            <mc:AlternateContent xmlns:mc="http://schemas.openxmlformats.org/markup-compatibility/2006">
              <mc:Choice xmlns:v="urn:schemas-microsoft-com:vml" Requires="v">
                <p:oleObj spid="_x0000_s103123" name="Equation" r:id="rId8" imgW="291960" imgH="203040" progId="Equation.DSMT4">
                  <p:embed/>
                </p:oleObj>
              </mc:Choice>
              <mc:Fallback>
                <p:oleObj name="Equation" r:id="rId8" imgW="291960" imgH="203040" progId="Equation.DSMT4">
                  <p:embed/>
                  <p:pic>
                    <p:nvPicPr>
                      <p:cNvPr id="304138"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71600" y="4384675"/>
                        <a:ext cx="561975" cy="41592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
        <p:nvSpPr>
          <p:cNvPr id="304139" name="Text Box 11"/>
          <p:cNvSpPr txBox="1">
            <a:spLocks noChangeArrowheads="1"/>
          </p:cNvSpPr>
          <p:nvPr/>
        </p:nvSpPr>
        <p:spPr bwMode="auto">
          <a:xfrm>
            <a:off x="4773613" y="4267200"/>
            <a:ext cx="1128712"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Heater  </a:t>
            </a:r>
          </a:p>
        </p:txBody>
      </p:sp>
      <p:graphicFrame>
        <p:nvGraphicFramePr>
          <p:cNvPr id="304140" name="Object 12"/>
          <p:cNvGraphicFramePr>
            <a:graphicFrameLocks noChangeAspect="1"/>
          </p:cNvGraphicFramePr>
          <p:nvPr/>
        </p:nvGraphicFramePr>
        <p:xfrm>
          <a:off x="5638800" y="4297363"/>
          <a:ext cx="628650" cy="427037"/>
        </p:xfrm>
        <a:graphic>
          <a:graphicData uri="http://schemas.openxmlformats.org/presentationml/2006/ole">
            <mc:AlternateContent xmlns:mc="http://schemas.openxmlformats.org/markup-compatibility/2006">
              <mc:Choice xmlns:v="urn:schemas-microsoft-com:vml" Requires="v">
                <p:oleObj spid="_x0000_s103124" name="Equation" r:id="rId10" imgW="317160" imgH="203040" progId="Equation.DSMT4">
                  <p:embed/>
                </p:oleObj>
              </mc:Choice>
              <mc:Fallback>
                <p:oleObj name="Equation" r:id="rId10" imgW="317160" imgH="203040" progId="Equation.DSMT4">
                  <p:embed/>
                  <p:pic>
                    <p:nvPicPr>
                      <p:cNvPr id="304140" name="Object 1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638800" y="4297363"/>
                        <a:ext cx="628650" cy="42703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
        <p:nvSpPr>
          <p:cNvPr id="304141" name="Text Box 13"/>
          <p:cNvSpPr txBox="1">
            <a:spLocks noChangeArrowheads="1"/>
          </p:cNvSpPr>
          <p:nvPr/>
        </p:nvSpPr>
        <p:spPr bwMode="auto">
          <a:xfrm>
            <a:off x="457200" y="4800600"/>
            <a:ext cx="10668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Stereo  </a:t>
            </a:r>
          </a:p>
        </p:txBody>
      </p:sp>
      <p:graphicFrame>
        <p:nvGraphicFramePr>
          <p:cNvPr id="304142" name="Object 14"/>
          <p:cNvGraphicFramePr>
            <a:graphicFrameLocks noChangeAspect="1"/>
          </p:cNvGraphicFramePr>
          <p:nvPr/>
        </p:nvGraphicFramePr>
        <p:xfrm>
          <a:off x="1373188" y="4876800"/>
          <a:ext cx="608012" cy="447675"/>
        </p:xfrm>
        <a:graphic>
          <a:graphicData uri="http://schemas.openxmlformats.org/presentationml/2006/ole">
            <mc:AlternateContent xmlns:mc="http://schemas.openxmlformats.org/markup-compatibility/2006">
              <mc:Choice xmlns:v="urn:schemas-microsoft-com:vml" Requires="v">
                <p:oleObj spid="_x0000_s103125" name="Equation" r:id="rId12" imgW="291960" imgH="203040" progId="Equation.DSMT4">
                  <p:embed/>
                </p:oleObj>
              </mc:Choice>
              <mc:Fallback>
                <p:oleObj name="Equation" r:id="rId12" imgW="291960" imgH="203040" progId="Equation.DSMT4">
                  <p:embed/>
                  <p:pic>
                    <p:nvPicPr>
                      <p:cNvPr id="304142" name="Object 1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373188" y="4876800"/>
                        <a:ext cx="608012" cy="4476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
        <p:nvSpPr>
          <p:cNvPr id="304143" name="Text Box 15"/>
          <p:cNvSpPr txBox="1">
            <a:spLocks noChangeArrowheads="1"/>
          </p:cNvSpPr>
          <p:nvPr/>
        </p:nvSpPr>
        <p:spPr bwMode="auto">
          <a:xfrm>
            <a:off x="4773613" y="4800600"/>
            <a:ext cx="1128712"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Dryer  </a:t>
            </a:r>
          </a:p>
        </p:txBody>
      </p:sp>
      <p:graphicFrame>
        <p:nvGraphicFramePr>
          <p:cNvPr id="304144" name="Object 16"/>
          <p:cNvGraphicFramePr>
            <a:graphicFrameLocks noChangeAspect="1"/>
          </p:cNvGraphicFramePr>
          <p:nvPr/>
        </p:nvGraphicFramePr>
        <p:xfrm>
          <a:off x="5646738" y="4830763"/>
          <a:ext cx="601662" cy="427037"/>
        </p:xfrm>
        <a:graphic>
          <a:graphicData uri="http://schemas.openxmlformats.org/presentationml/2006/ole">
            <mc:AlternateContent xmlns:mc="http://schemas.openxmlformats.org/markup-compatibility/2006">
              <mc:Choice xmlns:v="urn:schemas-microsoft-com:vml" Requires="v">
                <p:oleObj spid="_x0000_s103126" name="Equation" r:id="rId14" imgW="304560" imgH="203040" progId="Equation.DSMT4">
                  <p:embed/>
                </p:oleObj>
              </mc:Choice>
              <mc:Fallback>
                <p:oleObj name="Equation" r:id="rId14" imgW="304560" imgH="203040" progId="Equation.DSMT4">
                  <p:embed/>
                  <p:pic>
                    <p:nvPicPr>
                      <p:cNvPr id="304144" name="Object 1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646738" y="4830763"/>
                        <a:ext cx="601662" cy="42703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
        <p:nvSpPr>
          <p:cNvPr id="304145" name="Text Box 17"/>
          <p:cNvSpPr txBox="1">
            <a:spLocks noChangeArrowheads="1"/>
          </p:cNvSpPr>
          <p:nvPr/>
        </p:nvSpPr>
        <p:spPr bwMode="auto">
          <a:xfrm>
            <a:off x="457200" y="5334000"/>
            <a:ext cx="1752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Total current  </a:t>
            </a:r>
          </a:p>
        </p:txBody>
      </p:sp>
      <p:graphicFrame>
        <p:nvGraphicFramePr>
          <p:cNvPr id="304146" name="Object 18"/>
          <p:cNvGraphicFramePr>
            <a:graphicFrameLocks noChangeAspect="1"/>
          </p:cNvGraphicFramePr>
          <p:nvPr/>
        </p:nvGraphicFramePr>
        <p:xfrm>
          <a:off x="1600200" y="5724525"/>
          <a:ext cx="608013" cy="447675"/>
        </p:xfrm>
        <a:graphic>
          <a:graphicData uri="http://schemas.openxmlformats.org/presentationml/2006/ole">
            <mc:AlternateContent xmlns:mc="http://schemas.openxmlformats.org/markup-compatibility/2006">
              <mc:Choice xmlns:v="urn:schemas-microsoft-com:vml" Requires="v">
                <p:oleObj spid="_x0000_s103127" name="Equation" r:id="rId16" imgW="291960" imgH="203040" progId="Equation.DSMT4">
                  <p:embed/>
                </p:oleObj>
              </mc:Choice>
              <mc:Fallback>
                <p:oleObj name="Equation" r:id="rId16" imgW="291960" imgH="203040" progId="Equation.DSMT4">
                  <p:embed/>
                  <p:pic>
                    <p:nvPicPr>
                      <p:cNvPr id="304146" name="Object 1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600200" y="5724525"/>
                        <a:ext cx="608013" cy="4476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04147" name="Object 19"/>
          <p:cNvGraphicFramePr>
            <a:graphicFrameLocks noChangeAspect="1"/>
          </p:cNvGraphicFramePr>
          <p:nvPr/>
        </p:nvGraphicFramePr>
        <p:xfrm>
          <a:off x="2170113" y="5715000"/>
          <a:ext cx="2401887" cy="447675"/>
        </p:xfrm>
        <a:graphic>
          <a:graphicData uri="http://schemas.openxmlformats.org/presentationml/2006/ole">
            <mc:AlternateContent xmlns:mc="http://schemas.openxmlformats.org/markup-compatibility/2006">
              <mc:Choice xmlns:v="urn:schemas-microsoft-com:vml" Requires="v">
                <p:oleObj spid="_x0000_s103128" name="Equation" r:id="rId18" imgW="1155600" imgH="203040" progId="Equation.DSMT4">
                  <p:embed/>
                </p:oleObj>
              </mc:Choice>
              <mc:Fallback>
                <p:oleObj name="Equation" r:id="rId18" imgW="1155600" imgH="203040" progId="Equation.DSMT4">
                  <p:embed/>
                  <p:pic>
                    <p:nvPicPr>
                      <p:cNvPr id="304147" name="Object 1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170113" y="5715000"/>
                        <a:ext cx="2401887" cy="4476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04148" name="Object 20"/>
          <p:cNvGraphicFramePr>
            <a:graphicFrameLocks noChangeAspect="1"/>
          </p:cNvGraphicFramePr>
          <p:nvPr/>
        </p:nvGraphicFramePr>
        <p:xfrm>
          <a:off x="4556125" y="5732463"/>
          <a:ext cx="4435475" cy="363537"/>
        </p:xfrm>
        <a:graphic>
          <a:graphicData uri="http://schemas.openxmlformats.org/presentationml/2006/ole">
            <mc:AlternateContent xmlns:mc="http://schemas.openxmlformats.org/markup-compatibility/2006">
              <mc:Choice xmlns:v="urn:schemas-microsoft-com:vml" Requires="v">
                <p:oleObj spid="_x0000_s103129" name="Equation" r:id="rId20" imgW="2133360" imgH="164880" progId="Equation.DSMT4">
                  <p:embed/>
                </p:oleObj>
              </mc:Choice>
              <mc:Fallback>
                <p:oleObj name="Equation" r:id="rId20" imgW="2133360" imgH="164880" progId="Equation.DSMT4">
                  <p:embed/>
                  <p:pic>
                    <p:nvPicPr>
                      <p:cNvPr id="304148" name="Object 2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556125" y="5732463"/>
                        <a:ext cx="4435475" cy="36353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04149" name="Object 21"/>
          <p:cNvGraphicFramePr>
            <a:graphicFrameLocks noChangeAspect="1"/>
          </p:cNvGraphicFramePr>
          <p:nvPr/>
        </p:nvGraphicFramePr>
        <p:xfrm>
          <a:off x="6251575" y="4830763"/>
          <a:ext cx="2511425" cy="427037"/>
        </p:xfrm>
        <a:graphic>
          <a:graphicData uri="http://schemas.openxmlformats.org/presentationml/2006/ole">
            <mc:AlternateContent xmlns:mc="http://schemas.openxmlformats.org/markup-compatibility/2006">
              <mc:Choice xmlns:v="urn:schemas-microsoft-com:vml" Requires="v">
                <p:oleObj spid="_x0000_s103130" name="Equation" r:id="rId22" imgW="1269720" imgH="203040" progId="Equation.DSMT4">
                  <p:embed/>
                </p:oleObj>
              </mc:Choice>
              <mc:Fallback>
                <p:oleObj name="Equation" r:id="rId22" imgW="1269720" imgH="203040" progId="Equation.DSMT4">
                  <p:embed/>
                  <p:pic>
                    <p:nvPicPr>
                      <p:cNvPr id="304149" name="Object 21"/>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251575" y="4830763"/>
                        <a:ext cx="2511425" cy="42703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04150" name="Object 22"/>
          <p:cNvGraphicFramePr>
            <a:graphicFrameLocks noChangeAspect="1"/>
          </p:cNvGraphicFramePr>
          <p:nvPr/>
        </p:nvGraphicFramePr>
        <p:xfrm>
          <a:off x="6248400" y="4297363"/>
          <a:ext cx="2511425" cy="427037"/>
        </p:xfrm>
        <a:graphic>
          <a:graphicData uri="http://schemas.openxmlformats.org/presentationml/2006/ole">
            <mc:AlternateContent xmlns:mc="http://schemas.openxmlformats.org/markup-compatibility/2006">
              <mc:Choice xmlns:v="urn:schemas-microsoft-com:vml" Requires="v">
                <p:oleObj spid="_x0000_s103131" name="Equation" r:id="rId24" imgW="1269720" imgH="203040" progId="Equation.DSMT4">
                  <p:embed/>
                </p:oleObj>
              </mc:Choice>
              <mc:Fallback>
                <p:oleObj name="Equation" r:id="rId24" imgW="1269720" imgH="203040" progId="Equation.DSMT4">
                  <p:embed/>
                  <p:pic>
                    <p:nvPicPr>
                      <p:cNvPr id="304150" name="Object 22"/>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6248400" y="4297363"/>
                        <a:ext cx="2511425" cy="42703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04151" name="Object 23"/>
          <p:cNvGraphicFramePr>
            <a:graphicFrameLocks noChangeAspect="1"/>
          </p:cNvGraphicFramePr>
          <p:nvPr/>
        </p:nvGraphicFramePr>
        <p:xfrm>
          <a:off x="2043113" y="4876800"/>
          <a:ext cx="2376487" cy="447675"/>
        </p:xfrm>
        <a:graphic>
          <a:graphicData uri="http://schemas.openxmlformats.org/presentationml/2006/ole">
            <mc:AlternateContent xmlns:mc="http://schemas.openxmlformats.org/markup-compatibility/2006">
              <mc:Choice xmlns:v="urn:schemas-microsoft-com:vml" Requires="v">
                <p:oleObj spid="_x0000_s103132" name="Equation" r:id="rId26" imgW="1143000" imgH="203040" progId="Equation.DSMT4">
                  <p:embed/>
                </p:oleObj>
              </mc:Choice>
              <mc:Fallback>
                <p:oleObj name="Equation" r:id="rId26" imgW="1143000" imgH="203040" progId="Equation.DSMT4">
                  <p:embed/>
                  <p:pic>
                    <p:nvPicPr>
                      <p:cNvPr id="304151" name="Object 23"/>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043113" y="4876800"/>
                        <a:ext cx="2376487" cy="4476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04152" name="Object 24"/>
          <p:cNvGraphicFramePr>
            <a:graphicFrameLocks noChangeAspect="1"/>
          </p:cNvGraphicFramePr>
          <p:nvPr/>
        </p:nvGraphicFramePr>
        <p:xfrm>
          <a:off x="1936750" y="4384675"/>
          <a:ext cx="2178050" cy="415925"/>
        </p:xfrm>
        <a:graphic>
          <a:graphicData uri="http://schemas.openxmlformats.org/presentationml/2006/ole">
            <mc:AlternateContent xmlns:mc="http://schemas.openxmlformats.org/markup-compatibility/2006">
              <mc:Choice xmlns:v="urn:schemas-microsoft-com:vml" Requires="v">
                <p:oleObj spid="_x0000_s103133" name="Equation" r:id="rId28" imgW="1130040" imgH="203040" progId="Equation.DSMT4">
                  <p:embed/>
                </p:oleObj>
              </mc:Choice>
              <mc:Fallback>
                <p:oleObj name="Equation" r:id="rId28" imgW="1130040" imgH="203040" progId="Equation.DSMT4">
                  <p:embed/>
                  <p:pic>
                    <p:nvPicPr>
                      <p:cNvPr id="304152" name="Object 24"/>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1936750" y="4384675"/>
                        <a:ext cx="2178050" cy="41592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
        <p:nvSpPr>
          <p:cNvPr id="304153" name="Text Box 25"/>
          <p:cNvSpPr txBox="1">
            <a:spLocks noChangeArrowheads="1"/>
          </p:cNvSpPr>
          <p:nvPr/>
        </p:nvSpPr>
        <p:spPr bwMode="auto">
          <a:xfrm>
            <a:off x="533400" y="6172200"/>
            <a:ext cx="2971800" cy="457200"/>
          </a:xfrm>
          <a:prstGeom prst="rect">
            <a:avLst/>
          </a:prstGeom>
          <a:solidFill>
            <a:schemeClr val="bg1"/>
          </a:solidFill>
          <a:ln w="9525">
            <a:noFill/>
            <a:miter lim="800000"/>
            <a:headEnd/>
            <a:tailEnd/>
          </a:ln>
          <a:effectLst/>
        </p:spPr>
        <p:txBody>
          <a:bodyPr>
            <a:prstTxWarp prst="textNoShape">
              <a:avLst/>
            </a:prstTxWarp>
            <a:spAutoFit/>
          </a:bodyPr>
          <a:lstStyle/>
          <a:p>
            <a:r>
              <a:rPr lang="en-US">
                <a:solidFill>
                  <a:srgbClr val="CC00CC"/>
                </a:solidFill>
                <a:latin typeface="Arial Narrow" charset="0"/>
              </a:rPr>
              <a:t>What is the total power?  </a:t>
            </a:r>
          </a:p>
        </p:txBody>
      </p:sp>
      <p:graphicFrame>
        <p:nvGraphicFramePr>
          <p:cNvPr id="304154" name="Object 26"/>
          <p:cNvGraphicFramePr>
            <a:graphicFrameLocks noChangeAspect="1"/>
          </p:cNvGraphicFramePr>
          <p:nvPr/>
        </p:nvGraphicFramePr>
        <p:xfrm>
          <a:off x="3276600" y="6261100"/>
          <a:ext cx="414338" cy="292100"/>
        </p:xfrm>
        <a:graphic>
          <a:graphicData uri="http://schemas.openxmlformats.org/presentationml/2006/ole">
            <mc:AlternateContent xmlns:mc="http://schemas.openxmlformats.org/markup-compatibility/2006">
              <mc:Choice xmlns:v="urn:schemas-microsoft-com:vml" Requires="v">
                <p:oleObj spid="_x0000_s103134" name="Equation" r:id="rId30" imgW="304560" imgH="203040" progId="Equation.DSMT4">
                  <p:embed/>
                </p:oleObj>
              </mc:Choice>
              <mc:Fallback>
                <p:oleObj name="Equation" r:id="rId30" imgW="304560" imgH="203040" progId="Equation.DSMT4">
                  <p:embed/>
                  <p:pic>
                    <p:nvPicPr>
                      <p:cNvPr id="304154" name="Object 26"/>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3276600" y="6261100"/>
                        <a:ext cx="414338" cy="292100"/>
                      </a:xfrm>
                      <a:prstGeom prst="rect">
                        <a:avLst/>
                      </a:prstGeom>
                      <a:solidFill>
                        <a:schemeClr val="bg1"/>
                      </a:solidFill>
                      <a:ln>
                        <a:noFill/>
                      </a:ln>
                      <a:extLs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04155" name="Object 27"/>
          <p:cNvGraphicFramePr>
            <a:graphicFrameLocks noChangeAspect="1"/>
          </p:cNvGraphicFramePr>
          <p:nvPr/>
        </p:nvGraphicFramePr>
        <p:xfrm>
          <a:off x="3878263" y="6261100"/>
          <a:ext cx="1619250" cy="292100"/>
        </p:xfrm>
        <a:graphic>
          <a:graphicData uri="http://schemas.openxmlformats.org/presentationml/2006/ole">
            <mc:AlternateContent xmlns:mc="http://schemas.openxmlformats.org/markup-compatibility/2006">
              <mc:Choice xmlns:v="urn:schemas-microsoft-com:vml" Requires="v">
                <p:oleObj spid="_x0000_s103135" name="Equation" r:id="rId32" imgW="1193760" imgH="203040" progId="Equation.DSMT4">
                  <p:embed/>
                </p:oleObj>
              </mc:Choice>
              <mc:Fallback>
                <p:oleObj name="Equation" r:id="rId32" imgW="1193760" imgH="203040" progId="Equation.DSMT4">
                  <p:embed/>
                  <p:pic>
                    <p:nvPicPr>
                      <p:cNvPr id="304155" name="Object 27"/>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3878263" y="6261100"/>
                        <a:ext cx="1619250" cy="292100"/>
                      </a:xfrm>
                      <a:prstGeom prst="rect">
                        <a:avLst/>
                      </a:prstGeom>
                      <a:solidFill>
                        <a:schemeClr val="bg1"/>
                      </a:solidFill>
                      <a:ln>
                        <a:noFill/>
                      </a:ln>
                      <a:extLs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04156" name="Object 28"/>
          <p:cNvGraphicFramePr>
            <a:graphicFrameLocks noChangeAspect="1"/>
          </p:cNvGraphicFramePr>
          <p:nvPr/>
        </p:nvGraphicFramePr>
        <p:xfrm>
          <a:off x="5684838" y="6289675"/>
          <a:ext cx="3306762" cy="236538"/>
        </p:xfrm>
        <a:graphic>
          <a:graphicData uri="http://schemas.openxmlformats.org/presentationml/2006/ole">
            <mc:AlternateContent xmlns:mc="http://schemas.openxmlformats.org/markup-compatibility/2006">
              <mc:Choice xmlns:v="urn:schemas-microsoft-com:vml" Requires="v">
                <p:oleObj spid="_x0000_s103136" name="Equation" r:id="rId34" imgW="2438280" imgH="164880" progId="Equation.DSMT4">
                  <p:embed/>
                </p:oleObj>
              </mc:Choice>
              <mc:Fallback>
                <p:oleObj name="Equation" r:id="rId34" imgW="2438280" imgH="164880" progId="Equation.DSMT4">
                  <p:embed/>
                  <p:pic>
                    <p:nvPicPr>
                      <p:cNvPr id="304156" name="Object 28"/>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5684838" y="6289675"/>
                        <a:ext cx="3306762" cy="236538"/>
                      </a:xfrm>
                      <a:prstGeom prst="rect">
                        <a:avLst/>
                      </a:prstGeom>
                      <a:solidFill>
                        <a:schemeClr val="bg1"/>
                      </a:solidFill>
                      <a:ln>
                        <a:noFill/>
                      </a:ln>
                      <a:extLs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97708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69E5A06-31D5-AF47-8D83-B0D4AB7E3FC1}"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685800" y="0"/>
            <a:ext cx="7772400" cy="589402"/>
          </a:xfrm>
        </p:spPr>
        <p:txBody>
          <a:bodyPr/>
          <a:lstStyle/>
          <a:p>
            <a:r>
              <a:rPr lang="en-US" b="1" dirty="0">
                <a:latin typeface="Arial Narrow" charset="0"/>
                <a:ea typeface="ＭＳ Ｐゴシック" charset="0"/>
                <a:cs typeface="ＭＳ Ｐゴシック" charset="0"/>
              </a:rPr>
              <a:t>Basic Rules of the Online Classes </a:t>
            </a:r>
          </a:p>
        </p:txBody>
      </p:sp>
      <p:sp>
        <p:nvSpPr>
          <p:cNvPr id="111619" name="Rectangle 3"/>
          <p:cNvSpPr>
            <a:spLocks noGrp="1" noChangeArrowheads="1"/>
          </p:cNvSpPr>
          <p:nvPr>
            <p:ph type="body" idx="1"/>
          </p:nvPr>
        </p:nvSpPr>
        <p:spPr>
          <a:xfrm>
            <a:off x="266700" y="533400"/>
            <a:ext cx="8610600" cy="5715000"/>
          </a:xfrm>
        </p:spPr>
        <p:txBody>
          <a:bodyPr/>
          <a:lstStyle/>
          <a:p>
            <a:pPr eaLnBrk="1" hangingPunct="1"/>
            <a:r>
              <a:rPr lang="en-US" sz="2400" dirty="0"/>
              <a:t>I will take attendance as if we are in the class room!</a:t>
            </a:r>
          </a:p>
          <a:p>
            <a:pPr lvl="1" eaLnBrk="1" hangingPunct="1"/>
            <a:r>
              <a:rPr lang="en-US" sz="2000" dirty="0"/>
              <a:t>Turn on your mic when joining the class but then </a:t>
            </a:r>
            <a:r>
              <a:rPr lang="en-US" sz="2000" b="1" u="sng" dirty="0">
                <a:solidFill>
                  <a:srgbClr val="C00000"/>
                </a:solidFill>
              </a:rPr>
              <a:t>mute</a:t>
            </a:r>
            <a:r>
              <a:rPr lang="en-US" sz="2000" dirty="0"/>
              <a:t> once you have answered to the roll call!</a:t>
            </a:r>
          </a:p>
          <a:p>
            <a:pPr eaLnBrk="1" hangingPunct="1"/>
            <a:r>
              <a:rPr lang="en-US" sz="2400" dirty="0"/>
              <a:t>All mics must be muted unless you have a question</a:t>
            </a:r>
          </a:p>
          <a:p>
            <a:pPr lvl="1" eaLnBrk="1" hangingPunct="1"/>
            <a:r>
              <a:rPr lang="en-US" sz="2000" dirty="0"/>
              <a:t>I will unmute all of you when I ask you a question for interactivity!</a:t>
            </a:r>
          </a:p>
          <a:p>
            <a:pPr eaLnBrk="1" hangingPunct="1"/>
            <a:r>
              <a:rPr lang="en-US" sz="2400" dirty="0"/>
              <a:t>If you have a question, turn on your mic, pronounce your name and ask your question</a:t>
            </a:r>
          </a:p>
          <a:p>
            <a:pPr eaLnBrk="1" hangingPunct="1"/>
            <a:r>
              <a:rPr lang="en-US" sz="2400" dirty="0"/>
              <a:t>Use </a:t>
            </a:r>
            <a:r>
              <a:rPr lang="en-US" sz="2400" b="1" u="sng" dirty="0">
                <a:solidFill>
                  <a:srgbClr val="C00000"/>
                </a:solidFill>
              </a:rPr>
              <a:t>appropriate languages </a:t>
            </a:r>
            <a:r>
              <a:rPr lang="en-US" sz="2400" dirty="0"/>
              <a:t>on mic and on chat!</a:t>
            </a:r>
          </a:p>
          <a:p>
            <a:pPr lvl="1" eaLnBrk="1" hangingPunct="1"/>
            <a:r>
              <a:rPr lang="en-US" sz="2000" dirty="0"/>
              <a:t>You can only chat with me</a:t>
            </a:r>
          </a:p>
          <a:p>
            <a:pPr eaLnBrk="1" hangingPunct="1"/>
            <a:r>
              <a:rPr lang="en-US" sz="2400" dirty="0"/>
              <a:t>You will be assigned into random breakout rooms for example problem solving.   Please discuss amongst yourselves to take advantage of the session!</a:t>
            </a:r>
          </a:p>
          <a:p>
            <a:pPr eaLnBrk="1" hangingPunct="1"/>
            <a:r>
              <a:rPr lang="en-US" sz="2400" dirty="0"/>
              <a:t>No recording of the lecture is permitted!</a:t>
            </a:r>
          </a:p>
        </p:txBody>
      </p:sp>
      <p:sp>
        <p:nvSpPr>
          <p:cNvPr id="2" name="Date Placeholder 1">
            <a:extLst>
              <a:ext uri="{FF2B5EF4-FFF2-40B4-BE49-F238E27FC236}">
                <a16:creationId xmlns:a16="http://schemas.microsoft.com/office/drawing/2014/main" id="{30CA42AD-DC00-9447-91D9-70CBA23F28E2}"/>
              </a:ext>
            </a:extLst>
          </p:cNvPr>
          <p:cNvSpPr>
            <a:spLocks noGrp="1"/>
          </p:cNvSpPr>
          <p:nvPr>
            <p:ph type="dt" sz="half" idx="10"/>
          </p:nvPr>
        </p:nvSpPr>
        <p:spPr/>
        <p:txBody>
          <a:bodyPr/>
          <a:lstStyle/>
          <a:p>
            <a:pPr>
              <a:defRPr/>
            </a:pPr>
            <a:r>
              <a:rPr lang="en-US"/>
              <a:t>Monday, Mar. 23, 2020</a:t>
            </a:r>
          </a:p>
        </p:txBody>
      </p:sp>
      <p:sp>
        <p:nvSpPr>
          <p:cNvPr id="3" name="Footer Placeholder 2">
            <a:extLst>
              <a:ext uri="{FF2B5EF4-FFF2-40B4-BE49-F238E27FC236}">
                <a16:creationId xmlns:a16="http://schemas.microsoft.com/office/drawing/2014/main" id="{A308DDB8-3B59-7340-8606-6405E0724F6A}"/>
              </a:ext>
            </a:extLst>
          </p:cNvPr>
          <p:cNvSpPr>
            <a:spLocks noGrp="1"/>
          </p:cNvSpPr>
          <p:nvPr>
            <p:ph type="ftr" sz="quarter" idx="11"/>
          </p:nvPr>
        </p:nvSpPr>
        <p:spPr/>
        <p:txBody>
          <a:bodyPr/>
          <a:lstStyle/>
          <a:p>
            <a:pPr>
              <a:defRPr/>
            </a:pPr>
            <a:r>
              <a:rPr lang="en-US"/>
              <a:t>PHYS 1444-002, Spring 2020                    Dr. Jaehoon Yu</a:t>
            </a:r>
          </a:p>
        </p:txBody>
      </p:sp>
    </p:spTree>
    <p:extLst>
      <p:ext uri="{BB962C8B-B14F-4D97-AF65-F5344CB8AC3E}">
        <p14:creationId xmlns:p14="http://schemas.microsoft.com/office/powerpoint/2010/main" val="2328498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69E5A06-31D5-AF47-8D83-B0D4AB7E3FC1}" type="slidenum">
              <a:rPr lang="en-US" sz="1400">
                <a:solidFill>
                  <a:srgbClr val="A50021"/>
                </a:solidFill>
                <a:latin typeface="Arial Narrow" charset="0"/>
              </a:rPr>
              <a:pPr eaLnBrk="1" hangingPunct="1"/>
              <a:t>3</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685800" y="76200"/>
            <a:ext cx="7772400" cy="589402"/>
          </a:xfrm>
        </p:spPr>
        <p:txBody>
          <a:bodyPr/>
          <a:lstStyle/>
          <a:p>
            <a:r>
              <a:rPr lang="en-US" b="1" dirty="0">
                <a:latin typeface="Arial Narrow" charset="0"/>
                <a:ea typeface="ＭＳ Ｐゴシック" charset="0"/>
                <a:cs typeface="ＭＳ Ｐゴシック" charset="0"/>
              </a:rPr>
              <a:t>Announcements </a:t>
            </a:r>
          </a:p>
        </p:txBody>
      </p:sp>
      <p:sp>
        <p:nvSpPr>
          <p:cNvPr id="111619" name="Rectangle 3"/>
          <p:cNvSpPr>
            <a:spLocks noGrp="1" noChangeArrowheads="1"/>
          </p:cNvSpPr>
          <p:nvPr>
            <p:ph type="body" idx="1"/>
          </p:nvPr>
        </p:nvSpPr>
        <p:spPr>
          <a:xfrm>
            <a:off x="266700" y="604787"/>
            <a:ext cx="8610600" cy="5562600"/>
          </a:xfrm>
        </p:spPr>
        <p:txBody>
          <a:bodyPr/>
          <a:lstStyle/>
          <a:p>
            <a:pPr eaLnBrk="1" hangingPunct="1">
              <a:spcBef>
                <a:spcPts val="0"/>
              </a:spcBef>
            </a:pPr>
            <a:r>
              <a:rPr lang="en-US" sz="2400" dirty="0"/>
              <a:t>Reading Assignments: CH25.9 and 25.10</a:t>
            </a:r>
          </a:p>
          <a:p>
            <a:pPr eaLnBrk="1" hangingPunct="1">
              <a:spcBef>
                <a:spcPts val="0"/>
              </a:spcBef>
            </a:pPr>
            <a:r>
              <a:rPr lang="en-US" sz="2400" dirty="0"/>
              <a:t>Mid-term Exam</a:t>
            </a:r>
          </a:p>
          <a:p>
            <a:pPr lvl="1" eaLnBrk="1" hangingPunct="1">
              <a:spcBef>
                <a:spcPts val="0"/>
              </a:spcBef>
            </a:pPr>
            <a:r>
              <a:rPr lang="en-US" sz="2000" dirty="0"/>
              <a:t>Wednesday, Mar. 25 via Quest </a:t>
            </a:r>
            <a:r>
              <a:rPr lang="en-US" sz="2000" dirty="0">
                <a:sym typeface="Wingdings" pitchFamily="2" charset="2"/>
              </a:rPr>
              <a:t> No free tries!  Once </a:t>
            </a:r>
            <a:r>
              <a:rPr lang="en-US" sz="2000" b="1" u="sng" dirty="0">
                <a:solidFill>
                  <a:srgbClr val="C00000"/>
                </a:solidFill>
                <a:sym typeface="Wingdings" pitchFamily="2" charset="2"/>
              </a:rPr>
              <a:t>submitted</a:t>
            </a:r>
            <a:r>
              <a:rPr lang="en-US" sz="2000" dirty="0">
                <a:sym typeface="Wingdings" pitchFamily="2" charset="2"/>
              </a:rPr>
              <a:t>, you cannot change the answer!  So be very careful!</a:t>
            </a:r>
          </a:p>
          <a:p>
            <a:pPr lvl="1" eaLnBrk="1" hangingPunct="1">
              <a:spcBef>
                <a:spcPts val="0"/>
              </a:spcBef>
            </a:pPr>
            <a:r>
              <a:rPr lang="en-US" sz="2000" dirty="0">
                <a:sym typeface="Wingdings" pitchFamily="2" charset="2"/>
              </a:rPr>
              <a:t>First join in zoom class at 1pm and then move onto the exam on Quest at 1:05pm through 2:25pm  Keep zoom on so that if you have any questions to me, type your questions in the chat window</a:t>
            </a:r>
            <a:endParaRPr lang="en-US" sz="2000" dirty="0"/>
          </a:p>
          <a:p>
            <a:pPr lvl="1" eaLnBrk="1" hangingPunct="1">
              <a:spcBef>
                <a:spcPts val="0"/>
              </a:spcBef>
            </a:pPr>
            <a:r>
              <a:rPr lang="en-US" sz="2000" dirty="0"/>
              <a:t>Covers CH21.1 through what we finish today, Monday, Mar. 23 (CH25.7?) + the math refresher</a:t>
            </a:r>
            <a:endParaRPr lang="en-US" sz="1800" dirty="0"/>
          </a:p>
          <a:p>
            <a:pPr lvl="1" eaLnBrk="1" hangingPunct="1">
              <a:spcBef>
                <a:spcPts val="0"/>
              </a:spcBef>
            </a:pPr>
            <a:r>
              <a:rPr lang="en-US" sz="2000" dirty="0"/>
              <a:t>You can use your calculator but DO NOT input formula into it!</a:t>
            </a:r>
          </a:p>
          <a:p>
            <a:pPr lvl="2" eaLnBrk="1" hangingPunct="1">
              <a:spcBef>
                <a:spcPts val="0"/>
              </a:spcBef>
            </a:pPr>
            <a:r>
              <a:rPr lang="en-US" sz="1800" dirty="0"/>
              <a:t>Cell phones or any types of computers cannot replace a calculator!</a:t>
            </a:r>
          </a:p>
          <a:p>
            <a:pPr lvl="2" eaLnBrk="1" hangingPunct="1">
              <a:spcBef>
                <a:spcPts val="0"/>
              </a:spcBef>
            </a:pPr>
            <a:r>
              <a:rPr lang="en-US" sz="1800" dirty="0"/>
              <a:t>Turn off your phones!!</a:t>
            </a:r>
          </a:p>
          <a:p>
            <a:pPr lvl="1" eaLnBrk="1" hangingPunct="1">
              <a:spcBef>
                <a:spcPts val="0"/>
              </a:spcBef>
            </a:pPr>
            <a:r>
              <a:rPr lang="en-US" sz="2000" dirty="0"/>
              <a:t>BYOF: You may prepare a one 8.5x11.5 sheet (front and back) of </a:t>
            </a:r>
            <a:r>
              <a:rPr lang="en-US" sz="2000" b="1" u="sng" dirty="0">
                <a:solidFill>
                  <a:srgbClr val="FF0000"/>
                </a:solidFill>
              </a:rPr>
              <a:t>handwritten</a:t>
            </a:r>
            <a:r>
              <a:rPr lang="en-US" sz="2000" dirty="0"/>
              <a:t> formulae and values of constants </a:t>
            </a:r>
          </a:p>
          <a:p>
            <a:pPr lvl="1" eaLnBrk="1" hangingPunct="1">
              <a:spcBef>
                <a:spcPts val="0"/>
              </a:spcBef>
            </a:pPr>
            <a:r>
              <a:rPr lang="en-US" sz="2000" dirty="0"/>
              <a:t>No derivations, word definitions or solutions of any problems!</a:t>
            </a:r>
          </a:p>
          <a:p>
            <a:pPr lvl="1" eaLnBrk="1" hangingPunct="1">
              <a:spcBef>
                <a:spcPts val="0"/>
              </a:spcBef>
            </a:pPr>
            <a:r>
              <a:rPr lang="en-US" sz="2000" dirty="0"/>
              <a:t>Let’s be fair to other students and not cheat!</a:t>
            </a:r>
          </a:p>
          <a:p>
            <a:pPr eaLnBrk="1" hangingPunct="1">
              <a:spcBef>
                <a:spcPts val="0"/>
              </a:spcBef>
            </a:pPr>
            <a:r>
              <a:rPr lang="en-US" sz="2400" dirty="0"/>
              <a:t>There will not be any department colloquia this semester</a:t>
            </a:r>
          </a:p>
        </p:txBody>
      </p:sp>
      <p:sp>
        <p:nvSpPr>
          <p:cNvPr id="2" name="Date Placeholder 1">
            <a:extLst>
              <a:ext uri="{FF2B5EF4-FFF2-40B4-BE49-F238E27FC236}">
                <a16:creationId xmlns:a16="http://schemas.microsoft.com/office/drawing/2014/main" id="{30CA42AD-DC00-9447-91D9-70CBA23F28E2}"/>
              </a:ext>
            </a:extLst>
          </p:cNvPr>
          <p:cNvSpPr>
            <a:spLocks noGrp="1"/>
          </p:cNvSpPr>
          <p:nvPr>
            <p:ph type="dt" sz="half" idx="10"/>
          </p:nvPr>
        </p:nvSpPr>
        <p:spPr/>
        <p:txBody>
          <a:bodyPr/>
          <a:lstStyle/>
          <a:p>
            <a:pPr>
              <a:defRPr/>
            </a:pPr>
            <a:r>
              <a:rPr lang="en-US"/>
              <a:t>Monday, Mar. 23, 2020</a:t>
            </a:r>
          </a:p>
        </p:txBody>
      </p:sp>
      <p:sp>
        <p:nvSpPr>
          <p:cNvPr id="3" name="Footer Placeholder 2">
            <a:extLst>
              <a:ext uri="{FF2B5EF4-FFF2-40B4-BE49-F238E27FC236}">
                <a16:creationId xmlns:a16="http://schemas.microsoft.com/office/drawing/2014/main" id="{A308DDB8-3B59-7340-8606-6405E0724F6A}"/>
              </a:ext>
            </a:extLst>
          </p:cNvPr>
          <p:cNvSpPr>
            <a:spLocks noGrp="1"/>
          </p:cNvSpPr>
          <p:nvPr>
            <p:ph type="ftr" sz="quarter" idx="11"/>
          </p:nvPr>
        </p:nvSpPr>
        <p:spPr/>
        <p:txBody>
          <a:bodyPr/>
          <a:lstStyle/>
          <a:p>
            <a:pPr>
              <a:defRPr/>
            </a:pPr>
            <a:r>
              <a:rPr lang="en-US"/>
              <a:t>PHYS 1444-002, Spring 2020                    Dr. Jaehoon Yu</a:t>
            </a:r>
          </a:p>
        </p:txBody>
      </p:sp>
    </p:spTree>
    <p:extLst>
      <p:ext uri="{BB962C8B-B14F-4D97-AF65-F5344CB8AC3E}">
        <p14:creationId xmlns:p14="http://schemas.microsoft.com/office/powerpoint/2010/main" val="2337915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Mar. 4, 2020</a:t>
            </a:r>
          </a:p>
        </p:txBody>
      </p:sp>
      <p:sp>
        <p:nvSpPr>
          <p:cNvPr id="23557"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003300"/>
                </a:solidFill>
                <a:latin typeface="Arial Narrow" charset="0"/>
              </a:rPr>
              <a:t>PHYS 1444-002, Spring 2020                    Dr. Jaehoon Yu</a:t>
            </a:r>
          </a:p>
        </p:txBody>
      </p:sp>
      <p:sp>
        <p:nvSpPr>
          <p:cNvPr id="14"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FD3A63DB-6750-DB49-B9CA-21BBAF6B1FB8}" type="slidenum">
              <a:rPr lang="en-US" sz="1400">
                <a:solidFill>
                  <a:srgbClr val="A50021"/>
                </a:solidFill>
                <a:latin typeface="Arial Narrow" charset="0"/>
              </a:rPr>
              <a:pPr eaLnBrk="1" hangingPunct="1"/>
              <a:t>4</a:t>
            </a:fld>
            <a:endParaRPr lang="en-US" sz="1400">
              <a:solidFill>
                <a:srgbClr val="A50021"/>
              </a:solidFill>
              <a:latin typeface="Arial Narrow" charset="0"/>
            </a:endParaRPr>
          </a:p>
        </p:txBody>
      </p:sp>
      <p:pic>
        <p:nvPicPr>
          <p:cNvPr id="287746" name="Picture 2" descr="FG25_0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781050"/>
            <a:ext cx="1905000" cy="1428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3560" name="Rectangle 3"/>
          <p:cNvSpPr>
            <a:spLocks noGrp="1" noChangeArrowheads="1"/>
          </p:cNvSpPr>
          <p:nvPr>
            <p:ph type="title"/>
          </p:nvPr>
        </p:nvSpPr>
        <p:spPr>
          <a:xfrm>
            <a:off x="76200" y="0"/>
            <a:ext cx="8915400" cy="685800"/>
          </a:xfrm>
        </p:spPr>
        <p:txBody>
          <a:bodyPr/>
          <a:lstStyle/>
          <a:p>
            <a:r>
              <a:rPr lang="en-US" dirty="0">
                <a:latin typeface="Arial Narrow" charset="0"/>
                <a:ea typeface="ＭＳ Ｐゴシック" charset="0"/>
                <a:cs typeface="ＭＳ Ｐゴシック" charset="0"/>
              </a:rPr>
              <a:t>Refresher: Electric Current</a:t>
            </a:r>
          </a:p>
        </p:txBody>
      </p:sp>
      <p:sp>
        <p:nvSpPr>
          <p:cNvPr id="287748" name="Rectangle 4"/>
          <p:cNvSpPr>
            <a:spLocks noChangeArrowheads="1"/>
          </p:cNvSpPr>
          <p:nvPr/>
        </p:nvSpPr>
        <p:spPr bwMode="auto">
          <a:xfrm>
            <a:off x="152400" y="457200"/>
            <a:ext cx="8610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dirty="0">
                <a:solidFill>
                  <a:schemeClr val="accent2"/>
                </a:solidFill>
                <a:latin typeface="Arial Narrow" charset="0"/>
              </a:rPr>
              <a:t>When a circuit is powered by a battery (or a source of </a:t>
            </a:r>
            <a:r>
              <a:rPr lang="en-US" sz="2800" dirty="0" err="1">
                <a:solidFill>
                  <a:schemeClr val="accent2"/>
                </a:solidFill>
                <a:latin typeface="Arial Narrow" charset="0"/>
              </a:rPr>
              <a:t>emf</a:t>
            </a:r>
            <a:r>
              <a:rPr lang="en-US" sz="2800" dirty="0">
                <a:solidFill>
                  <a:schemeClr val="accent2"/>
                </a:solidFill>
                <a:latin typeface="Arial Narrow" charset="0"/>
              </a:rPr>
              <a:t>) the charge can flow through the circuit.</a:t>
            </a:r>
          </a:p>
          <a:p>
            <a:pPr marL="342900" indent="-342900">
              <a:spcBef>
                <a:spcPct val="20000"/>
              </a:spcBef>
              <a:buFontTx/>
              <a:buChar char="•"/>
            </a:pPr>
            <a:r>
              <a:rPr lang="en-US" sz="2800" dirty="0">
                <a:solidFill>
                  <a:schemeClr val="accent2"/>
                </a:solidFill>
                <a:latin typeface="Arial Narrow" charset="0"/>
              </a:rPr>
              <a:t>Electric Current: Any flow of charge</a:t>
            </a:r>
          </a:p>
          <a:p>
            <a:pPr marL="742950" lvl="1" indent="-285750">
              <a:spcBef>
                <a:spcPct val="20000"/>
              </a:spcBef>
              <a:buFontTx/>
              <a:buChar char="–"/>
            </a:pPr>
            <a:r>
              <a:rPr lang="en-US" dirty="0">
                <a:solidFill>
                  <a:srgbClr val="660066"/>
                </a:solidFill>
                <a:latin typeface="Arial Narrow" charset="0"/>
              </a:rPr>
              <a:t>Current can flow whenever there is a potential difference between the ends of a conductor (or when the two ends have opposite charges)</a:t>
            </a:r>
          </a:p>
          <a:p>
            <a:pPr marL="1143000" lvl="2" indent="-228600">
              <a:spcBef>
                <a:spcPct val="20000"/>
              </a:spcBef>
              <a:buFontTx/>
              <a:buChar char="•"/>
            </a:pPr>
            <a:r>
              <a:rPr lang="en-US" sz="2000" dirty="0">
                <a:solidFill>
                  <a:srgbClr val="003300"/>
                </a:solidFill>
                <a:latin typeface="Arial Narrow" charset="0"/>
              </a:rPr>
              <a:t>The current can flow even through the empty space under certain conditions</a:t>
            </a:r>
          </a:p>
          <a:p>
            <a:pPr marL="742950" lvl="1" indent="-285750">
              <a:spcBef>
                <a:spcPct val="20000"/>
              </a:spcBef>
              <a:buFontTx/>
              <a:buChar char="–"/>
            </a:pPr>
            <a:r>
              <a:rPr lang="en-US" dirty="0">
                <a:solidFill>
                  <a:srgbClr val="660066"/>
                </a:solidFill>
                <a:latin typeface="Arial Narrow" charset="0"/>
              </a:rPr>
              <a:t>Electric current in a wire can be defined as the net amount of charge that passes through the wire’s full cross section at any point per unit time (just like the flow of water through a conduit.)</a:t>
            </a:r>
          </a:p>
          <a:p>
            <a:pPr marL="742950" lvl="1" indent="-285750">
              <a:spcBef>
                <a:spcPct val="20000"/>
              </a:spcBef>
              <a:buFontTx/>
              <a:buChar char="–"/>
            </a:pPr>
            <a:r>
              <a:rPr lang="en-US" dirty="0">
                <a:solidFill>
                  <a:srgbClr val="660066"/>
                </a:solidFill>
                <a:latin typeface="Arial Narrow" charset="0"/>
              </a:rPr>
              <a:t>Average current is defined as:</a:t>
            </a:r>
          </a:p>
          <a:p>
            <a:pPr marL="742950" lvl="1" indent="-285750">
              <a:spcBef>
                <a:spcPct val="20000"/>
              </a:spcBef>
              <a:buFontTx/>
              <a:buChar char="–"/>
            </a:pPr>
            <a:r>
              <a:rPr lang="en-US" dirty="0">
                <a:solidFill>
                  <a:srgbClr val="660066"/>
                </a:solidFill>
                <a:latin typeface="Arial Narrow" charset="0"/>
              </a:rPr>
              <a:t>The instantaneous current is:</a:t>
            </a:r>
          </a:p>
          <a:p>
            <a:pPr marL="742950" lvl="1" indent="-285750">
              <a:spcBef>
                <a:spcPct val="20000"/>
              </a:spcBef>
              <a:buFontTx/>
              <a:buChar char="–"/>
            </a:pPr>
            <a:r>
              <a:rPr lang="en-US" dirty="0">
                <a:solidFill>
                  <a:srgbClr val="660066"/>
                </a:solidFill>
                <a:latin typeface="Arial Narrow" charset="0"/>
              </a:rPr>
              <a:t>What kind of a quantity is the current?</a:t>
            </a:r>
          </a:p>
        </p:txBody>
      </p:sp>
      <p:graphicFrame>
        <p:nvGraphicFramePr>
          <p:cNvPr id="287749" name="Object 2"/>
          <p:cNvGraphicFramePr>
            <a:graphicFrameLocks noChangeAspect="1"/>
          </p:cNvGraphicFramePr>
          <p:nvPr/>
        </p:nvGraphicFramePr>
        <p:xfrm>
          <a:off x="4419600" y="4648200"/>
          <a:ext cx="1075686" cy="373062"/>
        </p:xfrm>
        <a:graphic>
          <a:graphicData uri="http://schemas.openxmlformats.org/presentationml/2006/ole">
            <mc:AlternateContent xmlns:mc="http://schemas.openxmlformats.org/markup-compatibility/2006">
              <mc:Choice xmlns:v="urn:schemas-microsoft-com:vml" Requires="v">
                <p:oleObj spid="_x0000_s144443" name="Equation" r:id="rId4" imgW="660400" imgH="215900" progId="Equation.DSMT4">
                  <p:embed/>
                </p:oleObj>
              </mc:Choice>
              <mc:Fallback>
                <p:oleObj name="Equation" r:id="rId4" imgW="660400" imgH="215900" progId="Equation.DSMT4">
                  <p:embed/>
                  <p:pic>
                    <p:nvPicPr>
                      <p:cNvPr id="287749" name="Object 2"/>
                      <p:cNvPicPr>
                        <a:picLocks noChangeAspect="1" noChangeArrowheads="1"/>
                      </p:cNvPicPr>
                      <p:nvPr/>
                    </p:nvPicPr>
                    <p:blipFill>
                      <a:blip r:embed="rId5"/>
                      <a:srcRect/>
                      <a:stretch>
                        <a:fillRect/>
                      </a:stretch>
                    </p:blipFill>
                    <p:spPr bwMode="auto">
                      <a:xfrm>
                        <a:off x="4419600" y="4648200"/>
                        <a:ext cx="1075686" cy="373062"/>
                      </a:xfrm>
                      <a:prstGeom prst="rect">
                        <a:avLst/>
                      </a:prstGeom>
                      <a:solidFill>
                        <a:srgbClr val="99FFCC"/>
                      </a:solidFill>
                      <a:ln w="28575">
                        <a:solidFill>
                          <a:srgbClr val="FF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287750" name="Object 3"/>
          <p:cNvGraphicFramePr>
            <a:graphicFrameLocks noChangeAspect="1"/>
          </p:cNvGraphicFramePr>
          <p:nvPr/>
        </p:nvGraphicFramePr>
        <p:xfrm>
          <a:off x="4408488" y="5156199"/>
          <a:ext cx="949296" cy="350013"/>
        </p:xfrm>
        <a:graphic>
          <a:graphicData uri="http://schemas.openxmlformats.org/presentationml/2006/ole">
            <mc:AlternateContent xmlns:mc="http://schemas.openxmlformats.org/markup-compatibility/2006">
              <mc:Choice xmlns:v="urn:schemas-microsoft-com:vml" Requires="v">
                <p:oleObj spid="_x0000_s144444" name="Equation" r:id="rId6" imgW="622300" imgH="215900" progId="Equation.DSMT4">
                  <p:embed/>
                </p:oleObj>
              </mc:Choice>
              <mc:Fallback>
                <p:oleObj name="Equation" r:id="rId6" imgW="622300" imgH="215900" progId="Equation.DSMT4">
                  <p:embed/>
                  <p:pic>
                    <p:nvPicPr>
                      <p:cNvPr id="287750" name="Object 3"/>
                      <p:cNvPicPr>
                        <a:picLocks noChangeAspect="1" noChangeArrowheads="1"/>
                      </p:cNvPicPr>
                      <p:nvPr/>
                    </p:nvPicPr>
                    <p:blipFill>
                      <a:blip r:embed="rId7"/>
                      <a:srcRect/>
                      <a:stretch>
                        <a:fillRect/>
                      </a:stretch>
                    </p:blipFill>
                    <p:spPr bwMode="auto">
                      <a:xfrm>
                        <a:off x="4408488" y="5156199"/>
                        <a:ext cx="949296" cy="350013"/>
                      </a:xfrm>
                      <a:prstGeom prst="rect">
                        <a:avLst/>
                      </a:prstGeom>
                      <a:solidFill>
                        <a:srgbClr val="99FFCC"/>
                      </a:solidFill>
                      <a:ln w="28575">
                        <a:solidFill>
                          <a:srgbClr val="FF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287751" name="Text Box 7"/>
          <p:cNvSpPr txBox="1">
            <a:spLocks noChangeArrowheads="1"/>
          </p:cNvSpPr>
          <p:nvPr/>
        </p:nvSpPr>
        <p:spPr bwMode="auto">
          <a:xfrm>
            <a:off x="6196317" y="4572000"/>
            <a:ext cx="2694969" cy="400110"/>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US" sz="2000" dirty="0">
                <a:solidFill>
                  <a:srgbClr val="FF0000"/>
                </a:solidFill>
                <a:latin typeface="Arial Narrow" charset="0"/>
              </a:rPr>
              <a:t>Unit of the electric current?</a:t>
            </a:r>
          </a:p>
        </p:txBody>
      </p:sp>
      <p:sp>
        <p:nvSpPr>
          <p:cNvPr id="287752" name="Text Box 8"/>
          <p:cNvSpPr txBox="1">
            <a:spLocks noChangeArrowheads="1"/>
          </p:cNvSpPr>
          <p:nvPr/>
        </p:nvSpPr>
        <p:spPr bwMode="auto">
          <a:xfrm>
            <a:off x="6649840" y="5137150"/>
            <a:ext cx="500457" cy="400110"/>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US" sz="2000">
                <a:solidFill>
                  <a:srgbClr val="FF0000"/>
                </a:solidFill>
                <a:latin typeface="Arial Narrow" charset="0"/>
              </a:rPr>
              <a:t>C/s</a:t>
            </a:r>
          </a:p>
        </p:txBody>
      </p:sp>
      <p:sp>
        <p:nvSpPr>
          <p:cNvPr id="287753" name="Text Box 9"/>
          <p:cNvSpPr txBox="1">
            <a:spLocks noChangeArrowheads="1"/>
          </p:cNvSpPr>
          <p:nvPr/>
        </p:nvSpPr>
        <p:spPr bwMode="auto">
          <a:xfrm>
            <a:off x="7341167" y="5137150"/>
            <a:ext cx="998991" cy="400110"/>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US" sz="2000">
                <a:solidFill>
                  <a:srgbClr val="FF0000"/>
                </a:solidFill>
                <a:latin typeface="Arial Narrow" charset="0"/>
              </a:rPr>
              <a:t>1A=1C/s</a:t>
            </a:r>
          </a:p>
        </p:txBody>
      </p:sp>
      <p:sp>
        <p:nvSpPr>
          <p:cNvPr id="287754" name="Text Box 10"/>
          <p:cNvSpPr txBox="1">
            <a:spLocks noChangeArrowheads="1"/>
          </p:cNvSpPr>
          <p:nvPr/>
        </p:nvSpPr>
        <p:spPr bwMode="auto">
          <a:xfrm>
            <a:off x="609600" y="6019800"/>
            <a:ext cx="8077200" cy="707886"/>
          </a:xfrm>
          <a:prstGeom prst="rect">
            <a:avLst/>
          </a:prstGeom>
          <a:solidFill>
            <a:srgbClr val="FFFF66"/>
          </a:solidFill>
          <a:ln w="28575">
            <a:solidFill>
              <a:srgbClr val="FF0000"/>
            </a:solid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lgn="just" eaLnBrk="1" hangingPunct="1"/>
            <a:r>
              <a:rPr lang="en-US" sz="2000" b="1" dirty="0">
                <a:solidFill>
                  <a:srgbClr val="FF0000"/>
                </a:solidFill>
                <a:latin typeface="Arial Narrow" charset="0"/>
              </a:rPr>
              <a:t>In a single circuit, the conservation of electric charge guarantees that the current at one point of the circuit is the same as any other points on the circuit.</a:t>
            </a:r>
          </a:p>
        </p:txBody>
      </p:sp>
      <p:sp>
        <p:nvSpPr>
          <p:cNvPr id="287755" name="Text Box 11"/>
          <p:cNvSpPr txBox="1">
            <a:spLocks noChangeArrowheads="1"/>
          </p:cNvSpPr>
          <p:nvPr/>
        </p:nvSpPr>
        <p:spPr bwMode="auto">
          <a:xfrm>
            <a:off x="5743896" y="5562600"/>
            <a:ext cx="721671" cy="369332"/>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r>
              <a:rPr lang="en-US" sz="1800">
                <a:solidFill>
                  <a:srgbClr val="FF0000"/>
                </a:solidFill>
                <a:latin typeface="Arial Narrow" charset="0"/>
              </a:rPr>
              <a:t>Scalar</a:t>
            </a:r>
          </a:p>
        </p:txBody>
      </p:sp>
    </p:spTree>
    <p:extLst>
      <p:ext uri="{BB962C8B-B14F-4D97-AF65-F5344CB8AC3E}">
        <p14:creationId xmlns:p14="http://schemas.microsoft.com/office/powerpoint/2010/main" val="2154841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Monday, Mar. 23, 2020</a:t>
            </a:r>
          </a:p>
        </p:txBody>
      </p:sp>
      <p:sp>
        <p:nvSpPr>
          <p:cNvPr id="5" name="Footer Placeholder 4"/>
          <p:cNvSpPr>
            <a:spLocks noGrp="1"/>
          </p:cNvSpPr>
          <p:nvPr>
            <p:ph type="ftr" sz="quarter" idx="11"/>
          </p:nvPr>
        </p:nvSpPr>
        <p:spPr/>
        <p:txBody>
          <a:bodyPr/>
          <a:lstStyle/>
          <a:p>
            <a:r>
              <a:rPr lang="en-US"/>
              <a:t>PHYS 1444-002, Spring 2020                    Dr. Jaehoon Yu</a:t>
            </a:r>
          </a:p>
        </p:txBody>
      </p:sp>
      <p:sp>
        <p:nvSpPr>
          <p:cNvPr id="6" name="Slide Number Placeholder 5"/>
          <p:cNvSpPr>
            <a:spLocks noGrp="1"/>
          </p:cNvSpPr>
          <p:nvPr>
            <p:ph type="sldNum" sz="quarter" idx="12"/>
          </p:nvPr>
        </p:nvSpPr>
        <p:spPr/>
        <p:txBody>
          <a:bodyPr/>
          <a:lstStyle/>
          <a:p>
            <a:fld id="{41481B35-2D2F-3745-9DED-E811F3666B05}" type="slidenum">
              <a:rPr lang="en-US"/>
              <a:pPr/>
              <a:t>5</a:t>
            </a:fld>
            <a:endParaRPr lang="en-US"/>
          </a:p>
        </p:txBody>
      </p:sp>
      <p:sp>
        <p:nvSpPr>
          <p:cNvPr id="289794" name="Rectangle 2"/>
          <p:cNvSpPr>
            <a:spLocks noGrp="1" noChangeArrowheads="1"/>
          </p:cNvSpPr>
          <p:nvPr>
            <p:ph type="title"/>
          </p:nvPr>
        </p:nvSpPr>
        <p:spPr>
          <a:xfrm>
            <a:off x="76200" y="0"/>
            <a:ext cx="8915400" cy="685800"/>
          </a:xfrm>
        </p:spPr>
        <p:txBody>
          <a:bodyPr/>
          <a:lstStyle/>
          <a:p>
            <a:r>
              <a:rPr lang="en-US"/>
              <a:t>Direction of the Electric Current</a:t>
            </a:r>
          </a:p>
        </p:txBody>
      </p:sp>
      <p:sp>
        <p:nvSpPr>
          <p:cNvPr id="289795" name="Rectangle 3"/>
          <p:cNvSpPr>
            <a:spLocks noChangeArrowheads="1"/>
          </p:cNvSpPr>
          <p:nvPr/>
        </p:nvSpPr>
        <p:spPr bwMode="auto">
          <a:xfrm>
            <a:off x="152400" y="609600"/>
            <a:ext cx="8534400" cy="5410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do conductors have in abundance?</a:t>
            </a:r>
          </a:p>
          <a:p>
            <a:pPr marL="742950" lvl="1" indent="-285750">
              <a:spcBef>
                <a:spcPct val="20000"/>
              </a:spcBef>
              <a:buFontTx/>
              <a:buChar char="–"/>
            </a:pPr>
            <a:r>
              <a:rPr lang="en-US" dirty="0">
                <a:solidFill>
                  <a:srgbClr val="660066"/>
                </a:solidFill>
                <a:latin typeface="Arial Narrow" charset="0"/>
                <a:ea typeface="ＭＳ Ｐゴシック" charset="-128"/>
              </a:rPr>
              <a:t>Free electrons</a:t>
            </a:r>
          </a:p>
          <a:p>
            <a:pPr marL="342900" indent="-342900">
              <a:spcBef>
                <a:spcPct val="20000"/>
              </a:spcBef>
              <a:buFontTx/>
              <a:buChar char="•"/>
            </a:pPr>
            <a:r>
              <a:rPr lang="en-US" sz="2800" dirty="0">
                <a:solidFill>
                  <a:schemeClr val="accent2"/>
                </a:solidFill>
                <a:latin typeface="Arial Narrow" charset="0"/>
              </a:rPr>
              <a:t>What happens if a continuous loop of conducting wire is connected to the terminals of a battery?</a:t>
            </a:r>
          </a:p>
          <a:p>
            <a:pPr marL="742950" lvl="1" indent="-285750">
              <a:spcBef>
                <a:spcPct val="20000"/>
              </a:spcBef>
              <a:buFontTx/>
              <a:buChar char="–"/>
            </a:pPr>
            <a:r>
              <a:rPr lang="en-US" dirty="0">
                <a:solidFill>
                  <a:srgbClr val="660066"/>
                </a:solidFill>
                <a:latin typeface="Arial Narrow" charset="0"/>
                <a:ea typeface="ＭＳ Ｐゴシック" charset="-128"/>
              </a:rPr>
              <a:t>Electrons start flowing through the wire continuously as soon as both the terminals are connected to the wire.  Why?</a:t>
            </a:r>
          </a:p>
          <a:p>
            <a:pPr marL="1143000" lvl="2" indent="-228600">
              <a:spcBef>
                <a:spcPct val="20000"/>
              </a:spcBef>
              <a:buFontTx/>
              <a:buChar char="•"/>
            </a:pPr>
            <a:r>
              <a:rPr lang="en-US" sz="2000" dirty="0">
                <a:solidFill>
                  <a:srgbClr val="003300"/>
                </a:solidFill>
                <a:latin typeface="Arial Narrow" charset="0"/>
                <a:ea typeface="ＭＳ Ｐゴシック" charset="-128"/>
              </a:rPr>
              <a:t>The potential difference between the battery terminals sets up an electric field inside the wire and in the direction parallel along the wire</a:t>
            </a:r>
          </a:p>
          <a:p>
            <a:pPr marL="1143000" lvl="2" indent="-228600">
              <a:spcBef>
                <a:spcPct val="20000"/>
              </a:spcBef>
              <a:buFontTx/>
              <a:buChar char="•"/>
            </a:pPr>
            <a:r>
              <a:rPr lang="en-US" sz="2000" dirty="0">
                <a:solidFill>
                  <a:srgbClr val="003300"/>
                </a:solidFill>
                <a:latin typeface="Arial Narrow" charset="0"/>
                <a:ea typeface="ＭＳ Ｐゴシック" charset="-128"/>
              </a:rPr>
              <a:t>Free electrons in the conducting wire get attracted to the positive terminal</a:t>
            </a:r>
          </a:p>
          <a:p>
            <a:pPr marL="1143000" lvl="2" indent="-228600">
              <a:spcBef>
                <a:spcPct val="20000"/>
              </a:spcBef>
              <a:buFontTx/>
              <a:buChar char="•"/>
            </a:pPr>
            <a:r>
              <a:rPr lang="en-US" sz="2000" dirty="0">
                <a:solidFill>
                  <a:srgbClr val="003300"/>
                </a:solidFill>
                <a:latin typeface="Arial Narrow" charset="0"/>
                <a:ea typeface="ＭＳ Ｐゴシック" charset="-128"/>
              </a:rPr>
              <a:t>The electrons leaving the negative terminal flow through the wire and arrive at the positive terminal</a:t>
            </a:r>
          </a:p>
          <a:p>
            <a:pPr marL="1600200" lvl="3" indent="-228600">
              <a:spcBef>
                <a:spcPct val="20000"/>
              </a:spcBef>
              <a:buFontTx/>
              <a:buChar char="–"/>
            </a:pPr>
            <a:r>
              <a:rPr lang="en-US" sz="1800" dirty="0">
                <a:solidFill>
                  <a:srgbClr val="CC00CC"/>
                </a:solidFill>
                <a:latin typeface="Arial Narrow" charset="0"/>
                <a:ea typeface="ＭＳ Ｐゴシック" charset="-128"/>
              </a:rPr>
              <a:t>Electrons flow from negative to positive terminal</a:t>
            </a:r>
          </a:p>
          <a:p>
            <a:pPr marL="742950" lvl="1" indent="-285750">
              <a:spcBef>
                <a:spcPct val="20000"/>
              </a:spcBef>
              <a:buFontTx/>
              <a:buChar char="–"/>
            </a:pPr>
            <a:r>
              <a:rPr lang="en-US" dirty="0">
                <a:solidFill>
                  <a:srgbClr val="660066"/>
                </a:solidFill>
                <a:latin typeface="Arial Narrow" charset="0"/>
                <a:ea typeface="ＭＳ Ｐゴシック" charset="-128"/>
              </a:rPr>
              <a:t>Due to historical convention, the direction of the current is opposite to the direction of flow of electrons </a:t>
            </a:r>
            <a:r>
              <a:rPr lang="en-US" dirty="0">
                <a:solidFill>
                  <a:srgbClr val="660066"/>
                </a:solidFill>
                <a:latin typeface="Arial Narrow" charset="0"/>
                <a:ea typeface="ＭＳ Ｐゴシック" charset="-128"/>
                <a:sym typeface="Wingdings" charset="2"/>
              </a:rPr>
              <a:t> Conventional Current</a:t>
            </a:r>
          </a:p>
        </p:txBody>
      </p:sp>
    </p:spTree>
    <p:extLst>
      <p:ext uri="{BB962C8B-B14F-4D97-AF65-F5344CB8AC3E}">
        <p14:creationId xmlns:p14="http://schemas.microsoft.com/office/powerpoint/2010/main" val="624863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Monday, Mar. 23, 2020</a:t>
            </a:r>
          </a:p>
        </p:txBody>
      </p:sp>
      <p:sp>
        <p:nvSpPr>
          <p:cNvPr id="6" name="Footer Placeholder 4"/>
          <p:cNvSpPr>
            <a:spLocks noGrp="1"/>
          </p:cNvSpPr>
          <p:nvPr>
            <p:ph type="ftr" sz="quarter" idx="11"/>
          </p:nvPr>
        </p:nvSpPr>
        <p:spPr/>
        <p:txBody>
          <a:bodyPr/>
          <a:lstStyle/>
          <a:p>
            <a:r>
              <a:rPr lang="en-US"/>
              <a:t>PHYS 1444-002, Spring 2020                    Dr. Jaehoon Yu</a:t>
            </a:r>
          </a:p>
        </p:txBody>
      </p:sp>
      <p:sp>
        <p:nvSpPr>
          <p:cNvPr id="7" name="Slide Number Placeholder 5"/>
          <p:cNvSpPr>
            <a:spLocks noGrp="1"/>
          </p:cNvSpPr>
          <p:nvPr>
            <p:ph type="sldNum" sz="quarter" idx="12"/>
          </p:nvPr>
        </p:nvSpPr>
        <p:spPr/>
        <p:txBody>
          <a:bodyPr/>
          <a:lstStyle/>
          <a:p>
            <a:fld id="{71DE1FA1-28F9-8548-92BC-A594BF8A14E7}" type="slidenum">
              <a:rPr lang="en-US"/>
              <a:pPr/>
              <a:t>6</a:t>
            </a:fld>
            <a:endParaRPr lang="en-US"/>
          </a:p>
        </p:txBody>
      </p:sp>
      <p:sp>
        <p:nvSpPr>
          <p:cNvPr id="290818" name="Rectangle 2"/>
          <p:cNvSpPr>
            <a:spLocks noGrp="1" noChangeArrowheads="1"/>
          </p:cNvSpPr>
          <p:nvPr>
            <p:ph type="title"/>
          </p:nvPr>
        </p:nvSpPr>
        <p:spPr>
          <a:xfrm>
            <a:off x="76200" y="152400"/>
            <a:ext cx="8915400" cy="685800"/>
          </a:xfrm>
        </p:spPr>
        <p:txBody>
          <a:bodyPr/>
          <a:lstStyle/>
          <a:p>
            <a:r>
              <a:rPr lang="en-US"/>
              <a:t>Ohm’s Law: Resistance and Resistors</a:t>
            </a:r>
          </a:p>
        </p:txBody>
      </p:sp>
      <p:sp>
        <p:nvSpPr>
          <p:cNvPr id="290819" name="Rectangle 3"/>
          <p:cNvSpPr>
            <a:spLocks noChangeArrowheads="1"/>
          </p:cNvSpPr>
          <p:nvPr/>
        </p:nvSpPr>
        <p:spPr bwMode="auto">
          <a:xfrm>
            <a:off x="152400" y="838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do we need to produce electric current?</a:t>
            </a:r>
          </a:p>
          <a:p>
            <a:pPr marL="742950" lvl="1" indent="-285750">
              <a:spcBef>
                <a:spcPct val="20000"/>
              </a:spcBef>
              <a:buFontTx/>
              <a:buChar char="–"/>
            </a:pPr>
            <a:r>
              <a:rPr lang="en-US" dirty="0">
                <a:solidFill>
                  <a:srgbClr val="660066"/>
                </a:solidFill>
                <a:latin typeface="Arial Narrow" charset="0"/>
                <a:ea typeface="ＭＳ Ｐゴシック" charset="-128"/>
              </a:rPr>
              <a:t>Potential difference</a:t>
            </a:r>
          </a:p>
          <a:p>
            <a:pPr marL="342900" indent="-342900">
              <a:spcBef>
                <a:spcPct val="20000"/>
              </a:spcBef>
              <a:buFontTx/>
              <a:buChar char="•"/>
            </a:pPr>
            <a:r>
              <a:rPr lang="en-US" sz="2800" dirty="0">
                <a:solidFill>
                  <a:schemeClr val="accent2"/>
                </a:solidFill>
                <a:latin typeface="Arial Narrow" charset="0"/>
              </a:rPr>
              <a:t>Georg S. Ohm experimentally established that the current is proportional to the potential difference (              )</a:t>
            </a:r>
          </a:p>
          <a:p>
            <a:pPr marL="742950" lvl="1" indent="-285750">
              <a:spcBef>
                <a:spcPct val="20000"/>
              </a:spcBef>
              <a:buFontTx/>
              <a:buChar char="–"/>
            </a:pPr>
            <a:r>
              <a:rPr lang="en-US" dirty="0">
                <a:solidFill>
                  <a:srgbClr val="660066"/>
                </a:solidFill>
                <a:latin typeface="Arial Narrow" charset="0"/>
                <a:ea typeface="ＭＳ Ｐゴシック" charset="-128"/>
              </a:rPr>
              <a:t>If we connect a wire to a 12V battery, the current flowing through the wire is twice that of 6V, three times that of 4V and four times that of 3V battery.</a:t>
            </a:r>
          </a:p>
          <a:p>
            <a:pPr marL="742950" lvl="1" indent="-285750">
              <a:spcBef>
                <a:spcPct val="20000"/>
              </a:spcBef>
              <a:buFontTx/>
              <a:buChar char="–"/>
            </a:pPr>
            <a:r>
              <a:rPr lang="en-US" dirty="0">
                <a:solidFill>
                  <a:srgbClr val="660066"/>
                </a:solidFill>
                <a:latin typeface="Arial Narrow" charset="0"/>
                <a:ea typeface="ＭＳ Ｐゴシック" charset="-128"/>
              </a:rPr>
              <a:t>What happens if we reverse the sign of the voltage?</a:t>
            </a:r>
          </a:p>
          <a:p>
            <a:pPr marL="1143000" lvl="2" indent="-228600">
              <a:spcBef>
                <a:spcPct val="20000"/>
              </a:spcBef>
              <a:buFontTx/>
              <a:buChar char="•"/>
            </a:pPr>
            <a:r>
              <a:rPr lang="en-US" sz="2000" dirty="0">
                <a:solidFill>
                  <a:srgbClr val="003300"/>
                </a:solidFill>
                <a:latin typeface="Arial Narrow" charset="0"/>
                <a:ea typeface="ＭＳ Ｐゴシック" charset="-128"/>
              </a:rPr>
              <a:t>It changes the direction of the current flow</a:t>
            </a:r>
          </a:p>
          <a:p>
            <a:pPr marL="1143000" lvl="2" indent="-228600">
              <a:spcBef>
                <a:spcPct val="20000"/>
              </a:spcBef>
              <a:buFontTx/>
              <a:buChar char="•"/>
            </a:pPr>
            <a:r>
              <a:rPr lang="en-US" sz="2000" dirty="0">
                <a:solidFill>
                  <a:srgbClr val="003300"/>
                </a:solidFill>
                <a:latin typeface="Arial Narrow" charset="0"/>
                <a:ea typeface="ＭＳ Ｐゴシック" charset="-128"/>
              </a:rPr>
              <a:t>Does not change the size of the current</a:t>
            </a:r>
          </a:p>
          <a:p>
            <a:pPr marL="742950" lvl="1" indent="-285750">
              <a:spcBef>
                <a:spcPct val="20000"/>
              </a:spcBef>
              <a:buFontTx/>
              <a:buChar char="–"/>
            </a:pPr>
            <a:r>
              <a:rPr lang="en-US" dirty="0">
                <a:solidFill>
                  <a:srgbClr val="660066"/>
                </a:solidFill>
                <a:latin typeface="Arial Narrow" charset="0"/>
                <a:ea typeface="ＭＳ Ｐゴシック" charset="-128"/>
              </a:rPr>
              <a:t>Just as in water flow case, if the height difference is large the flow rate is large </a:t>
            </a:r>
            <a:r>
              <a:rPr lang="en-US" dirty="0">
                <a:solidFill>
                  <a:srgbClr val="660066"/>
                </a:solidFill>
                <a:latin typeface="Arial Narrow" charset="0"/>
                <a:ea typeface="ＭＳ Ｐゴシック" charset="-128"/>
                <a:sym typeface="Wingdings" charset="2"/>
              </a:rPr>
              <a:t> If the potential difference is large, the current is large.</a:t>
            </a:r>
            <a:endParaRPr lang="en-US" dirty="0">
              <a:solidFill>
                <a:srgbClr val="660066"/>
              </a:solidFill>
              <a:latin typeface="Arial Narrow" charset="0"/>
              <a:ea typeface="ＭＳ Ｐゴシック" charset="-128"/>
            </a:endParaRPr>
          </a:p>
        </p:txBody>
      </p:sp>
      <p:graphicFrame>
        <p:nvGraphicFramePr>
          <p:cNvPr id="290820" name="Object 4"/>
          <p:cNvGraphicFramePr>
            <a:graphicFrameLocks noChangeAspect="1"/>
          </p:cNvGraphicFramePr>
          <p:nvPr/>
        </p:nvGraphicFramePr>
        <p:xfrm>
          <a:off x="5791200" y="2286000"/>
          <a:ext cx="935038" cy="444500"/>
        </p:xfrm>
        <a:graphic>
          <a:graphicData uri="http://schemas.openxmlformats.org/presentationml/2006/ole">
            <mc:AlternateContent xmlns:mc="http://schemas.openxmlformats.org/markup-compatibility/2006">
              <mc:Choice xmlns:v="urn:schemas-microsoft-com:vml" Requires="v">
                <p:oleObj spid="_x0000_s92275" name="Equation" r:id="rId4" imgW="368280" imgH="164880" progId="Equation.DSMT4">
                  <p:embed/>
                </p:oleObj>
              </mc:Choice>
              <mc:Fallback>
                <p:oleObj name="Equation" r:id="rId4" imgW="368280" imgH="164880" progId="Equation.DSMT4">
                  <p:embed/>
                  <p:pic>
                    <p:nvPicPr>
                      <p:cNvPr id="29082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91200" y="2286000"/>
                        <a:ext cx="935038" cy="4445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72710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Monday, Mar. 23, 2020</a:t>
            </a:r>
          </a:p>
        </p:txBody>
      </p:sp>
      <p:sp>
        <p:nvSpPr>
          <p:cNvPr id="12" name="Footer Placeholder 4"/>
          <p:cNvSpPr>
            <a:spLocks noGrp="1"/>
          </p:cNvSpPr>
          <p:nvPr>
            <p:ph type="ftr" sz="quarter" idx="11"/>
          </p:nvPr>
        </p:nvSpPr>
        <p:spPr/>
        <p:txBody>
          <a:bodyPr/>
          <a:lstStyle/>
          <a:p>
            <a:r>
              <a:rPr lang="en-US"/>
              <a:t>PHYS 1444-002, Spring 2020                    Dr. Jaehoon Yu</a:t>
            </a:r>
          </a:p>
        </p:txBody>
      </p:sp>
      <p:sp>
        <p:nvSpPr>
          <p:cNvPr id="13" name="Slide Number Placeholder 5"/>
          <p:cNvSpPr>
            <a:spLocks noGrp="1"/>
          </p:cNvSpPr>
          <p:nvPr>
            <p:ph type="sldNum" sz="quarter" idx="12"/>
          </p:nvPr>
        </p:nvSpPr>
        <p:spPr/>
        <p:txBody>
          <a:bodyPr/>
          <a:lstStyle/>
          <a:p>
            <a:fld id="{C90BDC94-1DD9-5043-A1B6-DB36711AD9D0}" type="slidenum">
              <a:rPr lang="en-US"/>
              <a:pPr/>
              <a:t>7</a:t>
            </a:fld>
            <a:endParaRPr lang="en-US"/>
          </a:p>
        </p:txBody>
      </p:sp>
      <p:sp>
        <p:nvSpPr>
          <p:cNvPr id="291842" name="Rectangle 2"/>
          <p:cNvSpPr>
            <a:spLocks noGrp="1" noChangeArrowheads="1"/>
          </p:cNvSpPr>
          <p:nvPr>
            <p:ph type="title"/>
          </p:nvPr>
        </p:nvSpPr>
        <p:spPr>
          <a:xfrm>
            <a:off x="76200" y="-76200"/>
            <a:ext cx="8915400" cy="685800"/>
          </a:xfrm>
        </p:spPr>
        <p:txBody>
          <a:bodyPr/>
          <a:lstStyle/>
          <a:p>
            <a:r>
              <a:rPr lang="en-US"/>
              <a:t>Ohm’s Law: Resistance</a:t>
            </a:r>
          </a:p>
        </p:txBody>
      </p:sp>
      <p:sp>
        <p:nvSpPr>
          <p:cNvPr id="291843" name="Rectangle 3"/>
          <p:cNvSpPr>
            <a:spLocks noChangeArrowheads="1"/>
          </p:cNvSpPr>
          <p:nvPr/>
        </p:nvSpPr>
        <p:spPr bwMode="auto">
          <a:xfrm>
            <a:off x="152400" y="457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The exact amount of the current flow in a wire depends on</a:t>
            </a:r>
          </a:p>
          <a:p>
            <a:pPr marL="742950" lvl="1" indent="-285750">
              <a:spcBef>
                <a:spcPct val="20000"/>
              </a:spcBef>
              <a:buFontTx/>
              <a:buChar char="–"/>
            </a:pPr>
            <a:r>
              <a:rPr lang="en-US" dirty="0">
                <a:solidFill>
                  <a:srgbClr val="660066"/>
                </a:solidFill>
                <a:latin typeface="Arial Narrow" charset="0"/>
                <a:ea typeface="ＭＳ Ｐゴシック" charset="-128"/>
              </a:rPr>
              <a:t>The voltage</a:t>
            </a:r>
          </a:p>
          <a:p>
            <a:pPr marL="742950" lvl="1" indent="-285750">
              <a:spcBef>
                <a:spcPct val="20000"/>
              </a:spcBef>
              <a:buFontTx/>
              <a:buChar char="–"/>
            </a:pPr>
            <a:r>
              <a:rPr lang="en-US" dirty="0">
                <a:solidFill>
                  <a:srgbClr val="660066"/>
                </a:solidFill>
                <a:latin typeface="Arial Narrow" charset="0"/>
                <a:ea typeface="ＭＳ Ｐゴシック" charset="-128"/>
              </a:rPr>
              <a:t>The resistance of the wire to the flow of electrons</a:t>
            </a:r>
          </a:p>
          <a:p>
            <a:pPr marL="1143000" lvl="2" indent="-228600">
              <a:spcBef>
                <a:spcPct val="20000"/>
              </a:spcBef>
              <a:buFontTx/>
              <a:buChar char="•"/>
            </a:pPr>
            <a:r>
              <a:rPr lang="en-US" sz="2000" dirty="0">
                <a:solidFill>
                  <a:srgbClr val="003300"/>
                </a:solidFill>
                <a:latin typeface="Arial Narrow" charset="0"/>
                <a:ea typeface="ＭＳ Ｐゴシック" charset="-128"/>
              </a:rPr>
              <a:t>Just like the gunk in water pipe slows down water flow</a:t>
            </a:r>
          </a:p>
          <a:p>
            <a:pPr marL="1143000" lvl="2" indent="-228600">
              <a:spcBef>
                <a:spcPct val="20000"/>
              </a:spcBef>
              <a:buFontTx/>
              <a:buChar char="•"/>
            </a:pPr>
            <a:r>
              <a:rPr lang="en-US" sz="2000" dirty="0">
                <a:solidFill>
                  <a:srgbClr val="003300"/>
                </a:solidFill>
                <a:latin typeface="Arial Narrow" charset="0"/>
                <a:ea typeface="ＭＳ Ｐゴシック" charset="-128"/>
              </a:rPr>
              <a:t>Electrons are slowed down due to interactions with the atoms of the wire</a:t>
            </a:r>
          </a:p>
          <a:p>
            <a:pPr marL="342900" indent="-342900">
              <a:spcBef>
                <a:spcPct val="20000"/>
              </a:spcBef>
              <a:buFontTx/>
              <a:buChar char="•"/>
            </a:pPr>
            <a:r>
              <a:rPr lang="en-US" sz="2800" dirty="0">
                <a:solidFill>
                  <a:schemeClr val="accent2"/>
                </a:solidFill>
                <a:latin typeface="Arial Narrow" charset="0"/>
              </a:rPr>
              <a:t>The higher the resistance, the less the current for the given potential difference V</a:t>
            </a:r>
          </a:p>
          <a:p>
            <a:pPr marL="742950" lvl="1" indent="-285750">
              <a:spcBef>
                <a:spcPct val="20000"/>
              </a:spcBef>
              <a:buFontTx/>
              <a:buChar char="–"/>
            </a:pPr>
            <a:r>
              <a:rPr lang="en-US" dirty="0">
                <a:solidFill>
                  <a:srgbClr val="660066"/>
                </a:solidFill>
                <a:latin typeface="Arial Narrow" charset="0"/>
                <a:ea typeface="ＭＳ Ｐゴシック" charset="-128"/>
              </a:rPr>
              <a:t>So how would you define resistance?</a:t>
            </a:r>
          </a:p>
          <a:p>
            <a:pPr marL="1143000" lvl="2" indent="-228600">
              <a:spcBef>
                <a:spcPct val="20000"/>
              </a:spcBef>
              <a:buFontTx/>
              <a:buChar char="•"/>
            </a:pPr>
            <a:r>
              <a:rPr lang="en-US" sz="2000" dirty="0">
                <a:solidFill>
                  <a:srgbClr val="003300"/>
                </a:solidFill>
                <a:latin typeface="Arial Narrow" charset="0"/>
                <a:ea typeface="ＭＳ Ｐゴシック" charset="-128"/>
              </a:rPr>
              <a:t>Such that current is inversely proportional to the resistance</a:t>
            </a:r>
          </a:p>
          <a:p>
            <a:pPr marL="742950" lvl="1" indent="-285750">
              <a:spcBef>
                <a:spcPct val="20000"/>
              </a:spcBef>
              <a:buFontTx/>
              <a:buChar char="–"/>
            </a:pPr>
            <a:r>
              <a:rPr lang="en-US" dirty="0">
                <a:solidFill>
                  <a:srgbClr val="660066"/>
                </a:solidFill>
                <a:latin typeface="Arial Narrow" charset="0"/>
                <a:ea typeface="ＭＳ Ｐゴシック" charset="-128"/>
              </a:rPr>
              <a:t>Often it is rewritten as</a:t>
            </a:r>
          </a:p>
          <a:p>
            <a:pPr marL="742950" lvl="1" indent="-285750">
              <a:spcBef>
                <a:spcPct val="20000"/>
              </a:spcBef>
              <a:buFontTx/>
              <a:buChar char="–"/>
            </a:pPr>
            <a:r>
              <a:rPr lang="en-US" dirty="0">
                <a:solidFill>
                  <a:srgbClr val="660066"/>
                </a:solidFill>
                <a:latin typeface="Arial Narrow" charset="0"/>
                <a:ea typeface="ＭＳ Ｐゴシック" charset="-128"/>
              </a:rPr>
              <a:t>What does this mean?</a:t>
            </a:r>
          </a:p>
          <a:p>
            <a:pPr marL="1143000" lvl="2" indent="-228600">
              <a:spcBef>
                <a:spcPct val="20000"/>
              </a:spcBef>
              <a:buFontTx/>
              <a:buChar char="•"/>
            </a:pPr>
            <a:r>
              <a:rPr lang="en-US" sz="2000" dirty="0">
                <a:solidFill>
                  <a:srgbClr val="003300"/>
                </a:solidFill>
                <a:latin typeface="Arial Narrow" charset="0"/>
                <a:ea typeface="ＭＳ Ｐゴシック" charset="-128"/>
              </a:rPr>
              <a:t>The metal conductor’s resistance R is a constant independent of V.</a:t>
            </a:r>
          </a:p>
          <a:p>
            <a:pPr marL="742950" lvl="1" indent="-285750">
              <a:spcBef>
                <a:spcPct val="20000"/>
              </a:spcBef>
              <a:buFontTx/>
              <a:buChar char="–"/>
            </a:pPr>
            <a:r>
              <a:rPr lang="en-US" dirty="0">
                <a:solidFill>
                  <a:srgbClr val="660066"/>
                </a:solidFill>
                <a:latin typeface="Arial Narrow" charset="0"/>
                <a:ea typeface="ＭＳ Ｐゴシック" charset="-128"/>
              </a:rPr>
              <a:t>This linear relationship is not valid for some materials like diodes, vacuum tubes, transistors etc. </a:t>
            </a:r>
            <a:r>
              <a:rPr lang="en-US" dirty="0">
                <a:solidFill>
                  <a:srgbClr val="660066"/>
                </a:solidFill>
                <a:latin typeface="Arial Narrow" charset="0"/>
                <a:ea typeface="ＭＳ Ｐゴシック" charset="-128"/>
                <a:sym typeface="Wingdings" charset="2"/>
              </a:rPr>
              <a:t> These are called non-ohmic </a:t>
            </a:r>
            <a:endParaRPr lang="en-US" dirty="0">
              <a:solidFill>
                <a:srgbClr val="660066"/>
              </a:solidFill>
              <a:latin typeface="Arial Narrow" charset="0"/>
              <a:ea typeface="ＭＳ Ｐゴシック" charset="-128"/>
            </a:endParaRPr>
          </a:p>
        </p:txBody>
      </p:sp>
      <p:graphicFrame>
        <p:nvGraphicFramePr>
          <p:cNvPr id="291844" name="Object 4"/>
          <p:cNvGraphicFramePr>
            <a:graphicFrameLocks noChangeAspect="1"/>
          </p:cNvGraphicFramePr>
          <p:nvPr/>
        </p:nvGraphicFramePr>
        <p:xfrm>
          <a:off x="6848475" y="3657600"/>
          <a:ext cx="1000125" cy="992188"/>
        </p:xfrm>
        <a:graphic>
          <a:graphicData uri="http://schemas.openxmlformats.org/presentationml/2006/ole">
            <mc:AlternateContent xmlns:mc="http://schemas.openxmlformats.org/markup-compatibility/2006">
              <mc:Choice xmlns:v="urn:schemas-microsoft-com:vml" Requires="v">
                <p:oleObj spid="_x0000_s93641" name="Equation" r:id="rId3" imgW="393480" imgH="368280" progId="Equation.DSMT4">
                  <p:embed/>
                </p:oleObj>
              </mc:Choice>
              <mc:Fallback>
                <p:oleObj name="Equation" r:id="rId3" imgW="393480" imgH="368280" progId="Equation.DSMT4">
                  <p:embed/>
                  <p:pic>
                    <p:nvPicPr>
                      <p:cNvPr id="291844"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8475" y="3657600"/>
                        <a:ext cx="1000125" cy="992188"/>
                      </a:xfrm>
                      <a:prstGeom prst="rect">
                        <a:avLst/>
                      </a:prstGeom>
                      <a:solidFill>
                        <a:srgbClr val="99FFCC"/>
                      </a:solidFill>
                      <a:ln w="28575">
                        <a:solidFill>
                          <a:srgbClr val="FF0000"/>
                        </a:solidFill>
                        <a:miter lim="800000"/>
                        <a:headEnd/>
                        <a:tailEnd/>
                      </a:ln>
                    </p:spPr>
                  </p:pic>
                </p:oleObj>
              </mc:Fallback>
            </mc:AlternateContent>
          </a:graphicData>
        </a:graphic>
      </p:graphicFrame>
      <p:graphicFrame>
        <p:nvGraphicFramePr>
          <p:cNvPr id="291845" name="Object 5"/>
          <p:cNvGraphicFramePr>
            <a:graphicFrameLocks noChangeAspect="1"/>
          </p:cNvGraphicFramePr>
          <p:nvPr/>
        </p:nvGraphicFramePr>
        <p:xfrm>
          <a:off x="3581400" y="4343400"/>
          <a:ext cx="1063625" cy="446088"/>
        </p:xfrm>
        <a:graphic>
          <a:graphicData uri="http://schemas.openxmlformats.org/presentationml/2006/ole">
            <mc:AlternateContent xmlns:mc="http://schemas.openxmlformats.org/markup-compatibility/2006">
              <mc:Choice xmlns:v="urn:schemas-microsoft-com:vml" Requires="v">
                <p:oleObj spid="_x0000_s93642" name="Equation" r:id="rId5" imgW="419040" imgH="164880" progId="Equation.DSMT4">
                  <p:embed/>
                </p:oleObj>
              </mc:Choice>
              <mc:Fallback>
                <p:oleObj name="Equation" r:id="rId5" imgW="419040" imgH="164880" progId="Equation.DSMT4">
                  <p:embed/>
                  <p:pic>
                    <p:nvPicPr>
                      <p:cNvPr id="291845"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1400" y="4343400"/>
                        <a:ext cx="1063625" cy="446088"/>
                      </a:xfrm>
                      <a:prstGeom prst="rect">
                        <a:avLst/>
                      </a:prstGeom>
                      <a:solidFill>
                        <a:srgbClr val="99FFCC"/>
                      </a:solidFill>
                      <a:ln w="28575">
                        <a:solidFill>
                          <a:srgbClr val="FF0000"/>
                        </a:solidFill>
                        <a:miter lim="800000"/>
                        <a:headEnd/>
                        <a:tailEnd/>
                      </a:ln>
                    </p:spPr>
                  </p:pic>
                </p:oleObj>
              </mc:Fallback>
            </mc:AlternateContent>
          </a:graphicData>
        </a:graphic>
      </p:graphicFrame>
      <p:sp>
        <p:nvSpPr>
          <p:cNvPr id="291846" name="Text Box 6"/>
          <p:cNvSpPr txBox="1">
            <a:spLocks noChangeArrowheads="1"/>
          </p:cNvSpPr>
          <p:nvPr/>
        </p:nvSpPr>
        <p:spPr bwMode="auto">
          <a:xfrm>
            <a:off x="4800600" y="4368800"/>
            <a:ext cx="1150938" cy="395288"/>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Ohm’s Law</a:t>
            </a:r>
          </a:p>
        </p:txBody>
      </p:sp>
      <p:sp>
        <p:nvSpPr>
          <p:cNvPr id="291847" name="Text Box 7"/>
          <p:cNvSpPr txBox="1">
            <a:spLocks noChangeArrowheads="1"/>
          </p:cNvSpPr>
          <p:nvPr/>
        </p:nvSpPr>
        <p:spPr bwMode="auto">
          <a:xfrm>
            <a:off x="7916863" y="3733800"/>
            <a:ext cx="650875" cy="395288"/>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Unit?</a:t>
            </a:r>
          </a:p>
        </p:txBody>
      </p:sp>
      <p:sp>
        <p:nvSpPr>
          <p:cNvPr id="291848" name="Text Box 8"/>
          <p:cNvSpPr txBox="1">
            <a:spLocks noChangeArrowheads="1"/>
          </p:cNvSpPr>
          <p:nvPr/>
        </p:nvSpPr>
        <p:spPr bwMode="auto">
          <a:xfrm>
            <a:off x="7939087" y="4252913"/>
            <a:ext cx="671513" cy="395287"/>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ohms</a:t>
            </a:r>
          </a:p>
        </p:txBody>
      </p:sp>
      <p:graphicFrame>
        <p:nvGraphicFramePr>
          <p:cNvPr id="291849" name="Object 9"/>
          <p:cNvGraphicFramePr>
            <a:graphicFrameLocks noChangeAspect="1"/>
          </p:cNvGraphicFramePr>
          <p:nvPr/>
        </p:nvGraphicFramePr>
        <p:xfrm>
          <a:off x="8680450" y="4237038"/>
          <a:ext cx="387350" cy="411162"/>
        </p:xfrm>
        <a:graphic>
          <a:graphicData uri="http://schemas.openxmlformats.org/presentationml/2006/ole">
            <mc:AlternateContent xmlns:mc="http://schemas.openxmlformats.org/markup-compatibility/2006">
              <mc:Choice xmlns:v="urn:schemas-microsoft-com:vml" Requires="v">
                <p:oleObj spid="_x0000_s93643" name="Equation" r:id="rId7" imgW="152280" imgH="152280" progId="Equation.DSMT4">
                  <p:embed/>
                </p:oleObj>
              </mc:Choice>
              <mc:Fallback>
                <p:oleObj name="Equation" r:id="rId7" imgW="152280" imgH="152280" progId="Equation.DSMT4">
                  <p:embed/>
                  <p:pic>
                    <p:nvPicPr>
                      <p:cNvPr id="291849"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680450" y="4237038"/>
                        <a:ext cx="387350" cy="411162"/>
                      </a:xfrm>
                      <a:prstGeom prst="rect">
                        <a:avLst/>
                      </a:prstGeom>
                      <a:solidFill>
                        <a:srgbClr val="FFFF66"/>
                      </a:solidFill>
                      <a:ln w="28575">
                        <a:solidFill>
                          <a:srgbClr val="FF0000"/>
                        </a:solidFill>
                        <a:miter lim="800000"/>
                        <a:headEnd/>
                        <a:tailEnd/>
                      </a:ln>
                    </p:spPr>
                  </p:pic>
                </p:oleObj>
              </mc:Fallback>
            </mc:AlternateContent>
          </a:graphicData>
        </a:graphic>
      </p:graphicFrame>
      <p:graphicFrame>
        <p:nvGraphicFramePr>
          <p:cNvPr id="291850" name="Object 10"/>
          <p:cNvGraphicFramePr>
            <a:graphicFrameLocks noChangeAspect="1"/>
          </p:cNvGraphicFramePr>
          <p:nvPr/>
        </p:nvGraphicFramePr>
        <p:xfrm>
          <a:off x="7543800" y="4876800"/>
          <a:ext cx="1544638" cy="304800"/>
        </p:xfrm>
        <a:graphic>
          <a:graphicData uri="http://schemas.openxmlformats.org/presentationml/2006/ole">
            <mc:AlternateContent xmlns:mc="http://schemas.openxmlformats.org/markup-compatibility/2006">
              <mc:Choice xmlns:v="urn:schemas-microsoft-com:vml" Requires="v">
                <p:oleObj spid="_x0000_s93644" name="Equation" r:id="rId9" imgW="888840" imgH="164880" progId="Equation.DSMT4">
                  <p:embed/>
                </p:oleObj>
              </mc:Choice>
              <mc:Fallback>
                <p:oleObj name="Equation" r:id="rId9" imgW="888840" imgH="164880" progId="Equation.DSMT4">
                  <p:embed/>
                  <p:pic>
                    <p:nvPicPr>
                      <p:cNvPr id="29185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543800" y="4876800"/>
                        <a:ext cx="1544638" cy="304800"/>
                      </a:xfrm>
                      <a:prstGeom prst="rect">
                        <a:avLst/>
                      </a:prstGeom>
                      <a:solidFill>
                        <a:srgbClr val="FFFF66"/>
                      </a:solidFill>
                      <a:ln w="28575">
                        <a:solidFill>
                          <a:srgbClr val="FF0000"/>
                        </a:solidFill>
                        <a:miter lim="800000"/>
                        <a:headEnd/>
                        <a:tailEnd/>
                      </a:ln>
                    </p:spPr>
                  </p:pic>
                </p:oleObj>
              </mc:Fallback>
            </mc:AlternateContent>
          </a:graphicData>
        </a:graphic>
      </p:graphicFrame>
    </p:spTree>
    <p:extLst>
      <p:ext uri="{BB962C8B-B14F-4D97-AF65-F5344CB8AC3E}">
        <p14:creationId xmlns:p14="http://schemas.microsoft.com/office/powerpoint/2010/main" val="2616171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a:t>Monday, Mar. 23, 2020</a:t>
            </a:r>
          </a:p>
        </p:txBody>
      </p:sp>
      <p:sp>
        <p:nvSpPr>
          <p:cNvPr id="16" name="Footer Placeholder 4"/>
          <p:cNvSpPr>
            <a:spLocks noGrp="1"/>
          </p:cNvSpPr>
          <p:nvPr>
            <p:ph type="ftr" sz="quarter" idx="11"/>
          </p:nvPr>
        </p:nvSpPr>
        <p:spPr/>
        <p:txBody>
          <a:bodyPr/>
          <a:lstStyle/>
          <a:p>
            <a:r>
              <a:rPr lang="en-US"/>
              <a:t>PHYS 1444-002, Spring 2020                    Dr. Jaehoon Yu</a:t>
            </a:r>
          </a:p>
        </p:txBody>
      </p:sp>
      <p:sp>
        <p:nvSpPr>
          <p:cNvPr id="17" name="Slide Number Placeholder 5"/>
          <p:cNvSpPr>
            <a:spLocks noGrp="1"/>
          </p:cNvSpPr>
          <p:nvPr>
            <p:ph type="sldNum" sz="quarter" idx="12"/>
          </p:nvPr>
        </p:nvSpPr>
        <p:spPr/>
        <p:txBody>
          <a:bodyPr/>
          <a:lstStyle/>
          <a:p>
            <a:fld id="{839B6D21-3664-AE4F-834B-CBBBB7AE22F1}" type="slidenum">
              <a:rPr lang="en-US"/>
              <a:pPr/>
              <a:t>8</a:t>
            </a:fld>
            <a:endParaRPr lang="en-US"/>
          </a:p>
        </p:txBody>
      </p:sp>
      <p:pic>
        <p:nvPicPr>
          <p:cNvPr id="292866" name="Picture 2" descr="FG25_009"/>
          <p:cNvPicPr>
            <a:picLocks noChangeAspect="1" noChangeArrowheads="1"/>
          </p:cNvPicPr>
          <p:nvPr/>
        </p:nvPicPr>
        <p:blipFill>
          <a:blip r:embed="rId3"/>
          <a:srcRect/>
          <a:stretch>
            <a:fillRect/>
          </a:stretch>
        </p:blipFill>
        <p:spPr bwMode="auto">
          <a:xfrm>
            <a:off x="5334000" y="0"/>
            <a:ext cx="5486400" cy="3886200"/>
          </a:xfrm>
          <a:prstGeom prst="rect">
            <a:avLst/>
          </a:prstGeom>
          <a:noFill/>
        </p:spPr>
      </p:pic>
      <p:sp>
        <p:nvSpPr>
          <p:cNvPr id="292867" name="Rectangle 3"/>
          <p:cNvSpPr>
            <a:spLocks noGrp="1" noChangeArrowheads="1"/>
          </p:cNvSpPr>
          <p:nvPr>
            <p:ph type="title"/>
          </p:nvPr>
        </p:nvSpPr>
        <p:spPr>
          <a:xfrm>
            <a:off x="228600" y="0"/>
            <a:ext cx="8686800" cy="762000"/>
          </a:xfrm>
        </p:spPr>
        <p:txBody>
          <a:bodyPr/>
          <a:lstStyle/>
          <a:p>
            <a:r>
              <a:rPr lang="en-US" dirty="0"/>
              <a:t>Example 25 – 4 </a:t>
            </a:r>
          </a:p>
        </p:txBody>
      </p:sp>
      <p:sp>
        <p:nvSpPr>
          <p:cNvPr id="292868" name="Text Box 4"/>
          <p:cNvSpPr txBox="1">
            <a:spLocks noChangeArrowheads="1"/>
          </p:cNvSpPr>
          <p:nvPr/>
        </p:nvSpPr>
        <p:spPr bwMode="auto">
          <a:xfrm>
            <a:off x="533400" y="609600"/>
            <a:ext cx="6858000" cy="180022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Flashlight bulb resistance: </a:t>
            </a:r>
            <a:r>
              <a:rPr lang="en-US" sz="2800">
                <a:solidFill>
                  <a:schemeClr val="accent2"/>
                </a:solidFill>
                <a:latin typeface="Arial Narrow" charset="0"/>
              </a:rPr>
              <a:t>A small flashlight bulb draws 300mA from its 1.5V battery. (a) What is the resistance of the bulb?  (b) If the voltage drops to 1.2V, how would the current change?</a:t>
            </a:r>
          </a:p>
        </p:txBody>
      </p:sp>
      <p:sp>
        <p:nvSpPr>
          <p:cNvPr id="292869" name="Text Box 5"/>
          <p:cNvSpPr txBox="1">
            <a:spLocks noChangeArrowheads="1"/>
          </p:cNvSpPr>
          <p:nvPr/>
        </p:nvSpPr>
        <p:spPr bwMode="auto">
          <a:xfrm>
            <a:off x="609600" y="2376488"/>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From Ohm’s law, we obtain   </a:t>
            </a:r>
          </a:p>
        </p:txBody>
      </p:sp>
      <p:sp>
        <p:nvSpPr>
          <p:cNvPr id="292870" name="Text Box 6"/>
          <p:cNvSpPr txBox="1">
            <a:spLocks noChangeArrowheads="1"/>
          </p:cNvSpPr>
          <p:nvPr/>
        </p:nvSpPr>
        <p:spPr bwMode="auto">
          <a:xfrm>
            <a:off x="533400" y="4419600"/>
            <a:ext cx="6400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If the resistance did not change, the current is     </a:t>
            </a:r>
          </a:p>
        </p:txBody>
      </p:sp>
      <p:graphicFrame>
        <p:nvGraphicFramePr>
          <p:cNvPr id="292871" name="Object 7"/>
          <p:cNvGraphicFramePr>
            <a:graphicFrameLocks noChangeAspect="1"/>
          </p:cNvGraphicFramePr>
          <p:nvPr/>
        </p:nvGraphicFramePr>
        <p:xfrm>
          <a:off x="990600" y="3186113"/>
          <a:ext cx="644525" cy="409575"/>
        </p:xfrm>
        <a:graphic>
          <a:graphicData uri="http://schemas.openxmlformats.org/presentationml/2006/ole">
            <mc:AlternateContent xmlns:mc="http://schemas.openxmlformats.org/markup-compatibility/2006">
              <mc:Choice xmlns:v="urn:schemas-microsoft-com:vml" Requires="v">
                <p:oleObj spid="_x0000_s95007" name="Equation" r:id="rId4" imgW="253800" imgH="152280" progId="Equation.DSMT4">
                  <p:embed/>
                </p:oleObj>
              </mc:Choice>
              <mc:Fallback>
                <p:oleObj name="Equation" r:id="rId4" imgW="253800" imgH="152280" progId="Equation.DSMT4">
                  <p:embed/>
                  <p:pic>
                    <p:nvPicPr>
                      <p:cNvPr id="292871"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3186113"/>
                        <a:ext cx="644525" cy="4095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2" name="Object 8"/>
          <p:cNvGraphicFramePr>
            <a:graphicFrameLocks noChangeAspect="1"/>
          </p:cNvGraphicFramePr>
          <p:nvPr/>
        </p:nvGraphicFramePr>
        <p:xfrm>
          <a:off x="990600" y="5275263"/>
          <a:ext cx="644525" cy="455612"/>
        </p:xfrm>
        <a:graphic>
          <a:graphicData uri="http://schemas.openxmlformats.org/presentationml/2006/ole">
            <mc:AlternateContent xmlns:mc="http://schemas.openxmlformats.org/markup-compatibility/2006">
              <mc:Choice xmlns:v="urn:schemas-microsoft-com:vml" Requires="v">
                <p:oleObj spid="_x0000_s95008" name="Equation" r:id="rId6" imgW="228600" imgH="152280" progId="Equation.DSMT4">
                  <p:embed/>
                </p:oleObj>
              </mc:Choice>
              <mc:Fallback>
                <p:oleObj name="Equation" r:id="rId6" imgW="228600" imgH="152280" progId="Equation.DSMT4">
                  <p:embed/>
                  <p:pic>
                    <p:nvPicPr>
                      <p:cNvPr id="292872"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0600" y="5275263"/>
                        <a:ext cx="644525" cy="4556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2873" name="Text Box 9"/>
          <p:cNvSpPr txBox="1">
            <a:spLocks noChangeArrowheads="1"/>
          </p:cNvSpPr>
          <p:nvPr/>
        </p:nvSpPr>
        <p:spPr bwMode="auto">
          <a:xfrm>
            <a:off x="457200" y="3886200"/>
            <a:ext cx="8153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Would the current increase or decrease, if the voltage reduces to 1.2V? </a:t>
            </a:r>
          </a:p>
        </p:txBody>
      </p:sp>
      <p:graphicFrame>
        <p:nvGraphicFramePr>
          <p:cNvPr id="292874" name="Object 10"/>
          <p:cNvGraphicFramePr>
            <a:graphicFrameLocks noChangeAspect="1"/>
          </p:cNvGraphicFramePr>
          <p:nvPr/>
        </p:nvGraphicFramePr>
        <p:xfrm>
          <a:off x="1600200" y="2895600"/>
          <a:ext cx="709613" cy="990600"/>
        </p:xfrm>
        <a:graphic>
          <a:graphicData uri="http://schemas.openxmlformats.org/presentationml/2006/ole">
            <mc:AlternateContent xmlns:mc="http://schemas.openxmlformats.org/markup-compatibility/2006">
              <mc:Choice xmlns:v="urn:schemas-microsoft-com:vml" Requires="v">
                <p:oleObj spid="_x0000_s95009" name="Equation" r:id="rId8" imgW="279360" imgH="368280" progId="Equation.DSMT4">
                  <p:embed/>
                </p:oleObj>
              </mc:Choice>
              <mc:Fallback>
                <p:oleObj name="Equation" r:id="rId8" imgW="279360" imgH="368280" progId="Equation.DSMT4">
                  <p:embed/>
                  <p:pic>
                    <p:nvPicPr>
                      <p:cNvPr id="292874"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00200" y="2895600"/>
                        <a:ext cx="709613" cy="9906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5" name="Object 11"/>
          <p:cNvGraphicFramePr>
            <a:graphicFrameLocks noChangeAspect="1"/>
          </p:cNvGraphicFramePr>
          <p:nvPr/>
        </p:nvGraphicFramePr>
        <p:xfrm>
          <a:off x="2286000" y="2895600"/>
          <a:ext cx="1449388" cy="990600"/>
        </p:xfrm>
        <a:graphic>
          <a:graphicData uri="http://schemas.openxmlformats.org/presentationml/2006/ole">
            <mc:AlternateContent xmlns:mc="http://schemas.openxmlformats.org/markup-compatibility/2006">
              <mc:Choice xmlns:v="urn:schemas-microsoft-com:vml" Requires="v">
                <p:oleObj spid="_x0000_s95010" name="Equation" r:id="rId10" imgW="571320" imgH="368280" progId="Equation.DSMT4">
                  <p:embed/>
                </p:oleObj>
              </mc:Choice>
              <mc:Fallback>
                <p:oleObj name="Equation" r:id="rId10" imgW="571320" imgH="368280" progId="Equation.DSMT4">
                  <p:embed/>
                  <p:pic>
                    <p:nvPicPr>
                      <p:cNvPr id="292875"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86000" y="2895600"/>
                        <a:ext cx="1449388" cy="9906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6" name="Object 12"/>
          <p:cNvGraphicFramePr>
            <a:graphicFrameLocks noChangeAspect="1"/>
          </p:cNvGraphicFramePr>
          <p:nvPr/>
        </p:nvGraphicFramePr>
        <p:xfrm>
          <a:off x="3662363" y="2895600"/>
          <a:ext cx="1900237" cy="990600"/>
        </p:xfrm>
        <a:graphic>
          <a:graphicData uri="http://schemas.openxmlformats.org/presentationml/2006/ole">
            <mc:AlternateContent xmlns:mc="http://schemas.openxmlformats.org/markup-compatibility/2006">
              <mc:Choice xmlns:v="urn:schemas-microsoft-com:vml" Requires="v">
                <p:oleObj spid="_x0000_s95011" name="Equation" r:id="rId12" imgW="749160" imgH="368280" progId="Equation.DSMT4">
                  <p:embed/>
                </p:oleObj>
              </mc:Choice>
              <mc:Fallback>
                <p:oleObj name="Equation" r:id="rId12" imgW="749160" imgH="368280" progId="Equation.DSMT4">
                  <p:embed/>
                  <p:pic>
                    <p:nvPicPr>
                      <p:cNvPr id="292876" name="Object 1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662363" y="2895600"/>
                        <a:ext cx="1900237" cy="9906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7" name="Object 13"/>
          <p:cNvGraphicFramePr>
            <a:graphicFrameLocks noChangeAspect="1"/>
          </p:cNvGraphicFramePr>
          <p:nvPr/>
        </p:nvGraphicFramePr>
        <p:xfrm>
          <a:off x="1574800" y="4953000"/>
          <a:ext cx="787400" cy="1100138"/>
        </p:xfrm>
        <a:graphic>
          <a:graphicData uri="http://schemas.openxmlformats.org/presentationml/2006/ole">
            <mc:AlternateContent xmlns:mc="http://schemas.openxmlformats.org/markup-compatibility/2006">
              <mc:Choice xmlns:v="urn:schemas-microsoft-com:vml" Requires="v">
                <p:oleObj spid="_x0000_s95012" name="Equation" r:id="rId14" imgW="279360" imgH="368280" progId="Equation.DSMT4">
                  <p:embed/>
                </p:oleObj>
              </mc:Choice>
              <mc:Fallback>
                <p:oleObj name="Equation" r:id="rId14" imgW="279360" imgH="368280" progId="Equation.DSMT4">
                  <p:embed/>
                  <p:pic>
                    <p:nvPicPr>
                      <p:cNvPr id="292877" name="Object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74800" y="4953000"/>
                        <a:ext cx="787400" cy="1100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8" name="Object 14"/>
          <p:cNvGraphicFramePr>
            <a:graphicFrameLocks noChangeAspect="1"/>
          </p:cNvGraphicFramePr>
          <p:nvPr/>
        </p:nvGraphicFramePr>
        <p:xfrm>
          <a:off x="2266950" y="4953000"/>
          <a:ext cx="3829050" cy="1100138"/>
        </p:xfrm>
        <a:graphic>
          <a:graphicData uri="http://schemas.openxmlformats.org/presentationml/2006/ole">
            <mc:AlternateContent xmlns:mc="http://schemas.openxmlformats.org/markup-compatibility/2006">
              <mc:Choice xmlns:v="urn:schemas-microsoft-com:vml" Requires="v">
                <p:oleObj spid="_x0000_s95013" name="Equation" r:id="rId16" imgW="1358640" imgH="368280" progId="Equation.DSMT4">
                  <p:embed/>
                </p:oleObj>
              </mc:Choice>
              <mc:Fallback>
                <p:oleObj name="Equation" r:id="rId16" imgW="1358640" imgH="368280" progId="Equation.DSMT4">
                  <p:embed/>
                  <p:pic>
                    <p:nvPicPr>
                      <p:cNvPr id="292878" name="Object 1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266950" y="4953000"/>
                        <a:ext cx="3829050" cy="1100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45425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Monday, Mar. 23, 2020</a:t>
            </a:r>
          </a:p>
        </p:txBody>
      </p:sp>
      <p:sp>
        <p:nvSpPr>
          <p:cNvPr id="12" name="Footer Placeholder 4"/>
          <p:cNvSpPr>
            <a:spLocks noGrp="1"/>
          </p:cNvSpPr>
          <p:nvPr>
            <p:ph type="ftr" sz="quarter" idx="11"/>
          </p:nvPr>
        </p:nvSpPr>
        <p:spPr/>
        <p:txBody>
          <a:bodyPr/>
          <a:lstStyle/>
          <a:p>
            <a:r>
              <a:rPr lang="en-US"/>
              <a:t>PHYS 1444-002, Spring 2020                    Dr. Jaehoon Yu</a:t>
            </a:r>
          </a:p>
        </p:txBody>
      </p:sp>
      <p:sp>
        <p:nvSpPr>
          <p:cNvPr id="13" name="Slide Number Placeholder 5"/>
          <p:cNvSpPr>
            <a:spLocks noGrp="1"/>
          </p:cNvSpPr>
          <p:nvPr>
            <p:ph type="sldNum" sz="quarter" idx="12"/>
          </p:nvPr>
        </p:nvSpPr>
        <p:spPr/>
        <p:txBody>
          <a:bodyPr/>
          <a:lstStyle/>
          <a:p>
            <a:fld id="{9753133D-B4EB-8946-B779-AE580082AF4B}" type="slidenum">
              <a:rPr lang="en-US"/>
              <a:pPr/>
              <a:t>9</a:t>
            </a:fld>
            <a:endParaRPr lang="en-US"/>
          </a:p>
        </p:txBody>
      </p:sp>
      <p:grpSp>
        <p:nvGrpSpPr>
          <p:cNvPr id="2" name="Group 2"/>
          <p:cNvGrpSpPr>
            <a:grpSpLocks/>
          </p:cNvGrpSpPr>
          <p:nvPr/>
        </p:nvGrpSpPr>
        <p:grpSpPr bwMode="auto">
          <a:xfrm>
            <a:off x="6553200" y="4476750"/>
            <a:ext cx="3124200" cy="2228850"/>
            <a:chOff x="3840" y="3264"/>
            <a:chExt cx="1776" cy="1260"/>
          </a:xfrm>
        </p:grpSpPr>
        <p:pic>
          <p:nvPicPr>
            <p:cNvPr id="293891" name="Picture 3" descr="FG25_008"/>
            <p:cNvPicPr>
              <a:picLocks noChangeAspect="1" noChangeArrowheads="1"/>
            </p:cNvPicPr>
            <p:nvPr/>
          </p:nvPicPr>
          <p:blipFill>
            <a:blip r:embed="rId2"/>
            <a:srcRect/>
            <a:stretch>
              <a:fillRect/>
            </a:stretch>
          </p:blipFill>
          <p:spPr bwMode="auto">
            <a:xfrm>
              <a:off x="3936" y="3264"/>
              <a:ext cx="1680" cy="1260"/>
            </a:xfrm>
            <a:prstGeom prst="rect">
              <a:avLst/>
            </a:prstGeom>
            <a:noFill/>
          </p:spPr>
        </p:pic>
        <p:grpSp>
          <p:nvGrpSpPr>
            <p:cNvPr id="3" name="Group 4"/>
            <p:cNvGrpSpPr>
              <a:grpSpLocks/>
            </p:cNvGrpSpPr>
            <p:nvPr/>
          </p:nvGrpSpPr>
          <p:grpSpPr bwMode="auto">
            <a:xfrm>
              <a:off x="3840" y="3600"/>
              <a:ext cx="1776" cy="624"/>
              <a:chOff x="3840" y="3600"/>
              <a:chExt cx="1776" cy="624"/>
            </a:xfrm>
          </p:grpSpPr>
          <p:sp>
            <p:nvSpPr>
              <p:cNvPr id="293893" name="Rectangle 5"/>
              <p:cNvSpPr>
                <a:spLocks noChangeArrowheads="1"/>
              </p:cNvSpPr>
              <p:nvPr/>
            </p:nvSpPr>
            <p:spPr bwMode="auto">
              <a:xfrm>
                <a:off x="3840" y="3744"/>
                <a:ext cx="672" cy="38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sp>
            <p:nvSpPr>
              <p:cNvPr id="293894" name="Rectangle 6"/>
              <p:cNvSpPr>
                <a:spLocks noChangeArrowheads="1"/>
              </p:cNvSpPr>
              <p:nvPr/>
            </p:nvSpPr>
            <p:spPr bwMode="auto">
              <a:xfrm>
                <a:off x="4512" y="3984"/>
                <a:ext cx="480" cy="19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93895" name="Rectangle 7"/>
              <p:cNvSpPr>
                <a:spLocks noChangeArrowheads="1"/>
              </p:cNvSpPr>
              <p:nvPr/>
            </p:nvSpPr>
            <p:spPr bwMode="auto">
              <a:xfrm>
                <a:off x="5040" y="3792"/>
                <a:ext cx="576" cy="43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93896" name="Rectangle 8"/>
              <p:cNvSpPr>
                <a:spLocks noChangeArrowheads="1"/>
              </p:cNvSpPr>
              <p:nvPr/>
            </p:nvSpPr>
            <p:spPr bwMode="auto">
              <a:xfrm>
                <a:off x="4560" y="3600"/>
                <a:ext cx="480" cy="19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grpSp>
      </p:grpSp>
      <p:sp>
        <p:nvSpPr>
          <p:cNvPr id="293897" name="Rectangle 9"/>
          <p:cNvSpPr>
            <a:spLocks noGrp="1" noChangeArrowheads="1"/>
          </p:cNvSpPr>
          <p:nvPr>
            <p:ph type="title"/>
          </p:nvPr>
        </p:nvSpPr>
        <p:spPr>
          <a:xfrm>
            <a:off x="76200" y="0"/>
            <a:ext cx="8915400" cy="685800"/>
          </a:xfrm>
        </p:spPr>
        <p:txBody>
          <a:bodyPr/>
          <a:lstStyle/>
          <a:p>
            <a:r>
              <a:rPr lang="en-US"/>
              <a:t>Ohm’s Law: Resistors</a:t>
            </a:r>
          </a:p>
        </p:txBody>
      </p:sp>
      <p:sp>
        <p:nvSpPr>
          <p:cNvPr id="293898" name="Rectangle 10"/>
          <p:cNvSpPr>
            <a:spLocks noChangeArrowheads="1"/>
          </p:cNvSpPr>
          <p:nvPr/>
        </p:nvSpPr>
        <p:spPr bwMode="auto">
          <a:xfrm>
            <a:off x="152400" y="609600"/>
            <a:ext cx="8610600" cy="5791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All electric devices offer resistance against the flow of current.</a:t>
            </a:r>
          </a:p>
          <a:p>
            <a:pPr marL="742950" lvl="1" indent="-285750">
              <a:spcBef>
                <a:spcPct val="20000"/>
              </a:spcBef>
              <a:buFontTx/>
              <a:buChar char="–"/>
            </a:pPr>
            <a:r>
              <a:rPr lang="en-US" dirty="0">
                <a:solidFill>
                  <a:srgbClr val="660066"/>
                </a:solidFill>
                <a:latin typeface="Arial Narrow" charset="0"/>
                <a:ea typeface="ＭＳ Ｐゴシック" charset="-128"/>
              </a:rPr>
              <a:t>Filaments of light bulbs or heaters are wires with high resistance to cause electrons to lose their kinetic energy in the wire</a:t>
            </a:r>
          </a:p>
          <a:p>
            <a:pPr marL="742950" lvl="1" indent="-285750">
              <a:spcBef>
                <a:spcPct val="20000"/>
              </a:spcBef>
              <a:buFontTx/>
              <a:buChar char="–"/>
            </a:pPr>
            <a:r>
              <a:rPr lang="en-US" dirty="0">
                <a:solidFill>
                  <a:srgbClr val="660066"/>
                </a:solidFill>
                <a:latin typeface="Arial Narrow" charset="0"/>
                <a:ea typeface="ＭＳ Ｐゴシック" charset="-128"/>
              </a:rPr>
              <a:t>In general connecting wires have lower resistance compared to other devices in the circuit</a:t>
            </a:r>
          </a:p>
          <a:p>
            <a:pPr marL="342900" indent="-342900">
              <a:spcBef>
                <a:spcPct val="20000"/>
              </a:spcBef>
              <a:buFontTx/>
              <a:buChar char="•"/>
            </a:pPr>
            <a:r>
              <a:rPr lang="en-US" sz="2800" dirty="0">
                <a:solidFill>
                  <a:schemeClr val="accent2"/>
                </a:solidFill>
                <a:latin typeface="Arial Narrow" charset="0"/>
              </a:rPr>
              <a:t>In a circuit, resistors are used to control the amount of current</a:t>
            </a:r>
          </a:p>
          <a:p>
            <a:pPr marL="742950" lvl="1" indent="-285750">
              <a:spcBef>
                <a:spcPct val="20000"/>
              </a:spcBef>
              <a:buFontTx/>
              <a:buChar char="–"/>
            </a:pPr>
            <a:r>
              <a:rPr lang="en-US" dirty="0">
                <a:solidFill>
                  <a:srgbClr val="660066"/>
                </a:solidFill>
                <a:latin typeface="Arial Narrow" charset="0"/>
                <a:ea typeface="ＭＳ Ｐゴシック" charset="-128"/>
              </a:rPr>
              <a:t>Resistors offer resistance of less than one ohm to billions of ohms</a:t>
            </a:r>
          </a:p>
          <a:p>
            <a:pPr marL="742950" lvl="1" indent="-285750">
              <a:spcBef>
                <a:spcPct val="20000"/>
              </a:spcBef>
              <a:buFontTx/>
              <a:buChar char="–"/>
            </a:pPr>
            <a:r>
              <a:rPr lang="en-US" dirty="0">
                <a:solidFill>
                  <a:srgbClr val="660066"/>
                </a:solidFill>
                <a:latin typeface="Arial Narrow" charset="0"/>
                <a:ea typeface="ＭＳ Ｐゴシック" charset="-128"/>
              </a:rPr>
              <a:t>Main types are</a:t>
            </a:r>
          </a:p>
          <a:p>
            <a:pPr marL="1143000" lvl="2" indent="-228600">
              <a:spcBef>
                <a:spcPct val="20000"/>
              </a:spcBef>
              <a:buFontTx/>
              <a:buChar char="•"/>
            </a:pPr>
            <a:r>
              <a:rPr lang="en-US" sz="2000" dirty="0">
                <a:solidFill>
                  <a:srgbClr val="003300"/>
                </a:solidFill>
                <a:latin typeface="Arial Narrow" charset="0"/>
                <a:ea typeface="ＭＳ Ｐゴシック" charset="-128"/>
              </a:rPr>
              <a:t>“wire-wound” resistors which consists of a coil of fine wire</a:t>
            </a:r>
          </a:p>
          <a:p>
            <a:pPr marL="1143000" lvl="2" indent="-228600">
              <a:spcBef>
                <a:spcPct val="20000"/>
              </a:spcBef>
              <a:buFontTx/>
              <a:buChar char="•"/>
            </a:pPr>
            <a:r>
              <a:rPr lang="en-US" sz="2000" dirty="0">
                <a:solidFill>
                  <a:srgbClr val="003300"/>
                </a:solidFill>
                <a:latin typeface="Arial Narrow" charset="0"/>
                <a:ea typeface="ＭＳ Ｐゴシック" charset="-128"/>
              </a:rPr>
              <a:t>“composition” resistors which are usually made of semiconductor carbon</a:t>
            </a:r>
          </a:p>
          <a:p>
            <a:pPr marL="1143000" lvl="2" indent="-228600">
              <a:spcBef>
                <a:spcPct val="20000"/>
              </a:spcBef>
              <a:buFontTx/>
              <a:buChar char="•"/>
            </a:pPr>
            <a:r>
              <a:rPr lang="en-US" sz="2000" dirty="0">
                <a:solidFill>
                  <a:srgbClr val="003300"/>
                </a:solidFill>
                <a:latin typeface="Arial Narrow" charset="0"/>
                <a:ea typeface="ＭＳ Ｐゴシック" charset="-128"/>
              </a:rPr>
              <a:t>thin metal films</a:t>
            </a:r>
          </a:p>
          <a:p>
            <a:pPr marL="342900" indent="-342900">
              <a:spcBef>
                <a:spcPct val="20000"/>
              </a:spcBef>
              <a:buFontTx/>
              <a:buChar char="•"/>
            </a:pPr>
            <a:r>
              <a:rPr lang="en-US" sz="2800" dirty="0">
                <a:solidFill>
                  <a:schemeClr val="accent2"/>
                </a:solidFill>
                <a:latin typeface="Arial Narrow" charset="0"/>
              </a:rPr>
              <a:t>When drawn in the circuit, the symbol for a resistor is:</a:t>
            </a:r>
          </a:p>
          <a:p>
            <a:pPr marL="342900" indent="-342900">
              <a:spcBef>
                <a:spcPct val="20000"/>
              </a:spcBef>
              <a:buFontTx/>
              <a:buChar char="•"/>
            </a:pPr>
            <a:r>
              <a:rPr lang="en-US" sz="2800" dirty="0">
                <a:solidFill>
                  <a:schemeClr val="accent2"/>
                </a:solidFill>
                <a:latin typeface="Arial Narrow" charset="0"/>
              </a:rPr>
              <a:t>Wires are drawn simply as straight lines </a:t>
            </a:r>
          </a:p>
        </p:txBody>
      </p:sp>
    </p:spTree>
    <p:extLst>
      <p:ext uri="{BB962C8B-B14F-4D97-AF65-F5344CB8AC3E}">
        <p14:creationId xmlns:p14="http://schemas.microsoft.com/office/powerpoint/2010/main" val="1122339944"/>
      </p:ext>
    </p:extLst>
  </p:cSld>
  <p:clrMapOvr>
    <a:masterClrMapping/>
  </p:clrMapOvr>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22197</TotalTime>
  <Words>2532</Words>
  <Application>Microsoft Macintosh PowerPoint</Application>
  <PresentationFormat>On-screen Show (4:3)</PresentationFormat>
  <Paragraphs>307</Paragraphs>
  <Slides>19</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Arial Narrow</vt:lpstr>
      <vt:lpstr>Monotype Corsiva</vt:lpstr>
      <vt:lpstr>Symbol</vt:lpstr>
      <vt:lpstr>Times New Roman</vt:lpstr>
      <vt:lpstr>phys1443-spring02</vt:lpstr>
      <vt:lpstr>Equation</vt:lpstr>
      <vt:lpstr>PHYS 1444 – Section 002 Lecture #13</vt:lpstr>
      <vt:lpstr>Basic Rules of the Online Classes </vt:lpstr>
      <vt:lpstr>Announcements </vt:lpstr>
      <vt:lpstr>Refresher: Electric Current</vt:lpstr>
      <vt:lpstr>Direction of the Electric Current</vt:lpstr>
      <vt:lpstr>Ohm’s Law: Resistance and Resistors</vt:lpstr>
      <vt:lpstr>Ohm’s Law: Resistance</vt:lpstr>
      <vt:lpstr>Example 25 – 4 </vt:lpstr>
      <vt:lpstr>Ohm’s Law: Resistors</vt:lpstr>
      <vt:lpstr>Ohm’s Law: Resistor Values</vt:lpstr>
      <vt:lpstr>Resistivity</vt:lpstr>
      <vt:lpstr>Example 25 – 5 </vt:lpstr>
      <vt:lpstr>Example 25 – 6 </vt:lpstr>
      <vt:lpstr>Temperature Dependence of Resistivity</vt:lpstr>
      <vt:lpstr>Electric Power</vt:lpstr>
      <vt:lpstr>Electric Power</vt:lpstr>
      <vt:lpstr>Example 25 – 8 </vt:lpstr>
      <vt:lpstr>Power in Household Circuits</vt:lpstr>
      <vt:lpstr>Example 25 – 11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Yu, Jaehoon</cp:lastModifiedBy>
  <cp:revision>715</cp:revision>
  <dcterms:created xsi:type="dcterms:W3CDTF">2012-01-19T04:21:20Z</dcterms:created>
  <dcterms:modified xsi:type="dcterms:W3CDTF">2020-03-23T20:45:29Z</dcterms:modified>
</cp:coreProperties>
</file>