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562" r:id="rId2"/>
    <p:sldId id="676" r:id="rId3"/>
    <p:sldId id="567" r:id="rId4"/>
    <p:sldId id="631" r:id="rId5"/>
    <p:sldId id="638" r:id="rId6"/>
    <p:sldId id="639" r:id="rId7"/>
    <p:sldId id="640" r:id="rId8"/>
    <p:sldId id="641" r:id="rId9"/>
    <p:sldId id="642" r:id="rId10"/>
    <p:sldId id="643" r:id="rId11"/>
    <p:sldId id="644" r:id="rId12"/>
    <p:sldId id="645" r:id="rId13"/>
    <p:sldId id="646" r:id="rId14"/>
    <p:sldId id="647" r:id="rId15"/>
    <p:sldId id="648" r:id="rId16"/>
    <p:sldId id="649" r:id="rId17"/>
    <p:sldId id="650" r:id="rId18"/>
    <p:sldId id="651" r:id="rId19"/>
    <p:sldId id="652" r:id="rId2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660066"/>
    <a:srgbClr val="99FFCC"/>
    <a:srgbClr val="FFFFCC"/>
    <a:srgbClr val="CC6600"/>
    <a:srgbClr val="FF0066"/>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p:restoredTop sz="94660"/>
  </p:normalViewPr>
  <p:slideViewPr>
    <p:cSldViewPr>
      <p:cViewPr varScale="1">
        <p:scale>
          <a:sx n="121" d="100"/>
          <a:sy n="121" d="100"/>
        </p:scale>
        <p:origin x="73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6" Type="http://schemas.openxmlformats.org/officeDocument/2006/relationships/image" Target="../media/image54.wmf"/><Relationship Id="rId5" Type="http://schemas.openxmlformats.org/officeDocument/2006/relationships/image" Target="../media/image53.wmf"/><Relationship Id="rId4" Type="http://schemas.openxmlformats.org/officeDocument/2006/relationships/image" Target="../media/image5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4" Type="http://schemas.openxmlformats.org/officeDocument/2006/relationships/image" Target="../media/image58.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image" Target="../media/image75.wmf"/><Relationship Id="rId3" Type="http://schemas.openxmlformats.org/officeDocument/2006/relationships/image" Target="../media/image65.wmf"/><Relationship Id="rId7" Type="http://schemas.openxmlformats.org/officeDocument/2006/relationships/image" Target="../media/image69.wmf"/><Relationship Id="rId12" Type="http://schemas.openxmlformats.org/officeDocument/2006/relationships/image" Target="../media/image74.wmf"/><Relationship Id="rId2" Type="http://schemas.openxmlformats.org/officeDocument/2006/relationships/image" Target="../media/image64.wmf"/><Relationship Id="rId16" Type="http://schemas.openxmlformats.org/officeDocument/2006/relationships/image" Target="../media/image78.wmf"/><Relationship Id="rId1" Type="http://schemas.openxmlformats.org/officeDocument/2006/relationships/image" Target="../media/image63.wmf"/><Relationship Id="rId6" Type="http://schemas.openxmlformats.org/officeDocument/2006/relationships/image" Target="../media/image68.wmf"/><Relationship Id="rId11" Type="http://schemas.openxmlformats.org/officeDocument/2006/relationships/image" Target="../media/image73.wmf"/><Relationship Id="rId5" Type="http://schemas.openxmlformats.org/officeDocument/2006/relationships/image" Target="../media/image67.wmf"/><Relationship Id="rId15" Type="http://schemas.openxmlformats.org/officeDocument/2006/relationships/image" Target="../media/image77.wmf"/><Relationship Id="rId10" Type="http://schemas.openxmlformats.org/officeDocument/2006/relationships/image" Target="../media/image72.wmf"/><Relationship Id="rId4" Type="http://schemas.openxmlformats.org/officeDocument/2006/relationships/image" Target="../media/image66.wmf"/><Relationship Id="rId9" Type="http://schemas.openxmlformats.org/officeDocument/2006/relationships/image" Target="../media/image71.wmf"/><Relationship Id="rId14" Type="http://schemas.openxmlformats.org/officeDocument/2006/relationships/image" Target="../media/image7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image" Target="../media/image38.wmf"/><Relationship Id="rId3" Type="http://schemas.openxmlformats.org/officeDocument/2006/relationships/image" Target="../media/image28.wmf"/><Relationship Id="rId7" Type="http://schemas.openxmlformats.org/officeDocument/2006/relationships/image" Target="../media/image32.wmf"/><Relationship Id="rId12" Type="http://schemas.openxmlformats.org/officeDocument/2006/relationships/image" Target="../media/image37.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11" Type="http://schemas.openxmlformats.org/officeDocument/2006/relationships/image" Target="../media/image36.wmf"/><Relationship Id="rId5" Type="http://schemas.openxmlformats.org/officeDocument/2006/relationships/image" Target="../media/image30.wmf"/><Relationship Id="rId10" Type="http://schemas.openxmlformats.org/officeDocument/2006/relationships/image" Target="../media/image35.wmf"/><Relationship Id="rId4" Type="http://schemas.openxmlformats.org/officeDocument/2006/relationships/image" Target="../media/image29.wmf"/><Relationship Id="rId9"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40.wmf"/><Relationship Id="rId7" Type="http://schemas.openxmlformats.org/officeDocument/2006/relationships/image" Target="../media/image44.wmf"/><Relationship Id="rId2" Type="http://schemas.openxmlformats.org/officeDocument/2006/relationships/image" Target="../media/image31.wmf"/><Relationship Id="rId1" Type="http://schemas.openxmlformats.org/officeDocument/2006/relationships/image" Target="../media/image28.wmf"/><Relationship Id="rId6" Type="http://schemas.openxmlformats.org/officeDocument/2006/relationships/image" Target="../media/image43.wmf"/><Relationship Id="rId5" Type="http://schemas.openxmlformats.org/officeDocument/2006/relationships/image" Target="../media/image42.wmf"/><Relationship Id="rId10" Type="http://schemas.openxmlformats.org/officeDocument/2006/relationships/image" Target="../media/image47.wmf"/><Relationship Id="rId4" Type="http://schemas.openxmlformats.org/officeDocument/2006/relationships/image" Target="../media/image41.wmf"/><Relationship Id="rId9" Type="http://schemas.openxmlformats.org/officeDocument/2006/relationships/image" Target="../media/image4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284154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2494087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846918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18042F0-41D0-5340-90E3-DBE3BE5AF95B}" type="slidenum">
              <a:rPr lang="en-US" smtClean="0"/>
              <a:pPr>
                <a:defRPr/>
              </a:pPr>
              <a:t>6</a:t>
            </a:fld>
            <a:endParaRPr lang="en-US"/>
          </a:p>
        </p:txBody>
      </p:sp>
    </p:spTree>
    <p:extLst>
      <p:ext uri="{BB962C8B-B14F-4D97-AF65-F5344CB8AC3E}">
        <p14:creationId xmlns:p14="http://schemas.microsoft.com/office/powerpoint/2010/main" val="3277079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Monday, Mar. 23, 2020</a:t>
            </a:r>
          </a:p>
        </p:txBody>
      </p:sp>
      <p:sp>
        <p:nvSpPr>
          <p:cNvPr id="6" name="Rectangle 5"/>
          <p:cNvSpPr>
            <a:spLocks noGrp="1" noChangeArrowheads="1"/>
          </p:cNvSpPr>
          <p:nvPr>
            <p:ph type="ftr" sz="quarter" idx="11"/>
          </p:nvPr>
        </p:nvSpPr>
        <p:spPr/>
        <p:txBody>
          <a:bodyPr/>
          <a:lstStyle>
            <a:lvl1pPr>
              <a:defRPr smtClean="0"/>
            </a:lvl1pPr>
          </a:lstStyle>
          <a:p>
            <a:pPr>
              <a:defRPr/>
            </a:pPr>
            <a:r>
              <a:rPr lang="en-US"/>
              <a:t>PHYS 1444-002, Spring 2020                    Dr. Jaehoon Yu</a:t>
            </a:r>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Mar. 23,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Mar. 23,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Mar. 23,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Mar. 23,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Monday, Mar. 23,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Monday, Mar. 23,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Mar. 23,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Monday, Mar. 23, 2020</a:t>
            </a:r>
          </a:p>
        </p:txBody>
      </p:sp>
      <p:sp>
        <p:nvSpPr>
          <p:cNvPr id="4" name="Footer Placeholder 3"/>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Monday, Mar. 23, 2020</a:t>
            </a:r>
          </a:p>
        </p:txBody>
      </p:sp>
      <p:sp>
        <p:nvSpPr>
          <p:cNvPr id="3" name="Footer Placeholder 2"/>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Mar. 23,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Mar. 23,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Monday, Mar. 23,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en-US"/>
              <a:t>PHYS 1444-002, Spring 2020                    Dr. Jaehoon Yu</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var/folders/kf/7w56wv9j72sbd7w75hl0rb200000gn/T/com.microsoft.Powerpoint/converted_emf.em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image" Target="../media/image23.jpeg"/><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6.bin"/><Relationship Id="rId11" Type="http://schemas.openxmlformats.org/officeDocument/2006/relationships/image" Target="../media/image22.wmf"/><Relationship Id="rId5" Type="http://schemas.openxmlformats.org/officeDocument/2006/relationships/image" Target="../media/image19.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21.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5.wmf"/><Relationship Id="rId5" Type="http://schemas.openxmlformats.org/officeDocument/2006/relationships/oleObject" Target="../embeddings/oleObject20.bin"/><Relationship Id="rId4" Type="http://schemas.openxmlformats.org/officeDocument/2006/relationships/image" Target="../media/image24.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30.wmf"/><Relationship Id="rId18" Type="http://schemas.openxmlformats.org/officeDocument/2006/relationships/oleObject" Target="../embeddings/oleObject28.bin"/><Relationship Id="rId26" Type="http://schemas.openxmlformats.org/officeDocument/2006/relationships/oleObject" Target="../embeddings/oleObject32.bin"/><Relationship Id="rId3" Type="http://schemas.openxmlformats.org/officeDocument/2006/relationships/image" Target="../media/image39.jpeg"/><Relationship Id="rId21" Type="http://schemas.openxmlformats.org/officeDocument/2006/relationships/image" Target="../media/image34.wmf"/><Relationship Id="rId7" Type="http://schemas.openxmlformats.org/officeDocument/2006/relationships/image" Target="../media/image27.wmf"/><Relationship Id="rId12" Type="http://schemas.openxmlformats.org/officeDocument/2006/relationships/oleObject" Target="../embeddings/oleObject25.bin"/><Relationship Id="rId17" Type="http://schemas.openxmlformats.org/officeDocument/2006/relationships/image" Target="../media/image32.wmf"/><Relationship Id="rId25" Type="http://schemas.openxmlformats.org/officeDocument/2006/relationships/image" Target="../media/image36.wmf"/><Relationship Id="rId2" Type="http://schemas.openxmlformats.org/officeDocument/2006/relationships/slideLayout" Target="../slideLayouts/slideLayout2.xml"/><Relationship Id="rId16" Type="http://schemas.openxmlformats.org/officeDocument/2006/relationships/oleObject" Target="../embeddings/oleObject27.bin"/><Relationship Id="rId20" Type="http://schemas.openxmlformats.org/officeDocument/2006/relationships/oleObject" Target="../embeddings/oleObject29.bin"/><Relationship Id="rId29" Type="http://schemas.openxmlformats.org/officeDocument/2006/relationships/image" Target="../media/image38.wmf"/><Relationship Id="rId1" Type="http://schemas.openxmlformats.org/officeDocument/2006/relationships/vmlDrawing" Target="../drawings/vmlDrawing7.vml"/><Relationship Id="rId6" Type="http://schemas.openxmlformats.org/officeDocument/2006/relationships/oleObject" Target="../embeddings/oleObject22.bin"/><Relationship Id="rId11" Type="http://schemas.openxmlformats.org/officeDocument/2006/relationships/image" Target="../media/image29.wmf"/><Relationship Id="rId24" Type="http://schemas.openxmlformats.org/officeDocument/2006/relationships/oleObject" Target="../embeddings/oleObject31.bin"/><Relationship Id="rId5" Type="http://schemas.openxmlformats.org/officeDocument/2006/relationships/image" Target="../media/image26.wmf"/><Relationship Id="rId15" Type="http://schemas.openxmlformats.org/officeDocument/2006/relationships/image" Target="../media/image31.wmf"/><Relationship Id="rId23" Type="http://schemas.openxmlformats.org/officeDocument/2006/relationships/image" Target="../media/image35.wmf"/><Relationship Id="rId28" Type="http://schemas.openxmlformats.org/officeDocument/2006/relationships/oleObject" Target="../embeddings/oleObject33.bin"/><Relationship Id="rId10" Type="http://schemas.openxmlformats.org/officeDocument/2006/relationships/oleObject" Target="../embeddings/oleObject24.bin"/><Relationship Id="rId19" Type="http://schemas.openxmlformats.org/officeDocument/2006/relationships/image" Target="../media/image33.wmf"/><Relationship Id="rId4" Type="http://schemas.openxmlformats.org/officeDocument/2006/relationships/oleObject" Target="../embeddings/oleObject21.bin"/><Relationship Id="rId9" Type="http://schemas.openxmlformats.org/officeDocument/2006/relationships/image" Target="../media/image28.wmf"/><Relationship Id="rId14" Type="http://schemas.openxmlformats.org/officeDocument/2006/relationships/oleObject" Target="../embeddings/oleObject26.bin"/><Relationship Id="rId22" Type="http://schemas.openxmlformats.org/officeDocument/2006/relationships/oleObject" Target="../embeddings/oleObject30.bin"/><Relationship Id="rId27" Type="http://schemas.openxmlformats.org/officeDocument/2006/relationships/image" Target="../media/image37.wmf"/></Relationships>
</file>

<file path=ppt/slides/_rels/slide13.xml.rels><?xml version="1.0" encoding="UTF-8" standalone="yes"?>
<Relationships xmlns="http://schemas.openxmlformats.org/package/2006/relationships"><Relationship Id="rId8" Type="http://schemas.openxmlformats.org/officeDocument/2006/relationships/image" Target="../media/image40.wmf"/><Relationship Id="rId13" Type="http://schemas.openxmlformats.org/officeDocument/2006/relationships/oleObject" Target="../embeddings/oleObject39.bin"/><Relationship Id="rId18" Type="http://schemas.openxmlformats.org/officeDocument/2006/relationships/image" Target="../media/image45.wmf"/><Relationship Id="rId3" Type="http://schemas.openxmlformats.org/officeDocument/2006/relationships/oleObject" Target="../embeddings/oleObject34.bin"/><Relationship Id="rId21" Type="http://schemas.openxmlformats.org/officeDocument/2006/relationships/oleObject" Target="../embeddings/oleObject43.bin"/><Relationship Id="rId7" Type="http://schemas.openxmlformats.org/officeDocument/2006/relationships/oleObject" Target="../embeddings/oleObject36.bin"/><Relationship Id="rId12" Type="http://schemas.openxmlformats.org/officeDocument/2006/relationships/image" Target="../media/image42.wmf"/><Relationship Id="rId17" Type="http://schemas.openxmlformats.org/officeDocument/2006/relationships/oleObject" Target="../embeddings/oleObject41.bin"/><Relationship Id="rId2" Type="http://schemas.openxmlformats.org/officeDocument/2006/relationships/slideLayout" Target="../slideLayouts/slideLayout2.xml"/><Relationship Id="rId16" Type="http://schemas.openxmlformats.org/officeDocument/2006/relationships/image" Target="../media/image44.wmf"/><Relationship Id="rId20" Type="http://schemas.openxmlformats.org/officeDocument/2006/relationships/image" Target="../media/image46.wmf"/><Relationship Id="rId1" Type="http://schemas.openxmlformats.org/officeDocument/2006/relationships/vmlDrawing" Target="../drawings/vmlDrawing8.vml"/><Relationship Id="rId6" Type="http://schemas.openxmlformats.org/officeDocument/2006/relationships/image" Target="../media/image31.wmf"/><Relationship Id="rId11" Type="http://schemas.openxmlformats.org/officeDocument/2006/relationships/oleObject" Target="../embeddings/oleObject38.bin"/><Relationship Id="rId5" Type="http://schemas.openxmlformats.org/officeDocument/2006/relationships/oleObject" Target="../embeddings/oleObject35.bin"/><Relationship Id="rId15" Type="http://schemas.openxmlformats.org/officeDocument/2006/relationships/oleObject" Target="../embeddings/oleObject40.bin"/><Relationship Id="rId10" Type="http://schemas.openxmlformats.org/officeDocument/2006/relationships/image" Target="../media/image41.wmf"/><Relationship Id="rId19" Type="http://schemas.openxmlformats.org/officeDocument/2006/relationships/oleObject" Target="../embeddings/oleObject42.bin"/><Relationship Id="rId4" Type="http://schemas.openxmlformats.org/officeDocument/2006/relationships/image" Target="../media/image28.wmf"/><Relationship Id="rId9" Type="http://schemas.openxmlformats.org/officeDocument/2006/relationships/oleObject" Target="../embeddings/oleObject37.bin"/><Relationship Id="rId14" Type="http://schemas.openxmlformats.org/officeDocument/2006/relationships/image" Target="../media/image43.wmf"/><Relationship Id="rId22" Type="http://schemas.openxmlformats.org/officeDocument/2006/relationships/image" Target="../media/image47.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48.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51.wmf"/><Relationship Id="rId13"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3.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50.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52.wmf"/><Relationship Id="rId4" Type="http://schemas.openxmlformats.org/officeDocument/2006/relationships/image" Target="../media/image49.wmf"/><Relationship Id="rId9" Type="http://schemas.openxmlformats.org/officeDocument/2006/relationships/oleObject" Target="../embeddings/oleObject48.bin"/><Relationship Id="rId14" Type="http://schemas.openxmlformats.org/officeDocument/2006/relationships/image" Target="../media/image54.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image" Target="../media/image59.jpeg"/><Relationship Id="rId7"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52.bin"/><Relationship Id="rId11" Type="http://schemas.openxmlformats.org/officeDocument/2006/relationships/image" Target="../media/image58.wmf"/><Relationship Id="rId5" Type="http://schemas.openxmlformats.org/officeDocument/2006/relationships/image" Target="../media/image55.wmf"/><Relationship Id="rId10" Type="http://schemas.openxmlformats.org/officeDocument/2006/relationships/oleObject" Target="../embeddings/oleObject54.bin"/><Relationship Id="rId4" Type="http://schemas.openxmlformats.org/officeDocument/2006/relationships/oleObject" Target="../embeddings/oleObject51.bin"/><Relationship Id="rId9" Type="http://schemas.openxmlformats.org/officeDocument/2006/relationships/image" Target="../media/image57.wmf"/></Relationships>
</file>

<file path=ppt/slides/_rels/slide18.xml.rels><?xml version="1.0" encoding="UTF-8" standalone="yes"?>
<Relationships xmlns="http://schemas.openxmlformats.org/package/2006/relationships"><Relationship Id="rId3" Type="http://schemas.openxmlformats.org/officeDocument/2006/relationships/image" Target="../media/image61.jpeg"/><Relationship Id="rId2" Type="http://schemas.openxmlformats.org/officeDocument/2006/relationships/image" Target="../media/image60.jpeg"/><Relationship Id="rId1" Type="http://schemas.openxmlformats.org/officeDocument/2006/relationships/slideLayout" Target="../slideLayouts/slideLayout2.xml"/><Relationship Id="rId4" Type="http://schemas.openxmlformats.org/officeDocument/2006/relationships/image" Target="../media/image62.jpeg"/></Relationships>
</file>

<file path=ppt/slides/_rels/slide19.xml.rels><?xml version="1.0" encoding="UTF-8" standalone="yes"?>
<Relationships xmlns="http://schemas.openxmlformats.org/package/2006/relationships"><Relationship Id="rId13" Type="http://schemas.openxmlformats.org/officeDocument/2006/relationships/image" Target="../media/image67.wmf"/><Relationship Id="rId18" Type="http://schemas.openxmlformats.org/officeDocument/2006/relationships/oleObject" Target="../embeddings/oleObject62.bin"/><Relationship Id="rId26" Type="http://schemas.openxmlformats.org/officeDocument/2006/relationships/oleObject" Target="../embeddings/oleObject66.bin"/><Relationship Id="rId3" Type="http://schemas.openxmlformats.org/officeDocument/2006/relationships/image" Target="../media/image60.jpeg"/><Relationship Id="rId21" Type="http://schemas.openxmlformats.org/officeDocument/2006/relationships/image" Target="../media/image71.wmf"/><Relationship Id="rId34" Type="http://schemas.openxmlformats.org/officeDocument/2006/relationships/oleObject" Target="../embeddings/oleObject70.bin"/><Relationship Id="rId7" Type="http://schemas.openxmlformats.org/officeDocument/2006/relationships/image" Target="../media/image64.wmf"/><Relationship Id="rId12" Type="http://schemas.openxmlformats.org/officeDocument/2006/relationships/oleObject" Target="../embeddings/oleObject59.bin"/><Relationship Id="rId17" Type="http://schemas.openxmlformats.org/officeDocument/2006/relationships/image" Target="../media/image69.wmf"/><Relationship Id="rId25" Type="http://schemas.openxmlformats.org/officeDocument/2006/relationships/image" Target="../media/image73.wmf"/><Relationship Id="rId33" Type="http://schemas.openxmlformats.org/officeDocument/2006/relationships/image" Target="../media/image77.wmf"/><Relationship Id="rId2" Type="http://schemas.openxmlformats.org/officeDocument/2006/relationships/slideLayout" Target="../slideLayouts/slideLayout2.xml"/><Relationship Id="rId16" Type="http://schemas.openxmlformats.org/officeDocument/2006/relationships/oleObject" Target="../embeddings/oleObject61.bin"/><Relationship Id="rId20" Type="http://schemas.openxmlformats.org/officeDocument/2006/relationships/oleObject" Target="../embeddings/oleObject63.bin"/><Relationship Id="rId29" Type="http://schemas.openxmlformats.org/officeDocument/2006/relationships/image" Target="../media/image75.wmf"/><Relationship Id="rId1" Type="http://schemas.openxmlformats.org/officeDocument/2006/relationships/vmlDrawing" Target="../drawings/vmlDrawing12.vml"/><Relationship Id="rId6" Type="http://schemas.openxmlformats.org/officeDocument/2006/relationships/oleObject" Target="../embeddings/oleObject56.bin"/><Relationship Id="rId11" Type="http://schemas.openxmlformats.org/officeDocument/2006/relationships/image" Target="../media/image66.wmf"/><Relationship Id="rId24" Type="http://schemas.openxmlformats.org/officeDocument/2006/relationships/oleObject" Target="../embeddings/oleObject65.bin"/><Relationship Id="rId32" Type="http://schemas.openxmlformats.org/officeDocument/2006/relationships/oleObject" Target="../embeddings/oleObject69.bin"/><Relationship Id="rId5" Type="http://schemas.openxmlformats.org/officeDocument/2006/relationships/image" Target="../media/image63.wmf"/><Relationship Id="rId15" Type="http://schemas.openxmlformats.org/officeDocument/2006/relationships/image" Target="../media/image68.wmf"/><Relationship Id="rId23" Type="http://schemas.openxmlformats.org/officeDocument/2006/relationships/image" Target="../media/image72.wmf"/><Relationship Id="rId28" Type="http://schemas.openxmlformats.org/officeDocument/2006/relationships/oleObject" Target="../embeddings/oleObject67.bin"/><Relationship Id="rId10" Type="http://schemas.openxmlformats.org/officeDocument/2006/relationships/oleObject" Target="../embeddings/oleObject58.bin"/><Relationship Id="rId19" Type="http://schemas.openxmlformats.org/officeDocument/2006/relationships/image" Target="../media/image70.wmf"/><Relationship Id="rId31" Type="http://schemas.openxmlformats.org/officeDocument/2006/relationships/image" Target="../media/image76.wmf"/><Relationship Id="rId4" Type="http://schemas.openxmlformats.org/officeDocument/2006/relationships/oleObject" Target="../embeddings/oleObject55.bin"/><Relationship Id="rId9" Type="http://schemas.openxmlformats.org/officeDocument/2006/relationships/image" Target="../media/image65.wmf"/><Relationship Id="rId14" Type="http://schemas.openxmlformats.org/officeDocument/2006/relationships/oleObject" Target="../embeddings/oleObject60.bin"/><Relationship Id="rId22" Type="http://schemas.openxmlformats.org/officeDocument/2006/relationships/oleObject" Target="../embeddings/oleObject64.bin"/><Relationship Id="rId27" Type="http://schemas.openxmlformats.org/officeDocument/2006/relationships/image" Target="../media/image74.wmf"/><Relationship Id="rId30" Type="http://schemas.openxmlformats.org/officeDocument/2006/relationships/oleObject" Target="../embeddings/oleObject68.bin"/><Relationship Id="rId35" Type="http://schemas.openxmlformats.org/officeDocument/2006/relationships/image" Target="../media/image78.wmf"/><Relationship Id="rId8" Type="http://schemas.openxmlformats.org/officeDocument/2006/relationships/oleObject" Target="../embeddings/oleObject5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4.wmf"/><Relationship Id="rId3" Type="http://schemas.openxmlformats.org/officeDocument/2006/relationships/image" Target="../media/image17.jpeg"/><Relationship Id="rId7" Type="http://schemas.openxmlformats.org/officeDocument/2006/relationships/image" Target="../media/image11.wmf"/><Relationship Id="rId12" Type="http://schemas.openxmlformats.org/officeDocument/2006/relationships/oleObject" Target="../embeddings/oleObject12.bin"/><Relationship Id="rId17" Type="http://schemas.openxmlformats.org/officeDocument/2006/relationships/image" Target="../media/image16.wmf"/><Relationship Id="rId2" Type="http://schemas.openxmlformats.org/officeDocument/2006/relationships/slideLayout" Target="../slideLayouts/slideLayout2.xml"/><Relationship Id="rId16" Type="http://schemas.openxmlformats.org/officeDocument/2006/relationships/oleObject" Target="../embeddings/oleObject14.bin"/><Relationship Id="rId1" Type="http://schemas.openxmlformats.org/officeDocument/2006/relationships/vmlDrawing" Target="../drawings/vmlDrawing4.vml"/><Relationship Id="rId6" Type="http://schemas.openxmlformats.org/officeDocument/2006/relationships/oleObject" Target="../embeddings/oleObject9.bin"/><Relationship Id="rId11" Type="http://schemas.openxmlformats.org/officeDocument/2006/relationships/image" Target="../media/image13.wmf"/><Relationship Id="rId5" Type="http://schemas.openxmlformats.org/officeDocument/2006/relationships/image" Target="../media/image10.wmf"/><Relationship Id="rId15" Type="http://schemas.openxmlformats.org/officeDocument/2006/relationships/image" Target="../media/image15.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2.wmf"/><Relationship Id="rId1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Monday, Mar. 23, 2020</a:t>
            </a:r>
          </a:p>
        </p:txBody>
      </p:sp>
      <p:sp>
        <p:nvSpPr>
          <p:cNvPr id="7" name="Rectangle 5"/>
          <p:cNvSpPr>
            <a:spLocks noGrp="1" noChangeArrowheads="1"/>
          </p:cNvSpPr>
          <p:nvPr>
            <p:ph type="ftr" sz="quarter" idx="11"/>
          </p:nvPr>
        </p:nvSpPr>
        <p:spPr/>
        <p:txBody>
          <a:bodyPr/>
          <a:lstStyle/>
          <a:p>
            <a:pPr>
              <a:defRPr/>
            </a:pPr>
            <a:r>
              <a:rPr lang="en-US"/>
              <a:t>PHYS 1444-002, Spring 2020                    Dr. Jaehoon Yu</a:t>
            </a:r>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1444 – Section 002</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#13</a:t>
            </a:r>
          </a:p>
        </p:txBody>
      </p:sp>
      <p:sp>
        <p:nvSpPr>
          <p:cNvPr id="18438" name="Text Box 4"/>
          <p:cNvSpPr txBox="1">
            <a:spLocks noChangeArrowheads="1"/>
          </p:cNvSpPr>
          <p:nvPr/>
        </p:nvSpPr>
        <p:spPr bwMode="auto">
          <a:xfrm>
            <a:off x="2940687" y="1447800"/>
            <a:ext cx="2954655"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Monday, Mar. 23, 2020	</a:t>
            </a:r>
          </a:p>
          <a:p>
            <a:pPr algn="ctr"/>
            <a:r>
              <a:rPr lang="en-US" dirty="0">
                <a:solidFill>
                  <a:schemeClr val="accent2"/>
                </a:solidFill>
                <a:latin typeface="Monotype Corsiva" pitchFamily="-84" charset="0"/>
              </a:rPr>
              <a:t>Dr. Jaehoon Yu</a:t>
            </a:r>
            <a:endParaRPr lang="en-US" b="1" dirty="0">
              <a:solidFill>
                <a:srgbClr val="FF0066"/>
              </a:solidFill>
              <a:latin typeface="Monotype Corsiva" pitchFamily="-84" charset="0"/>
            </a:endParaRPr>
          </a:p>
        </p:txBody>
      </p:sp>
      <p:sp>
        <p:nvSpPr>
          <p:cNvPr id="10" name="Content Placeholder 2">
            <a:extLst>
              <a:ext uri="{FF2B5EF4-FFF2-40B4-BE49-F238E27FC236}">
                <a16:creationId xmlns:a16="http://schemas.microsoft.com/office/drawing/2014/main" id="{8489E6EB-9A4B-934B-86D7-16E710D27181}"/>
              </a:ext>
            </a:extLst>
          </p:cNvPr>
          <p:cNvSpPr txBox="1">
            <a:spLocks/>
          </p:cNvSpPr>
          <p:nvPr/>
        </p:nvSpPr>
        <p:spPr bwMode="auto">
          <a:xfrm>
            <a:off x="1266522" y="2074628"/>
            <a:ext cx="7115478" cy="35133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algn="l">
              <a:buNone/>
            </a:pPr>
            <a:r>
              <a:rPr lang="en-US" dirty="0">
                <a:latin typeface="Arial Narrow" charset="0"/>
              </a:rPr>
              <a:t>CH25 </a:t>
            </a:r>
          </a:p>
          <a:p>
            <a:pPr marL="969963" lvl="1" indent="-533400">
              <a:buFont typeface="Arial"/>
              <a:buChar char="•"/>
            </a:pPr>
            <a:r>
              <a:rPr lang="en-US" dirty="0">
                <a:latin typeface="Arial Narrow" charset="0"/>
              </a:rPr>
              <a:t>Electric Current and Resistance</a:t>
            </a:r>
          </a:p>
          <a:p>
            <a:pPr marL="969963" lvl="1" indent="-533400">
              <a:buFont typeface="Arial"/>
              <a:buChar char="•"/>
            </a:pPr>
            <a:r>
              <a:rPr lang="en-US" dirty="0">
                <a:latin typeface="Arial Narrow" charset="0"/>
              </a:rPr>
              <a:t>Ohm’s Law: Resisters, Resistivity</a:t>
            </a:r>
          </a:p>
          <a:p>
            <a:pPr marL="969963" lvl="1" indent="-533400">
              <a:buFont typeface="Arial"/>
              <a:buChar char="•"/>
            </a:pPr>
            <a:r>
              <a:rPr lang="en-US" dirty="0">
                <a:latin typeface="Arial Narrow" charset="0"/>
              </a:rPr>
              <a:t>Electric Power</a:t>
            </a:r>
          </a:p>
          <a:p>
            <a:pPr marL="969963" lvl="1" indent="-533400">
              <a:buFont typeface="Arial"/>
              <a:buChar char="•"/>
            </a:pPr>
            <a:r>
              <a:rPr lang="en-US" dirty="0">
                <a:latin typeface="Arial Narrow" charset="0"/>
              </a:rPr>
              <a:t>Alternating Current</a:t>
            </a:r>
          </a:p>
          <a:p>
            <a:pPr marL="969963" lvl="1" indent="-533400">
              <a:buFont typeface="Arial"/>
              <a:buChar char="•"/>
            </a:pPr>
            <a:r>
              <a:rPr lang="en-US" dirty="0">
                <a:latin typeface="Arial Narrow" charset="0"/>
              </a:rPr>
              <a:t>Microscopic View of Electric Current</a:t>
            </a:r>
          </a:p>
          <a:p>
            <a:pPr marL="969963" lvl="1" indent="-533400">
              <a:buFont typeface="Arial"/>
              <a:buChar char="•"/>
            </a:pPr>
            <a:r>
              <a:rPr lang="en-US" dirty="0">
                <a:latin typeface="Arial Narrow" charset="0"/>
              </a:rPr>
              <a:t>Ohm’s Law in Microscopic View</a:t>
            </a:r>
          </a:p>
        </p:txBody>
      </p:sp>
      <p:pic>
        <p:nvPicPr>
          <p:cNvPr id="3" name="Picture 2">
            <a:extLst>
              <a:ext uri="{FF2B5EF4-FFF2-40B4-BE49-F238E27FC236}">
                <a16:creationId xmlns:a16="http://schemas.microsoft.com/office/drawing/2014/main" id="{34662A6D-CD48-E741-9379-FA0A45B14ADC}"/>
              </a:ext>
            </a:extLst>
          </p:cNvPr>
          <p:cNvPicPr>
            <a:picLocks noChangeAspect="1"/>
          </p:cNvPicPr>
          <p:nvPr/>
        </p:nvPicPr>
        <p:blipFill>
          <a:blip r:link="rId3"/>
          <a:stretch>
            <a:fillRect/>
          </a:stretch>
        </p:blipFill>
        <p:spPr>
          <a:xfrm>
            <a:off x="1270000" y="1270000"/>
            <a:ext cx="63500" cy="76200"/>
          </a:xfrm>
          <a:prstGeom prst="rect">
            <a:avLst/>
          </a:prstGeom>
        </p:spPr>
      </p:pic>
      <p:sp>
        <p:nvSpPr>
          <p:cNvPr id="9" name="Text Box 9">
            <a:extLst>
              <a:ext uri="{FF2B5EF4-FFF2-40B4-BE49-F238E27FC236}">
                <a16:creationId xmlns:a16="http://schemas.microsoft.com/office/drawing/2014/main" id="{1AD1C8B2-F2DB-AA4C-AAA7-4CA71B2E9D15}"/>
              </a:ext>
            </a:extLst>
          </p:cNvPr>
          <p:cNvSpPr txBox="1">
            <a:spLocks noChangeArrowheads="1"/>
          </p:cNvSpPr>
          <p:nvPr/>
        </p:nvSpPr>
        <p:spPr bwMode="auto">
          <a:xfrm>
            <a:off x="1009045" y="5779532"/>
            <a:ext cx="7449155"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pitchFamily="-84" charset="0"/>
              </a:rPr>
              <a:t>Today’s homework is homework #8, due 11pm, Monday, Mar. 30!!</a:t>
            </a:r>
          </a:p>
        </p:txBody>
      </p:sp>
      <p:pic>
        <p:nvPicPr>
          <p:cNvPr id="4" name="Picture 3">
            <a:extLst>
              <a:ext uri="{FF2B5EF4-FFF2-40B4-BE49-F238E27FC236}">
                <a16:creationId xmlns:a16="http://schemas.microsoft.com/office/drawing/2014/main" id="{206477FA-3DBD-AE48-8D55-6CCB0DC816AE}"/>
              </a:ext>
            </a:extLst>
          </p:cNvPr>
          <p:cNvPicPr>
            <a:picLocks noChangeAspect="1"/>
          </p:cNvPicPr>
          <p:nvPr/>
        </p:nvPicPr>
        <p:blipFill>
          <a:blip r:link="rId3"/>
          <a:stretch>
            <a:fillRect/>
          </a:stretch>
        </p:blipFill>
        <p:spPr>
          <a:xfrm>
            <a:off x="1270000" y="1270000"/>
            <a:ext cx="63500" cy="76200"/>
          </a:xfrm>
          <a:prstGeom prst="rect">
            <a:avLst/>
          </a:prstGeom>
        </p:spPr>
      </p:pic>
    </p:spTree>
    <p:extLst>
      <p:ext uri="{BB962C8B-B14F-4D97-AF65-F5344CB8AC3E}">
        <p14:creationId xmlns:p14="http://schemas.microsoft.com/office/powerpoint/2010/main" val="284693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wipe(left)">
                                      <p:cBhvr>
                                        <p:cTn id="7" dur="5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left)">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wipe(left)">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wipe(left)">
                                      <p:cBhvr>
                                        <p:cTn id="22" dur="500"/>
                                        <p:tgtEl>
                                          <p:spTgt spid="1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Effect transition="in" filter="wipe(left)">
                                      <p:cBhvr>
                                        <p:cTn id="27" dur="500"/>
                                        <p:tgtEl>
                                          <p:spTgt spid="1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
                                            <p:txEl>
                                              <p:pRg st="6" end="6"/>
                                            </p:txEl>
                                          </p:spTgt>
                                        </p:tgtEl>
                                        <p:attrNameLst>
                                          <p:attrName>style.visibility</p:attrName>
                                        </p:attrNameLst>
                                      </p:cBhvr>
                                      <p:to>
                                        <p:strVal val="visible"/>
                                      </p:to>
                                    </p:set>
                                    <p:animEffect transition="in" filter="wipe(left)">
                                      <p:cBhvr>
                                        <p:cTn id="32" dur="500"/>
                                        <p:tgtEl>
                                          <p:spTgt spid="1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a:t>Monday, Mar. 23, 2020</a:t>
            </a:r>
          </a:p>
        </p:txBody>
      </p:sp>
      <p:sp>
        <p:nvSpPr>
          <p:cNvPr id="88" name="Footer Placeholder 4"/>
          <p:cNvSpPr>
            <a:spLocks noGrp="1"/>
          </p:cNvSpPr>
          <p:nvPr>
            <p:ph type="ftr" sz="quarter" idx="11"/>
          </p:nvPr>
        </p:nvSpPr>
        <p:spPr/>
        <p:txBody>
          <a:bodyPr/>
          <a:lstStyle/>
          <a:p>
            <a:r>
              <a:rPr lang="en-US"/>
              <a:t>PHYS 1444-002, Spring 2020                    Dr. Jaehoon Yu</a:t>
            </a:r>
          </a:p>
        </p:txBody>
      </p:sp>
      <p:sp>
        <p:nvSpPr>
          <p:cNvPr id="89" name="Slide Number Placeholder 5"/>
          <p:cNvSpPr>
            <a:spLocks noGrp="1"/>
          </p:cNvSpPr>
          <p:nvPr>
            <p:ph type="sldNum" sz="quarter" idx="12"/>
          </p:nvPr>
        </p:nvSpPr>
        <p:spPr/>
        <p:txBody>
          <a:bodyPr/>
          <a:lstStyle/>
          <a:p>
            <a:fld id="{57E0F93E-AA33-1F41-ACCB-6D51A3C1BCCE}" type="slidenum">
              <a:rPr lang="en-US"/>
              <a:pPr/>
              <a:t>10</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extLst>
                  <a:ext uri="{0D108BD9-81ED-4DB2-BD59-A6C34878D82A}">
                    <a16:rowId xmlns:a16="http://schemas.microsoft.com/office/drawing/2014/main" val="10000"/>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mc:AlternateContent xmlns:mc="http://schemas.openxmlformats.org/markup-compatibility/2006">
              <mc:Choice xmlns:v="urn:schemas-microsoft-com:vml" Requires="v">
                <p:oleObj spid="_x0000_s95673" name="Equation" r:id="rId4" imgW="114120" imgH="152280" progId="Equation.DSMT4">
                  <p:embed/>
                </p:oleObj>
              </mc:Choice>
              <mc:Fallback>
                <p:oleObj name="Equation" r:id="rId4" imgW="114120" imgH="152280" progId="Equation.DSMT4">
                  <p:embed/>
                  <p:pic>
                    <p:nvPicPr>
                      <p:cNvPr id="294995" name="Object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1338" y="5703888"/>
                        <a:ext cx="322262" cy="4556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mc:AlternateContent xmlns:mc="http://schemas.openxmlformats.org/markup-compatibility/2006">
              <mc:Choice xmlns:v="urn:schemas-microsoft-com:vml" Requires="v">
                <p:oleObj spid="_x0000_s95674" name="Equation" r:id="rId6" imgW="114120" imgH="164880" progId="Equation.DSMT4">
                  <p:embed/>
                </p:oleObj>
              </mc:Choice>
              <mc:Fallback>
                <p:oleObj name="Equation" r:id="rId6" imgW="114120" imgH="164880" progId="Equation.DSMT4">
                  <p:embed/>
                  <p:pic>
                    <p:nvPicPr>
                      <p:cNvPr id="294996" name="Object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9938" y="5697538"/>
                        <a:ext cx="322262" cy="4937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mc:AlternateContent xmlns:mc="http://schemas.openxmlformats.org/markup-compatibility/2006">
              <mc:Choice xmlns:v="urn:schemas-microsoft-com:vml" Requires="v">
                <p:oleObj spid="_x0000_s95675" name="Equation" r:id="rId8" imgW="304560" imgH="203040" progId="Equation.DSMT4">
                  <p:embed/>
                </p:oleObj>
              </mc:Choice>
              <mc:Fallback>
                <p:oleObj name="Equation" r:id="rId8" imgW="304560" imgH="203040" progId="Equation.DSMT4">
                  <p:embed/>
                  <p:pic>
                    <p:nvPicPr>
                      <p:cNvPr id="294997" name="Object 8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1563" y="5602288"/>
                        <a:ext cx="858837" cy="6080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mc:AlternateContent xmlns:mc="http://schemas.openxmlformats.org/markup-compatibility/2006">
              <mc:Choice xmlns:v="urn:schemas-microsoft-com:vml" Requires="v">
                <p:oleObj spid="_x0000_s95676" name="Equation" r:id="rId10" imgW="380880" imgH="164880" progId="Equation.DSMT4">
                  <p:embed/>
                </p:oleObj>
              </mc:Choice>
              <mc:Fallback>
                <p:oleObj name="Equation" r:id="rId10" imgW="380880" imgH="164880" progId="Equation.DSMT4">
                  <p:embed/>
                  <p:pic>
                    <p:nvPicPr>
                      <p:cNvPr id="294998" name="Object 8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5678488"/>
                        <a:ext cx="1073150" cy="4937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3277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4915">
                                            <p:txEl>
                                              <p:pRg st="0" end="0"/>
                                            </p:txEl>
                                          </p:spTgt>
                                        </p:tgtEl>
                                        <p:attrNameLst>
                                          <p:attrName>style.visibility</p:attrName>
                                        </p:attrNameLst>
                                      </p:cBhvr>
                                      <p:to>
                                        <p:strVal val="visible"/>
                                      </p:to>
                                    </p:set>
                                    <p:animEffect transition="in" filter="wipe(left)">
                                      <p:cBhvr>
                                        <p:cTn id="7" dur="500"/>
                                        <p:tgtEl>
                                          <p:spTgt spid="294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4915">
                                            <p:txEl>
                                              <p:pRg st="1" end="1"/>
                                            </p:txEl>
                                          </p:spTgt>
                                        </p:tgtEl>
                                        <p:attrNameLst>
                                          <p:attrName>style.visibility</p:attrName>
                                        </p:attrNameLst>
                                      </p:cBhvr>
                                      <p:to>
                                        <p:strVal val="visible"/>
                                      </p:to>
                                    </p:set>
                                    <p:animEffect transition="in" filter="wipe(left)">
                                      <p:cBhvr>
                                        <p:cTn id="12" dur="500"/>
                                        <p:tgtEl>
                                          <p:spTgt spid="294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94916"/>
                                        </p:tgtEl>
                                        <p:attrNameLst>
                                          <p:attrName>style.visibility</p:attrName>
                                        </p:attrNameLst>
                                      </p:cBhvr>
                                      <p:to>
                                        <p:strVal val="visible"/>
                                      </p:to>
                                    </p:set>
                                    <p:anim calcmode="lin" valueType="num">
                                      <p:cBhvr>
                                        <p:cTn id="17" dur="500" fill="hold"/>
                                        <p:tgtEl>
                                          <p:spTgt spid="294916"/>
                                        </p:tgtEl>
                                        <p:attrNameLst>
                                          <p:attrName>ppt_w</p:attrName>
                                        </p:attrNameLst>
                                      </p:cBhvr>
                                      <p:tavLst>
                                        <p:tav tm="0">
                                          <p:val>
                                            <p:fltVal val="0"/>
                                          </p:val>
                                        </p:tav>
                                        <p:tav tm="100000">
                                          <p:val>
                                            <p:strVal val="#ppt_w"/>
                                          </p:val>
                                        </p:tav>
                                      </p:tavLst>
                                    </p:anim>
                                    <p:anim calcmode="lin" valueType="num">
                                      <p:cBhvr>
                                        <p:cTn id="18" dur="500" fill="hold"/>
                                        <p:tgtEl>
                                          <p:spTgt spid="294916"/>
                                        </p:tgtEl>
                                        <p:attrNameLst>
                                          <p:attrName>ppt_h</p:attrName>
                                        </p:attrNameLst>
                                      </p:cBhvr>
                                      <p:tavLst>
                                        <p:tav tm="0">
                                          <p:val>
                                            <p:fltVal val="0"/>
                                          </p:val>
                                        </p:tav>
                                        <p:tav tm="100000">
                                          <p:val>
                                            <p:strVal val="#ppt_h"/>
                                          </p:val>
                                        </p:tav>
                                      </p:tavLst>
                                    </p:anim>
                                    <p:animEffect transition="in" filter="fade">
                                      <p:cBhvr>
                                        <p:cTn id="19" dur="500"/>
                                        <p:tgtEl>
                                          <p:spTgt spid="29491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294917"/>
                                        </p:tgtEl>
                                        <p:attrNameLst>
                                          <p:attrName>style.visibility</p:attrName>
                                        </p:attrNameLst>
                                      </p:cBhvr>
                                      <p:to>
                                        <p:strVal val="visible"/>
                                      </p:to>
                                    </p:set>
                                    <p:anim calcmode="lin" valueType="num">
                                      <p:cBhvr>
                                        <p:cTn id="24" dur="500" fill="hold"/>
                                        <p:tgtEl>
                                          <p:spTgt spid="294917"/>
                                        </p:tgtEl>
                                        <p:attrNameLst>
                                          <p:attrName>ppt_w</p:attrName>
                                        </p:attrNameLst>
                                      </p:cBhvr>
                                      <p:tavLst>
                                        <p:tav tm="0">
                                          <p:val>
                                            <p:fltVal val="0"/>
                                          </p:val>
                                        </p:tav>
                                        <p:tav tm="100000">
                                          <p:val>
                                            <p:strVal val="#ppt_w"/>
                                          </p:val>
                                        </p:tav>
                                      </p:tavLst>
                                    </p:anim>
                                    <p:anim calcmode="lin" valueType="num">
                                      <p:cBhvr>
                                        <p:cTn id="25" dur="500" fill="hold"/>
                                        <p:tgtEl>
                                          <p:spTgt spid="294917"/>
                                        </p:tgtEl>
                                        <p:attrNameLst>
                                          <p:attrName>ppt_h</p:attrName>
                                        </p:attrNameLst>
                                      </p:cBhvr>
                                      <p:tavLst>
                                        <p:tav tm="0">
                                          <p:val>
                                            <p:fltVal val="0"/>
                                          </p:val>
                                        </p:tav>
                                        <p:tav tm="100000">
                                          <p:val>
                                            <p:strVal val="#ppt_h"/>
                                          </p:val>
                                        </p:tav>
                                      </p:tavLst>
                                    </p:anim>
                                    <p:animEffect transition="in" filter="fade">
                                      <p:cBhvr>
                                        <p:cTn id="26" dur="500"/>
                                        <p:tgtEl>
                                          <p:spTgt spid="29491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4994"/>
                                        </p:tgtEl>
                                        <p:attrNameLst>
                                          <p:attrName>style.visibility</p:attrName>
                                        </p:attrNameLst>
                                      </p:cBhvr>
                                      <p:to>
                                        <p:strVal val="visible"/>
                                      </p:to>
                                    </p:set>
                                    <p:animEffect transition="in" filter="wipe(left)">
                                      <p:cBhvr>
                                        <p:cTn id="31" dur="500"/>
                                        <p:tgtEl>
                                          <p:spTgt spid="29499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94995"/>
                                        </p:tgtEl>
                                        <p:attrNameLst>
                                          <p:attrName>style.visibility</p:attrName>
                                        </p:attrNameLst>
                                      </p:cBhvr>
                                      <p:to>
                                        <p:strVal val="visible"/>
                                      </p:to>
                                    </p:set>
                                    <p:animEffect transition="in" filter="wipe(left)">
                                      <p:cBhvr>
                                        <p:cTn id="36" dur="500"/>
                                        <p:tgtEl>
                                          <p:spTgt spid="29499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94996"/>
                                        </p:tgtEl>
                                        <p:attrNameLst>
                                          <p:attrName>style.visibility</p:attrName>
                                        </p:attrNameLst>
                                      </p:cBhvr>
                                      <p:to>
                                        <p:strVal val="visible"/>
                                      </p:to>
                                    </p:set>
                                    <p:animEffect transition="in" filter="wipe(left)">
                                      <p:cBhvr>
                                        <p:cTn id="41" dur="500"/>
                                        <p:tgtEl>
                                          <p:spTgt spid="29499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94997"/>
                                        </p:tgtEl>
                                        <p:attrNameLst>
                                          <p:attrName>style.visibility</p:attrName>
                                        </p:attrNameLst>
                                      </p:cBhvr>
                                      <p:to>
                                        <p:strVal val="visible"/>
                                      </p:to>
                                    </p:set>
                                    <p:animEffect transition="in" filter="wipe(left)">
                                      <p:cBhvr>
                                        <p:cTn id="46" dur="500"/>
                                        <p:tgtEl>
                                          <p:spTgt spid="29499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94998"/>
                                        </p:tgtEl>
                                        <p:attrNameLst>
                                          <p:attrName>style.visibility</p:attrName>
                                        </p:attrNameLst>
                                      </p:cBhvr>
                                      <p:to>
                                        <p:strVal val="visible"/>
                                      </p:to>
                                    </p:set>
                                    <p:animEffect transition="in" filter="wipe(left)">
                                      <p:cBhvr>
                                        <p:cTn id="51" dur="500"/>
                                        <p:tgtEl>
                                          <p:spTgt spid="294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build="p"/>
      <p:bldP spid="29499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B5ED5AD7-8AE6-AF4C-BD37-715FA29C9A99}" type="slidenum">
              <a:rPr lang="en-US"/>
              <a:pPr/>
              <a:t>11</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 </a:t>
            </a:r>
            <a:r>
              <a:rPr lang="en-US" dirty="0" err="1">
                <a:solidFill>
                  <a:srgbClr val="660066"/>
                </a:solidFill>
                <a:latin typeface="Symbol" charset="2"/>
                <a:ea typeface="ＭＳ Ｐゴシック" charset="-128"/>
              </a:rPr>
              <a:t>ρ</a:t>
            </a:r>
            <a:r>
              <a:rPr lang="en-US" dirty="0">
                <a:solidFill>
                  <a:srgbClr val="660066"/>
                </a:solidFill>
                <a:latin typeface="Arial Narrow" charset="0"/>
                <a:ea typeface="ＭＳ Ｐゴシック" charset="-128"/>
              </a:rPr>
              <a:t> 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would be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 </a:t>
            </a:r>
            <a:r>
              <a:rPr lang="en-US" sz="2000" dirty="0" err="1">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does the resistance change dependent on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σ</a:t>
            </a:r>
            <a:r>
              <a:rPr lang="en-US" dirty="0">
                <a:solidFill>
                  <a:srgbClr val="660066"/>
                </a:solidFill>
                <a:latin typeface="Arial Narrow" charset="0"/>
                <a:ea typeface="ＭＳ Ｐゴシック" charset="-128"/>
              </a:rPr>
              <a:t>,</a:t>
            </a: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mc:AlternateContent xmlns:mc="http://schemas.openxmlformats.org/markup-compatibility/2006">
              <mc:Choice xmlns:v="urn:schemas-microsoft-com:vml" Requires="v">
                <p:oleObj spid="_x0000_s96477" name="Equation" r:id="rId3" imgW="507960" imgH="368280" progId="Equation.DSMT4">
                  <p:embed/>
                </p:oleObj>
              </mc:Choice>
              <mc:Fallback>
                <p:oleObj name="Equation" r:id="rId3" imgW="507960" imgH="368280" progId="Equation.DSMT4">
                  <p:embed/>
                  <p:pic>
                    <p:nvPicPr>
                      <p:cNvPr id="29594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0750" y="1698625"/>
                        <a:ext cx="1060450" cy="815975"/>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mc:AlternateContent xmlns:mc="http://schemas.openxmlformats.org/markup-compatibility/2006">
              <mc:Choice xmlns:v="urn:schemas-microsoft-com:vml" Requires="v">
                <p:oleObj spid="_x0000_s96478" name="Equation" r:id="rId5" imgW="406080" imgH="393480" progId="Equation.DSMT4">
                  <p:embed/>
                </p:oleObj>
              </mc:Choice>
              <mc:Fallback>
                <p:oleObj name="Equation" r:id="rId5" imgW="406080" imgH="393480" progId="Equation.DSMT4">
                  <p:embed/>
                  <p:pic>
                    <p:nvPicPr>
                      <p:cNvPr id="295941"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5113" y="5715000"/>
                        <a:ext cx="725487" cy="747713"/>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extLst>
      <p:ext uri="{BB962C8B-B14F-4D97-AF65-F5344CB8AC3E}">
        <p14:creationId xmlns:p14="http://schemas.microsoft.com/office/powerpoint/2010/main" val="4594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5939">
                                            <p:txEl>
                                              <p:pRg st="0" end="0"/>
                                            </p:txEl>
                                          </p:spTgt>
                                        </p:tgtEl>
                                        <p:attrNameLst>
                                          <p:attrName>style.visibility</p:attrName>
                                        </p:attrNameLst>
                                      </p:cBhvr>
                                      <p:to>
                                        <p:strVal val="visible"/>
                                      </p:to>
                                    </p:set>
                                    <p:animEffect transition="in" filter="wipe(left)">
                                      <p:cBhvr>
                                        <p:cTn id="7" dur="500"/>
                                        <p:tgtEl>
                                          <p:spTgt spid="295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295942"/>
                                        </p:tgtEl>
                                        <p:attrNameLst>
                                          <p:attrName>style.visibility</p:attrName>
                                        </p:attrNameLst>
                                      </p:cBhvr>
                                      <p:to>
                                        <p:strVal val="visible"/>
                                      </p:to>
                                    </p:set>
                                    <p:animEffect transition="in" filter="fade">
                                      <p:cBhvr>
                                        <p:cTn id="12" dur="800" decel="100000"/>
                                        <p:tgtEl>
                                          <p:spTgt spid="295942"/>
                                        </p:tgtEl>
                                      </p:cBhvr>
                                    </p:animEffect>
                                    <p:anim calcmode="lin" valueType="num">
                                      <p:cBhvr>
                                        <p:cTn id="13" dur="800" decel="100000" fill="hold"/>
                                        <p:tgtEl>
                                          <p:spTgt spid="295942"/>
                                        </p:tgtEl>
                                        <p:attrNameLst>
                                          <p:attrName>style.rotation</p:attrName>
                                        </p:attrNameLst>
                                      </p:cBhvr>
                                      <p:tavLst>
                                        <p:tav tm="0">
                                          <p:val>
                                            <p:fltVal val="-90"/>
                                          </p:val>
                                        </p:tav>
                                        <p:tav tm="100000">
                                          <p:val>
                                            <p:fltVal val="0"/>
                                          </p:val>
                                        </p:tav>
                                      </p:tavLst>
                                    </p:anim>
                                    <p:anim calcmode="lin" valueType="num">
                                      <p:cBhvr>
                                        <p:cTn id="14" dur="800" decel="100000" fill="hold"/>
                                        <p:tgtEl>
                                          <p:spTgt spid="295942"/>
                                        </p:tgtEl>
                                        <p:attrNameLst>
                                          <p:attrName>ppt_x</p:attrName>
                                        </p:attrNameLst>
                                      </p:cBhvr>
                                      <p:tavLst>
                                        <p:tav tm="0">
                                          <p:val>
                                            <p:strVal val="#ppt_x+0.4"/>
                                          </p:val>
                                        </p:tav>
                                        <p:tav tm="100000">
                                          <p:val>
                                            <p:strVal val="#ppt_x-0.05"/>
                                          </p:val>
                                        </p:tav>
                                      </p:tavLst>
                                    </p:anim>
                                    <p:anim calcmode="lin" valueType="num">
                                      <p:cBhvr>
                                        <p:cTn id="15" dur="800" decel="100000" fill="hold"/>
                                        <p:tgtEl>
                                          <p:spTgt spid="295942"/>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95942"/>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95942"/>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outVertic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95943"/>
                                        </p:tgtEl>
                                        <p:attrNameLst>
                                          <p:attrName>style.visibility</p:attrName>
                                        </p:attrNameLst>
                                      </p:cBhvr>
                                      <p:to>
                                        <p:strVal val="visible"/>
                                      </p:to>
                                    </p:set>
                                    <p:animEffect transition="in" filter="fade">
                                      <p:cBhvr>
                                        <p:cTn id="27" dur="800" decel="100000"/>
                                        <p:tgtEl>
                                          <p:spTgt spid="295943"/>
                                        </p:tgtEl>
                                      </p:cBhvr>
                                    </p:animEffect>
                                    <p:anim calcmode="lin" valueType="num">
                                      <p:cBhvr>
                                        <p:cTn id="28" dur="800" decel="100000" fill="hold"/>
                                        <p:tgtEl>
                                          <p:spTgt spid="295943"/>
                                        </p:tgtEl>
                                        <p:attrNameLst>
                                          <p:attrName>style.rotation</p:attrName>
                                        </p:attrNameLst>
                                      </p:cBhvr>
                                      <p:tavLst>
                                        <p:tav tm="0">
                                          <p:val>
                                            <p:fltVal val="-90"/>
                                          </p:val>
                                        </p:tav>
                                        <p:tav tm="100000">
                                          <p:val>
                                            <p:fltVal val="0"/>
                                          </p:val>
                                        </p:tav>
                                      </p:tavLst>
                                    </p:anim>
                                    <p:anim calcmode="lin" valueType="num">
                                      <p:cBhvr>
                                        <p:cTn id="29" dur="800" decel="100000" fill="hold"/>
                                        <p:tgtEl>
                                          <p:spTgt spid="295943"/>
                                        </p:tgtEl>
                                        <p:attrNameLst>
                                          <p:attrName>ppt_x</p:attrName>
                                        </p:attrNameLst>
                                      </p:cBhvr>
                                      <p:tavLst>
                                        <p:tav tm="0">
                                          <p:val>
                                            <p:strVal val="#ppt_x+0.4"/>
                                          </p:val>
                                        </p:tav>
                                        <p:tav tm="100000">
                                          <p:val>
                                            <p:strVal val="#ppt_x-0.05"/>
                                          </p:val>
                                        </p:tav>
                                      </p:tavLst>
                                    </p:anim>
                                    <p:anim calcmode="lin" valueType="num">
                                      <p:cBhvr>
                                        <p:cTn id="30" dur="800" decel="100000" fill="hold"/>
                                        <p:tgtEl>
                                          <p:spTgt spid="295943"/>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95943"/>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95943"/>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5939">
                                            <p:txEl>
                                              <p:pRg st="1" end="1"/>
                                            </p:txEl>
                                          </p:spTgt>
                                        </p:tgtEl>
                                        <p:attrNameLst>
                                          <p:attrName>style.visibility</p:attrName>
                                        </p:attrNameLst>
                                      </p:cBhvr>
                                      <p:to>
                                        <p:strVal val="visible"/>
                                      </p:to>
                                    </p:set>
                                    <p:animEffect transition="in" filter="wipe(left)">
                                      <p:cBhvr>
                                        <p:cTn id="37" dur="500"/>
                                        <p:tgtEl>
                                          <p:spTgt spid="29593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95940"/>
                                        </p:tgtEl>
                                        <p:attrNameLst>
                                          <p:attrName>style.visibility</p:attrName>
                                        </p:attrNameLst>
                                      </p:cBhvr>
                                      <p:to>
                                        <p:strVal val="visible"/>
                                      </p:to>
                                    </p:set>
                                    <p:animEffect transition="in" filter="wipe(left)">
                                      <p:cBhvr>
                                        <p:cTn id="42" dur="500"/>
                                        <p:tgtEl>
                                          <p:spTgt spid="29594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5939">
                                            <p:txEl>
                                              <p:pRg st="2" end="2"/>
                                            </p:txEl>
                                          </p:spTgt>
                                        </p:tgtEl>
                                        <p:attrNameLst>
                                          <p:attrName>style.visibility</p:attrName>
                                        </p:attrNameLst>
                                      </p:cBhvr>
                                      <p:to>
                                        <p:strVal val="visible"/>
                                      </p:to>
                                    </p:set>
                                    <p:animEffect transition="in" filter="wipe(left)">
                                      <p:cBhvr>
                                        <p:cTn id="47" dur="500"/>
                                        <p:tgtEl>
                                          <p:spTgt spid="29593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5939">
                                            <p:txEl>
                                              <p:pRg st="3" end="3"/>
                                            </p:txEl>
                                          </p:spTgt>
                                        </p:tgtEl>
                                        <p:attrNameLst>
                                          <p:attrName>style.visibility</p:attrName>
                                        </p:attrNameLst>
                                      </p:cBhvr>
                                      <p:to>
                                        <p:strVal val="visible"/>
                                      </p:to>
                                    </p:set>
                                    <p:animEffect transition="in" filter="wipe(left)">
                                      <p:cBhvr>
                                        <p:cTn id="52" dur="500"/>
                                        <p:tgtEl>
                                          <p:spTgt spid="295939">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95939">
                                            <p:txEl>
                                              <p:pRg st="4" end="4"/>
                                            </p:txEl>
                                          </p:spTgt>
                                        </p:tgtEl>
                                        <p:attrNameLst>
                                          <p:attrName>style.visibility</p:attrName>
                                        </p:attrNameLst>
                                      </p:cBhvr>
                                      <p:to>
                                        <p:strVal val="visible"/>
                                      </p:to>
                                    </p:set>
                                    <p:animEffect transition="in" filter="wipe(left)">
                                      <p:cBhvr>
                                        <p:cTn id="57" dur="500"/>
                                        <p:tgtEl>
                                          <p:spTgt spid="295939">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95939">
                                            <p:txEl>
                                              <p:pRg st="5" end="5"/>
                                            </p:txEl>
                                          </p:spTgt>
                                        </p:tgtEl>
                                        <p:attrNameLst>
                                          <p:attrName>style.visibility</p:attrName>
                                        </p:attrNameLst>
                                      </p:cBhvr>
                                      <p:to>
                                        <p:strVal val="visible"/>
                                      </p:to>
                                    </p:set>
                                    <p:animEffect transition="in" filter="wipe(left)">
                                      <p:cBhvr>
                                        <p:cTn id="62" dur="500"/>
                                        <p:tgtEl>
                                          <p:spTgt spid="295939">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5939">
                                            <p:txEl>
                                              <p:pRg st="6" end="6"/>
                                            </p:txEl>
                                          </p:spTgt>
                                        </p:tgtEl>
                                        <p:attrNameLst>
                                          <p:attrName>style.visibility</p:attrName>
                                        </p:attrNameLst>
                                      </p:cBhvr>
                                      <p:to>
                                        <p:strVal val="visible"/>
                                      </p:to>
                                    </p:set>
                                    <p:animEffect transition="in" filter="wipe(left)">
                                      <p:cBhvr>
                                        <p:cTn id="67" dur="500"/>
                                        <p:tgtEl>
                                          <p:spTgt spid="295939">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5939">
                                            <p:txEl>
                                              <p:pRg st="7" end="7"/>
                                            </p:txEl>
                                          </p:spTgt>
                                        </p:tgtEl>
                                        <p:attrNameLst>
                                          <p:attrName>style.visibility</p:attrName>
                                        </p:attrNameLst>
                                      </p:cBhvr>
                                      <p:to>
                                        <p:strVal val="visible"/>
                                      </p:to>
                                    </p:set>
                                    <p:animEffect transition="in" filter="wipe(left)">
                                      <p:cBhvr>
                                        <p:cTn id="72" dur="500"/>
                                        <p:tgtEl>
                                          <p:spTgt spid="295939">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295939">
                                            <p:txEl>
                                              <p:pRg st="8" end="8"/>
                                            </p:txEl>
                                          </p:spTgt>
                                        </p:tgtEl>
                                        <p:attrNameLst>
                                          <p:attrName>style.visibility</p:attrName>
                                        </p:attrNameLst>
                                      </p:cBhvr>
                                      <p:to>
                                        <p:strVal val="visible"/>
                                      </p:to>
                                    </p:set>
                                    <p:animEffect transition="in" filter="wipe(left)">
                                      <p:cBhvr>
                                        <p:cTn id="77" dur="500"/>
                                        <p:tgtEl>
                                          <p:spTgt spid="295939">
                                            <p:txEl>
                                              <p:pRg st="8" end="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295939">
                                            <p:txEl>
                                              <p:pRg st="9" end="9"/>
                                            </p:txEl>
                                          </p:spTgt>
                                        </p:tgtEl>
                                        <p:attrNameLst>
                                          <p:attrName>style.visibility</p:attrName>
                                        </p:attrNameLst>
                                      </p:cBhvr>
                                      <p:to>
                                        <p:strVal val="visible"/>
                                      </p:to>
                                    </p:set>
                                    <p:animEffect transition="in" filter="wipe(left)">
                                      <p:cBhvr>
                                        <p:cTn id="82" dur="500"/>
                                        <p:tgtEl>
                                          <p:spTgt spid="295939">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5941"/>
                                        </p:tgtEl>
                                        <p:attrNameLst>
                                          <p:attrName>style.visibility</p:attrName>
                                        </p:attrNameLst>
                                      </p:cBhvr>
                                      <p:to>
                                        <p:strVal val="visible"/>
                                      </p:to>
                                    </p:set>
                                    <p:animEffect transition="in" filter="wipe(left)">
                                      <p:cBhvr>
                                        <p:cTn id="87" dur="500"/>
                                        <p:tgtEl>
                                          <p:spTgt spid="295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p:bldP spid="295942" grpId="0" animBg="1"/>
      <p:bldP spid="2959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a:t>Monday, Mar. 23, 2020</a:t>
            </a:r>
          </a:p>
        </p:txBody>
      </p:sp>
      <p:sp>
        <p:nvSpPr>
          <p:cNvPr id="25" name="Footer Placeholder 4"/>
          <p:cNvSpPr>
            <a:spLocks noGrp="1"/>
          </p:cNvSpPr>
          <p:nvPr>
            <p:ph type="ftr" sz="quarter" idx="11"/>
          </p:nvPr>
        </p:nvSpPr>
        <p:spPr/>
        <p:txBody>
          <a:bodyPr/>
          <a:lstStyle/>
          <a:p>
            <a:r>
              <a:rPr lang="en-US"/>
              <a:t>PHYS 1444-002, Spring 2020                    Dr. Jaehoon Yu</a:t>
            </a:r>
          </a:p>
        </p:txBody>
      </p:sp>
      <p:sp>
        <p:nvSpPr>
          <p:cNvPr id="26" name="Slide Number Placeholder 5"/>
          <p:cNvSpPr>
            <a:spLocks noGrp="1"/>
          </p:cNvSpPr>
          <p:nvPr>
            <p:ph type="sldNum" sz="quarter" idx="12"/>
          </p:nvPr>
        </p:nvSpPr>
        <p:spPr/>
        <p:txBody>
          <a:bodyPr/>
          <a:lstStyle/>
          <a:p>
            <a:fld id="{C81881F1-673B-D446-A88F-7BF02C4C0067}" type="slidenum">
              <a:rPr lang="en-US"/>
              <a:pPr/>
              <a:t>12</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 5 </a:t>
            </a:r>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a:solidFill>
                  <a:schemeClr val="accent2"/>
                </a:solidFill>
                <a:latin typeface="Symbol" charset="2"/>
              </a:rPr>
              <a:t>Ω</a:t>
            </a:r>
            <a:r>
              <a:rPr lang="en-US" dirty="0">
                <a:solidFill>
                  <a:schemeClr val="accent2"/>
                </a:solidFill>
                <a:latin typeface="Arial Narrow" charset="0"/>
              </a:rPr>
              <a:t> 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mc:AlternateContent xmlns:mc="http://schemas.openxmlformats.org/markup-compatibility/2006">
              <mc:Choice xmlns:v="urn:schemas-microsoft-com:vml" Requires="v">
                <p:oleObj spid="_x0000_s121239" name="Equation" r:id="rId4" imgW="253800" imgH="164880" progId="Equation.DSMT4">
                  <p:embed/>
                </p:oleObj>
              </mc:Choice>
              <mc:Fallback>
                <p:oleObj name="Equation" r:id="rId4" imgW="253800" imgH="164880" progId="Equation.DSMT4">
                  <p:embed/>
                  <p:pic>
                    <p:nvPicPr>
                      <p:cNvPr id="29696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603875"/>
                        <a:ext cx="715963" cy="4921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mc:AlternateContent xmlns:mc="http://schemas.openxmlformats.org/markup-compatibility/2006">
              <mc:Choice xmlns:v="urn:schemas-microsoft-com:vml" Requires="v">
                <p:oleObj spid="_x0000_s121240" name="Equation" r:id="rId6" imgW="1282680" imgH="228600" progId="Equation.DSMT4">
                  <p:embed/>
                </p:oleObj>
              </mc:Choice>
              <mc:Fallback>
                <p:oleObj name="Equation" r:id="rId6" imgW="1282680" imgH="228600" progId="Equation.DSMT4">
                  <p:embed/>
                  <p:pic>
                    <p:nvPicPr>
                      <p:cNvPr id="296969"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3413" y="2454275"/>
                        <a:ext cx="2338387" cy="4413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mc:AlternateContent xmlns:mc="http://schemas.openxmlformats.org/markup-compatibility/2006">
              <mc:Choice xmlns:v="urn:schemas-microsoft-com:vml" Requires="v">
                <p:oleObj spid="_x0000_s121241" name="Equation" r:id="rId8" imgW="253800" imgH="152280" progId="Equation.DSMT4">
                  <p:embed/>
                </p:oleObj>
              </mc:Choice>
              <mc:Fallback>
                <p:oleObj name="Equation" r:id="rId8" imgW="253800" imgH="152280" progId="Equation.DSMT4">
                  <p:embed/>
                  <p:pic>
                    <p:nvPicPr>
                      <p:cNvPr id="29697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460750"/>
                        <a:ext cx="530225" cy="3381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mc:AlternateContent xmlns:mc="http://schemas.openxmlformats.org/markup-compatibility/2006">
              <mc:Choice xmlns:v="urn:schemas-microsoft-com:vml" Requires="v">
                <p:oleObj spid="_x0000_s121242" name="Equation" r:id="rId10" imgW="253800" imgH="152280" progId="Equation.DSMT4">
                  <p:embed/>
                </p:oleObj>
              </mc:Choice>
              <mc:Fallback>
                <p:oleObj name="Equation" r:id="rId10" imgW="253800" imgH="152280" progId="Equation.DSMT4">
                  <p:embed/>
                  <p:pic>
                    <p:nvPicPr>
                      <p:cNvPr id="296972"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9375" y="3460750"/>
                        <a:ext cx="530225" cy="3381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mc:AlternateContent xmlns:mc="http://schemas.openxmlformats.org/markup-compatibility/2006">
              <mc:Choice xmlns:v="urn:schemas-microsoft-com:vml" Requires="v">
                <p:oleObj spid="_x0000_s121243" name="Equation" r:id="rId12" imgW="241200" imgH="164880" progId="Equation.DSMT4">
                  <p:embed/>
                </p:oleObj>
              </mc:Choice>
              <mc:Fallback>
                <p:oleObj name="Equation" r:id="rId12" imgW="241200" imgH="164880" progId="Equation.DSMT4">
                  <p:embed/>
                  <p:pic>
                    <p:nvPicPr>
                      <p:cNvPr id="296973"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4379913"/>
                        <a:ext cx="454025" cy="3302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mc:AlternateContent xmlns:mc="http://schemas.openxmlformats.org/markup-compatibility/2006">
              <mc:Choice xmlns:v="urn:schemas-microsoft-com:vml" Requires="v">
                <p:oleObj spid="_x0000_s121244" name="Equation" r:id="rId14" imgW="279360" imgH="368280" progId="Equation.DSMT4">
                  <p:embed/>
                </p:oleObj>
              </mc:Choice>
              <mc:Fallback>
                <p:oleObj name="Equation" r:id="rId14" imgW="279360" imgH="368280" progId="Equation.DSMT4">
                  <p:embed/>
                  <p:pic>
                    <p:nvPicPr>
                      <p:cNvPr id="296974"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49400" y="3200400"/>
                        <a:ext cx="584200" cy="8159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mc:AlternateContent xmlns:mc="http://schemas.openxmlformats.org/markup-compatibility/2006">
              <mc:Choice xmlns:v="urn:schemas-microsoft-com:vml" Requires="v">
                <p:oleObj spid="_x0000_s121245" name="Equation" r:id="rId16" imgW="393480" imgH="368280" progId="Equation.DSMT4">
                  <p:embed/>
                </p:oleObj>
              </mc:Choice>
              <mc:Fallback>
                <p:oleObj name="Equation" r:id="rId16" imgW="393480" imgH="368280" progId="Equation.DSMT4">
                  <p:embed/>
                  <p:pic>
                    <p:nvPicPr>
                      <p:cNvPr id="296975" name="Object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35475" y="3222625"/>
                        <a:ext cx="822325" cy="8159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mc:AlternateContent xmlns:mc="http://schemas.openxmlformats.org/markup-compatibility/2006">
              <mc:Choice xmlns:v="urn:schemas-microsoft-com:vml" Requires="v">
                <p:oleObj spid="_x0000_s121246" name="Equation" r:id="rId18" imgW="253800" imgH="203040" progId="Equation.DSMT4">
                  <p:embed/>
                </p:oleObj>
              </mc:Choice>
              <mc:Fallback>
                <p:oleObj name="Equation" r:id="rId18" imgW="253800" imgH="203040" progId="Equation.DSMT4">
                  <p:embed/>
                  <p:pic>
                    <p:nvPicPr>
                      <p:cNvPr id="296976" name="Object 1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84775" y="3359150"/>
                        <a:ext cx="530225" cy="4508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mc:AlternateContent xmlns:mc="http://schemas.openxmlformats.org/markup-compatibility/2006">
              <mc:Choice xmlns:v="urn:schemas-microsoft-com:vml" Requires="v">
                <p:oleObj spid="_x0000_s121247" name="Equation" r:id="rId20" imgW="291960" imgH="152280" progId="Equation.DSMT4">
                  <p:embed/>
                </p:oleObj>
              </mc:Choice>
              <mc:Fallback>
                <p:oleObj name="Equation" r:id="rId20" imgW="291960" imgH="152280" progId="Equation.DSMT4">
                  <p:embed/>
                  <p:pic>
                    <p:nvPicPr>
                      <p:cNvPr id="296977" name="Object 1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4395788"/>
                        <a:ext cx="549275" cy="3032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mc:AlternateContent xmlns:mc="http://schemas.openxmlformats.org/markup-compatibility/2006">
              <mc:Choice xmlns:v="urn:schemas-microsoft-com:vml" Requires="v">
                <p:oleObj spid="_x0000_s121248" name="Equation" r:id="rId22" imgW="2743200" imgH="431640" progId="Equation.DSMT4">
                  <p:embed/>
                </p:oleObj>
              </mc:Choice>
              <mc:Fallback>
                <p:oleObj name="Equation" r:id="rId22" imgW="2743200" imgH="431640" progId="Equation.DSMT4">
                  <p:embed/>
                  <p:pic>
                    <p:nvPicPr>
                      <p:cNvPr id="296978" name="Object 1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63963" y="4092575"/>
                        <a:ext cx="5151437" cy="8604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mc:AlternateContent xmlns:mc="http://schemas.openxmlformats.org/markup-compatibility/2006">
              <mc:Choice xmlns:v="urn:schemas-microsoft-com:vml" Requires="v">
                <p:oleObj spid="_x0000_s121249" name="Equation" r:id="rId24" imgW="545760" imgH="406080" progId="Equation.DSMT4">
                  <p:embed/>
                </p:oleObj>
              </mc:Choice>
              <mc:Fallback>
                <p:oleObj name="Equation" r:id="rId24" imgW="545760" imgH="406080" progId="Equation.DSMT4">
                  <p:embed/>
                  <p:pic>
                    <p:nvPicPr>
                      <p:cNvPr id="296981" name="Object 2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743200" y="4143375"/>
                        <a:ext cx="1027113" cy="8096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mc:AlternateContent xmlns:mc="http://schemas.openxmlformats.org/markup-compatibility/2006">
              <mc:Choice xmlns:v="urn:schemas-microsoft-com:vml" Requires="v">
                <p:oleObj spid="_x0000_s121250" name="Equation" r:id="rId26" imgW="291960" imgH="152280" progId="Equation.DSMT4">
                  <p:embed/>
                </p:oleObj>
              </mc:Choice>
              <mc:Fallback>
                <p:oleObj name="Equation" r:id="rId26" imgW="291960" imgH="152280" progId="Equation.DSMT4">
                  <p:embed/>
                  <p:pic>
                    <p:nvPicPr>
                      <p:cNvPr id="296982" name="Object 2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76400" y="5638800"/>
                        <a:ext cx="823913" cy="4556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mc:AlternateContent xmlns:mc="http://schemas.openxmlformats.org/markup-compatibility/2006">
              <mc:Choice xmlns:v="urn:schemas-microsoft-com:vml" Requires="v">
                <p:oleObj spid="_x0000_s121251" name="Equation" r:id="rId28" imgW="1079280" imgH="164880" progId="Equation.DSMT4">
                  <p:embed/>
                </p:oleObj>
              </mc:Choice>
              <mc:Fallback>
                <p:oleObj name="Equation" r:id="rId28" imgW="1079280" imgH="164880" progId="Equation.DSMT4">
                  <p:embed/>
                  <p:pic>
                    <p:nvPicPr>
                      <p:cNvPr id="296983" name="Object 2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443163" y="5638800"/>
                        <a:ext cx="3043237" cy="4921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1096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6964"/>
                                        </p:tgtEl>
                                        <p:attrNameLst>
                                          <p:attrName>style.visibility</p:attrName>
                                        </p:attrNameLst>
                                      </p:cBhvr>
                                      <p:to>
                                        <p:strVal val="visible"/>
                                      </p:to>
                                    </p:set>
                                    <p:animEffect transition="in" filter="wipe(left)">
                                      <p:cBhvr>
                                        <p:cTn id="7" dur="500"/>
                                        <p:tgtEl>
                                          <p:spTgt spid="29696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6962"/>
                                        </p:tgtEl>
                                        <p:attrNameLst>
                                          <p:attrName>style.visibility</p:attrName>
                                        </p:attrNameLst>
                                      </p:cBhvr>
                                      <p:to>
                                        <p:strVal val="visible"/>
                                      </p:to>
                                    </p:set>
                                    <p:anim calcmode="lin" valueType="num">
                                      <p:cBhvr>
                                        <p:cTn id="12" dur="500" fill="hold"/>
                                        <p:tgtEl>
                                          <p:spTgt spid="296962"/>
                                        </p:tgtEl>
                                        <p:attrNameLst>
                                          <p:attrName>ppt_w</p:attrName>
                                        </p:attrNameLst>
                                      </p:cBhvr>
                                      <p:tavLst>
                                        <p:tav tm="0">
                                          <p:val>
                                            <p:fltVal val="0"/>
                                          </p:val>
                                        </p:tav>
                                        <p:tav tm="100000">
                                          <p:val>
                                            <p:strVal val="#ppt_w"/>
                                          </p:val>
                                        </p:tav>
                                      </p:tavLst>
                                    </p:anim>
                                    <p:anim calcmode="lin" valueType="num">
                                      <p:cBhvr>
                                        <p:cTn id="13" dur="500" fill="hold"/>
                                        <p:tgtEl>
                                          <p:spTgt spid="296962"/>
                                        </p:tgtEl>
                                        <p:attrNameLst>
                                          <p:attrName>ppt_h</p:attrName>
                                        </p:attrNameLst>
                                      </p:cBhvr>
                                      <p:tavLst>
                                        <p:tav tm="0">
                                          <p:val>
                                            <p:fltVal val="0"/>
                                          </p:val>
                                        </p:tav>
                                        <p:tav tm="100000">
                                          <p:val>
                                            <p:strVal val="#ppt_h"/>
                                          </p:val>
                                        </p:tav>
                                      </p:tavLst>
                                    </p:anim>
                                    <p:animEffect transition="in" filter="fade">
                                      <p:cBhvr>
                                        <p:cTn id="14" dur="500"/>
                                        <p:tgtEl>
                                          <p:spTgt spid="29696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6965"/>
                                        </p:tgtEl>
                                        <p:attrNameLst>
                                          <p:attrName>style.visibility</p:attrName>
                                        </p:attrNameLst>
                                      </p:cBhvr>
                                      <p:to>
                                        <p:strVal val="visible"/>
                                      </p:to>
                                    </p:set>
                                    <p:animEffect transition="in" filter="wipe(left)">
                                      <p:cBhvr>
                                        <p:cTn id="19" dur="500"/>
                                        <p:tgtEl>
                                          <p:spTgt spid="29696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6969"/>
                                        </p:tgtEl>
                                        <p:attrNameLst>
                                          <p:attrName>style.visibility</p:attrName>
                                        </p:attrNameLst>
                                      </p:cBhvr>
                                      <p:to>
                                        <p:strVal val="visible"/>
                                      </p:to>
                                    </p:set>
                                    <p:animEffect transition="in" filter="wipe(left)">
                                      <p:cBhvr>
                                        <p:cTn id="24" dur="500"/>
                                        <p:tgtEl>
                                          <p:spTgt spid="296969"/>
                                        </p:tgtEl>
                                      </p:cBhvr>
                                    </p:animEffect>
                                  </p:childTnLst>
                                </p:cTn>
                              </p:par>
                            </p:childTnLst>
                          </p:cTn>
                        </p:par>
                        <p:par>
                          <p:cTn id="25" fill="hold">
                            <p:stCondLst>
                              <p:cond delay="50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296980"/>
                                        </p:tgtEl>
                                        <p:attrNameLst>
                                          <p:attrName>style.visibility</p:attrName>
                                        </p:attrNameLst>
                                      </p:cBhvr>
                                      <p:to>
                                        <p:strVal val="visible"/>
                                      </p:to>
                                    </p:set>
                                    <p:animEffect transition="in" filter="wipe(left)">
                                      <p:cBhvr>
                                        <p:cTn id="28" dur="500"/>
                                        <p:tgtEl>
                                          <p:spTgt spid="29698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296967"/>
                                        </p:tgtEl>
                                        <p:attrNameLst>
                                          <p:attrName>style.visibility</p:attrName>
                                        </p:attrNameLst>
                                      </p:cBhvr>
                                      <p:to>
                                        <p:strVal val="visible"/>
                                      </p:to>
                                    </p:set>
                                    <p:animEffect transition="in" filter="wipe(left)">
                                      <p:cBhvr>
                                        <p:cTn id="33" dur="500"/>
                                        <p:tgtEl>
                                          <p:spTgt spid="29696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96970"/>
                                        </p:tgtEl>
                                        <p:attrNameLst>
                                          <p:attrName>style.visibility</p:attrName>
                                        </p:attrNameLst>
                                      </p:cBhvr>
                                      <p:to>
                                        <p:strVal val="visible"/>
                                      </p:to>
                                    </p:set>
                                    <p:animEffect transition="in" filter="wipe(left)">
                                      <p:cBhvr>
                                        <p:cTn id="38" dur="500"/>
                                        <p:tgtEl>
                                          <p:spTgt spid="29697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96974"/>
                                        </p:tgtEl>
                                        <p:attrNameLst>
                                          <p:attrName>style.visibility</p:attrName>
                                        </p:attrNameLst>
                                      </p:cBhvr>
                                      <p:to>
                                        <p:strVal val="visible"/>
                                      </p:to>
                                    </p:set>
                                    <p:animEffect transition="in" filter="wipe(left)">
                                      <p:cBhvr>
                                        <p:cTn id="43" dur="500"/>
                                        <p:tgtEl>
                                          <p:spTgt spid="29697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296971"/>
                                        </p:tgtEl>
                                        <p:attrNameLst>
                                          <p:attrName>style.visibility</p:attrName>
                                        </p:attrNameLst>
                                      </p:cBhvr>
                                      <p:to>
                                        <p:strVal val="visible"/>
                                      </p:to>
                                    </p:set>
                                    <p:animEffect transition="in" filter="wipe(left)">
                                      <p:cBhvr>
                                        <p:cTn id="48" dur="500"/>
                                        <p:tgtEl>
                                          <p:spTgt spid="29697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96972"/>
                                        </p:tgtEl>
                                        <p:attrNameLst>
                                          <p:attrName>style.visibility</p:attrName>
                                        </p:attrNameLst>
                                      </p:cBhvr>
                                      <p:to>
                                        <p:strVal val="visible"/>
                                      </p:to>
                                    </p:set>
                                    <p:animEffect transition="in" filter="wipe(left)">
                                      <p:cBhvr>
                                        <p:cTn id="53" dur="500"/>
                                        <p:tgtEl>
                                          <p:spTgt spid="29697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296975"/>
                                        </p:tgtEl>
                                        <p:attrNameLst>
                                          <p:attrName>style.visibility</p:attrName>
                                        </p:attrNameLst>
                                      </p:cBhvr>
                                      <p:to>
                                        <p:strVal val="visible"/>
                                      </p:to>
                                    </p:set>
                                    <p:animEffect transition="in" filter="wipe(left)">
                                      <p:cBhvr>
                                        <p:cTn id="58" dur="500"/>
                                        <p:tgtEl>
                                          <p:spTgt spid="29697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96976"/>
                                        </p:tgtEl>
                                        <p:attrNameLst>
                                          <p:attrName>style.visibility</p:attrName>
                                        </p:attrNameLst>
                                      </p:cBhvr>
                                      <p:to>
                                        <p:strVal val="visible"/>
                                      </p:to>
                                    </p:set>
                                    <p:animEffect transition="in" filter="wipe(left)">
                                      <p:cBhvr>
                                        <p:cTn id="63" dur="500"/>
                                        <p:tgtEl>
                                          <p:spTgt spid="29697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296979"/>
                                        </p:tgtEl>
                                        <p:attrNameLst>
                                          <p:attrName>style.visibility</p:attrName>
                                        </p:attrNameLst>
                                      </p:cBhvr>
                                      <p:to>
                                        <p:strVal val="visible"/>
                                      </p:to>
                                    </p:set>
                                    <p:animEffect transition="in" filter="wipe(left)">
                                      <p:cBhvr>
                                        <p:cTn id="68" dur="500"/>
                                        <p:tgtEl>
                                          <p:spTgt spid="29697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96973"/>
                                        </p:tgtEl>
                                        <p:attrNameLst>
                                          <p:attrName>style.visibility</p:attrName>
                                        </p:attrNameLst>
                                      </p:cBhvr>
                                      <p:to>
                                        <p:strVal val="visible"/>
                                      </p:to>
                                    </p:set>
                                    <p:animEffect transition="in" filter="wipe(left)">
                                      <p:cBhvr>
                                        <p:cTn id="73" dur="500"/>
                                        <p:tgtEl>
                                          <p:spTgt spid="29697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296977"/>
                                        </p:tgtEl>
                                        <p:attrNameLst>
                                          <p:attrName>style.visibility</p:attrName>
                                        </p:attrNameLst>
                                      </p:cBhvr>
                                      <p:to>
                                        <p:strVal val="visible"/>
                                      </p:to>
                                    </p:set>
                                    <p:animEffect transition="in" filter="wipe(left)">
                                      <p:cBhvr>
                                        <p:cTn id="78" dur="500"/>
                                        <p:tgtEl>
                                          <p:spTgt spid="296977"/>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296981"/>
                                        </p:tgtEl>
                                        <p:attrNameLst>
                                          <p:attrName>style.visibility</p:attrName>
                                        </p:attrNameLst>
                                      </p:cBhvr>
                                      <p:to>
                                        <p:strVal val="visible"/>
                                      </p:to>
                                    </p:set>
                                    <p:animEffect transition="in" filter="wipe(left)">
                                      <p:cBhvr>
                                        <p:cTn id="83" dur="500"/>
                                        <p:tgtEl>
                                          <p:spTgt spid="29698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296978"/>
                                        </p:tgtEl>
                                        <p:attrNameLst>
                                          <p:attrName>style.visibility</p:attrName>
                                        </p:attrNameLst>
                                      </p:cBhvr>
                                      <p:to>
                                        <p:strVal val="visible"/>
                                      </p:to>
                                    </p:set>
                                    <p:animEffect transition="in" filter="wipe(left)">
                                      <p:cBhvr>
                                        <p:cTn id="88" dur="500"/>
                                        <p:tgtEl>
                                          <p:spTgt spid="296978"/>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296966"/>
                                        </p:tgtEl>
                                        <p:attrNameLst>
                                          <p:attrName>style.visibility</p:attrName>
                                        </p:attrNameLst>
                                      </p:cBhvr>
                                      <p:to>
                                        <p:strVal val="visible"/>
                                      </p:to>
                                    </p:set>
                                    <p:animEffect transition="in" filter="wipe(left)">
                                      <p:cBhvr>
                                        <p:cTn id="93" dur="500"/>
                                        <p:tgtEl>
                                          <p:spTgt spid="29696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296968"/>
                                        </p:tgtEl>
                                        <p:attrNameLst>
                                          <p:attrName>style.visibility</p:attrName>
                                        </p:attrNameLst>
                                      </p:cBhvr>
                                      <p:to>
                                        <p:strVal val="visible"/>
                                      </p:to>
                                    </p:set>
                                    <p:animEffect transition="in" filter="wipe(left)">
                                      <p:cBhvr>
                                        <p:cTn id="98" dur="500"/>
                                        <p:tgtEl>
                                          <p:spTgt spid="29696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296982"/>
                                        </p:tgtEl>
                                        <p:attrNameLst>
                                          <p:attrName>style.visibility</p:attrName>
                                        </p:attrNameLst>
                                      </p:cBhvr>
                                      <p:to>
                                        <p:strVal val="visible"/>
                                      </p:to>
                                    </p:set>
                                    <p:animEffect transition="in" filter="wipe(left)">
                                      <p:cBhvr>
                                        <p:cTn id="103" dur="500"/>
                                        <p:tgtEl>
                                          <p:spTgt spid="296982"/>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296983"/>
                                        </p:tgtEl>
                                        <p:attrNameLst>
                                          <p:attrName>style.visibility</p:attrName>
                                        </p:attrNameLst>
                                      </p:cBhvr>
                                      <p:to>
                                        <p:strVal val="visible"/>
                                      </p:to>
                                    </p:set>
                                    <p:animEffect transition="in" filter="wipe(left)">
                                      <p:cBhvr>
                                        <p:cTn id="108" dur="500"/>
                                        <p:tgtEl>
                                          <p:spTgt spid="296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p:bldP spid="296965" grpId="0"/>
      <p:bldP spid="296966" grpId="0"/>
      <p:bldP spid="296967" grpId="0"/>
      <p:bldP spid="296971" grpId="0" animBg="1"/>
      <p:bldP spid="296979" grpId="0" animBg="1"/>
      <p:bldP spid="29698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a:t>Monday, Mar. 23, 2020</a:t>
            </a:r>
          </a:p>
        </p:txBody>
      </p:sp>
      <p:sp>
        <p:nvSpPr>
          <p:cNvPr id="23" name="Footer Placeholder 4"/>
          <p:cNvSpPr>
            <a:spLocks noGrp="1"/>
          </p:cNvSpPr>
          <p:nvPr>
            <p:ph type="ftr" sz="quarter" idx="11"/>
          </p:nvPr>
        </p:nvSpPr>
        <p:spPr/>
        <p:txBody>
          <a:bodyPr/>
          <a:lstStyle/>
          <a:p>
            <a:r>
              <a:rPr lang="en-US"/>
              <a:t>PHYS 1444-002, Spring 2020                    Dr. Jaehoon Yu</a:t>
            </a:r>
          </a:p>
        </p:txBody>
      </p:sp>
      <p:sp>
        <p:nvSpPr>
          <p:cNvPr id="24" name="Slide Number Placeholder 5"/>
          <p:cNvSpPr>
            <a:spLocks noGrp="1"/>
          </p:cNvSpPr>
          <p:nvPr>
            <p:ph type="sldNum" sz="quarter" idx="12"/>
          </p:nvPr>
        </p:nvSpPr>
        <p:spPr/>
        <p:txBody>
          <a:bodyPr/>
          <a:lstStyle/>
          <a:p>
            <a:fld id="{A7453AAD-99D8-644C-82C0-0591F3E57043}" type="slidenum">
              <a:rPr lang="en-US"/>
              <a:pPr/>
              <a:t>13</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 6 </a:t>
            </a:r>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mc:AlternateContent xmlns:mc="http://schemas.openxmlformats.org/markup-compatibility/2006">
              <mc:Choice xmlns:v="urn:schemas-microsoft-com:vml" Requires="v">
                <p:oleObj spid="_x0000_s145485" name="Equation" r:id="rId3" imgW="253800" imgH="152280" progId="Equation.DSMT4">
                  <p:embed/>
                </p:oleObj>
              </mc:Choice>
              <mc:Fallback>
                <p:oleObj name="Equation" r:id="rId3" imgW="253800" imgH="152280" progId="Equation.DSMT4">
                  <p:embed/>
                  <p:pic>
                    <p:nvPicPr>
                      <p:cNvPr id="29799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4899025"/>
                        <a:ext cx="530225" cy="3381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mc:AlternateContent xmlns:mc="http://schemas.openxmlformats.org/markup-compatibility/2006">
              <mc:Choice xmlns:v="urn:schemas-microsoft-com:vml" Requires="v">
                <p:oleObj spid="_x0000_s145486" name="Equation" r:id="rId5" imgW="279360" imgH="368280" progId="Equation.DSMT4">
                  <p:embed/>
                </p:oleObj>
              </mc:Choice>
              <mc:Fallback>
                <p:oleObj name="Equation" r:id="rId5" imgW="279360" imgH="368280" progId="Equation.DSMT4">
                  <p:embed/>
                  <p:pic>
                    <p:nvPicPr>
                      <p:cNvPr id="297991"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4670425"/>
                        <a:ext cx="584200" cy="8159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mc:AlternateContent xmlns:mc="http://schemas.openxmlformats.org/markup-compatibility/2006">
              <mc:Choice xmlns:v="urn:schemas-microsoft-com:vml" Requires="v">
                <p:oleObj spid="_x0000_s145487" name="Equation" r:id="rId7" imgW="253800" imgH="164880" progId="Equation.DSMT4">
                  <p:embed/>
                </p:oleObj>
              </mc:Choice>
              <mc:Fallback>
                <p:oleObj name="Equation" r:id="rId7" imgW="253800" imgH="164880" progId="Equation.DSMT4">
                  <p:embed/>
                  <p:pic>
                    <p:nvPicPr>
                      <p:cNvPr id="297992"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3159125"/>
                        <a:ext cx="609600" cy="4222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mc:AlternateContent xmlns:mc="http://schemas.openxmlformats.org/markup-compatibility/2006">
              <mc:Choice xmlns:v="urn:schemas-microsoft-com:vml" Requires="v">
                <p:oleObj spid="_x0000_s145488" name="Equation" r:id="rId9" imgW="291960" imgH="152280" progId="Equation.DSMT4">
                  <p:embed/>
                </p:oleObj>
              </mc:Choice>
              <mc:Fallback>
                <p:oleObj name="Equation" r:id="rId9" imgW="291960" imgH="152280" progId="Equation.DSMT4">
                  <p:embed/>
                  <p:pic>
                    <p:nvPicPr>
                      <p:cNvPr id="297998"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5681663"/>
                        <a:ext cx="611188" cy="3381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mc:AlternateContent xmlns:mc="http://schemas.openxmlformats.org/markup-compatibility/2006">
              <mc:Choice xmlns:v="urn:schemas-microsoft-com:vml" Requires="v">
                <p:oleObj spid="_x0000_s145489" name="Equation" r:id="rId11" imgW="431640" imgH="368280" progId="Equation.DSMT4">
                  <p:embed/>
                </p:oleObj>
              </mc:Choice>
              <mc:Fallback>
                <p:oleObj name="Equation" r:id="rId11" imgW="431640" imgH="368280" progId="Equation.DSMT4">
                  <p:embed/>
                  <p:pic>
                    <p:nvPicPr>
                      <p:cNvPr id="297999"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59313" y="5453063"/>
                        <a:ext cx="903287" cy="81438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mc:AlternateContent xmlns:mc="http://schemas.openxmlformats.org/markup-compatibility/2006">
              <mc:Choice xmlns:v="urn:schemas-microsoft-com:vml" Requires="v">
                <p:oleObj spid="_x0000_s145490" name="Equation" r:id="rId13" imgW="507960" imgH="406080" progId="Equation.DSMT4">
                  <p:embed/>
                </p:oleObj>
              </mc:Choice>
              <mc:Fallback>
                <p:oleObj name="Equation" r:id="rId13" imgW="507960" imgH="406080" progId="Equation.DSMT4">
                  <p:embed/>
                  <p:pic>
                    <p:nvPicPr>
                      <p:cNvPr id="29800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7363" y="5410200"/>
                        <a:ext cx="1062037" cy="9001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mc:AlternateContent xmlns:mc="http://schemas.openxmlformats.org/markup-compatibility/2006">
              <mc:Choice xmlns:v="urn:schemas-microsoft-com:vml" Requires="v">
                <p:oleObj spid="_x0000_s145491" name="Equation" r:id="rId15" imgW="457200" imgH="368280" progId="Equation.DSMT4">
                  <p:embed/>
                </p:oleObj>
              </mc:Choice>
              <mc:Fallback>
                <p:oleObj name="Equation" r:id="rId15" imgW="457200" imgH="368280" progId="Equation.DSMT4">
                  <p:embed/>
                  <p:pic>
                    <p:nvPicPr>
                      <p:cNvPr id="298001"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5410200"/>
                        <a:ext cx="955675" cy="81438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mc:AlternateContent xmlns:mc="http://schemas.openxmlformats.org/markup-compatibility/2006">
              <mc:Choice xmlns:v="urn:schemas-microsoft-com:vml" Requires="v">
                <p:oleObj spid="_x0000_s145492" name="Equation" r:id="rId17" imgW="215640" imgH="152280" progId="Equation.DSMT4">
                  <p:embed/>
                </p:oleObj>
              </mc:Choice>
              <mc:Fallback>
                <p:oleObj name="Equation" r:id="rId17" imgW="215640" imgH="152280" progId="Equation.DSMT4">
                  <p:embed/>
                  <p:pic>
                    <p:nvPicPr>
                      <p:cNvPr id="298002" name="Object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43800" y="5638800"/>
                        <a:ext cx="450850" cy="3381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mc:AlternateContent xmlns:mc="http://schemas.openxmlformats.org/markup-compatibility/2006">
              <mc:Choice xmlns:v="urn:schemas-microsoft-com:vml" Requires="v">
                <p:oleObj spid="_x0000_s145493" name="Equation" r:id="rId19" imgW="330120" imgH="152280" progId="Equation.DSMT4">
                  <p:embed/>
                </p:oleObj>
              </mc:Choice>
              <mc:Fallback>
                <p:oleObj name="Equation" r:id="rId19" imgW="330120" imgH="152280" progId="Equation.DSMT4">
                  <p:embed/>
                  <p:pic>
                    <p:nvPicPr>
                      <p:cNvPr id="298004" name="Object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48000" y="3192463"/>
                        <a:ext cx="792163" cy="3889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mc:AlternateContent xmlns:mc="http://schemas.openxmlformats.org/markup-compatibility/2006">
              <mc:Choice xmlns:v="urn:schemas-microsoft-com:vml" Requires="v">
                <p:oleObj spid="_x0000_s145494" name="Equation" r:id="rId21" imgW="342720" imgH="203040" progId="Equation.DSMT4">
                  <p:embed/>
                </p:oleObj>
              </mc:Choice>
              <mc:Fallback>
                <p:oleObj name="Equation" r:id="rId21" imgW="342720" imgH="203040" progId="Equation.DSMT4">
                  <p:embed/>
                  <p:pic>
                    <p:nvPicPr>
                      <p:cNvPr id="298005" name="Object 2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825875" y="3048000"/>
                        <a:ext cx="822325" cy="5191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888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7987"/>
                                        </p:tgtEl>
                                        <p:attrNameLst>
                                          <p:attrName>style.visibility</p:attrName>
                                        </p:attrNameLst>
                                      </p:cBhvr>
                                      <p:to>
                                        <p:strVal val="visible"/>
                                      </p:to>
                                    </p:set>
                                    <p:animEffect transition="in" filter="wipe(left)">
                                      <p:cBhvr>
                                        <p:cTn id="7" dur="500"/>
                                        <p:tgtEl>
                                          <p:spTgt spid="2979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7988"/>
                                        </p:tgtEl>
                                        <p:attrNameLst>
                                          <p:attrName>style.visibility</p:attrName>
                                        </p:attrNameLst>
                                      </p:cBhvr>
                                      <p:to>
                                        <p:strVal val="visible"/>
                                      </p:to>
                                    </p:set>
                                    <p:animEffect transition="in" filter="wipe(left)">
                                      <p:cBhvr>
                                        <p:cTn id="12" dur="500"/>
                                        <p:tgtEl>
                                          <p:spTgt spid="29798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7993"/>
                                        </p:tgtEl>
                                        <p:attrNameLst>
                                          <p:attrName>style.visibility</p:attrName>
                                        </p:attrNameLst>
                                      </p:cBhvr>
                                      <p:to>
                                        <p:strVal val="visible"/>
                                      </p:to>
                                    </p:set>
                                    <p:animEffect transition="in" filter="wipe(left)">
                                      <p:cBhvr>
                                        <p:cTn id="17" dur="500"/>
                                        <p:tgtEl>
                                          <p:spTgt spid="29799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7989"/>
                                        </p:tgtEl>
                                        <p:attrNameLst>
                                          <p:attrName>style.visibility</p:attrName>
                                        </p:attrNameLst>
                                      </p:cBhvr>
                                      <p:to>
                                        <p:strVal val="visible"/>
                                      </p:to>
                                    </p:set>
                                    <p:animEffect transition="in" filter="wipe(left)">
                                      <p:cBhvr>
                                        <p:cTn id="22" dur="500"/>
                                        <p:tgtEl>
                                          <p:spTgt spid="29798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7992"/>
                                        </p:tgtEl>
                                        <p:attrNameLst>
                                          <p:attrName>style.visibility</p:attrName>
                                        </p:attrNameLst>
                                      </p:cBhvr>
                                      <p:to>
                                        <p:strVal val="visible"/>
                                      </p:to>
                                    </p:set>
                                    <p:animEffect transition="in" filter="wipe(left)">
                                      <p:cBhvr>
                                        <p:cTn id="27" dur="500"/>
                                        <p:tgtEl>
                                          <p:spTgt spid="2979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98004"/>
                                        </p:tgtEl>
                                        <p:attrNameLst>
                                          <p:attrName>style.visibility</p:attrName>
                                        </p:attrNameLst>
                                      </p:cBhvr>
                                      <p:to>
                                        <p:strVal val="visible"/>
                                      </p:to>
                                    </p:set>
                                    <p:animEffect transition="in" filter="wipe(left)">
                                      <p:cBhvr>
                                        <p:cTn id="32" dur="500"/>
                                        <p:tgtEl>
                                          <p:spTgt spid="29800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8005"/>
                                        </p:tgtEl>
                                        <p:attrNameLst>
                                          <p:attrName>style.visibility</p:attrName>
                                        </p:attrNameLst>
                                      </p:cBhvr>
                                      <p:to>
                                        <p:strVal val="visible"/>
                                      </p:to>
                                    </p:set>
                                    <p:animEffect transition="in" filter="wipe(left)">
                                      <p:cBhvr>
                                        <p:cTn id="37" dur="500"/>
                                        <p:tgtEl>
                                          <p:spTgt spid="29800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7994"/>
                                        </p:tgtEl>
                                        <p:attrNameLst>
                                          <p:attrName>style.visibility</p:attrName>
                                        </p:attrNameLst>
                                      </p:cBhvr>
                                      <p:to>
                                        <p:strVal val="visible"/>
                                      </p:to>
                                    </p:set>
                                    <p:animEffect transition="in" filter="wipe(left)">
                                      <p:cBhvr>
                                        <p:cTn id="42" dur="500"/>
                                        <p:tgtEl>
                                          <p:spTgt spid="2979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7995"/>
                                        </p:tgtEl>
                                        <p:attrNameLst>
                                          <p:attrName>style.visibility</p:attrName>
                                        </p:attrNameLst>
                                      </p:cBhvr>
                                      <p:to>
                                        <p:strVal val="visible"/>
                                      </p:to>
                                    </p:set>
                                    <p:animEffect transition="in" filter="wipe(left)">
                                      <p:cBhvr>
                                        <p:cTn id="47" dur="500"/>
                                        <p:tgtEl>
                                          <p:spTgt spid="29799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7996"/>
                                        </p:tgtEl>
                                        <p:attrNameLst>
                                          <p:attrName>style.visibility</p:attrName>
                                        </p:attrNameLst>
                                      </p:cBhvr>
                                      <p:to>
                                        <p:strVal val="visible"/>
                                      </p:to>
                                    </p:set>
                                    <p:animEffect transition="in" filter="wipe(left)">
                                      <p:cBhvr>
                                        <p:cTn id="52" dur="500"/>
                                        <p:tgtEl>
                                          <p:spTgt spid="29799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97990"/>
                                        </p:tgtEl>
                                        <p:attrNameLst>
                                          <p:attrName>style.visibility</p:attrName>
                                        </p:attrNameLst>
                                      </p:cBhvr>
                                      <p:to>
                                        <p:strVal val="visible"/>
                                      </p:to>
                                    </p:set>
                                    <p:animEffect transition="in" filter="wipe(left)">
                                      <p:cBhvr>
                                        <p:cTn id="57" dur="500"/>
                                        <p:tgtEl>
                                          <p:spTgt spid="29799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7991"/>
                                        </p:tgtEl>
                                        <p:attrNameLst>
                                          <p:attrName>style.visibility</p:attrName>
                                        </p:attrNameLst>
                                      </p:cBhvr>
                                      <p:to>
                                        <p:strVal val="visible"/>
                                      </p:to>
                                    </p:set>
                                    <p:animEffect transition="in" filter="wipe(left)">
                                      <p:cBhvr>
                                        <p:cTn id="62" dur="500"/>
                                        <p:tgtEl>
                                          <p:spTgt spid="2979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7997"/>
                                        </p:tgtEl>
                                        <p:attrNameLst>
                                          <p:attrName>style.visibility</p:attrName>
                                        </p:attrNameLst>
                                      </p:cBhvr>
                                      <p:to>
                                        <p:strVal val="visible"/>
                                      </p:to>
                                    </p:set>
                                    <p:animEffect transition="in" filter="wipe(left)">
                                      <p:cBhvr>
                                        <p:cTn id="67" dur="500"/>
                                        <p:tgtEl>
                                          <p:spTgt spid="29799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97998"/>
                                        </p:tgtEl>
                                        <p:attrNameLst>
                                          <p:attrName>style.visibility</p:attrName>
                                        </p:attrNameLst>
                                      </p:cBhvr>
                                      <p:to>
                                        <p:strVal val="visible"/>
                                      </p:to>
                                    </p:set>
                                    <p:animEffect transition="in" filter="wipe(left)">
                                      <p:cBhvr>
                                        <p:cTn id="72" dur="500"/>
                                        <p:tgtEl>
                                          <p:spTgt spid="29799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7999"/>
                                        </p:tgtEl>
                                        <p:attrNameLst>
                                          <p:attrName>style.visibility</p:attrName>
                                        </p:attrNameLst>
                                      </p:cBhvr>
                                      <p:to>
                                        <p:strVal val="visible"/>
                                      </p:to>
                                    </p:set>
                                    <p:animEffect transition="in" filter="wipe(left)">
                                      <p:cBhvr>
                                        <p:cTn id="77" dur="500"/>
                                        <p:tgtEl>
                                          <p:spTgt spid="29799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98000"/>
                                        </p:tgtEl>
                                        <p:attrNameLst>
                                          <p:attrName>style.visibility</p:attrName>
                                        </p:attrNameLst>
                                      </p:cBhvr>
                                      <p:to>
                                        <p:strVal val="visible"/>
                                      </p:to>
                                    </p:set>
                                    <p:animEffect transition="in" filter="wipe(left)">
                                      <p:cBhvr>
                                        <p:cTn id="82" dur="500"/>
                                        <p:tgtEl>
                                          <p:spTgt spid="29800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8001"/>
                                        </p:tgtEl>
                                        <p:attrNameLst>
                                          <p:attrName>style.visibility</p:attrName>
                                        </p:attrNameLst>
                                      </p:cBhvr>
                                      <p:to>
                                        <p:strVal val="visible"/>
                                      </p:to>
                                    </p:set>
                                    <p:animEffect transition="in" filter="wipe(left)">
                                      <p:cBhvr>
                                        <p:cTn id="87" dur="500"/>
                                        <p:tgtEl>
                                          <p:spTgt spid="29800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298002"/>
                                        </p:tgtEl>
                                        <p:attrNameLst>
                                          <p:attrName>style.visibility</p:attrName>
                                        </p:attrNameLst>
                                      </p:cBhvr>
                                      <p:to>
                                        <p:strVal val="visible"/>
                                      </p:to>
                                    </p:set>
                                    <p:animEffect transition="in" filter="wipe(left)">
                                      <p:cBhvr>
                                        <p:cTn id="92" dur="500"/>
                                        <p:tgtEl>
                                          <p:spTgt spid="29800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8003"/>
                                        </p:tgtEl>
                                        <p:attrNameLst>
                                          <p:attrName>style.visibility</p:attrName>
                                        </p:attrNameLst>
                                      </p:cBhvr>
                                      <p:to>
                                        <p:strVal val="visible"/>
                                      </p:to>
                                    </p:set>
                                    <p:animEffect transition="in" filter="wipe(left)">
                                      <p:cBhvr>
                                        <p:cTn id="97" dur="500"/>
                                        <p:tgtEl>
                                          <p:spTgt spid="2980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p:bldP spid="297988" grpId="0"/>
      <p:bldP spid="297989" grpId="0"/>
      <p:bldP spid="297993" grpId="0"/>
      <p:bldP spid="297994" grpId="0"/>
      <p:bldP spid="297995" grpId="0"/>
      <p:bldP spid="297996" grpId="0"/>
      <p:bldP spid="297997" grpId="0"/>
      <p:bldP spid="29800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Monday, Mar. 23, 2020</a:t>
            </a:r>
          </a:p>
        </p:txBody>
      </p:sp>
      <p:sp>
        <p:nvSpPr>
          <p:cNvPr id="6" name="Footer Placeholder 4"/>
          <p:cNvSpPr>
            <a:spLocks noGrp="1"/>
          </p:cNvSpPr>
          <p:nvPr>
            <p:ph type="ftr" sz="quarter" idx="11"/>
          </p:nvPr>
        </p:nvSpPr>
        <p:spPr/>
        <p:txBody>
          <a:bodyPr/>
          <a:lstStyle/>
          <a:p>
            <a:r>
              <a:rPr lang="en-US"/>
              <a:t>PHYS 1444-002, Spring 2020                    Dr. Jaehoon Yu</a:t>
            </a:r>
          </a:p>
        </p:txBody>
      </p:sp>
      <p:sp>
        <p:nvSpPr>
          <p:cNvPr id="7" name="Slide Number Placeholder 5"/>
          <p:cNvSpPr>
            <a:spLocks noGrp="1"/>
          </p:cNvSpPr>
          <p:nvPr>
            <p:ph type="sldNum" sz="quarter" idx="12"/>
          </p:nvPr>
        </p:nvSpPr>
        <p:spPr/>
        <p:txBody>
          <a:bodyPr/>
          <a:lstStyle/>
          <a:p>
            <a:fld id="{0605EB87-F66E-EA42-B219-A83BC1565D25}" type="slidenum">
              <a:rPr lang="en-US"/>
              <a:pPr/>
              <a:t>14</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p>
          <a:p>
            <a:pPr marL="742950" lvl="1" indent="-285750">
              <a:spcBef>
                <a:spcPct val="20000"/>
              </a:spcBef>
              <a:buFontTx/>
              <a:buChar char="–"/>
            </a:pPr>
            <a:r>
              <a:rPr lang="en-US" dirty="0">
                <a:solidFill>
                  <a:srgbClr val="660066"/>
                </a:solidFill>
                <a:latin typeface="Arial Narrow" charset="0"/>
                <a:ea typeface="ＭＳ Ｐゴシック" charset="-128"/>
              </a:rPr>
              <a:t>Because the atoms are vibrating more rapidly as temperature increases and are arranged in a less orderly fashion.  So?</a:t>
            </a:r>
          </a:p>
          <a:p>
            <a:pPr marL="1143000" lvl="2" indent="-228600">
              <a:spcBef>
                <a:spcPct val="20000"/>
              </a:spcBef>
              <a:buFontTx/>
              <a:buChar char="•"/>
            </a:pPr>
            <a:r>
              <a:rPr lang="en-US" sz="2000" dirty="0">
                <a:solidFill>
                  <a:srgbClr val="003300"/>
                </a:solidFill>
                <a:latin typeface="Arial Narrow" charset="0"/>
                <a:ea typeface="ＭＳ Ｐゴシック" charset="-128"/>
              </a:rPr>
              <a:t>They might 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with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Arial Narrow" charset="0"/>
                <a:ea typeface="ＭＳ Ｐゴシック" charset="-128"/>
              </a:rPr>
              <a:t> is the temperature coefficient of resistivity</a:t>
            </a: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mc:AlternateContent xmlns:mc="http://schemas.openxmlformats.org/markup-compatibility/2006">
              <mc:Choice xmlns:v="urn:schemas-microsoft-com:vml" Requires="v">
                <p:oleObj spid="_x0000_s99439" name="Equation" r:id="rId3" imgW="1396800" imgH="253800" progId="Equation.DSMT4">
                  <p:embed/>
                </p:oleObj>
              </mc:Choice>
              <mc:Fallback>
                <p:oleObj name="Equation" r:id="rId3" imgW="1396800" imgH="253800" progId="Equation.DSMT4">
                  <p:embed/>
                  <p:pic>
                    <p:nvPicPr>
                      <p:cNvPr id="29901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6363" y="4953000"/>
                        <a:ext cx="2916237" cy="56197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extLst>
      <p:ext uri="{BB962C8B-B14F-4D97-AF65-F5344CB8AC3E}">
        <p14:creationId xmlns:p14="http://schemas.microsoft.com/office/powerpoint/2010/main" val="131189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9010">
                                            <p:txEl>
                                              <p:pRg st="0" end="0"/>
                                            </p:txEl>
                                          </p:spTgt>
                                        </p:tgtEl>
                                        <p:attrNameLst>
                                          <p:attrName>style.visibility</p:attrName>
                                        </p:attrNameLst>
                                      </p:cBhvr>
                                      <p:to>
                                        <p:strVal val="visible"/>
                                      </p:to>
                                    </p:set>
                                    <p:animEffect transition="in" filter="wipe(left)">
                                      <p:cBhvr>
                                        <p:cTn id="7" dur="500"/>
                                        <p:tgtEl>
                                          <p:spTgt spid="2990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9010">
                                            <p:txEl>
                                              <p:pRg st="1" end="1"/>
                                            </p:txEl>
                                          </p:spTgt>
                                        </p:tgtEl>
                                        <p:attrNameLst>
                                          <p:attrName>style.visibility</p:attrName>
                                        </p:attrNameLst>
                                      </p:cBhvr>
                                      <p:to>
                                        <p:strVal val="visible"/>
                                      </p:to>
                                    </p:set>
                                    <p:animEffect transition="in" filter="wipe(left)">
                                      <p:cBhvr>
                                        <p:cTn id="12" dur="500"/>
                                        <p:tgtEl>
                                          <p:spTgt spid="2990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9010">
                                            <p:txEl>
                                              <p:pRg st="2" end="2"/>
                                            </p:txEl>
                                          </p:spTgt>
                                        </p:tgtEl>
                                        <p:attrNameLst>
                                          <p:attrName>style.visibility</p:attrName>
                                        </p:attrNameLst>
                                      </p:cBhvr>
                                      <p:to>
                                        <p:strVal val="visible"/>
                                      </p:to>
                                    </p:set>
                                    <p:animEffect transition="in" filter="wipe(left)">
                                      <p:cBhvr>
                                        <p:cTn id="17" dur="500"/>
                                        <p:tgtEl>
                                          <p:spTgt spid="2990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9010">
                                            <p:txEl>
                                              <p:pRg st="3" end="3"/>
                                            </p:txEl>
                                          </p:spTgt>
                                        </p:tgtEl>
                                        <p:attrNameLst>
                                          <p:attrName>style.visibility</p:attrName>
                                        </p:attrNameLst>
                                      </p:cBhvr>
                                      <p:to>
                                        <p:strVal val="visible"/>
                                      </p:to>
                                    </p:set>
                                    <p:animEffect transition="in" filter="wipe(left)">
                                      <p:cBhvr>
                                        <p:cTn id="22" dur="500"/>
                                        <p:tgtEl>
                                          <p:spTgt spid="2990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9010">
                                            <p:txEl>
                                              <p:pRg st="4" end="4"/>
                                            </p:txEl>
                                          </p:spTgt>
                                        </p:tgtEl>
                                        <p:attrNameLst>
                                          <p:attrName>style.visibility</p:attrName>
                                        </p:attrNameLst>
                                      </p:cBhvr>
                                      <p:to>
                                        <p:strVal val="visible"/>
                                      </p:to>
                                    </p:set>
                                    <p:animEffect transition="in" filter="wipe(left)">
                                      <p:cBhvr>
                                        <p:cTn id="27" dur="500"/>
                                        <p:tgtEl>
                                          <p:spTgt spid="2990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9010">
                                            <p:txEl>
                                              <p:pRg st="5" end="5"/>
                                            </p:txEl>
                                          </p:spTgt>
                                        </p:tgtEl>
                                        <p:attrNameLst>
                                          <p:attrName>style.visibility</p:attrName>
                                        </p:attrNameLst>
                                      </p:cBhvr>
                                      <p:to>
                                        <p:strVal val="visible"/>
                                      </p:to>
                                    </p:set>
                                    <p:animEffect transition="in" filter="wipe(left)">
                                      <p:cBhvr>
                                        <p:cTn id="32" dur="500"/>
                                        <p:tgtEl>
                                          <p:spTgt spid="2990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9010">
                                            <p:txEl>
                                              <p:pRg st="6" end="6"/>
                                            </p:txEl>
                                          </p:spTgt>
                                        </p:tgtEl>
                                        <p:attrNameLst>
                                          <p:attrName>style.visibility</p:attrName>
                                        </p:attrNameLst>
                                      </p:cBhvr>
                                      <p:to>
                                        <p:strVal val="visible"/>
                                      </p:to>
                                    </p:set>
                                    <p:animEffect transition="in" filter="wipe(left)">
                                      <p:cBhvr>
                                        <p:cTn id="37" dur="500"/>
                                        <p:tgtEl>
                                          <p:spTgt spid="2990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9010">
                                            <p:txEl>
                                              <p:pRg st="7" end="7"/>
                                            </p:txEl>
                                          </p:spTgt>
                                        </p:tgtEl>
                                        <p:attrNameLst>
                                          <p:attrName>style.visibility</p:attrName>
                                        </p:attrNameLst>
                                      </p:cBhvr>
                                      <p:to>
                                        <p:strVal val="visible"/>
                                      </p:to>
                                    </p:set>
                                    <p:animEffect transition="in" filter="wipe(left)">
                                      <p:cBhvr>
                                        <p:cTn id="42" dur="500"/>
                                        <p:tgtEl>
                                          <p:spTgt spid="29901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9011"/>
                                        </p:tgtEl>
                                        <p:attrNameLst>
                                          <p:attrName>style.visibility</p:attrName>
                                        </p:attrNameLst>
                                      </p:cBhvr>
                                      <p:to>
                                        <p:strVal val="visible"/>
                                      </p:to>
                                    </p:set>
                                    <p:animEffect transition="in" filter="wipe(left)">
                                      <p:cBhvr>
                                        <p:cTn id="47" dur="500"/>
                                        <p:tgtEl>
                                          <p:spTgt spid="2990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9010">
                                            <p:txEl>
                                              <p:pRg st="9" end="9"/>
                                            </p:txEl>
                                          </p:spTgt>
                                        </p:tgtEl>
                                        <p:attrNameLst>
                                          <p:attrName>style.visibility</p:attrName>
                                        </p:attrNameLst>
                                      </p:cBhvr>
                                      <p:to>
                                        <p:strVal val="visible"/>
                                      </p:to>
                                    </p:set>
                                    <p:animEffect transition="in" filter="wipe(left)">
                                      <p:cBhvr>
                                        <p:cTn id="52" dur="500"/>
                                        <p:tgtEl>
                                          <p:spTgt spid="299010">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99010">
                                            <p:txEl>
                                              <p:pRg st="10" end="10"/>
                                            </p:txEl>
                                          </p:spTgt>
                                        </p:tgtEl>
                                        <p:attrNameLst>
                                          <p:attrName>style.visibility</p:attrName>
                                        </p:attrNameLst>
                                      </p:cBhvr>
                                      <p:to>
                                        <p:strVal val="visible"/>
                                      </p:to>
                                    </p:set>
                                    <p:animEffect transition="in" filter="wipe(left)">
                                      <p:cBhvr>
                                        <p:cTn id="57" dur="500"/>
                                        <p:tgtEl>
                                          <p:spTgt spid="2990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Monday, Mar. 23, 2020</a:t>
            </a:r>
          </a:p>
        </p:txBody>
      </p:sp>
      <p:sp>
        <p:nvSpPr>
          <p:cNvPr id="5" name="Footer Placeholder 4"/>
          <p:cNvSpPr>
            <a:spLocks noGrp="1"/>
          </p:cNvSpPr>
          <p:nvPr>
            <p:ph type="ftr" sz="quarter" idx="11"/>
          </p:nvPr>
        </p:nvSpPr>
        <p:spPr/>
        <p:txBody>
          <a:bodyPr/>
          <a:lstStyle/>
          <a:p>
            <a:r>
              <a:rPr lang="en-US"/>
              <a:t>PHYS 1444-002, Spring 2020                    Dr. Jaehoon Yu</a:t>
            </a:r>
          </a:p>
        </p:txBody>
      </p:sp>
      <p:sp>
        <p:nvSpPr>
          <p:cNvPr id="6" name="Slide Number Placeholder 5"/>
          <p:cNvSpPr>
            <a:spLocks noGrp="1"/>
          </p:cNvSpPr>
          <p:nvPr>
            <p:ph type="sldNum" sz="quarter" idx="12"/>
          </p:nvPr>
        </p:nvSpPr>
        <p:spPr/>
        <p:txBody>
          <a:bodyPr/>
          <a:lstStyle/>
          <a:p>
            <a:fld id="{1DE429FC-E08B-B548-83E9-AB59EA872A63}" type="slidenum">
              <a:rPr lang="en-US"/>
              <a:pPr/>
              <a:t>15</a:t>
            </a:fld>
            <a:endParaRPr lang="en-US"/>
          </a:p>
        </p:txBody>
      </p:sp>
      <p:sp>
        <p:nvSpPr>
          <p:cNvPr id="300034" name="Rectangle 2"/>
          <p:cNvSpPr>
            <a:spLocks noGrp="1" noChangeArrowheads="1"/>
          </p:cNvSpPr>
          <p:nvPr>
            <p:ph type="title"/>
          </p:nvPr>
        </p:nvSpPr>
        <p:spPr>
          <a:xfrm>
            <a:off x="76200" y="76200"/>
            <a:ext cx="8915400" cy="685800"/>
          </a:xfrm>
        </p:spPr>
        <p:txBody>
          <a:bodyPr/>
          <a:lstStyle/>
          <a:p>
            <a:r>
              <a:rPr lang="en-US" dirty="0"/>
              <a:t>Electric Power</a:t>
            </a:r>
          </a:p>
        </p:txBody>
      </p:sp>
      <p:sp>
        <p:nvSpPr>
          <p:cNvPr id="300035" name="Rectangle 3"/>
          <p:cNvSpPr>
            <a:spLocks noChangeArrowheads="1"/>
          </p:cNvSpPr>
          <p:nvPr/>
        </p:nvSpPr>
        <p:spPr bwMode="auto">
          <a:xfrm>
            <a:off x="152400" y="762000"/>
            <a:ext cx="8763000" cy="5105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Why is the electric energy useful?</a:t>
            </a:r>
          </a:p>
          <a:p>
            <a:pPr marL="742950" lvl="1" indent="-285750">
              <a:spcBef>
                <a:spcPct val="20000"/>
              </a:spcBef>
              <a:buFontTx/>
              <a:buChar char="–"/>
            </a:pPr>
            <a:r>
              <a:rPr lang="en-US" sz="2000" dirty="0">
                <a:solidFill>
                  <a:srgbClr val="660066"/>
                </a:solidFill>
                <a:latin typeface="Arial Narrow" charset="0"/>
                <a:ea typeface="ＭＳ Ｐゴシック" charset="-128"/>
              </a:rPr>
              <a:t>It can transform into different forms of energy easily.</a:t>
            </a:r>
          </a:p>
          <a:p>
            <a:pPr marL="1143000" lvl="2" indent="-228600">
              <a:spcBef>
                <a:spcPct val="20000"/>
              </a:spcBef>
              <a:buFontTx/>
              <a:buChar char="•"/>
            </a:pPr>
            <a:r>
              <a:rPr lang="en-US" sz="1800" dirty="0">
                <a:solidFill>
                  <a:srgbClr val="003300"/>
                </a:solidFill>
                <a:latin typeface="Arial Narrow" charset="0"/>
                <a:ea typeface="ＭＳ Ｐゴシック" charset="-128"/>
              </a:rPr>
              <a:t>Motors, pumps, etc,  transform electric energy to mechanical energy </a:t>
            </a:r>
          </a:p>
          <a:p>
            <a:pPr marL="1143000" lvl="2" indent="-228600">
              <a:spcBef>
                <a:spcPct val="20000"/>
              </a:spcBef>
              <a:buFontTx/>
              <a:buChar char="•"/>
            </a:pPr>
            <a:r>
              <a:rPr lang="en-US" sz="1800" dirty="0">
                <a:solidFill>
                  <a:srgbClr val="003300"/>
                </a:solidFill>
                <a:latin typeface="Arial Narrow" charset="0"/>
                <a:ea typeface="ＭＳ Ｐゴシック" charset="-128"/>
              </a:rPr>
              <a:t>Heaters, dryers, cook-tops, etc, transforms electricity to thermal energy</a:t>
            </a:r>
          </a:p>
          <a:p>
            <a:pPr marL="1143000" lvl="2" indent="-228600">
              <a:spcBef>
                <a:spcPct val="20000"/>
              </a:spcBef>
              <a:buFontTx/>
              <a:buChar char="•"/>
            </a:pPr>
            <a:r>
              <a:rPr lang="en-US" sz="1800" dirty="0">
                <a:solidFill>
                  <a:srgbClr val="003300"/>
                </a:solidFill>
                <a:latin typeface="Arial Narrow" charset="0"/>
                <a:ea typeface="ＭＳ Ｐゴシック" charset="-128"/>
              </a:rPr>
              <a:t>Light bulb filament transforms electric energy to light energy</a:t>
            </a:r>
          </a:p>
          <a:p>
            <a:pPr marL="1600200" lvl="3" indent="-228600">
              <a:spcBef>
                <a:spcPct val="20000"/>
              </a:spcBef>
              <a:buFontTx/>
              <a:buChar char="–"/>
            </a:pPr>
            <a:r>
              <a:rPr lang="en-US" sz="1600" dirty="0">
                <a:solidFill>
                  <a:srgbClr val="CC00CC"/>
                </a:solidFill>
                <a:latin typeface="Arial Narrow" charset="0"/>
                <a:ea typeface="ＭＳ Ｐゴシック" charset="-128"/>
              </a:rPr>
              <a:t>Only about 10% of the energy turns to light and the 90% lost via heat</a:t>
            </a:r>
          </a:p>
          <a:p>
            <a:pPr marL="1600200" lvl="3" indent="-228600">
              <a:spcBef>
                <a:spcPct val="20000"/>
              </a:spcBef>
              <a:buFontTx/>
              <a:buChar char="–"/>
            </a:pPr>
            <a:r>
              <a:rPr lang="en-US" sz="1600" dirty="0">
                <a:solidFill>
                  <a:srgbClr val="CC00CC"/>
                </a:solidFill>
                <a:latin typeface="Arial Narrow" charset="0"/>
                <a:ea typeface="ＭＳ Ｐゴシック" charset="-128"/>
              </a:rPr>
              <a:t>Typical household light bulb and heating elements have resistance of order a few ohms to a few hundred ohms</a:t>
            </a:r>
            <a:endParaRPr lang="en-US" sz="1400" dirty="0">
              <a:solidFill>
                <a:srgbClr val="FF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How does the electric energy transforms to thermal energy?</a:t>
            </a:r>
          </a:p>
          <a:p>
            <a:pPr marL="742950" lvl="1" indent="-285750">
              <a:spcBef>
                <a:spcPct val="20000"/>
              </a:spcBef>
              <a:buFontTx/>
              <a:buChar char="–"/>
            </a:pPr>
            <a:r>
              <a:rPr lang="en-US" sz="2000" dirty="0">
                <a:solidFill>
                  <a:srgbClr val="660066"/>
                </a:solidFill>
                <a:latin typeface="Arial Narrow" charset="0"/>
                <a:ea typeface="ＭＳ Ｐゴシック" charset="-128"/>
              </a:rPr>
              <a:t>Flowing electrons collide with the vibrating atoms of the wire.</a:t>
            </a:r>
          </a:p>
          <a:p>
            <a:pPr marL="742950" lvl="1" indent="-285750">
              <a:spcBef>
                <a:spcPct val="20000"/>
              </a:spcBef>
              <a:buFontTx/>
              <a:buChar char="–"/>
            </a:pPr>
            <a:r>
              <a:rPr lang="en-US" sz="2000" dirty="0">
                <a:solidFill>
                  <a:srgbClr val="660066"/>
                </a:solidFill>
                <a:latin typeface="Arial Narrow" charset="0"/>
                <a:ea typeface="ＭＳ Ｐゴシック" charset="-128"/>
              </a:rPr>
              <a:t>In each collision, part of electron’s kinetic energy is transferred to the atom it collides</a:t>
            </a:r>
          </a:p>
          <a:p>
            <a:pPr marL="742950" lvl="1" indent="-285750">
              <a:spcBef>
                <a:spcPct val="20000"/>
              </a:spcBef>
              <a:buFontTx/>
              <a:buChar char="–"/>
            </a:pPr>
            <a:r>
              <a:rPr lang="en-US" sz="2000" dirty="0">
                <a:solidFill>
                  <a:srgbClr val="660066"/>
                </a:solidFill>
                <a:latin typeface="Arial Narrow" charset="0"/>
                <a:ea typeface="ＭＳ Ｐゴシック" charset="-128"/>
              </a:rPr>
              <a:t>KE of wire’s bound atoms increases, and thus the temperature of the wire increases.</a:t>
            </a:r>
          </a:p>
          <a:p>
            <a:pPr marL="742950" lvl="1" indent="-285750">
              <a:spcBef>
                <a:spcPct val="20000"/>
              </a:spcBef>
              <a:buFontTx/>
              <a:buChar char="–"/>
            </a:pPr>
            <a:r>
              <a:rPr lang="en-US" sz="2000" dirty="0">
                <a:solidFill>
                  <a:srgbClr val="660066"/>
                </a:solidFill>
                <a:latin typeface="Arial Narrow" charset="0"/>
                <a:ea typeface="ＭＳ Ｐゴシック" charset="-128"/>
              </a:rPr>
              <a:t>The increased thermal energy can be transferred as heat through conduction and convection to the air in a heater or to food on a pan, through radiation to bread in a toaster or radiated as light.</a:t>
            </a:r>
          </a:p>
        </p:txBody>
      </p:sp>
    </p:spTree>
    <p:extLst>
      <p:ext uri="{BB962C8B-B14F-4D97-AF65-F5344CB8AC3E}">
        <p14:creationId xmlns:p14="http://schemas.microsoft.com/office/powerpoint/2010/main" val="3548224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0035">
                                            <p:txEl>
                                              <p:pRg st="0" end="0"/>
                                            </p:txEl>
                                          </p:spTgt>
                                        </p:tgtEl>
                                        <p:attrNameLst>
                                          <p:attrName>style.visibility</p:attrName>
                                        </p:attrNameLst>
                                      </p:cBhvr>
                                      <p:to>
                                        <p:strVal val="visible"/>
                                      </p:to>
                                    </p:set>
                                    <p:animEffect transition="in" filter="wipe(left)">
                                      <p:cBhvr>
                                        <p:cTn id="7" dur="500"/>
                                        <p:tgtEl>
                                          <p:spTgt spid="300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00035">
                                            <p:txEl>
                                              <p:pRg st="1" end="1"/>
                                            </p:txEl>
                                          </p:spTgt>
                                        </p:tgtEl>
                                        <p:attrNameLst>
                                          <p:attrName>style.visibility</p:attrName>
                                        </p:attrNameLst>
                                      </p:cBhvr>
                                      <p:to>
                                        <p:strVal val="visible"/>
                                      </p:to>
                                    </p:set>
                                    <p:animEffect transition="in" filter="wipe(left)">
                                      <p:cBhvr>
                                        <p:cTn id="12" dur="500"/>
                                        <p:tgtEl>
                                          <p:spTgt spid="300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00035">
                                            <p:txEl>
                                              <p:pRg st="2" end="2"/>
                                            </p:txEl>
                                          </p:spTgt>
                                        </p:tgtEl>
                                        <p:attrNameLst>
                                          <p:attrName>style.visibility</p:attrName>
                                        </p:attrNameLst>
                                      </p:cBhvr>
                                      <p:to>
                                        <p:strVal val="visible"/>
                                      </p:to>
                                    </p:set>
                                    <p:animEffect transition="in" filter="wipe(left)">
                                      <p:cBhvr>
                                        <p:cTn id="17" dur="500"/>
                                        <p:tgtEl>
                                          <p:spTgt spid="300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00035">
                                            <p:txEl>
                                              <p:pRg st="3" end="3"/>
                                            </p:txEl>
                                          </p:spTgt>
                                        </p:tgtEl>
                                        <p:attrNameLst>
                                          <p:attrName>style.visibility</p:attrName>
                                        </p:attrNameLst>
                                      </p:cBhvr>
                                      <p:to>
                                        <p:strVal val="visible"/>
                                      </p:to>
                                    </p:set>
                                    <p:animEffect transition="in" filter="wipe(left)">
                                      <p:cBhvr>
                                        <p:cTn id="22" dur="500"/>
                                        <p:tgtEl>
                                          <p:spTgt spid="3000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00035">
                                            <p:txEl>
                                              <p:pRg st="4" end="4"/>
                                            </p:txEl>
                                          </p:spTgt>
                                        </p:tgtEl>
                                        <p:attrNameLst>
                                          <p:attrName>style.visibility</p:attrName>
                                        </p:attrNameLst>
                                      </p:cBhvr>
                                      <p:to>
                                        <p:strVal val="visible"/>
                                      </p:to>
                                    </p:set>
                                    <p:animEffect transition="in" filter="wipe(left)">
                                      <p:cBhvr>
                                        <p:cTn id="27" dur="500"/>
                                        <p:tgtEl>
                                          <p:spTgt spid="3000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00035">
                                            <p:txEl>
                                              <p:pRg st="5" end="5"/>
                                            </p:txEl>
                                          </p:spTgt>
                                        </p:tgtEl>
                                        <p:attrNameLst>
                                          <p:attrName>style.visibility</p:attrName>
                                        </p:attrNameLst>
                                      </p:cBhvr>
                                      <p:to>
                                        <p:strVal val="visible"/>
                                      </p:to>
                                    </p:set>
                                    <p:animEffect transition="in" filter="wipe(left)">
                                      <p:cBhvr>
                                        <p:cTn id="32" dur="500"/>
                                        <p:tgtEl>
                                          <p:spTgt spid="3000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00035">
                                            <p:txEl>
                                              <p:pRg st="6" end="6"/>
                                            </p:txEl>
                                          </p:spTgt>
                                        </p:tgtEl>
                                        <p:attrNameLst>
                                          <p:attrName>style.visibility</p:attrName>
                                        </p:attrNameLst>
                                      </p:cBhvr>
                                      <p:to>
                                        <p:strVal val="visible"/>
                                      </p:to>
                                    </p:set>
                                    <p:animEffect transition="in" filter="wipe(left)">
                                      <p:cBhvr>
                                        <p:cTn id="37" dur="500"/>
                                        <p:tgtEl>
                                          <p:spTgt spid="3000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00035">
                                            <p:txEl>
                                              <p:pRg st="7" end="7"/>
                                            </p:txEl>
                                          </p:spTgt>
                                        </p:tgtEl>
                                        <p:attrNameLst>
                                          <p:attrName>style.visibility</p:attrName>
                                        </p:attrNameLst>
                                      </p:cBhvr>
                                      <p:to>
                                        <p:strVal val="visible"/>
                                      </p:to>
                                    </p:set>
                                    <p:animEffect transition="in" filter="wipe(left)">
                                      <p:cBhvr>
                                        <p:cTn id="42" dur="500"/>
                                        <p:tgtEl>
                                          <p:spTgt spid="30003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00035">
                                            <p:txEl>
                                              <p:pRg st="8" end="8"/>
                                            </p:txEl>
                                          </p:spTgt>
                                        </p:tgtEl>
                                        <p:attrNameLst>
                                          <p:attrName>style.visibility</p:attrName>
                                        </p:attrNameLst>
                                      </p:cBhvr>
                                      <p:to>
                                        <p:strVal val="visible"/>
                                      </p:to>
                                    </p:set>
                                    <p:animEffect transition="in" filter="wipe(left)">
                                      <p:cBhvr>
                                        <p:cTn id="47" dur="500"/>
                                        <p:tgtEl>
                                          <p:spTgt spid="30003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00035">
                                            <p:txEl>
                                              <p:pRg st="9" end="9"/>
                                            </p:txEl>
                                          </p:spTgt>
                                        </p:tgtEl>
                                        <p:attrNameLst>
                                          <p:attrName>style.visibility</p:attrName>
                                        </p:attrNameLst>
                                      </p:cBhvr>
                                      <p:to>
                                        <p:strVal val="visible"/>
                                      </p:to>
                                    </p:set>
                                    <p:animEffect transition="in" filter="wipe(left)">
                                      <p:cBhvr>
                                        <p:cTn id="52" dur="500"/>
                                        <p:tgtEl>
                                          <p:spTgt spid="30003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00035">
                                            <p:txEl>
                                              <p:pRg st="10" end="10"/>
                                            </p:txEl>
                                          </p:spTgt>
                                        </p:tgtEl>
                                        <p:attrNameLst>
                                          <p:attrName>style.visibility</p:attrName>
                                        </p:attrNameLst>
                                      </p:cBhvr>
                                      <p:to>
                                        <p:strVal val="visible"/>
                                      </p:to>
                                    </p:set>
                                    <p:animEffect transition="in" filter="wipe(left)">
                                      <p:cBhvr>
                                        <p:cTn id="57" dur="500"/>
                                        <p:tgtEl>
                                          <p:spTgt spid="30003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00035">
                                            <p:txEl>
                                              <p:pRg st="11" end="11"/>
                                            </p:txEl>
                                          </p:spTgt>
                                        </p:tgtEl>
                                        <p:attrNameLst>
                                          <p:attrName>style.visibility</p:attrName>
                                        </p:attrNameLst>
                                      </p:cBhvr>
                                      <p:to>
                                        <p:strVal val="visible"/>
                                      </p:to>
                                    </p:set>
                                    <p:animEffect transition="in" filter="wipe(left)">
                                      <p:cBhvr>
                                        <p:cTn id="62" dur="500"/>
                                        <p:tgtEl>
                                          <p:spTgt spid="30003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a:t>Monday, Mar. 23, 2020</a:t>
            </a:r>
          </a:p>
        </p:txBody>
      </p:sp>
      <p:sp>
        <p:nvSpPr>
          <p:cNvPr id="17" name="Footer Placeholder 4"/>
          <p:cNvSpPr>
            <a:spLocks noGrp="1"/>
          </p:cNvSpPr>
          <p:nvPr>
            <p:ph type="ftr" sz="quarter" idx="11"/>
          </p:nvPr>
        </p:nvSpPr>
        <p:spPr/>
        <p:txBody>
          <a:bodyPr/>
          <a:lstStyle/>
          <a:p>
            <a:r>
              <a:rPr lang="en-US"/>
              <a:t>PHYS 1444-002, Spring 2020                    Dr. Jaehoon Yu</a:t>
            </a:r>
          </a:p>
        </p:txBody>
      </p:sp>
      <p:sp>
        <p:nvSpPr>
          <p:cNvPr id="18" name="Slide Number Placeholder 5"/>
          <p:cNvSpPr>
            <a:spLocks noGrp="1"/>
          </p:cNvSpPr>
          <p:nvPr>
            <p:ph type="sldNum" sz="quarter" idx="12"/>
          </p:nvPr>
        </p:nvSpPr>
        <p:spPr/>
        <p:txBody>
          <a:bodyPr/>
          <a:lstStyle/>
          <a:p>
            <a:fld id="{EFFB50AE-1756-5A4F-8ABA-D2E7F7AA32F7}" type="slidenum">
              <a:rPr lang="en-US"/>
              <a:pPr/>
              <a:t>16</a:t>
            </a:fld>
            <a:endParaRPr lang="en-US"/>
          </a:p>
        </p:txBody>
      </p:sp>
      <p:sp>
        <p:nvSpPr>
          <p:cNvPr id="301058" name="Rectangle 2"/>
          <p:cNvSpPr>
            <a:spLocks noGrp="1" noChangeArrowheads="1"/>
          </p:cNvSpPr>
          <p:nvPr>
            <p:ph type="title"/>
          </p:nvPr>
        </p:nvSpPr>
        <p:spPr>
          <a:xfrm>
            <a:off x="685800" y="0"/>
            <a:ext cx="7772400" cy="609600"/>
          </a:xfrm>
        </p:spPr>
        <p:txBody>
          <a:bodyPr/>
          <a:lstStyle/>
          <a:p>
            <a:r>
              <a:rPr lang="en-US" sz="4000"/>
              <a:t>Electric Power</a:t>
            </a:r>
          </a:p>
        </p:txBody>
      </p:sp>
      <p:sp>
        <p:nvSpPr>
          <p:cNvPr id="301059" name="Rectangle 3"/>
          <p:cNvSpPr>
            <a:spLocks noGrp="1" noChangeArrowheads="1"/>
          </p:cNvSpPr>
          <p:nvPr>
            <p:ph type="body" idx="1"/>
          </p:nvPr>
        </p:nvSpPr>
        <p:spPr>
          <a:xfrm>
            <a:off x="152400" y="457200"/>
            <a:ext cx="8991600" cy="6324600"/>
          </a:xfrm>
        </p:spPr>
        <p:txBody>
          <a:bodyPr/>
          <a:lstStyle/>
          <a:p>
            <a:pPr>
              <a:lnSpc>
                <a:spcPct val="90000"/>
              </a:lnSpc>
            </a:pPr>
            <a:r>
              <a:rPr lang="en-US" sz="2800" dirty="0"/>
              <a:t>How do we find out the power transformed by an electric device?</a:t>
            </a:r>
          </a:p>
          <a:p>
            <a:pPr lvl="1">
              <a:lnSpc>
                <a:spcPct val="90000"/>
              </a:lnSpc>
            </a:pPr>
            <a:r>
              <a:rPr lang="en-US" sz="2400" dirty="0"/>
              <a:t>What is definition of the power?</a:t>
            </a:r>
          </a:p>
          <a:p>
            <a:pPr lvl="2">
              <a:lnSpc>
                <a:spcPct val="90000"/>
              </a:lnSpc>
            </a:pPr>
            <a:r>
              <a:rPr lang="en-US" sz="2000" dirty="0"/>
              <a:t>The rate at which work is done or the energy is transformed</a:t>
            </a:r>
          </a:p>
          <a:p>
            <a:pPr>
              <a:lnSpc>
                <a:spcPct val="90000"/>
              </a:lnSpc>
            </a:pPr>
            <a:r>
              <a:rPr lang="en-US" sz="2800" dirty="0"/>
              <a:t>What is the energy transformed when an infinitesimal charge </a:t>
            </a:r>
            <a:r>
              <a:rPr lang="en-US" sz="2800" dirty="0" err="1"/>
              <a:t>dq</a:t>
            </a:r>
            <a:r>
              <a:rPr lang="en-US" sz="2800" dirty="0"/>
              <a:t> moves through a potential difference V?</a:t>
            </a:r>
          </a:p>
          <a:p>
            <a:pPr lvl="1">
              <a:lnSpc>
                <a:spcPct val="90000"/>
              </a:lnSpc>
            </a:pPr>
            <a:r>
              <a:rPr lang="en-US" sz="2400" dirty="0" err="1"/>
              <a:t>dU</a:t>
            </a:r>
            <a:r>
              <a:rPr lang="en-US" sz="2400" dirty="0"/>
              <a:t>=</a:t>
            </a:r>
            <a:r>
              <a:rPr lang="en-US" sz="2400" dirty="0" err="1"/>
              <a:t>Vdq</a:t>
            </a:r>
            <a:endParaRPr lang="en-US" sz="2400" dirty="0"/>
          </a:p>
          <a:p>
            <a:pPr lvl="1">
              <a:lnSpc>
                <a:spcPct val="90000"/>
              </a:lnSpc>
            </a:pPr>
            <a:r>
              <a:rPr lang="en-US" sz="2400" dirty="0"/>
              <a:t>If </a:t>
            </a:r>
            <a:r>
              <a:rPr lang="en-US" sz="2400" dirty="0" err="1"/>
              <a:t>dt</a:t>
            </a:r>
            <a:r>
              <a:rPr lang="en-US" sz="2400" dirty="0"/>
              <a:t> is the time required for an amount of charge </a:t>
            </a:r>
            <a:r>
              <a:rPr lang="en-US" sz="2400" dirty="0" err="1"/>
              <a:t>dq</a:t>
            </a:r>
            <a:r>
              <a:rPr lang="en-US" sz="2400" dirty="0"/>
              <a:t> to move through the fixed potential difference V, the power P is </a:t>
            </a:r>
          </a:p>
          <a:p>
            <a:pPr lvl="1">
              <a:lnSpc>
                <a:spcPct val="90000"/>
              </a:lnSpc>
            </a:pPr>
            <a:r>
              <a:rPr lang="en-US" sz="2400" dirty="0"/>
              <a:t> </a:t>
            </a:r>
          </a:p>
          <a:p>
            <a:pPr lvl="1">
              <a:lnSpc>
                <a:spcPct val="90000"/>
              </a:lnSpc>
            </a:pPr>
            <a:r>
              <a:rPr lang="en-US" sz="2400" dirty="0"/>
              <a:t>Thus, we obtain                  .  </a:t>
            </a:r>
          </a:p>
          <a:p>
            <a:pPr lvl="1">
              <a:lnSpc>
                <a:spcPct val="90000"/>
              </a:lnSpc>
            </a:pPr>
            <a:r>
              <a:rPr lang="en-US" sz="2400" dirty="0"/>
              <a:t>What is the unit?</a:t>
            </a:r>
          </a:p>
          <a:p>
            <a:pPr lvl="1">
              <a:lnSpc>
                <a:spcPct val="90000"/>
              </a:lnSpc>
            </a:pPr>
            <a:r>
              <a:rPr lang="en-US" sz="2400" dirty="0"/>
              <a:t>What kind of quantity is the electrical power? </a:t>
            </a:r>
          </a:p>
          <a:p>
            <a:pPr lvl="2">
              <a:lnSpc>
                <a:spcPct val="90000"/>
              </a:lnSpc>
            </a:pPr>
            <a:r>
              <a:rPr lang="en-US" sz="2000" dirty="0"/>
              <a:t>Scalar</a:t>
            </a:r>
          </a:p>
          <a:p>
            <a:pPr lvl="1">
              <a:lnSpc>
                <a:spcPct val="90000"/>
              </a:lnSpc>
            </a:pPr>
            <a:r>
              <a:rPr lang="en-US" sz="2400" u="sng" dirty="0">
                <a:solidFill>
                  <a:srgbClr val="CC0000"/>
                </a:solidFill>
              </a:rPr>
              <a:t>P=IV can apply to any devices while the formula with resistance can only apply to devices that has resistance.</a:t>
            </a:r>
          </a:p>
        </p:txBody>
      </p:sp>
      <p:graphicFrame>
        <p:nvGraphicFramePr>
          <p:cNvPr id="301060" name="Object 4"/>
          <p:cNvGraphicFramePr>
            <a:graphicFrameLocks noChangeAspect="1"/>
          </p:cNvGraphicFramePr>
          <p:nvPr/>
        </p:nvGraphicFramePr>
        <p:xfrm>
          <a:off x="1084263" y="3641725"/>
          <a:ext cx="530225" cy="336550"/>
        </p:xfrm>
        <a:graphic>
          <a:graphicData uri="http://schemas.openxmlformats.org/presentationml/2006/ole">
            <mc:AlternateContent xmlns:mc="http://schemas.openxmlformats.org/markup-compatibility/2006">
              <mc:Choice xmlns:v="urn:schemas-microsoft-com:vml" Requires="v">
                <p:oleObj spid="_x0000_s101013" name="Equation" r:id="rId3" imgW="253800" imgH="152280" progId="Equation.DSMT4">
                  <p:embed/>
                </p:oleObj>
              </mc:Choice>
              <mc:Fallback>
                <p:oleObj name="Equation" r:id="rId3" imgW="253800" imgH="152280" progId="Equation.DSMT4">
                  <p:embed/>
                  <p:pic>
                    <p:nvPicPr>
                      <p:cNvPr id="30106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4263" y="3641725"/>
                        <a:ext cx="530225" cy="3365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pSp>
        <p:nvGrpSpPr>
          <p:cNvPr id="2" name="Group 5"/>
          <p:cNvGrpSpPr>
            <a:grpSpLocks/>
          </p:cNvGrpSpPr>
          <p:nvPr/>
        </p:nvGrpSpPr>
        <p:grpSpPr bwMode="auto">
          <a:xfrm>
            <a:off x="2836863" y="3505200"/>
            <a:ext cx="2954337" cy="533400"/>
            <a:chOff x="2651" y="2976"/>
            <a:chExt cx="1861" cy="336"/>
          </a:xfrm>
        </p:grpSpPr>
        <p:sp>
          <p:nvSpPr>
            <p:cNvPr id="301062" name="Oval 6"/>
            <p:cNvSpPr>
              <a:spLocks noChangeArrowheads="1"/>
            </p:cNvSpPr>
            <p:nvPr/>
          </p:nvSpPr>
          <p:spPr bwMode="auto">
            <a:xfrm>
              <a:off x="2651" y="2976"/>
              <a:ext cx="528" cy="336"/>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
          <p:nvSpPr>
            <p:cNvPr id="301063" name="Text Box 7"/>
            <p:cNvSpPr txBox="1">
              <a:spLocks noChangeArrowheads="1"/>
            </p:cNvSpPr>
            <p:nvPr/>
          </p:nvSpPr>
          <p:spPr bwMode="auto">
            <a:xfrm>
              <a:off x="3563" y="3010"/>
              <a:ext cx="949"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b="1">
                  <a:solidFill>
                    <a:srgbClr val="CC0000"/>
                  </a:solidFill>
                  <a:latin typeface="Arial Narrow" charset="0"/>
                </a:rPr>
                <a:t>What is this?</a:t>
              </a:r>
            </a:p>
          </p:txBody>
        </p:sp>
        <p:cxnSp>
          <p:nvCxnSpPr>
            <p:cNvPr id="301064" name="AutoShape 8"/>
            <p:cNvCxnSpPr>
              <a:cxnSpLocks noChangeShapeType="1"/>
              <a:stCxn id="301063" idx="1"/>
              <a:endCxn id="301062" idx="6"/>
            </p:cNvCxnSpPr>
            <p:nvPr/>
          </p:nvCxnSpPr>
          <p:spPr bwMode="auto">
            <a:xfrm rot="10800000">
              <a:off x="3188" y="3144"/>
              <a:ext cx="366" cy="0"/>
            </a:xfrm>
            <a:prstGeom prst="straightConnector1">
              <a:avLst/>
            </a:prstGeom>
            <a:noFill/>
            <a:ln w="28575">
              <a:solidFill>
                <a:srgbClr val="CC0000"/>
              </a:solidFill>
              <a:round/>
              <a:headEnd/>
              <a:tailEnd type="triangle" w="med" len="med"/>
            </a:ln>
            <a:effectLst/>
          </p:spPr>
        </p:cxnSp>
      </p:grpSp>
      <p:graphicFrame>
        <p:nvGraphicFramePr>
          <p:cNvPr id="301065" name="Object 9"/>
          <p:cNvGraphicFramePr>
            <a:graphicFrameLocks noChangeAspect="1"/>
          </p:cNvGraphicFramePr>
          <p:nvPr/>
        </p:nvGraphicFramePr>
        <p:xfrm>
          <a:off x="1598613" y="3584575"/>
          <a:ext cx="1085850" cy="449263"/>
        </p:xfrm>
        <a:graphic>
          <a:graphicData uri="http://schemas.openxmlformats.org/presentationml/2006/ole">
            <mc:AlternateContent xmlns:mc="http://schemas.openxmlformats.org/markup-compatibility/2006">
              <mc:Choice xmlns:v="urn:schemas-microsoft-com:vml" Requires="v">
                <p:oleObj spid="_x0000_s101014" name="Equation" r:id="rId5" imgW="520560" imgH="203040" progId="Equation.DSMT4">
                  <p:embed/>
                </p:oleObj>
              </mc:Choice>
              <mc:Fallback>
                <p:oleObj name="Equation" r:id="rId5" imgW="520560" imgH="203040" progId="Equation.DSMT4">
                  <p:embed/>
                  <p:pic>
                    <p:nvPicPr>
                      <p:cNvPr id="301065"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3584575"/>
                        <a:ext cx="1085850" cy="4492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01066" name="Object 10"/>
          <p:cNvGraphicFramePr>
            <a:graphicFrameLocks noChangeAspect="1"/>
          </p:cNvGraphicFramePr>
          <p:nvPr/>
        </p:nvGraphicFramePr>
        <p:xfrm>
          <a:off x="2620963" y="3627438"/>
          <a:ext cx="292100" cy="365125"/>
        </p:xfrm>
        <a:graphic>
          <a:graphicData uri="http://schemas.openxmlformats.org/presentationml/2006/ole">
            <mc:AlternateContent xmlns:mc="http://schemas.openxmlformats.org/markup-compatibility/2006">
              <mc:Choice xmlns:v="urn:schemas-microsoft-com:vml" Requires="v">
                <p:oleObj spid="_x0000_s101015" name="Equation" r:id="rId7" imgW="139680" imgH="164880" progId="Equation.DSMT4">
                  <p:embed/>
                </p:oleObj>
              </mc:Choice>
              <mc:Fallback>
                <p:oleObj name="Equation" r:id="rId7" imgW="139680" imgH="164880" progId="Equation.DSMT4">
                  <p:embed/>
                  <p:pic>
                    <p:nvPicPr>
                      <p:cNvPr id="301066"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0963" y="3627438"/>
                        <a:ext cx="292100" cy="3651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01067" name="Object 11"/>
          <p:cNvGraphicFramePr>
            <a:graphicFrameLocks noChangeAspect="1"/>
          </p:cNvGraphicFramePr>
          <p:nvPr/>
        </p:nvGraphicFramePr>
        <p:xfrm>
          <a:off x="2830513" y="3581400"/>
          <a:ext cx="768350" cy="449263"/>
        </p:xfrm>
        <a:graphic>
          <a:graphicData uri="http://schemas.openxmlformats.org/presentationml/2006/ole">
            <mc:AlternateContent xmlns:mc="http://schemas.openxmlformats.org/markup-compatibility/2006">
              <mc:Choice xmlns:v="urn:schemas-microsoft-com:vml" Requires="v">
                <p:oleObj spid="_x0000_s101016" name="Equation" r:id="rId9" imgW="368280" imgH="203040" progId="Equation.DSMT4">
                  <p:embed/>
                </p:oleObj>
              </mc:Choice>
              <mc:Fallback>
                <p:oleObj name="Equation" r:id="rId9" imgW="368280" imgH="203040" progId="Equation.DSMT4">
                  <p:embed/>
                  <p:pic>
                    <p:nvPicPr>
                      <p:cNvPr id="301067"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0513" y="3581400"/>
                        <a:ext cx="768350" cy="4492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301068" name="Object 12"/>
          <p:cNvGraphicFramePr>
            <a:graphicFrameLocks noChangeAspect="1"/>
          </p:cNvGraphicFramePr>
          <p:nvPr/>
        </p:nvGraphicFramePr>
        <p:xfrm>
          <a:off x="3011488" y="4038600"/>
          <a:ext cx="874712" cy="365125"/>
        </p:xfrm>
        <a:graphic>
          <a:graphicData uri="http://schemas.openxmlformats.org/presentationml/2006/ole">
            <mc:AlternateContent xmlns:mc="http://schemas.openxmlformats.org/markup-compatibility/2006">
              <mc:Choice xmlns:v="urn:schemas-microsoft-com:vml" Requires="v">
                <p:oleObj spid="_x0000_s101017" name="Equation" r:id="rId11" imgW="419040" imgH="164880" progId="Equation.DSMT4">
                  <p:embed/>
                </p:oleObj>
              </mc:Choice>
              <mc:Fallback>
                <p:oleObj name="Equation" r:id="rId11" imgW="419040" imgH="164880" progId="Equation.DSMT4">
                  <p:embed/>
                  <p:pic>
                    <p:nvPicPr>
                      <p:cNvPr id="301068"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11488" y="4038600"/>
                        <a:ext cx="874712" cy="3651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69" name="Text Box 13"/>
          <p:cNvSpPr txBox="1">
            <a:spLocks noChangeArrowheads="1"/>
          </p:cNvSpPr>
          <p:nvPr/>
        </p:nvSpPr>
        <p:spPr bwMode="auto">
          <a:xfrm>
            <a:off x="2971800" y="4451350"/>
            <a:ext cx="13716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Watts = J/s </a:t>
            </a:r>
          </a:p>
        </p:txBody>
      </p:sp>
      <p:graphicFrame>
        <p:nvGraphicFramePr>
          <p:cNvPr id="301070" name="Object 14"/>
          <p:cNvGraphicFramePr>
            <a:graphicFrameLocks noChangeAspect="1"/>
          </p:cNvGraphicFramePr>
          <p:nvPr/>
        </p:nvGraphicFramePr>
        <p:xfrm>
          <a:off x="6735763" y="3776663"/>
          <a:ext cx="1722437" cy="871537"/>
        </p:xfrm>
        <a:graphic>
          <a:graphicData uri="http://schemas.openxmlformats.org/presentationml/2006/ole">
            <mc:AlternateContent xmlns:mc="http://schemas.openxmlformats.org/markup-compatibility/2006">
              <mc:Choice xmlns:v="urn:schemas-microsoft-com:vml" Requires="v">
                <p:oleObj spid="_x0000_s101018" name="Equation" r:id="rId13" imgW="825480" imgH="393480" progId="Equation.DSMT4">
                  <p:embed/>
                </p:oleObj>
              </mc:Choice>
              <mc:Fallback>
                <p:oleObj name="Equation" r:id="rId13" imgW="825480" imgH="393480" progId="Equation.DSMT4">
                  <p:embed/>
                  <p:pic>
                    <p:nvPicPr>
                      <p:cNvPr id="30107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3" y="3776663"/>
                        <a:ext cx="1722437" cy="871537"/>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71" name="Text Box 15"/>
          <p:cNvSpPr txBox="1">
            <a:spLocks noChangeArrowheads="1"/>
          </p:cNvSpPr>
          <p:nvPr/>
        </p:nvSpPr>
        <p:spPr bwMode="auto">
          <a:xfrm>
            <a:off x="4267200" y="4013200"/>
            <a:ext cx="2438400" cy="396875"/>
          </a:xfrm>
          <a:prstGeom prst="rect">
            <a:avLst/>
          </a:prstGeom>
          <a:noFill/>
          <a:ln w="28575">
            <a:noFill/>
            <a:miter lim="800000"/>
            <a:headEnd/>
            <a:tailEnd/>
          </a:ln>
          <a:effectLst/>
        </p:spPr>
        <p:txBody>
          <a:bodyPr>
            <a:prstTxWarp prst="textNoShape">
              <a:avLst/>
            </a:prstTxWarp>
            <a:spAutoFit/>
          </a:bodyPr>
          <a:lstStyle/>
          <a:p>
            <a:r>
              <a:rPr lang="en-US" sz="2000" b="1">
                <a:solidFill>
                  <a:srgbClr val="660066"/>
                </a:solidFill>
                <a:latin typeface="Arial Narrow" charset="0"/>
              </a:rPr>
              <a:t>In terms of resistance </a:t>
            </a:r>
          </a:p>
        </p:txBody>
      </p:sp>
    </p:spTree>
    <p:extLst>
      <p:ext uri="{BB962C8B-B14F-4D97-AF65-F5344CB8AC3E}">
        <p14:creationId xmlns:p14="http://schemas.microsoft.com/office/powerpoint/2010/main" val="206116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1059">
                                            <p:txEl>
                                              <p:pRg st="0" end="0"/>
                                            </p:txEl>
                                          </p:spTgt>
                                        </p:tgtEl>
                                        <p:attrNameLst>
                                          <p:attrName>style.visibility</p:attrName>
                                        </p:attrNameLst>
                                      </p:cBhvr>
                                      <p:to>
                                        <p:strVal val="visible"/>
                                      </p:to>
                                    </p:set>
                                    <p:animEffect transition="in" filter="wipe(left)">
                                      <p:cBhvr>
                                        <p:cTn id="7" dur="500"/>
                                        <p:tgtEl>
                                          <p:spTgt spid="301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01059">
                                            <p:txEl>
                                              <p:pRg st="1" end="1"/>
                                            </p:txEl>
                                          </p:spTgt>
                                        </p:tgtEl>
                                        <p:attrNameLst>
                                          <p:attrName>style.visibility</p:attrName>
                                        </p:attrNameLst>
                                      </p:cBhvr>
                                      <p:to>
                                        <p:strVal val="visible"/>
                                      </p:to>
                                    </p:set>
                                    <p:animEffect transition="in" filter="wipe(left)">
                                      <p:cBhvr>
                                        <p:cTn id="12" dur="500"/>
                                        <p:tgtEl>
                                          <p:spTgt spid="301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01059">
                                            <p:txEl>
                                              <p:pRg st="2" end="2"/>
                                            </p:txEl>
                                          </p:spTgt>
                                        </p:tgtEl>
                                        <p:attrNameLst>
                                          <p:attrName>style.visibility</p:attrName>
                                        </p:attrNameLst>
                                      </p:cBhvr>
                                      <p:to>
                                        <p:strVal val="visible"/>
                                      </p:to>
                                    </p:set>
                                    <p:animEffect transition="in" filter="wipe(left)">
                                      <p:cBhvr>
                                        <p:cTn id="17" dur="500"/>
                                        <p:tgtEl>
                                          <p:spTgt spid="301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01059">
                                            <p:txEl>
                                              <p:pRg st="3" end="3"/>
                                            </p:txEl>
                                          </p:spTgt>
                                        </p:tgtEl>
                                        <p:attrNameLst>
                                          <p:attrName>style.visibility</p:attrName>
                                        </p:attrNameLst>
                                      </p:cBhvr>
                                      <p:to>
                                        <p:strVal val="visible"/>
                                      </p:to>
                                    </p:set>
                                    <p:animEffect transition="in" filter="wipe(left)">
                                      <p:cBhvr>
                                        <p:cTn id="22" dur="500"/>
                                        <p:tgtEl>
                                          <p:spTgt spid="3010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01059">
                                            <p:txEl>
                                              <p:pRg st="4" end="4"/>
                                            </p:txEl>
                                          </p:spTgt>
                                        </p:tgtEl>
                                        <p:attrNameLst>
                                          <p:attrName>style.visibility</p:attrName>
                                        </p:attrNameLst>
                                      </p:cBhvr>
                                      <p:to>
                                        <p:strVal val="visible"/>
                                      </p:to>
                                    </p:set>
                                    <p:animEffect transition="in" filter="wipe(left)">
                                      <p:cBhvr>
                                        <p:cTn id="27" dur="500"/>
                                        <p:tgtEl>
                                          <p:spTgt spid="3010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01059">
                                            <p:txEl>
                                              <p:pRg st="5" end="5"/>
                                            </p:txEl>
                                          </p:spTgt>
                                        </p:tgtEl>
                                        <p:attrNameLst>
                                          <p:attrName>style.visibility</p:attrName>
                                        </p:attrNameLst>
                                      </p:cBhvr>
                                      <p:to>
                                        <p:strVal val="visible"/>
                                      </p:to>
                                    </p:set>
                                    <p:animEffect transition="in" filter="wipe(left)">
                                      <p:cBhvr>
                                        <p:cTn id="32" dur="500"/>
                                        <p:tgtEl>
                                          <p:spTgt spid="30105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01059">
                                            <p:txEl>
                                              <p:pRg st="6" end="6"/>
                                            </p:txEl>
                                          </p:spTgt>
                                        </p:tgtEl>
                                        <p:attrNameLst>
                                          <p:attrName>style.visibility</p:attrName>
                                        </p:attrNameLst>
                                      </p:cBhvr>
                                      <p:to>
                                        <p:strVal val="visible"/>
                                      </p:to>
                                    </p:set>
                                    <p:animEffect transition="in" filter="wipe(left)">
                                      <p:cBhvr>
                                        <p:cTn id="37" dur="500"/>
                                        <p:tgtEl>
                                          <p:spTgt spid="301059">
                                            <p:txEl>
                                              <p:pRg st="6" end="6"/>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301060"/>
                                        </p:tgtEl>
                                        <p:attrNameLst>
                                          <p:attrName>style.visibility</p:attrName>
                                        </p:attrNameLst>
                                      </p:cBhvr>
                                      <p:to>
                                        <p:strVal val="visible"/>
                                      </p:to>
                                    </p:set>
                                    <p:animEffect transition="in" filter="wipe(left)">
                                      <p:cBhvr>
                                        <p:cTn id="40" dur="500"/>
                                        <p:tgtEl>
                                          <p:spTgt spid="30106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01065"/>
                                        </p:tgtEl>
                                        <p:attrNameLst>
                                          <p:attrName>style.visibility</p:attrName>
                                        </p:attrNameLst>
                                      </p:cBhvr>
                                      <p:to>
                                        <p:strVal val="visible"/>
                                      </p:to>
                                    </p:set>
                                    <p:animEffect transition="in" filter="wipe(left)">
                                      <p:cBhvr>
                                        <p:cTn id="45" dur="500"/>
                                        <p:tgtEl>
                                          <p:spTgt spid="30106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301066"/>
                                        </p:tgtEl>
                                        <p:attrNameLst>
                                          <p:attrName>style.visibility</p:attrName>
                                        </p:attrNameLst>
                                      </p:cBhvr>
                                      <p:to>
                                        <p:strVal val="visible"/>
                                      </p:to>
                                    </p:set>
                                    <p:animEffect transition="in" filter="wipe(left)">
                                      <p:cBhvr>
                                        <p:cTn id="50" dur="500"/>
                                        <p:tgtEl>
                                          <p:spTgt spid="30106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301067"/>
                                        </p:tgtEl>
                                        <p:attrNameLst>
                                          <p:attrName>style.visibility</p:attrName>
                                        </p:attrNameLst>
                                      </p:cBhvr>
                                      <p:to>
                                        <p:strVal val="visible"/>
                                      </p:to>
                                    </p:set>
                                    <p:animEffect transition="in" filter="wipe(left)">
                                      <p:cBhvr>
                                        <p:cTn id="55" dur="500"/>
                                        <p:tgtEl>
                                          <p:spTgt spid="301067"/>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nodeType="click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wipe(right)">
                                      <p:cBhvr>
                                        <p:cTn id="60" dur="500"/>
                                        <p:tgtEl>
                                          <p:spTgt spid="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301059">
                                            <p:txEl>
                                              <p:pRg st="7" end="7"/>
                                            </p:txEl>
                                          </p:spTgt>
                                        </p:tgtEl>
                                        <p:attrNameLst>
                                          <p:attrName>style.visibility</p:attrName>
                                        </p:attrNameLst>
                                      </p:cBhvr>
                                      <p:to>
                                        <p:strVal val="visible"/>
                                      </p:to>
                                    </p:set>
                                    <p:animEffect transition="in" filter="wipe(left)">
                                      <p:cBhvr>
                                        <p:cTn id="65" dur="500"/>
                                        <p:tgtEl>
                                          <p:spTgt spid="301059">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301068"/>
                                        </p:tgtEl>
                                        <p:attrNameLst>
                                          <p:attrName>style.visibility</p:attrName>
                                        </p:attrNameLst>
                                      </p:cBhvr>
                                      <p:to>
                                        <p:strVal val="visible"/>
                                      </p:to>
                                    </p:set>
                                    <p:animEffect transition="in" filter="wipe(left)">
                                      <p:cBhvr>
                                        <p:cTn id="70" dur="500"/>
                                        <p:tgtEl>
                                          <p:spTgt spid="301068"/>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iterate type="wd">
                                    <p:tmPct val="10000"/>
                                  </p:iterate>
                                  <p:childTnLst>
                                    <p:set>
                                      <p:cBhvr>
                                        <p:cTn id="74" dur="1" fill="hold">
                                          <p:stCondLst>
                                            <p:cond delay="0"/>
                                          </p:stCondLst>
                                        </p:cTn>
                                        <p:tgtEl>
                                          <p:spTgt spid="301071"/>
                                        </p:tgtEl>
                                        <p:attrNameLst>
                                          <p:attrName>style.visibility</p:attrName>
                                        </p:attrNameLst>
                                      </p:cBhvr>
                                      <p:to>
                                        <p:strVal val="visible"/>
                                      </p:to>
                                    </p:set>
                                    <p:animEffect transition="in" filter="wipe(left)">
                                      <p:cBhvr>
                                        <p:cTn id="75" dur="500"/>
                                        <p:tgtEl>
                                          <p:spTgt spid="301071"/>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301070"/>
                                        </p:tgtEl>
                                        <p:attrNameLst>
                                          <p:attrName>style.visibility</p:attrName>
                                        </p:attrNameLst>
                                      </p:cBhvr>
                                      <p:to>
                                        <p:strVal val="visible"/>
                                      </p:to>
                                    </p:set>
                                    <p:animEffect transition="in" filter="wipe(left)">
                                      <p:cBhvr>
                                        <p:cTn id="80" dur="500"/>
                                        <p:tgtEl>
                                          <p:spTgt spid="301070"/>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iterate type="wd">
                                    <p:tmPct val="10000"/>
                                  </p:iterate>
                                  <p:childTnLst>
                                    <p:set>
                                      <p:cBhvr>
                                        <p:cTn id="84" dur="1" fill="hold">
                                          <p:stCondLst>
                                            <p:cond delay="0"/>
                                          </p:stCondLst>
                                        </p:cTn>
                                        <p:tgtEl>
                                          <p:spTgt spid="301059">
                                            <p:txEl>
                                              <p:pRg st="8" end="8"/>
                                            </p:txEl>
                                          </p:spTgt>
                                        </p:tgtEl>
                                        <p:attrNameLst>
                                          <p:attrName>style.visibility</p:attrName>
                                        </p:attrNameLst>
                                      </p:cBhvr>
                                      <p:to>
                                        <p:strVal val="visible"/>
                                      </p:to>
                                    </p:set>
                                    <p:animEffect transition="in" filter="wipe(left)">
                                      <p:cBhvr>
                                        <p:cTn id="85" dur="500"/>
                                        <p:tgtEl>
                                          <p:spTgt spid="301059">
                                            <p:txEl>
                                              <p:pRg st="8" end="8"/>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301069"/>
                                        </p:tgtEl>
                                        <p:attrNameLst>
                                          <p:attrName>style.visibility</p:attrName>
                                        </p:attrNameLst>
                                      </p:cBhvr>
                                      <p:to>
                                        <p:strVal val="visible"/>
                                      </p:to>
                                    </p:set>
                                    <p:animEffect transition="in" filter="wipe(left)">
                                      <p:cBhvr>
                                        <p:cTn id="90" dur="500"/>
                                        <p:tgtEl>
                                          <p:spTgt spid="30106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iterate type="wd">
                                    <p:tmPct val="10000"/>
                                  </p:iterate>
                                  <p:childTnLst>
                                    <p:set>
                                      <p:cBhvr>
                                        <p:cTn id="94" dur="1" fill="hold">
                                          <p:stCondLst>
                                            <p:cond delay="0"/>
                                          </p:stCondLst>
                                        </p:cTn>
                                        <p:tgtEl>
                                          <p:spTgt spid="301059">
                                            <p:txEl>
                                              <p:pRg st="9" end="9"/>
                                            </p:txEl>
                                          </p:spTgt>
                                        </p:tgtEl>
                                        <p:attrNameLst>
                                          <p:attrName>style.visibility</p:attrName>
                                        </p:attrNameLst>
                                      </p:cBhvr>
                                      <p:to>
                                        <p:strVal val="visible"/>
                                      </p:to>
                                    </p:set>
                                    <p:animEffect transition="in" filter="wipe(left)">
                                      <p:cBhvr>
                                        <p:cTn id="95" dur="500"/>
                                        <p:tgtEl>
                                          <p:spTgt spid="301059">
                                            <p:txEl>
                                              <p:pRg st="9" end="9"/>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iterate type="wd">
                                    <p:tmPct val="10000"/>
                                  </p:iterate>
                                  <p:childTnLst>
                                    <p:set>
                                      <p:cBhvr>
                                        <p:cTn id="99" dur="1" fill="hold">
                                          <p:stCondLst>
                                            <p:cond delay="0"/>
                                          </p:stCondLst>
                                        </p:cTn>
                                        <p:tgtEl>
                                          <p:spTgt spid="301059">
                                            <p:txEl>
                                              <p:pRg st="10" end="10"/>
                                            </p:txEl>
                                          </p:spTgt>
                                        </p:tgtEl>
                                        <p:attrNameLst>
                                          <p:attrName>style.visibility</p:attrName>
                                        </p:attrNameLst>
                                      </p:cBhvr>
                                      <p:to>
                                        <p:strVal val="visible"/>
                                      </p:to>
                                    </p:set>
                                    <p:animEffect transition="in" filter="wipe(left)">
                                      <p:cBhvr>
                                        <p:cTn id="100" dur="500"/>
                                        <p:tgtEl>
                                          <p:spTgt spid="301059">
                                            <p:txEl>
                                              <p:pRg st="10" end="1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301059">
                                            <p:txEl>
                                              <p:pRg st="11" end="11"/>
                                            </p:txEl>
                                          </p:spTgt>
                                        </p:tgtEl>
                                        <p:attrNameLst>
                                          <p:attrName>style.visibility</p:attrName>
                                        </p:attrNameLst>
                                      </p:cBhvr>
                                      <p:to>
                                        <p:strVal val="visible"/>
                                      </p:to>
                                    </p:set>
                                    <p:animEffect transition="in" filter="wipe(left)">
                                      <p:cBhvr>
                                        <p:cTn id="105" dur="500"/>
                                        <p:tgtEl>
                                          <p:spTgt spid="30105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build="p"/>
      <p:bldP spid="301069" grpId="0" animBg="1"/>
      <p:bldP spid="30107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ACAF826D-C510-1F44-AE7E-092A3FCC1E85}" type="slidenum">
              <a:rPr lang="en-US"/>
              <a:pPr/>
              <a:t>17</a:t>
            </a:fld>
            <a:endParaRPr lang="en-US"/>
          </a:p>
        </p:txBody>
      </p:sp>
      <p:pic>
        <p:nvPicPr>
          <p:cNvPr id="302082" name="Picture 2" descr="FG25_015"/>
          <p:cNvPicPr>
            <a:picLocks noChangeAspect="1" noChangeArrowheads="1"/>
          </p:cNvPicPr>
          <p:nvPr/>
        </p:nvPicPr>
        <p:blipFill>
          <a:blip r:embed="rId3"/>
          <a:srcRect/>
          <a:stretch>
            <a:fillRect/>
          </a:stretch>
        </p:blipFill>
        <p:spPr bwMode="auto">
          <a:xfrm>
            <a:off x="5486400" y="152400"/>
            <a:ext cx="3352800" cy="3028950"/>
          </a:xfrm>
          <a:prstGeom prst="rect">
            <a:avLst/>
          </a:prstGeom>
          <a:noFill/>
        </p:spPr>
      </p:pic>
      <p:sp>
        <p:nvSpPr>
          <p:cNvPr id="302083" name="Rectangle 3"/>
          <p:cNvSpPr>
            <a:spLocks noGrp="1" noChangeArrowheads="1"/>
          </p:cNvSpPr>
          <p:nvPr>
            <p:ph type="title"/>
          </p:nvPr>
        </p:nvSpPr>
        <p:spPr>
          <a:xfrm>
            <a:off x="228600" y="0"/>
            <a:ext cx="8686800" cy="762000"/>
          </a:xfrm>
        </p:spPr>
        <p:txBody>
          <a:bodyPr/>
          <a:lstStyle/>
          <a:p>
            <a:r>
              <a:rPr lang="en-US" dirty="0"/>
              <a:t>Example 25 – 8 </a:t>
            </a:r>
          </a:p>
        </p:txBody>
      </p:sp>
      <p:sp>
        <p:nvSpPr>
          <p:cNvPr id="302084" name="Text Box 4"/>
          <p:cNvSpPr txBox="1">
            <a:spLocks noChangeArrowheads="1"/>
          </p:cNvSpPr>
          <p:nvPr/>
        </p:nvSpPr>
        <p:spPr bwMode="auto">
          <a:xfrm>
            <a:off x="304800" y="654050"/>
            <a:ext cx="5181600" cy="1554163"/>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Headlights: </a:t>
            </a:r>
            <a:r>
              <a:rPr lang="en-US" sz="3200" dirty="0">
                <a:solidFill>
                  <a:schemeClr val="accent2"/>
                </a:solidFill>
                <a:latin typeface="Arial Narrow" charset="0"/>
              </a:rPr>
              <a:t>Calculate the resistance of a 40-W automobile headlight designed for 12V. </a:t>
            </a:r>
          </a:p>
        </p:txBody>
      </p:sp>
      <p:sp>
        <p:nvSpPr>
          <p:cNvPr id="302085" name="Text Box 5"/>
          <p:cNvSpPr txBox="1">
            <a:spLocks noChangeArrowheads="1"/>
          </p:cNvSpPr>
          <p:nvPr/>
        </p:nvSpPr>
        <p:spPr bwMode="auto">
          <a:xfrm>
            <a:off x="381000" y="2438400"/>
            <a:ext cx="7848600" cy="946150"/>
          </a:xfrm>
          <a:prstGeom prst="rect">
            <a:avLst/>
          </a:prstGeom>
          <a:noFill/>
          <a:ln w="9525">
            <a:noFill/>
            <a:miter lim="800000"/>
            <a:headEnd/>
            <a:tailEnd/>
          </a:ln>
          <a:effectLst/>
        </p:spPr>
        <p:txBody>
          <a:bodyPr wrap="square">
            <a:prstTxWarp prst="textNoShape">
              <a:avLst/>
            </a:prstTxWarp>
            <a:spAutoFit/>
          </a:bodyPr>
          <a:lstStyle/>
          <a:p>
            <a:r>
              <a:rPr lang="en-US" sz="2800" dirty="0">
                <a:solidFill>
                  <a:srgbClr val="CC00CC"/>
                </a:solidFill>
                <a:latin typeface="Arial Narrow" charset="0"/>
              </a:rPr>
              <a:t>Since the power is 40W and the voltage is 12V, we use the formula with V and R.  </a:t>
            </a:r>
          </a:p>
        </p:txBody>
      </p:sp>
      <p:sp>
        <p:nvSpPr>
          <p:cNvPr id="302086" name="AutoShape 6"/>
          <p:cNvSpPr>
            <a:spLocks noChangeArrowheads="1"/>
          </p:cNvSpPr>
          <p:nvPr/>
        </p:nvSpPr>
        <p:spPr bwMode="auto">
          <a:xfrm>
            <a:off x="2551113" y="3509962"/>
            <a:ext cx="1630362" cy="850900"/>
          </a:xfrm>
          <a:prstGeom prst="rightArrow">
            <a:avLst>
              <a:gd name="adj1" fmla="val 50000"/>
              <a:gd name="adj2" fmla="val 47901"/>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R</a:t>
            </a:r>
          </a:p>
        </p:txBody>
      </p:sp>
      <p:graphicFrame>
        <p:nvGraphicFramePr>
          <p:cNvPr id="302087" name="Object 7"/>
          <p:cNvGraphicFramePr>
            <a:graphicFrameLocks noChangeAspect="1"/>
          </p:cNvGraphicFramePr>
          <p:nvPr>
            <p:extLst>
              <p:ext uri="{D42A27DB-BD31-4B8C-83A1-F6EECF244321}">
                <p14:modId xmlns:p14="http://schemas.microsoft.com/office/powerpoint/2010/main" val="3986571996"/>
              </p:ext>
            </p:extLst>
          </p:nvPr>
        </p:nvGraphicFramePr>
        <p:xfrm>
          <a:off x="925513" y="3429000"/>
          <a:ext cx="1360487" cy="1211262"/>
        </p:xfrm>
        <a:graphic>
          <a:graphicData uri="http://schemas.openxmlformats.org/presentationml/2006/ole">
            <mc:AlternateContent xmlns:mc="http://schemas.openxmlformats.org/markup-compatibility/2006">
              <mc:Choice xmlns:v="urn:schemas-microsoft-com:vml" Requires="v">
                <p:oleObj spid="_x0000_s101817" name="Equation" r:id="rId4" imgW="469800" imgH="393480" progId="Equation.DSMT4">
                  <p:embed/>
                </p:oleObj>
              </mc:Choice>
              <mc:Fallback>
                <p:oleObj name="Equation" r:id="rId4" imgW="469800" imgH="393480" progId="Equation.DSMT4">
                  <p:embed/>
                  <p:pic>
                    <p:nvPicPr>
                      <p:cNvPr id="302087"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3429000"/>
                        <a:ext cx="1360487" cy="1211262"/>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02088" name="Object 8"/>
          <p:cNvGraphicFramePr>
            <a:graphicFrameLocks noChangeAspect="1"/>
          </p:cNvGraphicFramePr>
          <p:nvPr>
            <p:extLst>
              <p:ext uri="{D42A27DB-BD31-4B8C-83A1-F6EECF244321}">
                <p14:modId xmlns:p14="http://schemas.microsoft.com/office/powerpoint/2010/main" val="672486182"/>
              </p:ext>
            </p:extLst>
          </p:nvPr>
        </p:nvGraphicFramePr>
        <p:xfrm>
          <a:off x="4419600" y="3733800"/>
          <a:ext cx="690563" cy="438150"/>
        </p:xfrm>
        <a:graphic>
          <a:graphicData uri="http://schemas.openxmlformats.org/presentationml/2006/ole">
            <mc:AlternateContent xmlns:mc="http://schemas.openxmlformats.org/markup-compatibility/2006">
              <mc:Choice xmlns:v="urn:schemas-microsoft-com:vml" Requires="v">
                <p:oleObj spid="_x0000_s101818" name="Equation" r:id="rId6" imgW="253800" imgH="152280" progId="Equation.DSMT4">
                  <p:embed/>
                </p:oleObj>
              </mc:Choice>
              <mc:Fallback>
                <p:oleObj name="Equation" r:id="rId6" imgW="253800" imgH="152280" progId="Equation.DSMT4">
                  <p:embed/>
                  <p:pic>
                    <p:nvPicPr>
                      <p:cNvPr id="302088"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3733800"/>
                        <a:ext cx="690563" cy="4381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2089" name="Object 9"/>
          <p:cNvGraphicFramePr>
            <a:graphicFrameLocks noChangeAspect="1"/>
          </p:cNvGraphicFramePr>
          <p:nvPr>
            <p:extLst>
              <p:ext uri="{D42A27DB-BD31-4B8C-83A1-F6EECF244321}">
                <p14:modId xmlns:p14="http://schemas.microsoft.com/office/powerpoint/2010/main" val="703083602"/>
              </p:ext>
            </p:extLst>
          </p:nvPr>
        </p:nvGraphicFramePr>
        <p:xfrm>
          <a:off x="5029200" y="3352800"/>
          <a:ext cx="931863" cy="1135063"/>
        </p:xfrm>
        <a:graphic>
          <a:graphicData uri="http://schemas.openxmlformats.org/presentationml/2006/ole">
            <mc:AlternateContent xmlns:mc="http://schemas.openxmlformats.org/markup-compatibility/2006">
              <mc:Choice xmlns:v="urn:schemas-microsoft-com:vml" Requires="v">
                <p:oleObj spid="_x0000_s101819" name="Equation" r:id="rId8" imgW="342720" imgH="393480" progId="Equation.DSMT4">
                  <p:embed/>
                </p:oleObj>
              </mc:Choice>
              <mc:Fallback>
                <p:oleObj name="Equation" r:id="rId8" imgW="342720" imgH="393480" progId="Equation.DSMT4">
                  <p:embed/>
                  <p:pic>
                    <p:nvPicPr>
                      <p:cNvPr id="302089"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29200" y="3352800"/>
                        <a:ext cx="931863" cy="11350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2090" name="Object 10"/>
          <p:cNvGraphicFramePr>
            <a:graphicFrameLocks noChangeAspect="1"/>
          </p:cNvGraphicFramePr>
          <p:nvPr>
            <p:extLst>
              <p:ext uri="{D42A27DB-BD31-4B8C-83A1-F6EECF244321}">
                <p14:modId xmlns:p14="http://schemas.microsoft.com/office/powerpoint/2010/main" val="1348661304"/>
              </p:ext>
            </p:extLst>
          </p:nvPr>
        </p:nvGraphicFramePr>
        <p:xfrm>
          <a:off x="5965825" y="3251200"/>
          <a:ext cx="2416175" cy="1244600"/>
        </p:xfrm>
        <a:graphic>
          <a:graphicData uri="http://schemas.openxmlformats.org/presentationml/2006/ole">
            <mc:AlternateContent xmlns:mc="http://schemas.openxmlformats.org/markup-compatibility/2006">
              <mc:Choice xmlns:v="urn:schemas-microsoft-com:vml" Requires="v">
                <p:oleObj spid="_x0000_s101820" name="Equation" r:id="rId10" imgW="888840" imgH="431640" progId="Equation.DSMT4">
                  <p:embed/>
                </p:oleObj>
              </mc:Choice>
              <mc:Fallback>
                <p:oleObj name="Equation" r:id="rId10" imgW="888840" imgH="431640" progId="Equation.DSMT4">
                  <p:embed/>
                  <p:pic>
                    <p:nvPicPr>
                      <p:cNvPr id="30209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65825" y="3251200"/>
                        <a:ext cx="2416175" cy="12446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2" name="Rectangle 1">
            <a:extLst>
              <a:ext uri="{FF2B5EF4-FFF2-40B4-BE49-F238E27FC236}">
                <a16:creationId xmlns:a16="http://schemas.microsoft.com/office/drawing/2014/main" id="{33D7D1BE-59E3-FD44-A6B7-55B061A3F254}"/>
              </a:ext>
            </a:extLst>
          </p:cNvPr>
          <p:cNvSpPr/>
          <p:nvPr/>
        </p:nvSpPr>
        <p:spPr>
          <a:xfrm>
            <a:off x="304800" y="4800600"/>
            <a:ext cx="8686800" cy="1348061"/>
          </a:xfrm>
          <a:prstGeom prst="rect">
            <a:avLst/>
          </a:prstGeom>
        </p:spPr>
        <p:txBody>
          <a:bodyPr wrap="square">
            <a:spAutoFit/>
          </a:bodyPr>
          <a:lstStyle/>
          <a:p>
            <a:pPr marL="285750" indent="-285750">
              <a:spcBef>
                <a:spcPct val="20000"/>
              </a:spcBef>
              <a:buFont typeface="Arial" panose="020B0604020202020204" pitchFamily="34" charset="0"/>
              <a:buChar char="•"/>
            </a:pPr>
            <a:r>
              <a:rPr lang="en-US" dirty="0">
                <a:solidFill>
                  <a:srgbClr val="CC00CC"/>
                </a:solidFill>
                <a:latin typeface="Arial Narrow" charset="0"/>
                <a:ea typeface="ＭＳ Ｐゴシック" charset="-128"/>
              </a:rPr>
              <a:t>What is the resistance of the filament of a 60W bulb?</a:t>
            </a:r>
          </a:p>
          <a:p>
            <a:pPr marL="285750" indent="-285750">
              <a:spcBef>
                <a:spcPct val="20000"/>
              </a:spcBef>
              <a:buFont typeface="Arial" panose="020B0604020202020204" pitchFamily="34" charset="0"/>
              <a:buChar char="•"/>
            </a:pPr>
            <a:r>
              <a:rPr lang="en-US" dirty="0">
                <a:solidFill>
                  <a:srgbClr val="CC00CC"/>
                </a:solidFill>
                <a:latin typeface="Arial Narrow" charset="0"/>
                <a:ea typeface="ＭＳ Ｐゴシック" charset="-128"/>
              </a:rPr>
              <a:t>A 60W equivalent LED bulb draws 9.5W power.  What is its resistance?</a:t>
            </a:r>
          </a:p>
          <a:p>
            <a:pPr marL="285750" indent="-285750">
              <a:spcBef>
                <a:spcPct val="20000"/>
              </a:spcBef>
              <a:buFont typeface="Arial" panose="020B0604020202020204" pitchFamily="34" charset="0"/>
              <a:buChar char="•"/>
            </a:pPr>
            <a:r>
              <a:rPr lang="en-US" dirty="0">
                <a:solidFill>
                  <a:srgbClr val="CC00CC"/>
                </a:solidFill>
                <a:latin typeface="Arial Narrow" charset="0"/>
                <a:ea typeface="ＭＳ Ｐゴシック" charset="-128"/>
              </a:rPr>
              <a:t>A 100W equivalent LED bulb draws 17.5W power.  What is its resistance?</a:t>
            </a:r>
          </a:p>
        </p:txBody>
      </p:sp>
    </p:spTree>
    <p:extLst>
      <p:ext uri="{BB962C8B-B14F-4D97-AF65-F5344CB8AC3E}">
        <p14:creationId xmlns:p14="http://schemas.microsoft.com/office/powerpoint/2010/main" val="150754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2084"/>
                                        </p:tgtEl>
                                        <p:attrNameLst>
                                          <p:attrName>style.visibility</p:attrName>
                                        </p:attrNameLst>
                                      </p:cBhvr>
                                      <p:to>
                                        <p:strVal val="visible"/>
                                      </p:to>
                                    </p:set>
                                    <p:animEffect transition="in" filter="wipe(left)">
                                      <p:cBhvr>
                                        <p:cTn id="7" dur="500"/>
                                        <p:tgtEl>
                                          <p:spTgt spid="30208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02082"/>
                                        </p:tgtEl>
                                        <p:attrNameLst>
                                          <p:attrName>style.visibility</p:attrName>
                                        </p:attrNameLst>
                                      </p:cBhvr>
                                      <p:to>
                                        <p:strVal val="visible"/>
                                      </p:to>
                                    </p:set>
                                    <p:anim calcmode="lin" valueType="num">
                                      <p:cBhvr>
                                        <p:cTn id="12" dur="500" fill="hold"/>
                                        <p:tgtEl>
                                          <p:spTgt spid="302082"/>
                                        </p:tgtEl>
                                        <p:attrNameLst>
                                          <p:attrName>ppt_w</p:attrName>
                                        </p:attrNameLst>
                                      </p:cBhvr>
                                      <p:tavLst>
                                        <p:tav tm="0">
                                          <p:val>
                                            <p:fltVal val="0"/>
                                          </p:val>
                                        </p:tav>
                                        <p:tav tm="100000">
                                          <p:val>
                                            <p:strVal val="#ppt_w"/>
                                          </p:val>
                                        </p:tav>
                                      </p:tavLst>
                                    </p:anim>
                                    <p:anim calcmode="lin" valueType="num">
                                      <p:cBhvr>
                                        <p:cTn id="13" dur="500" fill="hold"/>
                                        <p:tgtEl>
                                          <p:spTgt spid="302082"/>
                                        </p:tgtEl>
                                        <p:attrNameLst>
                                          <p:attrName>ppt_h</p:attrName>
                                        </p:attrNameLst>
                                      </p:cBhvr>
                                      <p:tavLst>
                                        <p:tav tm="0">
                                          <p:val>
                                            <p:fltVal val="0"/>
                                          </p:val>
                                        </p:tav>
                                        <p:tav tm="100000">
                                          <p:val>
                                            <p:strVal val="#ppt_h"/>
                                          </p:val>
                                        </p:tav>
                                      </p:tavLst>
                                    </p:anim>
                                    <p:animEffect transition="in" filter="fade">
                                      <p:cBhvr>
                                        <p:cTn id="14" dur="500"/>
                                        <p:tgtEl>
                                          <p:spTgt spid="30208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02085"/>
                                        </p:tgtEl>
                                        <p:attrNameLst>
                                          <p:attrName>style.visibility</p:attrName>
                                        </p:attrNameLst>
                                      </p:cBhvr>
                                      <p:to>
                                        <p:strVal val="visible"/>
                                      </p:to>
                                    </p:set>
                                    <p:animEffect transition="in" filter="wipe(left)">
                                      <p:cBhvr>
                                        <p:cTn id="19" dur="500"/>
                                        <p:tgtEl>
                                          <p:spTgt spid="30208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02087"/>
                                        </p:tgtEl>
                                        <p:attrNameLst>
                                          <p:attrName>style.visibility</p:attrName>
                                        </p:attrNameLst>
                                      </p:cBhvr>
                                      <p:to>
                                        <p:strVal val="visible"/>
                                      </p:to>
                                    </p:set>
                                    <p:animEffect transition="in" filter="wipe(left)">
                                      <p:cBhvr>
                                        <p:cTn id="24" dur="500"/>
                                        <p:tgtEl>
                                          <p:spTgt spid="30208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02086"/>
                                        </p:tgtEl>
                                        <p:attrNameLst>
                                          <p:attrName>style.visibility</p:attrName>
                                        </p:attrNameLst>
                                      </p:cBhvr>
                                      <p:to>
                                        <p:strVal val="visible"/>
                                      </p:to>
                                    </p:set>
                                    <p:animEffect transition="in" filter="wipe(left)">
                                      <p:cBhvr>
                                        <p:cTn id="29" dur="500"/>
                                        <p:tgtEl>
                                          <p:spTgt spid="30208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02088"/>
                                        </p:tgtEl>
                                        <p:attrNameLst>
                                          <p:attrName>style.visibility</p:attrName>
                                        </p:attrNameLst>
                                      </p:cBhvr>
                                      <p:to>
                                        <p:strVal val="visible"/>
                                      </p:to>
                                    </p:set>
                                    <p:animEffect transition="in" filter="wipe(left)">
                                      <p:cBhvr>
                                        <p:cTn id="34" dur="500"/>
                                        <p:tgtEl>
                                          <p:spTgt spid="30208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02089"/>
                                        </p:tgtEl>
                                        <p:attrNameLst>
                                          <p:attrName>style.visibility</p:attrName>
                                        </p:attrNameLst>
                                      </p:cBhvr>
                                      <p:to>
                                        <p:strVal val="visible"/>
                                      </p:to>
                                    </p:set>
                                    <p:animEffect transition="in" filter="wipe(left)">
                                      <p:cBhvr>
                                        <p:cTn id="39" dur="500"/>
                                        <p:tgtEl>
                                          <p:spTgt spid="30208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02090"/>
                                        </p:tgtEl>
                                        <p:attrNameLst>
                                          <p:attrName>style.visibility</p:attrName>
                                        </p:attrNameLst>
                                      </p:cBhvr>
                                      <p:to>
                                        <p:strVal val="visible"/>
                                      </p:to>
                                    </p:set>
                                    <p:animEffect transition="in" filter="wipe(left)">
                                      <p:cBhvr>
                                        <p:cTn id="44" dur="500"/>
                                        <p:tgtEl>
                                          <p:spTgt spid="30209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
                                        </p:tgtEl>
                                        <p:attrNameLst>
                                          <p:attrName>style.visibility</p:attrName>
                                        </p:attrNameLst>
                                      </p:cBhvr>
                                      <p:to>
                                        <p:strVal val="visible"/>
                                      </p:to>
                                    </p:set>
                                    <p:animEffect transition="in" filter="wipe(left)">
                                      <p:cBhvr>
                                        <p:cTn id="4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4" grpId="0"/>
      <p:bldP spid="302085" grpId="0"/>
      <p:bldP spid="302086"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D9C380A8-9FE9-F24C-B5C6-2584842B6645}" type="slidenum">
              <a:rPr lang="en-US"/>
              <a:pPr/>
              <a:t>18</a:t>
            </a:fld>
            <a:endParaRPr lang="en-US"/>
          </a:p>
        </p:txBody>
      </p:sp>
      <p:pic>
        <p:nvPicPr>
          <p:cNvPr id="303106" name="Picture 2" descr="FG25_018"/>
          <p:cNvPicPr>
            <a:picLocks noChangeAspect="1" noChangeArrowheads="1"/>
          </p:cNvPicPr>
          <p:nvPr/>
        </p:nvPicPr>
        <p:blipFill>
          <a:blip r:embed="rId2"/>
          <a:srcRect/>
          <a:stretch>
            <a:fillRect/>
          </a:stretch>
        </p:blipFill>
        <p:spPr bwMode="auto">
          <a:xfrm>
            <a:off x="5638800" y="1390650"/>
            <a:ext cx="4038600" cy="2343150"/>
          </a:xfrm>
          <a:prstGeom prst="rect">
            <a:avLst/>
          </a:prstGeom>
          <a:noFill/>
        </p:spPr>
      </p:pic>
      <p:pic>
        <p:nvPicPr>
          <p:cNvPr id="303107" name="Picture 3" descr="FG25_017B"/>
          <p:cNvPicPr>
            <a:picLocks noChangeAspect="1" noChangeArrowheads="1"/>
          </p:cNvPicPr>
          <p:nvPr/>
        </p:nvPicPr>
        <p:blipFill>
          <a:blip r:embed="rId3"/>
          <a:srcRect/>
          <a:stretch>
            <a:fillRect/>
          </a:stretch>
        </p:blipFill>
        <p:spPr bwMode="auto">
          <a:xfrm>
            <a:off x="4114800" y="4038600"/>
            <a:ext cx="2438400" cy="2362200"/>
          </a:xfrm>
          <a:prstGeom prst="rect">
            <a:avLst/>
          </a:prstGeom>
          <a:noFill/>
        </p:spPr>
      </p:pic>
      <p:sp>
        <p:nvSpPr>
          <p:cNvPr id="303108" name="Rectangle 4"/>
          <p:cNvSpPr>
            <a:spLocks noGrp="1" noChangeArrowheads="1"/>
          </p:cNvSpPr>
          <p:nvPr>
            <p:ph type="title"/>
          </p:nvPr>
        </p:nvSpPr>
        <p:spPr>
          <a:xfrm>
            <a:off x="685800" y="0"/>
            <a:ext cx="7772400" cy="609600"/>
          </a:xfrm>
        </p:spPr>
        <p:txBody>
          <a:bodyPr/>
          <a:lstStyle/>
          <a:p>
            <a:r>
              <a:rPr lang="en-US" sz="4000"/>
              <a:t>Power in Household Circuits</a:t>
            </a:r>
          </a:p>
        </p:txBody>
      </p:sp>
      <p:sp>
        <p:nvSpPr>
          <p:cNvPr id="303109" name="Rectangle 5"/>
          <p:cNvSpPr>
            <a:spLocks noGrp="1" noChangeArrowheads="1"/>
          </p:cNvSpPr>
          <p:nvPr>
            <p:ph type="body" idx="1"/>
          </p:nvPr>
        </p:nvSpPr>
        <p:spPr>
          <a:xfrm>
            <a:off x="152400" y="457200"/>
            <a:ext cx="8686800" cy="4191000"/>
          </a:xfrm>
        </p:spPr>
        <p:txBody>
          <a:bodyPr/>
          <a:lstStyle/>
          <a:p>
            <a:pPr>
              <a:lnSpc>
                <a:spcPct val="90000"/>
              </a:lnSpc>
            </a:pPr>
            <a:r>
              <a:rPr lang="en-US" dirty="0"/>
              <a:t>Household devices usually have small resistance</a:t>
            </a:r>
          </a:p>
          <a:p>
            <a:pPr lvl="1">
              <a:lnSpc>
                <a:spcPct val="90000"/>
              </a:lnSpc>
            </a:pPr>
            <a:r>
              <a:rPr lang="en-US" dirty="0"/>
              <a:t>But since they draw current, if they become large enough, wires can heat up (overloaded)</a:t>
            </a:r>
          </a:p>
          <a:p>
            <a:pPr lvl="2">
              <a:lnSpc>
                <a:spcPct val="90000"/>
              </a:lnSpc>
            </a:pPr>
            <a:r>
              <a:rPr lang="en-US" dirty="0"/>
              <a:t>Why is using thicker wires safer?</a:t>
            </a:r>
          </a:p>
          <a:p>
            <a:pPr lvl="3">
              <a:lnSpc>
                <a:spcPct val="90000"/>
              </a:lnSpc>
            </a:pPr>
            <a:r>
              <a:rPr lang="en-US" dirty="0"/>
              <a:t>Thicker wires has less resistance, lower heat</a:t>
            </a:r>
          </a:p>
          <a:p>
            <a:pPr lvl="1">
              <a:lnSpc>
                <a:spcPct val="90000"/>
              </a:lnSpc>
            </a:pPr>
            <a:r>
              <a:rPr lang="en-US" dirty="0"/>
              <a:t>Overloaded wire can set off a fire at home</a:t>
            </a:r>
          </a:p>
          <a:p>
            <a:pPr>
              <a:lnSpc>
                <a:spcPct val="90000"/>
              </a:lnSpc>
            </a:pPr>
            <a:r>
              <a:rPr lang="en-US" dirty="0"/>
              <a:t>How do we prevent this?</a:t>
            </a:r>
          </a:p>
          <a:p>
            <a:pPr lvl="1">
              <a:lnSpc>
                <a:spcPct val="90000"/>
              </a:lnSpc>
            </a:pPr>
            <a:r>
              <a:rPr lang="en-US" dirty="0"/>
              <a:t>Put in a switch that would disconnect the circuit when overloaded</a:t>
            </a:r>
          </a:p>
        </p:txBody>
      </p:sp>
      <p:sp>
        <p:nvSpPr>
          <p:cNvPr id="303110" name="Rectangle 6"/>
          <p:cNvSpPr>
            <a:spLocks noChangeArrowheads="1"/>
          </p:cNvSpPr>
          <p:nvPr/>
        </p:nvSpPr>
        <p:spPr bwMode="auto">
          <a:xfrm>
            <a:off x="-304800" y="4495800"/>
            <a:ext cx="4724400" cy="1752600"/>
          </a:xfrm>
          <a:prstGeom prst="rect">
            <a:avLst/>
          </a:prstGeom>
          <a:noFill/>
          <a:ln w="9525">
            <a:noFill/>
            <a:miter lim="800000"/>
            <a:headEnd/>
            <a:tailEnd/>
          </a:ln>
          <a:effectLst/>
        </p:spPr>
        <p:txBody>
          <a:bodyPr>
            <a:prstTxWarp prst="textNoShape">
              <a:avLst/>
            </a:prstTxWarp>
          </a:bodyPr>
          <a:lstStyle/>
          <a:p>
            <a:pPr marL="1143000" lvl="2" indent="-228600">
              <a:spcBef>
                <a:spcPct val="20000"/>
              </a:spcBef>
              <a:buFontTx/>
              <a:buChar char="•"/>
            </a:pPr>
            <a:r>
              <a:rPr lang="en-US" dirty="0">
                <a:solidFill>
                  <a:srgbClr val="003300"/>
                </a:solidFill>
                <a:latin typeface="Arial Narrow" charset="0"/>
                <a:ea typeface="ＭＳ Ｐゴシック" charset="-128"/>
              </a:rPr>
              <a:t>Fuse or circuit breakers</a:t>
            </a:r>
          </a:p>
          <a:p>
            <a:pPr marL="1143000" lvl="2" indent="-228600">
              <a:spcBef>
                <a:spcPct val="20000"/>
              </a:spcBef>
              <a:buFontTx/>
              <a:buChar char="•"/>
            </a:pPr>
            <a:r>
              <a:rPr lang="en-US" dirty="0">
                <a:solidFill>
                  <a:srgbClr val="003300"/>
                </a:solidFill>
                <a:latin typeface="Arial Narrow" charset="0"/>
                <a:ea typeface="ＭＳ Ｐゴシック" charset="-128"/>
              </a:rPr>
              <a:t>They open (or disconnect) the circuit when the current is over certain value</a:t>
            </a:r>
          </a:p>
        </p:txBody>
      </p:sp>
      <p:pic>
        <p:nvPicPr>
          <p:cNvPr id="303111" name="Picture 7" descr="FG25_017C"/>
          <p:cNvPicPr>
            <a:picLocks noChangeAspect="1" noChangeArrowheads="1"/>
          </p:cNvPicPr>
          <p:nvPr/>
        </p:nvPicPr>
        <p:blipFill>
          <a:blip r:embed="rId4"/>
          <a:srcRect/>
          <a:stretch>
            <a:fillRect/>
          </a:stretch>
        </p:blipFill>
        <p:spPr bwMode="auto">
          <a:xfrm>
            <a:off x="7010400" y="4114800"/>
            <a:ext cx="2514600" cy="2343150"/>
          </a:xfrm>
          <a:prstGeom prst="rect">
            <a:avLst/>
          </a:prstGeom>
          <a:noFill/>
        </p:spPr>
      </p:pic>
      <p:sp>
        <p:nvSpPr>
          <p:cNvPr id="303112" name="AutoShape 8"/>
          <p:cNvSpPr>
            <a:spLocks noChangeArrowheads="1"/>
          </p:cNvSpPr>
          <p:nvPr/>
        </p:nvSpPr>
        <p:spPr bwMode="auto">
          <a:xfrm>
            <a:off x="6446838" y="5213350"/>
            <a:ext cx="1181100" cy="730250"/>
          </a:xfrm>
          <a:prstGeom prst="rightArrow">
            <a:avLst>
              <a:gd name="adj1" fmla="val 50000"/>
              <a:gd name="adj2" fmla="val 4043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Overload</a:t>
            </a:r>
          </a:p>
        </p:txBody>
      </p:sp>
      <p:sp>
        <p:nvSpPr>
          <p:cNvPr id="303113" name="Oval 9"/>
          <p:cNvSpPr>
            <a:spLocks noChangeArrowheads="1"/>
          </p:cNvSpPr>
          <p:nvPr/>
        </p:nvSpPr>
        <p:spPr bwMode="auto">
          <a:xfrm>
            <a:off x="4953000" y="4343400"/>
            <a:ext cx="533400" cy="609600"/>
          </a:xfrm>
          <a:prstGeom prst="ellipse">
            <a:avLst/>
          </a:prstGeom>
          <a:noFill/>
          <a:ln w="28575">
            <a:solidFill>
              <a:srgbClr val="CC0000"/>
            </a:solidFill>
            <a:round/>
            <a:headEnd/>
            <a:tailEnd/>
          </a:ln>
          <a:effectLst/>
        </p:spPr>
        <p:txBody>
          <a:bodyPr wrap="none" anchor="ctr">
            <a:prstTxWarp prst="textNoShape">
              <a:avLst/>
            </a:prstTxWarp>
            <a:spAutoFit/>
          </a:bodyPr>
          <a:lstStyle/>
          <a:p>
            <a:endParaRPr lang="en-US"/>
          </a:p>
        </p:txBody>
      </p:sp>
      <p:sp>
        <p:nvSpPr>
          <p:cNvPr id="303114" name="Oval 10"/>
          <p:cNvSpPr>
            <a:spLocks noChangeArrowheads="1"/>
          </p:cNvSpPr>
          <p:nvPr/>
        </p:nvSpPr>
        <p:spPr bwMode="auto">
          <a:xfrm>
            <a:off x="7696200" y="4267200"/>
            <a:ext cx="609600" cy="609600"/>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Tree>
    <p:extLst>
      <p:ext uri="{BB962C8B-B14F-4D97-AF65-F5344CB8AC3E}">
        <p14:creationId xmlns:p14="http://schemas.microsoft.com/office/powerpoint/2010/main" val="428680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3109">
                                            <p:txEl>
                                              <p:pRg st="0" end="0"/>
                                            </p:txEl>
                                          </p:spTgt>
                                        </p:tgtEl>
                                        <p:attrNameLst>
                                          <p:attrName>style.visibility</p:attrName>
                                        </p:attrNameLst>
                                      </p:cBhvr>
                                      <p:to>
                                        <p:strVal val="visible"/>
                                      </p:to>
                                    </p:set>
                                    <p:animEffect transition="in" filter="wipe(left)">
                                      <p:cBhvr>
                                        <p:cTn id="7" dur="500"/>
                                        <p:tgtEl>
                                          <p:spTgt spid="3031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03109">
                                            <p:txEl>
                                              <p:pRg st="1" end="1"/>
                                            </p:txEl>
                                          </p:spTgt>
                                        </p:tgtEl>
                                        <p:attrNameLst>
                                          <p:attrName>style.visibility</p:attrName>
                                        </p:attrNameLst>
                                      </p:cBhvr>
                                      <p:to>
                                        <p:strVal val="visible"/>
                                      </p:to>
                                    </p:set>
                                    <p:animEffect transition="in" filter="wipe(left)">
                                      <p:cBhvr>
                                        <p:cTn id="12" dur="500"/>
                                        <p:tgtEl>
                                          <p:spTgt spid="3031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303106"/>
                                        </p:tgtEl>
                                        <p:attrNameLst>
                                          <p:attrName>style.visibility</p:attrName>
                                        </p:attrNameLst>
                                      </p:cBhvr>
                                      <p:to>
                                        <p:strVal val="visible"/>
                                      </p:to>
                                    </p:set>
                                    <p:anim calcmode="lin" valueType="num">
                                      <p:cBhvr>
                                        <p:cTn id="17" dur="500" fill="hold"/>
                                        <p:tgtEl>
                                          <p:spTgt spid="303106"/>
                                        </p:tgtEl>
                                        <p:attrNameLst>
                                          <p:attrName>ppt_w</p:attrName>
                                        </p:attrNameLst>
                                      </p:cBhvr>
                                      <p:tavLst>
                                        <p:tav tm="0">
                                          <p:val>
                                            <p:fltVal val="0"/>
                                          </p:val>
                                        </p:tav>
                                        <p:tav tm="100000">
                                          <p:val>
                                            <p:strVal val="#ppt_w"/>
                                          </p:val>
                                        </p:tav>
                                      </p:tavLst>
                                    </p:anim>
                                    <p:anim calcmode="lin" valueType="num">
                                      <p:cBhvr>
                                        <p:cTn id="18" dur="500" fill="hold"/>
                                        <p:tgtEl>
                                          <p:spTgt spid="303106"/>
                                        </p:tgtEl>
                                        <p:attrNameLst>
                                          <p:attrName>ppt_h</p:attrName>
                                        </p:attrNameLst>
                                      </p:cBhvr>
                                      <p:tavLst>
                                        <p:tav tm="0">
                                          <p:val>
                                            <p:fltVal val="0"/>
                                          </p:val>
                                        </p:tav>
                                        <p:tav tm="100000">
                                          <p:val>
                                            <p:strVal val="#ppt_h"/>
                                          </p:val>
                                        </p:tav>
                                      </p:tavLst>
                                    </p:anim>
                                    <p:animEffect transition="in" filter="fade">
                                      <p:cBhvr>
                                        <p:cTn id="19" dur="500"/>
                                        <p:tgtEl>
                                          <p:spTgt spid="30310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03109">
                                            <p:txEl>
                                              <p:pRg st="2" end="2"/>
                                            </p:txEl>
                                          </p:spTgt>
                                        </p:tgtEl>
                                        <p:attrNameLst>
                                          <p:attrName>style.visibility</p:attrName>
                                        </p:attrNameLst>
                                      </p:cBhvr>
                                      <p:to>
                                        <p:strVal val="visible"/>
                                      </p:to>
                                    </p:set>
                                    <p:animEffect transition="in" filter="wipe(left)">
                                      <p:cBhvr>
                                        <p:cTn id="24" dur="500"/>
                                        <p:tgtEl>
                                          <p:spTgt spid="30310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03109">
                                            <p:txEl>
                                              <p:pRg st="3" end="3"/>
                                            </p:txEl>
                                          </p:spTgt>
                                        </p:tgtEl>
                                        <p:attrNameLst>
                                          <p:attrName>style.visibility</p:attrName>
                                        </p:attrNameLst>
                                      </p:cBhvr>
                                      <p:to>
                                        <p:strVal val="visible"/>
                                      </p:to>
                                    </p:set>
                                    <p:animEffect transition="in" filter="wipe(left)">
                                      <p:cBhvr>
                                        <p:cTn id="29" dur="500"/>
                                        <p:tgtEl>
                                          <p:spTgt spid="303109">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303109">
                                            <p:txEl>
                                              <p:pRg st="4" end="4"/>
                                            </p:txEl>
                                          </p:spTgt>
                                        </p:tgtEl>
                                        <p:attrNameLst>
                                          <p:attrName>style.visibility</p:attrName>
                                        </p:attrNameLst>
                                      </p:cBhvr>
                                      <p:to>
                                        <p:strVal val="visible"/>
                                      </p:to>
                                    </p:set>
                                    <p:animEffect transition="in" filter="wipe(left)">
                                      <p:cBhvr>
                                        <p:cTn id="34" dur="500"/>
                                        <p:tgtEl>
                                          <p:spTgt spid="303109">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03109">
                                            <p:txEl>
                                              <p:pRg st="5" end="5"/>
                                            </p:txEl>
                                          </p:spTgt>
                                        </p:tgtEl>
                                        <p:attrNameLst>
                                          <p:attrName>style.visibility</p:attrName>
                                        </p:attrNameLst>
                                      </p:cBhvr>
                                      <p:to>
                                        <p:strVal val="visible"/>
                                      </p:to>
                                    </p:set>
                                    <p:animEffect transition="in" filter="wipe(left)">
                                      <p:cBhvr>
                                        <p:cTn id="39" dur="500"/>
                                        <p:tgtEl>
                                          <p:spTgt spid="303109">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03109">
                                            <p:txEl>
                                              <p:pRg st="6" end="6"/>
                                            </p:txEl>
                                          </p:spTgt>
                                        </p:tgtEl>
                                        <p:attrNameLst>
                                          <p:attrName>style.visibility</p:attrName>
                                        </p:attrNameLst>
                                      </p:cBhvr>
                                      <p:to>
                                        <p:strVal val="visible"/>
                                      </p:to>
                                    </p:set>
                                    <p:animEffect transition="in" filter="wipe(left)">
                                      <p:cBhvr>
                                        <p:cTn id="44" dur="500"/>
                                        <p:tgtEl>
                                          <p:spTgt spid="303109">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303110">
                                            <p:txEl>
                                              <p:pRg st="0" end="0"/>
                                            </p:txEl>
                                          </p:spTgt>
                                        </p:tgtEl>
                                        <p:attrNameLst>
                                          <p:attrName>style.visibility</p:attrName>
                                        </p:attrNameLst>
                                      </p:cBhvr>
                                      <p:to>
                                        <p:strVal val="visible"/>
                                      </p:to>
                                    </p:set>
                                    <p:animEffect transition="in" filter="wipe(left)">
                                      <p:cBhvr>
                                        <p:cTn id="49" dur="500"/>
                                        <p:tgtEl>
                                          <p:spTgt spid="303110">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03110">
                                            <p:txEl>
                                              <p:pRg st="1" end="1"/>
                                            </p:txEl>
                                          </p:spTgt>
                                        </p:tgtEl>
                                        <p:attrNameLst>
                                          <p:attrName>style.visibility</p:attrName>
                                        </p:attrNameLst>
                                      </p:cBhvr>
                                      <p:to>
                                        <p:strVal val="visible"/>
                                      </p:to>
                                    </p:set>
                                    <p:animEffect transition="in" filter="wipe(left)">
                                      <p:cBhvr>
                                        <p:cTn id="54" dur="500"/>
                                        <p:tgtEl>
                                          <p:spTgt spid="303110">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0" fill="hold" nodeType="clickEffect">
                                  <p:stCondLst>
                                    <p:cond delay="0"/>
                                  </p:stCondLst>
                                  <p:childTnLst>
                                    <p:set>
                                      <p:cBhvr>
                                        <p:cTn id="58" dur="1" fill="hold">
                                          <p:stCondLst>
                                            <p:cond delay="0"/>
                                          </p:stCondLst>
                                        </p:cTn>
                                        <p:tgtEl>
                                          <p:spTgt spid="303107"/>
                                        </p:tgtEl>
                                        <p:attrNameLst>
                                          <p:attrName>style.visibility</p:attrName>
                                        </p:attrNameLst>
                                      </p:cBhvr>
                                      <p:to>
                                        <p:strVal val="visible"/>
                                      </p:to>
                                    </p:set>
                                    <p:anim calcmode="lin" valueType="num">
                                      <p:cBhvr>
                                        <p:cTn id="59" dur="500" fill="hold"/>
                                        <p:tgtEl>
                                          <p:spTgt spid="303107"/>
                                        </p:tgtEl>
                                        <p:attrNameLst>
                                          <p:attrName>ppt_w</p:attrName>
                                        </p:attrNameLst>
                                      </p:cBhvr>
                                      <p:tavLst>
                                        <p:tav tm="0">
                                          <p:val>
                                            <p:fltVal val="0"/>
                                          </p:val>
                                        </p:tav>
                                        <p:tav tm="100000">
                                          <p:val>
                                            <p:strVal val="#ppt_w"/>
                                          </p:val>
                                        </p:tav>
                                      </p:tavLst>
                                    </p:anim>
                                    <p:anim calcmode="lin" valueType="num">
                                      <p:cBhvr>
                                        <p:cTn id="60" dur="500" fill="hold"/>
                                        <p:tgtEl>
                                          <p:spTgt spid="303107"/>
                                        </p:tgtEl>
                                        <p:attrNameLst>
                                          <p:attrName>ppt_h</p:attrName>
                                        </p:attrNameLst>
                                      </p:cBhvr>
                                      <p:tavLst>
                                        <p:tav tm="0">
                                          <p:val>
                                            <p:fltVal val="0"/>
                                          </p:val>
                                        </p:tav>
                                        <p:tav tm="100000">
                                          <p:val>
                                            <p:strVal val="#ppt_h"/>
                                          </p:val>
                                        </p:tav>
                                      </p:tavLst>
                                    </p:anim>
                                    <p:animEffect transition="in" filter="fade">
                                      <p:cBhvr>
                                        <p:cTn id="61" dur="500"/>
                                        <p:tgtEl>
                                          <p:spTgt spid="303107"/>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0" fill="hold" grpId="0" nodeType="clickEffect">
                                  <p:stCondLst>
                                    <p:cond delay="0"/>
                                  </p:stCondLst>
                                  <p:childTnLst>
                                    <p:set>
                                      <p:cBhvr>
                                        <p:cTn id="65" dur="1" fill="hold">
                                          <p:stCondLst>
                                            <p:cond delay="0"/>
                                          </p:stCondLst>
                                        </p:cTn>
                                        <p:tgtEl>
                                          <p:spTgt spid="303113"/>
                                        </p:tgtEl>
                                        <p:attrNameLst>
                                          <p:attrName>style.visibility</p:attrName>
                                        </p:attrNameLst>
                                      </p:cBhvr>
                                      <p:to>
                                        <p:strVal val="visible"/>
                                      </p:to>
                                    </p:set>
                                    <p:anim calcmode="lin" valueType="num">
                                      <p:cBhvr>
                                        <p:cTn id="66" dur="500" fill="hold"/>
                                        <p:tgtEl>
                                          <p:spTgt spid="303113"/>
                                        </p:tgtEl>
                                        <p:attrNameLst>
                                          <p:attrName>ppt_w</p:attrName>
                                        </p:attrNameLst>
                                      </p:cBhvr>
                                      <p:tavLst>
                                        <p:tav tm="0">
                                          <p:val>
                                            <p:fltVal val="0"/>
                                          </p:val>
                                        </p:tav>
                                        <p:tav tm="100000">
                                          <p:val>
                                            <p:strVal val="#ppt_w"/>
                                          </p:val>
                                        </p:tav>
                                      </p:tavLst>
                                    </p:anim>
                                    <p:anim calcmode="lin" valueType="num">
                                      <p:cBhvr>
                                        <p:cTn id="67" dur="500" fill="hold"/>
                                        <p:tgtEl>
                                          <p:spTgt spid="303113"/>
                                        </p:tgtEl>
                                        <p:attrNameLst>
                                          <p:attrName>ppt_h</p:attrName>
                                        </p:attrNameLst>
                                      </p:cBhvr>
                                      <p:tavLst>
                                        <p:tav tm="0">
                                          <p:val>
                                            <p:fltVal val="0"/>
                                          </p:val>
                                        </p:tav>
                                        <p:tav tm="100000">
                                          <p:val>
                                            <p:strVal val="#ppt_h"/>
                                          </p:val>
                                        </p:tav>
                                      </p:tavLst>
                                    </p:anim>
                                    <p:animEffect transition="in" filter="fade">
                                      <p:cBhvr>
                                        <p:cTn id="68" dur="500"/>
                                        <p:tgtEl>
                                          <p:spTgt spid="30311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303112"/>
                                        </p:tgtEl>
                                        <p:attrNameLst>
                                          <p:attrName>style.visibility</p:attrName>
                                        </p:attrNameLst>
                                      </p:cBhvr>
                                      <p:to>
                                        <p:strVal val="visible"/>
                                      </p:to>
                                    </p:set>
                                    <p:animEffect transition="in" filter="wipe(left)">
                                      <p:cBhvr>
                                        <p:cTn id="73" dur="500"/>
                                        <p:tgtEl>
                                          <p:spTgt spid="303112"/>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0" fill="hold" nodeType="clickEffect">
                                  <p:stCondLst>
                                    <p:cond delay="0"/>
                                  </p:stCondLst>
                                  <p:childTnLst>
                                    <p:set>
                                      <p:cBhvr>
                                        <p:cTn id="77" dur="1" fill="hold">
                                          <p:stCondLst>
                                            <p:cond delay="0"/>
                                          </p:stCondLst>
                                        </p:cTn>
                                        <p:tgtEl>
                                          <p:spTgt spid="303111"/>
                                        </p:tgtEl>
                                        <p:attrNameLst>
                                          <p:attrName>style.visibility</p:attrName>
                                        </p:attrNameLst>
                                      </p:cBhvr>
                                      <p:to>
                                        <p:strVal val="visible"/>
                                      </p:to>
                                    </p:set>
                                    <p:anim calcmode="lin" valueType="num">
                                      <p:cBhvr>
                                        <p:cTn id="78" dur="500" fill="hold"/>
                                        <p:tgtEl>
                                          <p:spTgt spid="303111"/>
                                        </p:tgtEl>
                                        <p:attrNameLst>
                                          <p:attrName>ppt_w</p:attrName>
                                        </p:attrNameLst>
                                      </p:cBhvr>
                                      <p:tavLst>
                                        <p:tav tm="0">
                                          <p:val>
                                            <p:fltVal val="0"/>
                                          </p:val>
                                        </p:tav>
                                        <p:tav tm="100000">
                                          <p:val>
                                            <p:strVal val="#ppt_w"/>
                                          </p:val>
                                        </p:tav>
                                      </p:tavLst>
                                    </p:anim>
                                    <p:anim calcmode="lin" valueType="num">
                                      <p:cBhvr>
                                        <p:cTn id="79" dur="500" fill="hold"/>
                                        <p:tgtEl>
                                          <p:spTgt spid="303111"/>
                                        </p:tgtEl>
                                        <p:attrNameLst>
                                          <p:attrName>ppt_h</p:attrName>
                                        </p:attrNameLst>
                                      </p:cBhvr>
                                      <p:tavLst>
                                        <p:tav tm="0">
                                          <p:val>
                                            <p:fltVal val="0"/>
                                          </p:val>
                                        </p:tav>
                                        <p:tav tm="100000">
                                          <p:val>
                                            <p:strVal val="#ppt_h"/>
                                          </p:val>
                                        </p:tav>
                                      </p:tavLst>
                                    </p:anim>
                                    <p:animEffect transition="in" filter="fade">
                                      <p:cBhvr>
                                        <p:cTn id="80" dur="500"/>
                                        <p:tgtEl>
                                          <p:spTgt spid="303111"/>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0" fill="hold" grpId="0" nodeType="clickEffect">
                                  <p:stCondLst>
                                    <p:cond delay="0"/>
                                  </p:stCondLst>
                                  <p:childTnLst>
                                    <p:set>
                                      <p:cBhvr>
                                        <p:cTn id="84" dur="1" fill="hold">
                                          <p:stCondLst>
                                            <p:cond delay="0"/>
                                          </p:stCondLst>
                                        </p:cTn>
                                        <p:tgtEl>
                                          <p:spTgt spid="303114"/>
                                        </p:tgtEl>
                                        <p:attrNameLst>
                                          <p:attrName>style.visibility</p:attrName>
                                        </p:attrNameLst>
                                      </p:cBhvr>
                                      <p:to>
                                        <p:strVal val="visible"/>
                                      </p:to>
                                    </p:set>
                                    <p:anim calcmode="lin" valueType="num">
                                      <p:cBhvr>
                                        <p:cTn id="85" dur="500" fill="hold"/>
                                        <p:tgtEl>
                                          <p:spTgt spid="303114"/>
                                        </p:tgtEl>
                                        <p:attrNameLst>
                                          <p:attrName>ppt_w</p:attrName>
                                        </p:attrNameLst>
                                      </p:cBhvr>
                                      <p:tavLst>
                                        <p:tav tm="0">
                                          <p:val>
                                            <p:fltVal val="0"/>
                                          </p:val>
                                        </p:tav>
                                        <p:tav tm="100000">
                                          <p:val>
                                            <p:strVal val="#ppt_w"/>
                                          </p:val>
                                        </p:tav>
                                      </p:tavLst>
                                    </p:anim>
                                    <p:anim calcmode="lin" valueType="num">
                                      <p:cBhvr>
                                        <p:cTn id="86" dur="500" fill="hold"/>
                                        <p:tgtEl>
                                          <p:spTgt spid="303114"/>
                                        </p:tgtEl>
                                        <p:attrNameLst>
                                          <p:attrName>ppt_h</p:attrName>
                                        </p:attrNameLst>
                                      </p:cBhvr>
                                      <p:tavLst>
                                        <p:tav tm="0">
                                          <p:val>
                                            <p:fltVal val="0"/>
                                          </p:val>
                                        </p:tav>
                                        <p:tav tm="100000">
                                          <p:val>
                                            <p:strVal val="#ppt_h"/>
                                          </p:val>
                                        </p:tav>
                                      </p:tavLst>
                                    </p:anim>
                                    <p:animEffect transition="in" filter="fade">
                                      <p:cBhvr>
                                        <p:cTn id="87" dur="500"/>
                                        <p:tgtEl>
                                          <p:spTgt spid="303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9" grpId="0" build="p"/>
      <p:bldP spid="303110" grpId="0" build="p"/>
      <p:bldP spid="303112" grpId="0" animBg="1"/>
      <p:bldP spid="303113" grpId="0" animBg="1"/>
      <p:bldP spid="3031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3"/>
          <p:cNvSpPr>
            <a:spLocks noGrp="1"/>
          </p:cNvSpPr>
          <p:nvPr>
            <p:ph type="dt" sz="half" idx="10"/>
          </p:nvPr>
        </p:nvSpPr>
        <p:spPr/>
        <p:txBody>
          <a:bodyPr/>
          <a:lstStyle/>
          <a:p>
            <a:r>
              <a:rPr lang="en-US"/>
              <a:t>Monday, Mar. 23, 2020</a:t>
            </a:r>
          </a:p>
        </p:txBody>
      </p:sp>
      <p:sp>
        <p:nvSpPr>
          <p:cNvPr id="30" name="Footer Placeholder 4"/>
          <p:cNvSpPr>
            <a:spLocks noGrp="1"/>
          </p:cNvSpPr>
          <p:nvPr>
            <p:ph type="ftr" sz="quarter" idx="11"/>
          </p:nvPr>
        </p:nvSpPr>
        <p:spPr/>
        <p:txBody>
          <a:bodyPr/>
          <a:lstStyle/>
          <a:p>
            <a:r>
              <a:rPr lang="en-US"/>
              <a:t>PHYS 1444-002, Spring 2020                    Dr. Jaehoon Yu</a:t>
            </a:r>
          </a:p>
        </p:txBody>
      </p:sp>
      <p:sp>
        <p:nvSpPr>
          <p:cNvPr id="31" name="Slide Number Placeholder 5"/>
          <p:cNvSpPr>
            <a:spLocks noGrp="1"/>
          </p:cNvSpPr>
          <p:nvPr>
            <p:ph type="sldNum" sz="quarter" idx="12"/>
          </p:nvPr>
        </p:nvSpPr>
        <p:spPr/>
        <p:txBody>
          <a:bodyPr/>
          <a:lstStyle/>
          <a:p>
            <a:fld id="{9F36B4C6-F311-0847-A377-074D26D5169A}" type="slidenum">
              <a:rPr lang="en-US"/>
              <a:pPr/>
              <a:t>19</a:t>
            </a:fld>
            <a:endParaRPr lang="en-US"/>
          </a:p>
        </p:txBody>
      </p:sp>
      <p:pic>
        <p:nvPicPr>
          <p:cNvPr id="304130" name="Picture 2" descr="FG25_018"/>
          <p:cNvPicPr>
            <a:picLocks noChangeAspect="1" noChangeArrowheads="1"/>
          </p:cNvPicPr>
          <p:nvPr/>
        </p:nvPicPr>
        <p:blipFill>
          <a:blip r:embed="rId3"/>
          <a:srcRect/>
          <a:stretch>
            <a:fillRect/>
          </a:stretch>
        </p:blipFill>
        <p:spPr bwMode="auto">
          <a:xfrm>
            <a:off x="4800600" y="381000"/>
            <a:ext cx="4724400" cy="3810000"/>
          </a:xfrm>
          <a:prstGeom prst="rect">
            <a:avLst/>
          </a:prstGeom>
          <a:noFill/>
        </p:spPr>
      </p:pic>
      <p:sp>
        <p:nvSpPr>
          <p:cNvPr id="304131" name="Rectangle 3"/>
          <p:cNvSpPr>
            <a:spLocks noGrp="1" noChangeArrowheads="1"/>
          </p:cNvSpPr>
          <p:nvPr>
            <p:ph type="title"/>
          </p:nvPr>
        </p:nvSpPr>
        <p:spPr>
          <a:xfrm>
            <a:off x="228600" y="0"/>
            <a:ext cx="8686800" cy="762000"/>
          </a:xfrm>
        </p:spPr>
        <p:txBody>
          <a:bodyPr/>
          <a:lstStyle/>
          <a:p>
            <a:r>
              <a:rPr lang="en-US" dirty="0"/>
              <a:t>Example 25 – 11 </a:t>
            </a:r>
          </a:p>
        </p:txBody>
      </p:sp>
      <p:sp>
        <p:nvSpPr>
          <p:cNvPr id="304132" name="Text Box 4"/>
          <p:cNvSpPr txBox="1">
            <a:spLocks noChangeArrowheads="1"/>
          </p:cNvSpPr>
          <p:nvPr/>
        </p:nvSpPr>
        <p:spPr bwMode="auto">
          <a:xfrm>
            <a:off x="304798" y="654049"/>
            <a:ext cx="5715001" cy="2062103"/>
          </a:xfrm>
          <a:prstGeom prst="rect">
            <a:avLst/>
          </a:prstGeom>
          <a:noFill/>
          <a:ln w="38100">
            <a:noFill/>
            <a:miter lim="800000"/>
            <a:headEnd/>
            <a:tailEnd/>
          </a:ln>
          <a:effectLst/>
        </p:spPr>
        <p:txBody>
          <a:bodyPr wrap="square">
            <a:prstTxWarp prst="textNoShape">
              <a:avLst/>
            </a:prstTxWarp>
            <a:spAutoFit/>
          </a:bodyPr>
          <a:lstStyle/>
          <a:p>
            <a:pPr>
              <a:spcBef>
                <a:spcPct val="20000"/>
              </a:spcBef>
            </a:pPr>
            <a:r>
              <a:rPr lang="en-US" sz="3200" b="1">
                <a:solidFill>
                  <a:schemeClr val="accent2"/>
                </a:solidFill>
                <a:latin typeface="Arial Narrow" charset="0"/>
              </a:rPr>
              <a:t>Will the </a:t>
            </a:r>
            <a:r>
              <a:rPr lang="en-US" sz="3200" b="1" dirty="0">
                <a:solidFill>
                  <a:schemeClr val="accent2"/>
                </a:solidFill>
                <a:latin typeface="Arial Narrow" charset="0"/>
              </a:rPr>
              <a:t>fuse blow?: </a:t>
            </a:r>
            <a:r>
              <a:rPr lang="en-US" sz="3200" dirty="0">
                <a:solidFill>
                  <a:schemeClr val="accent2"/>
                </a:solidFill>
                <a:latin typeface="Arial Narrow" charset="0"/>
              </a:rPr>
              <a:t>Determine the total current drawn by all the devices in the circuit in the figure.  Will a 20A breaker trip if all devices are on?</a:t>
            </a:r>
          </a:p>
        </p:txBody>
      </p:sp>
      <p:sp>
        <p:nvSpPr>
          <p:cNvPr id="304133" name="Text Box 5"/>
          <p:cNvSpPr txBox="1">
            <a:spLocks noChangeArrowheads="1"/>
          </p:cNvSpPr>
          <p:nvPr/>
        </p:nvSpPr>
        <p:spPr bwMode="auto">
          <a:xfrm>
            <a:off x="381000" y="2711450"/>
            <a:ext cx="55626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current is the sum of current drawn by individual device. </a:t>
            </a:r>
          </a:p>
        </p:txBody>
      </p:sp>
      <p:sp>
        <p:nvSpPr>
          <p:cNvPr id="304134" name="AutoShape 6"/>
          <p:cNvSpPr>
            <a:spLocks noChangeArrowheads="1"/>
          </p:cNvSpPr>
          <p:nvPr/>
        </p:nvSpPr>
        <p:spPr bwMode="auto">
          <a:xfrm>
            <a:off x="1905000" y="3505200"/>
            <a:ext cx="1503363" cy="850900"/>
          </a:xfrm>
          <a:prstGeom prst="rightArrow">
            <a:avLst>
              <a:gd name="adj1" fmla="val 50000"/>
              <a:gd name="adj2" fmla="val 4417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I</a:t>
            </a:r>
          </a:p>
        </p:txBody>
      </p:sp>
      <p:graphicFrame>
        <p:nvGraphicFramePr>
          <p:cNvPr id="304135" name="Object 7"/>
          <p:cNvGraphicFramePr>
            <a:graphicFrameLocks noChangeAspect="1"/>
          </p:cNvGraphicFramePr>
          <p:nvPr/>
        </p:nvGraphicFramePr>
        <p:xfrm>
          <a:off x="533400" y="3657600"/>
          <a:ext cx="1250950" cy="508000"/>
        </p:xfrm>
        <a:graphic>
          <a:graphicData uri="http://schemas.openxmlformats.org/presentationml/2006/ole">
            <mc:AlternateContent xmlns:mc="http://schemas.openxmlformats.org/markup-compatibility/2006">
              <mc:Choice xmlns:v="urn:schemas-microsoft-com:vml" Requires="v">
                <p:oleObj spid="_x0000_s103057" name="Equation" r:id="rId4" imgW="431640" imgH="164880" progId="Equation.DSMT4">
                  <p:embed/>
                </p:oleObj>
              </mc:Choice>
              <mc:Fallback>
                <p:oleObj name="Equation" r:id="rId4" imgW="431640" imgH="164880" progId="Equation.DSMT4">
                  <p:embed/>
                  <p:pic>
                    <p:nvPicPr>
                      <p:cNvPr id="304135"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657600"/>
                        <a:ext cx="1250950" cy="5080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36" name="Text Box 8"/>
          <p:cNvSpPr txBox="1">
            <a:spLocks noChangeArrowheads="1"/>
          </p:cNvSpPr>
          <p:nvPr/>
        </p:nvSpPr>
        <p:spPr bwMode="auto">
          <a:xfrm>
            <a:off x="457200" y="4267200"/>
            <a:ext cx="838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Bulb  </a:t>
            </a:r>
          </a:p>
        </p:txBody>
      </p:sp>
      <p:graphicFrame>
        <p:nvGraphicFramePr>
          <p:cNvPr id="304137" name="Object 9"/>
          <p:cNvGraphicFramePr>
            <a:graphicFrameLocks noChangeAspect="1"/>
          </p:cNvGraphicFramePr>
          <p:nvPr/>
        </p:nvGraphicFramePr>
        <p:xfrm>
          <a:off x="3517900" y="3657600"/>
          <a:ext cx="1435100" cy="625475"/>
        </p:xfrm>
        <a:graphic>
          <a:graphicData uri="http://schemas.openxmlformats.org/presentationml/2006/ole">
            <mc:AlternateContent xmlns:mc="http://schemas.openxmlformats.org/markup-compatibility/2006">
              <mc:Choice xmlns:v="urn:schemas-microsoft-com:vml" Requires="v">
                <p:oleObj spid="_x0000_s103058" name="Equation" r:id="rId6" imgW="495000" imgH="203040" progId="Equation.DSMT4">
                  <p:embed/>
                </p:oleObj>
              </mc:Choice>
              <mc:Fallback>
                <p:oleObj name="Equation" r:id="rId6" imgW="495000" imgH="203040" progId="Equation.DSMT4">
                  <p:embed/>
                  <p:pic>
                    <p:nvPicPr>
                      <p:cNvPr id="304137"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17900" y="3657600"/>
                        <a:ext cx="1435100" cy="6254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38" name="Object 10"/>
          <p:cNvGraphicFramePr>
            <a:graphicFrameLocks noChangeAspect="1"/>
          </p:cNvGraphicFramePr>
          <p:nvPr/>
        </p:nvGraphicFramePr>
        <p:xfrm>
          <a:off x="1371600" y="4384675"/>
          <a:ext cx="561975" cy="415925"/>
        </p:xfrm>
        <a:graphic>
          <a:graphicData uri="http://schemas.openxmlformats.org/presentationml/2006/ole">
            <mc:AlternateContent xmlns:mc="http://schemas.openxmlformats.org/markup-compatibility/2006">
              <mc:Choice xmlns:v="urn:schemas-microsoft-com:vml" Requires="v">
                <p:oleObj spid="_x0000_s103059" name="Equation" r:id="rId8" imgW="291960" imgH="203040" progId="Equation.DSMT4">
                  <p:embed/>
                </p:oleObj>
              </mc:Choice>
              <mc:Fallback>
                <p:oleObj name="Equation" r:id="rId8" imgW="291960" imgH="203040" progId="Equation.DSMT4">
                  <p:embed/>
                  <p:pic>
                    <p:nvPicPr>
                      <p:cNvPr id="304138"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4384675"/>
                        <a:ext cx="561975" cy="4159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39" name="Text Box 11"/>
          <p:cNvSpPr txBox="1">
            <a:spLocks noChangeArrowheads="1"/>
          </p:cNvSpPr>
          <p:nvPr/>
        </p:nvSpPr>
        <p:spPr bwMode="auto">
          <a:xfrm>
            <a:off x="4773613" y="42672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Heater  </a:t>
            </a:r>
          </a:p>
        </p:txBody>
      </p:sp>
      <p:graphicFrame>
        <p:nvGraphicFramePr>
          <p:cNvPr id="304140" name="Object 12"/>
          <p:cNvGraphicFramePr>
            <a:graphicFrameLocks noChangeAspect="1"/>
          </p:cNvGraphicFramePr>
          <p:nvPr/>
        </p:nvGraphicFramePr>
        <p:xfrm>
          <a:off x="5638800" y="4297363"/>
          <a:ext cx="628650" cy="427037"/>
        </p:xfrm>
        <a:graphic>
          <a:graphicData uri="http://schemas.openxmlformats.org/presentationml/2006/ole">
            <mc:AlternateContent xmlns:mc="http://schemas.openxmlformats.org/markup-compatibility/2006">
              <mc:Choice xmlns:v="urn:schemas-microsoft-com:vml" Requires="v">
                <p:oleObj spid="_x0000_s103060" name="Equation" r:id="rId10" imgW="317160" imgH="203040" progId="Equation.DSMT4">
                  <p:embed/>
                </p:oleObj>
              </mc:Choice>
              <mc:Fallback>
                <p:oleObj name="Equation" r:id="rId10" imgW="317160" imgH="203040" progId="Equation.DSMT4">
                  <p:embed/>
                  <p:pic>
                    <p:nvPicPr>
                      <p:cNvPr id="30414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38800" y="4297363"/>
                        <a:ext cx="628650"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1" name="Text Box 13"/>
          <p:cNvSpPr txBox="1">
            <a:spLocks noChangeArrowheads="1"/>
          </p:cNvSpPr>
          <p:nvPr/>
        </p:nvSpPr>
        <p:spPr bwMode="auto">
          <a:xfrm>
            <a:off x="457200" y="4800600"/>
            <a:ext cx="1066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Stereo  </a:t>
            </a:r>
          </a:p>
        </p:txBody>
      </p:sp>
      <p:graphicFrame>
        <p:nvGraphicFramePr>
          <p:cNvPr id="304142" name="Object 14"/>
          <p:cNvGraphicFramePr>
            <a:graphicFrameLocks noChangeAspect="1"/>
          </p:cNvGraphicFramePr>
          <p:nvPr/>
        </p:nvGraphicFramePr>
        <p:xfrm>
          <a:off x="1373188" y="4876800"/>
          <a:ext cx="608012" cy="447675"/>
        </p:xfrm>
        <a:graphic>
          <a:graphicData uri="http://schemas.openxmlformats.org/presentationml/2006/ole">
            <mc:AlternateContent xmlns:mc="http://schemas.openxmlformats.org/markup-compatibility/2006">
              <mc:Choice xmlns:v="urn:schemas-microsoft-com:vml" Requires="v">
                <p:oleObj spid="_x0000_s103061" name="Equation" r:id="rId12" imgW="291960" imgH="203040" progId="Equation.DSMT4">
                  <p:embed/>
                </p:oleObj>
              </mc:Choice>
              <mc:Fallback>
                <p:oleObj name="Equation" r:id="rId12" imgW="291960" imgH="203040" progId="Equation.DSMT4">
                  <p:embed/>
                  <p:pic>
                    <p:nvPicPr>
                      <p:cNvPr id="304142"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73188" y="4876800"/>
                        <a:ext cx="608012"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3" name="Text Box 15"/>
          <p:cNvSpPr txBox="1">
            <a:spLocks noChangeArrowheads="1"/>
          </p:cNvSpPr>
          <p:nvPr/>
        </p:nvSpPr>
        <p:spPr bwMode="auto">
          <a:xfrm>
            <a:off x="4773613" y="48006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Dryer  </a:t>
            </a:r>
          </a:p>
        </p:txBody>
      </p:sp>
      <p:graphicFrame>
        <p:nvGraphicFramePr>
          <p:cNvPr id="304144" name="Object 16"/>
          <p:cNvGraphicFramePr>
            <a:graphicFrameLocks noChangeAspect="1"/>
          </p:cNvGraphicFramePr>
          <p:nvPr/>
        </p:nvGraphicFramePr>
        <p:xfrm>
          <a:off x="5646738" y="4830763"/>
          <a:ext cx="601662" cy="427037"/>
        </p:xfrm>
        <a:graphic>
          <a:graphicData uri="http://schemas.openxmlformats.org/presentationml/2006/ole">
            <mc:AlternateContent xmlns:mc="http://schemas.openxmlformats.org/markup-compatibility/2006">
              <mc:Choice xmlns:v="urn:schemas-microsoft-com:vml" Requires="v">
                <p:oleObj spid="_x0000_s103062" name="Equation" r:id="rId14" imgW="304560" imgH="203040" progId="Equation.DSMT4">
                  <p:embed/>
                </p:oleObj>
              </mc:Choice>
              <mc:Fallback>
                <p:oleObj name="Equation" r:id="rId14" imgW="304560" imgH="203040" progId="Equation.DSMT4">
                  <p:embed/>
                  <p:pic>
                    <p:nvPicPr>
                      <p:cNvPr id="304144"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46738" y="4830763"/>
                        <a:ext cx="601662"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5" name="Text Box 17"/>
          <p:cNvSpPr txBox="1">
            <a:spLocks noChangeArrowheads="1"/>
          </p:cNvSpPr>
          <p:nvPr/>
        </p:nvSpPr>
        <p:spPr bwMode="auto">
          <a:xfrm>
            <a:off x="457200" y="5334000"/>
            <a:ext cx="1752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Total current  </a:t>
            </a:r>
          </a:p>
        </p:txBody>
      </p:sp>
      <p:graphicFrame>
        <p:nvGraphicFramePr>
          <p:cNvPr id="304146" name="Object 18"/>
          <p:cNvGraphicFramePr>
            <a:graphicFrameLocks noChangeAspect="1"/>
          </p:cNvGraphicFramePr>
          <p:nvPr/>
        </p:nvGraphicFramePr>
        <p:xfrm>
          <a:off x="1600200" y="5724525"/>
          <a:ext cx="608013" cy="447675"/>
        </p:xfrm>
        <a:graphic>
          <a:graphicData uri="http://schemas.openxmlformats.org/presentationml/2006/ole">
            <mc:AlternateContent xmlns:mc="http://schemas.openxmlformats.org/markup-compatibility/2006">
              <mc:Choice xmlns:v="urn:schemas-microsoft-com:vml" Requires="v">
                <p:oleObj spid="_x0000_s103063" name="Equation" r:id="rId16" imgW="291960" imgH="203040" progId="Equation.DSMT4">
                  <p:embed/>
                </p:oleObj>
              </mc:Choice>
              <mc:Fallback>
                <p:oleObj name="Equation" r:id="rId16" imgW="291960" imgH="203040" progId="Equation.DSMT4">
                  <p:embed/>
                  <p:pic>
                    <p:nvPicPr>
                      <p:cNvPr id="304146" name="Object 1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00200" y="5724525"/>
                        <a:ext cx="608013"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7" name="Object 19"/>
          <p:cNvGraphicFramePr>
            <a:graphicFrameLocks noChangeAspect="1"/>
          </p:cNvGraphicFramePr>
          <p:nvPr/>
        </p:nvGraphicFramePr>
        <p:xfrm>
          <a:off x="2170113" y="5715000"/>
          <a:ext cx="2401887" cy="447675"/>
        </p:xfrm>
        <a:graphic>
          <a:graphicData uri="http://schemas.openxmlformats.org/presentationml/2006/ole">
            <mc:AlternateContent xmlns:mc="http://schemas.openxmlformats.org/markup-compatibility/2006">
              <mc:Choice xmlns:v="urn:schemas-microsoft-com:vml" Requires="v">
                <p:oleObj spid="_x0000_s103064" name="Equation" r:id="rId18" imgW="1155600" imgH="203040" progId="Equation.DSMT4">
                  <p:embed/>
                </p:oleObj>
              </mc:Choice>
              <mc:Fallback>
                <p:oleObj name="Equation" r:id="rId18" imgW="1155600" imgH="203040" progId="Equation.DSMT4">
                  <p:embed/>
                  <p:pic>
                    <p:nvPicPr>
                      <p:cNvPr id="304147"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70113" y="5715000"/>
                        <a:ext cx="2401887"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8" name="Object 20"/>
          <p:cNvGraphicFramePr>
            <a:graphicFrameLocks noChangeAspect="1"/>
          </p:cNvGraphicFramePr>
          <p:nvPr/>
        </p:nvGraphicFramePr>
        <p:xfrm>
          <a:off x="4556125" y="5732463"/>
          <a:ext cx="4435475" cy="363537"/>
        </p:xfrm>
        <a:graphic>
          <a:graphicData uri="http://schemas.openxmlformats.org/presentationml/2006/ole">
            <mc:AlternateContent xmlns:mc="http://schemas.openxmlformats.org/markup-compatibility/2006">
              <mc:Choice xmlns:v="urn:schemas-microsoft-com:vml" Requires="v">
                <p:oleObj spid="_x0000_s103065" name="Equation" r:id="rId20" imgW="2133360" imgH="164880" progId="Equation.DSMT4">
                  <p:embed/>
                </p:oleObj>
              </mc:Choice>
              <mc:Fallback>
                <p:oleObj name="Equation" r:id="rId20" imgW="2133360" imgH="164880" progId="Equation.DSMT4">
                  <p:embed/>
                  <p:pic>
                    <p:nvPicPr>
                      <p:cNvPr id="304148" name="Object 2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556125" y="5732463"/>
                        <a:ext cx="4435475" cy="3635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9" name="Object 21"/>
          <p:cNvGraphicFramePr>
            <a:graphicFrameLocks noChangeAspect="1"/>
          </p:cNvGraphicFramePr>
          <p:nvPr/>
        </p:nvGraphicFramePr>
        <p:xfrm>
          <a:off x="6251575" y="4830763"/>
          <a:ext cx="2511425" cy="427037"/>
        </p:xfrm>
        <a:graphic>
          <a:graphicData uri="http://schemas.openxmlformats.org/presentationml/2006/ole">
            <mc:AlternateContent xmlns:mc="http://schemas.openxmlformats.org/markup-compatibility/2006">
              <mc:Choice xmlns:v="urn:schemas-microsoft-com:vml" Requires="v">
                <p:oleObj spid="_x0000_s103066" name="Equation" r:id="rId22" imgW="1269720" imgH="203040" progId="Equation.DSMT4">
                  <p:embed/>
                </p:oleObj>
              </mc:Choice>
              <mc:Fallback>
                <p:oleObj name="Equation" r:id="rId22" imgW="1269720" imgH="203040" progId="Equation.DSMT4">
                  <p:embed/>
                  <p:pic>
                    <p:nvPicPr>
                      <p:cNvPr id="304149" name="Object 2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251575" y="4830763"/>
                        <a:ext cx="2511425"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0" name="Object 22"/>
          <p:cNvGraphicFramePr>
            <a:graphicFrameLocks noChangeAspect="1"/>
          </p:cNvGraphicFramePr>
          <p:nvPr/>
        </p:nvGraphicFramePr>
        <p:xfrm>
          <a:off x="6248400" y="4297363"/>
          <a:ext cx="2511425" cy="427037"/>
        </p:xfrm>
        <a:graphic>
          <a:graphicData uri="http://schemas.openxmlformats.org/presentationml/2006/ole">
            <mc:AlternateContent xmlns:mc="http://schemas.openxmlformats.org/markup-compatibility/2006">
              <mc:Choice xmlns:v="urn:schemas-microsoft-com:vml" Requires="v">
                <p:oleObj spid="_x0000_s103067" name="Equation" r:id="rId24" imgW="1269720" imgH="203040" progId="Equation.DSMT4">
                  <p:embed/>
                </p:oleObj>
              </mc:Choice>
              <mc:Fallback>
                <p:oleObj name="Equation" r:id="rId24" imgW="1269720" imgH="203040" progId="Equation.DSMT4">
                  <p:embed/>
                  <p:pic>
                    <p:nvPicPr>
                      <p:cNvPr id="304150" name="Object 2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248400" y="4297363"/>
                        <a:ext cx="2511425"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1" name="Object 23"/>
          <p:cNvGraphicFramePr>
            <a:graphicFrameLocks noChangeAspect="1"/>
          </p:cNvGraphicFramePr>
          <p:nvPr/>
        </p:nvGraphicFramePr>
        <p:xfrm>
          <a:off x="2043113" y="4876800"/>
          <a:ext cx="2376487" cy="447675"/>
        </p:xfrm>
        <a:graphic>
          <a:graphicData uri="http://schemas.openxmlformats.org/presentationml/2006/ole">
            <mc:AlternateContent xmlns:mc="http://schemas.openxmlformats.org/markup-compatibility/2006">
              <mc:Choice xmlns:v="urn:schemas-microsoft-com:vml" Requires="v">
                <p:oleObj spid="_x0000_s103068" name="Equation" r:id="rId26" imgW="1143000" imgH="203040" progId="Equation.DSMT4">
                  <p:embed/>
                </p:oleObj>
              </mc:Choice>
              <mc:Fallback>
                <p:oleObj name="Equation" r:id="rId26" imgW="1143000" imgH="203040" progId="Equation.DSMT4">
                  <p:embed/>
                  <p:pic>
                    <p:nvPicPr>
                      <p:cNvPr id="304151" name="Object 2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043113" y="4876800"/>
                        <a:ext cx="2376487"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2" name="Object 24"/>
          <p:cNvGraphicFramePr>
            <a:graphicFrameLocks noChangeAspect="1"/>
          </p:cNvGraphicFramePr>
          <p:nvPr/>
        </p:nvGraphicFramePr>
        <p:xfrm>
          <a:off x="1936750" y="4384675"/>
          <a:ext cx="2178050" cy="415925"/>
        </p:xfrm>
        <a:graphic>
          <a:graphicData uri="http://schemas.openxmlformats.org/presentationml/2006/ole">
            <mc:AlternateContent xmlns:mc="http://schemas.openxmlformats.org/markup-compatibility/2006">
              <mc:Choice xmlns:v="urn:schemas-microsoft-com:vml" Requires="v">
                <p:oleObj spid="_x0000_s103069" name="Equation" r:id="rId28" imgW="1130040" imgH="203040" progId="Equation.DSMT4">
                  <p:embed/>
                </p:oleObj>
              </mc:Choice>
              <mc:Fallback>
                <p:oleObj name="Equation" r:id="rId28" imgW="1130040" imgH="203040" progId="Equation.DSMT4">
                  <p:embed/>
                  <p:pic>
                    <p:nvPicPr>
                      <p:cNvPr id="304152" name="Object 2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936750" y="4384675"/>
                        <a:ext cx="2178050" cy="4159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53" name="Text Box 25"/>
          <p:cNvSpPr txBox="1">
            <a:spLocks noChangeArrowheads="1"/>
          </p:cNvSpPr>
          <p:nvPr/>
        </p:nvSpPr>
        <p:spPr bwMode="auto">
          <a:xfrm>
            <a:off x="533400" y="6172200"/>
            <a:ext cx="2971800" cy="457200"/>
          </a:xfrm>
          <a:prstGeom prst="rect">
            <a:avLst/>
          </a:prstGeom>
          <a:solidFill>
            <a:schemeClr val="bg1"/>
          </a:solid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is the total power?  </a:t>
            </a:r>
          </a:p>
        </p:txBody>
      </p:sp>
      <p:graphicFrame>
        <p:nvGraphicFramePr>
          <p:cNvPr id="304154" name="Object 26"/>
          <p:cNvGraphicFramePr>
            <a:graphicFrameLocks noChangeAspect="1"/>
          </p:cNvGraphicFramePr>
          <p:nvPr/>
        </p:nvGraphicFramePr>
        <p:xfrm>
          <a:off x="3276600" y="6261100"/>
          <a:ext cx="414338" cy="292100"/>
        </p:xfrm>
        <a:graphic>
          <a:graphicData uri="http://schemas.openxmlformats.org/presentationml/2006/ole">
            <mc:AlternateContent xmlns:mc="http://schemas.openxmlformats.org/markup-compatibility/2006">
              <mc:Choice xmlns:v="urn:schemas-microsoft-com:vml" Requires="v">
                <p:oleObj spid="_x0000_s103070" name="Equation" r:id="rId30" imgW="304560" imgH="203040" progId="Equation.DSMT4">
                  <p:embed/>
                </p:oleObj>
              </mc:Choice>
              <mc:Fallback>
                <p:oleObj name="Equation" r:id="rId30" imgW="304560" imgH="203040" progId="Equation.DSMT4">
                  <p:embed/>
                  <p:pic>
                    <p:nvPicPr>
                      <p:cNvPr id="304154" name="Object 26"/>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276600" y="6261100"/>
                        <a:ext cx="414338" cy="292100"/>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5" name="Object 27"/>
          <p:cNvGraphicFramePr>
            <a:graphicFrameLocks noChangeAspect="1"/>
          </p:cNvGraphicFramePr>
          <p:nvPr/>
        </p:nvGraphicFramePr>
        <p:xfrm>
          <a:off x="3878263" y="6261100"/>
          <a:ext cx="1619250" cy="292100"/>
        </p:xfrm>
        <a:graphic>
          <a:graphicData uri="http://schemas.openxmlformats.org/presentationml/2006/ole">
            <mc:AlternateContent xmlns:mc="http://schemas.openxmlformats.org/markup-compatibility/2006">
              <mc:Choice xmlns:v="urn:schemas-microsoft-com:vml" Requires="v">
                <p:oleObj spid="_x0000_s103071" name="Equation" r:id="rId32" imgW="1193760" imgH="203040" progId="Equation.DSMT4">
                  <p:embed/>
                </p:oleObj>
              </mc:Choice>
              <mc:Fallback>
                <p:oleObj name="Equation" r:id="rId32" imgW="1193760" imgH="203040" progId="Equation.DSMT4">
                  <p:embed/>
                  <p:pic>
                    <p:nvPicPr>
                      <p:cNvPr id="304155" name="Object 27"/>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878263" y="6261100"/>
                        <a:ext cx="1619250" cy="292100"/>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6" name="Object 28"/>
          <p:cNvGraphicFramePr>
            <a:graphicFrameLocks noChangeAspect="1"/>
          </p:cNvGraphicFramePr>
          <p:nvPr/>
        </p:nvGraphicFramePr>
        <p:xfrm>
          <a:off x="5684838" y="6289675"/>
          <a:ext cx="3306762" cy="236538"/>
        </p:xfrm>
        <a:graphic>
          <a:graphicData uri="http://schemas.openxmlformats.org/presentationml/2006/ole">
            <mc:AlternateContent xmlns:mc="http://schemas.openxmlformats.org/markup-compatibility/2006">
              <mc:Choice xmlns:v="urn:schemas-microsoft-com:vml" Requires="v">
                <p:oleObj spid="_x0000_s103072" name="Equation" r:id="rId34" imgW="2438280" imgH="164880" progId="Equation.DSMT4">
                  <p:embed/>
                </p:oleObj>
              </mc:Choice>
              <mc:Fallback>
                <p:oleObj name="Equation" r:id="rId34" imgW="2438280" imgH="164880" progId="Equation.DSMT4">
                  <p:embed/>
                  <p:pic>
                    <p:nvPicPr>
                      <p:cNvPr id="304156" name="Object 28"/>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684838" y="6289675"/>
                        <a:ext cx="3306762" cy="236538"/>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97708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4132"/>
                                        </p:tgtEl>
                                        <p:attrNameLst>
                                          <p:attrName>style.visibility</p:attrName>
                                        </p:attrNameLst>
                                      </p:cBhvr>
                                      <p:to>
                                        <p:strVal val="visible"/>
                                      </p:to>
                                    </p:set>
                                    <p:animEffect transition="in" filter="wipe(left)">
                                      <p:cBhvr>
                                        <p:cTn id="7" dur="500"/>
                                        <p:tgtEl>
                                          <p:spTgt spid="30413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04130"/>
                                        </p:tgtEl>
                                        <p:attrNameLst>
                                          <p:attrName>style.visibility</p:attrName>
                                        </p:attrNameLst>
                                      </p:cBhvr>
                                      <p:to>
                                        <p:strVal val="visible"/>
                                      </p:to>
                                    </p:set>
                                    <p:anim calcmode="lin" valueType="num">
                                      <p:cBhvr>
                                        <p:cTn id="12" dur="500" fill="hold"/>
                                        <p:tgtEl>
                                          <p:spTgt spid="304130"/>
                                        </p:tgtEl>
                                        <p:attrNameLst>
                                          <p:attrName>ppt_w</p:attrName>
                                        </p:attrNameLst>
                                      </p:cBhvr>
                                      <p:tavLst>
                                        <p:tav tm="0">
                                          <p:val>
                                            <p:fltVal val="0"/>
                                          </p:val>
                                        </p:tav>
                                        <p:tav tm="100000">
                                          <p:val>
                                            <p:strVal val="#ppt_w"/>
                                          </p:val>
                                        </p:tav>
                                      </p:tavLst>
                                    </p:anim>
                                    <p:anim calcmode="lin" valueType="num">
                                      <p:cBhvr>
                                        <p:cTn id="13" dur="500" fill="hold"/>
                                        <p:tgtEl>
                                          <p:spTgt spid="304130"/>
                                        </p:tgtEl>
                                        <p:attrNameLst>
                                          <p:attrName>ppt_h</p:attrName>
                                        </p:attrNameLst>
                                      </p:cBhvr>
                                      <p:tavLst>
                                        <p:tav tm="0">
                                          <p:val>
                                            <p:fltVal val="0"/>
                                          </p:val>
                                        </p:tav>
                                        <p:tav tm="100000">
                                          <p:val>
                                            <p:strVal val="#ppt_h"/>
                                          </p:val>
                                        </p:tav>
                                      </p:tavLst>
                                    </p:anim>
                                    <p:animEffect transition="in" filter="fade">
                                      <p:cBhvr>
                                        <p:cTn id="14" dur="500"/>
                                        <p:tgtEl>
                                          <p:spTgt spid="30413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04133"/>
                                        </p:tgtEl>
                                        <p:attrNameLst>
                                          <p:attrName>style.visibility</p:attrName>
                                        </p:attrNameLst>
                                      </p:cBhvr>
                                      <p:to>
                                        <p:strVal val="visible"/>
                                      </p:to>
                                    </p:set>
                                    <p:animEffect transition="in" filter="wipe(left)">
                                      <p:cBhvr>
                                        <p:cTn id="19" dur="500"/>
                                        <p:tgtEl>
                                          <p:spTgt spid="30413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04135"/>
                                        </p:tgtEl>
                                        <p:attrNameLst>
                                          <p:attrName>style.visibility</p:attrName>
                                        </p:attrNameLst>
                                      </p:cBhvr>
                                      <p:to>
                                        <p:strVal val="visible"/>
                                      </p:to>
                                    </p:set>
                                    <p:animEffect transition="in" filter="wipe(left)">
                                      <p:cBhvr>
                                        <p:cTn id="24" dur="500"/>
                                        <p:tgtEl>
                                          <p:spTgt spid="30413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04134"/>
                                        </p:tgtEl>
                                        <p:attrNameLst>
                                          <p:attrName>style.visibility</p:attrName>
                                        </p:attrNameLst>
                                      </p:cBhvr>
                                      <p:to>
                                        <p:strVal val="visible"/>
                                      </p:to>
                                    </p:set>
                                    <p:animEffect transition="in" filter="wipe(left)">
                                      <p:cBhvr>
                                        <p:cTn id="29" dur="500"/>
                                        <p:tgtEl>
                                          <p:spTgt spid="30413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04137"/>
                                        </p:tgtEl>
                                        <p:attrNameLst>
                                          <p:attrName>style.visibility</p:attrName>
                                        </p:attrNameLst>
                                      </p:cBhvr>
                                      <p:to>
                                        <p:strVal val="visible"/>
                                      </p:to>
                                    </p:set>
                                    <p:animEffect transition="in" filter="wipe(left)">
                                      <p:cBhvr>
                                        <p:cTn id="34" dur="500"/>
                                        <p:tgtEl>
                                          <p:spTgt spid="30413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04136"/>
                                        </p:tgtEl>
                                        <p:attrNameLst>
                                          <p:attrName>style.visibility</p:attrName>
                                        </p:attrNameLst>
                                      </p:cBhvr>
                                      <p:to>
                                        <p:strVal val="visible"/>
                                      </p:to>
                                    </p:set>
                                    <p:animEffect transition="in" filter="wipe(left)">
                                      <p:cBhvr>
                                        <p:cTn id="39" dur="500"/>
                                        <p:tgtEl>
                                          <p:spTgt spid="30413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04138"/>
                                        </p:tgtEl>
                                        <p:attrNameLst>
                                          <p:attrName>style.visibility</p:attrName>
                                        </p:attrNameLst>
                                      </p:cBhvr>
                                      <p:to>
                                        <p:strVal val="visible"/>
                                      </p:to>
                                    </p:set>
                                    <p:animEffect transition="in" filter="wipe(left)">
                                      <p:cBhvr>
                                        <p:cTn id="44" dur="500"/>
                                        <p:tgtEl>
                                          <p:spTgt spid="30413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04152"/>
                                        </p:tgtEl>
                                        <p:attrNameLst>
                                          <p:attrName>style.visibility</p:attrName>
                                        </p:attrNameLst>
                                      </p:cBhvr>
                                      <p:to>
                                        <p:strVal val="visible"/>
                                      </p:to>
                                    </p:set>
                                    <p:animEffect transition="in" filter="wipe(left)">
                                      <p:cBhvr>
                                        <p:cTn id="49" dur="500"/>
                                        <p:tgtEl>
                                          <p:spTgt spid="30415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04139"/>
                                        </p:tgtEl>
                                        <p:attrNameLst>
                                          <p:attrName>style.visibility</p:attrName>
                                        </p:attrNameLst>
                                      </p:cBhvr>
                                      <p:to>
                                        <p:strVal val="visible"/>
                                      </p:to>
                                    </p:set>
                                    <p:animEffect transition="in" filter="wipe(left)">
                                      <p:cBhvr>
                                        <p:cTn id="54" dur="500"/>
                                        <p:tgtEl>
                                          <p:spTgt spid="30413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04140"/>
                                        </p:tgtEl>
                                        <p:attrNameLst>
                                          <p:attrName>style.visibility</p:attrName>
                                        </p:attrNameLst>
                                      </p:cBhvr>
                                      <p:to>
                                        <p:strVal val="visible"/>
                                      </p:to>
                                    </p:set>
                                    <p:animEffect transition="in" filter="wipe(left)">
                                      <p:cBhvr>
                                        <p:cTn id="59" dur="500"/>
                                        <p:tgtEl>
                                          <p:spTgt spid="30414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04150"/>
                                        </p:tgtEl>
                                        <p:attrNameLst>
                                          <p:attrName>style.visibility</p:attrName>
                                        </p:attrNameLst>
                                      </p:cBhvr>
                                      <p:to>
                                        <p:strVal val="visible"/>
                                      </p:to>
                                    </p:set>
                                    <p:animEffect transition="in" filter="wipe(left)">
                                      <p:cBhvr>
                                        <p:cTn id="64" dur="500"/>
                                        <p:tgtEl>
                                          <p:spTgt spid="30415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304141"/>
                                        </p:tgtEl>
                                        <p:attrNameLst>
                                          <p:attrName>style.visibility</p:attrName>
                                        </p:attrNameLst>
                                      </p:cBhvr>
                                      <p:to>
                                        <p:strVal val="visible"/>
                                      </p:to>
                                    </p:set>
                                    <p:animEffect transition="in" filter="wipe(left)">
                                      <p:cBhvr>
                                        <p:cTn id="69" dur="500"/>
                                        <p:tgtEl>
                                          <p:spTgt spid="304141"/>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304142"/>
                                        </p:tgtEl>
                                        <p:attrNameLst>
                                          <p:attrName>style.visibility</p:attrName>
                                        </p:attrNameLst>
                                      </p:cBhvr>
                                      <p:to>
                                        <p:strVal val="visible"/>
                                      </p:to>
                                    </p:set>
                                    <p:animEffect transition="in" filter="wipe(left)">
                                      <p:cBhvr>
                                        <p:cTn id="74" dur="500"/>
                                        <p:tgtEl>
                                          <p:spTgt spid="30414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304151"/>
                                        </p:tgtEl>
                                        <p:attrNameLst>
                                          <p:attrName>style.visibility</p:attrName>
                                        </p:attrNameLst>
                                      </p:cBhvr>
                                      <p:to>
                                        <p:strVal val="visible"/>
                                      </p:to>
                                    </p:set>
                                    <p:animEffect transition="in" filter="wipe(left)">
                                      <p:cBhvr>
                                        <p:cTn id="79" dur="500"/>
                                        <p:tgtEl>
                                          <p:spTgt spid="30415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304143"/>
                                        </p:tgtEl>
                                        <p:attrNameLst>
                                          <p:attrName>style.visibility</p:attrName>
                                        </p:attrNameLst>
                                      </p:cBhvr>
                                      <p:to>
                                        <p:strVal val="visible"/>
                                      </p:to>
                                    </p:set>
                                    <p:animEffect transition="in" filter="wipe(left)">
                                      <p:cBhvr>
                                        <p:cTn id="84" dur="500"/>
                                        <p:tgtEl>
                                          <p:spTgt spid="304143"/>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304144"/>
                                        </p:tgtEl>
                                        <p:attrNameLst>
                                          <p:attrName>style.visibility</p:attrName>
                                        </p:attrNameLst>
                                      </p:cBhvr>
                                      <p:to>
                                        <p:strVal val="visible"/>
                                      </p:to>
                                    </p:set>
                                    <p:animEffect transition="in" filter="wipe(left)">
                                      <p:cBhvr>
                                        <p:cTn id="89" dur="500"/>
                                        <p:tgtEl>
                                          <p:spTgt spid="304144"/>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304149"/>
                                        </p:tgtEl>
                                        <p:attrNameLst>
                                          <p:attrName>style.visibility</p:attrName>
                                        </p:attrNameLst>
                                      </p:cBhvr>
                                      <p:to>
                                        <p:strVal val="visible"/>
                                      </p:to>
                                    </p:set>
                                    <p:animEffect transition="in" filter="wipe(left)">
                                      <p:cBhvr>
                                        <p:cTn id="94" dur="500"/>
                                        <p:tgtEl>
                                          <p:spTgt spid="30414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iterate type="wd">
                                    <p:tmPct val="10000"/>
                                  </p:iterate>
                                  <p:childTnLst>
                                    <p:set>
                                      <p:cBhvr>
                                        <p:cTn id="98" dur="1" fill="hold">
                                          <p:stCondLst>
                                            <p:cond delay="0"/>
                                          </p:stCondLst>
                                        </p:cTn>
                                        <p:tgtEl>
                                          <p:spTgt spid="304145"/>
                                        </p:tgtEl>
                                        <p:attrNameLst>
                                          <p:attrName>style.visibility</p:attrName>
                                        </p:attrNameLst>
                                      </p:cBhvr>
                                      <p:to>
                                        <p:strVal val="visible"/>
                                      </p:to>
                                    </p:set>
                                    <p:animEffect transition="in" filter="wipe(left)">
                                      <p:cBhvr>
                                        <p:cTn id="99" dur="500"/>
                                        <p:tgtEl>
                                          <p:spTgt spid="30414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304146"/>
                                        </p:tgtEl>
                                        <p:attrNameLst>
                                          <p:attrName>style.visibility</p:attrName>
                                        </p:attrNameLst>
                                      </p:cBhvr>
                                      <p:to>
                                        <p:strVal val="visible"/>
                                      </p:to>
                                    </p:set>
                                    <p:animEffect transition="in" filter="wipe(left)">
                                      <p:cBhvr>
                                        <p:cTn id="104" dur="500"/>
                                        <p:tgtEl>
                                          <p:spTgt spid="304146"/>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304147"/>
                                        </p:tgtEl>
                                        <p:attrNameLst>
                                          <p:attrName>style.visibility</p:attrName>
                                        </p:attrNameLst>
                                      </p:cBhvr>
                                      <p:to>
                                        <p:strVal val="visible"/>
                                      </p:to>
                                    </p:set>
                                    <p:animEffect transition="in" filter="wipe(left)">
                                      <p:cBhvr>
                                        <p:cTn id="109" dur="500"/>
                                        <p:tgtEl>
                                          <p:spTgt spid="304147"/>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304148"/>
                                        </p:tgtEl>
                                        <p:attrNameLst>
                                          <p:attrName>style.visibility</p:attrName>
                                        </p:attrNameLst>
                                      </p:cBhvr>
                                      <p:to>
                                        <p:strVal val="visible"/>
                                      </p:to>
                                    </p:set>
                                    <p:animEffect transition="in" filter="wipe(left)">
                                      <p:cBhvr>
                                        <p:cTn id="114" dur="500"/>
                                        <p:tgtEl>
                                          <p:spTgt spid="304148"/>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iterate type="wd">
                                    <p:tmPct val="10000"/>
                                  </p:iterate>
                                  <p:childTnLst>
                                    <p:set>
                                      <p:cBhvr>
                                        <p:cTn id="118" dur="1" fill="hold">
                                          <p:stCondLst>
                                            <p:cond delay="0"/>
                                          </p:stCondLst>
                                        </p:cTn>
                                        <p:tgtEl>
                                          <p:spTgt spid="304153"/>
                                        </p:tgtEl>
                                        <p:attrNameLst>
                                          <p:attrName>style.visibility</p:attrName>
                                        </p:attrNameLst>
                                      </p:cBhvr>
                                      <p:to>
                                        <p:strVal val="visible"/>
                                      </p:to>
                                    </p:set>
                                    <p:animEffect transition="in" filter="wipe(left)">
                                      <p:cBhvr>
                                        <p:cTn id="119" dur="500"/>
                                        <p:tgtEl>
                                          <p:spTgt spid="30415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304154"/>
                                        </p:tgtEl>
                                        <p:attrNameLst>
                                          <p:attrName>style.visibility</p:attrName>
                                        </p:attrNameLst>
                                      </p:cBhvr>
                                      <p:to>
                                        <p:strVal val="visible"/>
                                      </p:to>
                                    </p:set>
                                    <p:animEffect transition="in" filter="wipe(left)">
                                      <p:cBhvr>
                                        <p:cTn id="124" dur="500"/>
                                        <p:tgtEl>
                                          <p:spTgt spid="304154"/>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304155"/>
                                        </p:tgtEl>
                                        <p:attrNameLst>
                                          <p:attrName>style.visibility</p:attrName>
                                        </p:attrNameLst>
                                      </p:cBhvr>
                                      <p:to>
                                        <p:strVal val="visible"/>
                                      </p:to>
                                    </p:set>
                                    <p:animEffect transition="in" filter="wipe(left)">
                                      <p:cBhvr>
                                        <p:cTn id="129" dur="500"/>
                                        <p:tgtEl>
                                          <p:spTgt spid="304155"/>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childTnLst>
                                    <p:set>
                                      <p:cBhvr>
                                        <p:cTn id="133" dur="1" fill="hold">
                                          <p:stCondLst>
                                            <p:cond delay="0"/>
                                          </p:stCondLst>
                                        </p:cTn>
                                        <p:tgtEl>
                                          <p:spTgt spid="304156"/>
                                        </p:tgtEl>
                                        <p:attrNameLst>
                                          <p:attrName>style.visibility</p:attrName>
                                        </p:attrNameLst>
                                      </p:cBhvr>
                                      <p:to>
                                        <p:strVal val="visible"/>
                                      </p:to>
                                    </p:set>
                                    <p:animEffect transition="in" filter="wipe(left)">
                                      <p:cBhvr>
                                        <p:cTn id="134" dur="500"/>
                                        <p:tgtEl>
                                          <p:spTgt spid="304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2" grpId="0"/>
      <p:bldP spid="304133" grpId="0"/>
      <p:bldP spid="304134" grpId="0" animBg="1"/>
      <p:bldP spid="304136" grpId="0"/>
      <p:bldP spid="304139" grpId="0"/>
      <p:bldP spid="304141" grpId="0"/>
      <p:bldP spid="304143" grpId="0"/>
      <p:bldP spid="304145" grpId="0"/>
      <p:bldP spid="3041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685800" y="0"/>
            <a:ext cx="7772400" cy="589402"/>
          </a:xfrm>
        </p:spPr>
        <p:txBody>
          <a:bodyPr/>
          <a:lstStyle/>
          <a:p>
            <a:r>
              <a:rPr lang="en-US" b="1" dirty="0">
                <a:latin typeface="Arial Narrow" charset="0"/>
                <a:ea typeface="ＭＳ Ｐゴシック" charset="0"/>
                <a:cs typeface="ＭＳ Ｐゴシック" charset="0"/>
              </a:rPr>
              <a:t>Basic Rules of the Online Classes </a:t>
            </a:r>
          </a:p>
        </p:txBody>
      </p:sp>
      <p:sp>
        <p:nvSpPr>
          <p:cNvPr id="111619" name="Rectangle 3"/>
          <p:cNvSpPr>
            <a:spLocks noGrp="1" noChangeArrowheads="1"/>
          </p:cNvSpPr>
          <p:nvPr>
            <p:ph type="body" idx="1"/>
          </p:nvPr>
        </p:nvSpPr>
        <p:spPr>
          <a:xfrm>
            <a:off x="266700" y="533400"/>
            <a:ext cx="8610600" cy="5715000"/>
          </a:xfrm>
        </p:spPr>
        <p:txBody>
          <a:bodyPr/>
          <a:lstStyle/>
          <a:p>
            <a:pPr eaLnBrk="1" hangingPunct="1"/>
            <a:r>
              <a:rPr lang="en-US" sz="2400" dirty="0"/>
              <a:t>I will take attendance as if we are in the class room!</a:t>
            </a:r>
          </a:p>
          <a:p>
            <a:pPr lvl="1" eaLnBrk="1" hangingPunct="1"/>
            <a:r>
              <a:rPr lang="en-US" sz="2000" dirty="0"/>
              <a:t>Turn on your mic when joining the class but then </a:t>
            </a:r>
            <a:r>
              <a:rPr lang="en-US" sz="2000" b="1" u="sng" dirty="0">
                <a:solidFill>
                  <a:srgbClr val="C00000"/>
                </a:solidFill>
              </a:rPr>
              <a:t>mute</a:t>
            </a:r>
            <a:r>
              <a:rPr lang="en-US" sz="2000" dirty="0"/>
              <a:t> once you have answered to the roll call!</a:t>
            </a:r>
          </a:p>
          <a:p>
            <a:pPr eaLnBrk="1" hangingPunct="1"/>
            <a:r>
              <a:rPr lang="en-US" sz="2400" dirty="0"/>
              <a:t>All mics must be muted unless you have a question</a:t>
            </a:r>
          </a:p>
          <a:p>
            <a:pPr lvl="1" eaLnBrk="1" hangingPunct="1"/>
            <a:r>
              <a:rPr lang="en-US" sz="2000" dirty="0"/>
              <a:t>I will unmute all of you when I ask you a question for interactivity!</a:t>
            </a:r>
          </a:p>
          <a:p>
            <a:pPr eaLnBrk="1" hangingPunct="1"/>
            <a:r>
              <a:rPr lang="en-US" sz="2400" dirty="0"/>
              <a:t>If you have a question, turn on your mic, pronounce your name and ask your question</a:t>
            </a:r>
          </a:p>
          <a:p>
            <a:pPr eaLnBrk="1" hangingPunct="1"/>
            <a:r>
              <a:rPr lang="en-US" sz="2400" dirty="0"/>
              <a:t>Use </a:t>
            </a:r>
            <a:r>
              <a:rPr lang="en-US" sz="2400" b="1" u="sng" dirty="0">
                <a:solidFill>
                  <a:srgbClr val="C00000"/>
                </a:solidFill>
              </a:rPr>
              <a:t>appropriate languages </a:t>
            </a:r>
            <a:r>
              <a:rPr lang="en-US" sz="2400" dirty="0"/>
              <a:t>on mic and on chat!</a:t>
            </a:r>
          </a:p>
          <a:p>
            <a:pPr lvl="1" eaLnBrk="1" hangingPunct="1"/>
            <a:r>
              <a:rPr lang="en-US" sz="2000" dirty="0"/>
              <a:t>You can only chat with me</a:t>
            </a:r>
          </a:p>
          <a:p>
            <a:pPr eaLnBrk="1" hangingPunct="1"/>
            <a:r>
              <a:rPr lang="en-US" sz="2400" dirty="0"/>
              <a:t>You will be assigned into random breakout rooms for example problem solving.   Please discuss amongst yourselves to take advantage of the session!</a:t>
            </a:r>
          </a:p>
          <a:p>
            <a:pPr eaLnBrk="1" hangingPunct="1"/>
            <a:r>
              <a:rPr lang="en-US" sz="2400" dirty="0"/>
              <a:t>No recording of the lecture is permitted!</a:t>
            </a:r>
          </a:p>
        </p:txBody>
      </p:sp>
      <p:sp>
        <p:nvSpPr>
          <p:cNvPr id="2" name="Date Placeholder 1">
            <a:extLst>
              <a:ext uri="{FF2B5EF4-FFF2-40B4-BE49-F238E27FC236}">
                <a16:creationId xmlns:a16="http://schemas.microsoft.com/office/drawing/2014/main" id="{30CA42AD-DC00-9447-91D9-70CBA23F28E2}"/>
              </a:ext>
            </a:extLst>
          </p:cNvPr>
          <p:cNvSpPr>
            <a:spLocks noGrp="1"/>
          </p:cNvSpPr>
          <p:nvPr>
            <p:ph type="dt" sz="half" idx="10"/>
          </p:nvPr>
        </p:nvSpPr>
        <p:spPr/>
        <p:txBody>
          <a:bodyPr/>
          <a:lstStyle/>
          <a:p>
            <a:pPr>
              <a:defRPr/>
            </a:pPr>
            <a:r>
              <a:rPr lang="en-US"/>
              <a:t>Monday, Mar. 23, 2020</a:t>
            </a:r>
          </a:p>
        </p:txBody>
      </p:sp>
      <p:sp>
        <p:nvSpPr>
          <p:cNvPr id="3" name="Footer Placeholder 2">
            <a:extLst>
              <a:ext uri="{FF2B5EF4-FFF2-40B4-BE49-F238E27FC236}">
                <a16:creationId xmlns:a16="http://schemas.microsoft.com/office/drawing/2014/main" id="{A308DDB8-3B59-7340-8606-6405E0724F6A}"/>
              </a:ext>
            </a:extLst>
          </p:cNvPr>
          <p:cNvSpPr>
            <a:spLocks noGrp="1"/>
          </p:cNvSpPr>
          <p:nvPr>
            <p:ph type="ftr" sz="quarter" idx="11"/>
          </p:nvPr>
        </p:nvSpPr>
        <p:spPr/>
        <p:txBody>
          <a:bodyPr/>
          <a:lstStyle/>
          <a:p>
            <a:pPr>
              <a:defRPr/>
            </a:pPr>
            <a:r>
              <a:rPr lang="en-US"/>
              <a:t>PHYS 1444-002, Spring 2020                    Dr. Jaehoon Yu</a:t>
            </a:r>
          </a:p>
        </p:txBody>
      </p:sp>
    </p:spTree>
    <p:extLst>
      <p:ext uri="{BB962C8B-B14F-4D97-AF65-F5344CB8AC3E}">
        <p14:creationId xmlns:p14="http://schemas.microsoft.com/office/powerpoint/2010/main" val="232849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par>
                                <p:cTn id="18" presetID="22" presetClass="entr" presetSubtype="8" fill="hold" grpId="0" nodeType="withEffect">
                                  <p:stCondLst>
                                    <p:cond delay="0"/>
                                  </p:stCondLst>
                                  <p:iterate type="wd">
                                    <p:tmPct val="10000"/>
                                  </p:iterate>
                                  <p:childTnLst>
                                    <p:set>
                                      <p:cBhvr>
                                        <p:cTn id="19" dur="1" fill="hold">
                                          <p:stCondLst>
                                            <p:cond delay="0"/>
                                          </p:stCondLst>
                                        </p:cTn>
                                        <p:tgtEl>
                                          <p:spTgt spid="111619">
                                            <p:txEl>
                                              <p:pRg st="3" end="3"/>
                                            </p:txEl>
                                          </p:spTgt>
                                        </p:tgtEl>
                                        <p:attrNameLst>
                                          <p:attrName>style.visibility</p:attrName>
                                        </p:attrNameLst>
                                      </p:cBhvr>
                                      <p:to>
                                        <p:strVal val="visible"/>
                                      </p:to>
                                    </p:set>
                                    <p:animEffect transition="in" filter="wipe(left)">
                                      <p:cBhvr>
                                        <p:cTn id="20" dur="500"/>
                                        <p:tgtEl>
                                          <p:spTgt spid="11161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iterate type="wd">
                                    <p:tmPct val="10000"/>
                                  </p:iterate>
                                  <p:childTnLst>
                                    <p:set>
                                      <p:cBhvr>
                                        <p:cTn id="24" dur="1" fill="hold">
                                          <p:stCondLst>
                                            <p:cond delay="0"/>
                                          </p:stCondLst>
                                        </p:cTn>
                                        <p:tgtEl>
                                          <p:spTgt spid="111619">
                                            <p:txEl>
                                              <p:pRg st="4" end="4"/>
                                            </p:txEl>
                                          </p:spTgt>
                                        </p:tgtEl>
                                        <p:attrNameLst>
                                          <p:attrName>style.visibility</p:attrName>
                                        </p:attrNameLst>
                                      </p:cBhvr>
                                      <p:to>
                                        <p:strVal val="visible"/>
                                      </p:to>
                                    </p:set>
                                    <p:animEffect transition="in" filter="wipe(left)">
                                      <p:cBhvr>
                                        <p:cTn id="25" dur="500"/>
                                        <p:tgtEl>
                                          <p:spTgt spid="11161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111619">
                                            <p:txEl>
                                              <p:pRg st="5" end="5"/>
                                            </p:txEl>
                                          </p:spTgt>
                                        </p:tgtEl>
                                        <p:attrNameLst>
                                          <p:attrName>style.visibility</p:attrName>
                                        </p:attrNameLst>
                                      </p:cBhvr>
                                      <p:to>
                                        <p:strVal val="visible"/>
                                      </p:to>
                                    </p:set>
                                    <p:animEffect transition="in" filter="wipe(left)">
                                      <p:cBhvr>
                                        <p:cTn id="30" dur="500"/>
                                        <p:tgtEl>
                                          <p:spTgt spid="11161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111619">
                                            <p:txEl>
                                              <p:pRg st="6" end="6"/>
                                            </p:txEl>
                                          </p:spTgt>
                                        </p:tgtEl>
                                        <p:attrNameLst>
                                          <p:attrName>style.visibility</p:attrName>
                                        </p:attrNameLst>
                                      </p:cBhvr>
                                      <p:to>
                                        <p:strVal val="visible"/>
                                      </p:to>
                                    </p:set>
                                    <p:animEffect transition="in" filter="wipe(left)">
                                      <p:cBhvr>
                                        <p:cTn id="35" dur="500"/>
                                        <p:tgtEl>
                                          <p:spTgt spid="111619">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111619">
                                            <p:txEl>
                                              <p:pRg st="7" end="7"/>
                                            </p:txEl>
                                          </p:spTgt>
                                        </p:tgtEl>
                                        <p:attrNameLst>
                                          <p:attrName>style.visibility</p:attrName>
                                        </p:attrNameLst>
                                      </p:cBhvr>
                                      <p:to>
                                        <p:strVal val="visible"/>
                                      </p:to>
                                    </p:set>
                                    <p:animEffect transition="in" filter="wipe(left)">
                                      <p:cBhvr>
                                        <p:cTn id="40" dur="500"/>
                                        <p:tgtEl>
                                          <p:spTgt spid="111619">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111619">
                                            <p:txEl>
                                              <p:pRg st="8" end="8"/>
                                            </p:txEl>
                                          </p:spTgt>
                                        </p:tgtEl>
                                        <p:attrNameLst>
                                          <p:attrName>style.visibility</p:attrName>
                                        </p:attrNameLst>
                                      </p:cBhvr>
                                      <p:to>
                                        <p:strVal val="visible"/>
                                      </p:to>
                                    </p:set>
                                    <p:animEffect transition="in" filter="wipe(left)">
                                      <p:cBhvr>
                                        <p:cTn id="45" dur="500"/>
                                        <p:tgtEl>
                                          <p:spTgt spid="1116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685800" y="76200"/>
            <a:ext cx="7772400" cy="589402"/>
          </a:xfrm>
        </p:spPr>
        <p:txBody>
          <a:bodyPr/>
          <a:lstStyle/>
          <a:p>
            <a:r>
              <a:rPr lang="en-US" b="1" dirty="0">
                <a:latin typeface="Arial Narrow" charset="0"/>
                <a:ea typeface="ＭＳ Ｐゴシック" charset="0"/>
                <a:cs typeface="ＭＳ Ｐゴシック" charset="0"/>
              </a:rPr>
              <a:t>Announcements </a:t>
            </a:r>
          </a:p>
        </p:txBody>
      </p:sp>
      <p:sp>
        <p:nvSpPr>
          <p:cNvPr id="111619" name="Rectangle 3"/>
          <p:cNvSpPr>
            <a:spLocks noGrp="1" noChangeArrowheads="1"/>
          </p:cNvSpPr>
          <p:nvPr>
            <p:ph type="body" idx="1"/>
          </p:nvPr>
        </p:nvSpPr>
        <p:spPr>
          <a:xfrm>
            <a:off x="266700" y="604787"/>
            <a:ext cx="8610600" cy="5562600"/>
          </a:xfrm>
        </p:spPr>
        <p:txBody>
          <a:bodyPr/>
          <a:lstStyle/>
          <a:p>
            <a:pPr eaLnBrk="1" hangingPunct="1">
              <a:spcBef>
                <a:spcPts val="0"/>
              </a:spcBef>
            </a:pPr>
            <a:r>
              <a:rPr lang="en-US" sz="2400" dirty="0"/>
              <a:t>Reading Assignments: CH25.9 and 25.10</a:t>
            </a:r>
          </a:p>
          <a:p>
            <a:pPr eaLnBrk="1" hangingPunct="1">
              <a:spcBef>
                <a:spcPts val="0"/>
              </a:spcBef>
            </a:pPr>
            <a:r>
              <a:rPr lang="en-US" sz="2400" dirty="0"/>
              <a:t>Mid-term Exam</a:t>
            </a:r>
          </a:p>
          <a:p>
            <a:pPr lvl="1" eaLnBrk="1" hangingPunct="1">
              <a:spcBef>
                <a:spcPts val="0"/>
              </a:spcBef>
            </a:pPr>
            <a:r>
              <a:rPr lang="en-US" sz="2000" dirty="0"/>
              <a:t>Wednesday, Mar. 25 via Quest </a:t>
            </a:r>
            <a:r>
              <a:rPr lang="en-US" sz="2000" dirty="0">
                <a:sym typeface="Wingdings" pitchFamily="2" charset="2"/>
              </a:rPr>
              <a:t> No free tries!  Once </a:t>
            </a:r>
            <a:r>
              <a:rPr lang="en-US" sz="2000" b="1" u="sng" dirty="0">
                <a:solidFill>
                  <a:srgbClr val="C00000"/>
                </a:solidFill>
                <a:sym typeface="Wingdings" pitchFamily="2" charset="2"/>
              </a:rPr>
              <a:t>submitted</a:t>
            </a:r>
            <a:r>
              <a:rPr lang="en-US" sz="2000" dirty="0">
                <a:sym typeface="Wingdings" pitchFamily="2" charset="2"/>
              </a:rPr>
              <a:t>, you cannot change the answer!  So be very careful!</a:t>
            </a:r>
          </a:p>
          <a:p>
            <a:pPr lvl="1" eaLnBrk="1" hangingPunct="1">
              <a:spcBef>
                <a:spcPts val="0"/>
              </a:spcBef>
            </a:pPr>
            <a:r>
              <a:rPr lang="en-US" sz="2000" dirty="0">
                <a:sym typeface="Wingdings" pitchFamily="2" charset="2"/>
              </a:rPr>
              <a:t>First join in zoom class at 1pm and then move onto the exam on Quest at 1:05pm through 2:25pm  Keep zoom on so that if you have any questions to me, type your questions in the chat window</a:t>
            </a:r>
            <a:endParaRPr lang="en-US" sz="2000" dirty="0"/>
          </a:p>
          <a:p>
            <a:pPr lvl="1" eaLnBrk="1" hangingPunct="1">
              <a:spcBef>
                <a:spcPts val="0"/>
              </a:spcBef>
            </a:pPr>
            <a:r>
              <a:rPr lang="en-US" sz="2000" dirty="0"/>
              <a:t>Covers CH21.1 through what we finish today, Monday, Mar. 23 (CH25.7?) + the math refresher</a:t>
            </a:r>
            <a:endParaRPr lang="en-US" sz="1800" dirty="0"/>
          </a:p>
          <a:p>
            <a:pPr lvl="1" eaLnBrk="1" hangingPunct="1">
              <a:spcBef>
                <a:spcPts val="0"/>
              </a:spcBef>
            </a:pPr>
            <a:r>
              <a:rPr lang="en-US" sz="2000" dirty="0"/>
              <a:t>You can use your calculator but DO NOT input formula into it!</a:t>
            </a:r>
          </a:p>
          <a:p>
            <a:pPr lvl="2" eaLnBrk="1" hangingPunct="1">
              <a:spcBef>
                <a:spcPts val="0"/>
              </a:spcBef>
            </a:pPr>
            <a:r>
              <a:rPr lang="en-US" sz="1800" dirty="0"/>
              <a:t>Cell phones or any types of computers cannot replace a calculator!</a:t>
            </a:r>
          </a:p>
          <a:p>
            <a:pPr lvl="2" eaLnBrk="1" hangingPunct="1">
              <a:spcBef>
                <a:spcPts val="0"/>
              </a:spcBef>
            </a:pPr>
            <a:r>
              <a:rPr lang="en-US" sz="1800" dirty="0"/>
              <a:t>Turn off your phones!!</a:t>
            </a:r>
          </a:p>
          <a:p>
            <a:pPr lvl="1" eaLnBrk="1" hangingPunct="1">
              <a:spcBef>
                <a:spcPts val="0"/>
              </a:spcBef>
            </a:pPr>
            <a:r>
              <a:rPr lang="en-US" sz="2000" dirty="0"/>
              <a:t>BYOF: You may prepare a one 8.5x11.5 sheet (front and back) of </a:t>
            </a:r>
            <a:r>
              <a:rPr lang="en-US" sz="2000" b="1" u="sng" dirty="0">
                <a:solidFill>
                  <a:srgbClr val="FF0000"/>
                </a:solidFill>
              </a:rPr>
              <a:t>handwritten</a:t>
            </a:r>
            <a:r>
              <a:rPr lang="en-US" sz="2000" dirty="0"/>
              <a:t> formulae and values of constants </a:t>
            </a:r>
          </a:p>
          <a:p>
            <a:pPr lvl="1" eaLnBrk="1" hangingPunct="1">
              <a:spcBef>
                <a:spcPts val="0"/>
              </a:spcBef>
            </a:pPr>
            <a:r>
              <a:rPr lang="en-US" sz="2000" dirty="0"/>
              <a:t>No derivations, word definitions or solutions of any problems!</a:t>
            </a:r>
          </a:p>
          <a:p>
            <a:pPr lvl="1" eaLnBrk="1" hangingPunct="1">
              <a:spcBef>
                <a:spcPts val="0"/>
              </a:spcBef>
            </a:pPr>
            <a:r>
              <a:rPr lang="en-US" sz="2000" dirty="0"/>
              <a:t>Let’s be fair to other students and not cheat!</a:t>
            </a:r>
          </a:p>
          <a:p>
            <a:pPr eaLnBrk="1" hangingPunct="1">
              <a:spcBef>
                <a:spcPts val="0"/>
              </a:spcBef>
            </a:pPr>
            <a:r>
              <a:rPr lang="en-US" sz="2400" dirty="0"/>
              <a:t>There will not be any department colloquia this semester</a:t>
            </a:r>
          </a:p>
        </p:txBody>
      </p:sp>
      <p:sp>
        <p:nvSpPr>
          <p:cNvPr id="2" name="Date Placeholder 1">
            <a:extLst>
              <a:ext uri="{FF2B5EF4-FFF2-40B4-BE49-F238E27FC236}">
                <a16:creationId xmlns:a16="http://schemas.microsoft.com/office/drawing/2014/main" id="{30CA42AD-DC00-9447-91D9-70CBA23F28E2}"/>
              </a:ext>
            </a:extLst>
          </p:cNvPr>
          <p:cNvSpPr>
            <a:spLocks noGrp="1"/>
          </p:cNvSpPr>
          <p:nvPr>
            <p:ph type="dt" sz="half" idx="10"/>
          </p:nvPr>
        </p:nvSpPr>
        <p:spPr/>
        <p:txBody>
          <a:bodyPr/>
          <a:lstStyle/>
          <a:p>
            <a:pPr>
              <a:defRPr/>
            </a:pPr>
            <a:r>
              <a:rPr lang="en-US"/>
              <a:t>Monday, Mar. 23, 2020</a:t>
            </a:r>
          </a:p>
        </p:txBody>
      </p:sp>
      <p:sp>
        <p:nvSpPr>
          <p:cNvPr id="3" name="Footer Placeholder 2">
            <a:extLst>
              <a:ext uri="{FF2B5EF4-FFF2-40B4-BE49-F238E27FC236}">
                <a16:creationId xmlns:a16="http://schemas.microsoft.com/office/drawing/2014/main" id="{A308DDB8-3B59-7340-8606-6405E0724F6A}"/>
              </a:ext>
            </a:extLst>
          </p:cNvPr>
          <p:cNvSpPr>
            <a:spLocks noGrp="1"/>
          </p:cNvSpPr>
          <p:nvPr>
            <p:ph type="ftr" sz="quarter" idx="11"/>
          </p:nvPr>
        </p:nvSpPr>
        <p:spPr/>
        <p:txBody>
          <a:bodyPr/>
          <a:lstStyle/>
          <a:p>
            <a:pPr>
              <a:defRPr/>
            </a:pPr>
            <a:r>
              <a:rPr lang="en-US"/>
              <a:t>PHYS 1444-002, Spring 2020                    Dr. Jaehoon Yu</a:t>
            </a:r>
          </a:p>
        </p:txBody>
      </p:sp>
    </p:spTree>
    <p:extLst>
      <p:ext uri="{BB962C8B-B14F-4D97-AF65-F5344CB8AC3E}">
        <p14:creationId xmlns:p14="http://schemas.microsoft.com/office/powerpoint/2010/main" val="233791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left)">
                                      <p:cBhvr>
                                        <p:cTn id="47" dur="500"/>
                                        <p:tgtEl>
                                          <p:spTgt spid="1116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1619">
                                            <p:txEl>
                                              <p:pRg st="9" end="9"/>
                                            </p:txEl>
                                          </p:spTgt>
                                        </p:tgtEl>
                                        <p:attrNameLst>
                                          <p:attrName>style.visibility</p:attrName>
                                        </p:attrNameLst>
                                      </p:cBhvr>
                                      <p:to>
                                        <p:strVal val="visible"/>
                                      </p:to>
                                    </p:set>
                                    <p:animEffect transition="in" filter="wipe(left)">
                                      <p:cBhvr>
                                        <p:cTn id="52" dur="500"/>
                                        <p:tgtEl>
                                          <p:spTgt spid="11161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1619">
                                            <p:txEl>
                                              <p:pRg st="10" end="10"/>
                                            </p:txEl>
                                          </p:spTgt>
                                        </p:tgtEl>
                                        <p:attrNameLst>
                                          <p:attrName>style.visibility</p:attrName>
                                        </p:attrNameLst>
                                      </p:cBhvr>
                                      <p:to>
                                        <p:strVal val="visible"/>
                                      </p:to>
                                    </p:set>
                                    <p:animEffect transition="in" filter="wipe(left)">
                                      <p:cBhvr>
                                        <p:cTn id="57" dur="500"/>
                                        <p:tgtEl>
                                          <p:spTgt spid="11161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1619">
                                            <p:txEl>
                                              <p:pRg st="11" end="11"/>
                                            </p:txEl>
                                          </p:spTgt>
                                        </p:tgtEl>
                                        <p:attrNameLst>
                                          <p:attrName>style.visibility</p:attrName>
                                        </p:attrNameLst>
                                      </p:cBhvr>
                                      <p:to>
                                        <p:strVal val="visible"/>
                                      </p:to>
                                    </p:set>
                                    <p:animEffect transition="in" filter="wipe(left)">
                                      <p:cBhvr>
                                        <p:cTn id="62" dur="500"/>
                                        <p:tgtEl>
                                          <p:spTgt spid="11161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 4, 2020</a:t>
            </a:r>
          </a:p>
        </p:txBody>
      </p:sp>
      <p:sp>
        <p:nvSpPr>
          <p:cNvPr id="23557"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003300"/>
                </a:solidFill>
                <a:latin typeface="Arial Narrow" charset="0"/>
              </a:rPr>
              <a:t>PHYS 1444-002, Spring 2020                    Dr. Jaehoon Yu</a:t>
            </a:r>
          </a:p>
        </p:txBody>
      </p:sp>
      <p:sp>
        <p:nvSpPr>
          <p:cNvPr id="14"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D3A63DB-6750-DB49-B9CA-21BBAF6B1FB8}"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pic>
        <p:nvPicPr>
          <p:cNvPr id="287746" name="Picture 2" descr="FG25_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781050"/>
            <a:ext cx="1905000" cy="1428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3560" name="Rectangle 3"/>
          <p:cNvSpPr>
            <a:spLocks noGrp="1" noChangeArrowheads="1"/>
          </p:cNvSpPr>
          <p:nvPr>
            <p:ph type="title"/>
          </p:nvPr>
        </p:nvSpPr>
        <p:spPr>
          <a:xfrm>
            <a:off x="76200" y="0"/>
            <a:ext cx="8915400" cy="685800"/>
          </a:xfrm>
        </p:spPr>
        <p:txBody>
          <a:bodyPr/>
          <a:lstStyle/>
          <a:p>
            <a:r>
              <a:rPr lang="en-US" dirty="0">
                <a:latin typeface="Arial Narrow" charset="0"/>
                <a:ea typeface="ＭＳ Ｐゴシック" charset="0"/>
                <a:cs typeface="ＭＳ Ｐゴシック" charset="0"/>
              </a:rPr>
              <a:t>Refresher: Electric Current</a:t>
            </a:r>
          </a:p>
        </p:txBody>
      </p:sp>
      <p:sp>
        <p:nvSpPr>
          <p:cNvPr id="287748" name="Rectangle 4"/>
          <p:cNvSpPr>
            <a:spLocks noChangeArrowheads="1"/>
          </p:cNvSpPr>
          <p:nvPr/>
        </p:nvSpPr>
        <p:spPr bwMode="auto">
          <a:xfrm>
            <a:off x="152400" y="457200"/>
            <a:ext cx="8610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a circuit is powered by a battery (or a source of </a:t>
            </a:r>
            <a:r>
              <a:rPr lang="en-US" sz="2800" dirty="0" err="1">
                <a:solidFill>
                  <a:schemeClr val="accent2"/>
                </a:solidFill>
                <a:latin typeface="Arial Narrow" charset="0"/>
              </a:rPr>
              <a:t>emf</a:t>
            </a:r>
            <a:r>
              <a:rPr lang="en-US" sz="2800" dirty="0">
                <a:solidFill>
                  <a:schemeClr val="accent2"/>
                </a:solidFill>
                <a:latin typeface="Arial Narrow" charset="0"/>
              </a:rPr>
              <a:t>) the charge can flow through the circuit.</a:t>
            </a:r>
          </a:p>
          <a:p>
            <a:pPr marL="342900" indent="-342900">
              <a:spcBef>
                <a:spcPct val="20000"/>
              </a:spcBef>
              <a:buFontTx/>
              <a:buChar char="•"/>
            </a:pPr>
            <a:r>
              <a:rPr lang="en-US" sz="2800" dirty="0">
                <a:solidFill>
                  <a:schemeClr val="accent2"/>
                </a:solidFill>
                <a:latin typeface="Arial Narrow" charset="0"/>
              </a:rPr>
              <a:t>Electric Current: Any flow of charge</a:t>
            </a:r>
          </a:p>
          <a:p>
            <a:pPr marL="742950" lvl="1" indent="-285750">
              <a:spcBef>
                <a:spcPct val="20000"/>
              </a:spcBef>
              <a:buFontTx/>
              <a:buChar char="–"/>
            </a:pPr>
            <a:r>
              <a:rPr lang="en-US" dirty="0">
                <a:solidFill>
                  <a:srgbClr val="660066"/>
                </a:solidFill>
                <a:latin typeface="Arial Narrow" charset="0"/>
              </a:rPr>
              <a:t>Current can flow whenever there is a potential difference between the ends of a conductor (or when the two ends have opposite charges)</a:t>
            </a:r>
          </a:p>
          <a:p>
            <a:pPr marL="1143000" lvl="2" indent="-228600">
              <a:spcBef>
                <a:spcPct val="20000"/>
              </a:spcBef>
              <a:buFontTx/>
              <a:buChar char="•"/>
            </a:pPr>
            <a:r>
              <a:rPr lang="en-US" sz="2000" dirty="0">
                <a:solidFill>
                  <a:srgbClr val="003300"/>
                </a:solidFill>
                <a:latin typeface="Arial Narrow" charset="0"/>
              </a:rPr>
              <a:t>The current can flow even through the empty space under certain conditions</a:t>
            </a:r>
          </a:p>
          <a:p>
            <a:pPr marL="742950" lvl="1" indent="-285750">
              <a:spcBef>
                <a:spcPct val="20000"/>
              </a:spcBef>
              <a:buFontTx/>
              <a:buChar char="–"/>
            </a:pPr>
            <a:r>
              <a:rPr lang="en-US" dirty="0">
                <a:solidFill>
                  <a:srgbClr val="660066"/>
                </a:solidFill>
                <a:latin typeface="Arial Narrow" charset="0"/>
              </a:rPr>
              <a:t>Electric current in a wire can be defined as the net amount of charge that passes through the wire’s full cross section at any point per unit time (just like the flow of water through a conduit.)</a:t>
            </a:r>
          </a:p>
          <a:p>
            <a:pPr marL="742950" lvl="1" indent="-285750">
              <a:spcBef>
                <a:spcPct val="20000"/>
              </a:spcBef>
              <a:buFontTx/>
              <a:buChar char="–"/>
            </a:pPr>
            <a:r>
              <a:rPr lang="en-US" dirty="0">
                <a:solidFill>
                  <a:srgbClr val="660066"/>
                </a:solidFill>
                <a:latin typeface="Arial Narrow" charset="0"/>
              </a:rPr>
              <a:t>Average current is defined as:</a:t>
            </a:r>
          </a:p>
          <a:p>
            <a:pPr marL="742950" lvl="1" indent="-285750">
              <a:spcBef>
                <a:spcPct val="20000"/>
              </a:spcBef>
              <a:buFontTx/>
              <a:buChar char="–"/>
            </a:pPr>
            <a:r>
              <a:rPr lang="en-US" dirty="0">
                <a:solidFill>
                  <a:srgbClr val="660066"/>
                </a:solidFill>
                <a:latin typeface="Arial Narrow" charset="0"/>
              </a:rPr>
              <a:t>The instantaneous current is:</a:t>
            </a:r>
          </a:p>
          <a:p>
            <a:pPr marL="742950" lvl="1" indent="-285750">
              <a:spcBef>
                <a:spcPct val="20000"/>
              </a:spcBef>
              <a:buFontTx/>
              <a:buChar char="–"/>
            </a:pPr>
            <a:r>
              <a:rPr lang="en-US" dirty="0">
                <a:solidFill>
                  <a:srgbClr val="660066"/>
                </a:solidFill>
                <a:latin typeface="Arial Narrow" charset="0"/>
              </a:rPr>
              <a:t>What kind of a quantity is the current?</a:t>
            </a:r>
          </a:p>
        </p:txBody>
      </p:sp>
      <p:graphicFrame>
        <p:nvGraphicFramePr>
          <p:cNvPr id="287749" name="Object 2"/>
          <p:cNvGraphicFramePr>
            <a:graphicFrameLocks noChangeAspect="1"/>
          </p:cNvGraphicFramePr>
          <p:nvPr/>
        </p:nvGraphicFramePr>
        <p:xfrm>
          <a:off x="4419600" y="4648200"/>
          <a:ext cx="1075686" cy="373062"/>
        </p:xfrm>
        <a:graphic>
          <a:graphicData uri="http://schemas.openxmlformats.org/presentationml/2006/ole">
            <mc:AlternateContent xmlns:mc="http://schemas.openxmlformats.org/markup-compatibility/2006">
              <mc:Choice xmlns:v="urn:schemas-microsoft-com:vml" Requires="v">
                <p:oleObj spid="_x0000_s144435" name="Equation" r:id="rId4" imgW="660400" imgH="215900" progId="Equation.DSMT4">
                  <p:embed/>
                </p:oleObj>
              </mc:Choice>
              <mc:Fallback>
                <p:oleObj name="Equation" r:id="rId4" imgW="660400" imgH="215900" progId="Equation.DSMT4">
                  <p:embed/>
                  <p:pic>
                    <p:nvPicPr>
                      <p:cNvPr id="287749" name="Object 2"/>
                      <p:cNvPicPr>
                        <a:picLocks noChangeAspect="1" noChangeArrowheads="1"/>
                      </p:cNvPicPr>
                      <p:nvPr/>
                    </p:nvPicPr>
                    <p:blipFill>
                      <a:blip r:embed="rId5"/>
                      <a:srcRect/>
                      <a:stretch>
                        <a:fillRect/>
                      </a:stretch>
                    </p:blipFill>
                    <p:spPr bwMode="auto">
                      <a:xfrm>
                        <a:off x="4419600" y="4648200"/>
                        <a:ext cx="1075686" cy="373062"/>
                      </a:xfrm>
                      <a:prstGeom prst="rect">
                        <a:avLst/>
                      </a:prstGeom>
                      <a:solidFill>
                        <a:srgbClr val="99FFCC"/>
                      </a:solidFill>
                      <a:ln w="28575">
                        <a:solidFill>
                          <a:srgbClr val="FF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287750" name="Object 3"/>
          <p:cNvGraphicFramePr>
            <a:graphicFrameLocks noChangeAspect="1"/>
          </p:cNvGraphicFramePr>
          <p:nvPr/>
        </p:nvGraphicFramePr>
        <p:xfrm>
          <a:off x="4408488" y="5156199"/>
          <a:ext cx="949296" cy="350013"/>
        </p:xfrm>
        <a:graphic>
          <a:graphicData uri="http://schemas.openxmlformats.org/presentationml/2006/ole">
            <mc:AlternateContent xmlns:mc="http://schemas.openxmlformats.org/markup-compatibility/2006">
              <mc:Choice xmlns:v="urn:schemas-microsoft-com:vml" Requires="v">
                <p:oleObj spid="_x0000_s144436" name="Equation" r:id="rId6" imgW="622300" imgH="215900" progId="Equation.DSMT4">
                  <p:embed/>
                </p:oleObj>
              </mc:Choice>
              <mc:Fallback>
                <p:oleObj name="Equation" r:id="rId6" imgW="622300" imgH="215900" progId="Equation.DSMT4">
                  <p:embed/>
                  <p:pic>
                    <p:nvPicPr>
                      <p:cNvPr id="287750" name="Object 3"/>
                      <p:cNvPicPr>
                        <a:picLocks noChangeAspect="1" noChangeArrowheads="1"/>
                      </p:cNvPicPr>
                      <p:nvPr/>
                    </p:nvPicPr>
                    <p:blipFill>
                      <a:blip r:embed="rId7"/>
                      <a:srcRect/>
                      <a:stretch>
                        <a:fillRect/>
                      </a:stretch>
                    </p:blipFill>
                    <p:spPr bwMode="auto">
                      <a:xfrm>
                        <a:off x="4408488" y="5156199"/>
                        <a:ext cx="949296" cy="350013"/>
                      </a:xfrm>
                      <a:prstGeom prst="rect">
                        <a:avLst/>
                      </a:prstGeom>
                      <a:solidFill>
                        <a:srgbClr val="99FFCC"/>
                      </a:solidFill>
                      <a:ln w="28575">
                        <a:solidFill>
                          <a:srgbClr val="FF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87751" name="Text Box 7"/>
          <p:cNvSpPr txBox="1">
            <a:spLocks noChangeArrowheads="1"/>
          </p:cNvSpPr>
          <p:nvPr/>
        </p:nvSpPr>
        <p:spPr bwMode="auto">
          <a:xfrm>
            <a:off x="6196317" y="4572000"/>
            <a:ext cx="2694969" cy="40011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2000" dirty="0">
                <a:solidFill>
                  <a:srgbClr val="FF0000"/>
                </a:solidFill>
                <a:latin typeface="Arial Narrow" charset="0"/>
              </a:rPr>
              <a:t>Unit of the electric current?</a:t>
            </a:r>
          </a:p>
        </p:txBody>
      </p:sp>
      <p:sp>
        <p:nvSpPr>
          <p:cNvPr id="287752" name="Text Box 8"/>
          <p:cNvSpPr txBox="1">
            <a:spLocks noChangeArrowheads="1"/>
          </p:cNvSpPr>
          <p:nvPr/>
        </p:nvSpPr>
        <p:spPr bwMode="auto">
          <a:xfrm>
            <a:off x="6649840" y="5137150"/>
            <a:ext cx="500457" cy="40011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2000">
                <a:solidFill>
                  <a:srgbClr val="FF0000"/>
                </a:solidFill>
                <a:latin typeface="Arial Narrow" charset="0"/>
              </a:rPr>
              <a:t>C/s</a:t>
            </a:r>
          </a:p>
        </p:txBody>
      </p:sp>
      <p:sp>
        <p:nvSpPr>
          <p:cNvPr id="287753" name="Text Box 9"/>
          <p:cNvSpPr txBox="1">
            <a:spLocks noChangeArrowheads="1"/>
          </p:cNvSpPr>
          <p:nvPr/>
        </p:nvSpPr>
        <p:spPr bwMode="auto">
          <a:xfrm>
            <a:off x="7341167" y="5137150"/>
            <a:ext cx="998991" cy="40011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2000">
                <a:solidFill>
                  <a:srgbClr val="FF0000"/>
                </a:solidFill>
                <a:latin typeface="Arial Narrow" charset="0"/>
              </a:rPr>
              <a:t>1A=1C/s</a:t>
            </a:r>
          </a:p>
        </p:txBody>
      </p:sp>
      <p:sp>
        <p:nvSpPr>
          <p:cNvPr id="287754" name="Text Box 10"/>
          <p:cNvSpPr txBox="1">
            <a:spLocks noChangeArrowheads="1"/>
          </p:cNvSpPr>
          <p:nvPr/>
        </p:nvSpPr>
        <p:spPr bwMode="auto">
          <a:xfrm>
            <a:off x="609600" y="6019800"/>
            <a:ext cx="8077200" cy="707886"/>
          </a:xfrm>
          <a:prstGeom prst="rect">
            <a:avLst/>
          </a:prstGeom>
          <a:solidFill>
            <a:srgbClr val="FFFF66"/>
          </a:solidFill>
          <a:ln w="28575">
            <a:solidFill>
              <a:srgbClr val="FF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r>
              <a:rPr lang="en-US" sz="2000" b="1" dirty="0">
                <a:solidFill>
                  <a:srgbClr val="FF0000"/>
                </a:solidFill>
                <a:latin typeface="Arial Narrow" charset="0"/>
              </a:rPr>
              <a:t>In a single circuit, the conservation of electric charge guarantees that the current at one point of the circuit is the same as any other points on the circuit.</a:t>
            </a:r>
          </a:p>
        </p:txBody>
      </p:sp>
      <p:sp>
        <p:nvSpPr>
          <p:cNvPr id="287755" name="Text Box 11"/>
          <p:cNvSpPr txBox="1">
            <a:spLocks noChangeArrowheads="1"/>
          </p:cNvSpPr>
          <p:nvPr/>
        </p:nvSpPr>
        <p:spPr bwMode="auto">
          <a:xfrm>
            <a:off x="5743896" y="5562600"/>
            <a:ext cx="721671" cy="369332"/>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1800">
                <a:solidFill>
                  <a:srgbClr val="FF0000"/>
                </a:solidFill>
                <a:latin typeface="Arial Narrow" charset="0"/>
              </a:rPr>
              <a:t>Scalar</a:t>
            </a:r>
          </a:p>
        </p:txBody>
      </p:sp>
    </p:spTree>
    <p:extLst>
      <p:ext uri="{BB962C8B-B14F-4D97-AF65-F5344CB8AC3E}">
        <p14:creationId xmlns:p14="http://schemas.microsoft.com/office/powerpoint/2010/main" val="21548412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7748">
                                            <p:txEl>
                                              <p:pRg st="0" end="0"/>
                                            </p:txEl>
                                          </p:spTgt>
                                        </p:tgtEl>
                                        <p:attrNameLst>
                                          <p:attrName>style.visibility</p:attrName>
                                        </p:attrNameLst>
                                      </p:cBhvr>
                                      <p:to>
                                        <p:strVal val="visible"/>
                                      </p:to>
                                    </p:set>
                                    <p:animEffect transition="in" filter="wipe(left)">
                                      <p:cBhvr>
                                        <p:cTn id="7" dur="500"/>
                                        <p:tgtEl>
                                          <p:spTgt spid="2877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87746"/>
                                        </p:tgtEl>
                                        <p:attrNameLst>
                                          <p:attrName>style.visibility</p:attrName>
                                        </p:attrNameLst>
                                      </p:cBhvr>
                                      <p:to>
                                        <p:strVal val="visible"/>
                                      </p:to>
                                    </p:set>
                                    <p:anim calcmode="lin" valueType="num">
                                      <p:cBhvr>
                                        <p:cTn id="12" dur="500" fill="hold"/>
                                        <p:tgtEl>
                                          <p:spTgt spid="287746"/>
                                        </p:tgtEl>
                                        <p:attrNameLst>
                                          <p:attrName>ppt_w</p:attrName>
                                        </p:attrNameLst>
                                      </p:cBhvr>
                                      <p:tavLst>
                                        <p:tav tm="0">
                                          <p:val>
                                            <p:fltVal val="0"/>
                                          </p:val>
                                        </p:tav>
                                        <p:tav tm="100000">
                                          <p:val>
                                            <p:strVal val="#ppt_w"/>
                                          </p:val>
                                        </p:tav>
                                      </p:tavLst>
                                    </p:anim>
                                    <p:anim calcmode="lin" valueType="num">
                                      <p:cBhvr>
                                        <p:cTn id="13" dur="500" fill="hold"/>
                                        <p:tgtEl>
                                          <p:spTgt spid="287746"/>
                                        </p:tgtEl>
                                        <p:attrNameLst>
                                          <p:attrName>ppt_h</p:attrName>
                                        </p:attrNameLst>
                                      </p:cBhvr>
                                      <p:tavLst>
                                        <p:tav tm="0">
                                          <p:val>
                                            <p:fltVal val="0"/>
                                          </p:val>
                                        </p:tav>
                                        <p:tav tm="100000">
                                          <p:val>
                                            <p:strVal val="#ppt_h"/>
                                          </p:val>
                                        </p:tav>
                                      </p:tavLst>
                                    </p:anim>
                                    <p:animEffect transition="in" filter="fade">
                                      <p:cBhvr>
                                        <p:cTn id="14" dur="500"/>
                                        <p:tgtEl>
                                          <p:spTgt spid="28774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87748">
                                            <p:txEl>
                                              <p:pRg st="1" end="1"/>
                                            </p:txEl>
                                          </p:spTgt>
                                        </p:tgtEl>
                                        <p:attrNameLst>
                                          <p:attrName>style.visibility</p:attrName>
                                        </p:attrNameLst>
                                      </p:cBhvr>
                                      <p:to>
                                        <p:strVal val="visible"/>
                                      </p:to>
                                    </p:set>
                                    <p:animEffect transition="in" filter="wipe(left)">
                                      <p:cBhvr>
                                        <p:cTn id="19" dur="500"/>
                                        <p:tgtEl>
                                          <p:spTgt spid="287748">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87748">
                                            <p:txEl>
                                              <p:pRg st="2" end="2"/>
                                            </p:txEl>
                                          </p:spTgt>
                                        </p:tgtEl>
                                        <p:attrNameLst>
                                          <p:attrName>style.visibility</p:attrName>
                                        </p:attrNameLst>
                                      </p:cBhvr>
                                      <p:to>
                                        <p:strVal val="visible"/>
                                      </p:to>
                                    </p:set>
                                    <p:animEffect transition="in" filter="wipe(left)">
                                      <p:cBhvr>
                                        <p:cTn id="24" dur="500"/>
                                        <p:tgtEl>
                                          <p:spTgt spid="287748">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87748">
                                            <p:txEl>
                                              <p:pRg st="3" end="3"/>
                                            </p:txEl>
                                          </p:spTgt>
                                        </p:tgtEl>
                                        <p:attrNameLst>
                                          <p:attrName>style.visibility</p:attrName>
                                        </p:attrNameLst>
                                      </p:cBhvr>
                                      <p:to>
                                        <p:strVal val="visible"/>
                                      </p:to>
                                    </p:set>
                                    <p:animEffect transition="in" filter="wipe(left)">
                                      <p:cBhvr>
                                        <p:cTn id="29" dur="500"/>
                                        <p:tgtEl>
                                          <p:spTgt spid="287748">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87748">
                                            <p:txEl>
                                              <p:pRg st="4" end="4"/>
                                            </p:txEl>
                                          </p:spTgt>
                                        </p:tgtEl>
                                        <p:attrNameLst>
                                          <p:attrName>style.visibility</p:attrName>
                                        </p:attrNameLst>
                                      </p:cBhvr>
                                      <p:to>
                                        <p:strVal val="visible"/>
                                      </p:to>
                                    </p:set>
                                    <p:animEffect transition="in" filter="wipe(left)">
                                      <p:cBhvr>
                                        <p:cTn id="34" dur="500"/>
                                        <p:tgtEl>
                                          <p:spTgt spid="287748">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87748">
                                            <p:txEl>
                                              <p:pRg st="5" end="5"/>
                                            </p:txEl>
                                          </p:spTgt>
                                        </p:tgtEl>
                                        <p:attrNameLst>
                                          <p:attrName>style.visibility</p:attrName>
                                        </p:attrNameLst>
                                      </p:cBhvr>
                                      <p:to>
                                        <p:strVal val="visible"/>
                                      </p:to>
                                    </p:set>
                                    <p:animEffect transition="in" filter="wipe(left)">
                                      <p:cBhvr>
                                        <p:cTn id="39" dur="500"/>
                                        <p:tgtEl>
                                          <p:spTgt spid="287748">
                                            <p:txEl>
                                              <p:pRg st="5" end="5"/>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87749"/>
                                        </p:tgtEl>
                                        <p:attrNameLst>
                                          <p:attrName>style.visibility</p:attrName>
                                        </p:attrNameLst>
                                      </p:cBhvr>
                                      <p:to>
                                        <p:strVal val="visible"/>
                                      </p:to>
                                    </p:set>
                                    <p:animEffect transition="in" filter="wipe(left)">
                                      <p:cBhvr>
                                        <p:cTn id="44" dur="500"/>
                                        <p:tgtEl>
                                          <p:spTgt spid="28774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87748">
                                            <p:txEl>
                                              <p:pRg st="6" end="6"/>
                                            </p:txEl>
                                          </p:spTgt>
                                        </p:tgtEl>
                                        <p:attrNameLst>
                                          <p:attrName>style.visibility</p:attrName>
                                        </p:attrNameLst>
                                      </p:cBhvr>
                                      <p:to>
                                        <p:strVal val="visible"/>
                                      </p:to>
                                    </p:set>
                                    <p:animEffect transition="in" filter="wipe(left)">
                                      <p:cBhvr>
                                        <p:cTn id="49" dur="500"/>
                                        <p:tgtEl>
                                          <p:spTgt spid="287748">
                                            <p:txEl>
                                              <p:pRg st="6" end="6"/>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287750"/>
                                        </p:tgtEl>
                                        <p:attrNameLst>
                                          <p:attrName>style.visibility</p:attrName>
                                        </p:attrNameLst>
                                      </p:cBhvr>
                                      <p:to>
                                        <p:strVal val="visible"/>
                                      </p:to>
                                    </p:set>
                                    <p:animEffect transition="in" filter="wipe(left)">
                                      <p:cBhvr>
                                        <p:cTn id="54" dur="500"/>
                                        <p:tgtEl>
                                          <p:spTgt spid="28775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87751"/>
                                        </p:tgtEl>
                                        <p:attrNameLst>
                                          <p:attrName>style.visibility</p:attrName>
                                        </p:attrNameLst>
                                      </p:cBhvr>
                                      <p:to>
                                        <p:strVal val="visible"/>
                                      </p:to>
                                    </p:set>
                                    <p:animEffect transition="in" filter="wipe(left)">
                                      <p:cBhvr>
                                        <p:cTn id="59" dur="500"/>
                                        <p:tgtEl>
                                          <p:spTgt spid="28775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87752"/>
                                        </p:tgtEl>
                                        <p:attrNameLst>
                                          <p:attrName>style.visibility</p:attrName>
                                        </p:attrNameLst>
                                      </p:cBhvr>
                                      <p:to>
                                        <p:strVal val="visible"/>
                                      </p:to>
                                    </p:set>
                                    <p:animEffect transition="in" filter="wipe(left)">
                                      <p:cBhvr>
                                        <p:cTn id="64" dur="500"/>
                                        <p:tgtEl>
                                          <p:spTgt spid="28775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87753"/>
                                        </p:tgtEl>
                                        <p:attrNameLst>
                                          <p:attrName>style.visibility</p:attrName>
                                        </p:attrNameLst>
                                      </p:cBhvr>
                                      <p:to>
                                        <p:strVal val="visible"/>
                                      </p:to>
                                    </p:set>
                                    <p:animEffect transition="in" filter="wipe(left)">
                                      <p:cBhvr>
                                        <p:cTn id="69" dur="500"/>
                                        <p:tgtEl>
                                          <p:spTgt spid="28775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287748">
                                            <p:txEl>
                                              <p:pRg st="7" end="7"/>
                                            </p:txEl>
                                          </p:spTgt>
                                        </p:tgtEl>
                                        <p:attrNameLst>
                                          <p:attrName>style.visibility</p:attrName>
                                        </p:attrNameLst>
                                      </p:cBhvr>
                                      <p:to>
                                        <p:strVal val="visible"/>
                                      </p:to>
                                    </p:set>
                                    <p:animEffect transition="in" filter="wipe(left)">
                                      <p:cBhvr>
                                        <p:cTn id="74" dur="500"/>
                                        <p:tgtEl>
                                          <p:spTgt spid="287748">
                                            <p:txEl>
                                              <p:pRg st="7" end="7"/>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287755"/>
                                        </p:tgtEl>
                                        <p:attrNameLst>
                                          <p:attrName>style.visibility</p:attrName>
                                        </p:attrNameLst>
                                      </p:cBhvr>
                                      <p:to>
                                        <p:strVal val="visible"/>
                                      </p:to>
                                    </p:set>
                                    <p:animEffect transition="in" filter="wipe(left)">
                                      <p:cBhvr>
                                        <p:cTn id="79" dur="500"/>
                                        <p:tgtEl>
                                          <p:spTgt spid="287755"/>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287754"/>
                                        </p:tgtEl>
                                        <p:attrNameLst>
                                          <p:attrName>style.visibility</p:attrName>
                                        </p:attrNameLst>
                                      </p:cBhvr>
                                      <p:to>
                                        <p:strVal val="visible"/>
                                      </p:to>
                                    </p:set>
                                    <p:animEffect transition="in" filter="wipe(left)">
                                      <p:cBhvr>
                                        <p:cTn id="84" dur="500"/>
                                        <p:tgtEl>
                                          <p:spTgt spid="287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8" grpId="0" build="p"/>
      <p:bldP spid="287751" grpId="0" animBg="1"/>
      <p:bldP spid="287752" grpId="0" animBg="1"/>
      <p:bldP spid="287753" grpId="0" animBg="1"/>
      <p:bldP spid="287754" grpId="0" animBg="1"/>
      <p:bldP spid="28775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Monday, Mar. 23, 2020</a:t>
            </a:r>
          </a:p>
        </p:txBody>
      </p:sp>
      <p:sp>
        <p:nvSpPr>
          <p:cNvPr id="5" name="Footer Placeholder 4"/>
          <p:cNvSpPr>
            <a:spLocks noGrp="1"/>
          </p:cNvSpPr>
          <p:nvPr>
            <p:ph type="ftr" sz="quarter" idx="11"/>
          </p:nvPr>
        </p:nvSpPr>
        <p:spPr/>
        <p:txBody>
          <a:bodyPr/>
          <a:lstStyle/>
          <a:p>
            <a:r>
              <a:rPr lang="en-US"/>
              <a:t>PHYS 1444-002, Spring 2020                    Dr. Jaehoon Yu</a:t>
            </a:r>
          </a:p>
        </p:txBody>
      </p:sp>
      <p:sp>
        <p:nvSpPr>
          <p:cNvPr id="6" name="Slide Number Placeholder 5"/>
          <p:cNvSpPr>
            <a:spLocks noGrp="1"/>
          </p:cNvSpPr>
          <p:nvPr>
            <p:ph type="sldNum" sz="quarter" idx="12"/>
          </p:nvPr>
        </p:nvSpPr>
        <p:spPr/>
        <p:txBody>
          <a:bodyPr/>
          <a:lstStyle/>
          <a:p>
            <a:fld id="{41481B35-2D2F-3745-9DED-E811F3666B05}" type="slidenum">
              <a:rPr lang="en-US"/>
              <a:pPr/>
              <a:t>5</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conductors have in abundance?</a:t>
            </a:r>
          </a:p>
          <a:p>
            <a:pPr marL="742950" lvl="1" indent="-285750">
              <a:spcBef>
                <a:spcPct val="20000"/>
              </a:spcBef>
              <a:buFontTx/>
              <a:buChar char="–"/>
            </a:pPr>
            <a:r>
              <a:rPr lang="en-US" dirty="0">
                <a:solidFill>
                  <a:srgbClr val="660066"/>
                </a:solidFill>
                <a:latin typeface="Arial Narrow" charset="0"/>
                <a:ea typeface="ＭＳ Ｐゴシック" charset="-128"/>
              </a:rPr>
              <a:t>Free electrons</a:t>
            </a:r>
          </a:p>
          <a:p>
            <a:pPr marL="342900" indent="-342900">
              <a:spcBef>
                <a:spcPct val="20000"/>
              </a:spcBef>
              <a:buFontTx/>
              <a:buChar char="•"/>
            </a:pPr>
            <a:r>
              <a:rPr lang="en-US" sz="2800" dirty="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dirty="0">
                <a:solidFill>
                  <a:srgbClr val="660066"/>
                </a:solidFill>
                <a:latin typeface="Arial Narrow" charset="0"/>
                <a:ea typeface="ＭＳ Ｐゴシック" charset="-128"/>
              </a:rPr>
              <a:t>Electrons start flowing through the wire continuously as soon as both the terminals are connected to the wire.  Why?</a:t>
            </a:r>
          </a:p>
          <a:p>
            <a:pPr marL="1143000" lvl="2" indent="-228600">
              <a:spcBef>
                <a:spcPct val="20000"/>
              </a:spcBef>
              <a:buFontTx/>
              <a:buChar char="•"/>
            </a:pPr>
            <a:r>
              <a:rPr lang="en-US" sz="2000" dirty="0">
                <a:solidFill>
                  <a:srgbClr val="003300"/>
                </a:solidFill>
                <a:latin typeface="Arial Narrow" charset="0"/>
                <a:ea typeface="ＭＳ Ｐゴシック" charset="-128"/>
              </a:rPr>
              <a:t>The potential difference between the battery terminals sets up an electric field inside the wire and in the direction parallel along the wire</a:t>
            </a:r>
          </a:p>
          <a:p>
            <a:pPr marL="1143000" lvl="2" indent="-228600">
              <a:spcBef>
                <a:spcPct val="20000"/>
              </a:spcBef>
              <a:buFontTx/>
              <a:buChar char="•"/>
            </a:pPr>
            <a:r>
              <a:rPr lang="en-US" sz="2000" dirty="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dirty="0">
                <a:solidFill>
                  <a:srgbClr val="003300"/>
                </a:solidFill>
                <a:latin typeface="Arial Narrow" charset="0"/>
                <a:ea typeface="ＭＳ Ｐゴシック" charset="-128"/>
              </a:rPr>
              <a:t>The electrons leaving the negative terminal flow through the wire and arrive at the positive terminal</a:t>
            </a:r>
          </a:p>
          <a:p>
            <a:pPr marL="1600200" lvl="3" indent="-228600">
              <a:spcBef>
                <a:spcPct val="20000"/>
              </a:spcBef>
              <a:buFontTx/>
              <a:buChar char="–"/>
            </a:pPr>
            <a:r>
              <a:rPr lang="en-US" sz="1800" dirty="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dirty="0">
                <a:solidFill>
                  <a:srgbClr val="660066"/>
                </a:solidFill>
                <a:latin typeface="Arial Narrow" charset="0"/>
                <a:ea typeface="ＭＳ Ｐゴシック" charset="-128"/>
              </a:rPr>
              <a:t>Due to historical convention, the direction of the current is opposite to the direction of flow of electrons </a:t>
            </a:r>
            <a:r>
              <a:rPr lang="en-US" dirty="0">
                <a:solidFill>
                  <a:srgbClr val="660066"/>
                </a:solidFill>
                <a:latin typeface="Arial Narrow" charset="0"/>
                <a:ea typeface="ＭＳ Ｐゴシック" charset="-128"/>
                <a:sym typeface="Wingdings" charset="2"/>
              </a:rPr>
              <a:t> Conventional Current</a:t>
            </a:r>
          </a:p>
        </p:txBody>
      </p:sp>
    </p:spTree>
    <p:extLst>
      <p:ext uri="{BB962C8B-B14F-4D97-AF65-F5344CB8AC3E}">
        <p14:creationId xmlns:p14="http://schemas.microsoft.com/office/powerpoint/2010/main" val="62486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9795">
                                            <p:txEl>
                                              <p:pRg st="0" end="0"/>
                                            </p:txEl>
                                          </p:spTgt>
                                        </p:tgtEl>
                                        <p:attrNameLst>
                                          <p:attrName>style.visibility</p:attrName>
                                        </p:attrNameLst>
                                      </p:cBhvr>
                                      <p:to>
                                        <p:strVal val="visible"/>
                                      </p:to>
                                    </p:set>
                                    <p:animEffect transition="in" filter="wipe(left)">
                                      <p:cBhvr>
                                        <p:cTn id="7" dur="500"/>
                                        <p:tgtEl>
                                          <p:spTgt spid="289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9795">
                                            <p:txEl>
                                              <p:pRg st="1" end="1"/>
                                            </p:txEl>
                                          </p:spTgt>
                                        </p:tgtEl>
                                        <p:attrNameLst>
                                          <p:attrName>style.visibility</p:attrName>
                                        </p:attrNameLst>
                                      </p:cBhvr>
                                      <p:to>
                                        <p:strVal val="visible"/>
                                      </p:to>
                                    </p:set>
                                    <p:animEffect transition="in" filter="wipe(left)">
                                      <p:cBhvr>
                                        <p:cTn id="12" dur="500"/>
                                        <p:tgtEl>
                                          <p:spTgt spid="289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9795">
                                            <p:txEl>
                                              <p:pRg st="2" end="2"/>
                                            </p:txEl>
                                          </p:spTgt>
                                        </p:tgtEl>
                                        <p:attrNameLst>
                                          <p:attrName>style.visibility</p:attrName>
                                        </p:attrNameLst>
                                      </p:cBhvr>
                                      <p:to>
                                        <p:strVal val="visible"/>
                                      </p:to>
                                    </p:set>
                                    <p:animEffect transition="in" filter="wipe(left)">
                                      <p:cBhvr>
                                        <p:cTn id="17" dur="500"/>
                                        <p:tgtEl>
                                          <p:spTgt spid="289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9795">
                                            <p:txEl>
                                              <p:pRg st="3" end="3"/>
                                            </p:txEl>
                                          </p:spTgt>
                                        </p:tgtEl>
                                        <p:attrNameLst>
                                          <p:attrName>style.visibility</p:attrName>
                                        </p:attrNameLst>
                                      </p:cBhvr>
                                      <p:to>
                                        <p:strVal val="visible"/>
                                      </p:to>
                                    </p:set>
                                    <p:animEffect transition="in" filter="wipe(left)">
                                      <p:cBhvr>
                                        <p:cTn id="22" dur="500"/>
                                        <p:tgtEl>
                                          <p:spTgt spid="289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9795">
                                            <p:txEl>
                                              <p:pRg st="4" end="4"/>
                                            </p:txEl>
                                          </p:spTgt>
                                        </p:tgtEl>
                                        <p:attrNameLst>
                                          <p:attrName>style.visibility</p:attrName>
                                        </p:attrNameLst>
                                      </p:cBhvr>
                                      <p:to>
                                        <p:strVal val="visible"/>
                                      </p:to>
                                    </p:set>
                                    <p:animEffect transition="in" filter="wipe(left)">
                                      <p:cBhvr>
                                        <p:cTn id="27" dur="500"/>
                                        <p:tgtEl>
                                          <p:spTgt spid="289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9795">
                                            <p:txEl>
                                              <p:pRg st="5" end="5"/>
                                            </p:txEl>
                                          </p:spTgt>
                                        </p:tgtEl>
                                        <p:attrNameLst>
                                          <p:attrName>style.visibility</p:attrName>
                                        </p:attrNameLst>
                                      </p:cBhvr>
                                      <p:to>
                                        <p:strVal val="visible"/>
                                      </p:to>
                                    </p:set>
                                    <p:animEffect transition="in" filter="wipe(left)">
                                      <p:cBhvr>
                                        <p:cTn id="32" dur="500"/>
                                        <p:tgtEl>
                                          <p:spTgt spid="2897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9795">
                                            <p:txEl>
                                              <p:pRg st="6" end="6"/>
                                            </p:txEl>
                                          </p:spTgt>
                                        </p:tgtEl>
                                        <p:attrNameLst>
                                          <p:attrName>style.visibility</p:attrName>
                                        </p:attrNameLst>
                                      </p:cBhvr>
                                      <p:to>
                                        <p:strVal val="visible"/>
                                      </p:to>
                                    </p:set>
                                    <p:animEffect transition="in" filter="wipe(left)">
                                      <p:cBhvr>
                                        <p:cTn id="37" dur="500"/>
                                        <p:tgtEl>
                                          <p:spTgt spid="2897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9795">
                                            <p:txEl>
                                              <p:pRg st="7" end="7"/>
                                            </p:txEl>
                                          </p:spTgt>
                                        </p:tgtEl>
                                        <p:attrNameLst>
                                          <p:attrName>style.visibility</p:attrName>
                                        </p:attrNameLst>
                                      </p:cBhvr>
                                      <p:to>
                                        <p:strVal val="visible"/>
                                      </p:to>
                                    </p:set>
                                    <p:animEffect transition="in" filter="wipe(left)">
                                      <p:cBhvr>
                                        <p:cTn id="42" dur="500"/>
                                        <p:tgtEl>
                                          <p:spTgt spid="2897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9795">
                                            <p:txEl>
                                              <p:pRg st="8" end="8"/>
                                            </p:txEl>
                                          </p:spTgt>
                                        </p:tgtEl>
                                        <p:attrNameLst>
                                          <p:attrName>style.visibility</p:attrName>
                                        </p:attrNameLst>
                                      </p:cBhvr>
                                      <p:to>
                                        <p:strVal val="visible"/>
                                      </p:to>
                                    </p:set>
                                    <p:animEffect transition="in" filter="wipe(left)">
                                      <p:cBhvr>
                                        <p:cTn id="47" dur="500"/>
                                        <p:tgtEl>
                                          <p:spTgt spid="2897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Monday, Mar. 23, 2020</a:t>
            </a:r>
          </a:p>
        </p:txBody>
      </p:sp>
      <p:sp>
        <p:nvSpPr>
          <p:cNvPr id="6" name="Footer Placeholder 4"/>
          <p:cNvSpPr>
            <a:spLocks noGrp="1"/>
          </p:cNvSpPr>
          <p:nvPr>
            <p:ph type="ftr" sz="quarter" idx="11"/>
          </p:nvPr>
        </p:nvSpPr>
        <p:spPr/>
        <p:txBody>
          <a:bodyPr/>
          <a:lstStyle/>
          <a:p>
            <a:r>
              <a:rPr lang="en-US"/>
              <a:t>PHYS 1444-002, Spring 2020                    Dr. Jaehoon Yu</a:t>
            </a:r>
          </a:p>
        </p:txBody>
      </p:sp>
      <p:sp>
        <p:nvSpPr>
          <p:cNvPr id="7" name="Slide Number Placeholder 5"/>
          <p:cNvSpPr>
            <a:spLocks noGrp="1"/>
          </p:cNvSpPr>
          <p:nvPr>
            <p:ph type="sldNum" sz="quarter" idx="12"/>
          </p:nvPr>
        </p:nvSpPr>
        <p:spPr/>
        <p:txBody>
          <a:bodyPr/>
          <a:lstStyle/>
          <a:p>
            <a:fld id="{71DE1FA1-28F9-8548-92BC-A594BF8A14E7}" type="slidenum">
              <a:rPr lang="en-US"/>
              <a:pPr/>
              <a:t>6</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we need to produce electric current?</a:t>
            </a:r>
          </a:p>
          <a:p>
            <a:pPr marL="742950" lvl="1" indent="-285750">
              <a:spcBef>
                <a:spcPct val="20000"/>
              </a:spcBef>
              <a:buFontTx/>
              <a:buChar char="–"/>
            </a:pPr>
            <a:r>
              <a:rPr lang="en-US" dirty="0">
                <a:solidFill>
                  <a:srgbClr val="660066"/>
                </a:solidFill>
                <a:latin typeface="Arial Narrow" charset="0"/>
                <a:ea typeface="ＭＳ Ｐゴシック" charset="-128"/>
              </a:rPr>
              <a:t>Potential difference</a:t>
            </a:r>
          </a:p>
          <a:p>
            <a:pPr marL="342900" indent="-342900">
              <a:spcBef>
                <a:spcPct val="20000"/>
              </a:spcBef>
              <a:buFontTx/>
              <a:buChar char="•"/>
            </a:pPr>
            <a:r>
              <a:rPr lang="en-US" sz="2800" dirty="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dirty="0">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dirty="0">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dirty="0">
                <a:solidFill>
                  <a:srgbClr val="003300"/>
                </a:solidFill>
                <a:latin typeface="Arial Narrow" charset="0"/>
                <a:ea typeface="ＭＳ Ｐゴシック" charset="-128"/>
              </a:rPr>
              <a:t>It changes the direction of the current flow</a:t>
            </a:r>
          </a:p>
          <a:p>
            <a:pPr marL="1143000" lvl="2" indent="-228600">
              <a:spcBef>
                <a:spcPct val="20000"/>
              </a:spcBef>
              <a:buFontTx/>
              <a:buChar char="•"/>
            </a:pPr>
            <a:r>
              <a:rPr lang="en-US" sz="2000" dirty="0">
                <a:solidFill>
                  <a:srgbClr val="003300"/>
                </a:solidFill>
                <a:latin typeface="Arial Narrow" charset="0"/>
                <a:ea typeface="ＭＳ Ｐゴシック" charset="-128"/>
              </a:rPr>
              <a:t>Does not change the size of the current</a:t>
            </a:r>
          </a:p>
          <a:p>
            <a:pPr marL="742950" lvl="1" indent="-285750">
              <a:spcBef>
                <a:spcPct val="20000"/>
              </a:spcBef>
              <a:buFontTx/>
              <a:buChar char="–"/>
            </a:pPr>
            <a:r>
              <a:rPr lang="en-US" dirty="0">
                <a:solidFill>
                  <a:srgbClr val="660066"/>
                </a:solidFill>
                <a:latin typeface="Arial Narrow" charset="0"/>
                <a:ea typeface="ＭＳ Ｐゴシック" charset="-128"/>
              </a:rPr>
              <a:t>Just as in water flow case, if the height difference is large the flow rate is large </a:t>
            </a:r>
            <a:r>
              <a:rPr lang="en-US" dirty="0">
                <a:solidFill>
                  <a:srgbClr val="660066"/>
                </a:solidFill>
                <a:latin typeface="Arial Narrow" charset="0"/>
                <a:ea typeface="ＭＳ Ｐゴシック" charset="-128"/>
                <a:sym typeface="Wingdings" charset="2"/>
              </a:rPr>
              <a:t> If the potential difference is large, the current is large.</a:t>
            </a:r>
            <a:endParaRPr lang="en-US" dirty="0">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mc:AlternateContent xmlns:mc="http://schemas.openxmlformats.org/markup-compatibility/2006">
              <mc:Choice xmlns:v="urn:schemas-microsoft-com:vml" Requires="v">
                <p:oleObj spid="_x0000_s92271" name="Equation" r:id="rId4" imgW="368280" imgH="164880" progId="Equation.DSMT4">
                  <p:embed/>
                </p:oleObj>
              </mc:Choice>
              <mc:Fallback>
                <p:oleObj name="Equation" r:id="rId4" imgW="368280" imgH="164880" progId="Equation.DSMT4">
                  <p:embed/>
                  <p:pic>
                    <p:nvPicPr>
                      <p:cNvPr id="29082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1200" y="2286000"/>
                        <a:ext cx="935038"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7271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0819">
                                            <p:txEl>
                                              <p:pRg st="0" end="0"/>
                                            </p:txEl>
                                          </p:spTgt>
                                        </p:tgtEl>
                                        <p:attrNameLst>
                                          <p:attrName>style.visibility</p:attrName>
                                        </p:attrNameLst>
                                      </p:cBhvr>
                                      <p:to>
                                        <p:strVal val="visible"/>
                                      </p:to>
                                    </p:set>
                                    <p:animEffect transition="in" filter="wipe(left)">
                                      <p:cBhvr>
                                        <p:cTn id="7" dur="500"/>
                                        <p:tgtEl>
                                          <p:spTgt spid="290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0819">
                                            <p:txEl>
                                              <p:pRg st="1" end="1"/>
                                            </p:txEl>
                                          </p:spTgt>
                                        </p:tgtEl>
                                        <p:attrNameLst>
                                          <p:attrName>style.visibility</p:attrName>
                                        </p:attrNameLst>
                                      </p:cBhvr>
                                      <p:to>
                                        <p:strVal val="visible"/>
                                      </p:to>
                                    </p:set>
                                    <p:animEffect transition="in" filter="wipe(left)">
                                      <p:cBhvr>
                                        <p:cTn id="12" dur="500"/>
                                        <p:tgtEl>
                                          <p:spTgt spid="290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0819">
                                            <p:txEl>
                                              <p:pRg st="2" end="2"/>
                                            </p:txEl>
                                          </p:spTgt>
                                        </p:tgtEl>
                                        <p:attrNameLst>
                                          <p:attrName>style.visibility</p:attrName>
                                        </p:attrNameLst>
                                      </p:cBhvr>
                                      <p:to>
                                        <p:strVal val="visible"/>
                                      </p:to>
                                    </p:set>
                                    <p:animEffect transition="in" filter="wipe(left)">
                                      <p:cBhvr>
                                        <p:cTn id="17" dur="500"/>
                                        <p:tgtEl>
                                          <p:spTgt spid="290819">
                                            <p:txEl>
                                              <p:pRg st="2" end="2"/>
                                            </p:txEl>
                                          </p:spTgt>
                                        </p:tgtEl>
                                      </p:cBhvr>
                                    </p:animEffect>
                                  </p:childTnLst>
                                </p:cTn>
                              </p:par>
                            </p:childTnLst>
                          </p:cTn>
                        </p:par>
                        <p:par>
                          <p:cTn id="18" fill="hold">
                            <p:stCondLst>
                              <p:cond delay="1300"/>
                            </p:stCondLst>
                            <p:childTnLst>
                              <p:par>
                                <p:cTn id="19" presetID="22" presetClass="entr" presetSubtype="8" fill="hold" nodeType="afterEffect">
                                  <p:stCondLst>
                                    <p:cond delay="0"/>
                                  </p:stCondLst>
                                  <p:childTnLst>
                                    <p:set>
                                      <p:cBhvr>
                                        <p:cTn id="20" dur="1" fill="hold">
                                          <p:stCondLst>
                                            <p:cond delay="0"/>
                                          </p:stCondLst>
                                        </p:cTn>
                                        <p:tgtEl>
                                          <p:spTgt spid="290820"/>
                                        </p:tgtEl>
                                        <p:attrNameLst>
                                          <p:attrName>style.visibility</p:attrName>
                                        </p:attrNameLst>
                                      </p:cBhvr>
                                      <p:to>
                                        <p:strVal val="visible"/>
                                      </p:to>
                                    </p:set>
                                    <p:animEffect transition="in" filter="wipe(left)">
                                      <p:cBhvr>
                                        <p:cTn id="21" dur="500"/>
                                        <p:tgtEl>
                                          <p:spTgt spid="29082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290819">
                                            <p:txEl>
                                              <p:pRg st="3" end="3"/>
                                            </p:txEl>
                                          </p:spTgt>
                                        </p:tgtEl>
                                        <p:attrNameLst>
                                          <p:attrName>style.visibility</p:attrName>
                                        </p:attrNameLst>
                                      </p:cBhvr>
                                      <p:to>
                                        <p:strVal val="visible"/>
                                      </p:to>
                                    </p:set>
                                    <p:animEffect transition="in" filter="wipe(left)">
                                      <p:cBhvr>
                                        <p:cTn id="26" dur="500"/>
                                        <p:tgtEl>
                                          <p:spTgt spid="29081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0819">
                                            <p:txEl>
                                              <p:pRg st="4" end="4"/>
                                            </p:txEl>
                                          </p:spTgt>
                                        </p:tgtEl>
                                        <p:attrNameLst>
                                          <p:attrName>style.visibility</p:attrName>
                                        </p:attrNameLst>
                                      </p:cBhvr>
                                      <p:to>
                                        <p:strVal val="visible"/>
                                      </p:to>
                                    </p:set>
                                    <p:animEffect transition="in" filter="wipe(left)">
                                      <p:cBhvr>
                                        <p:cTn id="31" dur="500"/>
                                        <p:tgtEl>
                                          <p:spTgt spid="29081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90819">
                                            <p:txEl>
                                              <p:pRg st="5" end="5"/>
                                            </p:txEl>
                                          </p:spTgt>
                                        </p:tgtEl>
                                        <p:attrNameLst>
                                          <p:attrName>style.visibility</p:attrName>
                                        </p:attrNameLst>
                                      </p:cBhvr>
                                      <p:to>
                                        <p:strVal val="visible"/>
                                      </p:to>
                                    </p:set>
                                    <p:animEffect transition="in" filter="wipe(left)">
                                      <p:cBhvr>
                                        <p:cTn id="36" dur="500"/>
                                        <p:tgtEl>
                                          <p:spTgt spid="290819">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90819">
                                            <p:txEl>
                                              <p:pRg st="6" end="6"/>
                                            </p:txEl>
                                          </p:spTgt>
                                        </p:tgtEl>
                                        <p:attrNameLst>
                                          <p:attrName>style.visibility</p:attrName>
                                        </p:attrNameLst>
                                      </p:cBhvr>
                                      <p:to>
                                        <p:strVal val="visible"/>
                                      </p:to>
                                    </p:set>
                                    <p:animEffect transition="in" filter="wipe(left)">
                                      <p:cBhvr>
                                        <p:cTn id="41" dur="500"/>
                                        <p:tgtEl>
                                          <p:spTgt spid="290819">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290819">
                                            <p:txEl>
                                              <p:pRg st="7" end="7"/>
                                            </p:txEl>
                                          </p:spTgt>
                                        </p:tgtEl>
                                        <p:attrNameLst>
                                          <p:attrName>style.visibility</p:attrName>
                                        </p:attrNameLst>
                                      </p:cBhvr>
                                      <p:to>
                                        <p:strVal val="visible"/>
                                      </p:to>
                                    </p:set>
                                    <p:animEffect transition="in" filter="wipe(left)">
                                      <p:cBhvr>
                                        <p:cTn id="46" dur="500"/>
                                        <p:tgtEl>
                                          <p:spTgt spid="2908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C90BDC94-1DD9-5043-A1B6-DB36711AD9D0}" type="slidenum">
              <a:rPr lang="en-US"/>
              <a:pPr/>
              <a:t>7</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exact amount of the current flow in a wire depends on</a:t>
            </a:r>
          </a:p>
          <a:p>
            <a:pPr marL="742950" lvl="1" indent="-285750">
              <a:spcBef>
                <a:spcPct val="20000"/>
              </a:spcBef>
              <a:buFontTx/>
              <a:buChar char="–"/>
            </a:pPr>
            <a:r>
              <a:rPr lang="en-US" dirty="0">
                <a:solidFill>
                  <a:srgbClr val="660066"/>
                </a:solidFill>
                <a:latin typeface="Arial Narrow" charset="0"/>
                <a:ea typeface="ＭＳ Ｐゴシック" charset="-128"/>
              </a:rPr>
              <a:t>The voltage</a:t>
            </a:r>
          </a:p>
          <a:p>
            <a:pPr marL="742950" lvl="1" indent="-285750">
              <a:spcBef>
                <a:spcPct val="20000"/>
              </a:spcBef>
              <a:buFontTx/>
              <a:buChar char="–"/>
            </a:pPr>
            <a:r>
              <a:rPr lang="en-US" dirty="0">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dirty="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dirty="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dirty="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dirty="0">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Such that current is inversely proportional to the resistance</a:t>
            </a:r>
          </a:p>
          <a:p>
            <a:pPr marL="742950" lvl="1" indent="-285750">
              <a:spcBef>
                <a:spcPct val="20000"/>
              </a:spcBef>
              <a:buFontTx/>
              <a:buChar char="–"/>
            </a:pPr>
            <a:r>
              <a:rPr lang="en-US" dirty="0">
                <a:solidFill>
                  <a:srgbClr val="660066"/>
                </a:solidFill>
                <a:latin typeface="Arial Narrow" charset="0"/>
                <a:ea typeface="ＭＳ Ｐゴシック" charset="-128"/>
              </a:rPr>
              <a:t>Often it is rewritten as</a:t>
            </a:r>
          </a:p>
          <a:p>
            <a:pPr marL="742950" lvl="1" indent="-285750">
              <a:spcBef>
                <a:spcPct val="20000"/>
              </a:spcBef>
              <a:buFontTx/>
              <a:buChar char="–"/>
            </a:pPr>
            <a:r>
              <a:rPr lang="en-US" dirty="0">
                <a:solidFill>
                  <a:srgbClr val="660066"/>
                </a:solidFill>
                <a:latin typeface="Arial Narrow" charset="0"/>
                <a:ea typeface="ＭＳ Ｐゴシック" charset="-128"/>
              </a:rPr>
              <a:t>What does this mean?</a:t>
            </a:r>
          </a:p>
          <a:p>
            <a:pPr marL="1143000" lvl="2" indent="-228600">
              <a:spcBef>
                <a:spcPct val="20000"/>
              </a:spcBef>
              <a:buFontTx/>
              <a:buChar char="•"/>
            </a:pPr>
            <a:r>
              <a:rPr lang="en-US" sz="2000" dirty="0">
                <a:solidFill>
                  <a:srgbClr val="003300"/>
                </a:solidFill>
                <a:latin typeface="Arial Narrow" charset="0"/>
                <a:ea typeface="ＭＳ Ｐゴシック" charset="-128"/>
              </a:rPr>
              <a:t>The metal conductor’s resistance R is a constant independent of V.</a:t>
            </a:r>
          </a:p>
          <a:p>
            <a:pPr marL="742950" lvl="1" indent="-285750">
              <a:spcBef>
                <a:spcPct val="20000"/>
              </a:spcBef>
              <a:buFontTx/>
              <a:buChar char="–"/>
            </a:pPr>
            <a:r>
              <a:rPr lang="en-US" dirty="0">
                <a:solidFill>
                  <a:srgbClr val="660066"/>
                </a:solidFill>
                <a:latin typeface="Arial Narrow" charset="0"/>
                <a:ea typeface="ＭＳ Ｐゴシック" charset="-128"/>
              </a:rPr>
              <a:t>This linear relationship is not valid for some materials like diodes, vacuum tubes, transistors etc. </a:t>
            </a:r>
            <a:r>
              <a:rPr lang="en-US" dirty="0">
                <a:solidFill>
                  <a:srgbClr val="660066"/>
                </a:solidFill>
                <a:latin typeface="Arial Narrow" charset="0"/>
                <a:ea typeface="ＭＳ Ｐゴシック" charset="-128"/>
                <a:sym typeface="Wingdings" charset="2"/>
              </a:rPr>
              <a:t> These are called non-ohmic </a:t>
            </a:r>
            <a:endParaRPr lang="en-US" dirty="0">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848475" y="3657600"/>
          <a:ext cx="1000125" cy="992188"/>
        </p:xfrm>
        <a:graphic>
          <a:graphicData uri="http://schemas.openxmlformats.org/presentationml/2006/ole">
            <mc:AlternateContent xmlns:mc="http://schemas.openxmlformats.org/markup-compatibility/2006">
              <mc:Choice xmlns:v="urn:schemas-microsoft-com:vml" Requires="v">
                <p:oleObj spid="_x0000_s93625" name="Equation" r:id="rId3" imgW="393480" imgH="368280" progId="Equation.DSMT4">
                  <p:embed/>
                </p:oleObj>
              </mc:Choice>
              <mc:Fallback>
                <p:oleObj name="Equation" r:id="rId3" imgW="393480" imgH="368280" progId="Equation.DSMT4">
                  <p:embed/>
                  <p:pic>
                    <p:nvPicPr>
                      <p:cNvPr id="2918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8475" y="3657600"/>
                        <a:ext cx="1000125" cy="992188"/>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1845" name="Object 5"/>
          <p:cNvGraphicFramePr>
            <a:graphicFrameLocks noChangeAspect="1"/>
          </p:cNvGraphicFramePr>
          <p:nvPr/>
        </p:nvGraphicFramePr>
        <p:xfrm>
          <a:off x="3581400" y="4343400"/>
          <a:ext cx="1063625" cy="446088"/>
        </p:xfrm>
        <a:graphic>
          <a:graphicData uri="http://schemas.openxmlformats.org/presentationml/2006/ole">
            <mc:AlternateContent xmlns:mc="http://schemas.openxmlformats.org/markup-compatibility/2006">
              <mc:Choice xmlns:v="urn:schemas-microsoft-com:vml" Requires="v">
                <p:oleObj spid="_x0000_s93626" name="Equation" r:id="rId5" imgW="419040" imgH="164880" progId="Equation.DSMT4">
                  <p:embed/>
                </p:oleObj>
              </mc:Choice>
              <mc:Fallback>
                <p:oleObj name="Equation" r:id="rId5" imgW="419040" imgH="164880" progId="Equation.DSMT4">
                  <p:embed/>
                  <p:pic>
                    <p:nvPicPr>
                      <p:cNvPr id="291845"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343400"/>
                        <a:ext cx="1063625" cy="446088"/>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1846" name="Text Box 6"/>
          <p:cNvSpPr txBox="1">
            <a:spLocks noChangeArrowheads="1"/>
          </p:cNvSpPr>
          <p:nvPr/>
        </p:nvSpPr>
        <p:spPr bwMode="auto">
          <a:xfrm>
            <a:off x="4800600"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939087"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mc:AlternateContent xmlns:mc="http://schemas.openxmlformats.org/markup-compatibility/2006">
              <mc:Choice xmlns:v="urn:schemas-microsoft-com:vml" Requires="v">
                <p:oleObj spid="_x0000_s93627" name="Equation" r:id="rId7" imgW="152280" imgH="152280" progId="Equation.DSMT4">
                  <p:embed/>
                </p:oleObj>
              </mc:Choice>
              <mc:Fallback>
                <p:oleObj name="Equation" r:id="rId7" imgW="152280" imgH="152280" progId="Equation.DSMT4">
                  <p:embed/>
                  <p:pic>
                    <p:nvPicPr>
                      <p:cNvPr id="291849"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80450" y="4237038"/>
                        <a:ext cx="387350" cy="411162"/>
                      </a:xfrm>
                      <a:prstGeom prst="rect">
                        <a:avLst/>
                      </a:prstGeom>
                      <a:solidFill>
                        <a:srgbClr val="FFFF66"/>
                      </a:solidFill>
                      <a:ln w="28575">
                        <a:solidFill>
                          <a:srgbClr val="FF0000"/>
                        </a:solidFill>
                        <a:miter lim="800000"/>
                        <a:headEnd/>
                        <a:tailEnd/>
                      </a:ln>
                    </p:spPr>
                  </p:pic>
                </p:oleObj>
              </mc:Fallback>
            </mc:AlternateContent>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mc:AlternateContent xmlns:mc="http://schemas.openxmlformats.org/markup-compatibility/2006">
              <mc:Choice xmlns:v="urn:schemas-microsoft-com:vml" Requires="v">
                <p:oleObj spid="_x0000_s93628" name="Equation" r:id="rId9" imgW="888840" imgH="164880" progId="Equation.DSMT4">
                  <p:embed/>
                </p:oleObj>
              </mc:Choice>
              <mc:Fallback>
                <p:oleObj name="Equation" r:id="rId9" imgW="888840" imgH="164880" progId="Equation.DSMT4">
                  <p:embed/>
                  <p:pic>
                    <p:nvPicPr>
                      <p:cNvPr id="29185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43800" y="4876800"/>
                        <a:ext cx="1544638" cy="304800"/>
                      </a:xfrm>
                      <a:prstGeom prst="rect">
                        <a:avLst/>
                      </a:prstGeom>
                      <a:solidFill>
                        <a:srgbClr val="FFFF66"/>
                      </a:solidFill>
                      <a:ln w="28575">
                        <a:solidFill>
                          <a:srgbClr val="FF0000"/>
                        </a:solidFill>
                        <a:miter lim="800000"/>
                        <a:headEnd/>
                        <a:tailEnd/>
                      </a:ln>
                    </p:spPr>
                  </p:pic>
                </p:oleObj>
              </mc:Fallback>
            </mc:AlternateContent>
          </a:graphicData>
        </a:graphic>
      </p:graphicFrame>
    </p:spTree>
    <p:extLst>
      <p:ext uri="{BB962C8B-B14F-4D97-AF65-F5344CB8AC3E}">
        <p14:creationId xmlns:p14="http://schemas.microsoft.com/office/powerpoint/2010/main" val="261617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1843">
                                            <p:txEl>
                                              <p:pRg st="0" end="0"/>
                                            </p:txEl>
                                          </p:spTgt>
                                        </p:tgtEl>
                                        <p:attrNameLst>
                                          <p:attrName>style.visibility</p:attrName>
                                        </p:attrNameLst>
                                      </p:cBhvr>
                                      <p:to>
                                        <p:strVal val="visible"/>
                                      </p:to>
                                    </p:set>
                                    <p:animEffect transition="in" filter="wipe(left)">
                                      <p:cBhvr>
                                        <p:cTn id="7" dur="500"/>
                                        <p:tgtEl>
                                          <p:spTgt spid="291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1843">
                                            <p:txEl>
                                              <p:pRg st="1" end="1"/>
                                            </p:txEl>
                                          </p:spTgt>
                                        </p:tgtEl>
                                        <p:attrNameLst>
                                          <p:attrName>style.visibility</p:attrName>
                                        </p:attrNameLst>
                                      </p:cBhvr>
                                      <p:to>
                                        <p:strVal val="visible"/>
                                      </p:to>
                                    </p:set>
                                    <p:animEffect transition="in" filter="wipe(left)">
                                      <p:cBhvr>
                                        <p:cTn id="12" dur="500"/>
                                        <p:tgtEl>
                                          <p:spTgt spid="291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1843">
                                            <p:txEl>
                                              <p:pRg st="2" end="2"/>
                                            </p:txEl>
                                          </p:spTgt>
                                        </p:tgtEl>
                                        <p:attrNameLst>
                                          <p:attrName>style.visibility</p:attrName>
                                        </p:attrNameLst>
                                      </p:cBhvr>
                                      <p:to>
                                        <p:strVal val="visible"/>
                                      </p:to>
                                    </p:set>
                                    <p:animEffect transition="in" filter="wipe(left)">
                                      <p:cBhvr>
                                        <p:cTn id="17" dur="500"/>
                                        <p:tgtEl>
                                          <p:spTgt spid="291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1843">
                                            <p:txEl>
                                              <p:pRg st="3" end="3"/>
                                            </p:txEl>
                                          </p:spTgt>
                                        </p:tgtEl>
                                        <p:attrNameLst>
                                          <p:attrName>style.visibility</p:attrName>
                                        </p:attrNameLst>
                                      </p:cBhvr>
                                      <p:to>
                                        <p:strVal val="visible"/>
                                      </p:to>
                                    </p:set>
                                    <p:animEffect transition="in" filter="wipe(left)">
                                      <p:cBhvr>
                                        <p:cTn id="22" dur="500"/>
                                        <p:tgtEl>
                                          <p:spTgt spid="291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1843">
                                            <p:txEl>
                                              <p:pRg st="4" end="4"/>
                                            </p:txEl>
                                          </p:spTgt>
                                        </p:tgtEl>
                                        <p:attrNameLst>
                                          <p:attrName>style.visibility</p:attrName>
                                        </p:attrNameLst>
                                      </p:cBhvr>
                                      <p:to>
                                        <p:strVal val="visible"/>
                                      </p:to>
                                    </p:set>
                                    <p:animEffect transition="in" filter="wipe(left)">
                                      <p:cBhvr>
                                        <p:cTn id="27" dur="500"/>
                                        <p:tgtEl>
                                          <p:spTgt spid="2918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1843">
                                            <p:txEl>
                                              <p:pRg st="5" end="5"/>
                                            </p:txEl>
                                          </p:spTgt>
                                        </p:tgtEl>
                                        <p:attrNameLst>
                                          <p:attrName>style.visibility</p:attrName>
                                        </p:attrNameLst>
                                      </p:cBhvr>
                                      <p:to>
                                        <p:strVal val="visible"/>
                                      </p:to>
                                    </p:set>
                                    <p:animEffect transition="in" filter="wipe(left)">
                                      <p:cBhvr>
                                        <p:cTn id="32" dur="500"/>
                                        <p:tgtEl>
                                          <p:spTgt spid="2918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1843">
                                            <p:txEl>
                                              <p:pRg st="6" end="6"/>
                                            </p:txEl>
                                          </p:spTgt>
                                        </p:tgtEl>
                                        <p:attrNameLst>
                                          <p:attrName>style.visibility</p:attrName>
                                        </p:attrNameLst>
                                      </p:cBhvr>
                                      <p:to>
                                        <p:strVal val="visible"/>
                                      </p:to>
                                    </p:set>
                                    <p:animEffect transition="in" filter="wipe(left)">
                                      <p:cBhvr>
                                        <p:cTn id="37" dur="500"/>
                                        <p:tgtEl>
                                          <p:spTgt spid="2918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1843">
                                            <p:txEl>
                                              <p:pRg st="7" end="7"/>
                                            </p:txEl>
                                          </p:spTgt>
                                        </p:tgtEl>
                                        <p:attrNameLst>
                                          <p:attrName>style.visibility</p:attrName>
                                        </p:attrNameLst>
                                      </p:cBhvr>
                                      <p:to>
                                        <p:strVal val="visible"/>
                                      </p:to>
                                    </p:set>
                                    <p:animEffect transition="in" filter="wipe(left)">
                                      <p:cBhvr>
                                        <p:cTn id="42" dur="500"/>
                                        <p:tgtEl>
                                          <p:spTgt spid="2918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1844"/>
                                        </p:tgtEl>
                                        <p:attrNameLst>
                                          <p:attrName>style.visibility</p:attrName>
                                        </p:attrNameLst>
                                      </p:cBhvr>
                                      <p:to>
                                        <p:strVal val="visible"/>
                                      </p:to>
                                    </p:set>
                                    <p:animEffect transition="in" filter="wipe(left)">
                                      <p:cBhvr>
                                        <p:cTn id="47" dur="500"/>
                                        <p:tgtEl>
                                          <p:spTgt spid="29184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91847"/>
                                        </p:tgtEl>
                                        <p:attrNameLst>
                                          <p:attrName>style.visibility</p:attrName>
                                        </p:attrNameLst>
                                      </p:cBhvr>
                                      <p:to>
                                        <p:strVal val="visible"/>
                                      </p:to>
                                    </p:set>
                                    <p:animEffect transition="in" filter="wipe(left)">
                                      <p:cBhvr>
                                        <p:cTn id="52" dur="500"/>
                                        <p:tgtEl>
                                          <p:spTgt spid="29184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1848"/>
                                        </p:tgtEl>
                                        <p:attrNameLst>
                                          <p:attrName>style.visibility</p:attrName>
                                        </p:attrNameLst>
                                      </p:cBhvr>
                                      <p:to>
                                        <p:strVal val="visible"/>
                                      </p:to>
                                    </p:set>
                                    <p:animEffect transition="in" filter="wipe(left)">
                                      <p:cBhvr>
                                        <p:cTn id="57" dur="500"/>
                                        <p:tgtEl>
                                          <p:spTgt spid="29184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1849"/>
                                        </p:tgtEl>
                                        <p:attrNameLst>
                                          <p:attrName>style.visibility</p:attrName>
                                        </p:attrNameLst>
                                      </p:cBhvr>
                                      <p:to>
                                        <p:strVal val="visible"/>
                                      </p:to>
                                    </p:set>
                                    <p:animEffect transition="in" filter="wipe(left)">
                                      <p:cBhvr>
                                        <p:cTn id="62" dur="500"/>
                                        <p:tgtEl>
                                          <p:spTgt spid="29184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1850"/>
                                        </p:tgtEl>
                                        <p:attrNameLst>
                                          <p:attrName>style.visibility</p:attrName>
                                        </p:attrNameLst>
                                      </p:cBhvr>
                                      <p:to>
                                        <p:strVal val="visible"/>
                                      </p:to>
                                    </p:set>
                                    <p:animEffect transition="in" filter="wipe(left)">
                                      <p:cBhvr>
                                        <p:cTn id="67" dur="500"/>
                                        <p:tgtEl>
                                          <p:spTgt spid="29185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1843">
                                            <p:txEl>
                                              <p:pRg st="8" end="8"/>
                                            </p:txEl>
                                          </p:spTgt>
                                        </p:tgtEl>
                                        <p:attrNameLst>
                                          <p:attrName>style.visibility</p:attrName>
                                        </p:attrNameLst>
                                      </p:cBhvr>
                                      <p:to>
                                        <p:strVal val="visible"/>
                                      </p:to>
                                    </p:set>
                                    <p:animEffect transition="in" filter="wipe(left)">
                                      <p:cBhvr>
                                        <p:cTn id="72" dur="500"/>
                                        <p:tgtEl>
                                          <p:spTgt spid="29184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1845"/>
                                        </p:tgtEl>
                                        <p:attrNameLst>
                                          <p:attrName>style.visibility</p:attrName>
                                        </p:attrNameLst>
                                      </p:cBhvr>
                                      <p:to>
                                        <p:strVal val="visible"/>
                                      </p:to>
                                    </p:set>
                                    <p:animEffect transition="in" filter="wipe(left)">
                                      <p:cBhvr>
                                        <p:cTn id="77" dur="500"/>
                                        <p:tgtEl>
                                          <p:spTgt spid="29184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91846"/>
                                        </p:tgtEl>
                                        <p:attrNameLst>
                                          <p:attrName>style.visibility</p:attrName>
                                        </p:attrNameLst>
                                      </p:cBhvr>
                                      <p:to>
                                        <p:strVal val="visible"/>
                                      </p:to>
                                    </p:set>
                                    <p:animEffect transition="in" filter="wipe(left)">
                                      <p:cBhvr>
                                        <p:cTn id="82" dur="500"/>
                                        <p:tgtEl>
                                          <p:spTgt spid="29184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291843">
                                            <p:txEl>
                                              <p:pRg st="9" end="9"/>
                                            </p:txEl>
                                          </p:spTgt>
                                        </p:tgtEl>
                                        <p:attrNameLst>
                                          <p:attrName>style.visibility</p:attrName>
                                        </p:attrNameLst>
                                      </p:cBhvr>
                                      <p:to>
                                        <p:strVal val="visible"/>
                                      </p:to>
                                    </p:set>
                                    <p:animEffect transition="in" filter="wipe(left)">
                                      <p:cBhvr>
                                        <p:cTn id="87" dur="500"/>
                                        <p:tgtEl>
                                          <p:spTgt spid="291843">
                                            <p:txEl>
                                              <p:pRg st="9" end="9"/>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291843">
                                            <p:txEl>
                                              <p:pRg st="10" end="10"/>
                                            </p:txEl>
                                          </p:spTgt>
                                        </p:tgtEl>
                                        <p:attrNameLst>
                                          <p:attrName>style.visibility</p:attrName>
                                        </p:attrNameLst>
                                      </p:cBhvr>
                                      <p:to>
                                        <p:strVal val="visible"/>
                                      </p:to>
                                    </p:set>
                                    <p:animEffect transition="in" filter="wipe(left)">
                                      <p:cBhvr>
                                        <p:cTn id="92" dur="500"/>
                                        <p:tgtEl>
                                          <p:spTgt spid="291843">
                                            <p:txEl>
                                              <p:pRg st="10" end="1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1843">
                                            <p:txEl>
                                              <p:pRg st="11" end="11"/>
                                            </p:txEl>
                                          </p:spTgt>
                                        </p:tgtEl>
                                        <p:attrNameLst>
                                          <p:attrName>style.visibility</p:attrName>
                                        </p:attrNameLst>
                                      </p:cBhvr>
                                      <p:to>
                                        <p:strVal val="visible"/>
                                      </p:to>
                                    </p:set>
                                    <p:animEffect transition="in" filter="wipe(left)">
                                      <p:cBhvr>
                                        <p:cTn id="97" dur="500"/>
                                        <p:tgtEl>
                                          <p:spTgt spid="29184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p:bldP spid="291846" grpId="0" animBg="1"/>
      <p:bldP spid="291847" grpId="0" animBg="1"/>
      <p:bldP spid="2918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Monday, Mar. 23, 2020</a:t>
            </a:r>
          </a:p>
        </p:txBody>
      </p:sp>
      <p:sp>
        <p:nvSpPr>
          <p:cNvPr id="16" name="Footer Placeholder 4"/>
          <p:cNvSpPr>
            <a:spLocks noGrp="1"/>
          </p:cNvSpPr>
          <p:nvPr>
            <p:ph type="ftr" sz="quarter" idx="11"/>
          </p:nvPr>
        </p:nvSpPr>
        <p:spPr/>
        <p:txBody>
          <a:bodyPr/>
          <a:lstStyle/>
          <a:p>
            <a:r>
              <a:rPr lang="en-US"/>
              <a:t>PHYS 1444-002, Spring 2020                    Dr. Jaehoon Yu</a:t>
            </a:r>
          </a:p>
        </p:txBody>
      </p:sp>
      <p:sp>
        <p:nvSpPr>
          <p:cNvPr id="17" name="Slide Number Placeholder 5"/>
          <p:cNvSpPr>
            <a:spLocks noGrp="1"/>
          </p:cNvSpPr>
          <p:nvPr>
            <p:ph type="sldNum" sz="quarter" idx="12"/>
          </p:nvPr>
        </p:nvSpPr>
        <p:spPr/>
        <p:txBody>
          <a:bodyPr/>
          <a:lstStyle/>
          <a:p>
            <a:fld id="{839B6D21-3664-AE4F-834B-CBBBB7AE22F1}" type="slidenum">
              <a:rPr lang="en-US"/>
              <a:pPr/>
              <a:t>8</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 4 </a:t>
            </a:r>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mc:AlternateContent xmlns:mc="http://schemas.openxmlformats.org/markup-compatibility/2006">
              <mc:Choice xmlns:v="urn:schemas-microsoft-com:vml" Requires="v">
                <p:oleObj spid="_x0000_s94979" name="Equation" r:id="rId4" imgW="253800" imgH="152280" progId="Equation.DSMT4">
                  <p:embed/>
                </p:oleObj>
              </mc:Choice>
              <mc:Fallback>
                <p:oleObj name="Equation" r:id="rId4" imgW="253800" imgH="152280" progId="Equation.DSMT4">
                  <p:embed/>
                  <p:pic>
                    <p:nvPicPr>
                      <p:cNvPr id="292871"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186113"/>
                        <a:ext cx="644525" cy="4095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mc:AlternateContent xmlns:mc="http://schemas.openxmlformats.org/markup-compatibility/2006">
              <mc:Choice xmlns:v="urn:schemas-microsoft-com:vml" Requires="v">
                <p:oleObj spid="_x0000_s94980" name="Equation" r:id="rId6" imgW="228600" imgH="152280" progId="Equation.DSMT4">
                  <p:embed/>
                </p:oleObj>
              </mc:Choice>
              <mc:Fallback>
                <p:oleObj name="Equation" r:id="rId6" imgW="228600" imgH="152280" progId="Equation.DSMT4">
                  <p:embed/>
                  <p:pic>
                    <p:nvPicPr>
                      <p:cNvPr id="292872"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5275263"/>
                        <a:ext cx="644525" cy="4556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mc:AlternateContent xmlns:mc="http://schemas.openxmlformats.org/markup-compatibility/2006">
              <mc:Choice xmlns:v="urn:schemas-microsoft-com:vml" Requires="v">
                <p:oleObj spid="_x0000_s94981" name="Equation" r:id="rId8" imgW="279360" imgH="368280" progId="Equation.DSMT4">
                  <p:embed/>
                </p:oleObj>
              </mc:Choice>
              <mc:Fallback>
                <p:oleObj name="Equation" r:id="rId8" imgW="279360" imgH="368280" progId="Equation.DSMT4">
                  <p:embed/>
                  <p:pic>
                    <p:nvPicPr>
                      <p:cNvPr id="292874"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2895600"/>
                        <a:ext cx="709613" cy="9906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mc:AlternateContent xmlns:mc="http://schemas.openxmlformats.org/markup-compatibility/2006">
              <mc:Choice xmlns:v="urn:schemas-microsoft-com:vml" Requires="v">
                <p:oleObj spid="_x0000_s94982" name="Equation" r:id="rId10" imgW="571320" imgH="368280" progId="Equation.DSMT4">
                  <p:embed/>
                </p:oleObj>
              </mc:Choice>
              <mc:Fallback>
                <p:oleObj name="Equation" r:id="rId10" imgW="571320" imgH="368280" progId="Equation.DSMT4">
                  <p:embed/>
                  <p:pic>
                    <p:nvPicPr>
                      <p:cNvPr id="292875"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2895600"/>
                        <a:ext cx="1449388" cy="9906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mc:AlternateContent xmlns:mc="http://schemas.openxmlformats.org/markup-compatibility/2006">
              <mc:Choice xmlns:v="urn:schemas-microsoft-com:vml" Requires="v">
                <p:oleObj spid="_x0000_s94983" name="Equation" r:id="rId12" imgW="749160" imgH="368280" progId="Equation.DSMT4">
                  <p:embed/>
                </p:oleObj>
              </mc:Choice>
              <mc:Fallback>
                <p:oleObj name="Equation" r:id="rId12" imgW="749160" imgH="368280" progId="Equation.DSMT4">
                  <p:embed/>
                  <p:pic>
                    <p:nvPicPr>
                      <p:cNvPr id="292876"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62363" y="2895600"/>
                        <a:ext cx="1900237" cy="9906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mc:AlternateContent xmlns:mc="http://schemas.openxmlformats.org/markup-compatibility/2006">
              <mc:Choice xmlns:v="urn:schemas-microsoft-com:vml" Requires="v">
                <p:oleObj spid="_x0000_s94984" name="Equation" r:id="rId14" imgW="279360" imgH="368280" progId="Equation.DSMT4">
                  <p:embed/>
                </p:oleObj>
              </mc:Choice>
              <mc:Fallback>
                <p:oleObj name="Equation" r:id="rId14" imgW="279360" imgH="368280" progId="Equation.DSMT4">
                  <p:embed/>
                  <p:pic>
                    <p:nvPicPr>
                      <p:cNvPr id="292877"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74800" y="4953000"/>
                        <a:ext cx="787400" cy="11001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mc:AlternateContent xmlns:mc="http://schemas.openxmlformats.org/markup-compatibility/2006">
              <mc:Choice xmlns:v="urn:schemas-microsoft-com:vml" Requires="v">
                <p:oleObj spid="_x0000_s94985" name="Equation" r:id="rId16" imgW="1358640" imgH="368280" progId="Equation.DSMT4">
                  <p:embed/>
                </p:oleObj>
              </mc:Choice>
              <mc:Fallback>
                <p:oleObj name="Equation" r:id="rId16" imgW="1358640" imgH="368280" progId="Equation.DSMT4">
                  <p:embed/>
                  <p:pic>
                    <p:nvPicPr>
                      <p:cNvPr id="292878" name="Object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66950" y="4953000"/>
                        <a:ext cx="3829050" cy="11001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4542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2868"/>
                                        </p:tgtEl>
                                        <p:attrNameLst>
                                          <p:attrName>style.visibility</p:attrName>
                                        </p:attrNameLst>
                                      </p:cBhvr>
                                      <p:to>
                                        <p:strVal val="visible"/>
                                      </p:to>
                                    </p:set>
                                    <p:animEffect transition="in" filter="wipe(left)">
                                      <p:cBhvr>
                                        <p:cTn id="7" dur="500"/>
                                        <p:tgtEl>
                                          <p:spTgt spid="29286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2866"/>
                                        </p:tgtEl>
                                        <p:attrNameLst>
                                          <p:attrName>style.visibility</p:attrName>
                                        </p:attrNameLst>
                                      </p:cBhvr>
                                      <p:to>
                                        <p:strVal val="visible"/>
                                      </p:to>
                                    </p:set>
                                    <p:anim calcmode="lin" valueType="num">
                                      <p:cBhvr>
                                        <p:cTn id="12" dur="500" fill="hold"/>
                                        <p:tgtEl>
                                          <p:spTgt spid="292866"/>
                                        </p:tgtEl>
                                        <p:attrNameLst>
                                          <p:attrName>ppt_w</p:attrName>
                                        </p:attrNameLst>
                                      </p:cBhvr>
                                      <p:tavLst>
                                        <p:tav tm="0">
                                          <p:val>
                                            <p:fltVal val="0"/>
                                          </p:val>
                                        </p:tav>
                                        <p:tav tm="100000">
                                          <p:val>
                                            <p:strVal val="#ppt_w"/>
                                          </p:val>
                                        </p:tav>
                                      </p:tavLst>
                                    </p:anim>
                                    <p:anim calcmode="lin" valueType="num">
                                      <p:cBhvr>
                                        <p:cTn id="13" dur="500" fill="hold"/>
                                        <p:tgtEl>
                                          <p:spTgt spid="292866"/>
                                        </p:tgtEl>
                                        <p:attrNameLst>
                                          <p:attrName>ppt_h</p:attrName>
                                        </p:attrNameLst>
                                      </p:cBhvr>
                                      <p:tavLst>
                                        <p:tav tm="0">
                                          <p:val>
                                            <p:fltVal val="0"/>
                                          </p:val>
                                        </p:tav>
                                        <p:tav tm="100000">
                                          <p:val>
                                            <p:strVal val="#ppt_h"/>
                                          </p:val>
                                        </p:tav>
                                      </p:tavLst>
                                    </p:anim>
                                    <p:animEffect transition="in" filter="fade">
                                      <p:cBhvr>
                                        <p:cTn id="14" dur="500"/>
                                        <p:tgtEl>
                                          <p:spTgt spid="29286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2869"/>
                                        </p:tgtEl>
                                        <p:attrNameLst>
                                          <p:attrName>style.visibility</p:attrName>
                                        </p:attrNameLst>
                                      </p:cBhvr>
                                      <p:to>
                                        <p:strVal val="visible"/>
                                      </p:to>
                                    </p:set>
                                    <p:animEffect transition="in" filter="wipe(left)">
                                      <p:cBhvr>
                                        <p:cTn id="19" dur="500"/>
                                        <p:tgtEl>
                                          <p:spTgt spid="29286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2871"/>
                                        </p:tgtEl>
                                        <p:attrNameLst>
                                          <p:attrName>style.visibility</p:attrName>
                                        </p:attrNameLst>
                                      </p:cBhvr>
                                      <p:to>
                                        <p:strVal val="visible"/>
                                      </p:to>
                                    </p:set>
                                    <p:animEffect transition="in" filter="wipe(left)">
                                      <p:cBhvr>
                                        <p:cTn id="24" dur="500"/>
                                        <p:tgtEl>
                                          <p:spTgt spid="29287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92874"/>
                                        </p:tgtEl>
                                        <p:attrNameLst>
                                          <p:attrName>style.visibility</p:attrName>
                                        </p:attrNameLst>
                                      </p:cBhvr>
                                      <p:to>
                                        <p:strVal val="visible"/>
                                      </p:to>
                                    </p:set>
                                    <p:animEffect transition="in" filter="wipe(left)">
                                      <p:cBhvr>
                                        <p:cTn id="29" dur="500"/>
                                        <p:tgtEl>
                                          <p:spTgt spid="29287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92875"/>
                                        </p:tgtEl>
                                        <p:attrNameLst>
                                          <p:attrName>style.visibility</p:attrName>
                                        </p:attrNameLst>
                                      </p:cBhvr>
                                      <p:to>
                                        <p:strVal val="visible"/>
                                      </p:to>
                                    </p:set>
                                    <p:animEffect transition="in" filter="wipe(left)">
                                      <p:cBhvr>
                                        <p:cTn id="34" dur="500"/>
                                        <p:tgtEl>
                                          <p:spTgt spid="29287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92876"/>
                                        </p:tgtEl>
                                        <p:attrNameLst>
                                          <p:attrName>style.visibility</p:attrName>
                                        </p:attrNameLst>
                                      </p:cBhvr>
                                      <p:to>
                                        <p:strVal val="visible"/>
                                      </p:to>
                                    </p:set>
                                    <p:animEffect transition="in" filter="wipe(left)">
                                      <p:cBhvr>
                                        <p:cTn id="39" dur="500"/>
                                        <p:tgtEl>
                                          <p:spTgt spid="29287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92873"/>
                                        </p:tgtEl>
                                        <p:attrNameLst>
                                          <p:attrName>style.visibility</p:attrName>
                                        </p:attrNameLst>
                                      </p:cBhvr>
                                      <p:to>
                                        <p:strVal val="visible"/>
                                      </p:to>
                                    </p:set>
                                    <p:animEffect transition="in" filter="wipe(left)">
                                      <p:cBhvr>
                                        <p:cTn id="44" dur="500"/>
                                        <p:tgtEl>
                                          <p:spTgt spid="29287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92870"/>
                                        </p:tgtEl>
                                        <p:attrNameLst>
                                          <p:attrName>style.visibility</p:attrName>
                                        </p:attrNameLst>
                                      </p:cBhvr>
                                      <p:to>
                                        <p:strVal val="visible"/>
                                      </p:to>
                                    </p:set>
                                    <p:animEffect transition="in" filter="wipe(left)">
                                      <p:cBhvr>
                                        <p:cTn id="49" dur="500"/>
                                        <p:tgtEl>
                                          <p:spTgt spid="29287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92872"/>
                                        </p:tgtEl>
                                        <p:attrNameLst>
                                          <p:attrName>style.visibility</p:attrName>
                                        </p:attrNameLst>
                                      </p:cBhvr>
                                      <p:to>
                                        <p:strVal val="visible"/>
                                      </p:to>
                                    </p:set>
                                    <p:animEffect transition="in" filter="wipe(left)">
                                      <p:cBhvr>
                                        <p:cTn id="54" dur="500"/>
                                        <p:tgtEl>
                                          <p:spTgt spid="292872"/>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92877"/>
                                        </p:tgtEl>
                                        <p:attrNameLst>
                                          <p:attrName>style.visibility</p:attrName>
                                        </p:attrNameLst>
                                      </p:cBhvr>
                                      <p:to>
                                        <p:strVal val="visible"/>
                                      </p:to>
                                    </p:set>
                                    <p:animEffect transition="in" filter="wipe(left)">
                                      <p:cBhvr>
                                        <p:cTn id="59" dur="500"/>
                                        <p:tgtEl>
                                          <p:spTgt spid="29287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92878"/>
                                        </p:tgtEl>
                                        <p:attrNameLst>
                                          <p:attrName>style.visibility</p:attrName>
                                        </p:attrNameLst>
                                      </p:cBhvr>
                                      <p:to>
                                        <p:strVal val="visible"/>
                                      </p:to>
                                    </p:set>
                                    <p:animEffect transition="in" filter="wipe(left)">
                                      <p:cBhvr>
                                        <p:cTn id="64" dur="500"/>
                                        <p:tgtEl>
                                          <p:spTgt spid="292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8" grpId="0"/>
      <p:bldP spid="292869" grpId="0"/>
      <p:bldP spid="292870" grpId="0"/>
      <p:bldP spid="29287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9753133D-B4EB-8946-B779-AE580082AF4B}" type="slidenum">
              <a:rPr lang="en-US"/>
              <a:pPr/>
              <a:t>9</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096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All electric devices offer resistance against the flow of current.</a:t>
            </a:r>
          </a:p>
          <a:p>
            <a:pPr marL="742950" lvl="1" indent="-285750">
              <a:spcBef>
                <a:spcPct val="20000"/>
              </a:spcBef>
              <a:buFontTx/>
              <a:buChar char="–"/>
            </a:pPr>
            <a:r>
              <a:rPr lang="en-US" dirty="0">
                <a:solidFill>
                  <a:srgbClr val="660066"/>
                </a:solidFill>
                <a:latin typeface="Arial Narrow" charset="0"/>
                <a:ea typeface="ＭＳ Ｐゴシック" charset="-128"/>
              </a:rPr>
              <a:t>Filaments of light bulbs or heaters are wires with high resistance to cause electrons to lose their kinetic energy in the wire</a:t>
            </a:r>
          </a:p>
          <a:p>
            <a:pPr marL="742950" lvl="1" indent="-285750">
              <a:spcBef>
                <a:spcPct val="20000"/>
              </a:spcBef>
              <a:buFontTx/>
              <a:buChar char="–"/>
            </a:pPr>
            <a:r>
              <a:rPr lang="en-US" dirty="0">
                <a:solidFill>
                  <a:srgbClr val="660066"/>
                </a:solidFill>
                <a:latin typeface="Arial Narrow" charset="0"/>
                <a:ea typeface="ＭＳ Ｐゴシック" charset="-128"/>
              </a:rPr>
              <a:t>In general connecting wires have lower resistance compared to other devices in the circuit</a:t>
            </a:r>
          </a:p>
          <a:p>
            <a:pPr marL="342900" indent="-342900">
              <a:spcBef>
                <a:spcPct val="20000"/>
              </a:spcBef>
              <a:buFontTx/>
              <a:buChar char="•"/>
            </a:pPr>
            <a:r>
              <a:rPr lang="en-US" sz="2800" dirty="0">
                <a:solidFill>
                  <a:schemeClr val="accent2"/>
                </a:solidFill>
                <a:latin typeface="Arial Narrow" charset="0"/>
              </a:rPr>
              <a:t>In a circuit, resistors are used to control the amount of current</a:t>
            </a:r>
          </a:p>
          <a:p>
            <a:pPr marL="742950" lvl="1" indent="-285750">
              <a:spcBef>
                <a:spcPct val="20000"/>
              </a:spcBef>
              <a:buFontTx/>
              <a:buChar char="–"/>
            </a:pPr>
            <a:r>
              <a:rPr lang="en-US" dirty="0">
                <a:solidFill>
                  <a:srgbClr val="660066"/>
                </a:solidFill>
                <a:latin typeface="Arial Narrow" charset="0"/>
                <a:ea typeface="ＭＳ Ｐゴシック" charset="-128"/>
              </a:rPr>
              <a:t>Resistors offer resistance of less than one ohm to billions of ohms</a:t>
            </a:r>
          </a:p>
          <a:p>
            <a:pPr marL="742950" lvl="1" indent="-285750">
              <a:spcBef>
                <a:spcPct val="20000"/>
              </a:spcBef>
              <a:buFontTx/>
              <a:buChar char="–"/>
            </a:pPr>
            <a:r>
              <a:rPr lang="en-US" dirty="0">
                <a:solidFill>
                  <a:srgbClr val="660066"/>
                </a:solidFill>
                <a:latin typeface="Arial Narrow" charset="0"/>
                <a:ea typeface="ＭＳ Ｐゴシック" charset="-128"/>
              </a:rPr>
              <a:t>Main types are</a:t>
            </a:r>
          </a:p>
          <a:p>
            <a:pPr marL="1143000" lvl="2" indent="-228600">
              <a:spcBef>
                <a:spcPct val="20000"/>
              </a:spcBef>
              <a:buFontTx/>
              <a:buChar char="•"/>
            </a:pPr>
            <a:r>
              <a:rPr lang="en-US" sz="2000" dirty="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dirty="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dirty="0">
                <a:solidFill>
                  <a:srgbClr val="003300"/>
                </a:solidFill>
                <a:latin typeface="Arial Narrow" charset="0"/>
                <a:ea typeface="ＭＳ Ｐゴシック" charset="-128"/>
              </a:rPr>
              <a:t>thin metal films</a:t>
            </a:r>
          </a:p>
          <a:p>
            <a:pPr marL="342900" indent="-342900">
              <a:spcBef>
                <a:spcPct val="20000"/>
              </a:spcBef>
              <a:buFontTx/>
              <a:buChar char="•"/>
            </a:pPr>
            <a:r>
              <a:rPr lang="en-US" sz="2800" dirty="0">
                <a:solidFill>
                  <a:schemeClr val="accent2"/>
                </a:solidFill>
                <a:latin typeface="Arial Narrow" charset="0"/>
              </a:rPr>
              <a:t>When drawn in the circuit, the symbol for a resistor is:</a:t>
            </a:r>
          </a:p>
          <a:p>
            <a:pPr marL="342900" indent="-342900">
              <a:spcBef>
                <a:spcPct val="20000"/>
              </a:spcBef>
              <a:buFontTx/>
              <a:buChar char="•"/>
            </a:pPr>
            <a:r>
              <a:rPr lang="en-US" sz="2800" dirty="0">
                <a:solidFill>
                  <a:schemeClr val="accent2"/>
                </a:solidFill>
                <a:latin typeface="Arial Narrow" charset="0"/>
              </a:rPr>
              <a:t>Wires are drawn simply as straight lines </a:t>
            </a:r>
          </a:p>
        </p:txBody>
      </p:sp>
    </p:spTree>
    <p:extLst>
      <p:ext uri="{BB962C8B-B14F-4D97-AF65-F5344CB8AC3E}">
        <p14:creationId xmlns:p14="http://schemas.microsoft.com/office/powerpoint/2010/main" val="112233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3898">
                                            <p:txEl>
                                              <p:pRg st="0" end="0"/>
                                            </p:txEl>
                                          </p:spTgt>
                                        </p:tgtEl>
                                        <p:attrNameLst>
                                          <p:attrName>style.visibility</p:attrName>
                                        </p:attrNameLst>
                                      </p:cBhvr>
                                      <p:to>
                                        <p:strVal val="visible"/>
                                      </p:to>
                                    </p:set>
                                    <p:animEffect transition="in" filter="wipe(left)">
                                      <p:cBhvr>
                                        <p:cTn id="7" dur="500"/>
                                        <p:tgtEl>
                                          <p:spTgt spid="293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3898">
                                            <p:txEl>
                                              <p:pRg st="1" end="1"/>
                                            </p:txEl>
                                          </p:spTgt>
                                        </p:tgtEl>
                                        <p:attrNameLst>
                                          <p:attrName>style.visibility</p:attrName>
                                        </p:attrNameLst>
                                      </p:cBhvr>
                                      <p:to>
                                        <p:strVal val="visible"/>
                                      </p:to>
                                    </p:set>
                                    <p:animEffect transition="in" filter="wipe(left)">
                                      <p:cBhvr>
                                        <p:cTn id="12" dur="500"/>
                                        <p:tgtEl>
                                          <p:spTgt spid="2938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3898">
                                            <p:txEl>
                                              <p:pRg st="2" end="2"/>
                                            </p:txEl>
                                          </p:spTgt>
                                        </p:tgtEl>
                                        <p:attrNameLst>
                                          <p:attrName>style.visibility</p:attrName>
                                        </p:attrNameLst>
                                      </p:cBhvr>
                                      <p:to>
                                        <p:strVal val="visible"/>
                                      </p:to>
                                    </p:set>
                                    <p:animEffect transition="in" filter="wipe(left)">
                                      <p:cBhvr>
                                        <p:cTn id="17" dur="500"/>
                                        <p:tgtEl>
                                          <p:spTgt spid="2938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3898">
                                            <p:txEl>
                                              <p:pRg st="3" end="3"/>
                                            </p:txEl>
                                          </p:spTgt>
                                        </p:tgtEl>
                                        <p:attrNameLst>
                                          <p:attrName>style.visibility</p:attrName>
                                        </p:attrNameLst>
                                      </p:cBhvr>
                                      <p:to>
                                        <p:strVal val="visible"/>
                                      </p:to>
                                    </p:set>
                                    <p:animEffect transition="in" filter="wipe(left)">
                                      <p:cBhvr>
                                        <p:cTn id="22" dur="500"/>
                                        <p:tgtEl>
                                          <p:spTgt spid="2938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3898">
                                            <p:txEl>
                                              <p:pRg st="4" end="4"/>
                                            </p:txEl>
                                          </p:spTgt>
                                        </p:tgtEl>
                                        <p:attrNameLst>
                                          <p:attrName>style.visibility</p:attrName>
                                        </p:attrNameLst>
                                      </p:cBhvr>
                                      <p:to>
                                        <p:strVal val="visible"/>
                                      </p:to>
                                    </p:set>
                                    <p:animEffect transition="in" filter="wipe(left)">
                                      <p:cBhvr>
                                        <p:cTn id="27" dur="500"/>
                                        <p:tgtEl>
                                          <p:spTgt spid="29389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3898">
                                            <p:txEl>
                                              <p:pRg st="5" end="5"/>
                                            </p:txEl>
                                          </p:spTgt>
                                        </p:tgtEl>
                                        <p:attrNameLst>
                                          <p:attrName>style.visibility</p:attrName>
                                        </p:attrNameLst>
                                      </p:cBhvr>
                                      <p:to>
                                        <p:strVal val="visible"/>
                                      </p:to>
                                    </p:set>
                                    <p:animEffect transition="in" filter="wipe(left)">
                                      <p:cBhvr>
                                        <p:cTn id="32" dur="500"/>
                                        <p:tgtEl>
                                          <p:spTgt spid="29389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3898">
                                            <p:txEl>
                                              <p:pRg st="6" end="6"/>
                                            </p:txEl>
                                          </p:spTgt>
                                        </p:tgtEl>
                                        <p:attrNameLst>
                                          <p:attrName>style.visibility</p:attrName>
                                        </p:attrNameLst>
                                      </p:cBhvr>
                                      <p:to>
                                        <p:strVal val="visible"/>
                                      </p:to>
                                    </p:set>
                                    <p:animEffect transition="in" filter="wipe(left)">
                                      <p:cBhvr>
                                        <p:cTn id="37" dur="500"/>
                                        <p:tgtEl>
                                          <p:spTgt spid="29389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3898">
                                            <p:txEl>
                                              <p:pRg st="7" end="7"/>
                                            </p:txEl>
                                          </p:spTgt>
                                        </p:tgtEl>
                                        <p:attrNameLst>
                                          <p:attrName>style.visibility</p:attrName>
                                        </p:attrNameLst>
                                      </p:cBhvr>
                                      <p:to>
                                        <p:strVal val="visible"/>
                                      </p:to>
                                    </p:set>
                                    <p:animEffect transition="in" filter="wipe(left)">
                                      <p:cBhvr>
                                        <p:cTn id="42" dur="500"/>
                                        <p:tgtEl>
                                          <p:spTgt spid="29389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3898">
                                            <p:txEl>
                                              <p:pRg st="8" end="8"/>
                                            </p:txEl>
                                          </p:spTgt>
                                        </p:tgtEl>
                                        <p:attrNameLst>
                                          <p:attrName>style.visibility</p:attrName>
                                        </p:attrNameLst>
                                      </p:cBhvr>
                                      <p:to>
                                        <p:strVal val="visible"/>
                                      </p:to>
                                    </p:set>
                                    <p:animEffect transition="in" filter="wipe(left)">
                                      <p:cBhvr>
                                        <p:cTn id="47" dur="500"/>
                                        <p:tgtEl>
                                          <p:spTgt spid="29389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3898">
                                            <p:txEl>
                                              <p:pRg st="9" end="9"/>
                                            </p:txEl>
                                          </p:spTgt>
                                        </p:tgtEl>
                                        <p:attrNameLst>
                                          <p:attrName>style.visibility</p:attrName>
                                        </p:attrNameLst>
                                      </p:cBhvr>
                                      <p:to>
                                        <p:strVal val="visible"/>
                                      </p:to>
                                    </p:set>
                                    <p:animEffect transition="in" filter="wipe(left)">
                                      <p:cBhvr>
                                        <p:cTn id="52" dur="500"/>
                                        <p:tgtEl>
                                          <p:spTgt spid="29389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500" fill="hold"/>
                                        <p:tgtEl>
                                          <p:spTgt spid="2"/>
                                        </p:tgtEl>
                                        <p:attrNameLst>
                                          <p:attrName>ppt_w</p:attrName>
                                        </p:attrNameLst>
                                      </p:cBhvr>
                                      <p:tavLst>
                                        <p:tav tm="0">
                                          <p:val>
                                            <p:fltVal val="0"/>
                                          </p:val>
                                        </p:tav>
                                        <p:tav tm="100000">
                                          <p:val>
                                            <p:strVal val="#ppt_w"/>
                                          </p:val>
                                        </p:tav>
                                      </p:tavLst>
                                    </p:anim>
                                    <p:anim calcmode="lin" valueType="num">
                                      <p:cBhvr>
                                        <p:cTn id="58" dur="500" fill="hold"/>
                                        <p:tgtEl>
                                          <p:spTgt spid="2"/>
                                        </p:tgtEl>
                                        <p:attrNameLst>
                                          <p:attrName>ppt_h</p:attrName>
                                        </p:attrNameLst>
                                      </p:cBhvr>
                                      <p:tavLst>
                                        <p:tav tm="0">
                                          <p:val>
                                            <p:fltVal val="0"/>
                                          </p:val>
                                        </p:tav>
                                        <p:tav tm="100000">
                                          <p:val>
                                            <p:strVal val="#ppt_h"/>
                                          </p:val>
                                        </p:tav>
                                      </p:tavLst>
                                    </p:anim>
                                    <p:animEffect transition="in" filter="fade">
                                      <p:cBhvr>
                                        <p:cTn id="59" dur="500"/>
                                        <p:tgtEl>
                                          <p:spTgt spid="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93898">
                                            <p:txEl>
                                              <p:pRg st="10" end="10"/>
                                            </p:txEl>
                                          </p:spTgt>
                                        </p:tgtEl>
                                        <p:attrNameLst>
                                          <p:attrName>style.visibility</p:attrName>
                                        </p:attrNameLst>
                                      </p:cBhvr>
                                      <p:to>
                                        <p:strVal val="visible"/>
                                      </p:to>
                                    </p:set>
                                    <p:animEffect transition="in" filter="wipe(left)">
                                      <p:cBhvr>
                                        <p:cTn id="64" dur="500"/>
                                        <p:tgtEl>
                                          <p:spTgt spid="29389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8" grpId="0" uiExpand="1"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22134</TotalTime>
  <Words>2532</Words>
  <Application>Microsoft Macintosh PowerPoint</Application>
  <PresentationFormat>On-screen Show (4:3)</PresentationFormat>
  <Paragraphs>307</Paragraphs>
  <Slides>19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Arial Narrow</vt:lpstr>
      <vt:lpstr>Monotype Corsiva</vt:lpstr>
      <vt:lpstr>Symbol</vt:lpstr>
      <vt:lpstr>Times New Roman</vt:lpstr>
      <vt:lpstr>phys1443-spring02</vt:lpstr>
      <vt:lpstr>Equation</vt:lpstr>
      <vt:lpstr>PHYS 1444 – Section 002 Lecture #13</vt:lpstr>
      <vt:lpstr>Basic Rules of the Online Classes </vt:lpstr>
      <vt:lpstr>Announcements </vt:lpstr>
      <vt:lpstr>Refresher: Electric Current</vt:lpstr>
      <vt:lpstr>Direction of the Electric Current</vt:lpstr>
      <vt:lpstr>Ohm’s Law: Resistance and Resistors</vt:lpstr>
      <vt:lpstr>Ohm’s Law: Resistance</vt:lpstr>
      <vt:lpstr>Example 25 – 4 </vt:lpstr>
      <vt:lpstr>Ohm’s Law: Resistors</vt:lpstr>
      <vt:lpstr>Ohm’s Law: Resistor Values</vt:lpstr>
      <vt:lpstr>Resistivity</vt:lpstr>
      <vt:lpstr>Example 25 – 5 </vt:lpstr>
      <vt:lpstr>Example 25 – 6 </vt:lpstr>
      <vt:lpstr>Temperature Dependence of Resistivity</vt:lpstr>
      <vt:lpstr>Electric Power</vt:lpstr>
      <vt:lpstr>Electric Power</vt:lpstr>
      <vt:lpstr>Example 25 – 8 </vt:lpstr>
      <vt:lpstr>Power in Household Circuits</vt:lpstr>
      <vt:lpstr>Example 25 – 11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712</cp:revision>
  <dcterms:created xsi:type="dcterms:W3CDTF">2012-01-19T04:21:20Z</dcterms:created>
  <dcterms:modified xsi:type="dcterms:W3CDTF">2020-03-23T20:45:53Z</dcterms:modified>
</cp:coreProperties>
</file>