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62" r:id="rId2"/>
    <p:sldId id="676" r:id="rId3"/>
    <p:sldId id="567" r:id="rId4"/>
    <p:sldId id="715" r:id="rId5"/>
    <p:sldId id="747" r:id="rId6"/>
    <p:sldId id="752" r:id="rId7"/>
    <p:sldId id="753" r:id="rId8"/>
    <p:sldId id="754" r:id="rId9"/>
    <p:sldId id="755" r:id="rId10"/>
    <p:sldId id="653" r:id="rId11"/>
    <p:sldId id="654" r:id="rId12"/>
    <p:sldId id="655" r:id="rId13"/>
    <p:sldId id="656" r:id="rId14"/>
    <p:sldId id="657" r:id="rId15"/>
    <p:sldId id="658" r:id="rId16"/>
    <p:sldId id="659" r:id="rId17"/>
    <p:sldId id="660" r:id="rId18"/>
    <p:sldId id="662" r:id="rId19"/>
    <p:sldId id="663" r:id="rId20"/>
    <p:sldId id="664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660066"/>
    <a:srgbClr val="99FFCC"/>
    <a:srgbClr val="FFFFCC"/>
    <a:srgbClr val="CC6600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51"/>
    <p:restoredTop sz="94660"/>
  </p:normalViewPr>
  <p:slideViewPr>
    <p:cSldViewPr>
      <p:cViewPr varScale="1">
        <p:scale>
          <a:sx n="141" d="100"/>
          <a:sy n="141" d="100"/>
        </p:scale>
        <p:origin x="4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49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8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8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46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82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9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7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5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10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kf/7w56wv9j72sbd7w75hl0rb200000gn/T/com.microsoft.Powerpoint/converted_emf.em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8.jpe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19.emf"/><Relationship Id="rId3" Type="http://schemas.openxmlformats.org/officeDocument/2006/relationships/image" Target="../media/image21.jpeg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8.bin"/><Relationship Id="rId18" Type="http://schemas.openxmlformats.org/officeDocument/2006/relationships/oleObject" Target="../embeddings/oleObject21.bin"/><Relationship Id="rId3" Type="http://schemas.openxmlformats.org/officeDocument/2006/relationships/oleObject" Target="../embeddings/oleObject13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5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7.wmf"/><Relationship Id="rId22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31.bin"/><Relationship Id="rId26" Type="http://schemas.openxmlformats.org/officeDocument/2006/relationships/oleObject" Target="../embeddings/oleObject35.bin"/><Relationship Id="rId3" Type="http://schemas.openxmlformats.org/officeDocument/2006/relationships/image" Target="../media/image43.jpeg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4.wmf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8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board.com/country/u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1444 – Section 002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#14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40687" y="1447800"/>
            <a:ext cx="295465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Mar. 30, 2020	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Jaehoon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89E6EB-9A4B-934B-86D7-16E710D27181}"/>
              </a:ext>
            </a:extLst>
          </p:cNvPr>
          <p:cNvSpPr txBox="1">
            <a:spLocks/>
          </p:cNvSpPr>
          <p:nvPr/>
        </p:nvSpPr>
        <p:spPr bwMode="auto">
          <a:xfrm>
            <a:off x="1266522" y="2074628"/>
            <a:ext cx="7115478" cy="3513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algn="l">
              <a:buNone/>
            </a:pPr>
            <a:r>
              <a:rPr lang="en-US" dirty="0">
                <a:latin typeface="Arial Narrow" charset="0"/>
              </a:rPr>
              <a:t>The science of COVID-19</a:t>
            </a:r>
          </a:p>
          <a:p>
            <a:pPr algn="l">
              <a:buNone/>
            </a:pPr>
            <a:r>
              <a:rPr lang="en-US" dirty="0">
                <a:latin typeface="Arial Narrow" charset="0"/>
              </a:rPr>
              <a:t>CH25 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Alternating Current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Microscopic View of Electric Current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Ohm’s Law in Microscopic View</a:t>
            </a:r>
          </a:p>
          <a:p>
            <a:pPr algn="l">
              <a:buNone/>
            </a:pPr>
            <a:r>
              <a:rPr lang="en-US" dirty="0">
                <a:latin typeface="Arial Narrow" charset="0"/>
              </a:rPr>
              <a:t>CH 26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EMF and Terminal Voltage</a:t>
            </a:r>
          </a:p>
          <a:p>
            <a:pPr marL="969963" lvl="1" indent="-533400">
              <a:buFont typeface="Arial"/>
              <a:buChar char="•"/>
            </a:pPr>
            <a:r>
              <a:rPr lang="en-US" dirty="0">
                <a:latin typeface="Arial Narrow" charset="0"/>
              </a:rPr>
              <a:t>Resistors in Series and Parallel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62A6D-CD48-E741-9379-FA0A45B14ADC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1AD1C8B2-F2DB-AA4C-AAA7-4CA71B2E9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931" y="6324600"/>
            <a:ext cx="7463133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#9, due 11pm, Monday, Apr. 13!!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6477FA-3DBD-AE48-8D55-6CCB0DC816AE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C5E7C-D8A6-8447-A53A-F8F56C8C808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7E9D2-87FF-EB4F-85C2-0AC2B235B038}"/>
              </a:ext>
            </a:extLst>
          </p:cNvPr>
          <p:cNvPicPr>
            <a:picLocks noChangeAspect="1"/>
          </p:cNvPicPr>
          <p:nvPr/>
        </p:nvPicPr>
        <p:blipFill>
          <a:blip r:link="rId3"/>
          <a:stretch>
            <a:fillRect/>
          </a:stretch>
        </p:blipFill>
        <p:spPr>
          <a:xfrm>
            <a:off x="1270000" y="1270000"/>
            <a:ext cx="635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93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E9F13-44D4-F44C-A33F-4E34EA14EF43}" type="slidenum">
              <a:rPr lang="en-US"/>
              <a:pPr/>
              <a:t>10</a:t>
            </a:fld>
            <a:endParaRPr lang="en-US"/>
          </a:p>
        </p:txBody>
      </p:sp>
      <p:pic>
        <p:nvPicPr>
          <p:cNvPr id="306178" name="Picture 2" descr="FG2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4419600"/>
            <a:ext cx="4876800" cy="2343150"/>
          </a:xfrm>
          <a:prstGeom prst="rect">
            <a:avLst/>
          </a:prstGeom>
          <a:noFill/>
        </p:spPr>
      </p:pic>
      <p:sp>
        <p:nvSpPr>
          <p:cNvPr id="306179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/>
              <a:t>Alternating Current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52400" y="4572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Does the direction of the flow of current change while a battery is connected to a circuit?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No.  Why?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Because its source of potential difference stays put.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kind of current is called the </a:t>
            </a:r>
            <a:r>
              <a:rPr lang="en-US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Direct Current (DC), 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and it does not change its direction of flow while the battery is connected.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How would DC current look as a function of time?</a:t>
            </a:r>
          </a:p>
          <a:p>
            <a:pPr marL="1600200" lvl="3" indent="-228600"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Straight line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generators at electric power plant produce </a:t>
            </a:r>
            <a:r>
              <a:rPr lang="en-US" sz="2800" b="1" u="sng" dirty="0">
                <a:solidFill>
                  <a:srgbClr val="FF0000"/>
                </a:solidFill>
                <a:latin typeface="Arial Narrow" charset="0"/>
              </a:rPr>
              <a:t>alternating current (AC)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reverses direction many times a second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AC is sinusoidal as a function of time</a:t>
            </a: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52400" y="5486400"/>
            <a:ext cx="617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Most the currents supplied to homes and business are AC.</a:t>
            </a:r>
          </a:p>
        </p:txBody>
      </p:sp>
    </p:spTree>
    <p:extLst>
      <p:ext uri="{BB962C8B-B14F-4D97-AF65-F5344CB8AC3E}">
        <p14:creationId xmlns:p14="http://schemas.microsoft.com/office/powerpoint/2010/main" val="960173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3EAA-959D-774D-B966-F3440687EEF1}" type="slidenum">
              <a:rPr lang="en-US"/>
              <a:pPr/>
              <a:t>11</a:t>
            </a:fld>
            <a:endParaRPr lang="en-US"/>
          </a:p>
        </p:txBody>
      </p:sp>
      <p:pic>
        <p:nvPicPr>
          <p:cNvPr id="307202" name="Picture 2" descr="FG25_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066800"/>
            <a:ext cx="3352800" cy="1841500"/>
          </a:xfrm>
          <a:prstGeom prst="rect">
            <a:avLst/>
          </a:prstGeom>
          <a:noFill/>
        </p:spPr>
      </p:pic>
      <p:sp>
        <p:nvSpPr>
          <p:cNvPr id="307203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/>
              <a:t>The Alternating Current</a:t>
            </a:r>
          </a:p>
        </p:txBody>
      </p:sp>
      <p:sp>
        <p:nvSpPr>
          <p:cNvPr id="307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voltage produced by an AC electric generator is sinusoidal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This is why the current is sinusoidal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Voltage produced can be written as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What are the maximum and minimum voltages?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Max: V</a:t>
            </a:r>
            <a:r>
              <a:rPr lang="en-US" sz="2400" baseline="-25000" dirty="0"/>
              <a:t>0</a:t>
            </a:r>
            <a:r>
              <a:rPr lang="en-US" sz="2400" dirty="0"/>
              <a:t> (–V</a:t>
            </a:r>
            <a:r>
              <a:rPr lang="en-US" sz="2400" baseline="-25000" dirty="0"/>
              <a:t>0</a:t>
            </a:r>
            <a:r>
              <a:rPr lang="en-US" sz="2400" dirty="0"/>
              <a:t>) and Min: 0</a:t>
            </a:r>
            <a:endParaRPr lang="en-US" sz="2400" baseline="-25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The potential oscillates between +V</a:t>
            </a:r>
            <a:r>
              <a:rPr lang="en-US" sz="2400" baseline="-25000" dirty="0"/>
              <a:t>0</a:t>
            </a:r>
            <a:r>
              <a:rPr lang="en-US" sz="2400" dirty="0"/>
              <a:t> and –V</a:t>
            </a:r>
            <a:r>
              <a:rPr lang="en-US" sz="2400" baseline="-25000" dirty="0"/>
              <a:t>0</a:t>
            </a:r>
            <a:r>
              <a:rPr lang="en-US" sz="2400" dirty="0"/>
              <a:t>, the peak voltage or the amplitude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</a:t>
            </a:r>
            <a:r>
              <a:rPr lang="en-US" sz="2400" dirty="0" err="1">
                <a:latin typeface="Monotype Corsiva" charset="0"/>
              </a:rPr>
              <a:t>f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frequency, the number of complete oscillations made per second. 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What is the unit of </a:t>
            </a:r>
            <a:r>
              <a:rPr lang="en-US" sz="2000" dirty="0">
                <a:latin typeface="Monotype Corsiva" charset="0"/>
              </a:rPr>
              <a:t>f</a:t>
            </a:r>
            <a:r>
              <a:rPr lang="en-US" sz="2000" dirty="0"/>
              <a:t>?  What is the normal size of </a:t>
            </a:r>
            <a:r>
              <a:rPr lang="en-US" sz="2000" dirty="0" err="1">
                <a:latin typeface="Monotype Corsiva" charset="0"/>
              </a:rPr>
              <a:t>f</a:t>
            </a:r>
            <a:r>
              <a:rPr lang="en-US" sz="2000" dirty="0">
                <a:latin typeface="Monotype Corsiva" charset="0"/>
              </a:rPr>
              <a:t> </a:t>
            </a:r>
            <a:r>
              <a:rPr lang="en-US" sz="2000" dirty="0"/>
              <a:t>in the US?</a:t>
            </a:r>
          </a:p>
          <a:p>
            <a:pPr lvl="3">
              <a:lnSpc>
                <a:spcPct val="80000"/>
              </a:lnSpc>
            </a:pP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=60Hz in the US and Canada. </a:t>
            </a:r>
          </a:p>
          <a:p>
            <a:pPr lvl="3">
              <a:lnSpc>
                <a:spcPct val="80000"/>
              </a:lnSpc>
            </a:pPr>
            <a:r>
              <a:rPr lang="en-US" sz="1800" dirty="0"/>
              <a:t>Many European countries have </a:t>
            </a:r>
            <a:r>
              <a:rPr lang="en-US" sz="1800" dirty="0" err="1">
                <a:latin typeface="Monotype Corsiva" charset="0"/>
              </a:rPr>
              <a:t>f</a:t>
            </a:r>
            <a:r>
              <a:rPr lang="en-US" sz="1800" dirty="0"/>
              <a:t>=50Hz.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  <a:r>
              <a:rPr lang="en-US" sz="2400" dirty="0" err="1">
                <a:latin typeface="Symbol" charset="2"/>
              </a:rPr>
              <a:t>ω</a:t>
            </a:r>
            <a:r>
              <a:rPr lang="en-US" sz="2400" dirty="0">
                <a:latin typeface="Symbol" charset="2"/>
              </a:rPr>
              <a:t>=2π</a:t>
            </a:r>
            <a:r>
              <a:rPr lang="en-US" sz="2400" dirty="0">
                <a:latin typeface="Monotype Corsiva" charset="0"/>
              </a:rPr>
              <a:t>f: angular frequency</a:t>
            </a:r>
          </a:p>
        </p:txBody>
      </p:sp>
      <p:graphicFrame>
        <p:nvGraphicFramePr>
          <p:cNvPr id="307205" name="Object 5"/>
          <p:cNvGraphicFramePr>
            <a:graphicFrameLocks noChangeAspect="1"/>
          </p:cNvGraphicFramePr>
          <p:nvPr/>
        </p:nvGraphicFramePr>
        <p:xfrm>
          <a:off x="1676400" y="2260600"/>
          <a:ext cx="6445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3" name="Equation" r:id="rId4" imgW="253800" imgH="164880" progId="Equation.DSMT4">
                  <p:embed/>
                </p:oleObj>
              </mc:Choice>
              <mc:Fallback>
                <p:oleObj name="Equation" r:id="rId4" imgW="253800" imgH="164880" progId="Equation.DSMT4">
                  <p:embed/>
                  <p:pic>
                    <p:nvPicPr>
                      <p:cNvPr id="3072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60600"/>
                        <a:ext cx="6445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6" name="Object 6"/>
          <p:cNvGraphicFramePr>
            <a:graphicFrameLocks noChangeAspect="1"/>
          </p:cNvGraphicFramePr>
          <p:nvPr/>
        </p:nvGraphicFramePr>
        <p:xfrm>
          <a:off x="2330450" y="2176463"/>
          <a:ext cx="2030413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4" name="Equation" r:id="rId6" imgW="800100" imgH="228600" progId="Equation.DSMT4">
                  <p:embed/>
                </p:oleObj>
              </mc:Choice>
              <mc:Fallback>
                <p:oleObj name="Equation" r:id="rId6" imgW="800100" imgH="228600" progId="Equation.DSMT4">
                  <p:embed/>
                  <p:pic>
                    <p:nvPicPr>
                      <p:cNvPr id="30720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2176463"/>
                        <a:ext cx="2030413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07" name="Object 7"/>
          <p:cNvGraphicFramePr>
            <a:graphicFrameLocks noChangeAspect="1"/>
          </p:cNvGraphicFramePr>
          <p:nvPr/>
        </p:nvGraphicFramePr>
        <p:xfrm>
          <a:off x="4284663" y="2209800"/>
          <a:ext cx="13541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5" name="Equation" r:id="rId8" imgW="533160" imgH="203040" progId="Equation.DSMT4">
                  <p:embed/>
                </p:oleObj>
              </mc:Choice>
              <mc:Fallback>
                <p:oleObj name="Equation" r:id="rId8" imgW="533160" imgH="203040" progId="Equation.DSMT4">
                  <p:embed/>
                  <p:pic>
                    <p:nvPicPr>
                      <p:cNvPr id="30720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3" y="2209800"/>
                        <a:ext cx="13541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5696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1131F-1AA1-0348-80DB-C84EFC36598E}" type="slidenum">
              <a:rPr lang="en-US"/>
              <a:pPr/>
              <a:t>12</a:t>
            </a:fld>
            <a:endParaRPr lang="en-US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Alternating Current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sz="2800" dirty="0"/>
              <a:t>Since V=IR, if the voltage V applies across the resistance R, the current I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What are the maximum and minimum currents?</a:t>
            </a:r>
          </a:p>
          <a:p>
            <a:pPr lvl="1"/>
            <a:r>
              <a:rPr lang="en-US" sz="2400" dirty="0"/>
              <a:t>Max=I</a:t>
            </a:r>
            <a:r>
              <a:rPr lang="en-US" sz="2400" baseline="-25000" dirty="0"/>
              <a:t>0</a:t>
            </a:r>
            <a:r>
              <a:rPr lang="en-US" sz="2400" dirty="0"/>
              <a:t> (–I</a:t>
            </a:r>
            <a:r>
              <a:rPr lang="en-US" sz="2400" baseline="-25000" dirty="0"/>
              <a:t>0</a:t>
            </a:r>
            <a:r>
              <a:rPr lang="en-US" sz="2400" dirty="0"/>
              <a:t>) and Min=0 A</a:t>
            </a:r>
            <a:r>
              <a:rPr lang="en-US" sz="2400" baseline="-25000" dirty="0"/>
              <a:t>.</a:t>
            </a:r>
          </a:p>
          <a:p>
            <a:pPr lvl="1"/>
            <a:r>
              <a:rPr lang="en-US" sz="2400" dirty="0"/>
              <a:t>The current oscillates between +I</a:t>
            </a:r>
            <a:r>
              <a:rPr lang="en-US" sz="2400" baseline="-25000" dirty="0"/>
              <a:t>0</a:t>
            </a:r>
            <a:r>
              <a:rPr lang="en-US" sz="2400" dirty="0"/>
              <a:t> and –I</a:t>
            </a:r>
            <a:r>
              <a:rPr lang="en-US" sz="2400" baseline="-25000" dirty="0"/>
              <a:t>0</a:t>
            </a:r>
            <a:r>
              <a:rPr lang="en-US" sz="2400" dirty="0"/>
              <a:t>, the peak currents or the amplitude.  The current is positive when electron flows to one direction and negative when they flow the opposite.</a:t>
            </a:r>
          </a:p>
          <a:p>
            <a:pPr lvl="1"/>
            <a:r>
              <a:rPr lang="en-US" sz="2400" dirty="0"/>
              <a:t>AC is as many times positive as negative. What’s the average current?</a:t>
            </a:r>
          </a:p>
          <a:p>
            <a:pPr lvl="2"/>
            <a:r>
              <a:rPr lang="en-US" sz="2000" dirty="0"/>
              <a:t>Zero.  So there is no power and no heat is produced in a heater?</a:t>
            </a:r>
          </a:p>
          <a:p>
            <a:pPr lvl="3"/>
            <a:r>
              <a:rPr lang="en-US" sz="1800" dirty="0"/>
              <a:t>Yes there is! The electrons actually flow back and forth, so power is delivered.</a:t>
            </a:r>
          </a:p>
        </p:txBody>
      </p:sp>
      <p:graphicFrame>
        <p:nvGraphicFramePr>
          <p:cNvPr id="3082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770301"/>
              </p:ext>
            </p:extLst>
          </p:nvPr>
        </p:nvGraphicFramePr>
        <p:xfrm>
          <a:off x="1385888" y="1460500"/>
          <a:ext cx="14478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7" name="Equation" r:id="rId3" imgW="482400" imgH="368280" progId="Equation.DSMT4">
                  <p:embed/>
                </p:oleObj>
              </mc:Choice>
              <mc:Fallback>
                <p:oleObj name="Equation" r:id="rId3" imgW="482400" imgH="368280" progId="Equation.DSMT4">
                  <p:embed/>
                  <p:pic>
                    <p:nvPicPr>
                      <p:cNvPr id="3082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888" y="1460500"/>
                        <a:ext cx="1447800" cy="117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28561"/>
              </p:ext>
            </p:extLst>
          </p:nvPr>
        </p:nvGraphicFramePr>
        <p:xfrm>
          <a:off x="2859088" y="1493838"/>
          <a:ext cx="2398712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8" name="Equation" r:id="rId5" imgW="799920" imgH="368280" progId="Equation.DSMT4">
                  <p:embed/>
                </p:oleObj>
              </mc:Choice>
              <mc:Fallback>
                <p:oleObj name="Equation" r:id="rId5" imgW="799920" imgH="368280" progId="Equation.DSMT4">
                  <p:embed/>
                  <p:pic>
                    <p:nvPicPr>
                      <p:cNvPr id="3082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1493838"/>
                        <a:ext cx="2398712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373046"/>
              </p:ext>
            </p:extLst>
          </p:nvPr>
        </p:nvGraphicFramePr>
        <p:xfrm>
          <a:off x="5257800" y="1792288"/>
          <a:ext cx="160020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79"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3082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792288"/>
                        <a:ext cx="1600200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1" name="Oval 7"/>
          <p:cNvSpPr>
            <a:spLocks noChangeArrowheads="1"/>
          </p:cNvSpPr>
          <p:nvPr/>
        </p:nvSpPr>
        <p:spPr bwMode="auto">
          <a:xfrm>
            <a:off x="2743200" y="1517650"/>
            <a:ext cx="685800" cy="12255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28918" y="1219200"/>
            <a:ext cx="2843282" cy="553405"/>
            <a:chOff x="1978" y="740"/>
            <a:chExt cx="1510" cy="346"/>
          </a:xfrm>
        </p:grpSpPr>
        <p:sp>
          <p:nvSpPr>
            <p:cNvPr id="308233" name="Text Box 9"/>
            <p:cNvSpPr txBox="1">
              <a:spLocks noChangeArrowheads="1"/>
            </p:cNvSpPr>
            <p:nvPr/>
          </p:nvSpPr>
          <p:spPr bwMode="auto">
            <a:xfrm>
              <a:off x="2688" y="740"/>
              <a:ext cx="800" cy="266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CC0000"/>
                  </a:solidFill>
                  <a:latin typeface="Arial Narrow" charset="0"/>
                </a:rPr>
                <a:t>What is this?</a:t>
              </a:r>
            </a:p>
          </p:txBody>
        </p:sp>
        <p:cxnSp>
          <p:nvCxnSpPr>
            <p:cNvPr id="308234" name="AutoShape 10"/>
            <p:cNvCxnSpPr>
              <a:cxnSpLocks noChangeShapeType="1"/>
              <a:stCxn id="308233" idx="1"/>
              <a:endCxn id="308231" idx="7"/>
            </p:cNvCxnSpPr>
            <p:nvPr/>
          </p:nvCxnSpPr>
          <p:spPr bwMode="auto">
            <a:xfrm rot="10800000" flipV="1">
              <a:off x="1978" y="873"/>
              <a:ext cx="710" cy="213"/>
            </a:xfrm>
            <a:prstGeom prst="curvedConnector2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956006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A78C-C381-4B4E-AF64-03259545A7BA}" type="slidenum">
              <a:rPr lang="en-US"/>
              <a:pPr/>
              <a:t>13</a:t>
            </a:fld>
            <a:endParaRPr lang="en-US"/>
          </a:p>
        </p:txBody>
      </p:sp>
      <p:pic>
        <p:nvPicPr>
          <p:cNvPr id="309250" name="Picture 2" descr="FG25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57213"/>
            <a:ext cx="2667000" cy="1500187"/>
          </a:xfrm>
          <a:prstGeom prst="rect">
            <a:avLst/>
          </a:prstGeom>
          <a:noFill/>
        </p:spPr>
      </p:pic>
      <p:sp>
        <p:nvSpPr>
          <p:cNvPr id="3092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 dirty="0"/>
              <a:t>Power Delivered by Alternating Current</a:t>
            </a: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/>
              <a:t>AC power delivered to a resistance is: </a:t>
            </a:r>
          </a:p>
          <a:p>
            <a:endParaRPr lang="en-US" dirty="0"/>
          </a:p>
          <a:p>
            <a:pPr lvl="1"/>
            <a:r>
              <a:rPr lang="en-US" dirty="0"/>
              <a:t>Since the current is squared, the power is always positive</a:t>
            </a:r>
          </a:p>
          <a:p>
            <a:r>
              <a:rPr lang="en-US" dirty="0"/>
              <a:t>The average power delivered is</a:t>
            </a:r>
          </a:p>
          <a:p>
            <a:r>
              <a:rPr lang="en-US" dirty="0"/>
              <a:t>Since the power is also P=V</a:t>
            </a:r>
            <a:r>
              <a:rPr lang="en-US" baseline="30000" dirty="0"/>
              <a:t>2</a:t>
            </a:r>
            <a:r>
              <a:rPr lang="en-US" dirty="0"/>
              <a:t>/R, we can obtain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average of the square of current and voltage are important in calculating power:</a:t>
            </a:r>
          </a:p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09253" name="Object 5"/>
          <p:cNvGraphicFramePr>
            <a:graphicFrameLocks noChangeAspect="1"/>
          </p:cNvGraphicFramePr>
          <p:nvPr/>
        </p:nvGraphicFramePr>
        <p:xfrm>
          <a:off x="2438400" y="1295400"/>
          <a:ext cx="27432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1" name="Equation" r:id="rId4" imgW="1282680" imgH="228600" progId="Equation.DSMT4">
                  <p:embed/>
                </p:oleObj>
              </mc:Choice>
              <mc:Fallback>
                <p:oleObj name="Equation" r:id="rId4" imgW="1282680" imgH="228600" progId="Equation.DSMT4">
                  <p:embed/>
                  <p:pic>
                    <p:nvPicPr>
                      <p:cNvPr id="309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95400"/>
                        <a:ext cx="2743200" cy="51911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4" name="Object 6"/>
          <p:cNvGraphicFramePr>
            <a:graphicFrameLocks noChangeAspect="1"/>
          </p:cNvGraphicFramePr>
          <p:nvPr/>
        </p:nvGraphicFramePr>
        <p:xfrm>
          <a:off x="5486400" y="2336800"/>
          <a:ext cx="11430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2" name="Equation" r:id="rId6" imgW="622080" imgH="368280" progId="Equation.DSMT4">
                  <p:embed/>
                </p:oleObj>
              </mc:Choice>
              <mc:Fallback>
                <p:oleObj name="Equation" r:id="rId6" imgW="622080" imgH="368280" progId="Equation.DSMT4">
                  <p:embed/>
                  <p:pic>
                    <p:nvPicPr>
                      <p:cNvPr id="3092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336800"/>
                        <a:ext cx="1143000" cy="7175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5" name="Object 7"/>
          <p:cNvGraphicFramePr>
            <a:graphicFrameLocks noChangeAspect="1"/>
          </p:cNvGraphicFramePr>
          <p:nvPr/>
        </p:nvGraphicFramePr>
        <p:xfrm>
          <a:off x="784225" y="3814763"/>
          <a:ext cx="2416175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3" name="Equation" r:id="rId8" imgW="1130040" imgH="279360" progId="Equation.DSMT4">
                  <p:embed/>
                </p:oleObj>
              </mc:Choice>
              <mc:Fallback>
                <p:oleObj name="Equation" r:id="rId8" imgW="1130040" imgH="279360" progId="Equation.DSMT4">
                  <p:embed/>
                  <p:pic>
                    <p:nvPicPr>
                      <p:cNvPr id="30925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25" y="3814763"/>
                        <a:ext cx="2416175" cy="6350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6" name="Object 8"/>
          <p:cNvGraphicFramePr>
            <a:graphicFrameLocks noChangeAspect="1"/>
          </p:cNvGraphicFramePr>
          <p:nvPr/>
        </p:nvGraphicFramePr>
        <p:xfrm>
          <a:off x="5943600" y="3567113"/>
          <a:ext cx="1676400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4" name="Equation" r:id="rId10" imgW="723600" imgH="469800" progId="Equation.DSMT4">
                  <p:embed/>
                </p:oleObj>
              </mc:Choice>
              <mc:Fallback>
                <p:oleObj name="Equation" r:id="rId10" imgW="723600" imgH="469800" progId="Equation.DSMT4">
                  <p:embed/>
                  <p:pic>
                    <p:nvPicPr>
                      <p:cNvPr id="3092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567113"/>
                        <a:ext cx="1676400" cy="11572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7" name="AutoShape 9"/>
          <p:cNvSpPr>
            <a:spLocks noChangeArrowheads="1"/>
          </p:cNvSpPr>
          <p:nvPr/>
        </p:nvSpPr>
        <p:spPr bwMode="auto">
          <a:xfrm>
            <a:off x="3498850" y="3687763"/>
            <a:ext cx="2139950" cy="850900"/>
          </a:xfrm>
          <a:prstGeom prst="rightArrow">
            <a:avLst>
              <a:gd name="adj1" fmla="val 50000"/>
              <a:gd name="adj2" fmla="val 6287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CC0000"/>
                </a:solidFill>
                <a:latin typeface="Arial Narrow" charset="0"/>
              </a:rPr>
              <a:t>Average power</a:t>
            </a:r>
          </a:p>
        </p:txBody>
      </p:sp>
      <p:graphicFrame>
        <p:nvGraphicFramePr>
          <p:cNvPr id="309258" name="Object 10"/>
          <p:cNvGraphicFramePr>
            <a:graphicFrameLocks noChangeAspect="1"/>
          </p:cNvGraphicFramePr>
          <p:nvPr/>
        </p:nvGraphicFramePr>
        <p:xfrm>
          <a:off x="5510213" y="5313363"/>
          <a:ext cx="11668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5" name="Equation" r:id="rId12" imgW="546100" imgH="381000" progId="Equation.DSMT4">
                  <p:embed/>
                </p:oleObj>
              </mc:Choice>
              <mc:Fallback>
                <p:oleObj name="Equation" r:id="rId12" imgW="546100" imgH="381000" progId="Equation.DSMT4">
                  <p:embed/>
                  <p:pic>
                    <p:nvPicPr>
                      <p:cNvPr id="3092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5313363"/>
                        <a:ext cx="1166812" cy="863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9" name="Object 11"/>
          <p:cNvGraphicFramePr>
            <a:graphicFrameLocks noChangeAspect="1"/>
          </p:cNvGraphicFramePr>
          <p:nvPr/>
        </p:nvGraphicFramePr>
        <p:xfrm>
          <a:off x="7216775" y="5327650"/>
          <a:ext cx="1303338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6" name="Equation" r:id="rId14" imgW="609480" imgH="368280" progId="Equation.DSMT4">
                  <p:embed/>
                </p:oleObj>
              </mc:Choice>
              <mc:Fallback>
                <p:oleObj name="Equation" r:id="rId14" imgW="609480" imgH="368280" progId="Equation.DSMT4">
                  <p:embed/>
                  <p:pic>
                    <p:nvPicPr>
                      <p:cNvPr id="3092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6775" y="5327650"/>
                        <a:ext cx="1303338" cy="8350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7290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67504-4B31-5346-B30A-B95FE668CE98}" type="slidenum">
              <a:rPr lang="en-US"/>
              <a:pPr/>
              <a:t>14</a:t>
            </a:fld>
            <a:endParaRPr lang="en-US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4000"/>
              <a:t>Power Delivered by Alternating Current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The square root of each of these are called root-mean-square, or </a:t>
            </a:r>
            <a:r>
              <a:rPr lang="en-US" sz="2800" dirty="0" err="1"/>
              <a:t>rms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rms values are called the </a:t>
            </a:r>
            <a:r>
              <a:rPr lang="en-US" sz="2800" b="1" u="sng" dirty="0">
                <a:solidFill>
                  <a:srgbClr val="C00000"/>
                </a:solidFill>
              </a:rPr>
              <a:t>effective values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These are useful quantities since they can substitute current and voltage directly in power, as it is in DC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AC of peak voltage V</a:t>
            </a:r>
            <a:r>
              <a:rPr lang="en-US" sz="2400" baseline="-25000" dirty="0"/>
              <a:t>0</a:t>
            </a:r>
            <a:r>
              <a:rPr lang="en-US" sz="2400" dirty="0"/>
              <a:t> or peak current I</a:t>
            </a:r>
            <a:r>
              <a:rPr lang="en-US" sz="2400" baseline="-25000" dirty="0"/>
              <a:t>0</a:t>
            </a:r>
            <a:r>
              <a:rPr lang="en-US" sz="2400" dirty="0"/>
              <a:t> produces as much power as DC voltage of </a:t>
            </a:r>
            <a:r>
              <a:rPr lang="en-US" sz="2400" dirty="0" err="1"/>
              <a:t>V</a:t>
            </a:r>
            <a:r>
              <a:rPr lang="en-US" sz="2400" baseline="-25000" dirty="0" err="1"/>
              <a:t>rms</a:t>
            </a:r>
            <a:r>
              <a:rPr lang="en-US" sz="2400" dirty="0"/>
              <a:t> or DC current </a:t>
            </a:r>
            <a:r>
              <a:rPr lang="en-US" sz="2400" dirty="0" err="1"/>
              <a:t>I</a:t>
            </a:r>
            <a:r>
              <a:rPr lang="en-US" sz="2400" baseline="-25000" dirty="0" err="1"/>
              <a:t>rms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normally, </a:t>
            </a:r>
            <a:r>
              <a:rPr lang="en-US" sz="2400" dirty="0" err="1"/>
              <a:t>rms</a:t>
            </a:r>
            <a:r>
              <a:rPr lang="en-US" sz="2400" dirty="0"/>
              <a:t> values in AC are specified or measured.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US uses 115V </a:t>
            </a:r>
            <a:r>
              <a:rPr lang="en-US" sz="2000" dirty="0" err="1"/>
              <a:t>rms</a:t>
            </a:r>
            <a:r>
              <a:rPr lang="en-US" sz="2000" dirty="0"/>
              <a:t> voltage.  What is the peak voltage?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Europe uses 240V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</a:t>
            </a:r>
          </a:p>
        </p:txBody>
      </p:sp>
      <p:graphicFrame>
        <p:nvGraphicFramePr>
          <p:cNvPr id="310276" name="Object 4"/>
          <p:cNvGraphicFramePr>
            <a:graphicFrameLocks noChangeAspect="1"/>
          </p:cNvGraphicFramePr>
          <p:nvPr/>
        </p:nvGraphicFramePr>
        <p:xfrm>
          <a:off x="2057400" y="1143000"/>
          <a:ext cx="271462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41" name="Equation" r:id="rId3" imgW="1549080" imgH="393480" progId="Equation.DSMT4">
                  <p:embed/>
                </p:oleObj>
              </mc:Choice>
              <mc:Fallback>
                <p:oleObj name="Equation" r:id="rId3" imgW="1549080" imgH="393480" progId="Equation.DSMT4">
                  <p:embed/>
                  <p:pic>
                    <p:nvPicPr>
                      <p:cNvPr id="3102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143000"/>
                        <a:ext cx="2714625" cy="7318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7" name="Object 5"/>
          <p:cNvGraphicFramePr>
            <a:graphicFrameLocks noChangeAspect="1"/>
          </p:cNvGraphicFramePr>
          <p:nvPr/>
        </p:nvGraphicFramePr>
        <p:xfrm>
          <a:off x="5038725" y="1143000"/>
          <a:ext cx="27813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42" name="Equation" r:id="rId5" imgW="1587240" imgH="393480" progId="Equation.DSMT4">
                  <p:embed/>
                </p:oleObj>
              </mc:Choice>
              <mc:Fallback>
                <p:oleObj name="Equation" r:id="rId5" imgW="1587240" imgH="393480" progId="Equation.DSMT4">
                  <p:embed/>
                  <p:pic>
                    <p:nvPicPr>
                      <p:cNvPr id="31027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725" y="1143000"/>
                        <a:ext cx="2781300" cy="7302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8" name="Object 6"/>
          <p:cNvGraphicFramePr>
            <a:graphicFrameLocks noChangeAspect="1"/>
          </p:cNvGraphicFramePr>
          <p:nvPr/>
        </p:nvGraphicFramePr>
        <p:xfrm>
          <a:off x="1676400" y="2971800"/>
          <a:ext cx="1935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43" name="Equation" r:id="rId7" imgW="1054080" imgH="368280" progId="Equation.DSMT4">
                  <p:embed/>
                </p:oleObj>
              </mc:Choice>
              <mc:Fallback>
                <p:oleObj name="Equation" r:id="rId7" imgW="1054080" imgH="368280" progId="Equation.DSMT4">
                  <p:embed/>
                  <p:pic>
                    <p:nvPicPr>
                      <p:cNvPr id="3102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71800"/>
                        <a:ext cx="1935163" cy="7175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79" name="Object 7"/>
          <p:cNvGraphicFramePr>
            <a:graphicFrameLocks noChangeAspect="1"/>
          </p:cNvGraphicFramePr>
          <p:nvPr/>
        </p:nvGraphicFramePr>
        <p:xfrm>
          <a:off x="3949700" y="2971800"/>
          <a:ext cx="179546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44" name="Equation" r:id="rId9" imgW="977760" imgH="393480" progId="Equation.DSMT4">
                  <p:embed/>
                </p:oleObj>
              </mc:Choice>
              <mc:Fallback>
                <p:oleObj name="Equation" r:id="rId9" imgW="977760" imgH="393480" progId="Equation.DSMT4">
                  <p:embed/>
                  <p:pic>
                    <p:nvPicPr>
                      <p:cNvPr id="3102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971800"/>
                        <a:ext cx="1795463" cy="7667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0" name="Object 8"/>
          <p:cNvGraphicFramePr>
            <a:graphicFrameLocks noChangeAspect="1"/>
          </p:cNvGraphicFramePr>
          <p:nvPr/>
        </p:nvGraphicFramePr>
        <p:xfrm>
          <a:off x="1524000" y="4953000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45" name="Equation" r:id="rId11" imgW="291960" imgH="203040" progId="Equation.DSMT4">
                  <p:embed/>
                </p:oleObj>
              </mc:Choice>
              <mc:Fallback>
                <p:oleObj name="Equation" r:id="rId11" imgW="291960" imgH="203040" progId="Equation.DSMT4">
                  <p:embed/>
                  <p:pic>
                    <p:nvPicPr>
                      <p:cNvPr id="31028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953000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1" name="Object 9"/>
          <p:cNvGraphicFramePr>
            <a:graphicFrameLocks noChangeAspect="1"/>
          </p:cNvGraphicFramePr>
          <p:nvPr/>
        </p:nvGraphicFramePr>
        <p:xfrm>
          <a:off x="1973263" y="4953000"/>
          <a:ext cx="8540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46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31028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263" y="4953000"/>
                        <a:ext cx="854075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2" name="Object 10"/>
          <p:cNvGraphicFramePr>
            <a:graphicFrameLocks noChangeAspect="1"/>
          </p:cNvGraphicFramePr>
          <p:nvPr/>
        </p:nvGraphicFramePr>
        <p:xfrm>
          <a:off x="2957513" y="4953000"/>
          <a:ext cx="17700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47" name="Equation" r:id="rId15" imgW="1130040" imgH="203040" progId="Equation.DSMT4">
                  <p:embed/>
                </p:oleObj>
              </mc:Choice>
              <mc:Fallback>
                <p:oleObj name="Equation" r:id="rId15" imgW="1130040" imgH="203040" progId="Equation.DSMT4">
                  <p:embed/>
                  <p:pic>
                    <p:nvPicPr>
                      <p:cNvPr id="31028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4953000"/>
                        <a:ext cx="17700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3" name="Object 11"/>
          <p:cNvGraphicFramePr>
            <a:graphicFrameLocks noChangeAspect="1"/>
          </p:cNvGraphicFramePr>
          <p:nvPr/>
        </p:nvGraphicFramePr>
        <p:xfrm>
          <a:off x="1527175" y="5640388"/>
          <a:ext cx="4572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48" name="Equation" r:id="rId17" imgW="291960" imgH="203040" progId="Equation.DSMT4">
                  <p:embed/>
                </p:oleObj>
              </mc:Choice>
              <mc:Fallback>
                <p:oleObj name="Equation" r:id="rId17" imgW="291960" imgH="203040" progId="Equation.DSMT4">
                  <p:embed/>
                  <p:pic>
                    <p:nvPicPr>
                      <p:cNvPr id="31028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5640388"/>
                        <a:ext cx="4572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4" name="Object 12"/>
          <p:cNvGraphicFramePr>
            <a:graphicFrameLocks noChangeAspect="1"/>
          </p:cNvGraphicFramePr>
          <p:nvPr/>
        </p:nvGraphicFramePr>
        <p:xfrm>
          <a:off x="1976438" y="5640388"/>
          <a:ext cx="8540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49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31028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5640388"/>
                        <a:ext cx="854075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491248"/>
              </p:ext>
            </p:extLst>
          </p:nvPr>
        </p:nvGraphicFramePr>
        <p:xfrm>
          <a:off x="2921000" y="5640388"/>
          <a:ext cx="16510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50" name="Equation" r:id="rId19" imgW="1054080" imgH="203040" progId="Equation.DSMT4">
                  <p:embed/>
                </p:oleObj>
              </mc:Choice>
              <mc:Fallback>
                <p:oleObj name="Equation" r:id="rId19" imgW="1054080" imgH="203040" progId="Equation.DSMT4">
                  <p:embed/>
                  <p:pic>
                    <p:nvPicPr>
                      <p:cNvPr id="31028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5640388"/>
                        <a:ext cx="1651000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0286" name="Object 14"/>
          <p:cNvGraphicFramePr>
            <a:graphicFrameLocks noChangeAspect="1"/>
          </p:cNvGraphicFramePr>
          <p:nvPr/>
        </p:nvGraphicFramePr>
        <p:xfrm>
          <a:off x="6032500" y="3160713"/>
          <a:ext cx="1282700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51" name="Equation" r:id="rId21" imgW="698400" imgH="215640" progId="Equation.DSMT4">
                  <p:embed/>
                </p:oleObj>
              </mc:Choice>
              <mc:Fallback>
                <p:oleObj name="Equation" r:id="rId21" imgW="698400" imgH="215640" progId="Equation.DSMT4">
                  <p:embed/>
                  <p:pic>
                    <p:nvPicPr>
                      <p:cNvPr id="31028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3160713"/>
                        <a:ext cx="1282700" cy="42068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152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70644-6EC5-3745-BAD6-7FF00640ACD9}" type="slidenum">
              <a:rPr lang="en-US"/>
              <a:pPr/>
              <a:t>15</a:t>
            </a:fld>
            <a:endParaRPr lang="en-US"/>
          </a:p>
        </p:txBody>
      </p:sp>
      <p:pic>
        <p:nvPicPr>
          <p:cNvPr id="311298" name="Picture 2" descr="FG25_0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81000"/>
            <a:ext cx="2743200" cy="2057400"/>
          </a:xfrm>
          <a:prstGeom prst="rect">
            <a:avLst/>
          </a:prstGeom>
          <a:noFill/>
        </p:spPr>
      </p:pic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 dirty="0"/>
              <a:t>Example 25 – 13 </a:t>
            </a:r>
          </a:p>
        </p:txBody>
      </p:sp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7086600" cy="11874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Hair Dryer.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(a) Calculate the resistance and the peak current in a 1000-W hair dryer connected to a 120-V AC line.  (b) What happens if it is connected to a 240-V line in Britain? 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381000" y="2057400"/>
            <a:ext cx="2667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rms current is: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457200" y="40386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(b) If connected to 240V in Britain …      </a:t>
            </a:r>
          </a:p>
        </p:txBody>
      </p:sp>
      <p:graphicFrame>
        <p:nvGraphicFramePr>
          <p:cNvPr id="311303" name="Object 7"/>
          <p:cNvGraphicFramePr>
            <a:graphicFrameLocks noChangeAspect="1"/>
          </p:cNvGraphicFramePr>
          <p:nvPr/>
        </p:nvGraphicFramePr>
        <p:xfrm>
          <a:off x="2971800" y="2168525"/>
          <a:ext cx="6667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7" name="Equation" r:id="rId4" imgW="368280" imgH="203040" progId="Equation.DSMT4">
                  <p:embed/>
                </p:oleObj>
              </mc:Choice>
              <mc:Fallback>
                <p:oleObj name="Equation" r:id="rId4" imgW="368280" imgH="203040" progId="Equation.DSMT4">
                  <p:embed/>
                  <p:pic>
                    <p:nvPicPr>
                      <p:cNvPr id="3113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68525"/>
                        <a:ext cx="66675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4" name="Object 8"/>
          <p:cNvGraphicFramePr>
            <a:graphicFrameLocks noChangeAspect="1"/>
          </p:cNvGraphicFramePr>
          <p:nvPr/>
        </p:nvGraphicFramePr>
        <p:xfrm>
          <a:off x="3606800" y="1981200"/>
          <a:ext cx="7366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8" name="Equation" r:id="rId6" imgW="406080" imgH="419040" progId="Equation.DSMT4">
                  <p:embed/>
                </p:oleObj>
              </mc:Choice>
              <mc:Fallback>
                <p:oleObj name="Equation" r:id="rId6" imgW="406080" imgH="419040" progId="Equation.DSMT4">
                  <p:embed/>
                  <p:pic>
                    <p:nvPicPr>
                      <p:cNvPr id="31130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6800" y="1981200"/>
                        <a:ext cx="7366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5" name="Object 9"/>
          <p:cNvGraphicFramePr>
            <a:graphicFrameLocks noChangeAspect="1"/>
          </p:cNvGraphicFramePr>
          <p:nvPr/>
        </p:nvGraphicFramePr>
        <p:xfrm>
          <a:off x="4340225" y="2039938"/>
          <a:ext cx="16795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9" name="Equation" r:id="rId8" imgW="927000" imgH="368280" progId="Equation.DSMT4">
                  <p:embed/>
                </p:oleObj>
              </mc:Choice>
              <mc:Fallback>
                <p:oleObj name="Equation" r:id="rId8" imgW="927000" imgH="368280" progId="Equation.DSMT4">
                  <p:embed/>
                  <p:pic>
                    <p:nvPicPr>
                      <p:cNvPr id="31130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2039938"/>
                        <a:ext cx="1679575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381000" y="3355975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Thus the resistance is:</a:t>
            </a:r>
          </a:p>
        </p:txBody>
      </p:sp>
      <p:graphicFrame>
        <p:nvGraphicFramePr>
          <p:cNvPr id="311307" name="Object 11"/>
          <p:cNvGraphicFramePr>
            <a:graphicFrameLocks noChangeAspect="1"/>
          </p:cNvGraphicFramePr>
          <p:nvPr/>
        </p:nvGraphicFramePr>
        <p:xfrm>
          <a:off x="3581400" y="3544888"/>
          <a:ext cx="458788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0" name="Equation" r:id="rId10" imgW="253800" imgH="152280" progId="Equation.DSMT4">
                  <p:embed/>
                </p:oleObj>
              </mc:Choice>
              <mc:Fallback>
                <p:oleObj name="Equation" r:id="rId10" imgW="253800" imgH="152280" progId="Equation.DSMT4">
                  <p:embed/>
                  <p:pic>
                    <p:nvPicPr>
                      <p:cNvPr id="3113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44888"/>
                        <a:ext cx="458788" cy="25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8" name="Object 12"/>
          <p:cNvGraphicFramePr>
            <a:graphicFrameLocks noChangeAspect="1"/>
          </p:cNvGraphicFramePr>
          <p:nvPr/>
        </p:nvGraphicFramePr>
        <p:xfrm>
          <a:off x="4124325" y="3303588"/>
          <a:ext cx="7127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1" name="Equation" r:id="rId12" imgW="393480" imgH="431640" progId="Equation.DSMT4">
                  <p:embed/>
                </p:oleObj>
              </mc:Choice>
              <mc:Fallback>
                <p:oleObj name="Equation" r:id="rId12" imgW="393480" imgH="431640" progId="Equation.DSMT4">
                  <p:embed/>
                  <p:pic>
                    <p:nvPicPr>
                      <p:cNvPr id="3113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3303588"/>
                        <a:ext cx="71278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9" name="Object 13"/>
          <p:cNvGraphicFramePr>
            <a:graphicFrameLocks noChangeAspect="1"/>
          </p:cNvGraphicFramePr>
          <p:nvPr/>
        </p:nvGraphicFramePr>
        <p:xfrm>
          <a:off x="4872038" y="3270250"/>
          <a:ext cx="19097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2" name="Equation" r:id="rId14" imgW="1054080" imgH="444240" progId="Equation.DSMT4">
                  <p:embed/>
                </p:oleObj>
              </mc:Choice>
              <mc:Fallback>
                <p:oleObj name="Equation" r:id="rId14" imgW="1054080" imgH="444240" progId="Equation.DSMT4">
                  <p:embed/>
                  <p:pic>
                    <p:nvPicPr>
                      <p:cNvPr id="31130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3270250"/>
                        <a:ext cx="19097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0" name="Text Box 14"/>
          <p:cNvSpPr txBox="1">
            <a:spLocks noChangeArrowheads="1"/>
          </p:cNvSpPr>
          <p:nvPr/>
        </p:nvSpPr>
        <p:spPr bwMode="auto">
          <a:xfrm>
            <a:off x="457200" y="2716213"/>
            <a:ext cx="281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peak current is:</a:t>
            </a:r>
          </a:p>
        </p:txBody>
      </p:sp>
      <p:graphicFrame>
        <p:nvGraphicFramePr>
          <p:cNvPr id="311311" name="Object 15"/>
          <p:cNvGraphicFramePr>
            <a:graphicFrameLocks noChangeAspect="1"/>
          </p:cNvGraphicFramePr>
          <p:nvPr/>
        </p:nvGraphicFramePr>
        <p:xfrm>
          <a:off x="3581400" y="2827338"/>
          <a:ext cx="5064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3" name="Equation" r:id="rId16" imgW="279360" imgH="203040" progId="Equation.DSMT4">
                  <p:embed/>
                </p:oleObj>
              </mc:Choice>
              <mc:Fallback>
                <p:oleObj name="Equation" r:id="rId16" imgW="279360" imgH="203040" progId="Equation.DSMT4">
                  <p:embed/>
                  <p:pic>
                    <p:nvPicPr>
                      <p:cNvPr id="3113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27338"/>
                        <a:ext cx="5064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2" name="Object 16"/>
          <p:cNvGraphicFramePr>
            <a:graphicFrameLocks noChangeAspect="1"/>
          </p:cNvGraphicFramePr>
          <p:nvPr/>
        </p:nvGraphicFramePr>
        <p:xfrm>
          <a:off x="4038600" y="2801938"/>
          <a:ext cx="98901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4" name="Equation" r:id="rId18" imgW="545760" imgH="228600" progId="Equation.DSMT4">
                  <p:embed/>
                </p:oleObj>
              </mc:Choice>
              <mc:Fallback>
                <p:oleObj name="Equation" r:id="rId18" imgW="545760" imgH="228600" progId="Equation.DSMT4">
                  <p:embed/>
                  <p:pic>
                    <p:nvPicPr>
                      <p:cNvPr id="311312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801938"/>
                        <a:ext cx="989013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3" name="Object 17"/>
          <p:cNvGraphicFramePr>
            <a:graphicFrameLocks noChangeAspect="1"/>
          </p:cNvGraphicFramePr>
          <p:nvPr/>
        </p:nvGraphicFramePr>
        <p:xfrm>
          <a:off x="4953000" y="2838450"/>
          <a:ext cx="19780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5" name="Equation" r:id="rId20" imgW="1091880" imgH="203040" progId="Equation.DSMT4">
                  <p:embed/>
                </p:oleObj>
              </mc:Choice>
              <mc:Fallback>
                <p:oleObj name="Equation" r:id="rId20" imgW="1091880" imgH="203040" progId="Equation.DSMT4">
                  <p:embed/>
                  <p:pic>
                    <p:nvPicPr>
                      <p:cNvPr id="31131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838450"/>
                        <a:ext cx="19780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4" name="Text Box 18"/>
          <p:cNvSpPr txBox="1">
            <a:spLocks noChangeArrowheads="1"/>
          </p:cNvSpPr>
          <p:nvPr/>
        </p:nvSpPr>
        <p:spPr bwMode="auto">
          <a:xfrm>
            <a:off x="533400" y="4510088"/>
            <a:ext cx="6400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average power provide by the AC in UK is </a:t>
            </a:r>
          </a:p>
        </p:txBody>
      </p:sp>
      <p:graphicFrame>
        <p:nvGraphicFramePr>
          <p:cNvPr id="311315" name="Object 19"/>
          <p:cNvGraphicFramePr>
            <a:graphicFrameLocks noChangeAspect="1"/>
          </p:cNvGraphicFramePr>
          <p:nvPr/>
        </p:nvGraphicFramePr>
        <p:xfrm>
          <a:off x="1981200" y="5184775"/>
          <a:ext cx="4603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6" name="Equation" r:id="rId22" imgW="253800" imgH="177480" progId="Equation.DSMT4">
                  <p:embed/>
                </p:oleObj>
              </mc:Choice>
              <mc:Fallback>
                <p:oleObj name="Equation" r:id="rId22" imgW="253800" imgH="177480" progId="Equation.DSMT4">
                  <p:embed/>
                  <p:pic>
                    <p:nvPicPr>
                      <p:cNvPr id="31131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184775"/>
                        <a:ext cx="460375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6" name="Text Box 20"/>
          <p:cNvSpPr txBox="1">
            <a:spLocks noChangeArrowheads="1"/>
          </p:cNvSpPr>
          <p:nvPr/>
        </p:nvSpPr>
        <p:spPr bwMode="auto">
          <a:xfrm>
            <a:off x="533400" y="5729288"/>
            <a:ext cx="76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So? </a:t>
            </a:r>
          </a:p>
        </p:txBody>
      </p:sp>
      <p:sp>
        <p:nvSpPr>
          <p:cNvPr id="311317" name="Text Box 21"/>
          <p:cNvSpPr txBox="1">
            <a:spLocks noChangeArrowheads="1"/>
          </p:cNvSpPr>
          <p:nvPr/>
        </p:nvSpPr>
        <p:spPr bwMode="auto">
          <a:xfrm>
            <a:off x="1371600" y="5715000"/>
            <a:ext cx="5257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CC00CC"/>
                </a:solidFill>
                <a:latin typeface="Arial Narrow" charset="0"/>
              </a:rPr>
              <a:t>The heating coils in the dryer will melt! </a:t>
            </a:r>
          </a:p>
        </p:txBody>
      </p:sp>
      <p:graphicFrame>
        <p:nvGraphicFramePr>
          <p:cNvPr id="311318" name="Object 22"/>
          <p:cNvGraphicFramePr>
            <a:graphicFrameLocks noChangeAspect="1"/>
          </p:cNvGraphicFramePr>
          <p:nvPr/>
        </p:nvGraphicFramePr>
        <p:xfrm>
          <a:off x="2389188" y="5029200"/>
          <a:ext cx="735012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7" name="Equation" r:id="rId24" imgW="406080" imgH="393480" progId="Equation.DSMT4">
                  <p:embed/>
                </p:oleObj>
              </mc:Choice>
              <mc:Fallback>
                <p:oleObj name="Equation" r:id="rId24" imgW="406080" imgH="393480" progId="Equation.DSMT4">
                  <p:embed/>
                  <p:pic>
                    <p:nvPicPr>
                      <p:cNvPr id="311318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5029200"/>
                        <a:ext cx="735012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19" name="Object 23"/>
          <p:cNvGraphicFramePr>
            <a:graphicFrameLocks noChangeAspect="1"/>
          </p:cNvGraphicFramePr>
          <p:nvPr/>
        </p:nvGraphicFramePr>
        <p:xfrm>
          <a:off x="3106738" y="4953000"/>
          <a:ext cx="1998662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8" name="Equation" r:id="rId26" imgW="1104840" imgH="431640" progId="Equation.DSMT4">
                  <p:embed/>
                </p:oleObj>
              </mc:Choice>
              <mc:Fallback>
                <p:oleObj name="Equation" r:id="rId26" imgW="1104840" imgH="431640" progId="Equation.DSMT4">
                  <p:embed/>
                  <p:pic>
                    <p:nvPicPr>
                      <p:cNvPr id="31131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6738" y="4953000"/>
                        <a:ext cx="1998662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5429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D92ED-A407-6D4A-99D3-6C6210168C38}" type="slidenum">
              <a:rPr lang="en-US"/>
              <a:pPr/>
              <a:t>16</a:t>
            </a:fld>
            <a:endParaRPr lang="en-US"/>
          </a:p>
        </p:txBody>
      </p:sp>
      <p:pic>
        <p:nvPicPr>
          <p:cNvPr id="313346" name="Picture 2" descr="FG25_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029200"/>
            <a:ext cx="2819400" cy="2114550"/>
          </a:xfrm>
          <a:prstGeom prst="rect">
            <a:avLst/>
          </a:prstGeom>
          <a:noFill/>
        </p:spPr>
      </p:pic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When voltage is applied across the ends of a wire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Electric field is generated by the potential difference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Electrons feel the force and get accelerated 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Electrons soon reach to a steady average speed due to collisions with atoms in the wire, called drift velocity, </a:t>
            </a:r>
            <a:r>
              <a:rPr lang="en-US" sz="3600" b="1" dirty="0" err="1"/>
              <a:t>v</a:t>
            </a:r>
            <a:r>
              <a:rPr lang="en-US" sz="3600" baseline="-25000" dirty="0" err="1"/>
              <a:t>d</a:t>
            </a:r>
            <a:endParaRPr lang="en-US" sz="3600" baseline="-25000" dirty="0"/>
          </a:p>
          <a:p>
            <a:pPr>
              <a:lnSpc>
                <a:spcPct val="90000"/>
              </a:lnSpc>
            </a:pPr>
            <a:r>
              <a:rPr lang="en-US" sz="3600" dirty="0"/>
              <a:t>The drift velocity is normally much smaller than electrons’ average random speed. </a:t>
            </a:r>
          </a:p>
        </p:txBody>
      </p:sp>
      <p:sp>
        <p:nvSpPr>
          <p:cNvPr id="313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/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3382010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DEB0-7440-2F4E-96C8-55B0546D84C6}" type="slidenum">
              <a:rPr lang="en-US"/>
              <a:pPr/>
              <a:t>17</a:t>
            </a:fld>
            <a:endParaRPr lang="en-US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15000"/>
          </a:xfrm>
        </p:spPr>
        <p:txBody>
          <a:bodyPr/>
          <a:lstStyle/>
          <a:p>
            <a:r>
              <a:rPr lang="en-US" dirty="0"/>
              <a:t>The drift velocity of electrons in a wire is only about 0.05mm/s.  How could we get light turned on immediately then?</a:t>
            </a:r>
          </a:p>
          <a:p>
            <a:pPr lvl="1"/>
            <a:r>
              <a:rPr lang="en-US" dirty="0"/>
              <a:t>While the electrons in a wire travel slow, the electric field travels essentially at the speed of light.  Then what is all the talk about electrons flowing through?</a:t>
            </a:r>
          </a:p>
          <a:p>
            <a:pPr lvl="2"/>
            <a:r>
              <a:rPr lang="en-US" dirty="0"/>
              <a:t>It is just like water.  When you turn on the facet, water flows right off the facet despite the fact that the water travels slow.</a:t>
            </a:r>
          </a:p>
          <a:p>
            <a:pPr lvl="2"/>
            <a:r>
              <a:rPr lang="en-US" dirty="0"/>
              <a:t>Electricity is the same.  Electrons fill the conductor wire and when the switch is flipped on or a potential difference is applied, the electrons close to the positive terminal flows into the device.</a:t>
            </a:r>
          </a:p>
          <a:p>
            <a:pPr lvl="2"/>
            <a:r>
              <a:rPr lang="en-US" dirty="0"/>
              <a:t>Interesting, isn’t it?  Why is the field travel at the speed of light then?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 dirty="0"/>
              <a:t>Microscopic View of Electric Current</a:t>
            </a:r>
          </a:p>
        </p:txBody>
      </p:sp>
    </p:spTree>
    <p:extLst>
      <p:ext uri="{BB962C8B-B14F-4D97-AF65-F5344CB8AC3E}">
        <p14:creationId xmlns:p14="http://schemas.microsoft.com/office/powerpoint/2010/main" val="3089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00F46-4916-5A48-8E4E-D874313258D4}" type="slidenum">
              <a:rPr lang="en-US"/>
              <a:pPr/>
              <a:t>18</a:t>
            </a:fld>
            <a:endParaRPr lang="en-US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At the temperature near absolute 0K, resistivity of certain materials become 0.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state is called the “superconducting” state.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Observed in 1911 by H. K. </a:t>
            </a:r>
            <a:r>
              <a:rPr lang="en-US" sz="2400" dirty="0" err="1"/>
              <a:t>Onnes</a:t>
            </a:r>
            <a:r>
              <a:rPr lang="en-US" sz="2400" dirty="0"/>
              <a:t> when he cooled mercury to 4.2K (-269</a:t>
            </a:r>
            <a:r>
              <a:rPr lang="en-US" sz="2400" baseline="30000" dirty="0"/>
              <a:t>o</a:t>
            </a:r>
            <a:r>
              <a:rPr lang="en-US" sz="2400" dirty="0"/>
              <a:t>C). </a:t>
            </a:r>
            <a:r>
              <a:rPr lang="en-US" sz="2400" dirty="0">
                <a:sym typeface="Wingdings" pitchFamily="2" charset="2"/>
              </a:rPr>
              <a:t> 1913 Nobel physics prize</a:t>
            </a:r>
            <a:endParaRPr lang="en-US" sz="24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Resistance of mercury suddenly dropped to 0.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 general superconducting materials become superconducting    below a transition temperature (T</a:t>
            </a:r>
            <a:r>
              <a:rPr lang="en-US" sz="2400" baseline="-25000" dirty="0"/>
              <a:t>c</a:t>
            </a:r>
            <a:r>
              <a:rPr lang="en-US" sz="2400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highest temperature superconductivity seen is 160K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First observation above the boiling temperature of liquid nitrogen is in 1987 at 90k observed from a compound of yttrium, barium, copper and oxygen.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Since much smaller amount of material can carry just as much current more efficiently, superconductivity can make electric cars more practical, computers faster, and capacitors store higher energy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sz="4000"/>
              <a:t> Superconductivity</a:t>
            </a:r>
          </a:p>
        </p:txBody>
      </p:sp>
      <p:pic>
        <p:nvPicPr>
          <p:cNvPr id="317444" name="Picture 4" descr="FG25_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86146" y="2438400"/>
            <a:ext cx="1066800" cy="121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085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990"/>
            <a:ext cx="8534400" cy="1143000"/>
          </a:xfrm>
        </p:spPr>
        <p:txBody>
          <a:bodyPr/>
          <a:lstStyle/>
          <a:p>
            <a:r>
              <a:rPr lang="en-US" sz="4000" b="1" dirty="0"/>
              <a:t>Critical Temperature of Superconductors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 descr="Screen Shot 2016-06-23 at 9.47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48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76200" y="5867400"/>
            <a:ext cx="8991600" cy="381000"/>
          </a:xfrm>
          <a:prstGeom prst="rect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07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9402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Reminder: Basic Rules of the Online Classes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533400"/>
            <a:ext cx="8610600" cy="5715000"/>
          </a:xfrm>
        </p:spPr>
        <p:txBody>
          <a:bodyPr/>
          <a:lstStyle/>
          <a:p>
            <a:pPr eaLnBrk="1" hangingPunct="1"/>
            <a:r>
              <a:rPr lang="en-US" sz="2400" dirty="0"/>
              <a:t>I will take attendance as if we are in the class room!</a:t>
            </a:r>
          </a:p>
          <a:p>
            <a:pPr lvl="1" eaLnBrk="1" hangingPunct="1"/>
            <a:r>
              <a:rPr lang="en-US" sz="2000" dirty="0"/>
              <a:t>Turn on your mic when joining the class but then </a:t>
            </a:r>
            <a:r>
              <a:rPr lang="en-US" sz="2000" b="1" u="sng" dirty="0">
                <a:solidFill>
                  <a:srgbClr val="C00000"/>
                </a:solidFill>
              </a:rPr>
              <a:t>mute</a:t>
            </a:r>
            <a:r>
              <a:rPr lang="en-US" sz="2000" dirty="0"/>
              <a:t> once you have answered to the roll call!</a:t>
            </a:r>
          </a:p>
          <a:p>
            <a:pPr eaLnBrk="1" hangingPunct="1"/>
            <a:r>
              <a:rPr lang="en-US" sz="2400" dirty="0"/>
              <a:t>All mics must be muted unless you have a question</a:t>
            </a:r>
          </a:p>
          <a:p>
            <a:pPr lvl="1" eaLnBrk="1" hangingPunct="1"/>
            <a:r>
              <a:rPr lang="en-US" sz="2000" dirty="0"/>
              <a:t>I will unmute all of you when I ask you a question for interactivity!</a:t>
            </a:r>
          </a:p>
          <a:p>
            <a:pPr eaLnBrk="1" hangingPunct="1"/>
            <a:r>
              <a:rPr lang="en-US" sz="2400" dirty="0"/>
              <a:t>If you have a question, turn on your mic, pronounce your name and ask your question</a:t>
            </a:r>
          </a:p>
          <a:p>
            <a:pPr eaLnBrk="1" hangingPunct="1"/>
            <a:r>
              <a:rPr lang="en-US" sz="2400" dirty="0"/>
              <a:t>Use </a:t>
            </a:r>
            <a:r>
              <a:rPr lang="en-US" sz="2400" b="1" u="sng" dirty="0">
                <a:solidFill>
                  <a:srgbClr val="C00000"/>
                </a:solidFill>
              </a:rPr>
              <a:t>appropriate languages </a:t>
            </a:r>
            <a:r>
              <a:rPr lang="en-US" sz="2400" dirty="0"/>
              <a:t>on mic and on chat!</a:t>
            </a:r>
          </a:p>
          <a:p>
            <a:pPr lvl="1" eaLnBrk="1" hangingPunct="1"/>
            <a:r>
              <a:rPr lang="en-US" sz="2000" dirty="0"/>
              <a:t>You can only chat with me</a:t>
            </a:r>
          </a:p>
          <a:p>
            <a:pPr eaLnBrk="1" hangingPunct="1"/>
            <a:r>
              <a:rPr lang="en-US" sz="2400" dirty="0"/>
              <a:t>You will be assigned into random breakout rooms for example problem solving.   Please discuss amongst yourselves to take advantage of the session!</a:t>
            </a:r>
          </a:p>
          <a:p>
            <a:pPr eaLnBrk="1" hangingPunct="1"/>
            <a:r>
              <a:rPr lang="en-US" sz="2400" dirty="0"/>
              <a:t>No recording of the lecture is permitted!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</p:spTree>
    <p:extLst>
      <p:ext uri="{BB962C8B-B14F-4D97-AF65-F5344CB8AC3E}">
        <p14:creationId xmlns:p14="http://schemas.microsoft.com/office/powerpoint/2010/main" val="2328498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4744B-DD71-5A4B-9A06-54C775FF7F29}" type="slidenum">
              <a:rPr lang="en-US"/>
              <a:pPr/>
              <a:t>20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How does one feel shock by electricity? 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stimulates nerves and muscles, and we feel a shock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severity of the shock depends on the amount of current, how long it acts and through what part of the body it passes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Electric current heats the tissue and can cause burns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Currents above 70mA on a torso for a second or more is fatal, causing heart to function irregularly, “ventricular fibrillation”.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dry human body between two points on opposite side of the body is about 10</a:t>
            </a:r>
            <a:r>
              <a:rPr lang="en-US" sz="2800" baseline="30000" dirty="0"/>
              <a:t>4</a:t>
            </a:r>
            <a:r>
              <a:rPr lang="en-US" sz="2800" dirty="0"/>
              <a:t> to 10</a:t>
            </a:r>
            <a:r>
              <a:rPr lang="en-US" sz="2800" baseline="30000" dirty="0"/>
              <a:t>6</a:t>
            </a:r>
            <a:r>
              <a:rPr lang="en-US" sz="2800" dirty="0"/>
              <a:t> </a:t>
            </a:r>
            <a:r>
              <a:rPr lang="en-US" sz="2800" dirty="0" err="1">
                <a:latin typeface="Symbol" charset="2"/>
              </a:rPr>
              <a:t>Ω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When wet, it could be 10</a:t>
            </a:r>
            <a:r>
              <a:rPr lang="en-US" sz="2800" baseline="30000" dirty="0"/>
              <a:t>3</a:t>
            </a:r>
            <a:r>
              <a:rPr lang="en-US" sz="2800" dirty="0">
                <a:latin typeface="Symbol" charset="2"/>
              </a:rPr>
              <a:t>Ω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 person in good contact with the ground who touches 120V DC line with wet hands can get the current: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Could be lethal  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09600"/>
          </a:xfrm>
        </p:spPr>
        <p:txBody>
          <a:bodyPr/>
          <a:lstStyle/>
          <a:p>
            <a:r>
              <a:rPr lang="en-US" sz="4000"/>
              <a:t> Electric Hazards: Leakage Currents</a:t>
            </a: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6248400" y="5562600"/>
          <a:ext cx="41751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73" name="Equation" r:id="rId3" imgW="228600" imgH="152280" progId="Equation.DSMT4">
                  <p:embed/>
                </p:oleObj>
              </mc:Choice>
              <mc:Fallback>
                <p:oleObj name="Equation" r:id="rId3" imgW="228600" imgH="152280" progId="Equation.DSMT4">
                  <p:embed/>
                  <p:pic>
                    <p:nvPicPr>
                      <p:cNvPr id="318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562600"/>
                        <a:ext cx="417513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69" name="Object 5"/>
          <p:cNvGraphicFramePr>
            <a:graphicFrameLocks noChangeAspect="1"/>
          </p:cNvGraphicFramePr>
          <p:nvPr/>
        </p:nvGraphicFramePr>
        <p:xfrm>
          <a:off x="6705600" y="5334000"/>
          <a:ext cx="50958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74" name="Equation" r:id="rId5" imgW="279360" imgH="368280" progId="Equation.DSMT4">
                  <p:embed/>
                </p:oleObj>
              </mc:Choice>
              <mc:Fallback>
                <p:oleObj name="Equation" r:id="rId5" imgW="279360" imgH="368280" progId="Equation.DSMT4">
                  <p:embed/>
                  <p:pic>
                    <p:nvPicPr>
                      <p:cNvPr id="31846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334000"/>
                        <a:ext cx="509588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470" name="Object 6"/>
          <p:cNvGraphicFramePr>
            <a:graphicFrameLocks noChangeAspect="1"/>
          </p:cNvGraphicFramePr>
          <p:nvPr/>
        </p:nvGraphicFramePr>
        <p:xfrm>
          <a:off x="7158038" y="5334000"/>
          <a:ext cx="17573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75" name="Equation" r:id="rId7" imgW="965160" imgH="368280" progId="Equation.DSMT4">
                  <p:embed/>
                </p:oleObj>
              </mc:Choice>
              <mc:Fallback>
                <p:oleObj name="Equation" r:id="rId7" imgW="965160" imgH="368280" progId="Equation.DSMT4">
                  <p:embed/>
                  <p:pic>
                    <p:nvPicPr>
                      <p:cNvPr id="318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8038" y="5334000"/>
                        <a:ext cx="17573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5098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Announcements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" y="761999"/>
            <a:ext cx="8610600" cy="5405387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Reading Assignments: CH25.9 and 25.10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Mid-term exam results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Class average: 54.3/101 </a:t>
            </a:r>
            <a:r>
              <a:rPr lang="en-US" sz="2400" dirty="0">
                <a:sym typeface="Wingdings" pitchFamily="2" charset="2"/>
              </a:rPr>
              <a:t> equivalent to 53.8/100</a:t>
            </a:r>
            <a:endParaRPr lang="en-US" sz="2400" dirty="0"/>
          </a:p>
          <a:p>
            <a:pPr lvl="2" eaLnBrk="1" hangingPunct="1">
              <a:spcBef>
                <a:spcPts val="0"/>
              </a:spcBef>
            </a:pPr>
            <a:r>
              <a:rPr lang="en-US" sz="2000" dirty="0"/>
              <a:t>Previous exam result: 59.7/100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400" dirty="0"/>
              <a:t>Top score: 94.1/101</a:t>
            </a:r>
          </a:p>
          <a:p>
            <a:pPr eaLnBrk="1" hangingPunct="1">
              <a:spcBef>
                <a:spcPts val="0"/>
              </a:spcBef>
            </a:pPr>
            <a:r>
              <a:rPr lang="en-US" sz="2800" dirty="0"/>
              <a:t>Reminder: Grading scheme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Homework: </a:t>
            </a:r>
            <a:r>
              <a:rPr lang="en-US" altLang="ko-KR" sz="2400" dirty="0">
                <a:ea typeface="굴림" charset="-127"/>
                <a:cs typeface="굴림" charset="-127"/>
              </a:rPr>
              <a:t>25</a:t>
            </a:r>
            <a:r>
              <a:rPr lang="en-US" sz="2400" dirty="0"/>
              <a:t>%!!!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Final Comprehensive Exam (</a:t>
            </a:r>
            <a:r>
              <a:rPr lang="en-US" sz="2000" dirty="0">
                <a:ea typeface="굴림" charset="-127"/>
              </a:rPr>
              <a:t>5</a:t>
            </a:r>
            <a:r>
              <a:rPr lang="en-US" sz="2000" dirty="0">
                <a:ea typeface="굴림" charset="-127"/>
                <a:cs typeface="굴림" charset="-127"/>
              </a:rPr>
              <a:t>/6/20</a:t>
            </a:r>
            <a:r>
              <a:rPr lang="en-US" sz="2000" dirty="0"/>
              <a:t>): 23%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Mid-term Comprehensive Exam (3/25/20): 20%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One better of the two term Exams (2/19/20 and 4/15/20): </a:t>
            </a:r>
            <a:r>
              <a:rPr lang="en-US" altLang="ko-KR" sz="2000" dirty="0">
                <a:ea typeface="굴림" charset="-127"/>
                <a:cs typeface="굴림" charset="-127"/>
              </a:rPr>
              <a:t>12</a:t>
            </a:r>
            <a:r>
              <a:rPr lang="en-US" sz="2000" dirty="0"/>
              <a:t>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sym typeface="Wingdings" pitchFamily="2" charset="2"/>
              </a:rPr>
              <a:t>Will get an F if you missed any exams!</a:t>
            </a: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Lab score: 10%</a:t>
            </a:r>
            <a:endParaRPr lang="en-US" sz="2400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Pop-quizzes: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Extra credits: 10% of the total</a:t>
            </a:r>
          </a:p>
          <a:p>
            <a:pPr eaLnBrk="1" hangingPunct="1">
              <a:spcBef>
                <a:spcPts val="0"/>
              </a:spcBef>
            </a:pPr>
            <a:endParaRPr lang="en-US" sz="2800" dirty="0"/>
          </a:p>
          <a:p>
            <a:pPr marL="0" indent="0" eaLnBrk="1" hangingPunct="1">
              <a:spcBef>
                <a:spcPts val="0"/>
              </a:spcBef>
              <a:buNone/>
            </a:pPr>
            <a:endParaRPr lang="en-US" sz="2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DD37CC6C-5A0B-FF4A-A062-2A32D0091370}"/>
              </a:ext>
            </a:extLst>
          </p:cNvPr>
          <p:cNvGrpSpPr>
            <a:grpSpLocks/>
          </p:cNvGrpSpPr>
          <p:nvPr/>
        </p:nvGrpSpPr>
        <p:grpSpPr bwMode="auto">
          <a:xfrm>
            <a:off x="-152400" y="5562600"/>
            <a:ext cx="8947150" cy="396875"/>
            <a:chOff x="28" y="2551"/>
            <a:chExt cx="4964" cy="250"/>
          </a:xfrm>
        </p:grpSpPr>
        <p:sp>
          <p:nvSpPr>
            <p:cNvPr id="8" name="Line 5">
              <a:extLst>
                <a:ext uri="{FF2B5EF4-FFF2-40B4-BE49-F238E27FC236}">
                  <a16:creationId xmlns:a16="http://schemas.microsoft.com/office/drawing/2014/main" id="{2681FAB9-C2F5-8940-8881-B8C9DEB15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02BDC131-5491-564A-B2F6-7288A233A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66"/>
                  </a:solidFill>
                  <a:latin typeface="Arial Narrow" charset="0"/>
                </a:rPr>
                <a:t>100%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7915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Monday, Mar. 30,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PHYS 1444-002, Spring 2020                    Dr. Jaehoon Yu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609600"/>
          </a:xfrm>
        </p:spPr>
        <p:txBody>
          <a:bodyPr/>
          <a:lstStyle/>
          <a:p>
            <a:r>
              <a:rPr lang="en-US" dirty="0"/>
              <a:t>Special Project #4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839200" cy="5410200"/>
          </a:xfrm>
        </p:spPr>
        <p:txBody>
          <a:bodyPr/>
          <a:lstStyle/>
          <a:p>
            <a:r>
              <a:rPr lang="en-US" sz="2400" dirty="0"/>
              <a:t>Make a list of the power consumption and the resistance of all electric and electronic devices at your home and compile them in a table. (10 points total for the first 10 items and 0.5 points each additional item.)</a:t>
            </a:r>
          </a:p>
          <a:p>
            <a:r>
              <a:rPr lang="en-US" sz="2400" dirty="0"/>
              <a:t>Estimate the cost of electricity for each of the items on the table using your own electric cost per kWh (if you don’t find your own, use $0.12/kWh) and put them in the relevant column.  (5 points total for the first 10 items and 0.2 points each additional items)</a:t>
            </a:r>
          </a:p>
          <a:p>
            <a:r>
              <a:rPr lang="en-US" sz="2400" dirty="0"/>
              <a:t>Estimate the the total amount of energy in Joules and the total electricity cost per day, per month and per year for your home.  (8 points)</a:t>
            </a:r>
          </a:p>
          <a:p>
            <a:r>
              <a:rPr lang="en-US" sz="2400" dirty="0"/>
              <a:t>Due: Beginning of the class Monday, Apr. 13</a:t>
            </a:r>
          </a:p>
          <a:p>
            <a:pPr lvl="1"/>
            <a:r>
              <a:rPr lang="en-US" sz="2000" dirty="0"/>
              <a:t>Scan all pages of your special project into the pdf format</a:t>
            </a:r>
          </a:p>
          <a:p>
            <a:pPr lvl="1"/>
            <a:r>
              <a:rPr lang="en-US" sz="2000" dirty="0"/>
              <a:t>Save all pages into one file with the filename SP5-YourLastName-YourFirstName.pdf</a:t>
            </a:r>
          </a:p>
          <a:p>
            <a:pPr lvl="1"/>
            <a:r>
              <a:rPr lang="en-US" sz="2000" dirty="0"/>
              <a:t>Send me the file no later than 1pm Monday, Apr. 13</a:t>
            </a:r>
          </a:p>
        </p:txBody>
      </p:sp>
    </p:spTree>
    <p:extLst>
      <p:ext uri="{BB962C8B-B14F-4D97-AF65-F5344CB8AC3E}">
        <p14:creationId xmlns:p14="http://schemas.microsoft.com/office/powerpoint/2010/main" val="62647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06-23 at 9.26.2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1CD67-20EB-0049-9442-2C0F77E19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146B24-B3ED-F14F-8580-B61B5BB95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BB679-9464-6342-B665-34933D4E0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25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589402"/>
          </a:xfrm>
        </p:spPr>
        <p:txBody>
          <a:bodyPr/>
          <a:lstStyle/>
          <a:p>
            <a:r>
              <a:rPr lang="en-US" b="1" dirty="0">
                <a:latin typeface="Arial Narrow" charset="0"/>
                <a:ea typeface="ＭＳ Ｐゴシック" charset="0"/>
                <a:cs typeface="ＭＳ Ｐゴシック" charset="0"/>
              </a:rPr>
              <a:t>The Science of COVID-19 – I 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533400"/>
            <a:ext cx="8877300" cy="5405387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dirty="0"/>
              <a:t>The novel coronavirus, COVID-19 is extremely deadly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Not well understood </a:t>
            </a:r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Very infectious and affects all ages!! </a:t>
            </a:r>
            <a:r>
              <a:rPr lang="en-US" dirty="0">
                <a:sym typeface="Wingdings" pitchFamily="2" charset="2"/>
              </a:rPr>
              <a:t> doubling every week!</a:t>
            </a:r>
            <a:endParaRPr lang="en-US" dirty="0"/>
          </a:p>
          <a:p>
            <a:pPr lvl="1" eaLnBrk="1" hangingPunct="1">
              <a:spcBef>
                <a:spcPts val="0"/>
              </a:spcBef>
            </a:pPr>
            <a:r>
              <a:rPr lang="en-US" dirty="0"/>
              <a:t>Deadly: Death rate at 4.8%, about 50 times higher than the flu (~0.1%!!)</a:t>
            </a:r>
          </a:p>
          <a:p>
            <a:pPr lvl="2" eaLnBrk="1" hangingPunct="1">
              <a:spcBef>
                <a:spcPts val="0"/>
              </a:spcBef>
            </a:pPr>
            <a:r>
              <a:rPr lang="en-US" dirty="0"/>
              <a:t>Last year the flu took 37,000 lives </a:t>
            </a:r>
            <a:r>
              <a:rPr lang="en-US" dirty="0">
                <a:sym typeface="Wingdings" pitchFamily="2" charset="2"/>
              </a:rPr>
              <a:t> Imagine what it would be with COVID-19!!</a:t>
            </a:r>
          </a:p>
          <a:p>
            <a:pPr lvl="1" eaLnBrk="1" hangingPunct="1">
              <a:spcBef>
                <a:spcPts val="0"/>
              </a:spcBef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7E9879A7-ABE1-CB40-B167-3912C37B2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64995"/>
            <a:ext cx="8313420" cy="278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3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7A35C4C-C437-1A4E-87E1-26D27A6E7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97" y="2819400"/>
            <a:ext cx="7543800" cy="349885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198"/>
            <a:ext cx="7772400" cy="589402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The Science of COVID-19 – II 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518015"/>
            <a:ext cx="8877300" cy="5273185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/>
              <a:t>The chart of ”confirmed” infections on semi-log scale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What do you observe?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South Korea and US quite peculiar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1800" dirty="0"/>
              <a:t>SK took an aggressive testing, tracking and social distancing early! Keep people informed w/ absolute transparency!  </a:t>
            </a:r>
            <a:r>
              <a:rPr lang="en-US" sz="1800" dirty="0">
                <a:sym typeface="Wingdings" pitchFamily="2" charset="2"/>
              </a:rPr>
              <a:t></a:t>
            </a:r>
            <a:r>
              <a:rPr lang="en-US" sz="1800" dirty="0"/>
              <a:t> Prevented large number of deaths (161 as of this morning! </a:t>
            </a:r>
            <a:r>
              <a:rPr lang="en-US" sz="1800" dirty="0">
                <a:sym typeface="Wingdings" pitchFamily="2" charset="2"/>
              </a:rPr>
              <a:t> equivalent to 966 in the US</a:t>
            </a:r>
            <a:r>
              <a:rPr lang="en-US" sz="1800" dirty="0"/>
              <a:t>)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1800" dirty="0"/>
              <a:t>US did not take any aggressive action for over two months!  (&gt;2800 deaths!)</a:t>
            </a:r>
          </a:p>
          <a:p>
            <a:pPr lvl="3" eaLnBrk="1" hangingPunct="1">
              <a:spcBef>
                <a:spcPts val="0"/>
              </a:spcBef>
            </a:pPr>
            <a:r>
              <a:rPr lang="en-US" sz="1400" dirty="0"/>
              <a:t>The leadership was too political!  Cared only about small number of “confirmed” cases!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20B20307-8C7B-8E44-9792-3CFB1A7CA60A}"/>
              </a:ext>
            </a:extLst>
          </p:cNvPr>
          <p:cNvSpPr>
            <a:spLocks noChangeArrowheads="1"/>
          </p:cNvSpPr>
          <p:nvPr/>
        </p:nvSpPr>
        <p:spPr bwMode="auto">
          <a:xfrm rot="3900877">
            <a:off x="2075086" y="4094174"/>
            <a:ext cx="341765" cy="1778551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FF5D021B-08D2-6D44-ABC8-E7361547B1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56910" y="2411013"/>
            <a:ext cx="422305" cy="4363724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907D115-7F44-4644-87FA-A131F94496B4}"/>
              </a:ext>
            </a:extLst>
          </p:cNvPr>
          <p:cNvSpPr>
            <a:spLocks noChangeArrowheads="1"/>
          </p:cNvSpPr>
          <p:nvPr/>
        </p:nvSpPr>
        <p:spPr bwMode="auto">
          <a:xfrm rot="4115713">
            <a:off x="4501415" y="3286550"/>
            <a:ext cx="341765" cy="1778551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8D4DE-3D17-8F45-96B5-C0366462DD04}"/>
              </a:ext>
            </a:extLst>
          </p:cNvPr>
          <p:cNvSpPr txBox="1"/>
          <p:nvPr/>
        </p:nvSpPr>
        <p:spPr>
          <a:xfrm>
            <a:off x="2735059" y="5193375"/>
            <a:ext cx="4792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</a:rPr>
              <a:t>Number of days after 100 confirmed cases</a:t>
            </a:r>
          </a:p>
        </p:txBody>
      </p:sp>
    </p:spTree>
    <p:extLst>
      <p:ext uri="{BB962C8B-B14F-4D97-AF65-F5344CB8AC3E}">
        <p14:creationId xmlns:p14="http://schemas.microsoft.com/office/powerpoint/2010/main" val="3802001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5E4CE0-5EAB-AD48-96E1-68F1AAE15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02" y="2371138"/>
            <a:ext cx="8566595" cy="392740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198"/>
            <a:ext cx="7772400" cy="589402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The Science of COVID-19 – III 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533400"/>
            <a:ext cx="8877300" cy="51816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800" dirty="0"/>
              <a:t>The chart of ”confirmed” infections on semi-log scale 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200" dirty="0"/>
              <a:t>Most the countries follow similar trend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200" dirty="0"/>
              <a:t>It took China for about a month since 100 cases before flattening out the curve 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200" dirty="0"/>
              <a:t>Japan’s number starts low but keeps growing </a:t>
            </a:r>
            <a:endParaRPr lang="en-US" sz="2200" dirty="0">
              <a:sym typeface="Wingdings" pitchFamily="2" charset="2"/>
            </a:endParaRPr>
          </a:p>
          <a:p>
            <a:pPr lvl="2" eaLnBrk="1" hangingPunct="1">
              <a:spcBef>
                <a:spcPts val="0"/>
              </a:spcBef>
            </a:pPr>
            <a:r>
              <a:rPr lang="en-US" sz="1800" dirty="0">
                <a:sym typeface="Wingdings" pitchFamily="2" charset="2"/>
              </a:rPr>
              <a:t>Even more political than the US!</a:t>
            </a:r>
            <a:endParaRPr 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20B20307-8C7B-8E44-9792-3CFB1A7CA60A}"/>
              </a:ext>
            </a:extLst>
          </p:cNvPr>
          <p:cNvSpPr>
            <a:spLocks noChangeArrowheads="1"/>
          </p:cNvSpPr>
          <p:nvPr/>
        </p:nvSpPr>
        <p:spPr bwMode="auto">
          <a:xfrm rot="3900877">
            <a:off x="1697950" y="3457015"/>
            <a:ext cx="341765" cy="1778551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1" name="Oval 7">
            <a:extLst>
              <a:ext uri="{FF2B5EF4-FFF2-40B4-BE49-F238E27FC236}">
                <a16:creationId xmlns:a16="http://schemas.microsoft.com/office/drawing/2014/main" id="{FF5D021B-08D2-6D44-ABC8-E7361547B1B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342047" y="1510322"/>
            <a:ext cx="422305" cy="4363724"/>
          </a:xfrm>
          <a:prstGeom prst="ellipse">
            <a:avLst/>
          </a:prstGeom>
          <a:noFill/>
          <a:ln w="28575">
            <a:solidFill>
              <a:srgbClr val="00B050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907D115-7F44-4644-87FA-A131F94496B4}"/>
              </a:ext>
            </a:extLst>
          </p:cNvPr>
          <p:cNvSpPr>
            <a:spLocks noChangeArrowheads="1"/>
          </p:cNvSpPr>
          <p:nvPr/>
        </p:nvSpPr>
        <p:spPr bwMode="auto">
          <a:xfrm rot="4688945">
            <a:off x="4181503" y="3956392"/>
            <a:ext cx="341765" cy="1778551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8D4DE-3D17-8F45-96B5-C0366462DD04}"/>
              </a:ext>
            </a:extLst>
          </p:cNvPr>
          <p:cNvSpPr txBox="1"/>
          <p:nvPr/>
        </p:nvSpPr>
        <p:spPr>
          <a:xfrm>
            <a:off x="2735059" y="5193375"/>
            <a:ext cx="4792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mbria" panose="02040503050406030204" pitchFamily="18" charset="0"/>
              </a:rPr>
              <a:t>Number of days after 100 confirmed cases</a:t>
            </a: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21AEE26D-3A87-D347-9406-85FDA5F132F2}"/>
              </a:ext>
            </a:extLst>
          </p:cNvPr>
          <p:cNvSpPr>
            <a:spLocks noChangeArrowheads="1"/>
          </p:cNvSpPr>
          <p:nvPr/>
        </p:nvSpPr>
        <p:spPr bwMode="auto">
          <a:xfrm rot="3900877">
            <a:off x="1694085" y="3838015"/>
            <a:ext cx="341765" cy="1778551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BC44AB-8BA0-FF41-BFF8-0CCC862F9ADC}"/>
              </a:ext>
            </a:extLst>
          </p:cNvPr>
          <p:cNvCxnSpPr>
            <a:cxnSpLocks/>
          </p:cNvCxnSpPr>
          <p:nvPr/>
        </p:nvCxnSpPr>
        <p:spPr bwMode="auto">
          <a:xfrm flipH="1">
            <a:off x="3352800" y="3282085"/>
            <a:ext cx="1" cy="2311400"/>
          </a:xfrm>
          <a:prstGeom prst="straightConnector1">
            <a:avLst/>
          </a:prstGeom>
          <a:noFill/>
          <a:ln w="38100" cap="flat" cmpd="sng" algn="ctr">
            <a:solidFill>
              <a:srgbClr val="FF0066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85388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198"/>
            <a:ext cx="7772400" cy="589402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The Science of COVID-19 – Lessons  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638800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/>
              <a:t>What we do must base on good for humanity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Scientists interested in the “TRUTH” not the appearances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This is because we can get a handle on difficult battles like COVID-19 only if we have a full understanding of what it is!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No spinning since it dilutes the truth and scares people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Leadership MUST be based on humanity and the fundamental human decency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Compassion and empathy towards fellow human beings!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Courage to take the ultimate responsibilities!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Lives must take higher priorities over anything else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1800" dirty="0"/>
              <a:t>Makes perfect logical sense since without getting a good handle on COVID-19, this tragedy will unnecessarily be prolonged, and the economy will suffer longer!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Make decisions based on sound science and with absolute transparency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You must pay attention to scientists NOT politicians!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/>
              <a:t>You then make a sound decision and reward properly!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2000" dirty="0"/>
              <a:t>Requires your own thoughts and value systems!!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CA42AD-DC00-9447-91D9-70CBA23F2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Mar. 30,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8DDB8-3B59-7340-8606-6405E0724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PHYS 1444-002, Spring 2020                    Dr. Jaehoon Yu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9BD10E-FD8B-314E-91AC-732505D37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861560"/>
            <a:ext cx="995363" cy="1397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E6373A-7D4A-0A4F-B29F-7790409E9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142" y="4866639"/>
            <a:ext cx="917257" cy="13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34930"/>
      </p:ext>
    </p:extLst>
  </p:cSld>
  <p:clrMapOvr>
    <a:masterClrMapping/>
  </p:clrMapOvr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25119</TotalTime>
  <Words>2302</Words>
  <Application>Microsoft Macintosh PowerPoint</Application>
  <PresentationFormat>On-screen Show (4:3)</PresentationFormat>
  <Paragraphs>252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Narrow</vt:lpstr>
      <vt:lpstr>Cambria</vt:lpstr>
      <vt:lpstr>Monotype Corsiva</vt:lpstr>
      <vt:lpstr>Symbol</vt:lpstr>
      <vt:lpstr>Times New Roman</vt:lpstr>
      <vt:lpstr>phys1443-spring02</vt:lpstr>
      <vt:lpstr>Equation</vt:lpstr>
      <vt:lpstr>PHYS 1444 – Section 002 Lecture #14</vt:lpstr>
      <vt:lpstr>Reminder: Basic Rules of the Online Classes </vt:lpstr>
      <vt:lpstr>Announcements </vt:lpstr>
      <vt:lpstr>Special Project #4</vt:lpstr>
      <vt:lpstr>PowerPoint Presentation</vt:lpstr>
      <vt:lpstr>The Science of COVID-19 – I  </vt:lpstr>
      <vt:lpstr>The Science of COVID-19 – II  </vt:lpstr>
      <vt:lpstr>The Science of COVID-19 – III  </vt:lpstr>
      <vt:lpstr>The Science of COVID-19 – Lessons  </vt:lpstr>
      <vt:lpstr>Alternating Current</vt:lpstr>
      <vt:lpstr>The Alternating Current</vt:lpstr>
      <vt:lpstr>Alternating Current</vt:lpstr>
      <vt:lpstr>Power Delivered by Alternating Current</vt:lpstr>
      <vt:lpstr>Power Delivered by Alternating Current</vt:lpstr>
      <vt:lpstr>Example 25 – 13 </vt:lpstr>
      <vt:lpstr>Microscopic View of Electric Current</vt:lpstr>
      <vt:lpstr>Microscopic View of Electric Current</vt:lpstr>
      <vt:lpstr> Superconductivity</vt:lpstr>
      <vt:lpstr>Critical Temperature of Superconductors</vt:lpstr>
      <vt:lpstr> Electric Hazards: Leakage Currents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821</cp:revision>
  <dcterms:created xsi:type="dcterms:W3CDTF">2012-01-19T04:21:20Z</dcterms:created>
  <dcterms:modified xsi:type="dcterms:W3CDTF">2020-03-30T20:48:48Z</dcterms:modified>
</cp:coreProperties>
</file>