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62" r:id="rId2"/>
    <p:sldId id="676" r:id="rId3"/>
    <p:sldId id="567" r:id="rId4"/>
    <p:sldId id="715" r:id="rId5"/>
    <p:sldId id="747" r:id="rId6"/>
    <p:sldId id="752" r:id="rId7"/>
    <p:sldId id="753" r:id="rId8"/>
    <p:sldId id="754" r:id="rId9"/>
    <p:sldId id="755" r:id="rId10"/>
    <p:sldId id="653" r:id="rId11"/>
    <p:sldId id="654" r:id="rId12"/>
    <p:sldId id="655" r:id="rId13"/>
    <p:sldId id="656" r:id="rId14"/>
    <p:sldId id="657" r:id="rId15"/>
    <p:sldId id="658" r:id="rId16"/>
    <p:sldId id="659" r:id="rId17"/>
    <p:sldId id="660" r:id="rId18"/>
    <p:sldId id="662" r:id="rId19"/>
    <p:sldId id="663" r:id="rId20"/>
    <p:sldId id="664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25"/>
    <p:restoredTop sz="94660"/>
  </p:normalViewPr>
  <p:slideViewPr>
    <p:cSldViewPr>
      <p:cViewPr varScale="1">
        <p:scale>
          <a:sx n="141" d="100"/>
          <a:sy n="141" d="100"/>
        </p:scale>
        <p:origin x="6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8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5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9.emf"/><Relationship Id="rId3" Type="http://schemas.openxmlformats.org/officeDocument/2006/relationships/image" Target="../media/image21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Relationship Id="rId22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43.jpeg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board.com/country/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7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Mar. 30,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1266522" y="2074628"/>
            <a:ext cx="7115478" cy="35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dirty="0">
                <a:latin typeface="Arial Narrow" charset="0"/>
              </a:rPr>
              <a:t>The science of COVID-19</a:t>
            </a: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CH25 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Alternating Current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Microscopic View of Electric Current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Ohm’s Law in Microscopic View</a:t>
            </a: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EMF and Terminal Voltage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Resistors in Series and Parallel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1AD1C8B2-F2DB-AA4C-AAA7-4CA71B2E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31" y="6324600"/>
            <a:ext cx="746313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#9, due 11pm, Monday, Apr. 13!!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9F13-44D4-F44C-A33F-4E34EA14EF43}" type="slidenum">
              <a:rPr lang="en-US"/>
              <a:pPr/>
              <a:t>10</a:t>
            </a:fld>
            <a:endParaRPr lang="en-US"/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419600"/>
            <a:ext cx="4876800" cy="2343150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/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while 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kind of current is called the </a:t>
            </a:r>
            <a:r>
              <a:rPr lang="en-US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Direct Current (DC),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it does not change its direction of flow while the battery is connected.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How would DC current look as a function of time?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generators at electric power plant produce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</a:rPr>
              <a:t>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reverses direction many times a second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943600" y="4419600"/>
            <a:ext cx="3200400" cy="1066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19800" y="5562600"/>
            <a:ext cx="32004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6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6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6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6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6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0" grpId="0" build="p"/>
      <p:bldP spid="306181" grpId="0" build="p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3EAA-959D-774D-B966-F3440687EEF1}" type="slidenum">
              <a:rPr lang="en-US"/>
              <a:pPr/>
              <a:t>11</a:t>
            </a:fld>
            <a:endParaRPr lang="en-US"/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The Alternating 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voltage produced by an AC electric generator is sinusoidal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Max: V</a:t>
            </a:r>
            <a:r>
              <a:rPr lang="en-US" sz="2400" baseline="-25000" dirty="0"/>
              <a:t>0</a:t>
            </a:r>
            <a:r>
              <a:rPr lang="en-US" sz="2400" dirty="0"/>
              <a:t> (–V</a:t>
            </a:r>
            <a:r>
              <a:rPr lang="en-US" sz="2400" baseline="-25000" dirty="0"/>
              <a:t>0</a:t>
            </a:r>
            <a:r>
              <a:rPr lang="en-US" sz="2400" dirty="0"/>
              <a:t>) and Min: 0</a:t>
            </a:r>
            <a:endParaRPr lang="en-US" sz="2400" baseline="-25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potential oscillates between +V</a:t>
            </a:r>
            <a:r>
              <a:rPr lang="en-US" sz="2400" baseline="-25000" dirty="0"/>
              <a:t>0</a:t>
            </a:r>
            <a:r>
              <a:rPr lang="en-US" sz="2400" dirty="0"/>
              <a:t> and –V</a:t>
            </a:r>
            <a:r>
              <a:rPr lang="en-US" sz="2400" baseline="-25000" dirty="0"/>
              <a:t>0</a:t>
            </a:r>
            <a:r>
              <a:rPr lang="en-US" sz="2400" dirty="0"/>
              <a:t>, the peak voltage or the amplitude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err="1">
                <a:latin typeface="Monotype Corsiva" charset="0"/>
              </a:rPr>
              <a:t>f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frequency, the number of complete oscillations made per second. 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unit of </a:t>
            </a:r>
            <a:r>
              <a:rPr lang="en-US" sz="2000" dirty="0">
                <a:latin typeface="Monotype Corsiva" charset="0"/>
              </a:rPr>
              <a:t>f</a:t>
            </a:r>
            <a:r>
              <a:rPr lang="en-US" sz="2000" dirty="0"/>
              <a:t>?  What is the normal size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>
                <a:latin typeface="Monotype Corsiva" charset="0"/>
              </a:rPr>
              <a:t> </a:t>
            </a:r>
            <a:r>
              <a:rPr lang="en-US" sz="2000" dirty="0"/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=60Hz in 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Many European countries have </a:t>
            </a: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>
                <a:latin typeface="Symbol" charset="2"/>
              </a:rPr>
              <a:t>ω</a:t>
            </a:r>
            <a:r>
              <a:rPr lang="en-US" sz="2400" dirty="0">
                <a:latin typeface="Symbol" charset="2"/>
              </a:rPr>
              <a:t>=2π</a:t>
            </a:r>
            <a:r>
              <a:rPr lang="en-US" sz="2400" dirty="0">
                <a:latin typeface="Monotype Corsiva" charset="0"/>
              </a:rPr>
              <a:t>f: angular frequency</a:t>
            </a:r>
          </a:p>
        </p:txBody>
      </p:sp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1676400" y="2260600"/>
          <a:ext cx="644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4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307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60600"/>
                        <a:ext cx="644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2330450" y="2176463"/>
          <a:ext cx="20304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5" name="Equation" r:id="rId6" imgW="800100" imgH="228600" progId="Equation.DSMT4">
                  <p:embed/>
                </p:oleObj>
              </mc:Choice>
              <mc:Fallback>
                <p:oleObj name="Equation" r:id="rId6" imgW="800100" imgH="228600" progId="Equation.DSMT4">
                  <p:embed/>
                  <p:pic>
                    <p:nvPicPr>
                      <p:cNvPr id="30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176463"/>
                        <a:ext cx="20304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6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307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9800"/>
                        <a:ext cx="13541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6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7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7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7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7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72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072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07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72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31F-1AA1-0348-80DB-C84EFC36598E}" type="slidenum">
              <a:rPr lang="en-US"/>
              <a:pPr/>
              <a:t>12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Since V=IR, if the voltage V applies across the resistance R, the current I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are the maximum and minimum currents?</a:t>
            </a:r>
          </a:p>
          <a:p>
            <a:pPr lvl="1"/>
            <a:r>
              <a:rPr lang="en-US" sz="2400" dirty="0"/>
              <a:t>Max=I</a:t>
            </a:r>
            <a:r>
              <a:rPr lang="en-US" sz="2400" baseline="-25000" dirty="0"/>
              <a:t>0</a:t>
            </a:r>
            <a:r>
              <a:rPr lang="en-US" sz="2400" dirty="0"/>
              <a:t> (–I</a:t>
            </a:r>
            <a:r>
              <a:rPr lang="en-US" sz="2400" baseline="-25000" dirty="0"/>
              <a:t>0</a:t>
            </a:r>
            <a:r>
              <a:rPr lang="en-US" sz="2400" dirty="0"/>
              <a:t>) and Min=0 A</a:t>
            </a:r>
            <a:r>
              <a:rPr lang="en-US" sz="2400" baseline="-25000" dirty="0"/>
              <a:t>.</a:t>
            </a:r>
          </a:p>
          <a:p>
            <a:pPr lvl="1"/>
            <a:r>
              <a:rPr lang="en-US" sz="2400" dirty="0"/>
              <a:t>The current oscillates between +I</a:t>
            </a:r>
            <a:r>
              <a:rPr lang="en-US" sz="2400" baseline="-25000" dirty="0"/>
              <a:t>0</a:t>
            </a:r>
            <a:r>
              <a:rPr lang="en-US" sz="2400" dirty="0"/>
              <a:t> and –I</a:t>
            </a:r>
            <a:r>
              <a:rPr lang="en-US" sz="2400" baseline="-25000" dirty="0"/>
              <a:t>0</a:t>
            </a:r>
            <a:r>
              <a:rPr lang="en-US" sz="2400" dirty="0"/>
              <a:t>, the peak currents or the amplitude.  The current is positive when electron flows to one direction and negative when they flow the opposite.</a:t>
            </a:r>
          </a:p>
          <a:p>
            <a:pPr lvl="1"/>
            <a:r>
              <a:rPr lang="en-US" sz="2400" dirty="0"/>
              <a:t>AC is as many times positive as negative. What’s the average current?</a:t>
            </a:r>
          </a:p>
          <a:p>
            <a:pPr lvl="2"/>
            <a:r>
              <a:rPr lang="en-US" sz="2000" dirty="0"/>
              <a:t>Zero.  So there is no power and no heat is produced in a heater?</a:t>
            </a:r>
          </a:p>
          <a:p>
            <a:pPr lvl="3"/>
            <a:r>
              <a:rPr lang="en-US" sz="1800" dirty="0"/>
              <a:t>Yes there is! The electrons actually flow back and forth, so power is delivered.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70301"/>
              </p:ext>
            </p:extLst>
          </p:nvPr>
        </p:nvGraphicFramePr>
        <p:xfrm>
          <a:off x="1385888" y="1460500"/>
          <a:ext cx="1447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8" name="Equation" r:id="rId3" imgW="482400" imgH="368280" progId="Equation.DSMT4">
                  <p:embed/>
                </p:oleObj>
              </mc:Choice>
              <mc:Fallback>
                <p:oleObj name="Equation" r:id="rId3" imgW="482400" imgH="368280" progId="Equation.DSMT4">
                  <p:embed/>
                  <p:pic>
                    <p:nvPicPr>
                      <p:cNvPr id="308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460500"/>
                        <a:ext cx="14478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8561"/>
              </p:ext>
            </p:extLst>
          </p:nvPr>
        </p:nvGraphicFramePr>
        <p:xfrm>
          <a:off x="2859088" y="1493838"/>
          <a:ext cx="23987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9" name="Equation" r:id="rId5" imgW="799920" imgH="368280" progId="Equation.DSMT4">
                  <p:embed/>
                </p:oleObj>
              </mc:Choice>
              <mc:Fallback>
                <p:oleObj name="Equation" r:id="rId5" imgW="799920" imgH="368280" progId="Equation.DSMT4">
                  <p:embed/>
                  <p:pic>
                    <p:nvPicPr>
                      <p:cNvPr id="308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93838"/>
                        <a:ext cx="23987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73046"/>
              </p:ext>
            </p:extLst>
          </p:nvPr>
        </p:nvGraphicFramePr>
        <p:xfrm>
          <a:off x="5257800" y="1792288"/>
          <a:ext cx="1600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0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308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92288"/>
                        <a:ext cx="16002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743200" y="151765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28918" y="1219200"/>
            <a:ext cx="2843282" cy="553405"/>
            <a:chOff x="1978" y="740"/>
            <a:chExt cx="1510" cy="346"/>
          </a:xfrm>
        </p:grpSpPr>
        <p:sp>
          <p:nvSpPr>
            <p:cNvPr id="308233" name="Text Box 9"/>
            <p:cNvSpPr txBox="1">
              <a:spLocks noChangeArrowheads="1"/>
            </p:cNvSpPr>
            <p:nvPr/>
          </p:nvSpPr>
          <p:spPr bwMode="auto">
            <a:xfrm>
              <a:off x="2688" y="74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8234" name="AutoShape 10"/>
            <p:cNvCxnSpPr>
              <a:cxnSpLocks noChangeShapeType="1"/>
              <a:stCxn id="308233" idx="1"/>
              <a:endCxn id="308231" idx="7"/>
            </p:cNvCxnSpPr>
            <p:nvPr/>
          </p:nvCxnSpPr>
          <p:spPr bwMode="auto">
            <a:xfrm rot="10800000" flipV="1">
              <a:off x="1978" y="873"/>
              <a:ext cx="710" cy="213"/>
            </a:xfrm>
            <a:prstGeom prst="curvedConnector2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560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8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/>
      <p:bldP spid="3082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A78C-C381-4B4E-AF64-03259545A7BA}" type="slidenum">
              <a:rPr lang="en-US"/>
              <a:pPr/>
              <a:t>13</a:t>
            </a:fld>
            <a:endParaRPr lang="en-US"/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AC power delivered to a resistance is: </a:t>
            </a:r>
          </a:p>
          <a:p>
            <a:endParaRPr lang="en-US" dirty="0"/>
          </a:p>
          <a:p>
            <a:pPr lvl="1"/>
            <a:r>
              <a:rPr lang="en-US" dirty="0"/>
              <a:t>Since the current is squared, the power is always positive</a:t>
            </a:r>
          </a:p>
          <a:p>
            <a:r>
              <a:rPr lang="en-US" dirty="0"/>
              <a:t>The average power delivered is</a:t>
            </a:r>
          </a:p>
          <a:p>
            <a:r>
              <a:rPr lang="en-US" dirty="0"/>
              <a:t>Since the power is also P=V</a:t>
            </a:r>
            <a:r>
              <a:rPr lang="en-US" baseline="30000" dirty="0"/>
              <a:t>2</a:t>
            </a:r>
            <a:r>
              <a:rPr lang="en-US" dirty="0"/>
              <a:t>/R, we can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2438400" y="1295400"/>
          <a:ext cx="2743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3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309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5400"/>
                        <a:ext cx="2743200" cy="5191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5486400" y="2336800"/>
          <a:ext cx="1143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4" name="Equation" r:id="rId6" imgW="622080" imgH="368280" progId="Equation.DSMT4">
                  <p:embed/>
                </p:oleObj>
              </mc:Choice>
              <mc:Fallback>
                <p:oleObj name="Equation" r:id="rId6" imgW="622080" imgH="368280" progId="Equation.DSMT4">
                  <p:embed/>
                  <p:pic>
                    <p:nvPicPr>
                      <p:cNvPr id="309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36800"/>
                        <a:ext cx="1143000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784225" y="3814763"/>
          <a:ext cx="24161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5" name="Equation" r:id="rId8" imgW="1130040" imgH="279360" progId="Equation.DSMT4">
                  <p:embed/>
                </p:oleObj>
              </mc:Choice>
              <mc:Fallback>
                <p:oleObj name="Equation" r:id="rId8" imgW="1130040" imgH="279360" progId="Equation.DSMT4">
                  <p:embed/>
                  <p:pic>
                    <p:nvPicPr>
                      <p:cNvPr id="309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814763"/>
                        <a:ext cx="2416175" cy="6350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5943600" y="3567113"/>
          <a:ext cx="16764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6" name="Equation" r:id="rId10" imgW="723600" imgH="469800" progId="Equation.DSMT4">
                  <p:embed/>
                </p:oleObj>
              </mc:Choice>
              <mc:Fallback>
                <p:oleObj name="Equation" r:id="rId10" imgW="723600" imgH="469800" progId="Equation.DSMT4">
                  <p:embed/>
                  <p:pic>
                    <p:nvPicPr>
                      <p:cNvPr id="309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67113"/>
                        <a:ext cx="1676400" cy="11572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5510213" y="5313363"/>
          <a:ext cx="1166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7" name="Equation" r:id="rId12" imgW="546100" imgH="381000" progId="Equation.DSMT4">
                  <p:embed/>
                </p:oleObj>
              </mc:Choice>
              <mc:Fallback>
                <p:oleObj name="Equation" r:id="rId12" imgW="546100" imgH="381000" progId="Equation.DSMT4">
                  <p:embed/>
                  <p:pic>
                    <p:nvPicPr>
                      <p:cNvPr id="309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5313363"/>
                        <a:ext cx="1166812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7216775" y="5327650"/>
          <a:ext cx="13033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8" name="Equation" r:id="rId14" imgW="609480" imgH="368280" progId="Equation.DSMT4">
                  <p:embed/>
                </p:oleObj>
              </mc:Choice>
              <mc:Fallback>
                <p:oleObj name="Equation" r:id="rId14" imgW="609480" imgH="368280" progId="Equation.DSMT4">
                  <p:embed/>
                  <p:pic>
                    <p:nvPicPr>
                      <p:cNvPr id="309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5327650"/>
                        <a:ext cx="1303338" cy="835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2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9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0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2" grpId="0" build="p"/>
      <p:bldP spid="3092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7504-4B31-5346-B30A-B95FE668CE98}" type="slidenum">
              <a:rPr lang="en-US"/>
              <a:pPr/>
              <a:t>14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square root of each of these are called root-mean-square, or </a:t>
            </a:r>
            <a:r>
              <a:rPr lang="en-US" sz="2800" dirty="0" err="1"/>
              <a:t>rms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rms values are called the </a:t>
            </a:r>
            <a:r>
              <a:rPr lang="en-US" sz="2800" b="1" u="sng" dirty="0">
                <a:solidFill>
                  <a:srgbClr val="C00000"/>
                </a:solidFill>
              </a:rPr>
              <a:t>effective values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are useful quantities since they can substitute current and voltage directly in power, as it is in DC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AC of peak voltage V</a:t>
            </a:r>
            <a:r>
              <a:rPr lang="en-US" sz="2400" baseline="-25000" dirty="0"/>
              <a:t>0</a:t>
            </a:r>
            <a:r>
              <a:rPr lang="en-US" sz="2400" dirty="0"/>
              <a:t> or peak current I</a:t>
            </a:r>
            <a:r>
              <a:rPr lang="en-US" sz="2400" baseline="-25000" dirty="0"/>
              <a:t>0</a:t>
            </a:r>
            <a:r>
              <a:rPr lang="en-US" sz="2400" dirty="0"/>
              <a:t> produces as much power as DC voltage of </a:t>
            </a:r>
            <a:r>
              <a:rPr lang="en-US" sz="2400" dirty="0" err="1"/>
              <a:t>V</a:t>
            </a:r>
            <a:r>
              <a:rPr lang="en-US" sz="2400" baseline="-25000" dirty="0" err="1"/>
              <a:t>rms</a:t>
            </a:r>
            <a:r>
              <a:rPr lang="en-US" sz="2400" dirty="0"/>
              <a:t> or DC current </a:t>
            </a:r>
            <a:r>
              <a:rPr lang="en-US" sz="2400" dirty="0" err="1"/>
              <a:t>I</a:t>
            </a:r>
            <a:r>
              <a:rPr lang="en-US" sz="2400" baseline="-25000" dirty="0" err="1"/>
              <a:t>rms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normally, </a:t>
            </a:r>
            <a:r>
              <a:rPr lang="en-US" sz="2400" dirty="0" err="1"/>
              <a:t>rms</a:t>
            </a:r>
            <a:r>
              <a:rPr lang="en-US" sz="2400" dirty="0"/>
              <a:t>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US uses 115V </a:t>
            </a:r>
            <a:r>
              <a:rPr lang="en-US" sz="2000" dirty="0" err="1"/>
              <a:t>rms</a:t>
            </a:r>
            <a:r>
              <a:rPr lang="en-US" sz="2000" dirty="0"/>
              <a:t>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2057400" y="1143000"/>
          <a:ext cx="27146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08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310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2714625" cy="7318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5038725" y="1143000"/>
          <a:ext cx="2781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09" name="Equation" r:id="rId5" imgW="1587240" imgH="393480" progId="Equation.DSMT4">
                  <p:embed/>
                </p:oleObj>
              </mc:Choice>
              <mc:Fallback>
                <p:oleObj name="Equation" r:id="rId5" imgW="1587240" imgH="393480" progId="Equation.DSMT4">
                  <p:embed/>
                  <p:pic>
                    <p:nvPicPr>
                      <p:cNvPr id="310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143000"/>
                        <a:ext cx="2781300" cy="7302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0" name="Equation" r:id="rId7" imgW="1054080" imgH="368280" progId="Equation.DSMT4">
                  <p:embed/>
                </p:oleObj>
              </mc:Choice>
              <mc:Fallback>
                <p:oleObj name="Equation" r:id="rId7" imgW="1054080" imgH="368280" progId="Equation.DSMT4">
                  <p:embed/>
                  <p:pic>
                    <p:nvPicPr>
                      <p:cNvPr id="310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935163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1"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310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71800"/>
                        <a:ext cx="1795463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524000" y="4953000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2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310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53000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1973263" y="4953000"/>
          <a:ext cx="854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3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3102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953000"/>
                        <a:ext cx="854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2957513" y="4953000"/>
          <a:ext cx="17700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4" name="Equation" r:id="rId15" imgW="1130040" imgH="203040" progId="Equation.DSMT4">
                  <p:embed/>
                </p:oleObj>
              </mc:Choice>
              <mc:Fallback>
                <p:oleObj name="Equation" r:id="rId15" imgW="1130040" imgH="203040" progId="Equation.DSMT4">
                  <p:embed/>
                  <p:pic>
                    <p:nvPicPr>
                      <p:cNvPr id="3102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953000"/>
                        <a:ext cx="17700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3" name="Object 11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5"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3102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640388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6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02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640388"/>
                        <a:ext cx="8540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491248"/>
              </p:ext>
            </p:extLst>
          </p:nvPr>
        </p:nvGraphicFramePr>
        <p:xfrm>
          <a:off x="2921000" y="5640388"/>
          <a:ext cx="165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7" name="Equation" r:id="rId19" imgW="1054080" imgH="203040" progId="Equation.DSMT4">
                  <p:embed/>
                </p:oleObj>
              </mc:Choice>
              <mc:Fallback>
                <p:oleObj name="Equation" r:id="rId19" imgW="1054080" imgH="203040" progId="Equation.DSMT4">
                  <p:embed/>
                  <p:pic>
                    <p:nvPicPr>
                      <p:cNvPr id="3102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640388"/>
                        <a:ext cx="165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6" name="Object 14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18" name="Equation" r:id="rId21" imgW="698400" imgH="215640" progId="Equation.DSMT4">
                  <p:embed/>
                </p:oleObj>
              </mc:Choice>
              <mc:Fallback>
                <p:oleObj name="Equation" r:id="rId21" imgW="698400" imgH="215640" progId="Equation.DSMT4">
                  <p:embed/>
                  <p:pic>
                    <p:nvPicPr>
                      <p:cNvPr id="3102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160713"/>
                        <a:ext cx="1282700" cy="420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0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0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0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0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0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0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0644-6EC5-3745-BAD6-7FF00640ACD9}" type="slidenum">
              <a:rPr lang="en-US"/>
              <a:pPr/>
              <a:t>15</a:t>
            </a:fld>
            <a:endParaRPr lang="en-US"/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13 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70866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1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311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666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2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311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81200"/>
                        <a:ext cx="7366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3" name="Equation" r:id="rId8" imgW="927000" imgH="368280" progId="Equation.DSMT4">
                  <p:embed/>
                </p:oleObj>
              </mc:Choice>
              <mc:Fallback>
                <p:oleObj name="Equation" r:id="rId8" imgW="927000" imgH="368280" progId="Equation.DSMT4">
                  <p:embed/>
                  <p:pic>
                    <p:nvPicPr>
                      <p:cNvPr id="311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039938"/>
                        <a:ext cx="1679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11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4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311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44888"/>
                        <a:ext cx="45878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8" name="Object 12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5" name="Equation" r:id="rId12" imgW="393480" imgH="431640" progId="Equation.DSMT4">
                  <p:embed/>
                </p:oleObj>
              </mc:Choice>
              <mc:Fallback>
                <p:oleObj name="Equation" r:id="rId12" imgW="393480" imgH="431640" progId="Equation.DSMT4">
                  <p:embed/>
                  <p:pic>
                    <p:nvPicPr>
                      <p:cNvPr id="311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303588"/>
                        <a:ext cx="7127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6" name="Equation" r:id="rId14" imgW="1054080" imgH="444240" progId="Equation.DSMT4">
                  <p:embed/>
                </p:oleObj>
              </mc:Choice>
              <mc:Fallback>
                <p:oleObj name="Equation" r:id="rId14" imgW="1054080" imgH="444240" progId="Equation.DSMT4">
                  <p:embed/>
                  <p:pic>
                    <p:nvPicPr>
                      <p:cNvPr id="311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270250"/>
                        <a:ext cx="1909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7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3113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7338"/>
                        <a:ext cx="5064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2" name="Object 16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8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1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1938"/>
                        <a:ext cx="9890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3" name="Object 17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49" name="Equation" r:id="rId20" imgW="1091880" imgH="203040" progId="Equation.DSMT4">
                  <p:embed/>
                </p:oleObj>
              </mc:Choice>
              <mc:Fallback>
                <p:oleObj name="Equation" r:id="rId20" imgW="1091880" imgH="203040" progId="Equation.DSMT4">
                  <p:embed/>
                  <p:pic>
                    <p:nvPicPr>
                      <p:cNvPr id="311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38450"/>
                        <a:ext cx="1978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0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3113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4775"/>
                        <a:ext cx="4603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2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1" name="Equation" r:id="rId24" imgW="406080" imgH="393480" progId="Equation.DSMT4">
                  <p:embed/>
                </p:oleObj>
              </mc:Choice>
              <mc:Fallback>
                <p:oleObj name="Equation" r:id="rId24" imgW="406080" imgH="393480" progId="Equation.DSMT4">
                  <p:embed/>
                  <p:pic>
                    <p:nvPicPr>
                      <p:cNvPr id="3113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029200"/>
                        <a:ext cx="7350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9" name="Object 23"/>
          <p:cNvGraphicFramePr>
            <a:graphicFrameLocks noChangeAspect="1"/>
          </p:cNvGraphicFramePr>
          <p:nvPr/>
        </p:nvGraphicFramePr>
        <p:xfrm>
          <a:off x="3106738" y="4953000"/>
          <a:ext cx="19986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2" name="Equation" r:id="rId26" imgW="1104840" imgH="431640" progId="Equation.DSMT4">
                  <p:embed/>
                </p:oleObj>
              </mc:Choice>
              <mc:Fallback>
                <p:oleObj name="Equation" r:id="rId26" imgW="1104840" imgH="431640" progId="Equation.DSMT4">
                  <p:embed/>
                  <p:pic>
                    <p:nvPicPr>
                      <p:cNvPr id="3113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4953000"/>
                        <a:ext cx="19986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4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  <p:bldP spid="311301" grpId="0"/>
      <p:bldP spid="311302" grpId="0"/>
      <p:bldP spid="311306" grpId="0"/>
      <p:bldP spid="311310" grpId="0"/>
      <p:bldP spid="311314" grpId="0"/>
      <p:bldP spid="311316" grpId="0"/>
      <p:bldP spid="3113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16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02920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When voltage is applied across the ends of a wire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Electric field is generated by the potential difference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Electrons feel the force and get accelerated 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Electrons soon reach to a steady average speed due to collisions with atoms in the wire, called drift velocity, </a:t>
            </a:r>
            <a:r>
              <a:rPr lang="en-US" sz="3600" b="1" dirty="0" err="1"/>
              <a:t>v</a:t>
            </a:r>
            <a:r>
              <a:rPr lang="en-US" sz="3600" baseline="-25000" dirty="0" err="1"/>
              <a:t>d</a:t>
            </a:r>
            <a:endParaRPr lang="en-US" sz="3600" baseline="-25000" dirty="0"/>
          </a:p>
          <a:p>
            <a:pPr>
              <a:lnSpc>
                <a:spcPct val="90000"/>
              </a:lnSpc>
            </a:pPr>
            <a:r>
              <a:rPr lang="en-US" sz="3600" dirty="0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3820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17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a wire travel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close to the positive terminal flows into the device.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08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18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materials become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 </a:t>
            </a:r>
            <a:r>
              <a:rPr lang="en-US" sz="2400" dirty="0">
                <a:sym typeface="Wingdings" pitchFamily="2" charset="2"/>
              </a:rPr>
              <a:t> 1913 Nobel physics prize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superconducting    below a transition temperature (T</a:t>
            </a:r>
            <a:r>
              <a:rPr lang="en-US" sz="2400" baseline="-25000" dirty="0"/>
              <a:t>c</a:t>
            </a:r>
            <a:r>
              <a:rPr lang="en-US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160K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146" y="24384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08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/>
              <a:t>Critical Temperature of Superconductors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620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9402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Reminder: Basic Rules of the Online Classes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533400"/>
            <a:ext cx="8610600" cy="5715000"/>
          </a:xfrm>
        </p:spPr>
        <p:txBody>
          <a:bodyPr/>
          <a:lstStyle/>
          <a:p>
            <a:pPr eaLnBrk="1" hangingPunct="1"/>
            <a:r>
              <a:rPr lang="en-US" sz="2400" dirty="0"/>
              <a:t>I will take attendance as if we are in the class room!</a:t>
            </a:r>
          </a:p>
          <a:p>
            <a:pPr lvl="1" eaLnBrk="1" hangingPunct="1"/>
            <a:r>
              <a:rPr lang="en-US" sz="2000" dirty="0"/>
              <a:t>Turn on your mic when joining the class but then </a:t>
            </a:r>
            <a:r>
              <a:rPr lang="en-US" sz="2000" b="1" u="sng" dirty="0">
                <a:solidFill>
                  <a:srgbClr val="C00000"/>
                </a:solidFill>
              </a:rPr>
              <a:t>mute</a:t>
            </a:r>
            <a:r>
              <a:rPr lang="en-US" sz="2000" dirty="0"/>
              <a:t> once you have answered to the roll call!</a:t>
            </a:r>
          </a:p>
          <a:p>
            <a:pPr eaLnBrk="1" hangingPunct="1"/>
            <a:r>
              <a:rPr lang="en-US" sz="2400" dirty="0"/>
              <a:t>All mics must be muted unless you have a question</a:t>
            </a:r>
          </a:p>
          <a:p>
            <a:pPr lvl="1" eaLnBrk="1" hangingPunct="1"/>
            <a:r>
              <a:rPr lang="en-US" sz="2000" dirty="0"/>
              <a:t>I will unmute all of you when I ask you a question for interactivity!</a:t>
            </a:r>
          </a:p>
          <a:p>
            <a:pPr eaLnBrk="1" hangingPunct="1"/>
            <a:r>
              <a:rPr lang="en-US" sz="2400" dirty="0"/>
              <a:t>If you have a question, turn on your mic, pronounce your name and ask your question</a:t>
            </a:r>
          </a:p>
          <a:p>
            <a:pPr eaLnBrk="1" hangingPunct="1"/>
            <a:r>
              <a:rPr lang="en-US" sz="2400" dirty="0"/>
              <a:t>Use </a:t>
            </a:r>
            <a:r>
              <a:rPr lang="en-US" sz="2400" b="1" u="sng" dirty="0">
                <a:solidFill>
                  <a:srgbClr val="C00000"/>
                </a:solidFill>
              </a:rPr>
              <a:t>appropriate languages </a:t>
            </a:r>
            <a:r>
              <a:rPr lang="en-US" sz="2400" dirty="0"/>
              <a:t>on mic and on chat!</a:t>
            </a:r>
          </a:p>
          <a:p>
            <a:pPr lvl="1" eaLnBrk="1" hangingPunct="1"/>
            <a:r>
              <a:rPr lang="en-US" sz="2000" dirty="0"/>
              <a:t>You can only chat with me</a:t>
            </a:r>
          </a:p>
          <a:p>
            <a:pPr eaLnBrk="1" hangingPunct="1"/>
            <a:r>
              <a:rPr lang="en-US" sz="2400" dirty="0"/>
              <a:t>You will be assigned into random breakout rooms for example problem solving.   Please discuss amongst yourselves to take advantage of the session!</a:t>
            </a:r>
          </a:p>
          <a:p>
            <a:pPr eaLnBrk="1" hangingPunct="1"/>
            <a:r>
              <a:rPr lang="en-US" sz="2400" dirty="0"/>
              <a:t>No recording of the lecture is permitted!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32849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20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the tissue 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wet, it could be 10</a:t>
            </a:r>
            <a:r>
              <a:rPr lang="en-US" sz="2800" baseline="30000" dirty="0"/>
              <a:t>3</a:t>
            </a:r>
            <a:r>
              <a:rPr lang="en-US" sz="2800" dirty="0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4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5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318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66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31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09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8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8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8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8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8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8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8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8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8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61999"/>
            <a:ext cx="8610600" cy="54053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CH25.9 and 25.10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Mid-term exam results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Class average: 54.3/101 </a:t>
            </a:r>
            <a:r>
              <a:rPr lang="en-US" sz="2400" dirty="0">
                <a:sym typeface="Wingdings" pitchFamily="2" charset="2"/>
              </a:rPr>
              <a:t> equivalent to 53.8/100</a:t>
            </a:r>
            <a:endParaRPr lang="en-US" sz="2400" dirty="0"/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Previous exam result: 59.7/100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Top score: 94.1/101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Reminder: Grading scheme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Homework: </a:t>
            </a:r>
            <a:r>
              <a:rPr lang="en-US" altLang="ko-KR" sz="2400" dirty="0">
                <a:ea typeface="굴림" charset="-127"/>
                <a:cs typeface="굴림" charset="-127"/>
              </a:rPr>
              <a:t>25</a:t>
            </a:r>
            <a:r>
              <a:rPr lang="en-US" sz="2400" dirty="0"/>
              <a:t>%!!!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Final Comprehensive Exam (</a:t>
            </a:r>
            <a:r>
              <a:rPr lang="en-US" sz="2000" dirty="0">
                <a:ea typeface="굴림" charset="-127"/>
              </a:rPr>
              <a:t>5</a:t>
            </a:r>
            <a:r>
              <a:rPr lang="en-US" sz="2000" dirty="0">
                <a:ea typeface="굴림" charset="-127"/>
                <a:cs typeface="굴림" charset="-127"/>
              </a:rPr>
              <a:t>/6/20</a:t>
            </a:r>
            <a:r>
              <a:rPr lang="en-US" sz="2000" dirty="0"/>
              <a:t>): 23%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Mid-term Comprehensive Exam (3/25/20):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One better of the two term Exams (2/19/20 and 4/15/20): </a:t>
            </a:r>
            <a:r>
              <a:rPr lang="en-US" altLang="ko-KR" sz="2000" dirty="0">
                <a:ea typeface="굴림" charset="-127"/>
                <a:cs typeface="굴림" charset="-127"/>
              </a:rPr>
              <a:t>12</a:t>
            </a:r>
            <a:r>
              <a:rPr lang="en-US" sz="2000" dirty="0"/>
              <a:t>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sym typeface="Wingdings" pitchFamily="2" charset="2"/>
              </a:rPr>
              <a:t>Will get an F if you missed any exams!</a:t>
            </a: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Lab score: 10%</a:t>
            </a:r>
            <a:endParaRPr lang="en-US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Extra credits: 10% of the total</a:t>
            </a:r>
          </a:p>
          <a:p>
            <a:pPr eaLnBrk="1" hangingPunct="1">
              <a:spcBef>
                <a:spcPts val="0"/>
              </a:spcBef>
            </a:pPr>
            <a:endParaRPr lang="en-US" sz="2800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D37CC6C-5A0B-FF4A-A062-2A32D0091370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5562600"/>
            <a:ext cx="8947150" cy="396875"/>
            <a:chOff x="28" y="2551"/>
            <a:chExt cx="4964" cy="250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2681FAB9-C2F5-8940-8881-B8C9DEB15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02BDC131-5491-564A-B2F6-7288A233A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9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Monday, Apr. 13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pPr lvl="1"/>
            <a:r>
              <a:rPr lang="en-US" sz="2000" dirty="0"/>
              <a:t>Send me the file no later than 1pm Monday, Apr. 13</a:t>
            </a:r>
          </a:p>
        </p:txBody>
      </p:sp>
    </p:spTree>
    <p:extLst>
      <p:ext uri="{BB962C8B-B14F-4D97-AF65-F5344CB8AC3E}">
        <p14:creationId xmlns:p14="http://schemas.microsoft.com/office/powerpoint/2010/main" val="6264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The Science of COVID-19 – I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33400"/>
            <a:ext cx="8877300" cy="54053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/>
              <a:t>The novel coronavirus, COVID-19 is extremely deadly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Not well understood 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Very infectious and affects all ages!! </a:t>
            </a:r>
            <a:r>
              <a:rPr lang="en-US" dirty="0">
                <a:sym typeface="Wingdings" pitchFamily="2" charset="2"/>
              </a:rPr>
              <a:t> doubling every week!</a:t>
            </a:r>
            <a:endParaRPr lang="en-US" dirty="0"/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Deadly: Death rate at 4.8%, about 50 times higher than the flu (~0.1%!!)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Last year the flu took 37,000 lives </a:t>
            </a:r>
            <a:r>
              <a:rPr lang="en-US" dirty="0">
                <a:sym typeface="Wingdings" pitchFamily="2" charset="2"/>
              </a:rPr>
              <a:t> Imagine what it would be with COVID-19!!</a:t>
            </a:r>
          </a:p>
          <a:p>
            <a:pPr lvl="1" eaLnBrk="1" hangingPunct="1">
              <a:spcBef>
                <a:spcPts val="0"/>
              </a:spcBef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9879A7-ABE1-CB40-B167-3912C37B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64995"/>
            <a:ext cx="8313420" cy="27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7A35C4C-C437-1A4E-87E1-26D27A6E7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97" y="2819400"/>
            <a:ext cx="7543800" cy="34988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The Science of COVID-19 – II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18015"/>
            <a:ext cx="8877300" cy="527318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/>
              <a:t>The chart of ”confirmed” infections on semi-log scale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What do you observe?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South Korea and US quite peculiar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1800" dirty="0"/>
              <a:t>SK took an aggressive testing, tracking and social distancing early! Keep people informed w/ absolute transparency!  </a:t>
            </a:r>
            <a:r>
              <a:rPr lang="en-US" sz="1800" dirty="0">
                <a:sym typeface="Wingdings" pitchFamily="2" charset="2"/>
              </a:rPr>
              <a:t></a:t>
            </a:r>
            <a:r>
              <a:rPr lang="en-US" sz="1800" dirty="0"/>
              <a:t> Prevented large number of deaths (161 as of this morning! </a:t>
            </a:r>
            <a:r>
              <a:rPr lang="en-US" sz="1800" dirty="0">
                <a:sym typeface="Wingdings" pitchFamily="2" charset="2"/>
              </a:rPr>
              <a:t> equivalent to 966 in the US</a:t>
            </a:r>
            <a:r>
              <a:rPr lang="en-US" sz="1800" dirty="0"/>
              <a:t>)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1800" dirty="0"/>
              <a:t>US did not take any aggressive action for over two months!  (&gt;2800 deaths!)</a:t>
            </a:r>
          </a:p>
          <a:p>
            <a:pPr lvl="3" eaLnBrk="1" hangingPunct="1">
              <a:spcBef>
                <a:spcPts val="0"/>
              </a:spcBef>
            </a:pPr>
            <a:r>
              <a:rPr lang="en-US" sz="1400" dirty="0"/>
              <a:t>The leadership was too political!  Cared only about small number of “confirmed” cases!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20B20307-8C7B-8E44-9792-3CFB1A7CA60A}"/>
              </a:ext>
            </a:extLst>
          </p:cNvPr>
          <p:cNvSpPr>
            <a:spLocks noChangeArrowheads="1"/>
          </p:cNvSpPr>
          <p:nvPr/>
        </p:nvSpPr>
        <p:spPr bwMode="auto">
          <a:xfrm rot="3900877">
            <a:off x="2075086" y="4094174"/>
            <a:ext cx="341765" cy="1778551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FF5D021B-08D2-6D44-ABC8-E7361547B1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56910" y="2411013"/>
            <a:ext cx="422305" cy="4363724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907D115-7F44-4644-87FA-A131F94496B4}"/>
              </a:ext>
            </a:extLst>
          </p:cNvPr>
          <p:cNvSpPr>
            <a:spLocks noChangeArrowheads="1"/>
          </p:cNvSpPr>
          <p:nvPr/>
        </p:nvSpPr>
        <p:spPr bwMode="auto">
          <a:xfrm rot="4115713">
            <a:off x="4501415" y="3286550"/>
            <a:ext cx="341765" cy="1778551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8D4DE-3D17-8F45-96B5-C0366462DD04}"/>
              </a:ext>
            </a:extLst>
          </p:cNvPr>
          <p:cNvSpPr txBox="1"/>
          <p:nvPr/>
        </p:nvSpPr>
        <p:spPr>
          <a:xfrm>
            <a:off x="2735059" y="5193375"/>
            <a:ext cx="479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Number of days after 100 confirmed cases</a:t>
            </a:r>
          </a:p>
        </p:txBody>
      </p:sp>
    </p:spTree>
    <p:extLst>
      <p:ext uri="{BB962C8B-B14F-4D97-AF65-F5344CB8AC3E}">
        <p14:creationId xmlns:p14="http://schemas.microsoft.com/office/powerpoint/2010/main" val="380200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  <p:bldP spid="10" grpId="0" animBg="1"/>
      <p:bldP spid="11" grpId="0" animBg="1"/>
      <p:bldP spid="1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5E4CE0-5EAB-AD48-96E1-68F1AAE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02" y="2371138"/>
            <a:ext cx="8566595" cy="39274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The Science of COVID-19 – III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33400"/>
            <a:ext cx="88773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The chart of ”confirmed” infections on semi-log scale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dirty="0"/>
              <a:t>Most the countries follow similar trend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dirty="0"/>
              <a:t>It took China for about a month since 100 cases before flattening out the curve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dirty="0"/>
              <a:t>Japan’s number starts low but keeps growing </a:t>
            </a:r>
            <a:endParaRPr lang="en-US" sz="2200" dirty="0">
              <a:sym typeface="Wingdings" pitchFamily="2" charset="2"/>
            </a:endParaRPr>
          </a:p>
          <a:p>
            <a:pPr lvl="2" eaLnBrk="1" hangingPunct="1">
              <a:spcBef>
                <a:spcPts val="0"/>
              </a:spcBef>
            </a:pPr>
            <a:r>
              <a:rPr lang="en-US" sz="1800" dirty="0">
                <a:sym typeface="Wingdings" pitchFamily="2" charset="2"/>
              </a:rPr>
              <a:t>Even more political than the US!</a:t>
            </a:r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20B20307-8C7B-8E44-9792-3CFB1A7CA60A}"/>
              </a:ext>
            </a:extLst>
          </p:cNvPr>
          <p:cNvSpPr>
            <a:spLocks noChangeArrowheads="1"/>
          </p:cNvSpPr>
          <p:nvPr/>
        </p:nvSpPr>
        <p:spPr bwMode="auto">
          <a:xfrm rot="3900877">
            <a:off x="1697950" y="3457015"/>
            <a:ext cx="341765" cy="1778551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FF5D021B-08D2-6D44-ABC8-E7361547B1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42047" y="1510322"/>
            <a:ext cx="422305" cy="4363724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907D115-7F44-4644-87FA-A131F94496B4}"/>
              </a:ext>
            </a:extLst>
          </p:cNvPr>
          <p:cNvSpPr>
            <a:spLocks noChangeArrowheads="1"/>
          </p:cNvSpPr>
          <p:nvPr/>
        </p:nvSpPr>
        <p:spPr bwMode="auto">
          <a:xfrm rot="4688945">
            <a:off x="4181503" y="3956392"/>
            <a:ext cx="341765" cy="1778551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8D4DE-3D17-8F45-96B5-C0366462DD04}"/>
              </a:ext>
            </a:extLst>
          </p:cNvPr>
          <p:cNvSpPr txBox="1"/>
          <p:nvPr/>
        </p:nvSpPr>
        <p:spPr>
          <a:xfrm>
            <a:off x="2735059" y="5193375"/>
            <a:ext cx="479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Number of days after 100 confirmed cases</a:t>
            </a: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21AEE26D-3A87-D347-9406-85FDA5F132F2}"/>
              </a:ext>
            </a:extLst>
          </p:cNvPr>
          <p:cNvSpPr>
            <a:spLocks noChangeArrowheads="1"/>
          </p:cNvSpPr>
          <p:nvPr/>
        </p:nvSpPr>
        <p:spPr bwMode="auto">
          <a:xfrm rot="3900877">
            <a:off x="1694085" y="3838015"/>
            <a:ext cx="341765" cy="1778551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BC44AB-8BA0-FF41-BFF8-0CCC862F9ADC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800" y="3282085"/>
            <a:ext cx="1" cy="2311400"/>
          </a:xfrm>
          <a:prstGeom prst="straightConnector1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8538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  <p:bldP spid="10" grpId="0" animBg="1"/>
      <p:bldP spid="11" grpId="0" animBg="1"/>
      <p:bldP spid="12" grpId="0" animBg="1"/>
      <p:bldP spid="8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The Science of COVID-19 – Lessons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/>
              <a:t>What we do must base on good for humanity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Scientists interested in the “TRUTH” not the appearances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This is because we can get a handle on difficult battles like COVID-19 only if we have a full understanding of what it is!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No spinning since it dilutes the truth and scares people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Leadership MUST be based on humanity and the fundamental human decency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Compassion and empathy towards fellow human beings!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Courage to take the ultimate responsibilities!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Lives must take higher priorities over anything else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1800" dirty="0"/>
              <a:t>Makes perfect logical sense since without getting a good handle on COVID-19, this tragedy will unnecessarily be prolonged, and the economy will suffer longer!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Make decisions based on sound science and with absolute transparency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You must pay attention to scientists NOT politicians!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You then make a sound decision and reward properly!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Requires your own thoughts and value systems!!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BD10E-FD8B-314E-91AC-732505D37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861560"/>
            <a:ext cx="995363" cy="139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6373A-7D4A-0A4F-B29F-7790409E9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142" y="4866639"/>
            <a:ext cx="917257" cy="13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25117</TotalTime>
  <Words>2302</Words>
  <Application>Microsoft Macintosh PowerPoint</Application>
  <PresentationFormat>On-screen Show (4:3)</PresentationFormat>
  <Paragraphs>252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Cambria</vt:lpstr>
      <vt:lpstr>Monotype Corsiva</vt:lpstr>
      <vt:lpstr>Symbol</vt:lpstr>
      <vt:lpstr>Times New Roman</vt:lpstr>
      <vt:lpstr>phys1443-spring02</vt:lpstr>
      <vt:lpstr>Equation</vt:lpstr>
      <vt:lpstr>PHYS 1444 – Section 002 Lecture #14</vt:lpstr>
      <vt:lpstr>Reminder: Basic Rules of the Online Classes </vt:lpstr>
      <vt:lpstr>Announcements </vt:lpstr>
      <vt:lpstr>Special Project #4</vt:lpstr>
      <vt:lpstr>PowerPoint Presentation</vt:lpstr>
      <vt:lpstr>The Science of COVID-19 – I  </vt:lpstr>
      <vt:lpstr>The Science of COVID-19 – II  </vt:lpstr>
      <vt:lpstr>The Science of COVID-19 – III  </vt:lpstr>
      <vt:lpstr>The Science of COVID-19 – Lessons  </vt:lpstr>
      <vt:lpstr>Alternating Current</vt:lpstr>
      <vt:lpstr>The Alternating Current</vt:lpstr>
      <vt:lpstr>Alternating Current</vt:lpstr>
      <vt:lpstr>Power Delivered by Alternating Current</vt:lpstr>
      <vt:lpstr>Power Delivered by Alternating Current</vt:lpstr>
      <vt:lpstr>Example 25 – 13 </vt:lpstr>
      <vt:lpstr>Microscopic View of Electric Current</vt:lpstr>
      <vt:lpstr>Microscopic View of Electric Current</vt:lpstr>
      <vt:lpstr> Superconductivity</vt:lpstr>
      <vt:lpstr>Critical Temperature of Superconductors</vt:lpstr>
      <vt:lpstr> Electric Hazards: Leakage Currents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819</cp:revision>
  <dcterms:created xsi:type="dcterms:W3CDTF">2012-01-19T04:21:20Z</dcterms:created>
  <dcterms:modified xsi:type="dcterms:W3CDTF">2020-03-30T20:46:42Z</dcterms:modified>
</cp:coreProperties>
</file>