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2" r:id="rId2"/>
    <p:sldId id="567" r:id="rId3"/>
    <p:sldId id="715" r:id="rId4"/>
    <p:sldId id="747" r:id="rId5"/>
    <p:sldId id="665" r:id="rId6"/>
    <p:sldId id="666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748" r:id="rId17"/>
    <p:sldId id="749" r:id="rId18"/>
    <p:sldId id="677" r:id="rId19"/>
    <p:sldId id="750" r:id="rId20"/>
    <p:sldId id="678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6"/>
    <p:restoredTop sz="94660"/>
  </p:normalViewPr>
  <p:slideViewPr>
    <p:cSldViewPr>
      <p:cViewPr varScale="1">
        <p:scale>
          <a:sx n="131" d="100"/>
          <a:sy n="131" d="100"/>
        </p:scale>
        <p:origin x="1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e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2.wmf"/><Relationship Id="rId18" Type="http://schemas.openxmlformats.org/officeDocument/2006/relationships/image" Target="../media/image97.e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1.wmf"/><Relationship Id="rId17" Type="http://schemas.openxmlformats.org/officeDocument/2006/relationships/image" Target="../media/image96.emf"/><Relationship Id="rId2" Type="http://schemas.openxmlformats.org/officeDocument/2006/relationships/image" Target="../media/image82.wmf"/><Relationship Id="rId16" Type="http://schemas.openxmlformats.org/officeDocument/2006/relationships/image" Target="../media/image95.wmf"/><Relationship Id="rId20" Type="http://schemas.openxmlformats.org/officeDocument/2006/relationships/image" Target="../media/image99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0.wmf"/><Relationship Id="rId5" Type="http://schemas.openxmlformats.org/officeDocument/2006/relationships/image" Target="../media/image85.wmf"/><Relationship Id="rId15" Type="http://schemas.openxmlformats.org/officeDocument/2006/relationships/image" Target="../media/image94.emf"/><Relationship Id="rId10" Type="http://schemas.openxmlformats.org/officeDocument/2006/relationships/image" Target="../media/image89.wmf"/><Relationship Id="rId19" Type="http://schemas.openxmlformats.org/officeDocument/2006/relationships/image" Target="../media/image98.wmf"/><Relationship Id="rId4" Type="http://schemas.openxmlformats.org/officeDocument/2006/relationships/image" Target="../media/image84.wmf"/><Relationship Id="rId9" Type="http://schemas.openxmlformats.org/officeDocument/2006/relationships/image" Target="../media/image68.wmf"/><Relationship Id="rId14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23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8.wmf"/><Relationship Id="rId1" Type="http://schemas.openxmlformats.org/officeDocument/2006/relationships/image" Target="../media/image3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18" Type="http://schemas.openxmlformats.org/officeDocument/2006/relationships/image" Target="../media/image6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17" Type="http://schemas.openxmlformats.org/officeDocument/2006/relationships/image" Target="../media/image63.wmf"/><Relationship Id="rId2" Type="http://schemas.openxmlformats.org/officeDocument/2006/relationships/image" Target="../media/image48.wmf"/><Relationship Id="rId16" Type="http://schemas.openxmlformats.org/officeDocument/2006/relationships/image" Target="../media/image62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5" Type="http://schemas.openxmlformats.org/officeDocument/2006/relationships/image" Target="../media/image6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oleObject" Target="../embeddings/oleObject30.bin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33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42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wmf"/><Relationship Id="rId31" Type="http://schemas.openxmlformats.org/officeDocument/2006/relationships/image" Target="../media/image44.wmf"/><Relationship Id="rId4" Type="http://schemas.openxmlformats.org/officeDocument/2006/relationships/image" Target="../media/image31.wmf"/><Relationship Id="rId9" Type="http://schemas.openxmlformats.org/officeDocument/2006/relationships/image" Target="../media/image46.jpeg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43.bin"/><Relationship Id="rId8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9" Type="http://schemas.openxmlformats.org/officeDocument/2006/relationships/image" Target="../media/image64.wmf"/><Relationship Id="rId21" Type="http://schemas.openxmlformats.org/officeDocument/2006/relationships/image" Target="../media/image55.wmf"/><Relationship Id="rId34" Type="http://schemas.openxmlformats.org/officeDocument/2006/relationships/oleObject" Target="../embeddings/oleObject60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33" Type="http://schemas.openxmlformats.org/officeDocument/2006/relationships/image" Target="../media/image61.wmf"/><Relationship Id="rId38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37" Type="http://schemas.openxmlformats.org/officeDocument/2006/relationships/image" Target="../media/image63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57.bin"/><Relationship Id="rId36" Type="http://schemas.openxmlformats.org/officeDocument/2006/relationships/oleObject" Target="../embeddings/oleObject61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4.wmf"/><Relationship Id="rId31" Type="http://schemas.openxmlformats.org/officeDocument/2006/relationships/image" Target="../media/image6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62.wmf"/><Relationship Id="rId8" Type="http://schemas.openxmlformats.org/officeDocument/2006/relationships/oleObject" Target="../embeddings/oleObject47.bin"/><Relationship Id="rId3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7.jpe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image" Target="../media/image66.jpeg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77.bin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79.bin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1.bin"/><Relationship Id="rId39" Type="http://schemas.openxmlformats.org/officeDocument/2006/relationships/image" Target="../media/image97.emf"/><Relationship Id="rId21" Type="http://schemas.openxmlformats.org/officeDocument/2006/relationships/image" Target="../media/image68.wmf"/><Relationship Id="rId34" Type="http://schemas.openxmlformats.org/officeDocument/2006/relationships/oleObject" Target="../embeddings/oleObject95.bin"/><Relationship Id="rId42" Type="http://schemas.openxmlformats.org/officeDocument/2006/relationships/oleObject" Target="../embeddings/oleObject99.bin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29" Type="http://schemas.openxmlformats.org/officeDocument/2006/relationships/image" Target="../media/image92.wmf"/><Relationship Id="rId41" Type="http://schemas.openxmlformats.org/officeDocument/2006/relationships/image" Target="../media/image9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4.bin"/><Relationship Id="rId37" Type="http://schemas.openxmlformats.org/officeDocument/2006/relationships/image" Target="../media/image96.emf"/><Relationship Id="rId40" Type="http://schemas.openxmlformats.org/officeDocument/2006/relationships/oleObject" Target="../embeddings/oleObject98.bin"/><Relationship Id="rId5" Type="http://schemas.openxmlformats.org/officeDocument/2006/relationships/image" Target="../media/image66.jpeg"/><Relationship Id="rId15" Type="http://schemas.openxmlformats.org/officeDocument/2006/relationships/image" Target="../media/image86.wmf"/><Relationship Id="rId23" Type="http://schemas.openxmlformats.org/officeDocument/2006/relationships/image" Target="../media/image89.wmf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96.bin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88.wmf"/><Relationship Id="rId31" Type="http://schemas.openxmlformats.org/officeDocument/2006/relationships/image" Target="../media/image93.emf"/><Relationship Id="rId4" Type="http://schemas.openxmlformats.org/officeDocument/2006/relationships/image" Target="../media/image81.wmf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91.wmf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95.wmf"/><Relationship Id="rId43" Type="http://schemas.openxmlformats.org/officeDocument/2006/relationships/image" Target="../media/image99.wmf"/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80.bin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7.wmf"/><Relationship Id="rId25" Type="http://schemas.openxmlformats.org/officeDocument/2006/relationships/image" Target="../media/image90.wmf"/><Relationship Id="rId33" Type="http://schemas.openxmlformats.org/officeDocument/2006/relationships/image" Target="../media/image94.emf"/><Relationship Id="rId38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2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5" Type="http://schemas.openxmlformats.org/officeDocument/2006/relationships/image" Target="../media/image24.jpeg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31" Type="http://schemas.openxmlformats.org/officeDocument/2006/relationships/image" Target="../media/image21.wmf"/><Relationship Id="rId4" Type="http://schemas.openxmlformats.org/officeDocument/2006/relationships/image" Target="../media/image9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23.wmf"/><Relationship Id="rId8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#15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Apr. 1,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66522" y="2074628"/>
            <a:ext cx="7115478" cy="3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36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EMF and Terminal Voltage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Resistors in Series and Parallel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/>
              <a:t>Kirchhoff’s </a:t>
            </a:r>
            <a:r>
              <a:rPr lang="en-US" sz="3200" dirty="0">
                <a:latin typeface="Arial Narrow" charset="0"/>
              </a:rPr>
              <a:t>rules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RC Circuit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10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81000" y="25146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for the devices in a parallel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resistors in the same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 is,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8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324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parallel, the total resistance decreases,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9409" y="6858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5783" y="7620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parallel when two or more resistors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299117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11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/>
              <a:t> Resister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5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325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6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325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Parallel Resistor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7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325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Series Resistor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8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325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3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12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0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326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1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3266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2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326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3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326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4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326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5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26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6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266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7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326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8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326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9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3266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0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3266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1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326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2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3266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3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3266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4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3266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95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07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08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09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0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1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500-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resistor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2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3277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700-</a:t>
            </a:r>
            <a:r>
              <a:rPr lang="en-US" sz="1800" b="1" dirty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resister?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3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3277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4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3277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5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327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6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3277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7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8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9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3277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0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327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1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327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2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327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3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3277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4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3277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88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14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circuits are very complicated to do the analysis using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8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conservation of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 The junction rule,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charge conservation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be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01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 The loop 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in 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total potential change is 0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400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290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9072" y="2738734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=12/690=0.017A.</a:t>
            </a:r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 Kirchhoff’s Rules – 2</a:t>
            </a:r>
            <a:r>
              <a:rPr lang="en-US" baseline="30000" dirty="0"/>
              <a:t>nd</a:t>
            </a:r>
            <a:r>
              <a:rPr lang="en-US" dirty="0"/>
              <a:t> Rule</a:t>
            </a:r>
          </a:p>
        </p:txBody>
      </p:sp>
    </p:spTree>
    <p:extLst>
      <p:ext uri="{BB962C8B-B14F-4D97-AF65-F5344CB8AC3E}">
        <p14:creationId xmlns:p14="http://schemas.microsoft.com/office/powerpoint/2010/main" val="333380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257800"/>
          </a:xfrm>
        </p:spPr>
        <p:txBody>
          <a:bodyPr/>
          <a:lstStyle/>
          <a:p>
            <a:r>
              <a:rPr lang="en-US" sz="3600" dirty="0" err="1"/>
              <a:t>Kirchoff’s</a:t>
            </a:r>
            <a:r>
              <a:rPr lang="en-US" sz="3600" dirty="0"/>
              <a:t> 1</a:t>
            </a:r>
            <a:r>
              <a:rPr lang="en-US" sz="3600" baseline="30000" dirty="0"/>
              <a:t>st</a:t>
            </a:r>
            <a:r>
              <a:rPr lang="en-US" sz="3600" dirty="0"/>
              <a:t> rule: The junction rule uses </a:t>
            </a:r>
            <a:r>
              <a:rPr lang="en-US" sz="3600" b="1" u="sng" dirty="0">
                <a:solidFill>
                  <a:srgbClr val="FF0000"/>
                </a:solidFill>
              </a:rPr>
              <a:t>charge conservation</a:t>
            </a:r>
          </a:p>
          <a:p>
            <a:pPr lvl="1"/>
            <a:r>
              <a:rPr lang="en-US" sz="3200" dirty="0"/>
              <a:t>At </a:t>
            </a:r>
            <a:r>
              <a:rPr lang="en-US" sz="3200" dirty="0">
                <a:latin typeface="Arial Narrow" charset="0"/>
              </a:rPr>
              <a:t>any junction point, the sum of all currents entering the junction must be equal to the sum of all currents leaving the junction.</a:t>
            </a:r>
            <a:endParaRPr lang="en-US" sz="3200" dirty="0"/>
          </a:p>
          <a:p>
            <a:r>
              <a:rPr lang="en-US" sz="3600" dirty="0" err="1"/>
              <a:t>Kirchoff’s</a:t>
            </a:r>
            <a:r>
              <a:rPr lang="en-US" sz="3600" dirty="0"/>
              <a:t> 2</a:t>
            </a:r>
            <a:r>
              <a:rPr lang="en-US" sz="3600" baseline="30000" dirty="0"/>
              <a:t>nd</a:t>
            </a:r>
            <a:r>
              <a:rPr lang="en-US" sz="3600" dirty="0"/>
              <a:t> rule: The loop rule uses </a:t>
            </a:r>
            <a:r>
              <a:rPr lang="en-US" sz="36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3600" dirty="0"/>
              <a:t>.</a:t>
            </a:r>
          </a:p>
          <a:p>
            <a:pPr lvl="1"/>
            <a:r>
              <a:rPr lang="en-US" sz="3200" dirty="0"/>
              <a:t>The sum of the changes in potential in any closed path of a circuit must be zero.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Kirchhoff’s Rules Summary</a:t>
            </a:r>
          </a:p>
        </p:txBody>
      </p:sp>
    </p:spTree>
    <p:extLst>
      <p:ext uri="{BB962C8B-B14F-4D97-AF65-F5344CB8AC3E}">
        <p14:creationId xmlns:p14="http://schemas.microsoft.com/office/powerpoint/2010/main" val="223323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17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7150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junctions and label each and everyone of the independent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direction, you 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/>
              <a:t>You cannot have all current coming in or going out of a junction, though!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just need to 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closed 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proper signs as you decided in step 1 above.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How to use Kirchhoff’s Rules??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29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18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093" y="1739454"/>
            <a:ext cx="6771813" cy="4386288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6868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D7A9109A-D7BC-B643-B4E6-351D8856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043506" cy="2389882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24540A1C-085B-9C42-8DFA-CDB2FB54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043506" cy="2389882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19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arbitrarily 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8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331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9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331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0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331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1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331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2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317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3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17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4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17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5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3317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6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331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7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3317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8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3317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9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3317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0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3318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8392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CH25.9 and 25.10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 in class Wednesday, Apr. 15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Monday, Apr. 13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Quiz #4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Beginning of the class coming Monday, Apr. 6, from 1:07pm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today or CH26.4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quiz based on Quest but must join zoom class 12:55pm!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Turn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No derivations, word definitions or solutions of any problems!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20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9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332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0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332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1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332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2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328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3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3328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4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2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5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28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6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3328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7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3328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8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3328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9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3328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0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3328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1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332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2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332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3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3328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4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3328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5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3328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6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3328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7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3328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8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3328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Do this yourselves!!</a:t>
            </a:r>
          </a:p>
        </p:txBody>
      </p:sp>
    </p:spTree>
    <p:extLst>
      <p:ext uri="{BB962C8B-B14F-4D97-AF65-F5344CB8AC3E}">
        <p14:creationId xmlns:p14="http://schemas.microsoft.com/office/powerpoint/2010/main" val="329546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Monday, Apr. 13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pPr lvl="1"/>
            <a:r>
              <a:rPr lang="en-US" sz="2000" dirty="0"/>
              <a:t>Send me the file no later than 1pm Monday, Apr. 13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62647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5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a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 a battery or a generator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into the 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 an </a:t>
            </a:r>
            <a:r>
              <a:rPr lang="en-US" sz="2800" dirty="0" err="1"/>
              <a:t>emf</a:t>
            </a:r>
            <a:r>
              <a:rPr lang="en-US" sz="2800" dirty="0"/>
              <a:t> 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(</a:t>
            </a:r>
            <a:r>
              <a:rPr lang="en-US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/>
              <a:t>) of the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battery itself, however,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49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6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 sz="3600" dirty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an internal drop in voltage which is equal to </a:t>
            </a:r>
            <a:r>
              <a:rPr lang="en-US" sz="3200" b="1" u="sng" dirty="0">
                <a:solidFill>
                  <a:srgbClr val="C00000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to the circuit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4191000" y="5667375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2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0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667375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0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7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series when two or more resistors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resistors represent simple resistors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for the devices in a series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difference (drop)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6096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6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322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67019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series, the total resistance increases,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25789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8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486400" cy="685800"/>
          </a:xfrm>
        </p:spPr>
        <p:txBody>
          <a:bodyPr/>
          <a:lstStyle/>
          <a:p>
            <a:r>
              <a:rPr lang="en-US" dirty="0"/>
              <a:t>Why is it true that </a:t>
            </a:r>
            <a:r>
              <a:rPr lang="en-US" sz="2800" dirty="0"/>
              <a:t>V=V</a:t>
            </a:r>
            <a:r>
              <a:rPr lang="en-US" sz="2800" baseline="-25000" dirty="0"/>
              <a:t>1</a:t>
            </a:r>
            <a:r>
              <a:rPr lang="en-US" sz="2800" dirty="0"/>
              <a:t>+V</a:t>
            </a:r>
            <a:r>
              <a:rPr lang="en-US" sz="2800" baseline="-25000" dirty="0"/>
              <a:t>2</a:t>
            </a:r>
            <a:r>
              <a:rPr lang="en-US" sz="2800" dirty="0"/>
              <a:t>+V</a:t>
            </a:r>
            <a:r>
              <a:rPr lang="en-US" sz="2800" baseline="-25000" dirty="0"/>
              <a:t>3</a:t>
            </a:r>
            <a:r>
              <a:rPr lang="en-US" dirty="0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 dirty="0"/>
              <a:t> Energy Losses in Resistors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28600" y="29718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 charge q passes through resistors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 total energy provided to the system (energy conservation),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5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9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is connected to the terminals of a battery whose emf is 12.0V and internal resistance is 0.5-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3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4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5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321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6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32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7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21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2411"/>
              </p:ext>
            </p:extLst>
          </p:nvPr>
        </p:nvGraphicFramePr>
        <p:xfrm>
          <a:off x="3733800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8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21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9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321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0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321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1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321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2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321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3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321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4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321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5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321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6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321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00451"/>
              </p:ext>
            </p:extLst>
          </p:nvPr>
        </p:nvGraphicFramePr>
        <p:xfrm>
          <a:off x="4175125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7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321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6374"/>
              </p:ext>
            </p:extLst>
          </p:nvPr>
        </p:nvGraphicFramePr>
        <p:xfrm>
          <a:off x="4824412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8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3215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2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 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765973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25379</TotalTime>
  <Words>2444</Words>
  <Application>Microsoft Macintosh PowerPoint</Application>
  <PresentationFormat>On-screen Show (4:3)</PresentationFormat>
  <Paragraphs>234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1444 – Section 002 Lecture #15</vt:lpstr>
      <vt:lpstr>Announcements </vt:lpstr>
      <vt:lpstr>Reminder: Special Project #4</vt:lpstr>
      <vt:lpstr>PowerPoint Presentation</vt:lpstr>
      <vt:lpstr> EMF and Terminal Voltage</vt:lpstr>
      <vt:lpstr> EMF and Terminal Voltage</vt:lpstr>
      <vt:lpstr> Resistors in Series</vt:lpstr>
      <vt:lpstr> Energy Losses in Resistors</vt:lpstr>
      <vt:lpstr>Example 26 – 1 </vt:lpstr>
      <vt:lpstr> Resistors in Parallel</vt:lpstr>
      <vt:lpstr> Resister and Capacitor Arrangements</vt:lpstr>
      <vt:lpstr>Example 26 – 2 </vt:lpstr>
      <vt:lpstr>Example 26 – 5 </vt:lpstr>
      <vt:lpstr> Kirchhoff’s Rules – 1st Rule</vt:lpstr>
      <vt:lpstr> Kirchhoff’s Rules – 2nd Rule</vt:lpstr>
      <vt:lpstr>Kirchhoff’s Rules Summary</vt:lpstr>
      <vt:lpstr> How to use Kirchhoff’s Rules??</vt:lpstr>
      <vt:lpstr>Example 26 – 9</vt:lpstr>
      <vt:lpstr>Example 26 – 9</vt:lpstr>
      <vt:lpstr>Example 26 – 9, cnt’d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859</cp:revision>
  <dcterms:created xsi:type="dcterms:W3CDTF">2012-01-19T04:21:20Z</dcterms:created>
  <dcterms:modified xsi:type="dcterms:W3CDTF">2020-04-01T19:32:45Z</dcterms:modified>
</cp:coreProperties>
</file>