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62" r:id="rId2"/>
    <p:sldId id="567" r:id="rId3"/>
    <p:sldId id="715" r:id="rId4"/>
    <p:sldId id="747" r:id="rId5"/>
    <p:sldId id="665" r:id="rId6"/>
    <p:sldId id="666" r:id="rId7"/>
    <p:sldId id="667" r:id="rId8"/>
    <p:sldId id="668" r:id="rId9"/>
    <p:sldId id="669" r:id="rId10"/>
    <p:sldId id="670" r:id="rId11"/>
    <p:sldId id="671" r:id="rId12"/>
    <p:sldId id="672" r:id="rId13"/>
    <p:sldId id="673" r:id="rId14"/>
    <p:sldId id="674" r:id="rId15"/>
    <p:sldId id="675" r:id="rId16"/>
    <p:sldId id="748" r:id="rId17"/>
    <p:sldId id="749" r:id="rId18"/>
    <p:sldId id="677" r:id="rId19"/>
    <p:sldId id="750" r:id="rId20"/>
    <p:sldId id="678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4"/>
    <p:restoredTop sz="94660"/>
  </p:normalViewPr>
  <p:slideViewPr>
    <p:cSldViewPr>
      <p:cViewPr varScale="1">
        <p:scale>
          <a:sx n="131" d="100"/>
          <a:sy n="131" d="100"/>
        </p:scale>
        <p:origin x="15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e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2.wmf"/><Relationship Id="rId18" Type="http://schemas.openxmlformats.org/officeDocument/2006/relationships/image" Target="../media/image97.e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12" Type="http://schemas.openxmlformats.org/officeDocument/2006/relationships/image" Target="../media/image91.wmf"/><Relationship Id="rId17" Type="http://schemas.openxmlformats.org/officeDocument/2006/relationships/image" Target="../media/image96.emf"/><Relationship Id="rId2" Type="http://schemas.openxmlformats.org/officeDocument/2006/relationships/image" Target="../media/image82.wmf"/><Relationship Id="rId16" Type="http://schemas.openxmlformats.org/officeDocument/2006/relationships/image" Target="../media/image95.wmf"/><Relationship Id="rId20" Type="http://schemas.openxmlformats.org/officeDocument/2006/relationships/image" Target="../media/image99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11" Type="http://schemas.openxmlformats.org/officeDocument/2006/relationships/image" Target="../media/image90.wmf"/><Relationship Id="rId5" Type="http://schemas.openxmlformats.org/officeDocument/2006/relationships/image" Target="../media/image85.wmf"/><Relationship Id="rId15" Type="http://schemas.openxmlformats.org/officeDocument/2006/relationships/image" Target="../media/image94.emf"/><Relationship Id="rId10" Type="http://schemas.openxmlformats.org/officeDocument/2006/relationships/image" Target="../media/image89.wmf"/><Relationship Id="rId19" Type="http://schemas.openxmlformats.org/officeDocument/2006/relationships/image" Target="../media/image98.wmf"/><Relationship Id="rId4" Type="http://schemas.openxmlformats.org/officeDocument/2006/relationships/image" Target="../media/image84.wmf"/><Relationship Id="rId9" Type="http://schemas.openxmlformats.org/officeDocument/2006/relationships/image" Target="../media/image68.wmf"/><Relationship Id="rId14" Type="http://schemas.openxmlformats.org/officeDocument/2006/relationships/image" Target="../media/image9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4.wmf"/><Relationship Id="rId16" Type="http://schemas.openxmlformats.org/officeDocument/2006/relationships/image" Target="../media/image23.wmf"/><Relationship Id="rId1" Type="http://schemas.openxmlformats.org/officeDocument/2006/relationships/image" Target="../media/image9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5" Type="http://schemas.openxmlformats.org/officeDocument/2006/relationships/image" Target="../media/image2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8.wmf"/><Relationship Id="rId1" Type="http://schemas.openxmlformats.org/officeDocument/2006/relationships/image" Target="../media/image3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5" Type="http://schemas.openxmlformats.org/officeDocument/2006/relationships/image" Target="../media/image4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18" Type="http://schemas.openxmlformats.org/officeDocument/2006/relationships/image" Target="../media/image6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17" Type="http://schemas.openxmlformats.org/officeDocument/2006/relationships/image" Target="../media/image63.wmf"/><Relationship Id="rId2" Type="http://schemas.openxmlformats.org/officeDocument/2006/relationships/image" Target="../media/image48.wmf"/><Relationship Id="rId16" Type="http://schemas.openxmlformats.org/officeDocument/2006/relationships/image" Target="../media/image62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5" Type="http://schemas.openxmlformats.org/officeDocument/2006/relationships/image" Target="../media/image6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Relationship Id="rId14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4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" Type="http://schemas.openxmlformats.org/officeDocument/2006/relationships/oleObject" Target="../embeddings/oleObject30.bin"/><Relationship Id="rId21" Type="http://schemas.openxmlformats.org/officeDocument/2006/relationships/image" Target="../media/image39.wmf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33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29" Type="http://schemas.openxmlformats.org/officeDocument/2006/relationships/image" Target="../media/image4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0.bin"/><Relationship Id="rId32" Type="http://schemas.openxmlformats.org/officeDocument/2006/relationships/oleObject" Target="../embeddings/oleObject44.bin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42.bin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8.wmf"/><Relationship Id="rId31" Type="http://schemas.openxmlformats.org/officeDocument/2006/relationships/image" Target="../media/image44.wmf"/><Relationship Id="rId4" Type="http://schemas.openxmlformats.org/officeDocument/2006/relationships/image" Target="../media/image31.wmf"/><Relationship Id="rId9" Type="http://schemas.openxmlformats.org/officeDocument/2006/relationships/image" Target="../media/image46.jpeg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42.wmf"/><Relationship Id="rId30" Type="http://schemas.openxmlformats.org/officeDocument/2006/relationships/oleObject" Target="../embeddings/oleObject43.bin"/><Relationship Id="rId8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wmf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6.bin"/><Relationship Id="rId39" Type="http://schemas.openxmlformats.org/officeDocument/2006/relationships/image" Target="../media/image64.wmf"/><Relationship Id="rId21" Type="http://schemas.openxmlformats.org/officeDocument/2006/relationships/image" Target="../media/image55.wmf"/><Relationship Id="rId34" Type="http://schemas.openxmlformats.org/officeDocument/2006/relationships/oleObject" Target="../embeddings/oleObject60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33" Type="http://schemas.openxmlformats.org/officeDocument/2006/relationships/image" Target="../media/image61.wmf"/><Relationship Id="rId38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29" Type="http://schemas.openxmlformats.org/officeDocument/2006/relationships/image" Target="../media/image59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55.bin"/><Relationship Id="rId32" Type="http://schemas.openxmlformats.org/officeDocument/2006/relationships/oleObject" Target="../embeddings/oleObject59.bin"/><Relationship Id="rId37" Type="http://schemas.openxmlformats.org/officeDocument/2006/relationships/image" Target="../media/image63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57.bin"/><Relationship Id="rId36" Type="http://schemas.openxmlformats.org/officeDocument/2006/relationships/oleObject" Target="../embeddings/oleObject61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54.wmf"/><Relationship Id="rId31" Type="http://schemas.openxmlformats.org/officeDocument/2006/relationships/image" Target="../media/image60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Relationship Id="rId27" Type="http://schemas.openxmlformats.org/officeDocument/2006/relationships/image" Target="../media/image58.wmf"/><Relationship Id="rId30" Type="http://schemas.openxmlformats.org/officeDocument/2006/relationships/oleObject" Target="../embeddings/oleObject58.bin"/><Relationship Id="rId35" Type="http://schemas.openxmlformats.org/officeDocument/2006/relationships/image" Target="../media/image62.wmf"/><Relationship Id="rId8" Type="http://schemas.openxmlformats.org/officeDocument/2006/relationships/oleObject" Target="../embeddings/oleObject47.bin"/><Relationship Id="rId3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6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7.jpeg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74.bin"/><Relationship Id="rId26" Type="http://schemas.openxmlformats.org/officeDocument/2006/relationships/oleObject" Target="../embeddings/oleObject78.bin"/><Relationship Id="rId3" Type="http://schemas.openxmlformats.org/officeDocument/2006/relationships/image" Target="../media/image66.jpeg"/><Relationship Id="rId21" Type="http://schemas.openxmlformats.org/officeDocument/2006/relationships/image" Target="../media/image76.w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74.wmf"/><Relationship Id="rId25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29" Type="http://schemas.openxmlformats.org/officeDocument/2006/relationships/image" Target="../media/image80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1.wmf"/><Relationship Id="rId24" Type="http://schemas.openxmlformats.org/officeDocument/2006/relationships/oleObject" Target="../embeddings/oleObject77.bin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23" Type="http://schemas.openxmlformats.org/officeDocument/2006/relationships/image" Target="../media/image77.wmf"/><Relationship Id="rId28" Type="http://schemas.openxmlformats.org/officeDocument/2006/relationships/oleObject" Target="../embeddings/oleObject79.bin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6.bin"/><Relationship Id="rId27" Type="http://schemas.openxmlformats.org/officeDocument/2006/relationships/image" Target="../media/image7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wmf"/><Relationship Id="rId18" Type="http://schemas.openxmlformats.org/officeDocument/2006/relationships/oleObject" Target="../embeddings/oleObject87.bin"/><Relationship Id="rId26" Type="http://schemas.openxmlformats.org/officeDocument/2006/relationships/oleObject" Target="../embeddings/oleObject91.bin"/><Relationship Id="rId39" Type="http://schemas.openxmlformats.org/officeDocument/2006/relationships/image" Target="../media/image97.emf"/><Relationship Id="rId21" Type="http://schemas.openxmlformats.org/officeDocument/2006/relationships/image" Target="../media/image68.wmf"/><Relationship Id="rId34" Type="http://schemas.openxmlformats.org/officeDocument/2006/relationships/oleObject" Target="../embeddings/oleObject95.bin"/><Relationship Id="rId42" Type="http://schemas.openxmlformats.org/officeDocument/2006/relationships/oleObject" Target="../embeddings/oleObject99.bin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6.bin"/><Relationship Id="rId20" Type="http://schemas.openxmlformats.org/officeDocument/2006/relationships/oleObject" Target="../embeddings/oleObject88.bin"/><Relationship Id="rId29" Type="http://schemas.openxmlformats.org/officeDocument/2006/relationships/image" Target="../media/image92.wmf"/><Relationship Id="rId41" Type="http://schemas.openxmlformats.org/officeDocument/2006/relationships/image" Target="../media/image98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84.wmf"/><Relationship Id="rId24" Type="http://schemas.openxmlformats.org/officeDocument/2006/relationships/oleObject" Target="../embeddings/oleObject90.bin"/><Relationship Id="rId32" Type="http://schemas.openxmlformats.org/officeDocument/2006/relationships/oleObject" Target="../embeddings/oleObject94.bin"/><Relationship Id="rId37" Type="http://schemas.openxmlformats.org/officeDocument/2006/relationships/image" Target="../media/image96.emf"/><Relationship Id="rId40" Type="http://schemas.openxmlformats.org/officeDocument/2006/relationships/oleObject" Target="../embeddings/oleObject98.bin"/><Relationship Id="rId5" Type="http://schemas.openxmlformats.org/officeDocument/2006/relationships/image" Target="../media/image66.jpeg"/><Relationship Id="rId15" Type="http://schemas.openxmlformats.org/officeDocument/2006/relationships/image" Target="../media/image86.wmf"/><Relationship Id="rId23" Type="http://schemas.openxmlformats.org/officeDocument/2006/relationships/image" Target="../media/image89.wmf"/><Relationship Id="rId28" Type="http://schemas.openxmlformats.org/officeDocument/2006/relationships/oleObject" Target="../embeddings/oleObject92.bin"/><Relationship Id="rId36" Type="http://schemas.openxmlformats.org/officeDocument/2006/relationships/oleObject" Target="../embeddings/oleObject96.bin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88.wmf"/><Relationship Id="rId31" Type="http://schemas.openxmlformats.org/officeDocument/2006/relationships/image" Target="../media/image93.emf"/><Relationship Id="rId4" Type="http://schemas.openxmlformats.org/officeDocument/2006/relationships/image" Target="../media/image81.wmf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85.bin"/><Relationship Id="rId22" Type="http://schemas.openxmlformats.org/officeDocument/2006/relationships/oleObject" Target="../embeddings/oleObject89.bin"/><Relationship Id="rId27" Type="http://schemas.openxmlformats.org/officeDocument/2006/relationships/image" Target="../media/image91.wmf"/><Relationship Id="rId30" Type="http://schemas.openxmlformats.org/officeDocument/2006/relationships/oleObject" Target="../embeddings/oleObject93.bin"/><Relationship Id="rId35" Type="http://schemas.openxmlformats.org/officeDocument/2006/relationships/image" Target="../media/image95.wmf"/><Relationship Id="rId43" Type="http://schemas.openxmlformats.org/officeDocument/2006/relationships/image" Target="../media/image99.wmf"/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80.bin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87.wmf"/><Relationship Id="rId25" Type="http://schemas.openxmlformats.org/officeDocument/2006/relationships/image" Target="../media/image90.wmf"/><Relationship Id="rId33" Type="http://schemas.openxmlformats.org/officeDocument/2006/relationships/image" Target="../media/image94.emf"/><Relationship Id="rId38" Type="http://schemas.openxmlformats.org/officeDocument/2006/relationships/oleObject" Target="../embeddings/oleObject9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oleObject" Target="../embeddings/oleObject7.bin"/><Relationship Id="rId21" Type="http://schemas.openxmlformats.org/officeDocument/2006/relationships/image" Target="../media/image16.wmf"/><Relationship Id="rId34" Type="http://schemas.openxmlformats.org/officeDocument/2006/relationships/oleObject" Target="../embeddings/oleObject22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33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7.bin"/><Relationship Id="rId32" Type="http://schemas.openxmlformats.org/officeDocument/2006/relationships/oleObject" Target="../embeddings/oleObject21.bin"/><Relationship Id="rId5" Type="http://schemas.openxmlformats.org/officeDocument/2006/relationships/image" Target="../media/image24.jpeg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5.wmf"/><Relationship Id="rId31" Type="http://schemas.openxmlformats.org/officeDocument/2006/relationships/image" Target="../media/image21.wmf"/><Relationship Id="rId4" Type="http://schemas.openxmlformats.org/officeDocument/2006/relationships/image" Target="../media/image9.wmf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19.wmf"/><Relationship Id="rId30" Type="http://schemas.openxmlformats.org/officeDocument/2006/relationships/oleObject" Target="../embeddings/oleObject20.bin"/><Relationship Id="rId35" Type="http://schemas.openxmlformats.org/officeDocument/2006/relationships/image" Target="../media/image23.wmf"/><Relationship Id="rId8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#15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0193" y="1447800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Apr. 1,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1266522" y="2074628"/>
            <a:ext cx="7115478" cy="35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3600" dirty="0">
                <a:latin typeface="Arial Narrow" charset="0"/>
              </a:rPr>
              <a:t>CH 26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EMF and Terminal Voltage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Resistors in Series and Parallel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/>
              <a:t>Kirchhoff’s </a:t>
            </a:r>
            <a:r>
              <a:rPr lang="en-US" sz="3200" dirty="0">
                <a:latin typeface="Arial Narrow" charset="0"/>
              </a:rPr>
              <a:t>rules</a:t>
            </a:r>
          </a:p>
          <a:p>
            <a:pPr marL="969963" lvl="1" indent="-533400">
              <a:buFont typeface="Arial"/>
              <a:buChar char="•"/>
            </a:pPr>
            <a:r>
              <a:rPr lang="en-US" sz="3200" dirty="0">
                <a:latin typeface="Arial Narrow" charset="0"/>
              </a:rPr>
              <a:t>RC Circuit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39FC-9124-7D46-8212-782585256EFF}" type="slidenum">
              <a:rPr lang="en-US"/>
              <a:pPr/>
              <a:t>10</a:t>
            </a:fld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/>
              <a:t> Resistors in Parallel</a:t>
            </a:r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4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81000" y="2514600"/>
            <a:ext cx="876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common for the devices in a parallel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voltage is the same across all the resistors in the same circuit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total current that leaves the battery is, however, split.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current that passes through every element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current is I,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I=V/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1/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5876925" y="5353050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4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324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5353050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7696200" y="5410200"/>
            <a:ext cx="11430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Resistors in parallel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76200" y="6310313"/>
            <a:ext cx="906780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When resistors are connected in parallel, the total resistance decreases, and the current increases.</a:t>
            </a:r>
          </a:p>
        </p:txBody>
      </p:sp>
      <p:pic>
        <p:nvPicPr>
          <p:cNvPr id="324617" name="Picture 9" descr="FG26_00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19409" y="685800"/>
            <a:ext cx="2286000" cy="1905000"/>
          </a:xfrm>
          <a:prstGeom prst="rect">
            <a:avLst/>
          </a:prstGeom>
          <a:noFill/>
        </p:spPr>
      </p:pic>
      <p:pic>
        <p:nvPicPr>
          <p:cNvPr id="324618" name="Picture 10" descr="FG26_00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5783" y="762000"/>
            <a:ext cx="2057400" cy="1828800"/>
          </a:xfrm>
          <a:prstGeom prst="rect">
            <a:avLst/>
          </a:prstGeom>
          <a:noFill/>
        </p:spPr>
      </p:pic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55626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Resistors are in parallel when two or more resistors are connected in separate branches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house and building wirings are arranged this way.</a:t>
            </a:r>
          </a:p>
        </p:txBody>
      </p:sp>
    </p:spTree>
    <p:extLst>
      <p:ext uri="{BB962C8B-B14F-4D97-AF65-F5344CB8AC3E}">
        <p14:creationId xmlns:p14="http://schemas.microsoft.com/office/powerpoint/2010/main" val="299117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4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4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4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4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24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build="p"/>
      <p:bldP spid="324615" grpId="0" animBg="1"/>
      <p:bldP spid="324616" grpId="0" animBg="1"/>
      <p:bldP spid="3246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A746-06FD-B841-920E-6FBE1F3C2C4D}" type="slidenum">
              <a:rPr lang="en-US"/>
              <a:pPr/>
              <a:t>11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1066800"/>
            <a:ext cx="5562600" cy="685800"/>
          </a:xfrm>
        </p:spPr>
        <p:txBody>
          <a:bodyPr/>
          <a:lstStyle/>
          <a:p>
            <a:r>
              <a:rPr lang="en-US"/>
              <a:t>Parallel Capacitor arrangements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/>
              <a:t> Resister and Capacitor Arrangements</a:t>
            </a:r>
          </a:p>
        </p:txBody>
      </p:sp>
      <p:graphicFrame>
        <p:nvGraphicFramePr>
          <p:cNvPr id="3256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5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5"/>
          <p:cNvGraphicFramePr>
            <a:graphicFrameLocks noChangeAspect="1"/>
          </p:cNvGraphicFramePr>
          <p:nvPr/>
        </p:nvGraphicFramePr>
        <p:xfrm>
          <a:off x="6384925" y="1066800"/>
          <a:ext cx="14366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5" name="Equation" r:id="rId5" imgW="698400" imgH="342720" progId="Equation.DSMT4">
                  <p:embed/>
                </p:oleObj>
              </mc:Choice>
              <mc:Fallback>
                <p:oleObj name="Equation" r:id="rId5" imgW="698400" imgH="342720" progId="Equation.DSMT4">
                  <p:embed/>
                  <p:pic>
                    <p:nvPicPr>
                      <p:cNvPr id="325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1066800"/>
                        <a:ext cx="1436688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8" name="Object 6"/>
          <p:cNvGraphicFramePr>
            <a:graphicFrameLocks noChangeAspect="1"/>
          </p:cNvGraphicFramePr>
          <p:nvPr/>
        </p:nvGraphicFramePr>
        <p:xfrm>
          <a:off x="6384925" y="2262188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6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3256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262188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822325" y="23622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Parallel Resistor arrangements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822325" y="36576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Capacitor arrangements</a:t>
            </a:r>
          </a:p>
        </p:txBody>
      </p:sp>
      <p:graphicFrame>
        <p:nvGraphicFramePr>
          <p:cNvPr id="325641" name="Object 9"/>
          <p:cNvGraphicFramePr>
            <a:graphicFrameLocks noChangeAspect="1"/>
          </p:cNvGraphicFramePr>
          <p:nvPr/>
        </p:nvGraphicFramePr>
        <p:xfrm>
          <a:off x="6384925" y="3606800"/>
          <a:ext cx="15398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7" name="Equation" r:id="rId9" imgW="749160" imgH="419040" progId="Equation.DSMT4">
                  <p:embed/>
                </p:oleObj>
              </mc:Choice>
              <mc:Fallback>
                <p:oleObj name="Equation" r:id="rId9" imgW="749160" imgH="419040" progId="Equation.DSMT4">
                  <p:embed/>
                  <p:pic>
                    <p:nvPicPr>
                      <p:cNvPr id="3256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606800"/>
                        <a:ext cx="15398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2325" y="49530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Series Resistor arrangements</a:t>
            </a:r>
          </a:p>
        </p:txBody>
      </p:sp>
      <p:graphicFrame>
        <p:nvGraphicFramePr>
          <p:cNvPr id="325643" name="Object 11"/>
          <p:cNvGraphicFramePr>
            <a:graphicFrameLocks noChangeAspect="1"/>
          </p:cNvGraphicFramePr>
          <p:nvPr/>
        </p:nvGraphicFramePr>
        <p:xfrm>
          <a:off x="6384925" y="4953000"/>
          <a:ext cx="1409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8" name="Equation" r:id="rId11" imgW="685800" imgH="342720" progId="Equation.DSMT4">
                  <p:embed/>
                </p:oleObj>
              </mc:Choice>
              <mc:Fallback>
                <p:oleObj name="Equation" r:id="rId11" imgW="685800" imgH="342720" progId="Equation.DSMT4">
                  <p:embed/>
                  <p:pic>
                    <p:nvPicPr>
                      <p:cNvPr id="3256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953000"/>
                        <a:ext cx="1409700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6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5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build="p"/>
      <p:bldP spid="325639" grpId="0" build="p"/>
      <p:bldP spid="325640" grpId="0" build="p"/>
      <p:bldP spid="3256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6DD-CAE9-DC44-8D5F-2650E4352A5F}" type="slidenum">
              <a:rPr lang="en-US"/>
              <a:pPr/>
              <a:t>12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2 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60960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Series or parallel?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The light bulbs in the figure are identical and have identical resistance R.  Which configuration produces more light? (b) Which way do you think the headlights of a car are wired? 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are the equivalent resistances for the two cases? </a:t>
            </a: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817563" y="2971800"/>
            <a:ext cx="782637" cy="609600"/>
          </a:xfrm>
          <a:prstGeom prst="rightArrow">
            <a:avLst>
              <a:gd name="adj1" fmla="val 50000"/>
              <a:gd name="adj2" fmla="val 32096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Series</a:t>
            </a: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bulbs get brighter when the total power transformed is larger.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series</a:t>
            </a:r>
          </a:p>
        </p:txBody>
      </p:sp>
      <p:graphicFrame>
        <p:nvGraphicFramePr>
          <p:cNvPr id="326664" name="Object 8"/>
          <p:cNvGraphicFramePr>
            <a:graphicFrameLocks noChangeAspect="1"/>
          </p:cNvGraphicFramePr>
          <p:nvPr/>
        </p:nvGraphicFramePr>
        <p:xfrm>
          <a:off x="1447800" y="4210050"/>
          <a:ext cx="577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0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3266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10050"/>
                        <a:ext cx="577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5" name="Object 9"/>
          <p:cNvGraphicFramePr>
            <a:graphicFrameLocks noChangeAspect="1"/>
          </p:cNvGraphicFramePr>
          <p:nvPr/>
        </p:nvGraphicFramePr>
        <p:xfrm>
          <a:off x="1752600" y="3048000"/>
          <a:ext cx="8302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1" name="Equation" r:id="rId5" imgW="342720" imgH="228600" progId="Equation.DSMT4">
                  <p:embed/>
                </p:oleObj>
              </mc:Choice>
              <mc:Fallback>
                <p:oleObj name="Equation" r:id="rId5" imgW="342720" imgH="228600" progId="Equation.DSMT4">
                  <p:embed/>
                  <p:pic>
                    <p:nvPicPr>
                      <p:cNvPr id="3266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8302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6" name="Object 10"/>
          <p:cNvGraphicFramePr>
            <a:graphicFrameLocks noChangeAspect="1"/>
          </p:cNvGraphicFramePr>
          <p:nvPr/>
        </p:nvGraphicFramePr>
        <p:xfrm>
          <a:off x="2057400" y="426720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2" name="Equation" r:id="rId7" imgW="317160" imgH="164880" progId="Equation.DSMT4">
                  <p:embed/>
                </p:oleObj>
              </mc:Choice>
              <mc:Fallback>
                <p:oleObj name="Equation" r:id="rId7" imgW="317160" imgH="164880" progId="Equation.DSMT4">
                  <p:embed/>
                  <p:pic>
                    <p:nvPicPr>
                      <p:cNvPr id="3266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6720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667" name="Picture 11" descr="FG26_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533400"/>
            <a:ext cx="2895600" cy="1981200"/>
          </a:xfrm>
          <a:prstGeom prst="rect">
            <a:avLst/>
          </a:prstGeom>
          <a:noFill/>
        </p:spPr>
      </p:pic>
      <p:sp>
        <p:nvSpPr>
          <p:cNvPr id="326668" name="AutoShape 12"/>
          <p:cNvSpPr>
            <a:spLocks noChangeArrowheads="1"/>
          </p:cNvSpPr>
          <p:nvPr/>
        </p:nvSpPr>
        <p:spPr bwMode="auto">
          <a:xfrm>
            <a:off x="3962400" y="2895600"/>
            <a:ext cx="889000" cy="609600"/>
          </a:xfrm>
          <a:prstGeom prst="rightArrow">
            <a:avLst>
              <a:gd name="adj1" fmla="val 50000"/>
              <a:gd name="adj2" fmla="val 3645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69" name="Object 13"/>
          <p:cNvGraphicFramePr>
            <a:graphicFrameLocks noChangeAspect="1"/>
          </p:cNvGraphicFramePr>
          <p:nvPr/>
        </p:nvGraphicFramePr>
        <p:xfrm>
          <a:off x="5053013" y="2755900"/>
          <a:ext cx="8905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3" name="Equation" r:id="rId10" imgW="368280" imgH="419040" progId="Equation.DSMT4">
                  <p:embed/>
                </p:oleObj>
              </mc:Choice>
              <mc:Fallback>
                <p:oleObj name="Equation" r:id="rId10" imgW="368280" imgH="419040" progId="Equation.DSMT4">
                  <p:embed/>
                  <p:pic>
                    <p:nvPicPr>
                      <p:cNvPr id="3266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755900"/>
                        <a:ext cx="8905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0" name="Object 14"/>
          <p:cNvGraphicFramePr>
            <a:graphicFrameLocks noChangeAspect="1"/>
          </p:cNvGraphicFramePr>
          <p:nvPr/>
        </p:nvGraphicFramePr>
        <p:xfrm>
          <a:off x="7162800" y="3048000"/>
          <a:ext cx="8286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4" name="Equation" r:id="rId12" imgW="342720" imgH="228600" progId="Equation.DSMT4">
                  <p:embed/>
                </p:oleObj>
              </mc:Choice>
              <mc:Fallback>
                <p:oleObj name="Equation" r:id="rId12" imgW="342720" imgH="228600" progId="Equation.DSMT4">
                  <p:embed/>
                  <p:pic>
                    <p:nvPicPr>
                      <p:cNvPr id="3266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48000"/>
                        <a:ext cx="8286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1" name="AutoShape 15"/>
          <p:cNvSpPr>
            <a:spLocks noChangeArrowheads="1"/>
          </p:cNvSpPr>
          <p:nvPr/>
        </p:nvSpPr>
        <p:spPr bwMode="auto">
          <a:xfrm>
            <a:off x="6613525" y="2895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graphicFrame>
        <p:nvGraphicFramePr>
          <p:cNvPr id="326672" name="Object 16"/>
          <p:cNvGraphicFramePr>
            <a:graphicFrameLocks noChangeAspect="1"/>
          </p:cNvGraphicFramePr>
          <p:nvPr/>
        </p:nvGraphicFramePr>
        <p:xfrm>
          <a:off x="5943600" y="419735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5" name="Equation" r:id="rId14" imgW="317160" imgH="164880" progId="Equation.DSMT4">
                  <p:embed/>
                </p:oleObj>
              </mc:Choice>
              <mc:Fallback>
                <p:oleObj name="Equation" r:id="rId14" imgW="317160" imgH="164880" progId="Equation.DSMT4">
                  <p:embed/>
                  <p:pic>
                    <p:nvPicPr>
                      <p:cNvPr id="3266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9735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3" name="Object 17"/>
          <p:cNvGraphicFramePr>
            <a:graphicFrameLocks noChangeAspect="1"/>
          </p:cNvGraphicFramePr>
          <p:nvPr/>
        </p:nvGraphicFramePr>
        <p:xfrm>
          <a:off x="5334000" y="4186238"/>
          <a:ext cx="5778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6" name="Equation" r:id="rId16" imgW="304560" imgH="203040" progId="Equation.DSMT4">
                  <p:embed/>
                </p:oleObj>
              </mc:Choice>
              <mc:Fallback>
                <p:oleObj name="Equation" r:id="rId16" imgW="304560" imgH="203040" progId="Equation.DSMT4">
                  <p:embed/>
                  <p:pic>
                    <p:nvPicPr>
                      <p:cNvPr id="3266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86238"/>
                        <a:ext cx="5778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4267200" y="4191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75" name="Object 19"/>
          <p:cNvGraphicFramePr>
            <a:graphicFrameLocks noChangeAspect="1"/>
          </p:cNvGraphicFramePr>
          <p:nvPr/>
        </p:nvGraphicFramePr>
        <p:xfrm>
          <a:off x="2590800" y="3962400"/>
          <a:ext cx="6953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7" name="Equation" r:id="rId18" imgW="368280" imgH="444240" progId="Equation.DSMT4">
                  <p:embed/>
                </p:oleObj>
              </mc:Choice>
              <mc:Fallback>
                <p:oleObj name="Equation" r:id="rId18" imgW="368280" imgH="444240" progId="Equation.DSMT4">
                  <p:embed/>
                  <p:pic>
                    <p:nvPicPr>
                      <p:cNvPr id="3266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6953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6" name="Object 20"/>
          <p:cNvGraphicFramePr>
            <a:graphicFrameLocks noChangeAspect="1"/>
          </p:cNvGraphicFramePr>
          <p:nvPr/>
        </p:nvGraphicFramePr>
        <p:xfrm>
          <a:off x="3278188" y="3962400"/>
          <a:ext cx="4556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8" name="Equation" r:id="rId20" imgW="241200" imgH="393480" progId="Equation.DSMT4">
                  <p:embed/>
                </p:oleObj>
              </mc:Choice>
              <mc:Fallback>
                <p:oleObj name="Equation" r:id="rId20" imgW="241200" imgH="393480" progId="Equation.DSMT4">
                  <p:embed/>
                  <p:pic>
                    <p:nvPicPr>
                      <p:cNvPr id="3266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3962400"/>
                        <a:ext cx="4556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7" name="Object 21"/>
          <p:cNvGraphicFramePr>
            <a:graphicFrameLocks noChangeAspect="1"/>
          </p:cNvGraphicFramePr>
          <p:nvPr/>
        </p:nvGraphicFramePr>
        <p:xfrm>
          <a:off x="6477000" y="3944938"/>
          <a:ext cx="6953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9" name="Equation" r:id="rId22" imgW="368280" imgH="444240" progId="Equation.DSMT4">
                  <p:embed/>
                </p:oleObj>
              </mc:Choice>
              <mc:Fallback>
                <p:oleObj name="Equation" r:id="rId22" imgW="368280" imgH="444240" progId="Equation.DSMT4">
                  <p:embed/>
                  <p:pic>
                    <p:nvPicPr>
                      <p:cNvPr id="3266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944938"/>
                        <a:ext cx="6953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8" name="Object 22"/>
          <p:cNvGraphicFramePr>
            <a:graphicFrameLocks noChangeAspect="1"/>
          </p:cNvGraphicFramePr>
          <p:nvPr/>
        </p:nvGraphicFramePr>
        <p:xfrm>
          <a:off x="7162800" y="3962400"/>
          <a:ext cx="7921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0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3266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62400"/>
                        <a:ext cx="7921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9" name="Object 23"/>
          <p:cNvGraphicFramePr>
            <a:graphicFrameLocks noChangeAspect="1"/>
          </p:cNvGraphicFramePr>
          <p:nvPr/>
        </p:nvGraphicFramePr>
        <p:xfrm>
          <a:off x="7926388" y="4191000"/>
          <a:ext cx="4556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1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3266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88" y="4191000"/>
                        <a:ext cx="4556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457200" y="4876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parallel circuit provides brighter lighting.</a:t>
            </a: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381000" y="52578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Car’s headlights are in parallel to provide brighter lighting and also to prevent both lights going out at the same time when one burns out. </a:t>
            </a: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4419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 what is bad about parallel circuits?</a:t>
            </a: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4876800" y="6172200"/>
            <a:ext cx="403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Uses more energy in a given time.</a:t>
            </a:r>
          </a:p>
        </p:txBody>
      </p:sp>
      <p:graphicFrame>
        <p:nvGraphicFramePr>
          <p:cNvPr id="326684" name="Object 28"/>
          <p:cNvGraphicFramePr>
            <a:graphicFrameLocks noChangeAspect="1"/>
          </p:cNvGraphicFramePr>
          <p:nvPr/>
        </p:nvGraphicFramePr>
        <p:xfrm>
          <a:off x="2600325" y="3082925"/>
          <a:ext cx="523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2" name="Equation" r:id="rId28" imgW="215640" imgH="152280" progId="Equation.DSMT4">
                  <p:embed/>
                </p:oleObj>
              </mc:Choice>
              <mc:Fallback>
                <p:oleObj name="Equation" r:id="rId28" imgW="215640" imgH="152280" progId="Equation.DSMT4">
                  <p:embed/>
                  <p:pic>
                    <p:nvPicPr>
                      <p:cNvPr id="3266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3082925"/>
                        <a:ext cx="5238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5" name="Object 29"/>
          <p:cNvGraphicFramePr>
            <a:graphicFrameLocks noChangeAspect="1"/>
          </p:cNvGraphicFramePr>
          <p:nvPr/>
        </p:nvGraphicFramePr>
        <p:xfrm>
          <a:off x="5943600" y="2743200"/>
          <a:ext cx="4000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3" name="Equation" r:id="rId30" imgW="164880" imgH="368280" progId="Equation.DSMT4">
                  <p:embed/>
                </p:oleObj>
              </mc:Choice>
              <mc:Fallback>
                <p:oleObj name="Equation" r:id="rId30" imgW="164880" imgH="368280" progId="Equation.DSMT4">
                  <p:embed/>
                  <p:pic>
                    <p:nvPicPr>
                      <p:cNvPr id="3266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4000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6" name="Object 30"/>
          <p:cNvGraphicFramePr>
            <a:graphicFrameLocks noChangeAspect="1"/>
          </p:cNvGraphicFramePr>
          <p:nvPr/>
        </p:nvGraphicFramePr>
        <p:xfrm>
          <a:off x="7981950" y="2820988"/>
          <a:ext cx="4000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14" name="Equation" r:id="rId32" imgW="164880" imgH="368280" progId="Equation.DSMT4">
                  <p:embed/>
                </p:oleObj>
              </mc:Choice>
              <mc:Fallback>
                <p:oleObj name="Equation" r:id="rId32" imgW="164880" imgH="368280" progId="Equation.DSMT4">
                  <p:embed/>
                  <p:pic>
                    <p:nvPicPr>
                      <p:cNvPr id="3266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2820988"/>
                        <a:ext cx="4000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477000" y="2314575"/>
            <a:ext cx="914400" cy="123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001000" y="2314575"/>
            <a:ext cx="914400" cy="123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  <p:bldP spid="326660" grpId="0"/>
      <p:bldP spid="326661" grpId="0" animBg="1"/>
      <p:bldP spid="326662" grpId="0"/>
      <p:bldP spid="326663" grpId="0"/>
      <p:bldP spid="326668" grpId="0" animBg="1"/>
      <p:bldP spid="326671" grpId="0" animBg="1"/>
      <p:bldP spid="326674" grpId="0"/>
      <p:bldP spid="326680" grpId="0"/>
      <p:bldP spid="326681" grpId="0"/>
      <p:bldP spid="326682" grpId="0" animBg="1"/>
      <p:bldP spid="326683" grpId="0" animBg="1"/>
      <p:bldP spid="2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764D-6CCF-CC49-AE57-F3B5A6E91CF5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228600"/>
            <a:ext cx="3581400" cy="4724400"/>
            <a:chOff x="3504" y="0"/>
            <a:chExt cx="1920" cy="1488"/>
          </a:xfrm>
        </p:grpSpPr>
        <p:pic>
          <p:nvPicPr>
            <p:cNvPr id="327683" name="Picture 3" descr="FG26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0"/>
              <a:ext cx="1920" cy="1440"/>
            </a:xfrm>
            <a:prstGeom prst="rect">
              <a:avLst/>
            </a:prstGeom>
            <a:noFill/>
          </p:spPr>
        </p:pic>
        <p:sp>
          <p:nvSpPr>
            <p:cNvPr id="327684" name="Rectangle 4"/>
            <p:cNvSpPr>
              <a:spLocks noChangeArrowheads="1"/>
            </p:cNvSpPr>
            <p:nvPr/>
          </p:nvSpPr>
          <p:spPr bwMode="auto">
            <a:xfrm>
              <a:off x="3792" y="672"/>
              <a:ext cx="1344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2768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5 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152400" y="609600"/>
            <a:ext cx="6858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Current in one branch.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current flowing through the 500-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resistor in the figure?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need to find first? </a:t>
            </a: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current in the circuit is</a:t>
            </a:r>
          </a:p>
        </p:txBody>
      </p:sp>
      <p:graphicFrame>
        <p:nvGraphicFramePr>
          <p:cNvPr id="327689" name="Object 9"/>
          <p:cNvGraphicFramePr>
            <a:graphicFrameLocks noChangeAspect="1"/>
          </p:cNvGraphicFramePr>
          <p:nvPr/>
        </p:nvGraphicFramePr>
        <p:xfrm>
          <a:off x="4710113" y="2449513"/>
          <a:ext cx="6238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1" name="Equation" r:id="rId4" imgW="342720" imgH="406080" progId="Equation.DSMT4">
                  <p:embed/>
                </p:oleObj>
              </mc:Choice>
              <mc:Fallback>
                <p:oleObj name="Equation" r:id="rId4" imgW="342720" imgH="406080" progId="Equation.DSMT4">
                  <p:embed/>
                  <p:pic>
                    <p:nvPicPr>
                      <p:cNvPr id="3276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49513"/>
                        <a:ext cx="62388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/>
        </p:nvGraphicFramePr>
        <p:xfrm>
          <a:off x="4724400" y="3733800"/>
          <a:ext cx="3905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2" name="Equation" r:id="rId6" imgW="228600" imgH="152280" progId="Equation.DSMT4">
                  <p:embed/>
                </p:oleObj>
              </mc:Choice>
              <mc:Fallback>
                <p:oleObj name="Equation" r:id="rId6" imgW="228600" imgH="152280" progId="Equation.DSMT4">
                  <p:embed/>
                  <p:pic>
                    <p:nvPicPr>
                      <p:cNvPr id="3276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905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3810000" y="12954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need to find the total current.</a:t>
            </a:r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 do that we need to compute the equivalent resistance. </a:t>
            </a:r>
          </a:p>
        </p:txBody>
      </p:sp>
      <p:sp>
        <p:nvSpPr>
          <p:cNvPr id="327693" name="Text Box 13"/>
          <p:cNvSpPr txBox="1">
            <a:spLocks noChangeArrowheads="1"/>
          </p:cNvSpPr>
          <p:nvPr/>
        </p:nvSpPr>
        <p:spPr bwMode="auto">
          <a:xfrm>
            <a:off x="457200" y="259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small parallel branch is: </a:t>
            </a:r>
          </a:p>
        </p:txBody>
      </p:sp>
      <p:graphicFrame>
        <p:nvGraphicFramePr>
          <p:cNvPr id="327694" name="Object 14"/>
          <p:cNvGraphicFramePr>
            <a:graphicFrameLocks noChangeAspect="1"/>
          </p:cNvGraphicFramePr>
          <p:nvPr/>
        </p:nvGraphicFramePr>
        <p:xfrm>
          <a:off x="7543800" y="2578100"/>
          <a:ext cx="5778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3"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3276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78100"/>
                        <a:ext cx="5778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5" name="Text Box 15"/>
          <p:cNvSpPr txBox="1">
            <a:spLocks noChangeArrowheads="1"/>
          </p:cNvSpPr>
          <p:nvPr/>
        </p:nvSpPr>
        <p:spPr bwMode="auto">
          <a:xfrm>
            <a:off x="457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circuit is: </a:t>
            </a:r>
          </a:p>
        </p:txBody>
      </p:sp>
      <p:graphicFrame>
        <p:nvGraphicFramePr>
          <p:cNvPr id="327696" name="Object 16"/>
          <p:cNvGraphicFramePr>
            <a:graphicFrameLocks noChangeAspect="1"/>
          </p:cNvGraphicFramePr>
          <p:nvPr/>
        </p:nvGraphicFramePr>
        <p:xfrm>
          <a:off x="2971800" y="3133725"/>
          <a:ext cx="622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4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3276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33725"/>
                        <a:ext cx="6223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7" name="Text Box 17"/>
          <p:cNvSpPr txBox="1">
            <a:spLocks noChangeArrowheads="1"/>
          </p:cNvSpPr>
          <p:nvPr/>
        </p:nvSpPr>
        <p:spPr bwMode="auto">
          <a:xfrm>
            <a:off x="457200" y="4191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voltage drop across the parallel branch is</a:t>
            </a:r>
          </a:p>
        </p:txBody>
      </p:sp>
      <p:graphicFrame>
        <p:nvGraphicFramePr>
          <p:cNvPr id="327698" name="Object 18"/>
          <p:cNvGraphicFramePr>
            <a:graphicFrameLocks noChangeAspect="1"/>
          </p:cNvGraphicFramePr>
          <p:nvPr/>
        </p:nvGraphicFramePr>
        <p:xfrm>
          <a:off x="5737225" y="4278313"/>
          <a:ext cx="511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5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3276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4278313"/>
                        <a:ext cx="5111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457200" y="4724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current flowing across 500-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resistor is therefore</a:t>
            </a:r>
          </a:p>
        </p:txBody>
      </p:sp>
      <p:graphicFrame>
        <p:nvGraphicFramePr>
          <p:cNvPr id="327700" name="Object 20"/>
          <p:cNvGraphicFramePr>
            <a:graphicFrameLocks noChangeAspect="1"/>
          </p:cNvGraphicFramePr>
          <p:nvPr/>
        </p:nvGraphicFramePr>
        <p:xfrm>
          <a:off x="2266950" y="5313363"/>
          <a:ext cx="857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6" name="Equation" r:id="rId14" imgW="533160" imgH="203040" progId="Equation.DSMT4">
                  <p:embed/>
                </p:oleObj>
              </mc:Choice>
              <mc:Fallback>
                <p:oleObj name="Equation" r:id="rId14" imgW="533160" imgH="203040" progId="Equation.DSMT4">
                  <p:embed/>
                  <p:pic>
                    <p:nvPicPr>
                      <p:cNvPr id="3277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313363"/>
                        <a:ext cx="8572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1" name="Text Box 21"/>
          <p:cNvSpPr txBox="1">
            <a:spLocks noChangeArrowheads="1"/>
          </p:cNvSpPr>
          <p:nvPr/>
        </p:nvSpPr>
        <p:spPr bwMode="auto">
          <a:xfrm>
            <a:off x="457200" y="5881688"/>
            <a:ext cx="41910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is the current flowing 700-</a:t>
            </a:r>
            <a:r>
              <a:rPr lang="en-US" sz="1800" b="1" dirty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resister?</a:t>
            </a:r>
          </a:p>
        </p:txBody>
      </p:sp>
      <p:graphicFrame>
        <p:nvGraphicFramePr>
          <p:cNvPr id="327702" name="Object 22"/>
          <p:cNvGraphicFramePr>
            <a:graphicFrameLocks noChangeAspect="1"/>
          </p:cNvGraphicFramePr>
          <p:nvPr/>
        </p:nvGraphicFramePr>
        <p:xfrm>
          <a:off x="4818063" y="5846763"/>
          <a:ext cx="5921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7" name="Equation" r:id="rId16" imgW="368280" imgH="203040" progId="Equation.DSMT4">
                  <p:embed/>
                </p:oleObj>
              </mc:Choice>
              <mc:Fallback>
                <p:oleObj name="Equation" r:id="rId16" imgW="368280" imgH="203040" progId="Equation.DSMT4">
                  <p:embed/>
                  <p:pic>
                    <p:nvPicPr>
                      <p:cNvPr id="3277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5846763"/>
                        <a:ext cx="5921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3" name="Object 23"/>
          <p:cNvGraphicFramePr>
            <a:graphicFrameLocks noChangeAspect="1"/>
          </p:cNvGraphicFramePr>
          <p:nvPr/>
        </p:nvGraphicFramePr>
        <p:xfrm>
          <a:off x="3086100" y="5154613"/>
          <a:ext cx="571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8" name="Equation" r:id="rId18" imgW="355320" imgH="368280" progId="Equation.DSMT4">
                  <p:embed/>
                </p:oleObj>
              </mc:Choice>
              <mc:Fallback>
                <p:oleObj name="Equation" r:id="rId18" imgW="355320" imgH="368280" progId="Equation.DSMT4">
                  <p:embed/>
                  <p:pic>
                    <p:nvPicPr>
                      <p:cNvPr id="3277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154613"/>
                        <a:ext cx="571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4" name="Object 24"/>
          <p:cNvGraphicFramePr>
            <a:graphicFrameLocks noChangeAspect="1"/>
          </p:cNvGraphicFramePr>
          <p:nvPr/>
        </p:nvGraphicFramePr>
        <p:xfrm>
          <a:off x="3657600" y="5154613"/>
          <a:ext cx="26146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9" name="Equation" r:id="rId20" imgW="1625400" imgH="368280" progId="Equation.DSMT4">
                  <p:embed/>
                </p:oleObj>
              </mc:Choice>
              <mc:Fallback>
                <p:oleObj name="Equation" r:id="rId20" imgW="1625400" imgH="368280" progId="Equation.DSMT4">
                  <p:embed/>
                  <p:pic>
                    <p:nvPicPr>
                      <p:cNvPr id="3277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54613"/>
                        <a:ext cx="2614613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5" name="Object 25"/>
          <p:cNvGraphicFramePr>
            <a:graphicFrameLocks noChangeAspect="1"/>
          </p:cNvGraphicFramePr>
          <p:nvPr/>
        </p:nvGraphicFramePr>
        <p:xfrm>
          <a:off x="5410200" y="5854700"/>
          <a:ext cx="919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0"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3277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854700"/>
                        <a:ext cx="919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6" name="Object 26"/>
          <p:cNvGraphicFramePr>
            <a:graphicFrameLocks noChangeAspect="1"/>
          </p:cNvGraphicFramePr>
          <p:nvPr/>
        </p:nvGraphicFramePr>
        <p:xfrm>
          <a:off x="6354763" y="5867400"/>
          <a:ext cx="17986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1" name="Equation" r:id="rId24" imgW="1117440" imgH="164880" progId="Equation.DSMT4">
                  <p:embed/>
                </p:oleObj>
              </mc:Choice>
              <mc:Fallback>
                <p:oleObj name="Equation" r:id="rId24" imgW="1117440" imgH="164880" progId="Equation.DSMT4">
                  <p:embed/>
                  <p:pic>
                    <p:nvPicPr>
                      <p:cNvPr id="3277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5867400"/>
                        <a:ext cx="17986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7" name="Oval 27"/>
          <p:cNvSpPr>
            <a:spLocks noChangeArrowheads="1"/>
          </p:cNvSpPr>
          <p:nvPr/>
        </p:nvSpPr>
        <p:spPr bwMode="auto">
          <a:xfrm>
            <a:off x="7848600" y="228600"/>
            <a:ext cx="990600" cy="685800"/>
          </a:xfrm>
          <a:prstGeom prst="ellips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708" name="Object 28"/>
          <p:cNvGraphicFramePr>
            <a:graphicFrameLocks noChangeAspect="1"/>
          </p:cNvGraphicFramePr>
          <p:nvPr/>
        </p:nvGraphicFramePr>
        <p:xfrm>
          <a:off x="5257800" y="2438400"/>
          <a:ext cx="19859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2" name="Equation" r:id="rId26" imgW="1091880" imgH="368280" progId="Equation.DSMT4">
                  <p:embed/>
                </p:oleObj>
              </mc:Choice>
              <mc:Fallback>
                <p:oleObj name="Equation" r:id="rId26" imgW="1091880" imgH="368280" progId="Equation.DSMT4">
                  <p:embed/>
                  <p:pic>
                    <p:nvPicPr>
                      <p:cNvPr id="3277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38400"/>
                        <a:ext cx="19859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9" name="Object 29"/>
          <p:cNvGraphicFramePr>
            <a:graphicFrameLocks noChangeAspect="1"/>
          </p:cNvGraphicFramePr>
          <p:nvPr/>
        </p:nvGraphicFramePr>
        <p:xfrm>
          <a:off x="8062913" y="2438400"/>
          <a:ext cx="6238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3" name="Equation" r:id="rId28" imgW="342720" imgH="368280" progId="Equation.DSMT4">
                  <p:embed/>
                </p:oleObj>
              </mc:Choice>
              <mc:Fallback>
                <p:oleObj name="Equation" r:id="rId28" imgW="342720" imgH="368280" progId="Equation.DSMT4">
                  <p:embed/>
                  <p:pic>
                    <p:nvPicPr>
                      <p:cNvPr id="32770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438400"/>
                        <a:ext cx="6238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0" name="Object 30"/>
          <p:cNvGraphicFramePr>
            <a:graphicFrameLocks noChangeAspect="1"/>
          </p:cNvGraphicFramePr>
          <p:nvPr/>
        </p:nvGraphicFramePr>
        <p:xfrm>
          <a:off x="3581400" y="3027363"/>
          <a:ext cx="33480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4" name="Equation" r:id="rId30" imgW="1841400" imgH="368280" progId="Equation.DSMT4">
                  <p:embed/>
                </p:oleObj>
              </mc:Choice>
              <mc:Fallback>
                <p:oleObj name="Equation" r:id="rId30" imgW="1841400" imgH="368280" progId="Equation.DSMT4">
                  <p:embed/>
                  <p:pic>
                    <p:nvPicPr>
                      <p:cNvPr id="3277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27363"/>
                        <a:ext cx="334803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1" name="Object 31"/>
          <p:cNvGraphicFramePr>
            <a:graphicFrameLocks noChangeAspect="1"/>
          </p:cNvGraphicFramePr>
          <p:nvPr/>
        </p:nvGraphicFramePr>
        <p:xfrm>
          <a:off x="5105400" y="3505200"/>
          <a:ext cx="6302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5" name="Equation" r:id="rId32" imgW="368280" imgH="419040" progId="Equation.DSMT4">
                  <p:embed/>
                </p:oleObj>
              </mc:Choice>
              <mc:Fallback>
                <p:oleObj name="Equation" r:id="rId32" imgW="368280" imgH="419040" progId="Equation.DSMT4">
                  <p:embed/>
                  <p:pic>
                    <p:nvPicPr>
                      <p:cNvPr id="32771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6302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2" name="Object 32"/>
          <p:cNvGraphicFramePr>
            <a:graphicFrameLocks noChangeAspect="1"/>
          </p:cNvGraphicFramePr>
          <p:nvPr/>
        </p:nvGraphicFramePr>
        <p:xfrm>
          <a:off x="5715000" y="3505200"/>
          <a:ext cx="1258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6" name="Equation" r:id="rId34" imgW="736560" imgH="368280" progId="Equation.DSMT4">
                  <p:embed/>
                </p:oleObj>
              </mc:Choice>
              <mc:Fallback>
                <p:oleObj name="Equation" r:id="rId34" imgW="736560" imgH="368280" progId="Equation.DSMT4">
                  <p:embed/>
                  <p:pic>
                    <p:nvPicPr>
                      <p:cNvPr id="32771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12588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3" name="Object 33"/>
          <p:cNvGraphicFramePr>
            <a:graphicFrameLocks noChangeAspect="1"/>
          </p:cNvGraphicFramePr>
          <p:nvPr/>
        </p:nvGraphicFramePr>
        <p:xfrm>
          <a:off x="6288088" y="4278313"/>
          <a:ext cx="569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7" name="Equation" r:id="rId36" imgW="368280" imgH="203040" progId="Equation.DSMT4">
                  <p:embed/>
                </p:oleObj>
              </mc:Choice>
              <mc:Fallback>
                <p:oleObj name="Equation" r:id="rId36" imgW="368280" imgH="203040" progId="Equation.DSMT4">
                  <p:embed/>
                  <p:pic>
                    <p:nvPicPr>
                      <p:cNvPr id="32771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4278313"/>
                        <a:ext cx="5699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4" name="Object 34"/>
          <p:cNvGraphicFramePr>
            <a:graphicFrameLocks noChangeAspect="1"/>
          </p:cNvGraphicFramePr>
          <p:nvPr/>
        </p:nvGraphicFramePr>
        <p:xfrm>
          <a:off x="6892925" y="4203700"/>
          <a:ext cx="2022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88" name="Equation" r:id="rId38" imgW="1307880" imgH="203040" progId="Equation.DSMT4">
                  <p:embed/>
                </p:oleObj>
              </mc:Choice>
              <mc:Fallback>
                <p:oleObj name="Equation" r:id="rId38" imgW="1307880" imgH="203040" progId="Equation.DSMT4">
                  <p:embed/>
                  <p:pic>
                    <p:nvPicPr>
                      <p:cNvPr id="32771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4203700"/>
                        <a:ext cx="2022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8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6" grpId="0"/>
      <p:bldP spid="327687" grpId="0"/>
      <p:bldP spid="327688" grpId="0"/>
      <p:bldP spid="327691" grpId="0"/>
      <p:bldP spid="327692" grpId="0"/>
      <p:bldP spid="327693" grpId="0"/>
      <p:bldP spid="327695" grpId="0"/>
      <p:bldP spid="327697" grpId="0"/>
      <p:bldP spid="327699" grpId="0"/>
      <p:bldP spid="327701" grpId="0" animBg="1"/>
      <p:bldP spid="3277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2534-CEB4-6140-93FE-0EA1FF9AFF86}" type="slidenum">
              <a:rPr lang="en-US"/>
              <a:pPr/>
              <a:t>14</a:t>
            </a:fld>
            <a:endParaRPr lang="en-US"/>
          </a:p>
        </p:txBody>
      </p:sp>
      <p:pic>
        <p:nvPicPr>
          <p:cNvPr id="328706" name="Picture 2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"/>
            <a:ext cx="3352800" cy="2171700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5715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Some circuits are very complicated to do the analysis using simple combinations of resisters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G. R. Kirchhoff devised two rules to deal with complicated circuits.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/>
              <a:t> Kirchhoff’s Rules – 1</a:t>
            </a:r>
            <a:r>
              <a:rPr lang="en-US" baseline="30000"/>
              <a:t>st</a:t>
            </a:r>
            <a:r>
              <a:rPr lang="en-US"/>
              <a:t> Rule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0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87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04800" y="2667000"/>
            <a:ext cx="868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Kirchhoff’s rules are based on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conservation of charge and conservation of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Kirchhoff’s 1</a:t>
            </a:r>
            <a:r>
              <a:rPr lang="en-US" sz="2800" baseline="30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st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rule: The junction rule, </a:t>
            </a:r>
            <a:r>
              <a:rPr lang="en-US" sz="28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charge conservation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any junction point, the sum of all currents entering the junction must be equal to the sum of all currents leaving the junction.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 other words, what goes in must come out.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junction 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in the figure,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comes into the junction while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and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leaves: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=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+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endParaRPr lang="en-US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0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8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8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8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8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/>
      <p:bldP spid="3287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9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9732" name="Picture 4" descr="FG26_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685800"/>
            <a:ext cx="4419600" cy="2133600"/>
          </a:xfrm>
          <a:prstGeom prst="rect">
            <a:avLst/>
          </a:prstGeom>
          <a:noFill/>
        </p:spPr>
      </p:pic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5791200" cy="1752600"/>
          </a:xfrm>
        </p:spPr>
        <p:txBody>
          <a:bodyPr/>
          <a:lstStyle/>
          <a:p>
            <a:r>
              <a:rPr lang="en-US" sz="2800" dirty="0" err="1"/>
              <a:t>Kirchoff’s</a:t>
            </a:r>
            <a:r>
              <a:rPr lang="en-US" sz="2800" dirty="0"/>
              <a:t> 2</a:t>
            </a:r>
            <a:r>
              <a:rPr lang="en-US" sz="2800" baseline="30000" dirty="0"/>
              <a:t>nd</a:t>
            </a:r>
            <a:r>
              <a:rPr lang="en-US" sz="2800" dirty="0"/>
              <a:t> rule: The loop rule, uses </a:t>
            </a:r>
            <a:r>
              <a:rPr lang="en-US" sz="2800" b="1" u="sng" dirty="0">
                <a:solidFill>
                  <a:srgbClr val="FF0000"/>
                </a:solidFill>
              </a:rPr>
              <a:t>conservation of energy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 sum of the changes in potential in any closed path of a circuit must be zero.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304800" y="27432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current in the circuit in the figure is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high potential point while point </a:t>
            </a:r>
            <a:r>
              <a:rPr lang="en-US" sz="2000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lowest potential.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test charge starts at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returns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</a:t>
            </a:r>
            <a:r>
              <a:rPr lang="en-US" sz="2000" b="1" u="sng" dirty="0">
                <a:solidFill>
                  <a:srgbClr val="C00000"/>
                </a:solidFill>
                <a:latin typeface="Arial Narrow" charset="0"/>
                <a:ea typeface="ＭＳ Ｐゴシック" charset="-128"/>
              </a:rPr>
              <a:t>total potential change is 0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no potential change since there is no source of potential nor any resistance.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400</a:t>
            </a:r>
            <a:r>
              <a:rPr lang="en-US" sz="2000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resistance, causing IR=0.017*400 =6.8V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290</a:t>
            </a:r>
            <a:r>
              <a:rPr lang="en-US" sz="2000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resistance, causing IR=0.017*290 =5.2V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these are voltage drops, we use negative sign for these, -6.8V and -5.2V.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change 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while from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there is +12V change.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 the total change of the voltage through the loop is: -6.8V-5.2V+12V=0V.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609600"/>
            <a:ext cx="2819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00800" y="1600200"/>
            <a:ext cx="28194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9072" y="2738734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=12/690=0.017A.</a:t>
            </a:r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239000" cy="609600"/>
          </a:xfrm>
        </p:spPr>
        <p:txBody>
          <a:bodyPr/>
          <a:lstStyle/>
          <a:p>
            <a:r>
              <a:rPr lang="en-US" dirty="0"/>
              <a:t> Kirchhoff’s Rules – 2</a:t>
            </a:r>
            <a:r>
              <a:rPr lang="en-US" baseline="30000" dirty="0"/>
              <a:t>nd</a:t>
            </a:r>
            <a:r>
              <a:rPr lang="en-US" dirty="0"/>
              <a:t> Rule</a:t>
            </a:r>
          </a:p>
        </p:txBody>
      </p:sp>
    </p:spTree>
    <p:extLst>
      <p:ext uri="{BB962C8B-B14F-4D97-AF65-F5344CB8AC3E}">
        <p14:creationId xmlns:p14="http://schemas.microsoft.com/office/powerpoint/2010/main" val="33338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9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9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9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9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9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9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9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uiExpand="1" build="p"/>
      <p:bldP spid="329734" grpId="0" build="p"/>
      <p:bldP spid="10" grpId="0" animBg="1"/>
      <p:bldP spid="11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8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29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77200" cy="5257800"/>
          </a:xfrm>
        </p:spPr>
        <p:txBody>
          <a:bodyPr/>
          <a:lstStyle/>
          <a:p>
            <a:r>
              <a:rPr lang="en-US" sz="3600" dirty="0" err="1"/>
              <a:t>Kirchoff’s</a:t>
            </a:r>
            <a:r>
              <a:rPr lang="en-US" sz="3600" dirty="0"/>
              <a:t> 1</a:t>
            </a:r>
            <a:r>
              <a:rPr lang="en-US" sz="3600" baseline="30000" dirty="0"/>
              <a:t>st</a:t>
            </a:r>
            <a:r>
              <a:rPr lang="en-US" sz="3600" dirty="0"/>
              <a:t> rule: The junction rule uses </a:t>
            </a:r>
            <a:r>
              <a:rPr lang="en-US" sz="3600" b="1" u="sng" dirty="0">
                <a:solidFill>
                  <a:srgbClr val="FF0000"/>
                </a:solidFill>
              </a:rPr>
              <a:t>charge conservation</a:t>
            </a:r>
          </a:p>
          <a:p>
            <a:pPr lvl="1"/>
            <a:r>
              <a:rPr lang="en-US" sz="3200" dirty="0"/>
              <a:t>At </a:t>
            </a:r>
            <a:r>
              <a:rPr lang="en-US" sz="3200" dirty="0">
                <a:latin typeface="Arial Narrow" charset="0"/>
              </a:rPr>
              <a:t>any junction point, the sum of all currents entering the junction must be equal to the sum of all currents leaving the junction.</a:t>
            </a:r>
            <a:endParaRPr lang="en-US" sz="3200" dirty="0"/>
          </a:p>
          <a:p>
            <a:r>
              <a:rPr lang="en-US" sz="3600" dirty="0" err="1"/>
              <a:t>Kirchoff’s</a:t>
            </a:r>
            <a:r>
              <a:rPr lang="en-US" sz="3600" dirty="0"/>
              <a:t> 2</a:t>
            </a:r>
            <a:r>
              <a:rPr lang="en-US" sz="3600" baseline="30000" dirty="0"/>
              <a:t>nd</a:t>
            </a:r>
            <a:r>
              <a:rPr lang="en-US" sz="3600" dirty="0"/>
              <a:t> rule: The loop rule uses </a:t>
            </a:r>
            <a:r>
              <a:rPr lang="en-US" sz="3600" b="1" u="sng" dirty="0">
                <a:solidFill>
                  <a:srgbClr val="FF0000"/>
                </a:solidFill>
              </a:rPr>
              <a:t>conservation of energy</a:t>
            </a:r>
            <a:r>
              <a:rPr lang="en-US" sz="3600" dirty="0"/>
              <a:t>.</a:t>
            </a:r>
          </a:p>
          <a:p>
            <a:pPr lvl="1"/>
            <a:r>
              <a:rPr lang="en-US" sz="3200" dirty="0"/>
              <a:t>The sum of the changes in potential in any closed path of a circuit must be zero.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239000" cy="609600"/>
          </a:xfrm>
        </p:spPr>
        <p:txBody>
          <a:bodyPr/>
          <a:lstStyle/>
          <a:p>
            <a:r>
              <a:rPr lang="en-US" dirty="0"/>
              <a:t>Kirchhoff’s Rules Summary</a:t>
            </a:r>
          </a:p>
        </p:txBody>
      </p:sp>
    </p:spTree>
    <p:extLst>
      <p:ext uri="{BB962C8B-B14F-4D97-AF65-F5344CB8AC3E}">
        <p14:creationId xmlns:p14="http://schemas.microsoft.com/office/powerpoint/2010/main" val="223323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9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04DF-547A-E245-A12B-6ACECAA20D22}" type="slidenum">
              <a:rPr lang="en-US"/>
              <a:pPr/>
              <a:t>17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534400" cy="5715000"/>
          </a:xfrm>
        </p:spPr>
        <p:txBody>
          <a:bodyPr/>
          <a:lstStyle/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Determine the flow of currents at the junctions and label each and everyone of the independent currents.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It does not matter which direction, you decide but keep it!</a:t>
            </a:r>
          </a:p>
          <a:p>
            <a:pPr marL="1390650" lvl="2" indent="-533400">
              <a:spcBef>
                <a:spcPts val="72"/>
              </a:spcBef>
            </a:pPr>
            <a:r>
              <a:rPr lang="en-US" sz="2000" dirty="0"/>
              <a:t>You cannot have all current coming in or going out of a junction, though!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If the value of the current after completing the calculations are negative, you just need to flip the direction of the current flow.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current equation based on Kirchhoff’s 1</a:t>
            </a:r>
            <a:r>
              <a:rPr lang="en-US" sz="2800" baseline="30000" dirty="0"/>
              <a:t>st</a:t>
            </a:r>
            <a:r>
              <a:rPr lang="en-US" sz="2800" dirty="0"/>
              <a:t> rule at various junctions.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Be sure to see if any of them are the same.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Choose closed loops in the circuit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in each interval of the junctions, keeping the proper signs as you decided in step 1 above.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equations for each loop.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Solve the equations for unknowns.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dirty="0"/>
              <a:t> How to use Kirchhoff’s Rules??</a:t>
            </a:r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0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2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0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18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093" y="1739454"/>
            <a:ext cx="6771813" cy="4386288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9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686800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D7A9109A-D7BC-B643-B4E6-351D88561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043506" cy="2389882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24540A1C-085B-9C42-8DFA-CDB2FB548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29000"/>
            <a:ext cx="7043506" cy="2389882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/>
      <p:bldP spid="8" grpId="0" animBg="1"/>
      <p:bldP spid="8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19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9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arbitrarily 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This is the same for junction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as well, so no additional information.</a:t>
            </a: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2"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331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0"/>
                        <a:ext cx="1828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Kirchhoff’s junction rule at point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3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3317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516438"/>
                        <a:ext cx="6588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4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3317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22900"/>
                        <a:ext cx="11112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9" name="Object 13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5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3317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516438"/>
                        <a:ext cx="6826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0" name="Object 14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6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3317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516438"/>
                        <a:ext cx="6588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1" name="Object 15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7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3317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8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3317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total voltage change in the loop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9"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3317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516438"/>
                        <a:ext cx="7588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5" name="Object 19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0" name="Equation" r:id="rId20" imgW="114120" imgH="164880" progId="Equation.DSMT4">
                  <p:embed/>
                </p:oleObj>
              </mc:Choice>
              <mc:Fallback>
                <p:oleObj name="Equation" r:id="rId20" imgW="114120" imgH="164880" progId="Equation.DSMT4">
                  <p:embed/>
                  <p:pic>
                    <p:nvPicPr>
                      <p:cNvPr id="3317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0888"/>
                        <a:ext cx="2270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1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3317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560888"/>
                        <a:ext cx="5318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7" name="Object 21"/>
          <p:cNvGraphicFramePr>
            <a:graphicFrameLocks noChangeAspect="1"/>
          </p:cNvGraphicFramePr>
          <p:nvPr/>
        </p:nvGraphicFramePr>
        <p:xfrm>
          <a:off x="5945188" y="4516438"/>
          <a:ext cx="4556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2" name="Equation" r:id="rId24" imgW="228600" imgH="203040" progId="Equation.DSMT4">
                  <p:embed/>
                </p:oleObj>
              </mc:Choice>
              <mc:Fallback>
                <p:oleObj name="Equation" r:id="rId24" imgW="228600" imgH="203040" progId="Equation.DSMT4">
                  <p:embed/>
                  <p:pic>
                    <p:nvPicPr>
                      <p:cNvPr id="3317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4516438"/>
                        <a:ext cx="4556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8" name="Object 22"/>
          <p:cNvGraphicFramePr>
            <a:graphicFrameLocks noChangeAspect="1"/>
          </p:cNvGraphicFramePr>
          <p:nvPr/>
        </p:nvGraphicFramePr>
        <p:xfrm>
          <a:off x="7419975" y="4516438"/>
          <a:ext cx="7334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3" name="Equation" r:id="rId26" imgW="368280" imgH="203040" progId="Equation.DSMT4">
                  <p:embed/>
                </p:oleObj>
              </mc:Choice>
              <mc:Fallback>
                <p:oleObj name="Equation" r:id="rId26" imgW="368280" imgH="203040" progId="Equation.DSMT4">
                  <p:embed/>
                  <p:pic>
                    <p:nvPicPr>
                      <p:cNvPr id="3317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4516438"/>
                        <a:ext cx="7334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0" name="Object 24"/>
          <p:cNvGraphicFramePr>
            <a:graphicFrameLocks noChangeAspect="1"/>
          </p:cNvGraphicFramePr>
          <p:nvPr/>
        </p:nvGraphicFramePr>
        <p:xfrm>
          <a:off x="2336800" y="5378450"/>
          <a:ext cx="56642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4" name="Equation" r:id="rId28" imgW="2590800" imgH="228600" progId="Equation.DSMT4">
                  <p:embed/>
                </p:oleObj>
              </mc:Choice>
              <mc:Fallback>
                <p:oleObj name="Equation" r:id="rId28" imgW="2590800" imgH="228600" progId="Equation.DSMT4">
                  <p:embed/>
                  <p:pic>
                    <p:nvPicPr>
                      <p:cNvPr id="33180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378450"/>
                        <a:ext cx="56642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4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/>
      <p:bldP spid="331781" grpId="0"/>
      <p:bldP spid="331783" grpId="0"/>
      <p:bldP spid="331784" grpId="0"/>
      <p:bldP spid="331785" grpId="0"/>
      <p:bldP spid="331793" grpId="0"/>
      <p:bldP spid="3317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198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8839200" cy="5638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Reading Assignments: CH25.9 and 25.10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Non-comprehensive term exam in class Wednesday, Apr. 15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Covers CH25.1 through what we finish Monday, Apr. 13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Do NOT miss the exam!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Quiz #4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Beginning of the class coming Monday, Apr. 6, from 1:07pm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Covers CH25.1 through what we finish today or CH26.4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Online quiz based on Quest but must join zoom class 12:55pm!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You can use your calculator but DO NOT input formula into it!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Cell phones or any types of computers cannot replace a calculator!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Turn off your phones!!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BYOF: You may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No derivations, word definitions or solutions of any problems!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Let’s be fair to other students and not cheat!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3379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A97-ED37-414A-95F2-FD58C3A3D77F}" type="slidenum">
              <a:rPr lang="en-US"/>
              <a:pPr/>
              <a:t>20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9, </a:t>
            </a:r>
            <a:r>
              <a:rPr lang="en-US" dirty="0" err="1"/>
              <a:t>cnt’d</a:t>
            </a:r>
            <a:endParaRPr lang="en-US" dirty="0"/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4543425" y="1295400"/>
          <a:ext cx="714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9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3328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1295400"/>
                        <a:ext cx="714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2806" name="Picture 6" descr="FG26_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</p:spPr>
      </p:pic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5362575" y="2408237"/>
          <a:ext cx="10382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0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3328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408237"/>
                        <a:ext cx="10382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1" name="Equation" r:id="rId8" imgW="342720" imgH="228600" progId="Equation.DSMT4">
                  <p:embed/>
                </p:oleObj>
              </mc:Choice>
              <mc:Fallback>
                <p:oleObj name="Equation" r:id="rId8" imgW="342720" imgH="228600" progId="Equation.DSMT4">
                  <p:embed/>
                  <p:pic>
                    <p:nvPicPr>
                      <p:cNvPr id="3328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57300"/>
                        <a:ext cx="712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2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3328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57300"/>
                        <a:ext cx="7159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2895600" y="1255713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3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3328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55713"/>
                        <a:ext cx="685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4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3328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85950"/>
                        <a:ext cx="660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5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3328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851025"/>
                        <a:ext cx="7064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4" name="Object 14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6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3328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866900"/>
                        <a:ext cx="690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5" name="Object 15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7" name="Equation" r:id="rId20" imgW="660240" imgH="203040" progId="Equation.DSMT4">
                  <p:embed/>
                </p:oleObj>
              </mc:Choice>
              <mc:Fallback>
                <p:oleObj name="Equation" r:id="rId20" imgW="660240" imgH="203040" progId="Equation.DSMT4">
                  <p:embed/>
                  <p:pic>
                    <p:nvPicPr>
                      <p:cNvPr id="3328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921000"/>
                        <a:ext cx="1357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6" name="Object 16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8" name="Equation" r:id="rId22" imgW="1155600" imgH="203040" progId="Equation.DSMT4">
                  <p:embed/>
                </p:oleObj>
              </mc:Choice>
              <mc:Fallback>
                <p:oleObj name="Equation" r:id="rId22" imgW="1155600" imgH="203040" progId="Equation.DSMT4">
                  <p:embed/>
                  <p:pic>
                    <p:nvPicPr>
                      <p:cNvPr id="3328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352800"/>
                        <a:ext cx="2298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7" name="Object 17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9" name="Equation" r:id="rId24" imgW="1231560" imgH="203040" progId="Equation.DSMT4">
                  <p:embed/>
                </p:oleObj>
              </mc:Choice>
              <mc:Fallback>
                <p:oleObj name="Equation" r:id="rId24" imgW="1231560" imgH="203040" progId="Equation.DSMT4">
                  <p:embed/>
                  <p:pic>
                    <p:nvPicPr>
                      <p:cNvPr id="3328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810000"/>
                        <a:ext cx="22399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20" name="Object 20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0" name="Equation" r:id="rId26" imgW="114120" imgH="164880" progId="Equation.DSMT4">
                  <p:embed/>
                </p:oleObj>
              </mc:Choice>
              <mc:Fallback>
                <p:oleObj name="Equation" r:id="rId26" imgW="114120" imgH="164880" progId="Equation.DSMT4">
                  <p:embed/>
                  <p:pic>
                    <p:nvPicPr>
                      <p:cNvPr id="3328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95400"/>
                        <a:ext cx="238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1" name="Object 21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1" name="Equation" r:id="rId28" imgW="266400" imgH="164880" progId="Equation.DSMT4">
                  <p:embed/>
                </p:oleObj>
              </mc:Choice>
              <mc:Fallback>
                <p:oleObj name="Equation" r:id="rId28" imgW="266400" imgH="164880" progId="Equation.DSMT4">
                  <p:embed/>
                  <p:pic>
                    <p:nvPicPr>
                      <p:cNvPr id="3328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295400"/>
                        <a:ext cx="5572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2" name="Object 22"/>
          <p:cNvGraphicFramePr>
            <a:graphicFrameLocks noChangeAspect="1"/>
          </p:cNvGraphicFramePr>
          <p:nvPr/>
        </p:nvGraphicFramePr>
        <p:xfrm>
          <a:off x="3578225" y="1225550"/>
          <a:ext cx="765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2" name="Equation" r:id="rId30" imgW="368300" imgH="228600" progId="Equation.DSMT4">
                  <p:embed/>
                </p:oleObj>
              </mc:Choice>
              <mc:Fallback>
                <p:oleObj name="Equation" r:id="rId30" imgW="368300" imgH="228600" progId="Equation.DSMT4">
                  <p:embed/>
                  <p:pic>
                    <p:nvPicPr>
                      <p:cNvPr id="3328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225550"/>
                        <a:ext cx="765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3" name="Object 23"/>
          <p:cNvGraphicFramePr>
            <a:graphicFrameLocks noChangeAspect="1"/>
          </p:cNvGraphicFramePr>
          <p:nvPr/>
        </p:nvGraphicFramePr>
        <p:xfrm>
          <a:off x="5211763" y="1265238"/>
          <a:ext cx="95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3" name="Equation" r:id="rId32" imgW="457200" imgH="228600" progId="Equation.DSMT4">
                  <p:embed/>
                </p:oleObj>
              </mc:Choice>
              <mc:Fallback>
                <p:oleObj name="Equation" r:id="rId32" imgW="457200" imgH="228600" progId="Equation.DSMT4">
                  <p:embed/>
                  <p:pic>
                    <p:nvPicPr>
                      <p:cNvPr id="3328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65238"/>
                        <a:ext cx="9509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4" name="Object 24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4" name="Equation" r:id="rId34" imgW="266400" imgH="164880" progId="Equation.DSMT4">
                  <p:embed/>
                </p:oleObj>
              </mc:Choice>
              <mc:Fallback>
                <p:oleObj name="Equation" r:id="rId34" imgW="266400" imgH="164880" progId="Equation.DSMT4">
                  <p:embed/>
                  <p:pic>
                    <p:nvPicPr>
                      <p:cNvPr id="3328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905000"/>
                        <a:ext cx="555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5" name="Object 25"/>
          <p:cNvGraphicFramePr>
            <a:graphicFrameLocks noChangeAspect="1"/>
          </p:cNvGraphicFramePr>
          <p:nvPr/>
        </p:nvGraphicFramePr>
        <p:xfrm>
          <a:off x="2667000" y="1828800"/>
          <a:ext cx="762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5" name="Equation" r:id="rId36" imgW="355600" imgH="228600" progId="Equation.DSMT4">
                  <p:embed/>
                </p:oleObj>
              </mc:Choice>
              <mc:Fallback>
                <p:oleObj name="Equation" r:id="rId36" imgW="355600" imgH="228600" progId="Equation.DSMT4">
                  <p:embed/>
                  <p:pic>
                    <p:nvPicPr>
                      <p:cNvPr id="3328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762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6" name="Object 26"/>
          <p:cNvGraphicFramePr>
            <a:graphicFrameLocks noChangeAspect="1"/>
          </p:cNvGraphicFramePr>
          <p:nvPr/>
        </p:nvGraphicFramePr>
        <p:xfrm>
          <a:off x="4318000" y="1874838"/>
          <a:ext cx="863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6" name="Equation" r:id="rId38" imgW="431800" imgH="228600" progId="Equation.DSMT4">
                  <p:embed/>
                </p:oleObj>
              </mc:Choice>
              <mc:Fallback>
                <p:oleObj name="Equation" r:id="rId38" imgW="431800" imgH="228600" progId="Equation.DSMT4">
                  <p:embed/>
                  <p:pic>
                    <p:nvPicPr>
                      <p:cNvPr id="3328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874838"/>
                        <a:ext cx="863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7" name="Object 27"/>
          <p:cNvGraphicFramePr>
            <a:graphicFrameLocks noChangeAspect="1"/>
          </p:cNvGraphicFramePr>
          <p:nvPr/>
        </p:nvGraphicFramePr>
        <p:xfrm>
          <a:off x="6419850" y="2438400"/>
          <a:ext cx="2190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7" name="Equation" r:id="rId40" imgW="1206360" imgH="203040" progId="Equation.DSMT4">
                  <p:embed/>
                </p:oleObj>
              </mc:Choice>
              <mc:Fallback>
                <p:oleObj name="Equation" r:id="rId40" imgW="1206360" imgH="203040" progId="Equation.DSMT4">
                  <p:embed/>
                  <p:pic>
                    <p:nvPicPr>
                      <p:cNvPr id="3328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38400"/>
                        <a:ext cx="2190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8" name="Object 28"/>
          <p:cNvGraphicFramePr>
            <a:graphicFrameLocks noChangeAspect="1"/>
          </p:cNvGraphicFramePr>
          <p:nvPr/>
        </p:nvGraphicFramePr>
        <p:xfrm>
          <a:off x="8707438" y="2466975"/>
          <a:ext cx="207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8" name="Equation" r:id="rId42" imgW="114120" imgH="164880" progId="Equation.DSMT4">
                  <p:embed/>
                </p:oleObj>
              </mc:Choice>
              <mc:Fallback>
                <p:oleObj name="Equation" r:id="rId42" imgW="114120" imgH="164880" progId="Equation.DSMT4">
                  <p:embed/>
                  <p:pic>
                    <p:nvPicPr>
                      <p:cNvPr id="3328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2466975"/>
                        <a:ext cx="207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124200" y="5029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Do this yourselves!!</a:t>
            </a:r>
          </a:p>
        </p:txBody>
      </p:sp>
    </p:spTree>
    <p:extLst>
      <p:ext uri="{BB962C8B-B14F-4D97-AF65-F5344CB8AC3E}">
        <p14:creationId xmlns:p14="http://schemas.microsoft.com/office/powerpoint/2010/main" val="32954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  <p:bldP spid="332804" grpId="0"/>
      <p:bldP spid="332812" grpId="0"/>
      <p:bldP spid="332818" grpId="0"/>
      <p:bldP spid="332819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Due: Beginning of the class Monday, Apr. 13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SP5-YourLastName-YourFirstName.pdf</a:t>
            </a:r>
          </a:p>
          <a:p>
            <a:pPr lvl="1"/>
            <a:r>
              <a:rPr lang="en-US" sz="2000" dirty="0"/>
              <a:t>Send me the file no later than 1pm Monday, Apr. 13</a:t>
            </a:r>
          </a:p>
          <a:p>
            <a:r>
              <a:rPr lang="en-US" sz="2400" dirty="0"/>
              <a:t>Spreadsheet has been posted on the class web page.  Download ASAP.</a:t>
            </a:r>
          </a:p>
        </p:txBody>
      </p:sp>
    </p:spTree>
    <p:extLst>
      <p:ext uri="{BB962C8B-B14F-4D97-AF65-F5344CB8AC3E}">
        <p14:creationId xmlns:p14="http://schemas.microsoft.com/office/powerpoint/2010/main" val="6264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8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9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Apr. 1,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2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A68-0253-2A4C-8703-C081CD2D692B}" type="slidenum">
              <a:rPr lang="en-US"/>
              <a:pPr/>
              <a:t>5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we need to have a current in an electric circuit?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device that provides a potential difference, such as a battery or a generator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They normally convert some types of energy into the electric energy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devices are called source of electromotive force (</a:t>
            </a:r>
            <a:r>
              <a:rPr lang="en-US" sz="2000" dirty="0" err="1"/>
              <a:t>emf</a:t>
            </a:r>
            <a:r>
              <a:rPr lang="en-US" sz="20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This is does NOT refer to a real “force”.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Potential difference between terminals of an </a:t>
            </a:r>
            <a:r>
              <a:rPr lang="en-US" sz="2800" dirty="0" err="1"/>
              <a:t>emf</a:t>
            </a:r>
            <a:r>
              <a:rPr lang="en-US" sz="2800" dirty="0"/>
              <a:t> source, when no current flows to an external circuit, is called the </a:t>
            </a:r>
            <a:r>
              <a:rPr lang="en-US" sz="2800" dirty="0" err="1"/>
              <a:t>emf</a:t>
            </a:r>
            <a:r>
              <a:rPr lang="en-US" sz="2800" dirty="0"/>
              <a:t> (</a:t>
            </a:r>
            <a:r>
              <a:rPr lang="en-US" dirty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800" dirty="0"/>
              <a:t>) of the source.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battery itself, however, has some </a:t>
            </a:r>
            <a:r>
              <a:rPr lang="en-US" sz="2800" b="1" dirty="0">
                <a:solidFill>
                  <a:srgbClr val="CC0000"/>
                </a:solidFill>
              </a:rPr>
              <a:t>internal resistance</a:t>
            </a:r>
            <a:r>
              <a:rPr lang="en-US" sz="2800" dirty="0"/>
              <a:t> (</a:t>
            </a:r>
            <a:r>
              <a:rPr lang="en-US" sz="2800" dirty="0">
                <a:latin typeface="Monotype Corsiva" charset="0"/>
              </a:rPr>
              <a:t>r</a:t>
            </a:r>
            <a:r>
              <a:rPr lang="en-US" sz="2800" dirty="0"/>
              <a:t>) due to the flow of charges in the electrolyte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 does the headlight dim when you start the car?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starter needs a large amount of current but the battery cannot provide charge fast enough to supply current to both the starter and the headlight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EMF and Terminal Voltage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8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4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9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9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686-31C9-C04C-87A2-405875993AC9}" type="slidenum">
              <a:rPr lang="en-US"/>
              <a:pPr/>
              <a:t>6</a:t>
            </a:fld>
            <a:endParaRPr lang="en-US"/>
          </a:p>
        </p:txBody>
      </p:sp>
      <p:pic>
        <p:nvPicPr>
          <p:cNvPr id="320514" name="Picture 2" descr="FG26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905000" cy="1428750"/>
          </a:xfrm>
          <a:prstGeom prst="rect">
            <a:avLst/>
          </a:prstGeom>
          <a:noFill/>
        </p:spPr>
      </p:pic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705600" cy="1219200"/>
          </a:xfrm>
        </p:spPr>
        <p:txBody>
          <a:bodyPr/>
          <a:lstStyle/>
          <a:p>
            <a:r>
              <a:rPr lang="en-US"/>
              <a:t>Since the internal resistance is inside the battery, we can never separate them out.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7239000" cy="609600"/>
          </a:xfrm>
        </p:spPr>
        <p:txBody>
          <a:bodyPr/>
          <a:lstStyle/>
          <a:p>
            <a:r>
              <a:rPr lang="en-US"/>
              <a:t> EMF and Terminal Voltage</a:t>
            </a: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2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04800" y="1981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terminal voltage difference is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-V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no current is drawn from the battery, the terminal voltage equals the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which is determined by the chemical reaction;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 </a:t>
            </a:r>
            <a:r>
              <a:rPr lang="en-US" sz="3600" dirty="0">
                <a:solidFill>
                  <a:schemeClr val="accent2"/>
                </a:solidFill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However when the current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flows naturally from the battery, there is an internal drop in voltage which is equal to </a:t>
            </a:r>
            <a:r>
              <a:rPr lang="en-US" sz="3200" b="1" u="sng" dirty="0">
                <a:solidFill>
                  <a:srgbClr val="C00000"/>
                </a:solidFill>
                <a:latin typeface="Monotype Corsiva" charset="0"/>
              </a:rPr>
              <a:t>Ir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Thus the actual </a:t>
            </a:r>
            <a:r>
              <a:rPr lang="en-US" sz="3200" b="1" dirty="0">
                <a:solidFill>
                  <a:srgbClr val="A50021"/>
                </a:solidFill>
                <a:latin typeface="Arial Narrow" charset="0"/>
              </a:rPr>
              <a:t>delivered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terminal voltage to the circuit is </a:t>
            </a:r>
          </a:p>
        </p:txBody>
      </p:sp>
      <p:graphicFrame>
        <p:nvGraphicFramePr>
          <p:cNvPr id="320519" name="Object 7"/>
          <p:cNvGraphicFramePr>
            <a:graphicFrameLocks noChangeAspect="1"/>
          </p:cNvGraphicFramePr>
          <p:nvPr/>
        </p:nvGraphicFramePr>
        <p:xfrm>
          <a:off x="4191000" y="5667375"/>
          <a:ext cx="17541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28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3205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667375"/>
                        <a:ext cx="1754188" cy="6223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4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0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0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  <p:bldP spid="3205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4D5-956F-8644-AA73-AAB531D7771B}" type="slidenum">
              <a:rPr lang="en-US"/>
              <a:pPr/>
              <a:t>7</a:t>
            </a:fld>
            <a:endParaRPr lang="en-US"/>
          </a:p>
        </p:txBody>
      </p:sp>
      <p:pic>
        <p:nvPicPr>
          <p:cNvPr id="322562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3581400" cy="1752600"/>
          </a:xfrm>
          <a:prstGeom prst="rect">
            <a:avLst/>
          </a:prstGeom>
          <a:noFill/>
        </p:spPr>
      </p:pic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4864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Resistors are in series when two or more resistors are connected end to end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resistors represent simple resistors in circuit or electrical devices, such as light bulbs, heaters, dryers, etc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/>
              <a:t> Resistors in Series</a:t>
            </a:r>
          </a:p>
        </p:txBody>
      </p:sp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2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304800" y="2895600"/>
            <a:ext cx="868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common for the devices in a series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Current is the same through all the elements in series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difference (drop) across every element in the circuit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Since the total potential difference is V,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=I(R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pic>
        <p:nvPicPr>
          <p:cNvPr id="322567" name="Picture 7" descr="FG26_00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609600"/>
            <a:ext cx="3429000" cy="1143000"/>
          </a:xfrm>
          <a:prstGeom prst="rect">
            <a:avLst/>
          </a:prstGeom>
          <a:noFill/>
        </p:spPr>
      </p:pic>
      <p:graphicFrame>
        <p:nvGraphicFramePr>
          <p:cNvPr id="322568" name="Object 8"/>
          <p:cNvGraphicFramePr>
            <a:graphicFrameLocks noChangeAspect="1"/>
          </p:cNvGraphicFramePr>
          <p:nvPr/>
        </p:nvGraphicFramePr>
        <p:xfrm>
          <a:off x="5562600" y="5334000"/>
          <a:ext cx="1828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2" name="Equation" r:id="rId7" imgW="685800" imgH="342720" progId="Equation.DSMT4">
                  <p:embed/>
                </p:oleObj>
              </mc:Choice>
              <mc:Fallback>
                <p:oleObj name="Equation" r:id="rId7" imgW="685800" imgH="342720" progId="Equation.DSMT4">
                  <p:embed/>
                  <p:pic>
                    <p:nvPicPr>
                      <p:cNvPr id="3225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1828800" cy="8699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7696200" y="5410200"/>
            <a:ext cx="10668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Resistors in series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76200" y="6310313"/>
            <a:ext cx="8967019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When resistors are connected in series, the total resistance increases, and the current decreases.</a:t>
            </a:r>
          </a:p>
        </p:txBody>
      </p:sp>
    </p:spTree>
    <p:extLst>
      <p:ext uri="{BB962C8B-B14F-4D97-AF65-F5344CB8AC3E}">
        <p14:creationId xmlns:p14="http://schemas.microsoft.com/office/powerpoint/2010/main" val="2578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2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2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2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2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2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2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uiExpand="1" build="p"/>
      <p:bldP spid="322566" grpId="0" build="p"/>
      <p:bldP spid="322569" grpId="0" animBg="1"/>
      <p:bldP spid="3225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DE57-E9FB-F943-917D-D94610166AF5}" type="slidenum">
              <a:rPr lang="en-US"/>
              <a:pPr/>
              <a:t>8</a:t>
            </a:fld>
            <a:endParaRPr lang="en-US"/>
          </a:p>
        </p:txBody>
      </p:sp>
      <p:pic>
        <p:nvPicPr>
          <p:cNvPr id="323586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400800" cy="2514600"/>
          </a:xfrm>
          <a:prstGeom prst="rect">
            <a:avLst/>
          </a:prstGeom>
          <a:noFill/>
        </p:spPr>
      </p:pic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5486400" cy="685800"/>
          </a:xfrm>
        </p:spPr>
        <p:txBody>
          <a:bodyPr/>
          <a:lstStyle/>
          <a:p>
            <a:r>
              <a:rPr lang="en-US" dirty="0"/>
              <a:t>Why is it true that </a:t>
            </a:r>
            <a:r>
              <a:rPr lang="en-US" sz="2800" dirty="0"/>
              <a:t>V=V</a:t>
            </a:r>
            <a:r>
              <a:rPr lang="en-US" sz="2800" baseline="-25000" dirty="0"/>
              <a:t>1</a:t>
            </a:r>
            <a:r>
              <a:rPr lang="en-US" sz="2800" dirty="0"/>
              <a:t>+V</a:t>
            </a:r>
            <a:r>
              <a:rPr lang="en-US" sz="2800" baseline="-25000" dirty="0"/>
              <a:t>2</a:t>
            </a:r>
            <a:r>
              <a:rPr lang="en-US" sz="2800" dirty="0"/>
              <a:t>+V</a:t>
            </a:r>
            <a:r>
              <a:rPr lang="en-US" sz="2800" baseline="-25000" dirty="0"/>
              <a:t>3</a:t>
            </a:r>
            <a:r>
              <a:rPr lang="en-US" dirty="0"/>
              <a:t>?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09600"/>
          </a:xfrm>
        </p:spPr>
        <p:txBody>
          <a:bodyPr/>
          <a:lstStyle/>
          <a:p>
            <a:r>
              <a:rPr lang="en-US" dirty="0"/>
              <a:t> Energy Losses in Resistors</a:t>
            </a:r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23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228600" y="2971800"/>
            <a:ext cx="876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potential energy loss when charge q passes through resistors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energy loss should be the same as the total energy provided to the system (energy conservation),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=q(V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V=V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3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3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3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3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  <p:bldP spid="3235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Apr. 1, 2020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63A7-4BC8-D64D-9D39-A68EA0A25289}" type="slidenum">
              <a:rPr lang="en-US"/>
              <a:pPr/>
              <a:t>9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 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28600" y="536575"/>
            <a:ext cx="65532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Battery with internal resistance.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65.0-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resistor is connected to the terminals of a battery whose emf is 12.0V and internal resistance is 0.5-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Calculate (a) the current in the circuit,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terminal voltage of the battery,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dissipated in the resistor R and in the battery’s internal resistor. 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04800" y="28336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4495800" y="2930525"/>
          <a:ext cx="730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1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321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30525"/>
                        <a:ext cx="730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1542" name="Picture 6" descr="FG26_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514600" cy="2362200"/>
          </a:xfrm>
          <a:prstGeom prst="rect">
            <a:avLst/>
          </a:prstGeom>
          <a:noFill/>
        </p:spPr>
      </p:pic>
      <p:graphicFrame>
        <p:nvGraphicFramePr>
          <p:cNvPr id="321543" name="Object 7"/>
          <p:cNvGraphicFramePr>
            <a:graphicFrameLocks noChangeAspect="1"/>
          </p:cNvGraphicFramePr>
          <p:nvPr/>
        </p:nvGraphicFramePr>
        <p:xfrm>
          <a:off x="1446213" y="2892425"/>
          <a:ext cx="12969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2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3215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892425"/>
                        <a:ext cx="12969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0480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21545" name="Object 9"/>
          <p:cNvGraphicFramePr>
            <a:graphicFrameLocks noChangeAspect="1"/>
          </p:cNvGraphicFramePr>
          <p:nvPr/>
        </p:nvGraphicFramePr>
        <p:xfrm>
          <a:off x="2209800" y="3581400"/>
          <a:ext cx="5540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3"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3215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5540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6" name="AutoShape 10"/>
          <p:cNvSpPr>
            <a:spLocks noChangeArrowheads="1"/>
          </p:cNvSpPr>
          <p:nvPr/>
        </p:nvSpPr>
        <p:spPr bwMode="auto">
          <a:xfrm>
            <a:off x="593725" y="3505200"/>
            <a:ext cx="1168400" cy="6096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for 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terminal voltage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ab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21548" name="Object 12"/>
          <p:cNvGraphicFramePr>
            <a:graphicFrameLocks noChangeAspect="1"/>
          </p:cNvGraphicFramePr>
          <p:nvPr/>
        </p:nvGraphicFramePr>
        <p:xfrm>
          <a:off x="3962400" y="4495800"/>
          <a:ext cx="6238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4"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3215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95800"/>
                        <a:ext cx="6238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381000" y="512127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power dissipated in R and r are</a:t>
            </a:r>
          </a:p>
        </p:txBody>
      </p:sp>
      <p:graphicFrame>
        <p:nvGraphicFramePr>
          <p:cNvPr id="321550" name="Object 14"/>
          <p:cNvGraphicFramePr>
            <a:graphicFrameLocks noChangeAspect="1"/>
          </p:cNvGraphicFramePr>
          <p:nvPr/>
        </p:nvGraphicFramePr>
        <p:xfrm>
          <a:off x="3709988" y="5176838"/>
          <a:ext cx="4810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5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3215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5176838"/>
                        <a:ext cx="4810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2411"/>
              </p:ext>
            </p:extLst>
          </p:nvPr>
        </p:nvGraphicFramePr>
        <p:xfrm>
          <a:off x="3733800" y="5711825"/>
          <a:ext cx="481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6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3215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11825"/>
                        <a:ext cx="481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2" name="Object 16"/>
          <p:cNvGraphicFramePr>
            <a:graphicFrameLocks noChangeAspect="1"/>
          </p:cNvGraphicFramePr>
          <p:nvPr/>
        </p:nvGraphicFramePr>
        <p:xfrm>
          <a:off x="5221288" y="2959100"/>
          <a:ext cx="6461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7" name="Equation" r:id="rId16" imgW="291960" imgH="152280" progId="Equation.DSMT4">
                  <p:embed/>
                </p:oleObj>
              </mc:Choice>
              <mc:Fallback>
                <p:oleObj name="Equation" r:id="rId16" imgW="291960" imgH="152280" progId="Equation.DSMT4">
                  <p:embed/>
                  <p:pic>
                    <p:nvPicPr>
                      <p:cNvPr id="3215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959100"/>
                        <a:ext cx="6461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3" name="Object 17"/>
          <p:cNvGraphicFramePr>
            <a:graphicFrameLocks noChangeAspect="1"/>
          </p:cNvGraphicFramePr>
          <p:nvPr/>
        </p:nvGraphicFramePr>
        <p:xfrm>
          <a:off x="5791200" y="2933700"/>
          <a:ext cx="814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8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3215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33700"/>
                        <a:ext cx="8143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4" name="Object 18"/>
          <p:cNvGraphicFramePr>
            <a:graphicFrameLocks noChangeAspect="1"/>
          </p:cNvGraphicFramePr>
          <p:nvPr/>
        </p:nvGraphicFramePr>
        <p:xfrm>
          <a:off x="2641600" y="33528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9" name="Equation" r:id="rId20" imgW="482400" imgH="368280" progId="Equation.DSMT4">
                  <p:embed/>
                </p:oleObj>
              </mc:Choice>
              <mc:Fallback>
                <p:oleObj name="Equation" r:id="rId20" imgW="482400" imgH="368280" progId="Equation.DSMT4">
                  <p:embed/>
                  <p:pic>
                    <p:nvPicPr>
                      <p:cNvPr id="32155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352800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5" name="Object 19"/>
          <p:cNvGraphicFramePr>
            <a:graphicFrameLocks noChangeAspect="1"/>
          </p:cNvGraphicFramePr>
          <p:nvPr/>
        </p:nvGraphicFramePr>
        <p:xfrm>
          <a:off x="3733800" y="33528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30" name="Equation" r:id="rId22" imgW="1384200" imgH="368280" progId="Equation.DSMT4">
                  <p:embed/>
                </p:oleObj>
              </mc:Choice>
              <mc:Fallback>
                <p:oleObj name="Equation" r:id="rId22" imgW="1384200" imgH="368280" progId="Equation.DSMT4">
                  <p:embed/>
                  <p:pic>
                    <p:nvPicPr>
                      <p:cNvPr id="32155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335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6" name="Object 20"/>
          <p:cNvGraphicFramePr>
            <a:graphicFrameLocks noChangeAspect="1"/>
          </p:cNvGraphicFramePr>
          <p:nvPr/>
        </p:nvGraphicFramePr>
        <p:xfrm>
          <a:off x="4648200" y="4495800"/>
          <a:ext cx="912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31" name="Equation" r:id="rId24" imgW="482400" imgH="164880" progId="Equation.DSMT4">
                  <p:embed/>
                </p:oleObj>
              </mc:Choice>
              <mc:Fallback>
                <p:oleObj name="Equation" r:id="rId24" imgW="482400" imgH="164880" progId="Equation.DSMT4">
                  <p:embed/>
                  <p:pic>
                    <p:nvPicPr>
                      <p:cNvPr id="32155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9128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7" name="Object 21"/>
          <p:cNvGraphicFramePr>
            <a:graphicFrameLocks noChangeAspect="1"/>
          </p:cNvGraphicFramePr>
          <p:nvPr/>
        </p:nvGraphicFramePr>
        <p:xfrm>
          <a:off x="5486400" y="4495800"/>
          <a:ext cx="32908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32" name="Equation" r:id="rId26" imgW="1739880" imgH="164880" progId="Equation.DSMT4">
                  <p:embed/>
                </p:oleObj>
              </mc:Choice>
              <mc:Fallback>
                <p:oleObj name="Equation" r:id="rId26" imgW="1739880" imgH="164880" progId="Equation.DSMT4">
                  <p:embed/>
                  <p:pic>
                    <p:nvPicPr>
                      <p:cNvPr id="32155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32908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8" name="Object 22"/>
          <p:cNvGraphicFramePr>
            <a:graphicFrameLocks noChangeAspect="1"/>
          </p:cNvGraphicFramePr>
          <p:nvPr/>
        </p:nvGraphicFramePr>
        <p:xfrm>
          <a:off x="4191000" y="5105400"/>
          <a:ext cx="719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33" name="Equation" r:id="rId28" imgW="380880" imgH="190440" progId="Equation.DSMT4">
                  <p:embed/>
                </p:oleObj>
              </mc:Choice>
              <mc:Fallback>
                <p:oleObj name="Equation" r:id="rId28" imgW="380880" imgH="190440" progId="Equation.DSMT4">
                  <p:embed/>
                  <p:pic>
                    <p:nvPicPr>
                      <p:cNvPr id="32155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7191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9" name="Object 23"/>
          <p:cNvGraphicFramePr>
            <a:graphicFrameLocks noChangeAspect="1"/>
          </p:cNvGraphicFramePr>
          <p:nvPr/>
        </p:nvGraphicFramePr>
        <p:xfrm>
          <a:off x="4876800" y="5029200"/>
          <a:ext cx="29543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34" name="Equation" r:id="rId30" imgW="1562040" imgH="253800" progId="Equation.DSMT4">
                  <p:embed/>
                </p:oleObj>
              </mc:Choice>
              <mc:Fallback>
                <p:oleObj name="Equation" r:id="rId30" imgW="1562040" imgH="253800" progId="Equation.DSMT4">
                  <p:embed/>
                  <p:pic>
                    <p:nvPicPr>
                      <p:cNvPr id="3215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29200"/>
                        <a:ext cx="29543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900451"/>
              </p:ext>
            </p:extLst>
          </p:nvPr>
        </p:nvGraphicFramePr>
        <p:xfrm>
          <a:off x="4175125" y="5638800"/>
          <a:ext cx="649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35" name="Equation" r:id="rId32" imgW="342720" imgH="190440" progId="Equation.DSMT4">
                  <p:embed/>
                </p:oleObj>
              </mc:Choice>
              <mc:Fallback>
                <p:oleObj name="Equation" r:id="rId32" imgW="342720" imgH="190440" progId="Equation.DSMT4">
                  <p:embed/>
                  <p:pic>
                    <p:nvPicPr>
                      <p:cNvPr id="32156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5638800"/>
                        <a:ext cx="649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66374"/>
              </p:ext>
            </p:extLst>
          </p:nvPr>
        </p:nvGraphicFramePr>
        <p:xfrm>
          <a:off x="4824412" y="5597525"/>
          <a:ext cx="2833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36" name="Equation" r:id="rId34" imgW="1498320" imgH="253800" progId="Equation.DSMT4">
                  <p:embed/>
                </p:oleObj>
              </mc:Choice>
              <mc:Fallback>
                <p:oleObj name="Equation" r:id="rId34" imgW="1498320" imgH="253800" progId="Equation.DSMT4">
                  <p:embed/>
                  <p:pic>
                    <p:nvPicPr>
                      <p:cNvPr id="32156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2" y="5597525"/>
                        <a:ext cx="28336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086600" y="1524000"/>
            <a:ext cx="1936750" cy="2085975"/>
            <a:chOff x="4464" y="960"/>
            <a:chExt cx="1220" cy="1314"/>
          </a:xfrm>
        </p:grpSpPr>
        <p:sp>
          <p:nvSpPr>
            <p:cNvPr id="321563" name="Rectangle 27"/>
            <p:cNvSpPr>
              <a:spLocks noChangeArrowheads="1"/>
            </p:cNvSpPr>
            <p:nvPr/>
          </p:nvSpPr>
          <p:spPr bwMode="auto">
            <a:xfrm>
              <a:off x="4464" y="960"/>
              <a:ext cx="1008" cy="864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1564" name="Text Box 28"/>
            <p:cNvSpPr txBox="1">
              <a:spLocks noChangeArrowheads="1"/>
            </p:cNvSpPr>
            <p:nvPr/>
          </p:nvSpPr>
          <p:spPr bwMode="auto">
            <a:xfrm>
              <a:off x="4800" y="2006"/>
              <a:ext cx="884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21565" name="AutoShape 29"/>
            <p:cNvCxnSpPr>
              <a:cxnSpLocks noChangeShapeType="1"/>
              <a:stCxn id="321564" idx="0"/>
              <a:endCxn id="321563" idx="2"/>
            </p:cNvCxnSpPr>
            <p:nvPr/>
          </p:nvCxnSpPr>
          <p:spPr bwMode="auto">
            <a:xfrm flipH="1" flipV="1">
              <a:off x="4968" y="1824"/>
              <a:ext cx="274" cy="173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7620000" y="3676650"/>
            <a:ext cx="1371600" cy="584776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A battery or a source of 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emf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7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/>
      <p:bldP spid="321540" grpId="0"/>
      <p:bldP spid="321544" grpId="0"/>
      <p:bldP spid="321546" grpId="0" animBg="1"/>
      <p:bldP spid="321547" grpId="0"/>
      <p:bldP spid="321549" grpId="0"/>
      <p:bldP spid="321566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25377</TotalTime>
  <Words>2444</Words>
  <Application>Microsoft Macintosh PowerPoint</Application>
  <PresentationFormat>On-screen Show (4:3)</PresentationFormat>
  <Paragraphs>234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Edwardian Script ITC</vt:lpstr>
      <vt:lpstr>Monotype Corsiva</vt:lpstr>
      <vt:lpstr>Symbol</vt:lpstr>
      <vt:lpstr>Times New Roman</vt:lpstr>
      <vt:lpstr>phys1443-spring02</vt:lpstr>
      <vt:lpstr>Equation</vt:lpstr>
      <vt:lpstr>PHYS 1444 – Section 002 Lecture #15</vt:lpstr>
      <vt:lpstr>Announcements </vt:lpstr>
      <vt:lpstr>Reminder: Special Project #4</vt:lpstr>
      <vt:lpstr>PowerPoint Presentation</vt:lpstr>
      <vt:lpstr> EMF and Terminal Voltage</vt:lpstr>
      <vt:lpstr> EMF and Terminal Voltage</vt:lpstr>
      <vt:lpstr> Resistors in Series</vt:lpstr>
      <vt:lpstr> Energy Losses in Resistors</vt:lpstr>
      <vt:lpstr>Example 26 – 1 </vt:lpstr>
      <vt:lpstr> Resistors in Parallel</vt:lpstr>
      <vt:lpstr> Resister and Capacitor Arrangements</vt:lpstr>
      <vt:lpstr>Example 26 – 2 </vt:lpstr>
      <vt:lpstr>Example 26 – 5 </vt:lpstr>
      <vt:lpstr> Kirchhoff’s Rules – 1st Rule</vt:lpstr>
      <vt:lpstr> Kirchhoff’s Rules – 2nd Rule</vt:lpstr>
      <vt:lpstr>Kirchhoff’s Rules Summary</vt:lpstr>
      <vt:lpstr> How to use Kirchhoff’s Rules??</vt:lpstr>
      <vt:lpstr>Example 26 – 9</vt:lpstr>
      <vt:lpstr>Example 26 – 9</vt:lpstr>
      <vt:lpstr>Example 26 – 9, cnt’d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857</cp:revision>
  <dcterms:created xsi:type="dcterms:W3CDTF">2012-01-19T04:21:20Z</dcterms:created>
  <dcterms:modified xsi:type="dcterms:W3CDTF">2020-04-01T19:30:35Z</dcterms:modified>
</cp:coreProperties>
</file>