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67" r:id="rId2"/>
    <p:sldId id="562" r:id="rId3"/>
    <p:sldId id="749" r:id="rId4"/>
    <p:sldId id="715" r:id="rId5"/>
    <p:sldId id="747" r:id="rId6"/>
    <p:sldId id="748" r:id="rId7"/>
    <p:sldId id="679" r:id="rId8"/>
    <p:sldId id="680" r:id="rId9"/>
    <p:sldId id="681" r:id="rId10"/>
    <p:sldId id="682" r:id="rId11"/>
    <p:sldId id="683" r:id="rId12"/>
    <p:sldId id="684" r:id="rId13"/>
    <p:sldId id="685" r:id="rId14"/>
    <p:sldId id="686" r:id="rId15"/>
    <p:sldId id="687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66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96"/>
    <p:restoredTop sz="94660"/>
  </p:normalViewPr>
  <p:slideViewPr>
    <p:cSldViewPr>
      <p:cViewPr varScale="1">
        <p:scale>
          <a:sx n="135" d="100"/>
          <a:sy n="135" d="100"/>
        </p:scale>
        <p:origin x="2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6.wmf"/><Relationship Id="rId6" Type="http://schemas.openxmlformats.org/officeDocument/2006/relationships/image" Target="../media/image15.e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wmf"/><Relationship Id="rId18" Type="http://schemas.openxmlformats.org/officeDocument/2006/relationships/image" Target="../media/image34.wmf"/><Relationship Id="rId26" Type="http://schemas.openxmlformats.org/officeDocument/2006/relationships/image" Target="../media/image42.wmf"/><Relationship Id="rId21" Type="http://schemas.openxmlformats.org/officeDocument/2006/relationships/image" Target="../media/image37.wmf"/><Relationship Id="rId34" Type="http://schemas.openxmlformats.org/officeDocument/2006/relationships/image" Target="../media/image50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17" Type="http://schemas.openxmlformats.org/officeDocument/2006/relationships/image" Target="../media/image33.wmf"/><Relationship Id="rId25" Type="http://schemas.openxmlformats.org/officeDocument/2006/relationships/image" Target="../media/image41.wmf"/><Relationship Id="rId33" Type="http://schemas.openxmlformats.org/officeDocument/2006/relationships/image" Target="../media/image49.wmf"/><Relationship Id="rId2" Type="http://schemas.openxmlformats.org/officeDocument/2006/relationships/image" Target="../media/image18.wmf"/><Relationship Id="rId16" Type="http://schemas.openxmlformats.org/officeDocument/2006/relationships/image" Target="../media/image32.wmf"/><Relationship Id="rId20" Type="http://schemas.openxmlformats.org/officeDocument/2006/relationships/image" Target="../media/image36.wmf"/><Relationship Id="rId29" Type="http://schemas.openxmlformats.org/officeDocument/2006/relationships/image" Target="../media/image45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24" Type="http://schemas.openxmlformats.org/officeDocument/2006/relationships/image" Target="../media/image40.wmf"/><Relationship Id="rId32" Type="http://schemas.openxmlformats.org/officeDocument/2006/relationships/image" Target="../media/image48.wmf"/><Relationship Id="rId37" Type="http://schemas.openxmlformats.org/officeDocument/2006/relationships/image" Target="../media/image53.wmf"/><Relationship Id="rId5" Type="http://schemas.openxmlformats.org/officeDocument/2006/relationships/image" Target="../media/image21.wmf"/><Relationship Id="rId15" Type="http://schemas.openxmlformats.org/officeDocument/2006/relationships/image" Target="../media/image31.wmf"/><Relationship Id="rId23" Type="http://schemas.openxmlformats.org/officeDocument/2006/relationships/image" Target="../media/image39.wmf"/><Relationship Id="rId28" Type="http://schemas.openxmlformats.org/officeDocument/2006/relationships/image" Target="../media/image44.wmf"/><Relationship Id="rId36" Type="http://schemas.openxmlformats.org/officeDocument/2006/relationships/image" Target="../media/image52.wmf"/><Relationship Id="rId10" Type="http://schemas.openxmlformats.org/officeDocument/2006/relationships/image" Target="../media/image26.wmf"/><Relationship Id="rId19" Type="http://schemas.openxmlformats.org/officeDocument/2006/relationships/image" Target="../media/image35.wmf"/><Relationship Id="rId31" Type="http://schemas.openxmlformats.org/officeDocument/2006/relationships/image" Target="../media/image47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Relationship Id="rId14" Type="http://schemas.openxmlformats.org/officeDocument/2006/relationships/image" Target="../media/image30.wmf"/><Relationship Id="rId22" Type="http://schemas.openxmlformats.org/officeDocument/2006/relationships/image" Target="../media/image38.wmf"/><Relationship Id="rId27" Type="http://schemas.openxmlformats.org/officeDocument/2006/relationships/image" Target="../media/image43.wmf"/><Relationship Id="rId30" Type="http://schemas.openxmlformats.org/officeDocument/2006/relationships/image" Target="../media/image46.wmf"/><Relationship Id="rId35" Type="http://schemas.openxmlformats.org/officeDocument/2006/relationships/image" Target="../media/image51.wmf"/><Relationship Id="rId8" Type="http://schemas.openxmlformats.org/officeDocument/2006/relationships/image" Target="../media/image24.wmf"/><Relationship Id="rId3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6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6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63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70.wmf"/><Relationship Id="rId16" Type="http://schemas.openxmlformats.org/officeDocument/2006/relationships/image" Target="../media/image83.wmf"/><Relationship Id="rId1" Type="http://schemas.openxmlformats.org/officeDocument/2006/relationships/image" Target="../media/image69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5" Type="http://schemas.openxmlformats.org/officeDocument/2006/relationships/image" Target="../media/image8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Relationship Id="rId14" Type="http://schemas.openxmlformats.org/officeDocument/2006/relationships/image" Target="../media/image8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2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4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87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9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25.bin"/><Relationship Id="rId21" Type="http://schemas.openxmlformats.org/officeDocument/2006/relationships/image" Target="../media/image25.wmf"/><Relationship Id="rId42" Type="http://schemas.openxmlformats.org/officeDocument/2006/relationships/oleObject" Target="../embeddings/oleObject33.bin"/><Relationship Id="rId47" Type="http://schemas.openxmlformats.org/officeDocument/2006/relationships/image" Target="../media/image38.wmf"/><Relationship Id="rId63" Type="http://schemas.openxmlformats.org/officeDocument/2006/relationships/image" Target="../media/image46.wmf"/><Relationship Id="rId68" Type="http://schemas.openxmlformats.org/officeDocument/2006/relationships/oleObject" Target="../embeddings/oleObject46.bin"/><Relationship Id="rId16" Type="http://schemas.openxmlformats.org/officeDocument/2006/relationships/oleObject" Target="../embeddings/oleObject20.bin"/><Relationship Id="rId11" Type="http://schemas.openxmlformats.org/officeDocument/2006/relationships/image" Target="../media/image20.wmf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8.bin"/><Relationship Id="rId37" Type="http://schemas.openxmlformats.org/officeDocument/2006/relationships/image" Target="../media/image33.wmf"/><Relationship Id="rId40" Type="http://schemas.openxmlformats.org/officeDocument/2006/relationships/oleObject" Target="../embeddings/oleObject32.bin"/><Relationship Id="rId45" Type="http://schemas.openxmlformats.org/officeDocument/2006/relationships/image" Target="../media/image37.wmf"/><Relationship Id="rId53" Type="http://schemas.openxmlformats.org/officeDocument/2006/relationships/image" Target="../media/image41.wmf"/><Relationship Id="rId58" Type="http://schemas.openxmlformats.org/officeDocument/2006/relationships/oleObject" Target="../embeddings/oleObject41.bin"/><Relationship Id="rId66" Type="http://schemas.openxmlformats.org/officeDocument/2006/relationships/oleObject" Target="../embeddings/oleObject45.bin"/><Relationship Id="rId74" Type="http://schemas.openxmlformats.org/officeDocument/2006/relationships/oleObject" Target="../embeddings/oleObject49.bin"/><Relationship Id="rId5" Type="http://schemas.openxmlformats.org/officeDocument/2006/relationships/image" Target="../media/image17.wmf"/><Relationship Id="rId61" Type="http://schemas.openxmlformats.org/officeDocument/2006/relationships/image" Target="../media/image45.wmf"/><Relationship Id="rId19" Type="http://schemas.openxmlformats.org/officeDocument/2006/relationships/image" Target="../media/image24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8.wmf"/><Relationship Id="rId30" Type="http://schemas.openxmlformats.org/officeDocument/2006/relationships/oleObject" Target="../embeddings/oleObject27.bin"/><Relationship Id="rId35" Type="http://schemas.openxmlformats.org/officeDocument/2006/relationships/image" Target="../media/image32.wmf"/><Relationship Id="rId43" Type="http://schemas.openxmlformats.org/officeDocument/2006/relationships/image" Target="../media/image36.wmf"/><Relationship Id="rId48" Type="http://schemas.openxmlformats.org/officeDocument/2006/relationships/oleObject" Target="../embeddings/oleObject36.bin"/><Relationship Id="rId56" Type="http://schemas.openxmlformats.org/officeDocument/2006/relationships/oleObject" Target="../embeddings/oleObject40.bin"/><Relationship Id="rId64" Type="http://schemas.openxmlformats.org/officeDocument/2006/relationships/oleObject" Target="../embeddings/oleObject44.bin"/><Relationship Id="rId69" Type="http://schemas.openxmlformats.org/officeDocument/2006/relationships/image" Target="../media/image49.wmf"/><Relationship Id="rId77" Type="http://schemas.openxmlformats.org/officeDocument/2006/relationships/image" Target="../media/image53.wmf"/><Relationship Id="rId8" Type="http://schemas.openxmlformats.org/officeDocument/2006/relationships/oleObject" Target="../embeddings/oleObject16.bin"/><Relationship Id="rId51" Type="http://schemas.openxmlformats.org/officeDocument/2006/relationships/image" Target="../media/image40.wmf"/><Relationship Id="rId72" Type="http://schemas.openxmlformats.org/officeDocument/2006/relationships/oleObject" Target="../embeddings/oleObject48.bin"/><Relationship Id="rId3" Type="http://schemas.openxmlformats.org/officeDocument/2006/relationships/image" Target="../media/image8.jpeg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3.wmf"/><Relationship Id="rId25" Type="http://schemas.openxmlformats.org/officeDocument/2006/relationships/image" Target="../media/image27.wmf"/><Relationship Id="rId33" Type="http://schemas.openxmlformats.org/officeDocument/2006/relationships/image" Target="../media/image31.wmf"/><Relationship Id="rId38" Type="http://schemas.openxmlformats.org/officeDocument/2006/relationships/oleObject" Target="../embeddings/oleObject31.bin"/><Relationship Id="rId46" Type="http://schemas.openxmlformats.org/officeDocument/2006/relationships/oleObject" Target="../embeddings/oleObject35.bin"/><Relationship Id="rId59" Type="http://schemas.openxmlformats.org/officeDocument/2006/relationships/image" Target="../media/image44.wmf"/><Relationship Id="rId67" Type="http://schemas.openxmlformats.org/officeDocument/2006/relationships/image" Target="../media/image48.wmf"/><Relationship Id="rId20" Type="http://schemas.openxmlformats.org/officeDocument/2006/relationships/oleObject" Target="../embeddings/oleObject22.bin"/><Relationship Id="rId41" Type="http://schemas.openxmlformats.org/officeDocument/2006/relationships/image" Target="../media/image35.wmf"/><Relationship Id="rId54" Type="http://schemas.openxmlformats.org/officeDocument/2006/relationships/oleObject" Target="../embeddings/oleObject39.bin"/><Relationship Id="rId62" Type="http://schemas.openxmlformats.org/officeDocument/2006/relationships/oleObject" Target="../embeddings/oleObject43.bin"/><Relationship Id="rId70" Type="http://schemas.openxmlformats.org/officeDocument/2006/relationships/oleObject" Target="../embeddings/oleObject47.bin"/><Relationship Id="rId75" Type="http://schemas.openxmlformats.org/officeDocument/2006/relationships/image" Target="../media/image52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28" Type="http://schemas.openxmlformats.org/officeDocument/2006/relationships/oleObject" Target="../embeddings/oleObject26.bin"/><Relationship Id="rId36" Type="http://schemas.openxmlformats.org/officeDocument/2006/relationships/oleObject" Target="../embeddings/oleObject30.bin"/><Relationship Id="rId49" Type="http://schemas.openxmlformats.org/officeDocument/2006/relationships/image" Target="../media/image39.wmf"/><Relationship Id="rId57" Type="http://schemas.openxmlformats.org/officeDocument/2006/relationships/image" Target="../media/image43.wmf"/><Relationship Id="rId10" Type="http://schemas.openxmlformats.org/officeDocument/2006/relationships/oleObject" Target="../embeddings/oleObject17.bin"/><Relationship Id="rId31" Type="http://schemas.openxmlformats.org/officeDocument/2006/relationships/image" Target="../media/image30.wmf"/><Relationship Id="rId44" Type="http://schemas.openxmlformats.org/officeDocument/2006/relationships/oleObject" Target="../embeddings/oleObject34.bin"/><Relationship Id="rId52" Type="http://schemas.openxmlformats.org/officeDocument/2006/relationships/oleObject" Target="../embeddings/oleObject38.bin"/><Relationship Id="rId60" Type="http://schemas.openxmlformats.org/officeDocument/2006/relationships/oleObject" Target="../embeddings/oleObject42.bin"/><Relationship Id="rId65" Type="http://schemas.openxmlformats.org/officeDocument/2006/relationships/image" Target="../media/image47.wmf"/><Relationship Id="rId73" Type="http://schemas.openxmlformats.org/officeDocument/2006/relationships/image" Target="../media/image51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1.bin"/><Relationship Id="rId39" Type="http://schemas.openxmlformats.org/officeDocument/2006/relationships/image" Target="../media/image34.wmf"/><Relationship Id="rId34" Type="http://schemas.openxmlformats.org/officeDocument/2006/relationships/oleObject" Target="../embeddings/oleObject29.bin"/><Relationship Id="rId50" Type="http://schemas.openxmlformats.org/officeDocument/2006/relationships/oleObject" Target="../embeddings/oleObject37.bin"/><Relationship Id="rId55" Type="http://schemas.openxmlformats.org/officeDocument/2006/relationships/image" Target="../media/image42.wmf"/><Relationship Id="rId76" Type="http://schemas.openxmlformats.org/officeDocument/2006/relationships/oleObject" Target="../embeddings/oleObject50.bin"/><Relationship Id="rId7" Type="http://schemas.openxmlformats.org/officeDocument/2006/relationships/image" Target="../media/image18.wmf"/><Relationship Id="rId71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6.wmf"/><Relationship Id="rId3" Type="http://schemas.openxmlformats.org/officeDocument/2006/relationships/image" Target="../media/image58.jpeg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5.wmf"/><Relationship Id="rId5" Type="http://schemas.openxmlformats.org/officeDocument/2006/relationships/image" Target="../media/image6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5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64.wmf"/><Relationship Id="rId26" Type="http://schemas.openxmlformats.org/officeDocument/2006/relationships/image" Target="../media/image68.wmf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8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66.bin"/><Relationship Id="rId25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3.bin"/><Relationship Id="rId24" Type="http://schemas.openxmlformats.org/officeDocument/2006/relationships/image" Target="../media/image67.wmf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5.bin"/><Relationship Id="rId23" Type="http://schemas.openxmlformats.org/officeDocument/2006/relationships/oleObject" Target="../embeddings/oleObject69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6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2.wmf"/><Relationship Id="rId22" Type="http://schemas.openxmlformats.org/officeDocument/2006/relationships/image" Target="../media/image66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wmf"/><Relationship Id="rId18" Type="http://schemas.openxmlformats.org/officeDocument/2006/relationships/oleObject" Target="../embeddings/oleObject78.bin"/><Relationship Id="rId26" Type="http://schemas.openxmlformats.org/officeDocument/2006/relationships/oleObject" Target="../embeddings/oleObject82.bin"/><Relationship Id="rId3" Type="http://schemas.openxmlformats.org/officeDocument/2006/relationships/image" Target="../media/image84.jpeg"/><Relationship Id="rId21" Type="http://schemas.openxmlformats.org/officeDocument/2006/relationships/image" Target="../media/image76.wmf"/><Relationship Id="rId34" Type="http://schemas.openxmlformats.org/officeDocument/2006/relationships/oleObject" Target="../embeddings/oleObject86.bin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74.wmf"/><Relationship Id="rId25" Type="http://schemas.openxmlformats.org/officeDocument/2006/relationships/image" Target="../media/image78.wmf"/><Relationship Id="rId33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29" Type="http://schemas.openxmlformats.org/officeDocument/2006/relationships/image" Target="../media/image80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1.wmf"/><Relationship Id="rId24" Type="http://schemas.openxmlformats.org/officeDocument/2006/relationships/oleObject" Target="../embeddings/oleObject81.bin"/><Relationship Id="rId32" Type="http://schemas.openxmlformats.org/officeDocument/2006/relationships/oleObject" Target="../embeddings/oleObject85.bin"/><Relationship Id="rId5" Type="http://schemas.openxmlformats.org/officeDocument/2006/relationships/image" Target="../media/image69.wmf"/><Relationship Id="rId15" Type="http://schemas.openxmlformats.org/officeDocument/2006/relationships/image" Target="../media/image73.wmf"/><Relationship Id="rId23" Type="http://schemas.openxmlformats.org/officeDocument/2006/relationships/image" Target="../media/image77.wmf"/><Relationship Id="rId28" Type="http://schemas.openxmlformats.org/officeDocument/2006/relationships/oleObject" Target="../embeddings/oleObject83.bin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75.wmf"/><Relationship Id="rId31" Type="http://schemas.openxmlformats.org/officeDocument/2006/relationships/image" Target="../media/image81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Relationship Id="rId27" Type="http://schemas.openxmlformats.org/officeDocument/2006/relationships/image" Target="../media/image79.wmf"/><Relationship Id="rId30" Type="http://schemas.openxmlformats.org/officeDocument/2006/relationships/oleObject" Target="../embeddings/oleObject84.bin"/><Relationship Id="rId35" Type="http://schemas.openxmlformats.org/officeDocument/2006/relationships/image" Target="../media/image83.wmf"/><Relationship Id="rId8" Type="http://schemas.openxmlformats.org/officeDocument/2006/relationships/oleObject" Target="../embeddings/oleObject7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56002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Online Quiz Rules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9144000" cy="5257800"/>
          </a:xfrm>
        </p:spPr>
        <p:txBody>
          <a:bodyPr/>
          <a:lstStyle/>
          <a:p>
            <a:pPr marL="569913" indent="-533400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Leave the camera ON at all times</a:t>
            </a:r>
          </a:p>
          <a:p>
            <a:pPr marL="569913" indent="-533400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UNMUTE the mic at all times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pitchFamily="2" charset="2"/>
              </a:rPr>
              <a:t> Do NOT MUTE! I will control.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569913" indent="-533400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you have questions, type into the zoom chat window to me</a:t>
            </a:r>
          </a:p>
          <a:p>
            <a:pPr marL="569913" indent="-533400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POWER OFF your phone,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iPADs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any other computing devices other than the computer you take test with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solidFill>
                  <a:srgbClr val="7030A0"/>
                </a:solidFill>
                <a:latin typeface="Arial Narrow" charset="0"/>
              </a:rPr>
              <a:t>Turn off your pop-up blocker to Quest!</a:t>
            </a:r>
          </a:p>
          <a:p>
            <a:pPr marL="569913" indent="-533400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Have your calculator, formula sheet and clean scrap sheets out</a:t>
            </a:r>
          </a:p>
          <a:p>
            <a:pPr marL="569913" indent="-533400">
              <a:buFont typeface="Arial"/>
              <a:buChar char="•"/>
            </a:pPr>
            <a:r>
              <a:rPr lang="en-US" sz="2800" dirty="0">
                <a:latin typeface="Arial Narrow" charset="0"/>
              </a:rPr>
              <a:t>W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rite down </a:t>
            </a:r>
            <a:r>
              <a:rPr lang="en-US" sz="2800" dirty="0">
                <a:latin typeface="Arial Narrow" charset="0"/>
              </a:rPr>
              <a:t>your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answers on your scrap sheet!</a:t>
            </a:r>
            <a:endParaRPr lang="en-US" sz="2400" dirty="0">
              <a:solidFill>
                <a:schemeClr val="accent2"/>
              </a:solidFill>
              <a:latin typeface="Arial Narrow" charset="0"/>
            </a:endParaRP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solidFill>
                  <a:srgbClr val="7030A0"/>
                </a:solidFill>
                <a:latin typeface="Arial Narrow" charset="0"/>
              </a:rPr>
              <a:t>Be sure to push the “Submit “ button when submitting your answer!</a:t>
            </a:r>
          </a:p>
          <a:p>
            <a:pPr marL="569913" indent="-533400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you haven’t already, please send me the photos of the front and back of your formula sheet within 15min of the end of the </a:t>
            </a:r>
            <a:r>
              <a:rPr lang="en-US" sz="2800" dirty="0">
                <a:latin typeface="Arial Narrow" charset="0"/>
              </a:rPr>
              <a:t>class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3379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69CA-1B30-8D46-A18D-2132E08E490F}" type="slidenum">
              <a:rPr lang="en-US"/>
              <a:pPr/>
              <a:t>10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715000"/>
          </a:xfrm>
        </p:spPr>
        <p:txBody>
          <a:bodyPr/>
          <a:lstStyle/>
          <a:p>
            <a:r>
              <a:rPr lang="en-US" dirty="0"/>
              <a:t>In an RC circuit                          and</a:t>
            </a:r>
          </a:p>
          <a:p>
            <a:r>
              <a:rPr lang="en-US" dirty="0"/>
              <a:t>What can we see from the above equations?</a:t>
            </a:r>
          </a:p>
          <a:p>
            <a:pPr lvl="1"/>
            <a:r>
              <a:rPr lang="en-US" dirty="0"/>
              <a:t>Q and V</a:t>
            </a:r>
            <a:r>
              <a:rPr lang="en-US" baseline="-25000" dirty="0"/>
              <a:t>C</a:t>
            </a:r>
            <a:r>
              <a:rPr lang="en-US" dirty="0"/>
              <a:t> increase from 0 at t=0 to the maximum value </a:t>
            </a:r>
            <a:r>
              <a:rPr lang="en-US" dirty="0" err="1"/>
              <a:t>Q</a:t>
            </a:r>
            <a:r>
              <a:rPr lang="en-US" baseline="-25000" dirty="0" err="1"/>
              <a:t>max</a:t>
            </a:r>
            <a:r>
              <a:rPr lang="en-US" dirty="0"/>
              <a:t>=C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/>
              <a:t>  and V</a:t>
            </a:r>
            <a:r>
              <a:rPr lang="en-US" baseline="-25000" dirty="0"/>
              <a:t>C</a:t>
            </a:r>
            <a:r>
              <a:rPr lang="en-US" dirty="0"/>
              <a:t>=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/>
              <a:t>.</a:t>
            </a:r>
          </a:p>
          <a:p>
            <a:r>
              <a:rPr lang="en-US" dirty="0"/>
              <a:t>In how much time?</a:t>
            </a:r>
          </a:p>
          <a:p>
            <a:pPr lvl="1"/>
            <a:r>
              <a:rPr lang="en-US" dirty="0"/>
              <a:t>The quantity RC is called the </a:t>
            </a:r>
            <a:r>
              <a:rPr lang="en-US" b="1" u="sng" dirty="0">
                <a:solidFill>
                  <a:srgbClr val="FF0000"/>
                </a:solidFill>
              </a:rPr>
              <a:t>time constant </a:t>
            </a:r>
            <a:r>
              <a:rPr lang="en-US" dirty="0"/>
              <a:t>of the circuit, </a:t>
            </a:r>
            <a:r>
              <a:rPr lang="en-US" dirty="0" err="1">
                <a:latin typeface="Symbol" charset="2"/>
              </a:rPr>
              <a:t>τ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  <a:r>
              <a:rPr lang="en-US" dirty="0" err="1">
                <a:latin typeface="Symbol" charset="2"/>
              </a:rPr>
              <a:t>τ</a:t>
            </a:r>
            <a:r>
              <a:rPr lang="en-US" dirty="0">
                <a:latin typeface="Symbol" charset="2"/>
              </a:rPr>
              <a:t>=</a:t>
            </a:r>
            <a:r>
              <a:rPr lang="en-US" dirty="0"/>
              <a:t>RC, What is the unit?</a:t>
            </a:r>
          </a:p>
          <a:p>
            <a:pPr lvl="1"/>
            <a:r>
              <a:rPr lang="en-US" dirty="0"/>
              <a:t>What is the physical meaning?</a:t>
            </a:r>
          </a:p>
          <a:p>
            <a:pPr lvl="2"/>
            <a:r>
              <a:rPr lang="en-US" dirty="0"/>
              <a:t>The time required for a capacitor to reach (1 - e</a:t>
            </a:r>
            <a:r>
              <a:rPr lang="en-US" baseline="30000" dirty="0"/>
              <a:t>-1</a:t>
            </a:r>
            <a:r>
              <a:rPr lang="en-US" dirty="0"/>
              <a:t>)=0.63 or 63% of the full charge</a:t>
            </a:r>
          </a:p>
          <a:p>
            <a:r>
              <a:rPr lang="en-US" dirty="0"/>
              <a:t>The current is 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 Analysis of RC Circuits</a:t>
            </a:r>
          </a:p>
        </p:txBody>
      </p:sp>
      <p:graphicFrame>
        <p:nvGraphicFramePr>
          <p:cNvPr id="340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40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0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09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068870"/>
              </p:ext>
            </p:extLst>
          </p:nvPr>
        </p:nvGraphicFramePr>
        <p:xfrm>
          <a:off x="3017837" y="720725"/>
          <a:ext cx="22399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0" name="Equation" r:id="rId7" imgW="1091880" imgH="279360" progId="Equation.DSMT4">
                  <p:embed/>
                </p:oleObj>
              </mc:Choice>
              <mc:Fallback>
                <p:oleObj name="Equation" r:id="rId7" imgW="1091880" imgH="279360" progId="Equation.DSMT4">
                  <p:embed/>
                  <p:pic>
                    <p:nvPicPr>
                      <p:cNvPr id="3409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7" y="720725"/>
                        <a:ext cx="2239963" cy="57467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8575">
                        <a:solidFill>
                          <a:srgbClr val="C00000"/>
                        </a:solidFill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503601"/>
              </p:ext>
            </p:extLst>
          </p:nvPr>
        </p:nvGraphicFramePr>
        <p:xfrm>
          <a:off x="6018212" y="720725"/>
          <a:ext cx="21351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1" name="Equation" r:id="rId9" imgW="1041120" imgH="279360" progId="Equation.DSMT4">
                  <p:embed/>
                </p:oleObj>
              </mc:Choice>
              <mc:Fallback>
                <p:oleObj name="Equation" r:id="rId9" imgW="1041120" imgH="279360" progId="Equation.DSMT4">
                  <p:embed/>
                  <p:pic>
                    <p:nvPicPr>
                      <p:cNvPr id="3410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2" y="720725"/>
                        <a:ext cx="2135188" cy="573088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8575">
                        <a:solidFill>
                          <a:srgbClr val="C00000"/>
                        </a:solidFill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4391025" y="3857625"/>
            <a:ext cx="7143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Sec.</a:t>
            </a:r>
          </a:p>
        </p:txBody>
      </p:sp>
      <p:graphicFrame>
        <p:nvGraphicFramePr>
          <p:cNvPr id="341002" name="Object 10"/>
          <p:cNvGraphicFramePr>
            <a:graphicFrameLocks noChangeAspect="1"/>
          </p:cNvGraphicFramePr>
          <p:nvPr/>
        </p:nvGraphicFramePr>
        <p:xfrm>
          <a:off x="2808288" y="5784850"/>
          <a:ext cx="4683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2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3410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5784850"/>
                        <a:ext cx="46831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ChangeAspect="1"/>
          </p:cNvGraphicFramePr>
          <p:nvPr/>
        </p:nvGraphicFramePr>
        <p:xfrm>
          <a:off x="3232150" y="5562600"/>
          <a:ext cx="7302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3" name="Equation" r:id="rId13" imgW="355320" imgH="368280" progId="Equation.DSMT4">
                  <p:embed/>
                </p:oleObj>
              </mc:Choice>
              <mc:Fallback>
                <p:oleObj name="Equation" r:id="rId13" imgW="355320" imgH="368280" progId="Equation.DSMT4">
                  <p:embed/>
                  <p:pic>
                    <p:nvPicPr>
                      <p:cNvPr id="3410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5562600"/>
                        <a:ext cx="7302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4" name="Object 12"/>
          <p:cNvGraphicFramePr>
            <a:graphicFrameLocks noChangeAspect="1"/>
          </p:cNvGraphicFramePr>
          <p:nvPr/>
        </p:nvGraphicFramePr>
        <p:xfrm>
          <a:off x="3949700" y="5549900"/>
          <a:ext cx="10160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4" name="Equation" r:id="rId15" imgW="495300" imgH="381000" progId="Equation.DSMT4">
                  <p:embed/>
                </p:oleObj>
              </mc:Choice>
              <mc:Fallback>
                <p:oleObj name="Equation" r:id="rId15" imgW="495300" imgH="381000" progId="Equation.DSMT4">
                  <p:embed/>
                  <p:pic>
                    <p:nvPicPr>
                      <p:cNvPr id="3410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5549900"/>
                        <a:ext cx="101600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6A24555-D9C4-1E47-982C-14F9B70DD3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3000" y="5668191"/>
            <a:ext cx="1371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0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build="p"/>
      <p:bldP spid="3410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510B-C271-3147-8A57-49C48135F8AC}" type="slidenum">
              <a:rPr lang="en-US"/>
              <a:pPr/>
              <a:t>11</a:t>
            </a:fld>
            <a:endParaRPr lang="en-US"/>
          </a:p>
        </p:txBody>
      </p:sp>
      <p:pic>
        <p:nvPicPr>
          <p:cNvPr id="342018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85750"/>
            <a:ext cx="3276600" cy="2457450"/>
          </a:xfrm>
          <a:prstGeom prst="rect">
            <a:avLst/>
          </a:prstGeom>
          <a:noFill/>
        </p:spPr>
      </p:pic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12 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RC circuit, with </a:t>
            </a:r>
            <a:r>
              <a:rPr lang="en-US" sz="2000" b="1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capacitance in the circuit of the figure is C=0.30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F, the total resistance is 20k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and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12V.  Determine (a) the time constant,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charge the capacitor could acquire,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time it takes for the charge to reach 99% of this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when the charge Q is half its maximum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current,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charge Q when,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0.20 its maximum value. 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304800" y="26812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42022" name="Object 6"/>
          <p:cNvGraphicFramePr>
            <a:graphicFrameLocks noChangeAspect="1"/>
          </p:cNvGraphicFramePr>
          <p:nvPr/>
        </p:nvGraphicFramePr>
        <p:xfrm>
          <a:off x="4419600" y="2859088"/>
          <a:ext cx="39846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71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342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59088"/>
                        <a:ext cx="39846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7"/>
          <p:cNvGraphicFramePr>
            <a:graphicFrameLocks noChangeAspect="1"/>
          </p:cNvGraphicFramePr>
          <p:nvPr/>
        </p:nvGraphicFramePr>
        <p:xfrm>
          <a:off x="1600200" y="2895600"/>
          <a:ext cx="4333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72" name="Equation" r:id="rId6" imgW="228600" imgH="126720" progId="Equation.DSMT4">
                  <p:embed/>
                </p:oleObj>
              </mc:Choice>
              <mc:Fallback>
                <p:oleObj name="Equation" r:id="rId6" imgW="228600" imgH="126720" progId="Equation.DSMT4">
                  <p:embed/>
                  <p:pic>
                    <p:nvPicPr>
                      <p:cNvPr id="3420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95600"/>
                        <a:ext cx="43338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3048000" y="274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25" name="Object 9"/>
          <p:cNvGraphicFramePr>
            <a:graphicFrameLocks noChangeAspect="1"/>
          </p:cNvGraphicFramePr>
          <p:nvPr/>
        </p:nvGraphicFramePr>
        <p:xfrm>
          <a:off x="3124200" y="3149600"/>
          <a:ext cx="8969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73" name="Equation" r:id="rId8" imgW="419040" imgH="203040" progId="Equation.DSMT4">
                  <p:embed/>
                </p:oleObj>
              </mc:Choice>
              <mc:Fallback>
                <p:oleObj name="Equation" r:id="rId8" imgW="419040" imgH="203040" progId="Equation.DSMT4">
                  <p:embed/>
                  <p:pic>
                    <p:nvPicPr>
                      <p:cNvPr id="3420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49600"/>
                        <a:ext cx="8969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304800" y="35464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Since </a:t>
            </a:r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457200" y="4865688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current when Q is 0.5Q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max</a:t>
            </a: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304800" y="31273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Maximum charge is  </a:t>
            </a:r>
          </a:p>
        </p:txBody>
      </p:sp>
      <p:graphicFrame>
        <p:nvGraphicFramePr>
          <p:cNvPr id="342029" name="Object 13"/>
          <p:cNvGraphicFramePr>
            <a:graphicFrameLocks noChangeAspect="1"/>
          </p:cNvGraphicFramePr>
          <p:nvPr/>
        </p:nvGraphicFramePr>
        <p:xfrm>
          <a:off x="1524000" y="3595688"/>
          <a:ext cx="5207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74" name="Equation" r:id="rId10" imgW="253800" imgH="190440" progId="Equation.DSMT4">
                  <p:embed/>
                </p:oleObj>
              </mc:Choice>
              <mc:Fallback>
                <p:oleObj name="Equation" r:id="rId10" imgW="253800" imgH="190440" progId="Equation.DSMT4">
                  <p:embed/>
                  <p:pic>
                    <p:nvPicPr>
                      <p:cNvPr id="3420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95688"/>
                        <a:ext cx="52070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3810000" y="3546475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99% we obtain </a:t>
            </a:r>
          </a:p>
        </p:txBody>
      </p:sp>
      <p:graphicFrame>
        <p:nvGraphicFramePr>
          <p:cNvPr id="342031" name="Object 15"/>
          <p:cNvGraphicFramePr>
            <a:graphicFrameLocks noChangeAspect="1"/>
          </p:cNvGraphicFramePr>
          <p:nvPr/>
        </p:nvGraphicFramePr>
        <p:xfrm>
          <a:off x="6116638" y="3622675"/>
          <a:ext cx="11985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75" name="Equation" r:id="rId12" imgW="583920" imgH="164880" progId="Equation.DSMT4">
                  <p:embed/>
                </p:oleObj>
              </mc:Choice>
              <mc:Fallback>
                <p:oleObj name="Equation" r:id="rId12" imgW="583920" imgH="164880" progId="Equation.DSMT4">
                  <p:embed/>
                  <p:pic>
                    <p:nvPicPr>
                      <p:cNvPr id="3420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3622675"/>
                        <a:ext cx="119856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16"/>
          <p:cNvGraphicFramePr>
            <a:graphicFrameLocks noChangeAspect="1"/>
          </p:cNvGraphicFramePr>
          <p:nvPr/>
        </p:nvGraphicFramePr>
        <p:xfrm>
          <a:off x="544513" y="4016375"/>
          <a:ext cx="15890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76" name="Equation" r:id="rId14" imgW="774360" imgH="215640" progId="Equation.DSMT4">
                  <p:embed/>
                </p:oleObj>
              </mc:Choice>
              <mc:Fallback>
                <p:oleObj name="Equation" r:id="rId14" imgW="774360" imgH="215640" progId="Equation.DSMT4">
                  <p:embed/>
                  <p:pic>
                    <p:nvPicPr>
                      <p:cNvPr id="3420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016375"/>
                        <a:ext cx="158908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17"/>
          <p:cNvGraphicFramePr>
            <a:graphicFrameLocks noChangeAspect="1"/>
          </p:cNvGraphicFramePr>
          <p:nvPr/>
        </p:nvGraphicFramePr>
        <p:xfrm>
          <a:off x="2286000" y="4043363"/>
          <a:ext cx="20843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77" name="Equation" r:id="rId16" imgW="1015920" imgH="203040" progId="Equation.DSMT4">
                  <p:embed/>
                </p:oleObj>
              </mc:Choice>
              <mc:Fallback>
                <p:oleObj name="Equation" r:id="rId16" imgW="1015920" imgH="203040" progId="Equation.DSMT4">
                  <p:embed/>
                  <p:pic>
                    <p:nvPicPr>
                      <p:cNvPr id="3420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43363"/>
                        <a:ext cx="208438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18"/>
          <p:cNvGraphicFramePr>
            <a:graphicFrameLocks noChangeAspect="1"/>
          </p:cNvGraphicFramePr>
          <p:nvPr/>
        </p:nvGraphicFramePr>
        <p:xfrm>
          <a:off x="4460875" y="4056063"/>
          <a:ext cx="4159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78" name="Equation" r:id="rId18" imgW="203040" imgH="152280" progId="Equation.DSMT4">
                  <p:embed/>
                </p:oleObj>
              </mc:Choice>
              <mc:Fallback>
                <p:oleObj name="Equation" r:id="rId18" imgW="203040" imgH="152280" progId="Equation.DSMT4">
                  <p:embed/>
                  <p:pic>
                    <p:nvPicPr>
                      <p:cNvPr id="3420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4056063"/>
                        <a:ext cx="4159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304800" y="44259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(d) Since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36" name="Object 20"/>
          <p:cNvGraphicFramePr>
            <a:graphicFrameLocks noChangeAspect="1"/>
          </p:cNvGraphicFramePr>
          <p:nvPr/>
        </p:nvGraphicFramePr>
        <p:xfrm>
          <a:off x="1600200" y="4511675"/>
          <a:ext cx="4937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79" name="Equation" r:id="rId20" imgW="241200" imgH="139680" progId="Equation.DSMT4">
                  <p:embed/>
                </p:oleObj>
              </mc:Choice>
              <mc:Fallback>
                <p:oleObj name="Equation" r:id="rId20" imgW="241200" imgH="139680" progId="Equation.DSMT4">
                  <p:embed/>
                  <p:pic>
                    <p:nvPicPr>
                      <p:cNvPr id="3420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11675"/>
                        <a:ext cx="49371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7" name="Object 21"/>
          <p:cNvGraphicFramePr>
            <a:graphicFrameLocks noChangeAspect="1"/>
          </p:cNvGraphicFramePr>
          <p:nvPr/>
        </p:nvGraphicFramePr>
        <p:xfrm>
          <a:off x="4953000" y="4497388"/>
          <a:ext cx="46831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80" name="Equation" r:id="rId22" imgW="228600" imgH="152280" progId="Equation.DSMT4">
                  <p:embed/>
                </p:oleObj>
              </mc:Choice>
              <mc:Fallback>
                <p:oleObj name="Equation" r:id="rId22" imgW="228600" imgH="152280" progId="Equation.DSMT4">
                  <p:embed/>
                  <p:pic>
                    <p:nvPicPr>
                      <p:cNvPr id="3420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97388"/>
                        <a:ext cx="468313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3476625" y="442595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39" name="Object 23"/>
          <p:cNvGraphicFramePr>
            <a:graphicFrameLocks noChangeAspect="1"/>
          </p:cNvGraphicFramePr>
          <p:nvPr/>
        </p:nvGraphicFramePr>
        <p:xfrm>
          <a:off x="3505200" y="4953000"/>
          <a:ext cx="4032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81" name="Equation" r:id="rId24" imgW="228600" imgH="152280" progId="Equation.DSMT4">
                  <p:embed/>
                </p:oleObj>
              </mc:Choice>
              <mc:Fallback>
                <p:oleObj name="Equation" r:id="rId24" imgW="228600" imgH="152280" progId="Equation.DSMT4">
                  <p:embed/>
                  <p:pic>
                    <p:nvPicPr>
                      <p:cNvPr id="34203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53000"/>
                        <a:ext cx="403225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304800" y="5257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(e) When is I maximum?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1" name="Object 25"/>
          <p:cNvGraphicFramePr>
            <a:graphicFrameLocks noChangeAspect="1"/>
          </p:cNvGraphicFramePr>
          <p:nvPr/>
        </p:nvGraphicFramePr>
        <p:xfrm>
          <a:off x="4832350" y="5341938"/>
          <a:ext cx="5016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82" name="Equation" r:id="rId26" imgW="228600" imgH="152280" progId="Equation.DSMT4">
                  <p:embed/>
                </p:oleObj>
              </mc:Choice>
              <mc:Fallback>
                <p:oleObj name="Equation" r:id="rId26" imgW="228600" imgH="152280" progId="Equation.DSMT4">
                  <p:embed/>
                  <p:pic>
                    <p:nvPicPr>
                      <p:cNvPr id="3420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5341938"/>
                        <a:ext cx="50165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2" name="Text Box 26"/>
          <p:cNvSpPr txBox="1">
            <a:spLocks noChangeArrowheads="1"/>
          </p:cNvSpPr>
          <p:nvPr/>
        </p:nvSpPr>
        <p:spPr bwMode="auto">
          <a:xfrm>
            <a:off x="32766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when Q=0: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304800" y="5715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(f) What is Q when I=120mA?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4" name="Object 28"/>
          <p:cNvGraphicFramePr>
            <a:graphicFrameLocks noChangeAspect="1"/>
          </p:cNvGraphicFramePr>
          <p:nvPr/>
        </p:nvGraphicFramePr>
        <p:xfrm>
          <a:off x="3810000" y="5754688"/>
          <a:ext cx="5270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83" name="Equation" r:id="rId28" imgW="253800" imgH="190440" progId="Equation.DSMT4">
                  <p:embed/>
                </p:oleObj>
              </mc:Choice>
              <mc:Fallback>
                <p:oleObj name="Equation" r:id="rId28" imgW="253800" imgH="190440" progId="Equation.DSMT4">
                  <p:embed/>
                  <p:pic>
                    <p:nvPicPr>
                      <p:cNvPr id="34204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754688"/>
                        <a:ext cx="5270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5" name="Object 29"/>
          <p:cNvGraphicFramePr>
            <a:graphicFrameLocks noChangeAspect="1"/>
          </p:cNvGraphicFramePr>
          <p:nvPr/>
        </p:nvGraphicFramePr>
        <p:xfrm>
          <a:off x="3956050" y="6156325"/>
          <a:ext cx="5035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84" name="Equation" r:id="rId30" imgW="2971800" imgH="279360" progId="Equation.DSMT4">
                  <p:embed/>
                </p:oleObj>
              </mc:Choice>
              <mc:Fallback>
                <p:oleObj name="Equation" r:id="rId30" imgW="2971800" imgH="279360" progId="Equation.DSMT4">
                  <p:embed/>
                  <p:pic>
                    <p:nvPicPr>
                      <p:cNvPr id="34204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6156325"/>
                        <a:ext cx="503555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6" name="Object 30"/>
          <p:cNvGraphicFramePr>
            <a:graphicFrameLocks noChangeAspect="1"/>
          </p:cNvGraphicFramePr>
          <p:nvPr/>
        </p:nvGraphicFramePr>
        <p:xfrm>
          <a:off x="2057400" y="2819400"/>
          <a:ext cx="457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85" name="Equation" r:id="rId32" imgW="241200" imgH="164880" progId="Equation.DSMT4">
                  <p:embed/>
                </p:oleObj>
              </mc:Choice>
              <mc:Fallback>
                <p:oleObj name="Equation" r:id="rId32" imgW="241200" imgH="164880" progId="Equation.DSMT4">
                  <p:embed/>
                  <p:pic>
                    <p:nvPicPr>
                      <p:cNvPr id="34204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9400"/>
                        <a:ext cx="4572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7" name="Object 31"/>
          <p:cNvGraphicFramePr>
            <a:graphicFrameLocks noChangeAspect="1"/>
          </p:cNvGraphicFramePr>
          <p:nvPr/>
        </p:nvGraphicFramePr>
        <p:xfrm>
          <a:off x="4800600" y="2700338"/>
          <a:ext cx="9715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86" name="Equation" r:id="rId34" imgW="558720" imgH="203040" progId="Equation.DSMT4">
                  <p:embed/>
                </p:oleObj>
              </mc:Choice>
              <mc:Fallback>
                <p:oleObj name="Equation" r:id="rId34" imgW="558720" imgH="203040" progId="Equation.DSMT4">
                  <p:embed/>
                  <p:pic>
                    <p:nvPicPr>
                      <p:cNvPr id="34204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700338"/>
                        <a:ext cx="9715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8" name="Object 32"/>
          <p:cNvGraphicFramePr>
            <a:graphicFrameLocks noChangeAspect="1"/>
          </p:cNvGraphicFramePr>
          <p:nvPr/>
        </p:nvGraphicFramePr>
        <p:xfrm>
          <a:off x="5715000" y="2700338"/>
          <a:ext cx="13255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87" name="Equation" r:id="rId36" imgW="761760" imgH="203040" progId="Equation.DSMT4">
                  <p:embed/>
                </p:oleObj>
              </mc:Choice>
              <mc:Fallback>
                <p:oleObj name="Equation" r:id="rId36" imgW="761760" imgH="203040" progId="Equation.DSMT4">
                  <p:embed/>
                  <p:pic>
                    <p:nvPicPr>
                      <p:cNvPr id="34204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700338"/>
                        <a:ext cx="132556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9" name="Object 33"/>
          <p:cNvGraphicFramePr>
            <a:graphicFrameLocks noChangeAspect="1"/>
          </p:cNvGraphicFramePr>
          <p:nvPr/>
        </p:nvGraphicFramePr>
        <p:xfrm>
          <a:off x="7034213" y="2700338"/>
          <a:ext cx="13477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88" name="Equation" r:id="rId38" imgW="774360" imgH="203040" progId="Equation.DSMT4">
                  <p:embed/>
                </p:oleObj>
              </mc:Choice>
              <mc:Fallback>
                <p:oleObj name="Equation" r:id="rId38" imgW="774360" imgH="203040" progId="Equation.DSMT4">
                  <p:embed/>
                  <p:pic>
                    <p:nvPicPr>
                      <p:cNvPr id="34204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2700338"/>
                        <a:ext cx="1347787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0" name="Object 34"/>
          <p:cNvGraphicFramePr>
            <a:graphicFrameLocks noChangeAspect="1"/>
          </p:cNvGraphicFramePr>
          <p:nvPr/>
        </p:nvGraphicFramePr>
        <p:xfrm>
          <a:off x="3990975" y="3200400"/>
          <a:ext cx="7334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89" name="Equation" r:id="rId40" imgW="342720" imgH="164880" progId="Equation.DSMT4">
                  <p:embed/>
                </p:oleObj>
              </mc:Choice>
              <mc:Fallback>
                <p:oleObj name="Equation" r:id="rId40" imgW="342720" imgH="164880" progId="Equation.DSMT4">
                  <p:embed/>
                  <p:pic>
                    <p:nvPicPr>
                      <p:cNvPr id="34205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3200400"/>
                        <a:ext cx="73342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1" name="Object 35"/>
          <p:cNvGraphicFramePr>
            <a:graphicFrameLocks noChangeAspect="1"/>
          </p:cNvGraphicFramePr>
          <p:nvPr/>
        </p:nvGraphicFramePr>
        <p:xfrm>
          <a:off x="4648200" y="3124200"/>
          <a:ext cx="1603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90" name="Equation" r:id="rId42" imgW="749160" imgH="203040" progId="Equation.DSMT4">
                  <p:embed/>
                </p:oleObj>
              </mc:Choice>
              <mc:Fallback>
                <p:oleObj name="Equation" r:id="rId42" imgW="749160" imgH="203040" progId="Equation.DSMT4">
                  <p:embed/>
                  <p:pic>
                    <p:nvPicPr>
                      <p:cNvPr id="34205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24200"/>
                        <a:ext cx="1603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2" name="Object 36"/>
          <p:cNvGraphicFramePr>
            <a:graphicFrameLocks noChangeAspect="1"/>
          </p:cNvGraphicFramePr>
          <p:nvPr/>
        </p:nvGraphicFramePr>
        <p:xfrm>
          <a:off x="6259513" y="3200400"/>
          <a:ext cx="5984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91" name="Equation" r:id="rId44" imgW="279360" imgH="152280" progId="Equation.DSMT4">
                  <p:embed/>
                </p:oleObj>
              </mc:Choice>
              <mc:Fallback>
                <p:oleObj name="Equation" r:id="rId44" imgW="279360" imgH="152280" progId="Equation.DSMT4">
                  <p:embed/>
                  <p:pic>
                    <p:nvPicPr>
                      <p:cNvPr id="34205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3200400"/>
                        <a:ext cx="59848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3" name="Object 37"/>
          <p:cNvGraphicFramePr>
            <a:graphicFrameLocks noChangeAspect="1"/>
          </p:cNvGraphicFramePr>
          <p:nvPr/>
        </p:nvGraphicFramePr>
        <p:xfrm>
          <a:off x="6781800" y="3124200"/>
          <a:ext cx="14954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92" name="Equation" r:id="rId46" imgW="698400" imgH="203040" progId="Equation.DSMT4">
                  <p:embed/>
                </p:oleObj>
              </mc:Choice>
              <mc:Fallback>
                <p:oleObj name="Equation" r:id="rId46" imgW="698400" imgH="203040" progId="Equation.DSMT4">
                  <p:embed/>
                  <p:pic>
                    <p:nvPicPr>
                      <p:cNvPr id="34205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124200"/>
                        <a:ext cx="14954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4" name="Object 38"/>
          <p:cNvGraphicFramePr>
            <a:graphicFrameLocks noChangeAspect="1"/>
          </p:cNvGraphicFramePr>
          <p:nvPr/>
        </p:nvGraphicFramePr>
        <p:xfrm>
          <a:off x="2057400" y="3622675"/>
          <a:ext cx="4683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93" name="Equation" r:id="rId48" imgW="228600" imgH="164880" progId="Equation.DSMT4">
                  <p:embed/>
                </p:oleObj>
              </mc:Choice>
              <mc:Fallback>
                <p:oleObj name="Equation" r:id="rId48" imgW="228600" imgH="164880" progId="Equation.DSMT4">
                  <p:embed/>
                  <p:pic>
                    <p:nvPicPr>
                      <p:cNvPr id="34205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22675"/>
                        <a:ext cx="4683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5" name="Object 39"/>
          <p:cNvGraphicFramePr>
            <a:graphicFrameLocks noChangeAspect="1"/>
          </p:cNvGraphicFramePr>
          <p:nvPr/>
        </p:nvGraphicFramePr>
        <p:xfrm>
          <a:off x="2454275" y="3505200"/>
          <a:ext cx="13557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94" name="Equation" r:id="rId50" imgW="660240" imgH="279360" progId="Equation.DSMT4">
                  <p:embed/>
                </p:oleObj>
              </mc:Choice>
              <mc:Fallback>
                <p:oleObj name="Equation" r:id="rId50" imgW="660240" imgH="279360" progId="Equation.DSMT4">
                  <p:embed/>
                  <p:pic>
                    <p:nvPicPr>
                      <p:cNvPr id="34205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505200"/>
                        <a:ext cx="13557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6" name="Object 40"/>
          <p:cNvGraphicFramePr>
            <a:graphicFrameLocks noChangeAspect="1"/>
          </p:cNvGraphicFramePr>
          <p:nvPr/>
        </p:nvGraphicFramePr>
        <p:xfrm>
          <a:off x="7296150" y="3505200"/>
          <a:ext cx="17716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95" name="Equation" r:id="rId52" imgW="863280" imgH="279360" progId="Equation.DSMT4">
                  <p:embed/>
                </p:oleObj>
              </mc:Choice>
              <mc:Fallback>
                <p:oleObj name="Equation" r:id="rId52" imgW="863280" imgH="279360" progId="Equation.DSMT4">
                  <p:embed/>
                  <p:pic>
                    <p:nvPicPr>
                      <p:cNvPr id="34205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3505200"/>
                        <a:ext cx="177165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7" name="Object 41"/>
          <p:cNvGraphicFramePr>
            <a:graphicFrameLocks noChangeAspect="1"/>
          </p:cNvGraphicFramePr>
          <p:nvPr/>
        </p:nvGraphicFramePr>
        <p:xfrm>
          <a:off x="4811713" y="4079875"/>
          <a:ext cx="15890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96" name="Equation" r:id="rId54" imgW="774360" imgH="164880" progId="Equation.DSMT4">
                  <p:embed/>
                </p:oleObj>
              </mc:Choice>
              <mc:Fallback>
                <p:oleObj name="Equation" r:id="rId54" imgW="774360" imgH="164880" progId="Equation.DSMT4">
                  <p:embed/>
                  <p:pic>
                    <p:nvPicPr>
                      <p:cNvPr id="34205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4079875"/>
                        <a:ext cx="158908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8" name="Object 42"/>
          <p:cNvGraphicFramePr>
            <a:graphicFrameLocks noChangeAspect="1"/>
          </p:cNvGraphicFramePr>
          <p:nvPr/>
        </p:nvGraphicFramePr>
        <p:xfrm>
          <a:off x="6400800" y="4079875"/>
          <a:ext cx="10668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97" name="Equation" r:id="rId56" imgW="520560" imgH="164880" progId="Equation.DSMT4">
                  <p:embed/>
                </p:oleObj>
              </mc:Choice>
              <mc:Fallback>
                <p:oleObj name="Equation" r:id="rId56" imgW="520560" imgH="164880" progId="Equation.DSMT4">
                  <p:embed/>
                  <p:pic>
                    <p:nvPicPr>
                      <p:cNvPr id="34205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79875"/>
                        <a:ext cx="106680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9" name="Object 43"/>
          <p:cNvGraphicFramePr>
            <a:graphicFrameLocks noChangeAspect="1"/>
          </p:cNvGraphicFramePr>
          <p:nvPr/>
        </p:nvGraphicFramePr>
        <p:xfrm>
          <a:off x="7391400" y="4002088"/>
          <a:ext cx="15367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98" name="Equation" r:id="rId58" imgW="749160" imgH="203040" progId="Equation.DSMT4">
                  <p:embed/>
                </p:oleObj>
              </mc:Choice>
              <mc:Fallback>
                <p:oleObj name="Equation" r:id="rId58" imgW="749160" imgH="203040" progId="Equation.DSMT4">
                  <p:embed/>
                  <p:pic>
                    <p:nvPicPr>
                      <p:cNvPr id="34205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002088"/>
                        <a:ext cx="153670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0" name="Object 44"/>
          <p:cNvGraphicFramePr>
            <a:graphicFrameLocks noChangeAspect="1"/>
          </p:cNvGraphicFramePr>
          <p:nvPr/>
        </p:nvGraphicFramePr>
        <p:xfrm>
          <a:off x="2124075" y="4495800"/>
          <a:ext cx="3905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99" name="Equation" r:id="rId60" imgW="190440" imgH="152280" progId="Equation.DSMT4">
                  <p:embed/>
                </p:oleObj>
              </mc:Choice>
              <mc:Fallback>
                <p:oleObj name="Equation" r:id="rId60" imgW="190440" imgH="152280" progId="Equation.DSMT4">
                  <p:embed/>
                  <p:pic>
                    <p:nvPicPr>
                      <p:cNvPr id="34206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495800"/>
                        <a:ext cx="390525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1" name="Object 45"/>
          <p:cNvGraphicFramePr>
            <a:graphicFrameLocks noChangeAspect="1"/>
          </p:cNvGraphicFramePr>
          <p:nvPr/>
        </p:nvGraphicFramePr>
        <p:xfrm>
          <a:off x="2443163" y="4459288"/>
          <a:ext cx="8334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00" name="Equation" r:id="rId62" imgW="406080" imgH="203040" progId="Equation.DSMT4">
                  <p:embed/>
                </p:oleObj>
              </mc:Choice>
              <mc:Fallback>
                <p:oleObj name="Equation" r:id="rId62" imgW="406080" imgH="203040" progId="Equation.DSMT4">
                  <p:embed/>
                  <p:pic>
                    <p:nvPicPr>
                      <p:cNvPr id="34206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4459288"/>
                        <a:ext cx="833437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2" name="Object 46"/>
          <p:cNvGraphicFramePr>
            <a:graphicFrameLocks noChangeAspect="1"/>
          </p:cNvGraphicFramePr>
          <p:nvPr/>
        </p:nvGraphicFramePr>
        <p:xfrm>
          <a:off x="5410200" y="4419600"/>
          <a:ext cx="13017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01" name="Equation" r:id="rId64" imgW="634680" imgH="228600" progId="Equation.DSMT4">
                  <p:embed/>
                </p:oleObj>
              </mc:Choice>
              <mc:Fallback>
                <p:oleObj name="Equation" r:id="rId64" imgW="634680" imgH="228600" progId="Equation.DSMT4">
                  <p:embed/>
                  <p:pic>
                    <p:nvPicPr>
                      <p:cNvPr id="34206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19600"/>
                        <a:ext cx="13017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3" name="Object 47"/>
          <p:cNvGraphicFramePr>
            <a:graphicFrameLocks noChangeAspect="1"/>
          </p:cNvGraphicFramePr>
          <p:nvPr/>
        </p:nvGraphicFramePr>
        <p:xfrm>
          <a:off x="6565900" y="4419600"/>
          <a:ext cx="5207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02" name="Equation" r:id="rId66" imgW="253800" imgH="203040" progId="Equation.DSMT4">
                  <p:embed/>
                </p:oleObj>
              </mc:Choice>
              <mc:Fallback>
                <p:oleObj name="Equation" r:id="rId66" imgW="253800" imgH="203040" progId="Equation.DSMT4">
                  <p:embed/>
                  <p:pic>
                    <p:nvPicPr>
                      <p:cNvPr id="342063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4419600"/>
                        <a:ext cx="5207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4" name="Object 48"/>
          <p:cNvGraphicFramePr>
            <a:graphicFrameLocks noChangeAspect="1"/>
          </p:cNvGraphicFramePr>
          <p:nvPr/>
        </p:nvGraphicFramePr>
        <p:xfrm>
          <a:off x="3886200" y="4876800"/>
          <a:ext cx="40116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03" name="Equation" r:id="rId68" imgW="2273040" imgH="279360" progId="Equation.DSMT4">
                  <p:embed/>
                </p:oleObj>
              </mc:Choice>
              <mc:Fallback>
                <p:oleObj name="Equation" r:id="rId68" imgW="2273040" imgH="279360" progId="Equation.DSMT4">
                  <p:embed/>
                  <p:pic>
                    <p:nvPicPr>
                      <p:cNvPr id="34206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76800"/>
                        <a:ext cx="4011613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5" name="Object 49"/>
          <p:cNvGraphicFramePr>
            <a:graphicFrameLocks noChangeAspect="1"/>
          </p:cNvGraphicFramePr>
          <p:nvPr/>
        </p:nvGraphicFramePr>
        <p:xfrm>
          <a:off x="7848600" y="4876800"/>
          <a:ext cx="10080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04" name="Equation" r:id="rId70" imgW="571320" imgH="203040" progId="Equation.DSMT4">
                  <p:embed/>
                </p:oleObj>
              </mc:Choice>
              <mc:Fallback>
                <p:oleObj name="Equation" r:id="rId70" imgW="571320" imgH="203040" progId="Equation.DSMT4">
                  <p:embed/>
                  <p:pic>
                    <p:nvPicPr>
                      <p:cNvPr id="34206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876800"/>
                        <a:ext cx="10080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6" name="Object 50"/>
          <p:cNvGraphicFramePr>
            <a:graphicFrameLocks noChangeAspect="1"/>
          </p:cNvGraphicFramePr>
          <p:nvPr/>
        </p:nvGraphicFramePr>
        <p:xfrm>
          <a:off x="5257800" y="5257800"/>
          <a:ext cx="1755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05" name="Equation" r:id="rId72" imgW="799920" imgH="228600" progId="Equation.DSMT4">
                  <p:embed/>
                </p:oleObj>
              </mc:Choice>
              <mc:Fallback>
                <p:oleObj name="Equation" r:id="rId72" imgW="799920" imgH="228600" progId="Equation.DSMT4">
                  <p:embed/>
                  <p:pic>
                    <p:nvPicPr>
                      <p:cNvPr id="34206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257800"/>
                        <a:ext cx="17557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7" name="Object 51"/>
          <p:cNvGraphicFramePr>
            <a:graphicFrameLocks noChangeAspect="1"/>
          </p:cNvGraphicFramePr>
          <p:nvPr/>
        </p:nvGraphicFramePr>
        <p:xfrm>
          <a:off x="6975475" y="5257800"/>
          <a:ext cx="12541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06" name="Equation" r:id="rId74" imgW="571320" imgH="203040" progId="Equation.DSMT4">
                  <p:embed/>
                </p:oleObj>
              </mc:Choice>
              <mc:Fallback>
                <p:oleObj name="Equation" r:id="rId74" imgW="571320" imgH="203040" progId="Equation.DSMT4">
                  <p:embed/>
                  <p:pic>
                    <p:nvPicPr>
                      <p:cNvPr id="34206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5257800"/>
                        <a:ext cx="12541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8" name="Object 52"/>
          <p:cNvGraphicFramePr>
            <a:graphicFrameLocks noChangeAspect="1"/>
          </p:cNvGraphicFramePr>
          <p:nvPr/>
        </p:nvGraphicFramePr>
        <p:xfrm>
          <a:off x="4360863" y="5715000"/>
          <a:ext cx="15827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07" name="Equation" r:id="rId76" imgW="761760" imgH="228600" progId="Equation.DSMT4">
                  <p:embed/>
                </p:oleObj>
              </mc:Choice>
              <mc:Fallback>
                <p:oleObj name="Equation" r:id="rId76" imgW="761760" imgH="228600" progId="Equation.DSMT4">
                  <p:embed/>
                  <p:pic>
                    <p:nvPicPr>
                      <p:cNvPr id="342068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715000"/>
                        <a:ext cx="158273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86AA3A-251C-A24E-92AA-4DAF7052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99451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4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4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4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4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34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34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4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3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34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3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34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/>
      <p:bldP spid="342021" grpId="0"/>
      <p:bldP spid="342024" grpId="0"/>
      <p:bldP spid="342026" grpId="0"/>
      <p:bldP spid="342027" grpId="0"/>
      <p:bldP spid="342028" grpId="0"/>
      <p:bldP spid="342030" grpId="0"/>
      <p:bldP spid="342035" grpId="0"/>
      <p:bldP spid="342038" grpId="0"/>
      <p:bldP spid="342040" grpId="0"/>
      <p:bldP spid="342042" grpId="0"/>
      <p:bldP spid="3420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6F05-E739-D244-93FC-DE27C2B688DE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00" y="-457200"/>
            <a:ext cx="5334000" cy="3657600"/>
            <a:chOff x="480" y="480"/>
            <a:chExt cx="5040" cy="3600"/>
          </a:xfrm>
        </p:grpSpPr>
        <p:pic>
          <p:nvPicPr>
            <p:cNvPr id="343043" name="Picture 3" descr="FG26_0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48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343044" name="Rectangle 4"/>
            <p:cNvSpPr>
              <a:spLocks noChangeArrowheads="1"/>
            </p:cNvSpPr>
            <p:nvPr/>
          </p:nvSpPr>
          <p:spPr bwMode="auto">
            <a:xfrm>
              <a:off x="1968" y="816"/>
              <a:ext cx="3552" cy="2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458200" cy="3352800"/>
          </a:xfrm>
        </p:spPr>
        <p:txBody>
          <a:bodyPr/>
          <a:lstStyle/>
          <a:p>
            <a:pPr lvl="1"/>
            <a:r>
              <a:rPr lang="en-US" dirty="0"/>
              <a:t>The rate at which the charge leaves the capacitor equals the negative of the current flows through the resistor</a:t>
            </a:r>
          </a:p>
          <a:p>
            <a:pPr lvl="2"/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= - </a:t>
            </a:r>
            <a:r>
              <a:rPr lang="en-US" dirty="0" err="1"/>
              <a:t>dQ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pPr lvl="2"/>
            <a:r>
              <a:rPr lang="en-US" dirty="0"/>
              <a:t>Negative since the current is leaving the capacitor </a:t>
            </a:r>
          </a:p>
          <a:p>
            <a:pPr lvl="1"/>
            <a:r>
              <a:rPr lang="en-US" dirty="0"/>
              <a:t>Thus the voltage equation becomes a differential equation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 Discharging an RC Circuit</a:t>
            </a:r>
          </a:p>
        </p:txBody>
      </p:sp>
      <p:graphicFrame>
        <p:nvGraphicFramePr>
          <p:cNvPr id="343047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9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430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8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9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3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9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30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228600" y="685800"/>
            <a:ext cx="739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a capacitor is already charged, it is allowed to discharge through the resistance 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S is closed, the voltage across the resistor at any instant equals that across the capacitor. Thus IR=Q/C.</a:t>
            </a:r>
          </a:p>
        </p:txBody>
      </p:sp>
      <p:graphicFrame>
        <p:nvGraphicFramePr>
          <p:cNvPr id="343051" name="Object 11"/>
          <p:cNvGraphicFramePr>
            <a:graphicFrameLocks noChangeAspect="1"/>
          </p:cNvGraphicFramePr>
          <p:nvPr/>
        </p:nvGraphicFramePr>
        <p:xfrm>
          <a:off x="1114425" y="5338763"/>
          <a:ext cx="11715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94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3430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5338763"/>
                        <a:ext cx="1171575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2" name="Object 12"/>
          <p:cNvGraphicFramePr>
            <a:graphicFrameLocks noChangeAspect="1"/>
          </p:cNvGraphicFramePr>
          <p:nvPr/>
        </p:nvGraphicFramePr>
        <p:xfrm>
          <a:off x="5181600" y="5334000"/>
          <a:ext cx="7286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95" name="Equation" r:id="rId10" imgW="355320" imgH="406080" progId="Equation.DSMT4">
                  <p:embed/>
                </p:oleObj>
              </mc:Choice>
              <mc:Fallback>
                <p:oleObj name="Equation" r:id="rId10" imgW="355320" imgH="406080" progId="Equation.DSMT4">
                  <p:embed/>
                  <p:pic>
                    <p:nvPicPr>
                      <p:cNvPr id="3430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34000"/>
                        <a:ext cx="72866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3" name="AutoShape 13"/>
          <p:cNvSpPr>
            <a:spLocks noChangeArrowheads="1"/>
          </p:cNvSpPr>
          <p:nvPr/>
        </p:nvSpPr>
        <p:spPr bwMode="auto">
          <a:xfrm>
            <a:off x="2998788" y="5426075"/>
            <a:ext cx="2105025" cy="730250"/>
          </a:xfrm>
          <a:prstGeom prst="rightArrow">
            <a:avLst>
              <a:gd name="adj1" fmla="val 50000"/>
              <a:gd name="adj2" fmla="val 7206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graphicFrame>
        <p:nvGraphicFramePr>
          <p:cNvPr id="343054" name="Object 14"/>
          <p:cNvGraphicFramePr>
            <a:graphicFrameLocks noChangeAspect="1"/>
          </p:cNvGraphicFramePr>
          <p:nvPr/>
        </p:nvGraphicFramePr>
        <p:xfrm>
          <a:off x="2301875" y="5334000"/>
          <a:ext cx="3651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96" name="Equation" r:id="rId12" imgW="177480" imgH="368280" progId="Equation.DSMT4">
                  <p:embed/>
                </p:oleObj>
              </mc:Choice>
              <mc:Fallback>
                <p:oleObj name="Equation" r:id="rId12" imgW="177480" imgH="368280" progId="Equation.DSMT4">
                  <p:embed/>
                  <p:pic>
                    <p:nvPicPr>
                      <p:cNvPr id="3430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334000"/>
                        <a:ext cx="3651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5" name="Object 15"/>
          <p:cNvGraphicFramePr>
            <a:graphicFrameLocks noChangeAspect="1"/>
          </p:cNvGraphicFramePr>
          <p:nvPr/>
        </p:nvGraphicFramePr>
        <p:xfrm>
          <a:off x="5949950" y="5340350"/>
          <a:ext cx="755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97" name="Equation" r:id="rId14" imgW="368280" imgH="368280" progId="Equation.DSMT4">
                  <p:embed/>
                </p:oleObj>
              </mc:Choice>
              <mc:Fallback>
                <p:oleObj name="Equation" r:id="rId14" imgW="368280" imgH="368280" progId="Equation.DSMT4">
                  <p:embed/>
                  <p:pic>
                    <p:nvPicPr>
                      <p:cNvPr id="3430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5340350"/>
                        <a:ext cx="7556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45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3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3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5" grpId="0" build="p"/>
      <p:bldP spid="343050" grpId="0" build="p"/>
      <p:bldP spid="3430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D4CA-406F-DC4C-B0CF-5F5D38D9E15A}" type="slidenum">
              <a:rPr lang="en-US"/>
              <a:pPr/>
              <a:t>13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458200" cy="5715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Now, let’s integrate from </a:t>
            </a:r>
            <a:r>
              <a:rPr lang="en-US" dirty="0" err="1"/>
              <a:t>t</a:t>
            </a:r>
            <a:r>
              <a:rPr lang="en-US" dirty="0"/>
              <a:t>=0 when the charge is Q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dirty="0" err="1"/>
              <a:t>t</a:t>
            </a:r>
            <a:r>
              <a:rPr lang="en-US" dirty="0"/>
              <a:t> when the charge is Q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result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Thus, we obtain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does this tell you about the charge on the capacitor?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decreases exponentially w/ time at the time constant RC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Just like the case of charging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is: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 current also decreases exponentially </a:t>
            </a:r>
            <a:r>
              <a:rPr lang="en-US" dirty="0" err="1"/>
              <a:t>w</a:t>
            </a:r>
            <a:r>
              <a:rPr lang="en-US" dirty="0"/>
              <a:t>/ time </a:t>
            </a:r>
            <a:r>
              <a:rPr lang="en-US" dirty="0" err="1"/>
              <a:t>w</a:t>
            </a:r>
            <a:r>
              <a:rPr lang="en-US" dirty="0"/>
              <a:t>/ the constant RC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 Discharging an RC Circuit</a:t>
            </a: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7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44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7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40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7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4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4038600" y="990600"/>
          <a:ext cx="12715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74" name="Equation" r:id="rId7" imgW="533160" imgH="406080" progId="Equation.DSMT4">
                  <p:embed/>
                </p:oleObj>
              </mc:Choice>
              <mc:Fallback>
                <p:oleObj name="Equation" r:id="rId7" imgW="533160" imgH="406080" progId="Equation.DSMT4">
                  <p:embed/>
                  <p:pic>
                    <p:nvPicPr>
                      <p:cNvPr id="344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990600"/>
                        <a:ext cx="1271588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2" name="Object 8"/>
          <p:cNvGraphicFramePr>
            <a:graphicFrameLocks noChangeAspect="1"/>
          </p:cNvGraphicFramePr>
          <p:nvPr/>
        </p:nvGraphicFramePr>
        <p:xfrm>
          <a:off x="2870200" y="1946275"/>
          <a:ext cx="1092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75" name="Equation" r:id="rId9" imgW="533160" imgH="291960" progId="Equation.DSMT4">
                  <p:embed/>
                </p:oleObj>
              </mc:Choice>
              <mc:Fallback>
                <p:oleObj name="Equation" r:id="rId9" imgW="533160" imgH="291960" progId="Equation.DSMT4">
                  <p:embed/>
                  <p:pic>
                    <p:nvPicPr>
                      <p:cNvPr id="3440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946275"/>
                        <a:ext cx="10922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3" name="Object 9"/>
          <p:cNvGraphicFramePr>
            <a:graphicFrameLocks noChangeAspect="1"/>
          </p:cNvGraphicFramePr>
          <p:nvPr/>
        </p:nvGraphicFramePr>
        <p:xfrm>
          <a:off x="3276600" y="2743200"/>
          <a:ext cx="2514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76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3440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3200"/>
                        <a:ext cx="2514600" cy="6667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10"/>
          <p:cNvGraphicFramePr>
            <a:graphicFrameLocks noChangeAspect="1"/>
          </p:cNvGraphicFramePr>
          <p:nvPr/>
        </p:nvGraphicFramePr>
        <p:xfrm>
          <a:off x="2960688" y="4945063"/>
          <a:ext cx="4683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77" name="Equation" r:id="rId13" imgW="228600" imgH="152280" progId="Equation.DSMT4">
                  <p:embed/>
                </p:oleObj>
              </mc:Choice>
              <mc:Fallback>
                <p:oleObj name="Equation" r:id="rId13" imgW="228600" imgH="152280" progId="Equation.DSMT4">
                  <p:embed/>
                  <p:pic>
                    <p:nvPicPr>
                      <p:cNvPr id="344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945063"/>
                        <a:ext cx="46831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11"/>
          <p:cNvGraphicFramePr>
            <a:graphicFrameLocks noChangeAspect="1"/>
          </p:cNvGraphicFramePr>
          <p:nvPr/>
        </p:nvGraphicFramePr>
        <p:xfrm>
          <a:off x="5864225" y="4857750"/>
          <a:ext cx="1908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78"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344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4857750"/>
                        <a:ext cx="1908175" cy="5524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4267200" y="4724400"/>
            <a:ext cx="533400" cy="838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4077" name="Object 13"/>
          <p:cNvGraphicFramePr>
            <a:graphicFrameLocks noChangeAspect="1"/>
          </p:cNvGraphicFramePr>
          <p:nvPr/>
        </p:nvGraphicFramePr>
        <p:xfrm>
          <a:off x="3962400" y="1828800"/>
          <a:ext cx="9620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79" name="Equation" r:id="rId17" imgW="469800" imgH="406080" progId="Equation.DSMT4">
                  <p:embed/>
                </p:oleObj>
              </mc:Choice>
              <mc:Fallback>
                <p:oleObj name="Equation" r:id="rId17" imgW="469800" imgH="406080" progId="Equation.DSMT4">
                  <p:embed/>
                  <p:pic>
                    <p:nvPicPr>
                      <p:cNvPr id="3440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962025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8" name="Object 14"/>
          <p:cNvGraphicFramePr>
            <a:graphicFrameLocks noChangeAspect="1"/>
          </p:cNvGraphicFramePr>
          <p:nvPr/>
        </p:nvGraphicFramePr>
        <p:xfrm>
          <a:off x="4884738" y="1833563"/>
          <a:ext cx="75406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80" name="Equation" r:id="rId19" imgW="368280" imgH="368280" progId="Equation.DSMT4">
                  <p:embed/>
                </p:oleObj>
              </mc:Choice>
              <mc:Fallback>
                <p:oleObj name="Equation" r:id="rId19" imgW="368280" imgH="368280" progId="Equation.DSMT4">
                  <p:embed/>
                  <p:pic>
                    <p:nvPicPr>
                      <p:cNvPr id="3440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1833563"/>
                        <a:ext cx="754062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9" name="Object 15"/>
          <p:cNvGraphicFramePr>
            <a:graphicFrameLocks noChangeAspect="1"/>
          </p:cNvGraphicFramePr>
          <p:nvPr/>
        </p:nvGraphicFramePr>
        <p:xfrm>
          <a:off x="3405188" y="4724400"/>
          <a:ext cx="93821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81" name="Equation" r:id="rId21" imgW="457200" imgH="368280" progId="Equation.DSMT4">
                  <p:embed/>
                </p:oleObj>
              </mc:Choice>
              <mc:Fallback>
                <p:oleObj name="Equation" r:id="rId21" imgW="457200" imgH="368280" progId="Equation.DSMT4">
                  <p:embed/>
                  <p:pic>
                    <p:nvPicPr>
                      <p:cNvPr id="3440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4724400"/>
                        <a:ext cx="93821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0" name="Object 16"/>
          <p:cNvGraphicFramePr>
            <a:graphicFrameLocks noChangeAspect="1"/>
          </p:cNvGraphicFramePr>
          <p:nvPr/>
        </p:nvGraphicFramePr>
        <p:xfrm>
          <a:off x="4287838" y="4724400"/>
          <a:ext cx="11985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82" name="Equation" r:id="rId23" imgW="583920" imgH="368280" progId="Equation.DSMT4">
                  <p:embed/>
                </p:oleObj>
              </mc:Choice>
              <mc:Fallback>
                <p:oleObj name="Equation" r:id="rId23" imgW="583920" imgH="368280" progId="Equation.DSMT4">
                  <p:embed/>
                  <p:pic>
                    <p:nvPicPr>
                      <p:cNvPr id="3440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4724400"/>
                        <a:ext cx="11985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81" name="Text Box 17"/>
          <p:cNvSpPr txBox="1">
            <a:spLocks noChangeArrowheads="1"/>
          </p:cNvSpPr>
          <p:nvPr/>
        </p:nvSpPr>
        <p:spPr bwMode="auto">
          <a:xfrm>
            <a:off x="5410200" y="4341813"/>
            <a:ext cx="1246188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What is this?</a:t>
            </a:r>
          </a:p>
        </p:txBody>
      </p:sp>
      <p:cxnSp>
        <p:nvCxnSpPr>
          <p:cNvPr id="344082" name="AutoShape 18"/>
          <p:cNvCxnSpPr>
            <a:cxnSpLocks noChangeShapeType="1"/>
            <a:stCxn id="344081" idx="1"/>
            <a:endCxn id="344076" idx="0"/>
          </p:cNvCxnSpPr>
          <p:nvPr/>
        </p:nvCxnSpPr>
        <p:spPr bwMode="auto">
          <a:xfrm rot="10800000" flipV="1">
            <a:off x="4533900" y="4524376"/>
            <a:ext cx="876300" cy="200024"/>
          </a:xfrm>
          <a:prstGeom prst="curvedConnector2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344083" name="Object 19"/>
          <p:cNvGraphicFramePr>
            <a:graphicFrameLocks noChangeAspect="1"/>
          </p:cNvGraphicFramePr>
          <p:nvPr/>
        </p:nvGraphicFramePr>
        <p:xfrm>
          <a:off x="5205413" y="990600"/>
          <a:ext cx="11191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83" name="Equation" r:id="rId25" imgW="469800" imgH="368280" progId="Equation.DSMT4">
                  <p:embed/>
                </p:oleObj>
              </mc:Choice>
              <mc:Fallback>
                <p:oleObj name="Equation" r:id="rId25" imgW="469800" imgH="368280" progId="Equation.DSMT4">
                  <p:embed/>
                  <p:pic>
                    <p:nvPicPr>
                      <p:cNvPr id="34408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990600"/>
                        <a:ext cx="1119187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7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4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uiExpand="1" build="p"/>
      <p:bldP spid="344076" grpId="0" animBg="1"/>
      <p:bldP spid="344081" grpId="0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586E-D0B3-A344-B11D-9C94336125B6}" type="slidenum">
              <a:rPr lang="en-US"/>
              <a:pPr/>
              <a:t>14</a:t>
            </a:fld>
            <a:endParaRPr lang="en-US"/>
          </a:p>
        </p:txBody>
      </p:sp>
      <p:pic>
        <p:nvPicPr>
          <p:cNvPr id="345090" name="Picture 2" descr="FG26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-990600"/>
            <a:ext cx="2514600" cy="4038600"/>
          </a:xfrm>
          <a:prstGeom prst="rect">
            <a:avLst/>
          </a:prstGeom>
          <a:noFill/>
        </p:spPr>
      </p:pic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13 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Discharging RC circuit.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 the RC circuit shown in the figure the battery has fully charged the capacitor, so Q</a:t>
            </a:r>
            <a:r>
              <a:rPr lang="en-US" sz="20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dirty="0">
                <a:solidFill>
                  <a:schemeClr val="accent2"/>
                </a:solidFill>
                <a:latin typeface="Edwardian Script ITC"/>
                <a:cs typeface="Edwardian Script ITC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Then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=0, the switch is thrown from position a to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20.0V, and the capacitance C=1.02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F.  The current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observed to decrease to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Since the current reaches to 0.5 of its initial value in 40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s, we can obtain </a:t>
            </a:r>
          </a:p>
        </p:txBody>
      </p:sp>
      <p:graphicFrame>
        <p:nvGraphicFramePr>
          <p:cNvPr id="345094" name="Object 6"/>
          <p:cNvGraphicFramePr>
            <a:graphicFrameLocks noChangeAspect="1"/>
          </p:cNvGraphicFramePr>
          <p:nvPr/>
        </p:nvGraphicFramePr>
        <p:xfrm>
          <a:off x="2335213" y="5464175"/>
          <a:ext cx="4841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3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3450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5464175"/>
                        <a:ext cx="4841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value of Q at t=0 is</a:t>
            </a:r>
          </a:p>
        </p:txBody>
      </p:sp>
      <p:graphicFrame>
        <p:nvGraphicFramePr>
          <p:cNvPr id="345096" name="Object 8"/>
          <p:cNvGraphicFramePr>
            <a:graphicFrameLocks noChangeAspect="1"/>
          </p:cNvGraphicFramePr>
          <p:nvPr/>
        </p:nvGraphicFramePr>
        <p:xfrm>
          <a:off x="1939925" y="4611688"/>
          <a:ext cx="6508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4"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3450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611688"/>
                        <a:ext cx="65087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228600" y="1828800"/>
            <a:ext cx="8305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0.50 of its initial value in 40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s. (a) what is the value of R?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the value of Q, the charge on the capacitor,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Q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=60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s? </a:t>
            </a:r>
          </a:p>
        </p:txBody>
      </p:sp>
      <p:graphicFrame>
        <p:nvGraphicFramePr>
          <p:cNvPr id="345098" name="Object 10"/>
          <p:cNvGraphicFramePr>
            <a:graphicFrameLocks noChangeAspect="1"/>
          </p:cNvGraphicFramePr>
          <p:nvPr/>
        </p:nvGraphicFramePr>
        <p:xfrm>
          <a:off x="381000" y="3048000"/>
          <a:ext cx="1524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5" name="Equation" r:id="rId8" imgW="838080" imgH="241200" progId="Equation.DSMT4">
                  <p:embed/>
                </p:oleObj>
              </mc:Choice>
              <mc:Fallback>
                <p:oleObj name="Equation" r:id="rId8" imgW="838080" imgH="241200" progId="Equation.DSMT4">
                  <p:embed/>
                  <p:pic>
                    <p:nvPicPr>
                      <p:cNvPr id="3450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0"/>
                        <a:ext cx="1524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9" name="Object 11"/>
          <p:cNvGraphicFramePr>
            <a:graphicFrameLocks noChangeAspect="1"/>
          </p:cNvGraphicFramePr>
          <p:nvPr/>
        </p:nvGraphicFramePr>
        <p:xfrm>
          <a:off x="3236913" y="3011488"/>
          <a:ext cx="16398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6" name="Equation" r:id="rId10" imgW="901440" imgH="228600" progId="Equation.DSMT4">
                  <p:embed/>
                </p:oleObj>
              </mc:Choice>
              <mc:Fallback>
                <p:oleObj name="Equation" r:id="rId10" imgW="901440" imgH="228600" progId="Equation.DSMT4">
                  <p:embed/>
                  <p:pic>
                    <p:nvPicPr>
                      <p:cNvPr id="3450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011488"/>
                        <a:ext cx="163988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0" name="Object 12"/>
          <p:cNvGraphicFramePr>
            <a:graphicFrameLocks noChangeAspect="1"/>
          </p:cNvGraphicFramePr>
          <p:nvPr/>
        </p:nvGraphicFramePr>
        <p:xfrm>
          <a:off x="6689725" y="3048000"/>
          <a:ext cx="2378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7" name="Equation" r:id="rId12" imgW="1307880" imgH="203040" progId="Equation.DSMT4">
                  <p:embed/>
                </p:oleObj>
              </mc:Choice>
              <mc:Fallback>
                <p:oleObj name="Equation" r:id="rId12" imgW="1307880" imgH="203040" progId="Equation.DSMT4">
                  <p:embed/>
                  <p:pic>
                    <p:nvPicPr>
                      <p:cNvPr id="3451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3048000"/>
                        <a:ext cx="23780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1" name="Object 13"/>
          <p:cNvGraphicFramePr>
            <a:graphicFrameLocks noChangeAspect="1"/>
          </p:cNvGraphicFramePr>
          <p:nvPr/>
        </p:nvGraphicFramePr>
        <p:xfrm>
          <a:off x="2057400" y="3719513"/>
          <a:ext cx="4619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8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3451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19513"/>
                        <a:ext cx="4619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02" name="AutoShape 14"/>
          <p:cNvSpPr>
            <a:spLocks noChangeArrowheads="1"/>
          </p:cNvSpPr>
          <p:nvPr/>
        </p:nvSpPr>
        <p:spPr bwMode="auto">
          <a:xfrm>
            <a:off x="2133600" y="2971800"/>
            <a:ext cx="996950" cy="609600"/>
          </a:xfrm>
          <a:prstGeom prst="rightArrow">
            <a:avLst>
              <a:gd name="adj1" fmla="val 50000"/>
              <a:gd name="adj2" fmla="val 4088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0.5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  <a:r>
              <a:rPr lang="en-US" sz="1600" b="1" baseline="-25000">
                <a:solidFill>
                  <a:srgbClr val="CC0000"/>
                </a:solidFill>
                <a:latin typeface="Arial Narrow" charset="0"/>
              </a:rPr>
              <a:t>0</a:t>
            </a: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>
            <a:off x="4906963" y="2971800"/>
            <a:ext cx="1722437" cy="609600"/>
          </a:xfrm>
          <a:prstGeom prst="rightArrow">
            <a:avLst>
              <a:gd name="adj1" fmla="val 50000"/>
              <a:gd name="adj2" fmla="val 7063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457200" y="3429000"/>
            <a:ext cx="1468438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Solve for R</a:t>
            </a: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685800" y="541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RC time</a:t>
            </a: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304800" y="4953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) What do we need to know first for the value of Q at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=60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s?</a:t>
            </a: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685800" y="579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45108" name="Object 20"/>
          <p:cNvGraphicFramePr>
            <a:graphicFrameLocks noChangeAspect="1"/>
          </p:cNvGraphicFramePr>
          <p:nvPr/>
        </p:nvGraphicFramePr>
        <p:xfrm>
          <a:off x="1600200" y="5846763"/>
          <a:ext cx="17986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9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3451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846763"/>
                        <a:ext cx="179863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9" name="Object 21"/>
          <p:cNvGraphicFramePr>
            <a:graphicFrameLocks noChangeAspect="1"/>
          </p:cNvGraphicFramePr>
          <p:nvPr/>
        </p:nvGraphicFramePr>
        <p:xfrm>
          <a:off x="2486025" y="3657600"/>
          <a:ext cx="12477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0" name="Equation" r:id="rId18" imgW="685800" imgH="228600" progId="Equation.DSMT4">
                  <p:embed/>
                </p:oleObj>
              </mc:Choice>
              <mc:Fallback>
                <p:oleObj name="Equation" r:id="rId18" imgW="685800" imgH="228600" progId="Equation.DSMT4">
                  <p:embed/>
                  <p:pic>
                    <p:nvPicPr>
                      <p:cNvPr id="34510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3657600"/>
                        <a:ext cx="12477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0" name="Object 22"/>
          <p:cNvGraphicFramePr>
            <a:graphicFrameLocks noChangeAspect="1"/>
          </p:cNvGraphicFramePr>
          <p:nvPr/>
        </p:nvGraphicFramePr>
        <p:xfrm>
          <a:off x="3657600" y="3581400"/>
          <a:ext cx="38115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1" name="Equation" r:id="rId20" imgW="2095200" imgH="279360" progId="Equation.DSMT4">
                  <p:embed/>
                </p:oleObj>
              </mc:Choice>
              <mc:Fallback>
                <p:oleObj name="Equation" r:id="rId20" imgW="2095200" imgH="279360" progId="Equation.DSMT4">
                  <p:embed/>
                  <p:pic>
                    <p:nvPicPr>
                      <p:cNvPr id="3451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38115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1" name="Object 23"/>
          <p:cNvGraphicFramePr>
            <a:graphicFrameLocks noChangeAspect="1"/>
          </p:cNvGraphicFramePr>
          <p:nvPr/>
        </p:nvGraphicFramePr>
        <p:xfrm>
          <a:off x="2590800" y="4611688"/>
          <a:ext cx="8588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2" name="Equation" r:id="rId22" imgW="419040" imgH="203040" progId="Equation.DSMT4">
                  <p:embed/>
                </p:oleObj>
              </mc:Choice>
              <mc:Fallback>
                <p:oleObj name="Equation" r:id="rId22" imgW="419040" imgH="203040" progId="Equation.DSMT4">
                  <p:embed/>
                  <p:pic>
                    <p:nvPicPr>
                      <p:cNvPr id="3451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11688"/>
                        <a:ext cx="85883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2" name="Object 24"/>
          <p:cNvGraphicFramePr>
            <a:graphicFrameLocks noChangeAspect="1"/>
          </p:cNvGraphicFramePr>
          <p:nvPr/>
        </p:nvGraphicFramePr>
        <p:xfrm>
          <a:off x="3413125" y="4648200"/>
          <a:ext cx="7016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3" name="Equation" r:id="rId24" imgW="342720" imgH="164880" progId="Equation.DSMT4">
                  <p:embed/>
                </p:oleObj>
              </mc:Choice>
              <mc:Fallback>
                <p:oleObj name="Equation" r:id="rId24" imgW="342720" imgH="164880" progId="Equation.DSMT4">
                  <p:embed/>
                  <p:pic>
                    <p:nvPicPr>
                      <p:cNvPr id="3451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4648200"/>
                        <a:ext cx="7016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3" name="Object 25"/>
          <p:cNvGraphicFramePr>
            <a:graphicFrameLocks noChangeAspect="1"/>
          </p:cNvGraphicFramePr>
          <p:nvPr/>
        </p:nvGraphicFramePr>
        <p:xfrm>
          <a:off x="4059238" y="4559300"/>
          <a:ext cx="32559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4" name="Equation" r:id="rId26" imgW="1587240" imgH="228600" progId="Equation.DSMT4">
                  <p:embed/>
                </p:oleObj>
              </mc:Choice>
              <mc:Fallback>
                <p:oleObj name="Equation" r:id="rId26" imgW="1587240" imgH="228600" progId="Equation.DSMT4">
                  <p:embed/>
                  <p:pic>
                    <p:nvPicPr>
                      <p:cNvPr id="3451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4559300"/>
                        <a:ext cx="32559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4" name="Object 26"/>
          <p:cNvGraphicFramePr>
            <a:graphicFrameLocks noChangeAspect="1"/>
          </p:cNvGraphicFramePr>
          <p:nvPr/>
        </p:nvGraphicFramePr>
        <p:xfrm>
          <a:off x="2743200" y="5410200"/>
          <a:ext cx="7270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5" name="Equation" r:id="rId28" imgW="342720" imgH="164880" progId="Equation.DSMT4">
                  <p:embed/>
                </p:oleObj>
              </mc:Choice>
              <mc:Fallback>
                <p:oleObj name="Equation" r:id="rId28" imgW="342720" imgH="164880" progId="Equation.DSMT4">
                  <p:embed/>
                  <p:pic>
                    <p:nvPicPr>
                      <p:cNvPr id="3451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7270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5" name="Object 27"/>
          <p:cNvGraphicFramePr>
            <a:graphicFrameLocks noChangeAspect="1"/>
          </p:cNvGraphicFramePr>
          <p:nvPr/>
        </p:nvGraphicFramePr>
        <p:xfrm>
          <a:off x="3455988" y="5334000"/>
          <a:ext cx="31734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6" name="Equation" r:id="rId30" imgW="1498320" imgH="228600" progId="Equation.DSMT4">
                  <p:embed/>
                </p:oleObj>
              </mc:Choice>
              <mc:Fallback>
                <p:oleObj name="Equation" r:id="rId30" imgW="1498320" imgH="228600" progId="Equation.DSMT4">
                  <p:embed/>
                  <p:pic>
                    <p:nvPicPr>
                      <p:cNvPr id="3451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334000"/>
                        <a:ext cx="317341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6" name="Object 28"/>
          <p:cNvGraphicFramePr>
            <a:graphicFrameLocks noChangeAspect="1"/>
          </p:cNvGraphicFramePr>
          <p:nvPr/>
        </p:nvGraphicFramePr>
        <p:xfrm>
          <a:off x="3351213" y="5791200"/>
          <a:ext cx="12969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7" name="Equation" r:id="rId32" imgW="622080" imgH="228600" progId="Equation.DSMT4">
                  <p:embed/>
                </p:oleObj>
              </mc:Choice>
              <mc:Fallback>
                <p:oleObj name="Equation" r:id="rId32" imgW="622080" imgH="228600" progId="Equation.DSMT4">
                  <p:embed/>
                  <p:pic>
                    <p:nvPicPr>
                      <p:cNvPr id="34511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5791200"/>
                        <a:ext cx="129698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7" name="Object 29"/>
          <p:cNvGraphicFramePr>
            <a:graphicFrameLocks noChangeAspect="1"/>
          </p:cNvGraphicFramePr>
          <p:nvPr/>
        </p:nvGraphicFramePr>
        <p:xfrm>
          <a:off x="4645025" y="5791200"/>
          <a:ext cx="38893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8" name="Equation" r:id="rId34" imgW="1866600" imgH="228600" progId="Equation.DSMT4">
                  <p:embed/>
                </p:oleObj>
              </mc:Choice>
              <mc:Fallback>
                <p:oleObj name="Equation" r:id="rId34" imgW="1866600" imgH="228600" progId="Equation.DSMT4">
                  <p:embed/>
                  <p:pic>
                    <p:nvPicPr>
                      <p:cNvPr id="34511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5791200"/>
                        <a:ext cx="38893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0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4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  <p:bldP spid="345093" grpId="0"/>
      <p:bldP spid="345095" grpId="0"/>
      <p:bldP spid="345097" grpId="0"/>
      <p:bldP spid="345102" grpId="0" animBg="1"/>
      <p:bldP spid="345103" grpId="0" animBg="1"/>
      <p:bldP spid="345104" grpId="0" animBg="1"/>
      <p:bldP spid="345105" grpId="0"/>
      <p:bldP spid="345106" grpId="0"/>
      <p:bldP spid="345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EA1A-E26B-CA4E-9F51-E8BAD8AA4DBB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24600" y="3200400"/>
            <a:ext cx="3505200" cy="3200400"/>
            <a:chOff x="144" y="1248"/>
            <a:chExt cx="3888" cy="2928"/>
          </a:xfrm>
        </p:grpSpPr>
        <p:pic>
          <p:nvPicPr>
            <p:cNvPr id="346115" name="Picture 3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1248"/>
              <a:ext cx="3888" cy="2916"/>
            </a:xfrm>
            <a:prstGeom prst="rect">
              <a:avLst/>
            </a:prstGeom>
            <a:noFill/>
          </p:spPr>
        </p:pic>
        <p:sp>
          <p:nvSpPr>
            <p:cNvPr id="346116" name="Rectangle 4"/>
            <p:cNvSpPr>
              <a:spLocks noChangeArrowheads="1"/>
            </p:cNvSpPr>
            <p:nvPr/>
          </p:nvSpPr>
          <p:spPr bwMode="auto">
            <a:xfrm>
              <a:off x="1056" y="1248"/>
              <a:ext cx="2064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6117" name="Rectangle 5"/>
            <p:cNvSpPr>
              <a:spLocks noChangeArrowheads="1"/>
            </p:cNvSpPr>
            <p:nvPr/>
          </p:nvSpPr>
          <p:spPr bwMode="auto">
            <a:xfrm>
              <a:off x="1872" y="3984"/>
              <a:ext cx="48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1371600"/>
            <a:ext cx="3124200" cy="3048000"/>
            <a:chOff x="480" y="1620"/>
            <a:chExt cx="3120" cy="2364"/>
          </a:xfrm>
        </p:grpSpPr>
        <p:pic>
          <p:nvPicPr>
            <p:cNvPr id="346119" name="Picture 7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620"/>
              <a:ext cx="3120" cy="2340"/>
            </a:xfrm>
            <a:prstGeom prst="rect">
              <a:avLst/>
            </a:prstGeom>
            <a:noFill/>
          </p:spPr>
        </p:pic>
        <p:sp>
          <p:nvSpPr>
            <p:cNvPr id="346120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208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61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/>
              <a:t>What do you think the charging and discharging characteristics of RC circuits can be used for?</a:t>
            </a:r>
          </a:p>
          <a:p>
            <a:pPr lvl="1"/>
            <a:r>
              <a:rPr lang="en-US" dirty="0"/>
              <a:t>To produce voltage pulses at a regular frequency</a:t>
            </a:r>
          </a:p>
          <a:p>
            <a:pPr lvl="1"/>
            <a:r>
              <a:rPr lang="en-US" dirty="0"/>
              <a:t> How?</a:t>
            </a:r>
          </a:p>
          <a:p>
            <a:pPr lvl="2"/>
            <a:r>
              <a:rPr lang="en-US" dirty="0"/>
              <a:t>The capacitor charges up to a particular voltage and discharges</a:t>
            </a:r>
          </a:p>
          <a:p>
            <a:pPr lvl="2"/>
            <a:r>
              <a:rPr lang="en-US" dirty="0"/>
              <a:t>A simple way of doing this is to use breakdown of voltage in a gas filled tube</a:t>
            </a:r>
          </a:p>
          <a:p>
            <a:pPr lvl="3"/>
            <a:r>
              <a:rPr lang="en-US" dirty="0"/>
              <a:t>The discharge occurs when the voltage breaks down at V</a:t>
            </a:r>
            <a:r>
              <a:rPr lang="en-US" baseline="-25000" dirty="0"/>
              <a:t>0</a:t>
            </a:r>
          </a:p>
          <a:p>
            <a:pPr lvl="3"/>
            <a:r>
              <a:rPr lang="en-US" dirty="0"/>
              <a:t>After the completion of discharge, the tube no longer conducts</a:t>
            </a:r>
          </a:p>
          <a:p>
            <a:pPr lvl="3"/>
            <a:r>
              <a:rPr lang="en-US" dirty="0"/>
              <a:t>Then the voltage is at V</a:t>
            </a:r>
            <a:r>
              <a:rPr lang="en-US" baseline="-25000" dirty="0"/>
              <a:t>0</a:t>
            </a:r>
            <a:r>
              <a:rPr lang="en-US" dirty="0"/>
              <a:t>’ and it starts charging up</a:t>
            </a:r>
          </a:p>
          <a:p>
            <a:pPr lvl="3"/>
            <a:r>
              <a:rPr lang="en-US" dirty="0"/>
              <a:t>How do you think the voltage as a function of time look?</a:t>
            </a:r>
          </a:p>
          <a:p>
            <a:pPr lvl="4"/>
            <a:r>
              <a:rPr lang="en-US" dirty="0"/>
              <a:t>A sawtooth shape</a:t>
            </a:r>
          </a:p>
          <a:p>
            <a:pPr lvl="2"/>
            <a:r>
              <a:rPr lang="en-US" dirty="0"/>
              <a:t>Pacemaker, intermittent windshield wiper,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46122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 Application of the RC Circuit</a:t>
            </a:r>
          </a:p>
        </p:txBody>
      </p:sp>
      <p:graphicFrame>
        <p:nvGraphicFramePr>
          <p:cNvPr id="3461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3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61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3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61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3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461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8534400" y="1905000"/>
            <a:ext cx="609600" cy="685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6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6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6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6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6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6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6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6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6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1" grpId="0" build="p"/>
      <p:bldP spid="3461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#16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0193" y="1447800"/>
            <a:ext cx="305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Apr. 6,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1266522" y="2074628"/>
            <a:ext cx="7115478" cy="35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3600" dirty="0">
                <a:latin typeface="Arial Narrow" charset="0"/>
              </a:rPr>
              <a:t>CH 26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RC Circuit</a:t>
            </a:r>
          </a:p>
          <a:p>
            <a:pPr algn="l">
              <a:buNone/>
            </a:pPr>
            <a:r>
              <a:rPr lang="en-US" sz="3600" dirty="0">
                <a:latin typeface="Arial Narrow" charset="0"/>
              </a:rPr>
              <a:t>CH 27: Magnetism &amp; Magnetic Field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Electric Current and Magnetism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Magnetic Field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Magnetic Force on a Moving Charge</a:t>
            </a:r>
          </a:p>
          <a:p>
            <a:pPr lvl="1" indent="0">
              <a:buNone/>
            </a:pPr>
            <a:endParaRPr lang="en-US" sz="3200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2A6D-CD48-E741-9379-FA0A45B14ADC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77FA-3DBD-AE48-8D55-6CCB0DC816A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5E7C-D8A6-8447-A53A-F8F56C8C808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7E9D2-87FF-EB4F-85C2-0AC2B235B0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715289B7-9B1C-1740-BE1C-0A658A7C3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02" y="5810778"/>
            <a:ext cx="7604198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#10, due 11pm, Monday, Apr. 20!!</a:t>
            </a:r>
          </a:p>
        </p:txBody>
      </p:sp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198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8392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Reading Assignments: CH27.6, 27.8 and 27.9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Non-comprehensive term exam in class Wednesday, Apr. 15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Do NOT miss the exam!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This is one of the two exams that will be chosen </a:t>
            </a:r>
            <a:r>
              <a:rPr lang="en-US" sz="2400"/>
              <a:t>for the final </a:t>
            </a:r>
            <a:r>
              <a:rPr lang="en-US" sz="2400" dirty="0"/>
              <a:t>grade!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Covers CH25.1 through what we finish Monday, Apr. 13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Online exam based on Quest but must join zoom class 12:55pm!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You can use your calculator but DO NOT input formula into it!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Cell phones or any types of computers cannot replace a calculator!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Turn off your phones!!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BYOF: You may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No derivations, word definitions or solutions of any problems!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Let’s be fair to other students and not cheat!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14728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/>
              <a:t>Reminder: Special Project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4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400" dirty="0"/>
              <a:t>Due: Beginning of the class Monday, Apr. 13</a:t>
            </a:r>
          </a:p>
          <a:p>
            <a:pPr lvl="1"/>
            <a:r>
              <a:rPr lang="en-US" sz="2000" dirty="0"/>
              <a:t>Scan all pages of your special project into the pdf format</a:t>
            </a:r>
          </a:p>
          <a:p>
            <a:pPr lvl="1"/>
            <a:r>
              <a:rPr lang="en-US" sz="2000" dirty="0"/>
              <a:t>Save all pages into one file with the filename SP5-YourLastName-YourFirstName.pdf</a:t>
            </a:r>
          </a:p>
          <a:p>
            <a:pPr lvl="1"/>
            <a:r>
              <a:rPr lang="en-US" sz="2000" dirty="0"/>
              <a:t>Send me the file no later than 1pm Monday, Apr. 13</a:t>
            </a:r>
          </a:p>
          <a:p>
            <a:r>
              <a:rPr lang="en-US" sz="2400" dirty="0"/>
              <a:t>Spreadsheet has been posted on the class web page.  Download ASAP.</a:t>
            </a:r>
          </a:p>
        </p:txBody>
      </p:sp>
    </p:spTree>
    <p:extLst>
      <p:ext uri="{BB962C8B-B14F-4D97-AF65-F5344CB8AC3E}">
        <p14:creationId xmlns:p14="http://schemas.microsoft.com/office/powerpoint/2010/main" val="6264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8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9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2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6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9144"/>
            <a:ext cx="7772400" cy="609600"/>
          </a:xfrm>
        </p:spPr>
        <p:txBody>
          <a:bodyPr/>
          <a:lstStyle/>
          <a:p>
            <a:r>
              <a:rPr lang="en-US" dirty="0"/>
              <a:t>The Bad Receptacle Story!</a:t>
            </a:r>
          </a:p>
        </p:txBody>
      </p:sp>
      <p:pic>
        <p:nvPicPr>
          <p:cNvPr id="8" name="Picture 7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8885FD51-AD0C-4949-80C8-3BA0D5C6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47950" y="1956574"/>
            <a:ext cx="3848099" cy="2895600"/>
          </a:xfrm>
          <a:prstGeom prst="rect">
            <a:avLst/>
          </a:prstGeom>
        </p:spPr>
      </p:pic>
      <p:pic>
        <p:nvPicPr>
          <p:cNvPr id="10" name="Picture 9" descr="A picture containing table, indoor, items, small&#10;&#10;Description automatically generated">
            <a:extLst>
              <a:ext uri="{FF2B5EF4-FFF2-40B4-BE49-F238E27FC236}">
                <a16:creationId xmlns:a16="http://schemas.microsoft.com/office/drawing/2014/main" id="{22589401-E35A-1A4F-ADC7-1BDFD003E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81081" y="1956574"/>
            <a:ext cx="3848101" cy="289560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EA5DCA5D-E354-4F43-8D3B-D671BC7F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sz="2800" kern="0" dirty="0">
                <a:solidFill>
                  <a:schemeClr val="accent2"/>
                </a:solidFill>
              </a:rPr>
              <a:t>What’s the big Q?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37C2821-DAA2-EA4E-BD09-3ACDC149A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71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pPr algn="l"/>
            <a:r>
              <a:rPr lang="en-US" sz="2800" kern="0" dirty="0">
                <a:solidFill>
                  <a:srgbClr val="C00000"/>
                </a:solidFill>
              </a:rPr>
              <a:t>Why did this connection burnt in the first place?</a:t>
            </a:r>
          </a:p>
        </p:txBody>
      </p:sp>
      <p:pic>
        <p:nvPicPr>
          <p:cNvPr id="3" name="Picture 2" descr="A picture containing building, dirty, white, sitting&#10;&#10;Description automatically generated">
            <a:extLst>
              <a:ext uri="{FF2B5EF4-FFF2-40B4-BE49-F238E27FC236}">
                <a16:creationId xmlns:a16="http://schemas.microsoft.com/office/drawing/2014/main" id="{C5E3E778-FE56-0E42-A840-2EC1A0D32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95521" y="1966911"/>
            <a:ext cx="3848101" cy="2886076"/>
          </a:xfrm>
          <a:prstGeom prst="rect">
            <a:avLst/>
          </a:prstGeom>
        </p:spPr>
      </p:pic>
      <p:sp>
        <p:nvSpPr>
          <p:cNvPr id="15" name="Oval 12">
            <a:extLst>
              <a:ext uri="{FF2B5EF4-FFF2-40B4-BE49-F238E27FC236}">
                <a16:creationId xmlns:a16="http://schemas.microsoft.com/office/drawing/2014/main" id="{7AB078F4-1167-DE4E-8065-1D310988C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79803"/>
            <a:ext cx="990600" cy="1473485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156D73D-323A-F946-B9B4-37E2FD64B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331" y="90608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sz="2800" kern="0" dirty="0">
                <a:solidFill>
                  <a:schemeClr val="accent2"/>
                </a:solidFill>
              </a:rPr>
              <a:t>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1912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F9A-AC56-104E-B695-ED1062847BF7}" type="slidenum">
              <a:rPr lang="en-US"/>
              <a:pPr/>
              <a:t>7</a:t>
            </a:fld>
            <a:endParaRPr lang="en-US"/>
          </a:p>
        </p:txBody>
      </p:sp>
      <p:pic>
        <p:nvPicPr>
          <p:cNvPr id="333826" name="Picture 2" descr="FG26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3450" y="0"/>
            <a:ext cx="3054350" cy="4648200"/>
          </a:xfrm>
          <a:prstGeom prst="rect">
            <a:avLst/>
          </a:prstGeom>
          <a:noFill/>
        </p:spPr>
      </p:pic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791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two or more sources of </a:t>
            </a:r>
            <a:r>
              <a:rPr lang="en-US" sz="2800" dirty="0" err="1"/>
              <a:t>emfs</a:t>
            </a:r>
            <a:r>
              <a:rPr lang="en-US" sz="2800" dirty="0"/>
              <a:t>, such as batteries, are connected in series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total voltage is the algebraic sum of their voltages, if their direction is the same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V</a:t>
            </a:r>
            <a:r>
              <a:rPr lang="en-US" sz="2000" baseline="-25000" dirty="0" err="1"/>
              <a:t>ab</a:t>
            </a:r>
            <a:r>
              <a:rPr lang="en-US" sz="2000" dirty="0"/>
              <a:t>=1.5 + 1.5=3.0V in figure (a).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the batteries are arranged in the opposite direction, the total voltage of the circuit is the difference between them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/>
              <a:t> EMFs in Series and Parallel: Charging a Battery</a:t>
            </a:r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228600" y="4038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ac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=20 – 12=8.0V in figure (b)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Connecting batteries in opposite direction is wasteful.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This, however, is the way a battery charger works.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 20V battery is at a higher voltage, it forces charges into 12V battery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Some battery are rechargeable since their chemical reactions are reversible but most the batteries do not reverse their chemical reactions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7543800" y="2590800"/>
            <a:ext cx="1524000" cy="1323439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Parallel arrangements (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) are used only to increase currents. An example?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943600" y="685800"/>
            <a:ext cx="16764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96200" y="609600"/>
            <a:ext cx="1524000" cy="190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19800" y="2438400"/>
            <a:ext cx="15240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3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3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3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3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  <p:bldP spid="333830" grpId="0" build="p"/>
      <p:bldP spid="333831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B013-E315-FB48-9784-A73DB5BE20A1}" type="slidenum">
              <a:rPr lang="en-US"/>
              <a:pPr/>
              <a:t>8</a:t>
            </a:fld>
            <a:endParaRPr lang="en-US"/>
          </a:p>
        </p:txBody>
      </p:sp>
      <p:pic>
        <p:nvPicPr>
          <p:cNvPr id="334850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762000"/>
            <a:ext cx="3200400" cy="2400300"/>
          </a:xfrm>
          <a:prstGeom prst="rect">
            <a:avLst/>
          </a:prstGeom>
          <a:noFill/>
        </p:spPr>
      </p:pic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Circuits containing both resisters and capacitors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RC circuits are used commonly in everyday life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Control windshield wiper timer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Timing of traffic light from one color to another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Camera flashes and heart pacemakers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How does an RC circuit look?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There should be a source of </a:t>
            </a:r>
            <a:r>
              <a:rPr lang="en-US" sz="2000" dirty="0" err="1"/>
              <a:t>emf</a:t>
            </a:r>
            <a:r>
              <a:rPr lang="en-US" sz="2000" dirty="0"/>
              <a:t>, capacitors and resisters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when the switch S is closed?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immediately starts flowing through the circuit.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Electrons flow out of negative terminal of the </a:t>
            </a:r>
            <a:r>
              <a:rPr lang="en-US" sz="2000" dirty="0" err="1"/>
              <a:t>emf</a:t>
            </a:r>
            <a:r>
              <a:rPr lang="en-US" sz="2000" dirty="0"/>
              <a:t> source, through the resister R and accumulates on the upper plate of the capacitor.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electrons from the bottom plate of the capacitor will flow into the positive terminal of the battery, leaving only positive charge on the bottom plate.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the charge accumulates on the capacitor, the potential difference across it increases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current reduces gradually to 0 till the voltage across the capacitor is the same as </a:t>
            </a:r>
            <a:r>
              <a:rPr lang="en-US" sz="2000" dirty="0" err="1"/>
              <a:t>emf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charge on the capacitor increases until it reaches to its maximum C</a:t>
            </a:r>
            <a:r>
              <a:rPr lang="en-US" sz="2400" dirty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400" dirty="0">
                <a:latin typeface="Monotype Corsiva" charset="0"/>
              </a:rPr>
              <a:t>.</a:t>
            </a: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4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8C7-07DC-E44C-BC2C-F4165C46206F}" type="slidenum">
              <a:rPr lang="en-US"/>
              <a:pPr/>
              <a:t>9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15400" cy="57150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/>
              <a:t>How does all this look like in graphs?</a:t>
            </a:r>
          </a:p>
          <a:p>
            <a:pPr lvl="1">
              <a:spcBef>
                <a:spcPts val="72"/>
              </a:spcBef>
            </a:pPr>
            <a:r>
              <a:rPr lang="en-US" sz="2400" dirty="0"/>
              <a:t>The charge and the current on the capacitor as a function of time</a:t>
            </a:r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r>
              <a:rPr lang="en-US" sz="2400" dirty="0"/>
              <a:t>From energy conservation (Kirchhoff’s 2</a:t>
            </a:r>
            <a:r>
              <a:rPr lang="en-US" sz="2400" baseline="30000" dirty="0"/>
              <a:t>nd</a:t>
            </a:r>
            <a:r>
              <a:rPr lang="en-US" sz="2400" dirty="0"/>
              <a:t> rule), the </a:t>
            </a:r>
            <a:r>
              <a:rPr lang="en-US" sz="2400" dirty="0" err="1"/>
              <a:t>emf</a:t>
            </a:r>
            <a:r>
              <a:rPr lang="en-US" sz="2400" dirty="0"/>
              <a:t>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>
                <a:latin typeface="Monotype Corsiva" charset="0"/>
              </a:rPr>
              <a:t> </a:t>
            </a:r>
            <a:r>
              <a:rPr lang="en-US" sz="2400" dirty="0"/>
              <a:t>must be equal to the voltage drop across the capacitor and the resister</a:t>
            </a:r>
          </a:p>
          <a:p>
            <a:pPr lvl="2">
              <a:spcBef>
                <a:spcPts val="72"/>
              </a:spcBef>
            </a:pPr>
            <a:r>
              <a:rPr lang="en-US" dirty="0"/>
              <a:t>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>
                <a:latin typeface="Monotype Corsiva" charset="0"/>
              </a:rPr>
              <a:t>=IR+Q/C</a:t>
            </a:r>
          </a:p>
          <a:p>
            <a:pPr lvl="2">
              <a:spcBef>
                <a:spcPts val="72"/>
              </a:spcBef>
            </a:pPr>
            <a:r>
              <a:rPr lang="en-US" dirty="0"/>
              <a:t>R includes all resistance in the circuit, including the internal resistance of the battery,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is the current in the circuit at any instance, and Q is the charge of the capacitor at that same instance.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6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6901" name="Picture 5" descr="FG26_018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676400"/>
            <a:ext cx="3276600" cy="2171700"/>
          </a:xfrm>
          <a:prstGeom prst="rect">
            <a:avLst/>
          </a:prstGeom>
          <a:noFill/>
        </p:spPr>
      </p:pic>
      <p:pic>
        <p:nvPicPr>
          <p:cNvPr id="336902" name="Picture 6" descr="FG26_018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752600"/>
            <a:ext cx="3200400" cy="2057400"/>
          </a:xfrm>
          <a:prstGeom prst="rect">
            <a:avLst/>
          </a:prstGeom>
          <a:noFill/>
        </p:spPr>
      </p:pic>
      <p:graphicFrame>
        <p:nvGraphicFramePr>
          <p:cNvPr id="336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69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369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28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6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6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6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27014</TotalTime>
  <Words>1969</Words>
  <Application>Microsoft Macintosh PowerPoint</Application>
  <PresentationFormat>On-screen Show (4:3)</PresentationFormat>
  <Paragraphs>203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Edwardian Script ITC</vt:lpstr>
      <vt:lpstr>Monotype Corsiva</vt:lpstr>
      <vt:lpstr>Symbol</vt:lpstr>
      <vt:lpstr>Times New Roman</vt:lpstr>
      <vt:lpstr>phys1443-spring02</vt:lpstr>
      <vt:lpstr>Equation</vt:lpstr>
      <vt:lpstr>Online Quiz Rules </vt:lpstr>
      <vt:lpstr>PHYS 1444 – Section 002 Lecture #16</vt:lpstr>
      <vt:lpstr>Announcements </vt:lpstr>
      <vt:lpstr>Reminder: Special Project #4</vt:lpstr>
      <vt:lpstr>PowerPoint Presentation</vt:lpstr>
      <vt:lpstr>The Bad Receptacle Story!</vt:lpstr>
      <vt:lpstr> EMFs in Series and Parallel: Charging a Battery</vt:lpstr>
      <vt:lpstr> RC Circuits</vt:lpstr>
      <vt:lpstr> RC Circuits</vt:lpstr>
      <vt:lpstr> Analysis of RC Circuits</vt:lpstr>
      <vt:lpstr>Example 26 – 12 </vt:lpstr>
      <vt:lpstr> Discharging an RC Circuit</vt:lpstr>
      <vt:lpstr> Discharging an RC Circuit</vt:lpstr>
      <vt:lpstr>Example 26 – 13 </vt:lpstr>
      <vt:lpstr> Application of the RC Circuit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896</cp:revision>
  <dcterms:created xsi:type="dcterms:W3CDTF">2012-01-19T04:21:20Z</dcterms:created>
  <dcterms:modified xsi:type="dcterms:W3CDTF">2020-04-06T19:38:55Z</dcterms:modified>
</cp:coreProperties>
</file>