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562" r:id="rId2"/>
    <p:sldId id="749" r:id="rId3"/>
    <p:sldId id="715" r:id="rId4"/>
    <p:sldId id="747" r:id="rId5"/>
    <p:sldId id="689" r:id="rId6"/>
    <p:sldId id="690" r:id="rId7"/>
    <p:sldId id="691" r:id="rId8"/>
    <p:sldId id="692" r:id="rId9"/>
    <p:sldId id="693" r:id="rId10"/>
    <p:sldId id="694" r:id="rId11"/>
    <p:sldId id="695" r:id="rId12"/>
    <p:sldId id="696" r:id="rId13"/>
    <p:sldId id="697" r:id="rId14"/>
    <p:sldId id="698" r:id="rId15"/>
    <p:sldId id="699" r:id="rId16"/>
    <p:sldId id="700" r:id="rId17"/>
    <p:sldId id="717" r:id="rId18"/>
    <p:sldId id="718" r:id="rId19"/>
    <p:sldId id="719" r:id="rId20"/>
    <p:sldId id="750" r:id="rId21"/>
    <p:sldId id="751" r:id="rId22"/>
    <p:sldId id="752" r:id="rId23"/>
    <p:sldId id="753" r:id="rId24"/>
    <p:sldId id="754" r:id="rId25"/>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C00CC"/>
    <a:srgbClr val="660066"/>
    <a:srgbClr val="99FFCC"/>
    <a:srgbClr val="FFFFCC"/>
    <a:srgbClr val="CC6600"/>
    <a:srgbClr val="00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25"/>
    <p:restoredTop sz="94675"/>
  </p:normalViewPr>
  <p:slideViewPr>
    <p:cSldViewPr>
      <p:cViewPr varScale="1">
        <p:scale>
          <a:sx n="127" d="100"/>
          <a:sy n="127" d="100"/>
        </p:scale>
        <p:origin x="62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6.wmf"/><Relationship Id="rId7" Type="http://schemas.openxmlformats.org/officeDocument/2006/relationships/image" Target="../media/image30.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wmf"/><Relationship Id="rId2" Type="http://schemas.openxmlformats.org/officeDocument/2006/relationships/image" Target="../media/image33.png"/><Relationship Id="rId1" Type="http://schemas.openxmlformats.org/officeDocument/2006/relationships/image" Target="../media/image32.wmf"/><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image" Target="../media/image3.wmf"/><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3.wmf"/><Relationship Id="rId4" Type="http://schemas.openxmlformats.org/officeDocument/2006/relationships/image" Target="../media/image53.png"/></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image" Target="../media/image55.wmf"/><Relationship Id="rId5" Type="http://schemas.openxmlformats.org/officeDocument/2006/relationships/image" Target="../media/image59.wmf"/><Relationship Id="rId4" Type="http://schemas.openxmlformats.org/officeDocument/2006/relationships/image" Target="../media/image5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image" Target="../media/image3.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2841549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3053128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4</a:t>
            </a:fld>
            <a:endParaRPr lang="en-US"/>
          </a:p>
        </p:txBody>
      </p:sp>
    </p:spTree>
    <p:extLst>
      <p:ext uri="{BB962C8B-B14F-4D97-AF65-F5344CB8AC3E}">
        <p14:creationId xmlns:p14="http://schemas.microsoft.com/office/powerpoint/2010/main" val="3896646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18042F0-41D0-5340-90E3-DBE3BE5AF95B}" type="slidenum">
              <a:rPr lang="en-US" smtClean="0"/>
              <a:pPr>
                <a:defRPr/>
              </a:pPr>
              <a:t>8</a:t>
            </a:fld>
            <a:endParaRPr lang="en-US"/>
          </a:p>
        </p:txBody>
      </p:sp>
    </p:spTree>
    <p:extLst>
      <p:ext uri="{BB962C8B-B14F-4D97-AF65-F5344CB8AC3E}">
        <p14:creationId xmlns:p14="http://schemas.microsoft.com/office/powerpoint/2010/main" val="3649905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18042F0-41D0-5340-90E3-DBE3BE5AF95B}" type="slidenum">
              <a:rPr lang="en-US" smtClean="0"/>
              <a:pPr>
                <a:defRPr/>
              </a:pPr>
              <a:t>15</a:t>
            </a:fld>
            <a:endParaRPr lang="en-US"/>
          </a:p>
        </p:txBody>
      </p:sp>
    </p:spTree>
    <p:extLst>
      <p:ext uri="{BB962C8B-B14F-4D97-AF65-F5344CB8AC3E}">
        <p14:creationId xmlns:p14="http://schemas.microsoft.com/office/powerpoint/2010/main" val="2101851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18042F0-41D0-5340-90E3-DBE3BE5AF95B}" type="slidenum">
              <a:rPr lang="en-US" smtClean="0"/>
              <a:pPr>
                <a:defRPr/>
              </a:pPr>
              <a:t>17</a:t>
            </a:fld>
            <a:endParaRPr lang="en-US"/>
          </a:p>
        </p:txBody>
      </p:sp>
    </p:spTree>
    <p:extLst>
      <p:ext uri="{BB962C8B-B14F-4D97-AF65-F5344CB8AC3E}">
        <p14:creationId xmlns:p14="http://schemas.microsoft.com/office/powerpoint/2010/main" val="36489488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Wednesday, Apr. 8, 2020</a:t>
            </a:r>
          </a:p>
        </p:txBody>
      </p:sp>
      <p:sp>
        <p:nvSpPr>
          <p:cNvPr id="6" name="Rectangle 5"/>
          <p:cNvSpPr>
            <a:spLocks noGrp="1" noChangeArrowheads="1"/>
          </p:cNvSpPr>
          <p:nvPr>
            <p:ph type="ftr" sz="quarter" idx="11"/>
          </p:nvPr>
        </p:nvSpPr>
        <p:spPr/>
        <p:txBody>
          <a:bodyPr/>
          <a:lstStyle>
            <a:lvl1pPr>
              <a:defRPr smtClean="0"/>
            </a:lvl1pPr>
          </a:lstStyle>
          <a:p>
            <a:pPr>
              <a:defRPr/>
            </a:pPr>
            <a:r>
              <a:rPr lang="en-US"/>
              <a:t>PHYS 1444-002, Spring 2020                    Dr. Jaehoon Yu</a:t>
            </a:r>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Apr. 8,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Apr. 8,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Apr. 8, 2020</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Apr. 8,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Wednesday, Apr. 8,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Wednesday, Apr. 8, 2020</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Apr. 8, 2020</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Wednesday, Apr. 8, 2020</a:t>
            </a:r>
          </a:p>
        </p:txBody>
      </p:sp>
      <p:sp>
        <p:nvSpPr>
          <p:cNvPr id="4" name="Footer Placeholder 3"/>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Wednesday, Apr. 8, 2020</a:t>
            </a:r>
          </a:p>
        </p:txBody>
      </p:sp>
      <p:sp>
        <p:nvSpPr>
          <p:cNvPr id="3" name="Footer Placeholder 2"/>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Apr. 8, 2020</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Apr. 8, 2020</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Wednesday, Apr. 8,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en-US"/>
              <a:t>PHYS 1444-002, Spring 2020                    Dr. Jaehoon Yu</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var/folders/kf/7w56wv9j72sbd7w75hl0rb200000gn/T/com.microsoft.Powerpoint/converted_emf.em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image" Target="../media/image10.jpeg"/><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wmf"/><Relationship Id="rId5" Type="http://schemas.openxmlformats.org/officeDocument/2006/relationships/oleObject" Target="../embeddings/oleObject16.bin"/><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2.jpeg"/><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0.bin"/><Relationship Id="rId5" Type="http://schemas.openxmlformats.org/officeDocument/2006/relationships/image" Target="../media/image3.wmf"/><Relationship Id="rId4" Type="http://schemas.openxmlformats.org/officeDocument/2006/relationships/oleObject" Target="../embeddings/oleObject19.bin"/><Relationship Id="rId9" Type="http://schemas.openxmlformats.org/officeDocument/2006/relationships/image" Target="../media/image14.jpeg"/></Relationships>
</file>

<file path=ppt/slides/_rels/slide12.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22.bin"/><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image" Target="../media/image3.wmf"/></Relationships>
</file>

<file path=ppt/slides/_rels/slide13.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32.bin"/><Relationship Id="rId18" Type="http://schemas.openxmlformats.org/officeDocument/2006/relationships/image" Target="../media/image21.wmf"/><Relationship Id="rId3" Type="http://schemas.openxmlformats.org/officeDocument/2006/relationships/oleObject" Target="../embeddings/oleObject26.bin"/><Relationship Id="rId7" Type="http://schemas.openxmlformats.org/officeDocument/2006/relationships/oleObject" Target="../embeddings/oleObject29.bin"/><Relationship Id="rId12" Type="http://schemas.openxmlformats.org/officeDocument/2006/relationships/image" Target="../media/image18.wmf"/><Relationship Id="rId17" Type="http://schemas.openxmlformats.org/officeDocument/2006/relationships/oleObject" Target="../embeddings/oleObject34.bin"/><Relationship Id="rId2" Type="http://schemas.openxmlformats.org/officeDocument/2006/relationships/slideLayout" Target="../slideLayouts/slideLayout2.xml"/><Relationship Id="rId16" Type="http://schemas.openxmlformats.org/officeDocument/2006/relationships/image" Target="../media/image20.wmf"/><Relationship Id="rId1" Type="http://schemas.openxmlformats.org/officeDocument/2006/relationships/vmlDrawing" Target="../drawings/vmlDrawing9.vml"/><Relationship Id="rId6" Type="http://schemas.openxmlformats.org/officeDocument/2006/relationships/oleObject" Target="../embeddings/oleObject28.bin"/><Relationship Id="rId11" Type="http://schemas.openxmlformats.org/officeDocument/2006/relationships/oleObject" Target="../embeddings/oleObject31.bin"/><Relationship Id="rId5" Type="http://schemas.openxmlformats.org/officeDocument/2006/relationships/oleObject" Target="../embeddings/oleObject27.bin"/><Relationship Id="rId15" Type="http://schemas.openxmlformats.org/officeDocument/2006/relationships/oleObject" Target="../embeddings/oleObject33.bin"/><Relationship Id="rId10" Type="http://schemas.openxmlformats.org/officeDocument/2006/relationships/image" Target="../media/image17.wmf"/><Relationship Id="rId4" Type="http://schemas.openxmlformats.org/officeDocument/2006/relationships/image" Target="../media/image3.wmf"/><Relationship Id="rId9" Type="http://schemas.openxmlformats.org/officeDocument/2006/relationships/oleObject" Target="../embeddings/oleObject30.bin"/><Relationship Id="rId14" Type="http://schemas.openxmlformats.org/officeDocument/2006/relationships/image" Target="../media/image19.wmf"/></Relationships>
</file>

<file path=ppt/slides/_rels/slide14.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35.bin"/><Relationship Id="rId7"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37.bin"/><Relationship Id="rId5" Type="http://schemas.openxmlformats.org/officeDocument/2006/relationships/oleObject" Target="../embeddings/oleObject36.bin"/><Relationship Id="rId10" Type="http://schemas.openxmlformats.org/officeDocument/2006/relationships/image" Target="../media/image23.wmf"/><Relationship Id="rId4" Type="http://schemas.openxmlformats.org/officeDocument/2006/relationships/image" Target="../media/image3.wmf"/><Relationship Id="rId9" Type="http://schemas.openxmlformats.org/officeDocument/2006/relationships/oleObject" Target="../embeddings/oleObject39.bin"/></Relationships>
</file>

<file path=ppt/slides/_rels/slide15.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44.bin"/><Relationship Id="rId18" Type="http://schemas.openxmlformats.org/officeDocument/2006/relationships/image" Target="../media/image30.wmf"/><Relationship Id="rId3" Type="http://schemas.openxmlformats.org/officeDocument/2006/relationships/notesSlide" Target="../notesSlides/notesSlide5.xml"/><Relationship Id="rId7" Type="http://schemas.openxmlformats.org/officeDocument/2006/relationships/oleObject" Target="../embeddings/oleObject41.bin"/><Relationship Id="rId12" Type="http://schemas.openxmlformats.org/officeDocument/2006/relationships/image" Target="../media/image27.wmf"/><Relationship Id="rId17" Type="http://schemas.openxmlformats.org/officeDocument/2006/relationships/oleObject" Target="../embeddings/oleObject46.bin"/><Relationship Id="rId2" Type="http://schemas.openxmlformats.org/officeDocument/2006/relationships/slideLayout" Target="../slideLayouts/slideLayout2.xml"/><Relationship Id="rId16" Type="http://schemas.openxmlformats.org/officeDocument/2006/relationships/image" Target="../media/image29.wmf"/><Relationship Id="rId1" Type="http://schemas.openxmlformats.org/officeDocument/2006/relationships/vmlDrawing" Target="../drawings/vmlDrawing11.vml"/><Relationship Id="rId6" Type="http://schemas.openxmlformats.org/officeDocument/2006/relationships/image" Target="../media/image24.wmf"/><Relationship Id="rId11" Type="http://schemas.openxmlformats.org/officeDocument/2006/relationships/oleObject" Target="../embeddings/oleObject43.bin"/><Relationship Id="rId5" Type="http://schemas.openxmlformats.org/officeDocument/2006/relationships/oleObject" Target="../embeddings/oleObject40.bin"/><Relationship Id="rId15" Type="http://schemas.openxmlformats.org/officeDocument/2006/relationships/oleObject" Target="../embeddings/oleObject45.bin"/><Relationship Id="rId10" Type="http://schemas.openxmlformats.org/officeDocument/2006/relationships/image" Target="../media/image26.wmf"/><Relationship Id="rId4" Type="http://schemas.openxmlformats.org/officeDocument/2006/relationships/image" Target="../media/image31.jpeg"/><Relationship Id="rId9" Type="http://schemas.openxmlformats.org/officeDocument/2006/relationships/oleObject" Target="../embeddings/oleObject42.bin"/><Relationship Id="rId14" Type="http://schemas.openxmlformats.org/officeDocument/2006/relationships/image" Target="../media/image28.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image" Target="../media/image36.png"/><Relationship Id="rId18" Type="http://schemas.openxmlformats.org/officeDocument/2006/relationships/oleObject" Target="../embeddings/oleObject54.bin"/><Relationship Id="rId3" Type="http://schemas.openxmlformats.org/officeDocument/2006/relationships/image" Target="../media/image43.jpeg"/><Relationship Id="rId21" Type="http://schemas.openxmlformats.org/officeDocument/2006/relationships/image" Target="../media/image40.png"/><Relationship Id="rId7" Type="http://schemas.openxmlformats.org/officeDocument/2006/relationships/image" Target="../media/image33.png"/><Relationship Id="rId12" Type="http://schemas.openxmlformats.org/officeDocument/2006/relationships/oleObject" Target="../embeddings/oleObject51.bin"/><Relationship Id="rId17" Type="http://schemas.openxmlformats.org/officeDocument/2006/relationships/image" Target="../media/image38.wmf"/><Relationship Id="rId25" Type="http://schemas.openxmlformats.org/officeDocument/2006/relationships/image" Target="../media/image42.png"/><Relationship Id="rId2" Type="http://schemas.openxmlformats.org/officeDocument/2006/relationships/slideLayout" Target="../slideLayouts/slideLayout2.xml"/><Relationship Id="rId16" Type="http://schemas.openxmlformats.org/officeDocument/2006/relationships/oleObject" Target="../embeddings/oleObject53.bin"/><Relationship Id="rId20" Type="http://schemas.openxmlformats.org/officeDocument/2006/relationships/oleObject" Target="../embeddings/oleObject55.bin"/><Relationship Id="rId1" Type="http://schemas.openxmlformats.org/officeDocument/2006/relationships/vmlDrawing" Target="../drawings/vmlDrawing12.vml"/><Relationship Id="rId6" Type="http://schemas.openxmlformats.org/officeDocument/2006/relationships/oleObject" Target="../embeddings/oleObject48.bin"/><Relationship Id="rId11" Type="http://schemas.openxmlformats.org/officeDocument/2006/relationships/image" Target="../media/image35.png"/><Relationship Id="rId24" Type="http://schemas.openxmlformats.org/officeDocument/2006/relationships/oleObject" Target="../embeddings/oleObject57.bin"/><Relationship Id="rId5" Type="http://schemas.openxmlformats.org/officeDocument/2006/relationships/image" Target="../media/image32.wmf"/><Relationship Id="rId15" Type="http://schemas.openxmlformats.org/officeDocument/2006/relationships/image" Target="../media/image37.png"/><Relationship Id="rId23" Type="http://schemas.openxmlformats.org/officeDocument/2006/relationships/image" Target="../media/image41.png"/><Relationship Id="rId10" Type="http://schemas.openxmlformats.org/officeDocument/2006/relationships/oleObject" Target="../embeddings/oleObject50.bin"/><Relationship Id="rId19" Type="http://schemas.openxmlformats.org/officeDocument/2006/relationships/image" Target="../media/image39.png"/><Relationship Id="rId4" Type="http://schemas.openxmlformats.org/officeDocument/2006/relationships/oleObject" Target="../embeddings/oleObject47.bin"/><Relationship Id="rId9" Type="http://schemas.openxmlformats.org/officeDocument/2006/relationships/image" Target="../media/image34.png"/><Relationship Id="rId14" Type="http://schemas.openxmlformats.org/officeDocument/2006/relationships/oleObject" Target="../embeddings/oleObject52.bin"/><Relationship Id="rId22" Type="http://schemas.openxmlformats.org/officeDocument/2006/relationships/oleObject" Target="../embeddings/oleObject56.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61.bin"/><Relationship Id="rId13" Type="http://schemas.openxmlformats.org/officeDocument/2006/relationships/image" Target="../media/image46.png"/><Relationship Id="rId18" Type="http://schemas.openxmlformats.org/officeDocument/2006/relationships/oleObject" Target="../embeddings/oleObject66.bin"/><Relationship Id="rId3" Type="http://schemas.openxmlformats.org/officeDocument/2006/relationships/notesSlide" Target="../notesSlides/notesSlide6.xml"/><Relationship Id="rId21" Type="http://schemas.openxmlformats.org/officeDocument/2006/relationships/image" Target="../media/image50.png"/><Relationship Id="rId7" Type="http://schemas.openxmlformats.org/officeDocument/2006/relationships/oleObject" Target="../embeddings/oleObject60.bin"/><Relationship Id="rId12" Type="http://schemas.openxmlformats.org/officeDocument/2006/relationships/oleObject" Target="../embeddings/oleObject63.bin"/><Relationship Id="rId17" Type="http://schemas.openxmlformats.org/officeDocument/2006/relationships/image" Target="../media/image48.png"/><Relationship Id="rId2" Type="http://schemas.openxmlformats.org/officeDocument/2006/relationships/slideLayout" Target="../slideLayouts/slideLayout2.xml"/><Relationship Id="rId16" Type="http://schemas.openxmlformats.org/officeDocument/2006/relationships/oleObject" Target="../embeddings/oleObject65.bin"/><Relationship Id="rId20" Type="http://schemas.openxmlformats.org/officeDocument/2006/relationships/oleObject" Target="../embeddings/oleObject67.bin"/><Relationship Id="rId1" Type="http://schemas.openxmlformats.org/officeDocument/2006/relationships/vmlDrawing" Target="../drawings/vmlDrawing13.vml"/><Relationship Id="rId6" Type="http://schemas.openxmlformats.org/officeDocument/2006/relationships/oleObject" Target="../embeddings/oleObject59.bin"/><Relationship Id="rId11" Type="http://schemas.openxmlformats.org/officeDocument/2006/relationships/image" Target="../media/image45.png"/><Relationship Id="rId5" Type="http://schemas.openxmlformats.org/officeDocument/2006/relationships/image" Target="../media/image3.wmf"/><Relationship Id="rId15" Type="http://schemas.openxmlformats.org/officeDocument/2006/relationships/image" Target="../media/image47.png"/><Relationship Id="rId10" Type="http://schemas.openxmlformats.org/officeDocument/2006/relationships/oleObject" Target="../embeddings/oleObject62.bin"/><Relationship Id="rId19" Type="http://schemas.openxmlformats.org/officeDocument/2006/relationships/image" Target="../media/image49.png"/><Relationship Id="rId4" Type="http://schemas.openxmlformats.org/officeDocument/2006/relationships/oleObject" Target="../embeddings/oleObject58.bin"/><Relationship Id="rId9" Type="http://schemas.openxmlformats.org/officeDocument/2006/relationships/image" Target="../media/image44.png"/><Relationship Id="rId14" Type="http://schemas.openxmlformats.org/officeDocument/2006/relationships/oleObject" Target="../embeddings/oleObject64.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71.bin"/><Relationship Id="rId13" Type="http://schemas.openxmlformats.org/officeDocument/2006/relationships/image" Target="../media/image53.png"/><Relationship Id="rId3" Type="http://schemas.openxmlformats.org/officeDocument/2006/relationships/image" Target="../media/image54.jpeg"/><Relationship Id="rId7" Type="http://schemas.openxmlformats.org/officeDocument/2006/relationships/oleObject" Target="../embeddings/oleObject70.bin"/><Relationship Id="rId12"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69.bin"/><Relationship Id="rId11" Type="http://schemas.openxmlformats.org/officeDocument/2006/relationships/image" Target="../media/image52.png"/><Relationship Id="rId5" Type="http://schemas.openxmlformats.org/officeDocument/2006/relationships/image" Target="../media/image3.wmf"/><Relationship Id="rId10" Type="http://schemas.openxmlformats.org/officeDocument/2006/relationships/oleObject" Target="../embeddings/oleObject72.bin"/><Relationship Id="rId4" Type="http://schemas.openxmlformats.org/officeDocument/2006/relationships/oleObject" Target="../embeddings/oleObject68.bin"/><Relationship Id="rId9" Type="http://schemas.openxmlformats.org/officeDocument/2006/relationships/image" Target="../media/image51.png"/></Relationships>
</file>

<file path=ppt/slides/_rels/slide1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oleObject" Target="../embeddings/oleObject74.bin"/><Relationship Id="rId7" Type="http://schemas.openxmlformats.org/officeDocument/2006/relationships/oleObject" Target="../embeddings/oleObject76.bin"/><Relationship Id="rId12" Type="http://schemas.openxmlformats.org/officeDocument/2006/relationships/image" Target="../media/image59.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6.png"/><Relationship Id="rId11" Type="http://schemas.openxmlformats.org/officeDocument/2006/relationships/oleObject" Target="../embeddings/oleObject78.bin"/><Relationship Id="rId5" Type="http://schemas.openxmlformats.org/officeDocument/2006/relationships/oleObject" Target="../embeddings/oleObject75.bin"/><Relationship Id="rId10" Type="http://schemas.openxmlformats.org/officeDocument/2006/relationships/image" Target="../media/image58.png"/><Relationship Id="rId4" Type="http://schemas.openxmlformats.org/officeDocument/2006/relationships/image" Target="../media/image55.wmf"/><Relationship Id="rId9" Type="http://schemas.openxmlformats.org/officeDocument/2006/relationships/oleObject" Target="../embeddings/oleObject77.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3.w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6.jpeg"/><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3.w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4.xml"/><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wmf"/><Relationship Id="rId5" Type="http://schemas.openxmlformats.org/officeDocument/2006/relationships/oleObject" Target="../embeddings/oleObject10.bin"/><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4.bin"/><Relationship Id="rId5" Type="http://schemas.openxmlformats.org/officeDocument/2006/relationships/image" Target="../media/image3.wmf"/><Relationship Id="rId4"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Wednesday, Apr. 8, 2020</a:t>
            </a:r>
          </a:p>
        </p:txBody>
      </p:sp>
      <p:sp>
        <p:nvSpPr>
          <p:cNvPr id="7" name="Rectangle 5"/>
          <p:cNvSpPr>
            <a:spLocks noGrp="1" noChangeArrowheads="1"/>
          </p:cNvSpPr>
          <p:nvPr>
            <p:ph type="ftr" sz="quarter" idx="11"/>
          </p:nvPr>
        </p:nvSpPr>
        <p:spPr/>
        <p:txBody>
          <a:bodyPr/>
          <a:lstStyle/>
          <a:p>
            <a:pPr>
              <a:defRPr/>
            </a:pPr>
            <a:r>
              <a:rPr lang="en-US"/>
              <a:t>PHYS 1444-002, Spring 2020                    Dr. Jaehoon Yu</a:t>
            </a:r>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1444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#17</a:t>
            </a:r>
          </a:p>
        </p:txBody>
      </p:sp>
      <p:sp>
        <p:nvSpPr>
          <p:cNvPr id="18438" name="Text Box 4"/>
          <p:cNvSpPr txBox="1">
            <a:spLocks noChangeArrowheads="1"/>
          </p:cNvSpPr>
          <p:nvPr/>
        </p:nvSpPr>
        <p:spPr bwMode="auto">
          <a:xfrm>
            <a:off x="2890193" y="1447800"/>
            <a:ext cx="3055645"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Wednesday, Apr. 8, 2020	</a:t>
            </a:r>
          </a:p>
          <a:p>
            <a:pPr algn="ctr"/>
            <a:r>
              <a:rPr lang="en-US" dirty="0">
                <a:solidFill>
                  <a:schemeClr val="accent2"/>
                </a:solidFill>
                <a:latin typeface="Monotype Corsiva" pitchFamily="-84" charset="0"/>
              </a:rPr>
              <a:t>Dr. Jaehoon Yu</a:t>
            </a:r>
            <a:endParaRPr lang="en-US" b="1" dirty="0">
              <a:solidFill>
                <a:srgbClr val="FF0066"/>
              </a:solidFill>
              <a:latin typeface="Monotype Corsiva" pitchFamily="-84" charset="0"/>
            </a:endParaRPr>
          </a:p>
        </p:txBody>
      </p:sp>
      <p:sp>
        <p:nvSpPr>
          <p:cNvPr id="10" name="Content Placeholder 2">
            <a:extLst>
              <a:ext uri="{FF2B5EF4-FFF2-40B4-BE49-F238E27FC236}">
                <a16:creationId xmlns:a16="http://schemas.microsoft.com/office/drawing/2014/main" id="{8489E6EB-9A4B-934B-86D7-16E710D27181}"/>
              </a:ext>
            </a:extLst>
          </p:cNvPr>
          <p:cNvSpPr txBox="1">
            <a:spLocks/>
          </p:cNvSpPr>
          <p:nvPr/>
        </p:nvSpPr>
        <p:spPr bwMode="auto">
          <a:xfrm>
            <a:off x="838200" y="2278796"/>
            <a:ext cx="7772400" cy="36648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algn="l">
              <a:buNone/>
            </a:pPr>
            <a:r>
              <a:rPr lang="en-US" sz="3600" dirty="0">
                <a:latin typeface="Arial Narrow" charset="0"/>
              </a:rPr>
              <a:t>CH 27: Magnetism &amp; Magnetic Field</a:t>
            </a:r>
          </a:p>
          <a:p>
            <a:pPr marL="1352550" lvl="1" indent="-609600">
              <a:buFont typeface="Arial" panose="020B0604020202020204" pitchFamily="34" charset="0"/>
              <a:buChar char="•"/>
            </a:pPr>
            <a:r>
              <a:rPr lang="en-US" sz="3200" dirty="0">
                <a:latin typeface="Arial Narrow" charset="0"/>
              </a:rPr>
              <a:t>Electric Current and Magnetism</a:t>
            </a:r>
          </a:p>
          <a:p>
            <a:pPr marL="1352550" lvl="1" indent="-609600">
              <a:buFont typeface="Arial" panose="020B0604020202020204" pitchFamily="34" charset="0"/>
              <a:buChar char="•"/>
            </a:pPr>
            <a:r>
              <a:rPr lang="en-US" sz="3200" dirty="0">
                <a:latin typeface="Arial Narrow" charset="0"/>
              </a:rPr>
              <a:t>Magnetic Field</a:t>
            </a:r>
          </a:p>
          <a:p>
            <a:pPr marL="1352550" lvl="1" indent="-609600">
              <a:buFont typeface="Arial" panose="020B0604020202020204" pitchFamily="34" charset="0"/>
              <a:buChar char="•"/>
            </a:pPr>
            <a:r>
              <a:rPr lang="en-US" sz="3200" dirty="0">
                <a:latin typeface="Arial Narrow" charset="0"/>
              </a:rPr>
              <a:t>Magnetic Force on a Moving Charge</a:t>
            </a:r>
          </a:p>
          <a:p>
            <a:pPr marL="1352550" lvl="1" indent="-609600">
              <a:buFont typeface="Arial" panose="020B0604020202020204" pitchFamily="34" charset="0"/>
              <a:buChar char="•"/>
            </a:pPr>
            <a:r>
              <a:rPr lang="en-US" sz="3200" dirty="0">
                <a:latin typeface="Arial Narrow" charset="0"/>
              </a:rPr>
              <a:t>Charged Particle Path in a Magnetic Field</a:t>
            </a:r>
          </a:p>
          <a:p>
            <a:pPr marL="1352550" lvl="1" indent="-609600">
              <a:buFont typeface="Arial" panose="020B0604020202020204" pitchFamily="34" charset="0"/>
              <a:buChar char="•"/>
            </a:pPr>
            <a:r>
              <a:rPr lang="en-US" sz="3200" dirty="0">
                <a:latin typeface="Arial Narrow" charset="0"/>
              </a:rPr>
              <a:t>The cyclotron frequency</a:t>
            </a:r>
          </a:p>
          <a:p>
            <a:pPr lvl="1" indent="0">
              <a:buNone/>
            </a:pPr>
            <a:endParaRPr lang="en-US" sz="3200" dirty="0">
              <a:latin typeface="Arial Narrow" charset="0"/>
            </a:endParaRPr>
          </a:p>
          <a:p>
            <a:pPr lvl="1" indent="0">
              <a:buNone/>
            </a:pPr>
            <a:endParaRPr lang="en-US" sz="3200" dirty="0">
              <a:latin typeface="Arial Narrow" charset="0"/>
            </a:endParaRPr>
          </a:p>
        </p:txBody>
      </p:sp>
      <p:pic>
        <p:nvPicPr>
          <p:cNvPr id="3" name="Picture 2">
            <a:extLst>
              <a:ext uri="{FF2B5EF4-FFF2-40B4-BE49-F238E27FC236}">
                <a16:creationId xmlns:a16="http://schemas.microsoft.com/office/drawing/2014/main" id="{34662A6D-CD48-E741-9379-FA0A45B14ADC}"/>
              </a:ext>
            </a:extLst>
          </p:cNvPr>
          <p:cNvPicPr>
            <a:picLocks noChangeAspect="1"/>
          </p:cNvPicPr>
          <p:nvPr/>
        </p:nvPicPr>
        <p:blipFill>
          <a:blip r:link="rId3"/>
          <a:stretch>
            <a:fillRect/>
          </a:stretch>
        </p:blipFill>
        <p:spPr>
          <a:xfrm>
            <a:off x="1270000" y="1270000"/>
            <a:ext cx="63500" cy="76200"/>
          </a:xfrm>
          <a:prstGeom prst="rect">
            <a:avLst/>
          </a:prstGeom>
        </p:spPr>
      </p:pic>
      <p:pic>
        <p:nvPicPr>
          <p:cNvPr id="4" name="Picture 3">
            <a:extLst>
              <a:ext uri="{FF2B5EF4-FFF2-40B4-BE49-F238E27FC236}">
                <a16:creationId xmlns:a16="http://schemas.microsoft.com/office/drawing/2014/main" id="{206477FA-3DBD-AE48-8D55-6CCB0DC816AE}"/>
              </a:ext>
            </a:extLst>
          </p:cNvPr>
          <p:cNvPicPr>
            <a:picLocks noChangeAspect="1"/>
          </p:cNvPicPr>
          <p:nvPr/>
        </p:nvPicPr>
        <p:blipFill>
          <a:blip r:link="rId3"/>
          <a:stretch>
            <a:fillRect/>
          </a:stretch>
        </p:blipFill>
        <p:spPr>
          <a:xfrm>
            <a:off x="1270000" y="1270000"/>
            <a:ext cx="63500" cy="76200"/>
          </a:xfrm>
          <a:prstGeom prst="rect">
            <a:avLst/>
          </a:prstGeom>
        </p:spPr>
      </p:pic>
      <p:pic>
        <p:nvPicPr>
          <p:cNvPr id="5" name="Picture 4">
            <a:extLst>
              <a:ext uri="{FF2B5EF4-FFF2-40B4-BE49-F238E27FC236}">
                <a16:creationId xmlns:a16="http://schemas.microsoft.com/office/drawing/2014/main" id="{EBDC5E7C-D8A6-8447-A53A-F8F56C8C8088}"/>
              </a:ext>
            </a:extLst>
          </p:cNvPr>
          <p:cNvPicPr>
            <a:picLocks noChangeAspect="1"/>
          </p:cNvPicPr>
          <p:nvPr/>
        </p:nvPicPr>
        <p:blipFill>
          <a:blip r:link="rId3"/>
          <a:stretch>
            <a:fillRect/>
          </a:stretch>
        </p:blipFill>
        <p:spPr>
          <a:xfrm>
            <a:off x="1270000" y="1270000"/>
            <a:ext cx="63500" cy="76200"/>
          </a:xfrm>
          <a:prstGeom prst="rect">
            <a:avLst/>
          </a:prstGeom>
        </p:spPr>
      </p:pic>
      <p:pic>
        <p:nvPicPr>
          <p:cNvPr id="8" name="Picture 7">
            <a:extLst>
              <a:ext uri="{FF2B5EF4-FFF2-40B4-BE49-F238E27FC236}">
                <a16:creationId xmlns:a16="http://schemas.microsoft.com/office/drawing/2014/main" id="{6A57E9D2-87FF-EB4F-85C2-0AC2B235B038}"/>
              </a:ext>
            </a:extLst>
          </p:cNvPr>
          <p:cNvPicPr>
            <a:picLocks noChangeAspect="1"/>
          </p:cNvPicPr>
          <p:nvPr/>
        </p:nvPicPr>
        <p:blipFill>
          <a:blip r:link="rId3"/>
          <a:stretch>
            <a:fillRect/>
          </a:stretch>
        </p:blipFill>
        <p:spPr>
          <a:xfrm>
            <a:off x="1270000" y="1270000"/>
            <a:ext cx="63500" cy="76200"/>
          </a:xfrm>
          <a:prstGeom prst="rect">
            <a:avLst/>
          </a:prstGeom>
        </p:spPr>
      </p:pic>
    </p:spTree>
    <p:extLst>
      <p:ext uri="{BB962C8B-B14F-4D97-AF65-F5344CB8AC3E}">
        <p14:creationId xmlns:p14="http://schemas.microsoft.com/office/powerpoint/2010/main" val="2846936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Wednesday, Apr. 8, 2020</a:t>
            </a:r>
          </a:p>
        </p:txBody>
      </p:sp>
      <p:sp>
        <p:nvSpPr>
          <p:cNvPr id="10" name="Footer Placeholder 4"/>
          <p:cNvSpPr>
            <a:spLocks noGrp="1"/>
          </p:cNvSpPr>
          <p:nvPr>
            <p:ph type="ftr" sz="quarter" idx="11"/>
          </p:nvPr>
        </p:nvSpPr>
        <p:spPr/>
        <p:txBody>
          <a:bodyPr/>
          <a:lstStyle/>
          <a:p>
            <a:r>
              <a:rPr lang="en-US"/>
              <a:t>PHYS 1444-002, Spring 2020                    Dr. Jaehoon Yu</a:t>
            </a:r>
          </a:p>
        </p:txBody>
      </p:sp>
      <p:sp>
        <p:nvSpPr>
          <p:cNvPr id="11" name="Slide Number Placeholder 5"/>
          <p:cNvSpPr>
            <a:spLocks noGrp="1"/>
          </p:cNvSpPr>
          <p:nvPr>
            <p:ph type="sldNum" sz="quarter" idx="12"/>
          </p:nvPr>
        </p:nvSpPr>
        <p:spPr/>
        <p:txBody>
          <a:bodyPr/>
          <a:lstStyle/>
          <a:p>
            <a:fld id="{7806A164-F4E3-0942-89BF-FE9AFCA87EDE}" type="slidenum">
              <a:rPr lang="en-US"/>
              <a:pPr/>
              <a:t>10</a:t>
            </a:fld>
            <a:endParaRPr lang="en-US"/>
          </a:p>
        </p:txBody>
      </p:sp>
      <p:pic>
        <p:nvPicPr>
          <p:cNvPr id="352258" name="Picture 2" descr="FG27_010"/>
          <p:cNvPicPr>
            <a:picLocks noChangeAspect="1" noChangeArrowheads="1"/>
          </p:cNvPicPr>
          <p:nvPr/>
        </p:nvPicPr>
        <p:blipFill>
          <a:blip r:embed="rId3"/>
          <a:srcRect/>
          <a:stretch>
            <a:fillRect/>
          </a:stretch>
        </p:blipFill>
        <p:spPr bwMode="auto">
          <a:xfrm>
            <a:off x="3962400" y="2286000"/>
            <a:ext cx="5715000" cy="4286250"/>
          </a:xfrm>
          <a:prstGeom prst="rect">
            <a:avLst/>
          </a:prstGeom>
          <a:noFill/>
        </p:spPr>
      </p:pic>
      <p:pic>
        <p:nvPicPr>
          <p:cNvPr id="352259" name="Picture 3" descr="FG27_011"/>
          <p:cNvPicPr>
            <a:picLocks noChangeAspect="1" noChangeArrowheads="1"/>
          </p:cNvPicPr>
          <p:nvPr/>
        </p:nvPicPr>
        <p:blipFill>
          <a:blip r:embed="rId4"/>
          <a:srcRect/>
          <a:stretch>
            <a:fillRect/>
          </a:stretch>
        </p:blipFill>
        <p:spPr bwMode="auto">
          <a:xfrm>
            <a:off x="304800" y="2362200"/>
            <a:ext cx="4724400" cy="4343400"/>
          </a:xfrm>
          <a:prstGeom prst="rect">
            <a:avLst/>
          </a:prstGeom>
          <a:noFill/>
        </p:spPr>
      </p:pic>
      <p:sp>
        <p:nvSpPr>
          <p:cNvPr id="352260" name="Rectangle 4"/>
          <p:cNvSpPr>
            <a:spLocks noGrp="1" noChangeArrowheads="1"/>
          </p:cNvSpPr>
          <p:nvPr>
            <p:ph type="title"/>
          </p:nvPr>
        </p:nvSpPr>
        <p:spPr>
          <a:xfrm>
            <a:off x="381000" y="-76200"/>
            <a:ext cx="8458200" cy="1295400"/>
          </a:xfrm>
        </p:spPr>
        <p:txBody>
          <a:bodyPr/>
          <a:lstStyle/>
          <a:p>
            <a:r>
              <a:rPr lang="en-US"/>
              <a:t> Directions in a Circular Wire?</a:t>
            </a:r>
          </a:p>
        </p:txBody>
      </p:sp>
      <p:graphicFrame>
        <p:nvGraphicFramePr>
          <p:cNvPr id="352261"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28608" name="Equation" r:id="rId5" imgW="914400" imgH="190080" progId="Equation.DSMT4">
                  <p:embed/>
                </p:oleObj>
              </mc:Choice>
              <mc:Fallback>
                <p:oleObj name="Equation" r:id="rId5" imgW="914400" imgH="190080" progId="Equation.DSMT4">
                  <p:embed/>
                  <p:pic>
                    <p:nvPicPr>
                      <p:cNvPr id="352261"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2262"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28609" name="Equation" r:id="rId7" imgW="914400" imgH="190080" progId="Equation.DSMT4">
                  <p:embed/>
                </p:oleObj>
              </mc:Choice>
              <mc:Fallback>
                <p:oleObj name="Equation" r:id="rId7" imgW="914400" imgH="190080" progId="Equation.DSMT4">
                  <p:embed/>
                  <p:pic>
                    <p:nvPicPr>
                      <p:cNvPr id="35226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2263"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28610" name="Equation" r:id="rId8" imgW="914400" imgH="190080" progId="Equation.DSMT4">
                  <p:embed/>
                </p:oleObj>
              </mc:Choice>
              <mc:Fallback>
                <p:oleObj name="Equation" r:id="rId8" imgW="914400" imgH="190080" progId="Equation.DSMT4">
                  <p:embed/>
                  <p:pic>
                    <p:nvPicPr>
                      <p:cNvPr id="352263"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2264" name="Rectangle 8"/>
          <p:cNvSpPr>
            <a:spLocks noGrp="1" noChangeArrowheads="1"/>
          </p:cNvSpPr>
          <p:nvPr>
            <p:ph type="body" idx="1"/>
          </p:nvPr>
        </p:nvSpPr>
        <p:spPr>
          <a:xfrm>
            <a:off x="381000" y="914400"/>
            <a:ext cx="8534400" cy="1676400"/>
          </a:xfrm>
        </p:spPr>
        <p:txBody>
          <a:bodyPr/>
          <a:lstStyle/>
          <a:p>
            <a:r>
              <a:rPr lang="en-US" dirty="0"/>
              <a:t>OK, then what is the direction of the magnetic field generated by the current flowing through a circular loop?</a:t>
            </a:r>
          </a:p>
        </p:txBody>
      </p:sp>
    </p:spTree>
    <p:extLst>
      <p:ext uri="{BB962C8B-B14F-4D97-AF65-F5344CB8AC3E}">
        <p14:creationId xmlns:p14="http://schemas.microsoft.com/office/powerpoint/2010/main" val="2103559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Wednesday, Apr. 8, 2020</a:t>
            </a:r>
          </a:p>
        </p:txBody>
      </p:sp>
      <p:sp>
        <p:nvSpPr>
          <p:cNvPr id="11" name="Footer Placeholder 4"/>
          <p:cNvSpPr>
            <a:spLocks noGrp="1"/>
          </p:cNvSpPr>
          <p:nvPr>
            <p:ph type="ftr" sz="quarter" idx="11"/>
          </p:nvPr>
        </p:nvSpPr>
        <p:spPr/>
        <p:txBody>
          <a:bodyPr/>
          <a:lstStyle/>
          <a:p>
            <a:r>
              <a:rPr lang="en-US"/>
              <a:t>PHYS 1444-002, Spring 2020                    Dr. Jaehoon Yu</a:t>
            </a:r>
          </a:p>
        </p:txBody>
      </p:sp>
      <p:sp>
        <p:nvSpPr>
          <p:cNvPr id="12" name="Slide Number Placeholder 5"/>
          <p:cNvSpPr>
            <a:spLocks noGrp="1"/>
          </p:cNvSpPr>
          <p:nvPr>
            <p:ph type="sldNum" sz="quarter" idx="12"/>
          </p:nvPr>
        </p:nvSpPr>
        <p:spPr/>
        <p:txBody>
          <a:bodyPr/>
          <a:lstStyle/>
          <a:p>
            <a:fld id="{B1813ABB-4B65-094C-8BA1-090195D1D642}" type="slidenum">
              <a:rPr lang="en-US"/>
              <a:pPr/>
              <a:t>11</a:t>
            </a:fld>
            <a:endParaRPr lang="en-US"/>
          </a:p>
        </p:txBody>
      </p:sp>
      <p:pic>
        <p:nvPicPr>
          <p:cNvPr id="353283" name="Picture 3" descr="FG27_012A"/>
          <p:cNvPicPr>
            <a:picLocks noChangeAspect="1" noChangeArrowheads="1"/>
          </p:cNvPicPr>
          <p:nvPr/>
        </p:nvPicPr>
        <p:blipFill>
          <a:blip r:embed="rId3"/>
          <a:srcRect/>
          <a:stretch>
            <a:fillRect/>
          </a:stretch>
        </p:blipFill>
        <p:spPr bwMode="auto">
          <a:xfrm>
            <a:off x="5791200" y="4495800"/>
            <a:ext cx="3352800" cy="2133600"/>
          </a:xfrm>
          <a:prstGeom prst="rect">
            <a:avLst/>
          </a:prstGeom>
          <a:noFill/>
        </p:spPr>
      </p:pic>
      <p:sp>
        <p:nvSpPr>
          <p:cNvPr id="353284" name="Rectangle 4"/>
          <p:cNvSpPr>
            <a:spLocks noGrp="1" noChangeArrowheads="1"/>
          </p:cNvSpPr>
          <p:nvPr>
            <p:ph type="title"/>
          </p:nvPr>
        </p:nvSpPr>
        <p:spPr>
          <a:xfrm>
            <a:off x="381000" y="0"/>
            <a:ext cx="8534400" cy="609600"/>
          </a:xfrm>
        </p:spPr>
        <p:txBody>
          <a:bodyPr/>
          <a:lstStyle/>
          <a:p>
            <a:r>
              <a:rPr lang="en-US" dirty="0"/>
              <a:t> Magnetic Force on Electric Current</a:t>
            </a:r>
          </a:p>
        </p:txBody>
      </p:sp>
      <p:graphicFrame>
        <p:nvGraphicFramePr>
          <p:cNvPr id="353285"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29632" name="Equation" r:id="rId4" imgW="914400" imgH="190080" progId="Equation.DSMT4">
                  <p:embed/>
                </p:oleObj>
              </mc:Choice>
              <mc:Fallback>
                <p:oleObj name="Equation" r:id="rId4" imgW="914400" imgH="190080" progId="Equation.DSMT4">
                  <p:embed/>
                  <p:pic>
                    <p:nvPicPr>
                      <p:cNvPr id="35328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3286"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29633" name="Equation" r:id="rId6" imgW="914400" imgH="190080" progId="Equation.DSMT4">
                  <p:embed/>
                </p:oleObj>
              </mc:Choice>
              <mc:Fallback>
                <p:oleObj name="Equation" r:id="rId6" imgW="914400" imgH="190080" progId="Equation.DSMT4">
                  <p:embed/>
                  <p:pic>
                    <p:nvPicPr>
                      <p:cNvPr id="35328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3287"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29634" name="Equation" r:id="rId7" imgW="914400" imgH="190080" progId="Equation.DSMT4">
                  <p:embed/>
                </p:oleObj>
              </mc:Choice>
              <mc:Fallback>
                <p:oleObj name="Equation" r:id="rId7" imgW="914400" imgH="190080" progId="Equation.DSMT4">
                  <p:embed/>
                  <p:pic>
                    <p:nvPicPr>
                      <p:cNvPr id="353287"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3288" name="Rectangle 8"/>
          <p:cNvSpPr>
            <a:spLocks noGrp="1" noChangeArrowheads="1"/>
          </p:cNvSpPr>
          <p:nvPr>
            <p:ph type="body" idx="1"/>
          </p:nvPr>
        </p:nvSpPr>
        <p:spPr>
          <a:xfrm>
            <a:off x="381000" y="685800"/>
            <a:ext cx="8763000" cy="3810000"/>
          </a:xfrm>
        </p:spPr>
        <p:txBody>
          <a:bodyPr/>
          <a:lstStyle/>
          <a:p>
            <a:pPr>
              <a:lnSpc>
                <a:spcPct val="80000"/>
              </a:lnSpc>
            </a:pPr>
            <a:r>
              <a:rPr lang="en-US" sz="2400" dirty="0"/>
              <a:t>Since the electric current exerts force on a magnet, a magnet should also exert force on the electric current</a:t>
            </a:r>
          </a:p>
          <a:p>
            <a:pPr lvl="1">
              <a:lnSpc>
                <a:spcPct val="80000"/>
              </a:lnSpc>
            </a:pPr>
            <a:r>
              <a:rPr lang="en-US" sz="2000" dirty="0"/>
              <a:t>Which law justifies this?</a:t>
            </a:r>
          </a:p>
          <a:p>
            <a:pPr lvl="2">
              <a:lnSpc>
                <a:spcPct val="80000"/>
              </a:lnSpc>
            </a:pPr>
            <a:r>
              <a:rPr lang="en-US" sz="1800" dirty="0"/>
              <a:t>Newton’s 3</a:t>
            </a:r>
            <a:r>
              <a:rPr lang="en-US" sz="1800" baseline="30000" dirty="0"/>
              <a:t>rd</a:t>
            </a:r>
            <a:r>
              <a:rPr lang="en-US" sz="1800" dirty="0"/>
              <a:t> law</a:t>
            </a:r>
          </a:p>
          <a:p>
            <a:pPr lvl="1">
              <a:lnSpc>
                <a:spcPct val="80000"/>
              </a:lnSpc>
            </a:pPr>
            <a:r>
              <a:rPr lang="en-US" sz="2000" dirty="0"/>
              <a:t>This was also discovered by </a:t>
            </a:r>
            <a:r>
              <a:rPr lang="en-US" sz="2000" dirty="0" err="1"/>
              <a:t>Oersted</a:t>
            </a:r>
            <a:endParaRPr lang="en-US" sz="2000" dirty="0"/>
          </a:p>
          <a:p>
            <a:pPr>
              <a:lnSpc>
                <a:spcPct val="80000"/>
              </a:lnSpc>
            </a:pPr>
            <a:r>
              <a:rPr lang="en-US" sz="2400" dirty="0"/>
              <a:t>Direction of the force is always </a:t>
            </a:r>
          </a:p>
          <a:p>
            <a:pPr lvl="1">
              <a:lnSpc>
                <a:spcPct val="80000"/>
              </a:lnSpc>
            </a:pPr>
            <a:r>
              <a:rPr lang="en-US" sz="2000" b="1" u="sng" dirty="0">
                <a:solidFill>
                  <a:srgbClr val="C00000"/>
                </a:solidFill>
              </a:rPr>
              <a:t>perpendicular</a:t>
            </a:r>
            <a:r>
              <a:rPr lang="en-US" sz="2000" dirty="0"/>
              <a:t> to the direction of </a:t>
            </a:r>
            <a:r>
              <a:rPr lang="en-US" sz="2000" b="1" u="sng" dirty="0">
                <a:solidFill>
                  <a:srgbClr val="C00000"/>
                </a:solidFill>
              </a:rPr>
              <a:t>the current </a:t>
            </a:r>
            <a:r>
              <a:rPr lang="en-US" sz="2000" dirty="0"/>
              <a:t>and</a:t>
            </a:r>
          </a:p>
          <a:p>
            <a:pPr lvl="1">
              <a:lnSpc>
                <a:spcPct val="80000"/>
              </a:lnSpc>
            </a:pPr>
            <a:r>
              <a:rPr lang="en-US" sz="2000" b="1" u="sng" dirty="0">
                <a:solidFill>
                  <a:srgbClr val="C00000"/>
                </a:solidFill>
              </a:rPr>
              <a:t>perpendicular</a:t>
            </a:r>
            <a:r>
              <a:rPr lang="en-US" sz="2000" dirty="0"/>
              <a:t> to the direction of </a:t>
            </a:r>
            <a:r>
              <a:rPr lang="en-US" sz="2000" b="1" u="sng" dirty="0">
                <a:solidFill>
                  <a:srgbClr val="C00000"/>
                </a:solidFill>
              </a:rPr>
              <a:t>the magnetic field, B</a:t>
            </a:r>
          </a:p>
          <a:p>
            <a:pPr>
              <a:lnSpc>
                <a:spcPct val="80000"/>
              </a:lnSpc>
            </a:pPr>
            <a:r>
              <a:rPr lang="en-US" sz="2400" dirty="0"/>
              <a:t>Experimentally the direction of the force is given by another right-hand rule </a:t>
            </a:r>
            <a:r>
              <a:rPr lang="en-US" sz="2400" dirty="0">
                <a:sym typeface="Wingdings" charset="2"/>
              </a:rPr>
              <a:t> When the fingers of the right-hand points to the direction of the current and the finger tips bent to the direction of magnetic field B, the direction of thumb points to is the direction of the magnetic force</a:t>
            </a:r>
            <a:endParaRPr lang="en-US" sz="2400" dirty="0"/>
          </a:p>
        </p:txBody>
      </p:sp>
      <p:pic>
        <p:nvPicPr>
          <p:cNvPr id="353289" name="Picture 9" descr="FG27_012B"/>
          <p:cNvPicPr>
            <a:picLocks noChangeAspect="1" noChangeArrowheads="1"/>
          </p:cNvPicPr>
          <p:nvPr/>
        </p:nvPicPr>
        <p:blipFill>
          <a:blip r:embed="rId8"/>
          <a:srcRect/>
          <a:stretch>
            <a:fillRect/>
          </a:stretch>
        </p:blipFill>
        <p:spPr bwMode="auto">
          <a:xfrm>
            <a:off x="2819400" y="4572000"/>
            <a:ext cx="3200400" cy="2133600"/>
          </a:xfrm>
          <a:prstGeom prst="rect">
            <a:avLst/>
          </a:prstGeom>
          <a:noFill/>
        </p:spPr>
      </p:pic>
      <p:pic>
        <p:nvPicPr>
          <p:cNvPr id="14" name="Picture 2" descr="FG27_012C"/>
          <p:cNvPicPr>
            <a:picLocks noChangeAspect="1" noChangeArrowheads="1"/>
          </p:cNvPicPr>
          <p:nvPr/>
        </p:nvPicPr>
        <p:blipFill>
          <a:blip r:embed="rId9"/>
          <a:srcRect/>
          <a:stretch>
            <a:fillRect/>
          </a:stretch>
        </p:blipFill>
        <p:spPr bwMode="auto">
          <a:xfrm>
            <a:off x="93617" y="4495800"/>
            <a:ext cx="2801983" cy="2362200"/>
          </a:xfrm>
          <a:prstGeom prst="rect">
            <a:avLst/>
          </a:prstGeom>
          <a:noFill/>
        </p:spPr>
      </p:pic>
    </p:spTree>
    <p:extLst>
      <p:ext uri="{BB962C8B-B14F-4D97-AF65-F5344CB8AC3E}">
        <p14:creationId xmlns:p14="http://schemas.microsoft.com/office/powerpoint/2010/main" val="1044505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Wednesday, Apr. 8, 2020</a:t>
            </a:r>
          </a:p>
        </p:txBody>
      </p:sp>
      <p:sp>
        <p:nvSpPr>
          <p:cNvPr id="9" name="Footer Placeholder 4"/>
          <p:cNvSpPr>
            <a:spLocks noGrp="1"/>
          </p:cNvSpPr>
          <p:nvPr>
            <p:ph type="ftr" sz="quarter" idx="11"/>
          </p:nvPr>
        </p:nvSpPr>
        <p:spPr/>
        <p:txBody>
          <a:bodyPr/>
          <a:lstStyle/>
          <a:p>
            <a:r>
              <a:rPr lang="en-US"/>
              <a:t>PHYS 1444-002, Spring 2020                    Dr. Jaehoon Yu</a:t>
            </a:r>
          </a:p>
        </p:txBody>
      </p:sp>
      <p:sp>
        <p:nvSpPr>
          <p:cNvPr id="10" name="Slide Number Placeholder 5"/>
          <p:cNvSpPr>
            <a:spLocks noGrp="1"/>
          </p:cNvSpPr>
          <p:nvPr>
            <p:ph type="sldNum" sz="quarter" idx="12"/>
          </p:nvPr>
        </p:nvSpPr>
        <p:spPr/>
        <p:txBody>
          <a:bodyPr/>
          <a:lstStyle/>
          <a:p>
            <a:fld id="{EB298496-8AC1-4B4F-8B0E-83CD77E739F4}" type="slidenum">
              <a:rPr lang="en-US"/>
              <a:pPr/>
              <a:t>12</a:t>
            </a:fld>
            <a:endParaRPr lang="en-US"/>
          </a:p>
        </p:txBody>
      </p:sp>
      <p:sp>
        <p:nvSpPr>
          <p:cNvPr id="354306" name="Rectangle 2"/>
          <p:cNvSpPr>
            <a:spLocks noGrp="1" noChangeArrowheads="1"/>
          </p:cNvSpPr>
          <p:nvPr>
            <p:ph type="title"/>
          </p:nvPr>
        </p:nvSpPr>
        <p:spPr>
          <a:xfrm>
            <a:off x="381000" y="152400"/>
            <a:ext cx="8534400" cy="609600"/>
          </a:xfrm>
        </p:spPr>
        <p:txBody>
          <a:bodyPr/>
          <a:lstStyle/>
          <a:p>
            <a:r>
              <a:rPr lang="en-US" dirty="0"/>
              <a:t> Magnetic Force on Electric Current</a:t>
            </a:r>
          </a:p>
        </p:txBody>
      </p:sp>
      <p:graphicFrame>
        <p:nvGraphicFramePr>
          <p:cNvPr id="35430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30741" name="Equation" r:id="rId3" imgW="914400" imgH="190080" progId="Equation.DSMT4">
                  <p:embed/>
                </p:oleObj>
              </mc:Choice>
              <mc:Fallback>
                <p:oleObj name="Equation" r:id="rId3" imgW="914400" imgH="190080" progId="Equation.DSMT4">
                  <p:embed/>
                  <p:pic>
                    <p:nvPicPr>
                      <p:cNvPr id="35430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430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30742" name="Equation" r:id="rId5" imgW="914400" imgH="190080" progId="Equation.DSMT4">
                  <p:embed/>
                </p:oleObj>
              </mc:Choice>
              <mc:Fallback>
                <p:oleObj name="Equation" r:id="rId5" imgW="914400" imgH="190080" progId="Equation.DSMT4">
                  <p:embed/>
                  <p:pic>
                    <p:nvPicPr>
                      <p:cNvPr id="35430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430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30743" name="Equation" r:id="rId6" imgW="914400" imgH="190080" progId="Equation.DSMT4">
                  <p:embed/>
                </p:oleObj>
              </mc:Choice>
              <mc:Fallback>
                <p:oleObj name="Equation" r:id="rId6" imgW="914400" imgH="190080" progId="Equation.DSMT4">
                  <p:embed/>
                  <p:pic>
                    <p:nvPicPr>
                      <p:cNvPr id="35430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4310" name="Rectangle 6"/>
          <p:cNvSpPr>
            <a:spLocks noGrp="1" noChangeArrowheads="1"/>
          </p:cNvSpPr>
          <p:nvPr>
            <p:ph type="body" idx="1"/>
          </p:nvPr>
        </p:nvSpPr>
        <p:spPr>
          <a:xfrm>
            <a:off x="152400" y="762000"/>
            <a:ext cx="8763000" cy="5791200"/>
          </a:xfrm>
        </p:spPr>
        <p:txBody>
          <a:bodyPr/>
          <a:lstStyle/>
          <a:p>
            <a:r>
              <a:rPr lang="en-US" sz="2800" dirty="0"/>
              <a:t>OK, we are set for the direction but what about the magnitude?</a:t>
            </a:r>
          </a:p>
          <a:p>
            <a:r>
              <a:rPr lang="en-US" sz="2800" dirty="0"/>
              <a:t>It is found that the magnitude of the force is directly proportional </a:t>
            </a:r>
          </a:p>
          <a:p>
            <a:pPr lvl="1"/>
            <a:r>
              <a:rPr lang="en-US" sz="2400" dirty="0"/>
              <a:t>To the </a:t>
            </a:r>
            <a:r>
              <a:rPr lang="en-US" sz="2400" b="1" u="sng" dirty="0">
                <a:solidFill>
                  <a:srgbClr val="C00000"/>
                </a:solidFill>
              </a:rPr>
              <a:t>current</a:t>
            </a:r>
            <a:r>
              <a:rPr lang="en-US" sz="2400" dirty="0"/>
              <a:t> in the wire</a:t>
            </a:r>
          </a:p>
          <a:p>
            <a:pPr lvl="1"/>
            <a:r>
              <a:rPr lang="en-US" sz="2400" dirty="0"/>
              <a:t>To the </a:t>
            </a:r>
            <a:r>
              <a:rPr lang="en-US" sz="2400" b="1" u="sng" dirty="0">
                <a:solidFill>
                  <a:srgbClr val="C00000"/>
                </a:solidFill>
              </a:rPr>
              <a:t>length</a:t>
            </a:r>
            <a:r>
              <a:rPr lang="en-US" sz="2400" dirty="0"/>
              <a:t> of the wire in the magnetic field (if the field is uniform)</a:t>
            </a:r>
          </a:p>
          <a:p>
            <a:pPr lvl="1"/>
            <a:r>
              <a:rPr lang="en-US" sz="2400" dirty="0"/>
              <a:t>To the strength of the </a:t>
            </a:r>
            <a:r>
              <a:rPr lang="en-US" sz="2400" b="1" u="sng" dirty="0">
                <a:solidFill>
                  <a:srgbClr val="C00000"/>
                </a:solidFill>
              </a:rPr>
              <a:t>magnetic field</a:t>
            </a:r>
          </a:p>
          <a:p>
            <a:r>
              <a:rPr lang="en-US" sz="2800" dirty="0"/>
              <a:t>The force also depends on the angle </a:t>
            </a:r>
            <a:r>
              <a:rPr lang="en-US" sz="2800" dirty="0" err="1">
                <a:latin typeface="Symbol" charset="2"/>
              </a:rPr>
              <a:t>θ</a:t>
            </a:r>
            <a:r>
              <a:rPr lang="en-US" sz="2800" dirty="0"/>
              <a:t> between the directions of the current and the magnetic field</a:t>
            </a:r>
          </a:p>
          <a:p>
            <a:pPr lvl="1"/>
            <a:r>
              <a:rPr lang="en-US" sz="2400" dirty="0"/>
              <a:t>When the wire is perpendicular to the field, the force is the strongest</a:t>
            </a:r>
          </a:p>
          <a:p>
            <a:pPr lvl="1"/>
            <a:r>
              <a:rPr lang="en-US" sz="2400" dirty="0"/>
              <a:t>When the wire is parallel to the field, there is no force at all</a:t>
            </a:r>
          </a:p>
          <a:p>
            <a:r>
              <a:rPr lang="en-US" sz="2800" dirty="0"/>
              <a:t>Thus the force on current </a:t>
            </a:r>
            <a:r>
              <a:rPr lang="en-US" sz="2800" dirty="0">
                <a:latin typeface="Monotype Corsiva" charset="0"/>
              </a:rPr>
              <a:t>I</a:t>
            </a:r>
            <a:r>
              <a:rPr lang="en-US" sz="2800" dirty="0"/>
              <a:t> in the wire </a:t>
            </a:r>
            <a:r>
              <a:rPr lang="en-US" sz="2800" dirty="0" err="1"/>
              <a:t>w</a:t>
            </a:r>
            <a:r>
              <a:rPr lang="en-US" sz="2800" dirty="0"/>
              <a:t>/ length </a:t>
            </a:r>
            <a:r>
              <a:rPr lang="en-US" sz="2800" dirty="0" err="1">
                <a:latin typeface="Monotype Corsiva" charset="0"/>
              </a:rPr>
              <a:t>l</a:t>
            </a:r>
            <a:r>
              <a:rPr lang="en-US" sz="2800" dirty="0"/>
              <a:t> in a uniform field </a:t>
            </a:r>
            <a:r>
              <a:rPr lang="en-US" sz="2800" dirty="0">
                <a:latin typeface="Monotype Corsiva" charset="0"/>
              </a:rPr>
              <a:t>B</a:t>
            </a:r>
            <a:r>
              <a:rPr lang="en-US" sz="2800" dirty="0"/>
              <a:t> is</a:t>
            </a:r>
          </a:p>
        </p:txBody>
      </p:sp>
      <p:graphicFrame>
        <p:nvGraphicFramePr>
          <p:cNvPr id="354311" name="Object 7"/>
          <p:cNvGraphicFramePr>
            <a:graphicFrameLocks noChangeAspect="1"/>
          </p:cNvGraphicFramePr>
          <p:nvPr/>
        </p:nvGraphicFramePr>
        <p:xfrm>
          <a:off x="2133600" y="5486400"/>
          <a:ext cx="2520950" cy="538162"/>
        </p:xfrm>
        <a:graphic>
          <a:graphicData uri="http://schemas.openxmlformats.org/presentationml/2006/ole">
            <mc:AlternateContent xmlns:mc="http://schemas.openxmlformats.org/markup-compatibility/2006">
              <mc:Choice xmlns:v="urn:schemas-microsoft-com:vml" Requires="v">
                <p:oleObj spid="_x0000_s230744" name="Equation" r:id="rId7" imgW="774360" imgH="164880" progId="Equation.DSMT4">
                  <p:embed/>
                </p:oleObj>
              </mc:Choice>
              <mc:Fallback>
                <p:oleObj name="Equation" r:id="rId7" imgW="774360" imgH="164880" progId="Equation.DSMT4">
                  <p:embed/>
                  <p:pic>
                    <p:nvPicPr>
                      <p:cNvPr id="354311"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5486400"/>
                        <a:ext cx="2520950" cy="538162"/>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112860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4311"/>
                                        </p:tgtEl>
                                        <p:attrNameLst>
                                          <p:attrName>style.visibility</p:attrName>
                                        </p:attrNameLst>
                                      </p:cBhvr>
                                      <p:to>
                                        <p:strVal val="visible"/>
                                      </p:to>
                                    </p:set>
                                    <p:animEffect transition="in" filter="wipe(left)">
                                      <p:cBhvr>
                                        <p:cTn id="7" dur="500"/>
                                        <p:tgtEl>
                                          <p:spTgt spid="354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a:t>Wednesday, Apr. 8, 2020</a:t>
            </a:r>
          </a:p>
        </p:txBody>
      </p:sp>
      <p:sp>
        <p:nvSpPr>
          <p:cNvPr id="14" name="Footer Placeholder 4"/>
          <p:cNvSpPr>
            <a:spLocks noGrp="1"/>
          </p:cNvSpPr>
          <p:nvPr>
            <p:ph type="ftr" sz="quarter" idx="11"/>
          </p:nvPr>
        </p:nvSpPr>
        <p:spPr/>
        <p:txBody>
          <a:bodyPr/>
          <a:lstStyle/>
          <a:p>
            <a:r>
              <a:rPr lang="en-US"/>
              <a:t>PHYS 1444-002, Spring 2020                    Dr. Jaehoon Yu</a:t>
            </a:r>
          </a:p>
        </p:txBody>
      </p:sp>
      <p:sp>
        <p:nvSpPr>
          <p:cNvPr id="15" name="Slide Number Placeholder 5"/>
          <p:cNvSpPr>
            <a:spLocks noGrp="1"/>
          </p:cNvSpPr>
          <p:nvPr>
            <p:ph type="sldNum" sz="quarter" idx="12"/>
          </p:nvPr>
        </p:nvSpPr>
        <p:spPr/>
        <p:txBody>
          <a:bodyPr/>
          <a:lstStyle/>
          <a:p>
            <a:fld id="{127A452B-119A-6C42-8075-689A4B8E7A37}" type="slidenum">
              <a:rPr lang="en-US"/>
              <a:pPr/>
              <a:t>13</a:t>
            </a:fld>
            <a:endParaRPr lang="en-US"/>
          </a:p>
        </p:txBody>
      </p:sp>
      <p:sp>
        <p:nvSpPr>
          <p:cNvPr id="355330" name="Rectangle 2"/>
          <p:cNvSpPr>
            <a:spLocks noGrp="1" noChangeArrowheads="1"/>
          </p:cNvSpPr>
          <p:nvPr>
            <p:ph type="title"/>
          </p:nvPr>
        </p:nvSpPr>
        <p:spPr>
          <a:xfrm>
            <a:off x="381000" y="76200"/>
            <a:ext cx="8534400" cy="609600"/>
          </a:xfrm>
        </p:spPr>
        <p:txBody>
          <a:bodyPr/>
          <a:lstStyle/>
          <a:p>
            <a:r>
              <a:rPr lang="en-US"/>
              <a:t> Magnetic Forces on Electric Current</a:t>
            </a:r>
          </a:p>
        </p:txBody>
      </p:sp>
      <p:graphicFrame>
        <p:nvGraphicFramePr>
          <p:cNvPr id="355331"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32190" name="Equation" r:id="rId3" imgW="914400" imgH="190080" progId="Equation.DSMT4">
                  <p:embed/>
                </p:oleObj>
              </mc:Choice>
              <mc:Fallback>
                <p:oleObj name="Equation" r:id="rId3" imgW="914400" imgH="190080" progId="Equation.DSMT4">
                  <p:embed/>
                  <p:pic>
                    <p:nvPicPr>
                      <p:cNvPr id="35533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5332"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32191" name="Equation" r:id="rId5" imgW="914400" imgH="190080" progId="Equation.DSMT4">
                  <p:embed/>
                </p:oleObj>
              </mc:Choice>
              <mc:Fallback>
                <p:oleObj name="Equation" r:id="rId5" imgW="914400" imgH="190080" progId="Equation.DSMT4">
                  <p:embed/>
                  <p:pic>
                    <p:nvPicPr>
                      <p:cNvPr id="35533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5333"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32192" name="Equation" r:id="rId6" imgW="914400" imgH="190080" progId="Equation.DSMT4">
                  <p:embed/>
                </p:oleObj>
              </mc:Choice>
              <mc:Fallback>
                <p:oleObj name="Equation" r:id="rId6" imgW="914400" imgH="190080" progId="Equation.DSMT4">
                  <p:embed/>
                  <p:pic>
                    <p:nvPicPr>
                      <p:cNvPr id="35533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5334" name="Rectangle 6"/>
          <p:cNvSpPr>
            <a:spLocks noGrp="1" noChangeArrowheads="1"/>
          </p:cNvSpPr>
          <p:nvPr>
            <p:ph type="body" idx="1"/>
          </p:nvPr>
        </p:nvSpPr>
        <p:spPr>
          <a:xfrm>
            <a:off x="228600" y="685800"/>
            <a:ext cx="8915400" cy="5791200"/>
          </a:xfrm>
        </p:spPr>
        <p:txBody>
          <a:bodyPr/>
          <a:lstStyle/>
          <a:p>
            <a:pPr>
              <a:lnSpc>
                <a:spcPct val="90000"/>
              </a:lnSpc>
            </a:pPr>
            <a:r>
              <a:rPr lang="en-US" sz="2800" dirty="0"/>
              <a:t>Magnetic field strength B can be defined using the previous proportionality relationship </a:t>
            </a:r>
            <a:r>
              <a:rPr lang="en-US" sz="2800" dirty="0" err="1"/>
              <a:t>w</a:t>
            </a:r>
            <a:r>
              <a:rPr lang="en-US" sz="2800" dirty="0"/>
              <a:t>/ the constant 1:</a:t>
            </a:r>
          </a:p>
          <a:p>
            <a:pPr>
              <a:lnSpc>
                <a:spcPct val="90000"/>
              </a:lnSpc>
            </a:pPr>
            <a:r>
              <a:rPr lang="en-US" sz="2800" dirty="0"/>
              <a:t>if </a:t>
            </a:r>
            <a:r>
              <a:rPr lang="en-US" sz="2800" dirty="0" err="1">
                <a:latin typeface="Symbol" charset="2"/>
              </a:rPr>
              <a:t>θ</a:t>
            </a:r>
            <a:r>
              <a:rPr lang="en-US" sz="2800" dirty="0"/>
              <a:t>=90</a:t>
            </a:r>
            <a:r>
              <a:rPr lang="en-US" sz="2800" baseline="30000" dirty="0"/>
              <a:t>o</a:t>
            </a:r>
            <a:r>
              <a:rPr lang="en-US" sz="2800" dirty="0"/>
              <a:t>,                    and if </a:t>
            </a:r>
            <a:r>
              <a:rPr lang="en-US" sz="2800" dirty="0" err="1">
                <a:latin typeface="Symbol" charset="2"/>
              </a:rPr>
              <a:t>θ</a:t>
            </a:r>
            <a:r>
              <a:rPr lang="en-US" sz="2800" dirty="0"/>
              <a:t>=0</a:t>
            </a:r>
            <a:r>
              <a:rPr lang="en-US" sz="2800" baseline="30000" dirty="0"/>
              <a:t>o</a:t>
            </a:r>
          </a:p>
          <a:p>
            <a:pPr>
              <a:lnSpc>
                <a:spcPct val="90000"/>
              </a:lnSpc>
            </a:pPr>
            <a:r>
              <a:rPr lang="en-US" sz="2800" dirty="0"/>
              <a:t>So the magnitude of the magnetic field B can be defined as</a:t>
            </a:r>
          </a:p>
          <a:p>
            <a:pPr lvl="1">
              <a:lnSpc>
                <a:spcPct val="90000"/>
              </a:lnSpc>
            </a:pPr>
            <a:r>
              <a:rPr lang="en-US" sz="2400" dirty="0"/>
              <a:t>                  where </a:t>
            </a:r>
            <a:r>
              <a:rPr lang="en-US" sz="2400" dirty="0" err="1"/>
              <a:t>F</a:t>
            </a:r>
            <a:r>
              <a:rPr lang="en-US" sz="2400" baseline="-25000" dirty="0" err="1"/>
              <a:t>max</a:t>
            </a:r>
            <a:r>
              <a:rPr lang="en-US" sz="2400" baseline="-25000" dirty="0"/>
              <a:t> </a:t>
            </a:r>
            <a:r>
              <a:rPr lang="en-US" sz="2400" dirty="0"/>
              <a:t>is the magnitude of the force on a straight length </a:t>
            </a:r>
            <a:r>
              <a:rPr lang="en-US" sz="2400" dirty="0">
                <a:latin typeface="Monotype Corsiva" charset="0"/>
              </a:rPr>
              <a:t>l</a:t>
            </a:r>
            <a:r>
              <a:rPr lang="en-US" sz="2400" dirty="0"/>
              <a:t> of the wire carrying current </a:t>
            </a:r>
            <a:r>
              <a:rPr lang="en-US" sz="2400" dirty="0">
                <a:latin typeface="Monotype Corsiva" charset="0"/>
              </a:rPr>
              <a:t>I </a:t>
            </a:r>
            <a:r>
              <a:rPr lang="en-US" sz="2400" dirty="0"/>
              <a:t>when the wire is perpendicular to </a:t>
            </a:r>
            <a:r>
              <a:rPr lang="en-US" sz="2400" b="1" dirty="0"/>
              <a:t>B</a:t>
            </a:r>
          </a:p>
          <a:p>
            <a:pPr>
              <a:lnSpc>
                <a:spcPct val="90000"/>
              </a:lnSpc>
            </a:pPr>
            <a:r>
              <a:rPr lang="en-US" sz="2800" dirty="0"/>
              <a:t>The relationship between F, B and </a:t>
            </a:r>
            <a:r>
              <a:rPr lang="en-US" sz="2800" dirty="0">
                <a:latin typeface="Monotype Corsiva" charset="0"/>
              </a:rPr>
              <a:t>I</a:t>
            </a:r>
            <a:r>
              <a:rPr lang="en-US" sz="2800" dirty="0"/>
              <a:t> can be written in a vector formula: </a:t>
            </a:r>
          </a:p>
          <a:p>
            <a:pPr lvl="1">
              <a:lnSpc>
                <a:spcPct val="90000"/>
              </a:lnSpc>
            </a:pPr>
            <a:r>
              <a:rPr lang="en-US" sz="2400" b="1" dirty="0">
                <a:latin typeface="Monotype Corsiva" charset="0"/>
              </a:rPr>
              <a:t>l</a:t>
            </a:r>
            <a:r>
              <a:rPr lang="en-US" sz="2400" b="1" dirty="0"/>
              <a:t> </a:t>
            </a:r>
            <a:r>
              <a:rPr lang="en-US" sz="2400" dirty="0"/>
              <a:t>is the vector whose magnitude is the length of the wire, and its direction is along the wire in the direction of the </a:t>
            </a:r>
            <a:r>
              <a:rPr lang="en-US" sz="2400" b="1" u="sng" dirty="0">
                <a:solidFill>
                  <a:srgbClr val="FF0000"/>
                </a:solidFill>
              </a:rPr>
              <a:t>conventional current</a:t>
            </a:r>
          </a:p>
          <a:p>
            <a:pPr lvl="1">
              <a:lnSpc>
                <a:spcPct val="90000"/>
              </a:lnSpc>
            </a:pPr>
            <a:r>
              <a:rPr lang="en-US" sz="2400" dirty="0"/>
              <a:t>This formula works if </a:t>
            </a:r>
            <a:r>
              <a:rPr lang="en-US" sz="2400" b="1" dirty="0"/>
              <a:t>B</a:t>
            </a:r>
            <a:r>
              <a:rPr lang="en-US" sz="2400" dirty="0"/>
              <a:t> is uniform.</a:t>
            </a:r>
          </a:p>
          <a:p>
            <a:pPr>
              <a:lnSpc>
                <a:spcPct val="90000"/>
              </a:lnSpc>
            </a:pPr>
            <a:r>
              <a:rPr lang="en-US" sz="2800" dirty="0"/>
              <a:t>If B is not uniform or </a:t>
            </a:r>
            <a:r>
              <a:rPr lang="en-US" sz="2800" dirty="0" err="1">
                <a:latin typeface="Monotype Corsiva" charset="0"/>
              </a:rPr>
              <a:t>l</a:t>
            </a:r>
            <a:r>
              <a:rPr lang="en-US" sz="2800" dirty="0"/>
              <a:t> does not form the same angle with B everywhere, the infinitesimal force acting on a differential length d</a:t>
            </a:r>
            <a:r>
              <a:rPr lang="en-US" sz="2800" dirty="0">
                <a:latin typeface="Monotype Corsiva" charset="0"/>
              </a:rPr>
              <a:t>l</a:t>
            </a:r>
            <a:r>
              <a:rPr lang="en-US" sz="2800" dirty="0"/>
              <a:t> is </a:t>
            </a:r>
          </a:p>
        </p:txBody>
      </p:sp>
      <p:graphicFrame>
        <p:nvGraphicFramePr>
          <p:cNvPr id="355335" name="Object 7"/>
          <p:cNvGraphicFramePr>
            <a:graphicFrameLocks noChangeAspect="1"/>
          </p:cNvGraphicFramePr>
          <p:nvPr/>
        </p:nvGraphicFramePr>
        <p:xfrm>
          <a:off x="6629400" y="1066800"/>
          <a:ext cx="1981200" cy="436563"/>
        </p:xfrm>
        <a:graphic>
          <a:graphicData uri="http://schemas.openxmlformats.org/presentationml/2006/ole">
            <mc:AlternateContent xmlns:mc="http://schemas.openxmlformats.org/markup-compatibility/2006">
              <mc:Choice xmlns:v="urn:schemas-microsoft-com:vml" Requires="v">
                <p:oleObj spid="_x0000_s232193" name="Equation" r:id="rId7" imgW="749160" imgH="164880" progId="Equation.DSMT4">
                  <p:embed/>
                </p:oleObj>
              </mc:Choice>
              <mc:Fallback>
                <p:oleObj name="Equation" r:id="rId7" imgW="749160" imgH="164880" progId="Equation.DSMT4">
                  <p:embed/>
                  <p:pic>
                    <p:nvPicPr>
                      <p:cNvPr id="355335"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1066800"/>
                        <a:ext cx="1981200" cy="4365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5336" name="Object 8"/>
          <p:cNvGraphicFramePr>
            <a:graphicFrameLocks noChangeAspect="1"/>
          </p:cNvGraphicFramePr>
          <p:nvPr/>
        </p:nvGraphicFramePr>
        <p:xfrm>
          <a:off x="1804988" y="1552575"/>
          <a:ext cx="1547812" cy="504825"/>
        </p:xfrm>
        <a:graphic>
          <a:graphicData uri="http://schemas.openxmlformats.org/presentationml/2006/ole">
            <mc:AlternateContent xmlns:mc="http://schemas.openxmlformats.org/markup-compatibility/2006">
              <mc:Choice xmlns:v="urn:schemas-microsoft-com:vml" Requires="v">
                <p:oleObj spid="_x0000_s232194" name="Equation" r:id="rId9" imgW="622080" imgH="203040" progId="Equation.DSMT4">
                  <p:embed/>
                </p:oleObj>
              </mc:Choice>
              <mc:Fallback>
                <p:oleObj name="Equation" r:id="rId9" imgW="622080" imgH="203040" progId="Equation.DSMT4">
                  <p:embed/>
                  <p:pic>
                    <p:nvPicPr>
                      <p:cNvPr id="355336"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04988" y="1552575"/>
                        <a:ext cx="1547812" cy="5048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5337" name="Object 9"/>
          <p:cNvGraphicFramePr>
            <a:graphicFrameLocks noChangeAspect="1"/>
          </p:cNvGraphicFramePr>
          <p:nvPr/>
        </p:nvGraphicFramePr>
        <p:xfrm>
          <a:off x="4953000" y="1524000"/>
          <a:ext cx="1231900" cy="504825"/>
        </p:xfrm>
        <a:graphic>
          <a:graphicData uri="http://schemas.openxmlformats.org/presentationml/2006/ole">
            <mc:AlternateContent xmlns:mc="http://schemas.openxmlformats.org/markup-compatibility/2006">
              <mc:Choice xmlns:v="urn:schemas-microsoft-com:vml" Requires="v">
                <p:oleObj spid="_x0000_s232195" name="Equation" r:id="rId11" imgW="495000" imgH="203040" progId="Equation.DSMT4">
                  <p:embed/>
                </p:oleObj>
              </mc:Choice>
              <mc:Fallback>
                <p:oleObj name="Equation" r:id="rId11" imgW="495000" imgH="203040" progId="Equation.DSMT4">
                  <p:embed/>
                  <p:pic>
                    <p:nvPicPr>
                      <p:cNvPr id="355337"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53000" y="1524000"/>
                        <a:ext cx="1231900" cy="5048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5338" name="Object 10"/>
          <p:cNvGraphicFramePr>
            <a:graphicFrameLocks noChangeAspect="1"/>
          </p:cNvGraphicFramePr>
          <p:nvPr/>
        </p:nvGraphicFramePr>
        <p:xfrm>
          <a:off x="990600" y="2443163"/>
          <a:ext cx="1295400" cy="452437"/>
        </p:xfrm>
        <a:graphic>
          <a:graphicData uri="http://schemas.openxmlformats.org/presentationml/2006/ole">
            <mc:AlternateContent xmlns:mc="http://schemas.openxmlformats.org/markup-compatibility/2006">
              <mc:Choice xmlns:v="urn:schemas-microsoft-com:vml" Requires="v">
                <p:oleObj spid="_x0000_s232196" name="Equation" r:id="rId13" imgW="698400" imgH="203040" progId="Equation.DSMT4">
                  <p:embed/>
                </p:oleObj>
              </mc:Choice>
              <mc:Fallback>
                <p:oleObj name="Equation" r:id="rId13" imgW="698400" imgH="203040" progId="Equation.DSMT4">
                  <p:embed/>
                  <p:pic>
                    <p:nvPicPr>
                      <p:cNvPr id="355338"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0600" y="2443163"/>
                        <a:ext cx="1295400" cy="4524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5339" name="Object 11"/>
          <p:cNvGraphicFramePr>
            <a:graphicFrameLocks noChangeAspect="1"/>
          </p:cNvGraphicFramePr>
          <p:nvPr/>
        </p:nvGraphicFramePr>
        <p:xfrm>
          <a:off x="2001838" y="3683000"/>
          <a:ext cx="1350962" cy="431800"/>
        </p:xfrm>
        <a:graphic>
          <a:graphicData uri="http://schemas.openxmlformats.org/presentationml/2006/ole">
            <mc:AlternateContent xmlns:mc="http://schemas.openxmlformats.org/markup-compatibility/2006">
              <mc:Choice xmlns:v="urn:schemas-microsoft-com:vml" Requires="v">
                <p:oleObj spid="_x0000_s232197" name="Equation" r:id="rId15" imgW="634680" imgH="203040" progId="Equation.DSMT4">
                  <p:embed/>
                </p:oleObj>
              </mc:Choice>
              <mc:Fallback>
                <p:oleObj name="Equation" r:id="rId15" imgW="634680" imgH="203040" progId="Equation.DSMT4">
                  <p:embed/>
                  <p:pic>
                    <p:nvPicPr>
                      <p:cNvPr id="355339"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01838" y="3683000"/>
                        <a:ext cx="1350962" cy="43180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55340" name="Object 12"/>
          <p:cNvGraphicFramePr>
            <a:graphicFrameLocks noChangeAspect="1"/>
          </p:cNvGraphicFramePr>
          <p:nvPr/>
        </p:nvGraphicFramePr>
        <p:xfrm>
          <a:off x="1541463" y="6045200"/>
          <a:ext cx="1620837" cy="431800"/>
        </p:xfrm>
        <a:graphic>
          <a:graphicData uri="http://schemas.openxmlformats.org/presentationml/2006/ole">
            <mc:AlternateContent xmlns:mc="http://schemas.openxmlformats.org/markup-compatibility/2006">
              <mc:Choice xmlns:v="urn:schemas-microsoft-com:vml" Requires="v">
                <p:oleObj spid="_x0000_s232198" name="Equation" r:id="rId17" imgW="761760" imgH="203040" progId="Equation.DSMT4">
                  <p:embed/>
                </p:oleObj>
              </mc:Choice>
              <mc:Fallback>
                <p:oleObj name="Equation" r:id="rId17" imgW="761760" imgH="203040" progId="Equation.DSMT4">
                  <p:embed/>
                  <p:pic>
                    <p:nvPicPr>
                      <p:cNvPr id="355340" name="Object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41463" y="6045200"/>
                        <a:ext cx="1620837" cy="431800"/>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3601803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Wednesday, Apr. 8, 2020</a:t>
            </a:r>
          </a:p>
        </p:txBody>
      </p:sp>
      <p:sp>
        <p:nvSpPr>
          <p:cNvPr id="10" name="Footer Placeholder 4"/>
          <p:cNvSpPr>
            <a:spLocks noGrp="1"/>
          </p:cNvSpPr>
          <p:nvPr>
            <p:ph type="ftr" sz="quarter" idx="11"/>
          </p:nvPr>
        </p:nvSpPr>
        <p:spPr/>
        <p:txBody>
          <a:bodyPr/>
          <a:lstStyle/>
          <a:p>
            <a:r>
              <a:rPr lang="en-US"/>
              <a:t>PHYS 1444-002, Spring 2020                    Dr. Jaehoon Yu</a:t>
            </a:r>
          </a:p>
        </p:txBody>
      </p:sp>
      <p:sp>
        <p:nvSpPr>
          <p:cNvPr id="11" name="Slide Number Placeholder 5"/>
          <p:cNvSpPr>
            <a:spLocks noGrp="1"/>
          </p:cNvSpPr>
          <p:nvPr>
            <p:ph type="sldNum" sz="quarter" idx="12"/>
          </p:nvPr>
        </p:nvSpPr>
        <p:spPr/>
        <p:txBody>
          <a:bodyPr/>
          <a:lstStyle/>
          <a:p>
            <a:fld id="{BB4AFE30-405D-9F44-8905-EB72996D58B0}" type="slidenum">
              <a:rPr lang="en-US"/>
              <a:pPr/>
              <a:t>14</a:t>
            </a:fld>
            <a:endParaRPr lang="en-US"/>
          </a:p>
        </p:txBody>
      </p:sp>
      <p:sp>
        <p:nvSpPr>
          <p:cNvPr id="356354" name="Rectangle 2"/>
          <p:cNvSpPr>
            <a:spLocks noGrp="1" noChangeArrowheads="1"/>
          </p:cNvSpPr>
          <p:nvPr>
            <p:ph type="title"/>
          </p:nvPr>
        </p:nvSpPr>
        <p:spPr>
          <a:xfrm>
            <a:off x="381000" y="76200"/>
            <a:ext cx="8534400" cy="609600"/>
          </a:xfrm>
        </p:spPr>
        <p:txBody>
          <a:bodyPr/>
          <a:lstStyle/>
          <a:p>
            <a:r>
              <a:rPr lang="en-US" dirty="0"/>
              <a:t> Fundamentals on the Magnetic Field, B</a:t>
            </a:r>
          </a:p>
        </p:txBody>
      </p:sp>
      <p:graphicFrame>
        <p:nvGraphicFramePr>
          <p:cNvPr id="356355"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32874" name="Equation" r:id="rId3" imgW="914400" imgH="190080" progId="Equation.DSMT4">
                  <p:embed/>
                </p:oleObj>
              </mc:Choice>
              <mc:Fallback>
                <p:oleObj name="Equation" r:id="rId3" imgW="914400" imgH="190080" progId="Equation.DSMT4">
                  <p:embed/>
                  <p:pic>
                    <p:nvPicPr>
                      <p:cNvPr id="35635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56"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32875" name="Equation" r:id="rId5" imgW="914400" imgH="190080" progId="Equation.DSMT4">
                  <p:embed/>
                </p:oleObj>
              </mc:Choice>
              <mc:Fallback>
                <p:oleObj name="Equation" r:id="rId5" imgW="914400" imgH="190080" progId="Equation.DSMT4">
                  <p:embed/>
                  <p:pic>
                    <p:nvPicPr>
                      <p:cNvPr id="35635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57"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32876" name="Equation" r:id="rId6" imgW="914400" imgH="190080" progId="Equation.DSMT4">
                  <p:embed/>
                </p:oleObj>
              </mc:Choice>
              <mc:Fallback>
                <p:oleObj name="Equation" r:id="rId6" imgW="914400" imgH="190080" progId="Equation.DSMT4">
                  <p:embed/>
                  <p:pic>
                    <p:nvPicPr>
                      <p:cNvPr id="35635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6358" name="Rectangle 6"/>
          <p:cNvSpPr>
            <a:spLocks noGrp="1" noChangeArrowheads="1"/>
          </p:cNvSpPr>
          <p:nvPr>
            <p:ph type="body" idx="1"/>
          </p:nvPr>
        </p:nvSpPr>
        <p:spPr>
          <a:xfrm>
            <a:off x="228600" y="685800"/>
            <a:ext cx="8915400" cy="5791200"/>
          </a:xfrm>
        </p:spPr>
        <p:txBody>
          <a:bodyPr/>
          <a:lstStyle/>
          <a:p>
            <a:r>
              <a:rPr lang="en-US" sz="2800" dirty="0"/>
              <a:t>The magnetic field is a vector quantity</a:t>
            </a:r>
          </a:p>
          <a:p>
            <a:r>
              <a:rPr lang="en-US" sz="2800" dirty="0"/>
              <a:t>The SI unit for B is tesla (T)</a:t>
            </a:r>
          </a:p>
          <a:p>
            <a:pPr lvl="1"/>
            <a:r>
              <a:rPr lang="en-US" sz="2400" dirty="0"/>
              <a:t>What is the definition of 1 Tesla in terms of other known units?</a:t>
            </a:r>
          </a:p>
          <a:p>
            <a:pPr lvl="1"/>
            <a:r>
              <a:rPr lang="en-US" sz="2400" dirty="0"/>
              <a:t>1T=1N/A-m</a:t>
            </a:r>
          </a:p>
          <a:p>
            <a:pPr lvl="1"/>
            <a:r>
              <a:rPr lang="en-US" sz="2400" dirty="0"/>
              <a:t>In older names, tesla is the same as weber per meter-squared</a:t>
            </a:r>
          </a:p>
          <a:p>
            <a:pPr lvl="2"/>
            <a:r>
              <a:rPr lang="en-US" sz="2000" dirty="0"/>
              <a:t>1Wb/m</a:t>
            </a:r>
            <a:r>
              <a:rPr lang="en-US" sz="2000" baseline="30000" dirty="0"/>
              <a:t>2</a:t>
            </a:r>
            <a:r>
              <a:rPr lang="en-US" sz="2000" dirty="0"/>
              <a:t>=1T</a:t>
            </a:r>
          </a:p>
          <a:p>
            <a:r>
              <a:rPr lang="en-US" sz="2800" dirty="0"/>
              <a:t>The </a:t>
            </a:r>
            <a:r>
              <a:rPr lang="en-US" sz="2800" dirty="0" err="1"/>
              <a:t>cgs</a:t>
            </a:r>
            <a:r>
              <a:rPr lang="en-US" sz="2800" dirty="0"/>
              <a:t> unit for B is gauss (G)</a:t>
            </a:r>
          </a:p>
          <a:p>
            <a:pPr lvl="1"/>
            <a:r>
              <a:rPr lang="en-US" sz="2400" dirty="0"/>
              <a:t>How many T is one G?</a:t>
            </a:r>
          </a:p>
          <a:p>
            <a:pPr lvl="2"/>
            <a:r>
              <a:rPr lang="en-US" sz="2000" dirty="0"/>
              <a:t>1G=10</a:t>
            </a:r>
            <a:r>
              <a:rPr lang="en-US" sz="2000" baseline="30000" dirty="0"/>
              <a:t>-4</a:t>
            </a:r>
            <a:r>
              <a:rPr lang="en-US" sz="2000" dirty="0"/>
              <a:t> T</a:t>
            </a:r>
          </a:p>
          <a:p>
            <a:pPr lvl="1"/>
            <a:r>
              <a:rPr lang="en-US" sz="2400" dirty="0"/>
              <a:t>For computation, one MUST convert G to T at all times</a:t>
            </a:r>
          </a:p>
          <a:p>
            <a:r>
              <a:rPr lang="en-US" sz="2800" dirty="0"/>
              <a:t>Magnetic field on the Earth’s surface is about 0.5G=0.5x10</a:t>
            </a:r>
            <a:r>
              <a:rPr lang="en-US" sz="2800" baseline="30000" dirty="0"/>
              <a:t>-4</a:t>
            </a:r>
            <a:r>
              <a:rPr lang="en-US" sz="2800" dirty="0"/>
              <a:t>T</a:t>
            </a:r>
          </a:p>
          <a:p>
            <a:r>
              <a:rPr lang="en-US" sz="2800" dirty="0"/>
              <a:t>On a diagram,      for field coming out and       for going in. </a:t>
            </a:r>
          </a:p>
        </p:txBody>
      </p:sp>
      <p:graphicFrame>
        <p:nvGraphicFramePr>
          <p:cNvPr id="356359" name="Object 7"/>
          <p:cNvGraphicFramePr>
            <a:graphicFrameLocks noChangeAspect="1"/>
          </p:cNvGraphicFramePr>
          <p:nvPr/>
        </p:nvGraphicFramePr>
        <p:xfrm>
          <a:off x="2514600" y="5684838"/>
          <a:ext cx="433388" cy="471487"/>
        </p:xfrm>
        <a:graphic>
          <a:graphicData uri="http://schemas.openxmlformats.org/presentationml/2006/ole">
            <mc:AlternateContent xmlns:mc="http://schemas.openxmlformats.org/markup-compatibility/2006">
              <mc:Choice xmlns:v="urn:schemas-microsoft-com:vml" Requires="v">
                <p:oleObj spid="_x0000_s232877" name="Equation" r:id="rId7" imgW="152280" imgH="164880" progId="Equation.DSMT4">
                  <p:embed/>
                </p:oleObj>
              </mc:Choice>
              <mc:Fallback>
                <p:oleObj name="Equation" r:id="rId7" imgW="152280" imgH="164880" progId="Equation.DSMT4">
                  <p:embed/>
                  <p:pic>
                    <p:nvPicPr>
                      <p:cNvPr id="356359"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5684838"/>
                        <a:ext cx="433388" cy="471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60" name="Object 8"/>
          <p:cNvGraphicFramePr>
            <a:graphicFrameLocks noChangeAspect="1"/>
          </p:cNvGraphicFramePr>
          <p:nvPr/>
        </p:nvGraphicFramePr>
        <p:xfrm>
          <a:off x="6072188" y="5686425"/>
          <a:ext cx="434975" cy="469900"/>
        </p:xfrm>
        <a:graphic>
          <a:graphicData uri="http://schemas.openxmlformats.org/presentationml/2006/ole">
            <mc:AlternateContent xmlns:mc="http://schemas.openxmlformats.org/markup-compatibility/2006">
              <mc:Choice xmlns:v="urn:schemas-microsoft-com:vml" Requires="v">
                <p:oleObj spid="_x0000_s232878" name="Equation" r:id="rId9" imgW="152280" imgH="164880" progId="Equation.DSMT4">
                  <p:embed/>
                </p:oleObj>
              </mc:Choice>
              <mc:Fallback>
                <p:oleObj name="Equation" r:id="rId9" imgW="152280" imgH="164880" progId="Equation.DSMT4">
                  <p:embed/>
                  <p:pic>
                    <p:nvPicPr>
                      <p:cNvPr id="35636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72188" y="5686425"/>
                        <a:ext cx="434975"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33405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a:t>Wednesday, Apr. 8, 2020</a:t>
            </a:r>
          </a:p>
        </p:txBody>
      </p:sp>
      <p:sp>
        <p:nvSpPr>
          <p:cNvPr id="23" name="Footer Placeholder 4"/>
          <p:cNvSpPr>
            <a:spLocks noGrp="1"/>
          </p:cNvSpPr>
          <p:nvPr>
            <p:ph type="ftr" sz="quarter" idx="11"/>
          </p:nvPr>
        </p:nvSpPr>
        <p:spPr/>
        <p:txBody>
          <a:bodyPr/>
          <a:lstStyle/>
          <a:p>
            <a:r>
              <a:rPr lang="en-US"/>
              <a:t>PHYS 1444-002, Spring 2020                    Dr. Jaehoon Yu</a:t>
            </a:r>
          </a:p>
        </p:txBody>
      </p:sp>
      <p:sp>
        <p:nvSpPr>
          <p:cNvPr id="24" name="Slide Number Placeholder 5"/>
          <p:cNvSpPr>
            <a:spLocks noGrp="1"/>
          </p:cNvSpPr>
          <p:nvPr>
            <p:ph type="sldNum" sz="quarter" idx="12"/>
          </p:nvPr>
        </p:nvSpPr>
        <p:spPr/>
        <p:txBody>
          <a:bodyPr/>
          <a:lstStyle/>
          <a:p>
            <a:fld id="{F33A9A65-0150-E040-9025-C8F94FB038DF}" type="slidenum">
              <a:rPr lang="en-US"/>
              <a:pPr/>
              <a:t>15</a:t>
            </a:fld>
            <a:endParaRPr lang="en-US"/>
          </a:p>
        </p:txBody>
      </p:sp>
      <p:pic>
        <p:nvPicPr>
          <p:cNvPr id="357378" name="Picture 2" descr="FG27_014"/>
          <p:cNvPicPr>
            <a:picLocks noChangeAspect="1" noChangeArrowheads="1"/>
          </p:cNvPicPr>
          <p:nvPr/>
        </p:nvPicPr>
        <p:blipFill>
          <a:blip r:embed="rId4"/>
          <a:srcRect/>
          <a:stretch>
            <a:fillRect/>
          </a:stretch>
        </p:blipFill>
        <p:spPr bwMode="auto">
          <a:xfrm>
            <a:off x="6477000" y="590550"/>
            <a:ext cx="3124200" cy="2686050"/>
          </a:xfrm>
          <a:prstGeom prst="rect">
            <a:avLst/>
          </a:prstGeom>
          <a:noFill/>
        </p:spPr>
      </p:pic>
      <p:sp>
        <p:nvSpPr>
          <p:cNvPr id="357379" name="Rectangle 3"/>
          <p:cNvSpPr>
            <a:spLocks noGrp="1" noChangeArrowheads="1"/>
          </p:cNvSpPr>
          <p:nvPr>
            <p:ph type="title"/>
          </p:nvPr>
        </p:nvSpPr>
        <p:spPr>
          <a:xfrm>
            <a:off x="228600" y="-76200"/>
            <a:ext cx="8686800" cy="762000"/>
          </a:xfrm>
        </p:spPr>
        <p:txBody>
          <a:bodyPr/>
          <a:lstStyle/>
          <a:p>
            <a:r>
              <a:rPr lang="en-US" dirty="0"/>
              <a:t>Example 27 – 2 </a:t>
            </a:r>
          </a:p>
        </p:txBody>
      </p:sp>
      <p:sp>
        <p:nvSpPr>
          <p:cNvPr id="357380" name="Text Box 4"/>
          <p:cNvSpPr txBox="1">
            <a:spLocks noChangeArrowheads="1"/>
          </p:cNvSpPr>
          <p:nvPr/>
        </p:nvSpPr>
        <p:spPr bwMode="auto">
          <a:xfrm>
            <a:off x="228600" y="593725"/>
            <a:ext cx="6781800" cy="31400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dirty="0">
                <a:solidFill>
                  <a:schemeClr val="accent2"/>
                </a:solidFill>
                <a:latin typeface="Arial Narrow" charset="0"/>
              </a:rPr>
              <a:t>Measuring a magnetic field. </a:t>
            </a:r>
            <a:r>
              <a:rPr lang="en-US" sz="2000" dirty="0">
                <a:solidFill>
                  <a:schemeClr val="accent2"/>
                </a:solidFill>
                <a:latin typeface="Arial Narrow" charset="0"/>
              </a:rPr>
              <a:t>A rectangular loop of wire hangs vertically as shown in the figure.  A magnetic field </a:t>
            </a:r>
            <a:r>
              <a:rPr lang="en-US" sz="2000" b="1" dirty="0">
                <a:solidFill>
                  <a:schemeClr val="accent2"/>
                </a:solidFill>
                <a:latin typeface="Arial Narrow" charset="0"/>
              </a:rPr>
              <a:t>B</a:t>
            </a:r>
            <a:r>
              <a:rPr lang="en-US" sz="2000" dirty="0">
                <a:solidFill>
                  <a:schemeClr val="accent2"/>
                </a:solidFill>
                <a:latin typeface="Arial Narrow" charset="0"/>
              </a:rPr>
              <a:t> is directed horizontally perpendicular to the wire, and points out of the page.  The magnetic field </a:t>
            </a:r>
            <a:r>
              <a:rPr lang="en-US" sz="2000" b="1" dirty="0">
                <a:solidFill>
                  <a:schemeClr val="accent2"/>
                </a:solidFill>
                <a:latin typeface="Arial Narrow" charset="0"/>
              </a:rPr>
              <a:t>B</a:t>
            </a:r>
            <a:r>
              <a:rPr lang="en-US" sz="2000" dirty="0">
                <a:solidFill>
                  <a:schemeClr val="accent2"/>
                </a:solidFill>
                <a:latin typeface="Arial Narrow" charset="0"/>
              </a:rPr>
              <a:t> is very nearly uniform along the horizontal portion of wire </a:t>
            </a:r>
            <a:r>
              <a:rPr lang="en-US" sz="2000" dirty="0" err="1">
                <a:solidFill>
                  <a:schemeClr val="accent2"/>
                </a:solidFill>
                <a:latin typeface="Monotype Corsiva" charset="0"/>
              </a:rPr>
              <a:t>ab</a:t>
            </a:r>
            <a:r>
              <a:rPr lang="en-US" sz="2000" dirty="0">
                <a:solidFill>
                  <a:schemeClr val="accent2"/>
                </a:solidFill>
                <a:latin typeface="Arial Narrow" charset="0"/>
              </a:rPr>
              <a:t> (length </a:t>
            </a:r>
            <a:r>
              <a:rPr lang="en-US" sz="2000" dirty="0" err="1">
                <a:solidFill>
                  <a:srgbClr val="FF0000"/>
                </a:solidFill>
                <a:latin typeface="Monotype Corsiva" charset="0"/>
              </a:rPr>
              <a:t>l</a:t>
            </a:r>
            <a:r>
              <a:rPr lang="en-US" sz="2000" dirty="0">
                <a:solidFill>
                  <a:srgbClr val="FF0000"/>
                </a:solidFill>
                <a:latin typeface="Arial Narrow" charset="0"/>
              </a:rPr>
              <a:t>=10.0cm</a:t>
            </a:r>
            <a:r>
              <a:rPr lang="en-US" sz="2000" dirty="0">
                <a:solidFill>
                  <a:schemeClr val="accent2"/>
                </a:solidFill>
                <a:latin typeface="Arial Narrow" charset="0"/>
              </a:rPr>
              <a:t>) which is near the center of a large magnet producing the field.  The top portion of the wire loop is free of the field.  The loop hangs from a balance which measures a downward force ( in addition to the gravitational force) of </a:t>
            </a:r>
            <a:r>
              <a:rPr lang="en-US" sz="2000" dirty="0">
                <a:solidFill>
                  <a:srgbClr val="FF0000"/>
                </a:solidFill>
                <a:latin typeface="Arial Narrow" charset="0"/>
              </a:rPr>
              <a:t>F=3.48x10</a:t>
            </a:r>
            <a:r>
              <a:rPr lang="en-US" sz="2000" baseline="30000" dirty="0">
                <a:solidFill>
                  <a:srgbClr val="FF0000"/>
                </a:solidFill>
                <a:latin typeface="Arial Narrow" charset="0"/>
              </a:rPr>
              <a:t>-2</a:t>
            </a:r>
            <a:r>
              <a:rPr lang="en-US" sz="2000" dirty="0">
                <a:solidFill>
                  <a:srgbClr val="FF0000"/>
                </a:solidFill>
                <a:latin typeface="Arial Narrow" charset="0"/>
              </a:rPr>
              <a:t>N </a:t>
            </a:r>
            <a:r>
              <a:rPr lang="en-US" sz="2000" dirty="0">
                <a:solidFill>
                  <a:schemeClr val="accent2"/>
                </a:solidFill>
                <a:latin typeface="Arial Narrow" charset="0"/>
              </a:rPr>
              <a:t>when the wire carries a current </a:t>
            </a:r>
            <a:r>
              <a:rPr lang="en-US" sz="2000" dirty="0">
                <a:solidFill>
                  <a:srgbClr val="FF0000"/>
                </a:solidFill>
                <a:latin typeface="Arial Narrow" charset="0"/>
              </a:rPr>
              <a:t>I=0.245A</a:t>
            </a:r>
            <a:r>
              <a:rPr lang="en-US" sz="2000" dirty="0">
                <a:solidFill>
                  <a:schemeClr val="accent2"/>
                </a:solidFill>
                <a:latin typeface="Arial Narrow" charset="0"/>
              </a:rPr>
              <a:t>.  What is the magnitude of the magnetic field B at the center of the magnet?  </a:t>
            </a:r>
          </a:p>
        </p:txBody>
      </p:sp>
      <p:sp>
        <p:nvSpPr>
          <p:cNvPr id="357381" name="Text Box 5"/>
          <p:cNvSpPr txBox="1">
            <a:spLocks noChangeArrowheads="1"/>
          </p:cNvSpPr>
          <p:nvPr/>
        </p:nvSpPr>
        <p:spPr bwMode="auto">
          <a:xfrm>
            <a:off x="304800" y="3733800"/>
            <a:ext cx="7239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Magnetic force exerted on the wire due to the uniform field is </a:t>
            </a:r>
            <a:endParaRPr lang="en-US" baseline="-25000">
              <a:solidFill>
                <a:srgbClr val="CC00CC"/>
              </a:solidFill>
              <a:latin typeface="Arial Narrow" charset="0"/>
            </a:endParaRPr>
          </a:p>
        </p:txBody>
      </p:sp>
      <p:sp>
        <p:nvSpPr>
          <p:cNvPr id="357382" name="Text Box 6"/>
          <p:cNvSpPr txBox="1">
            <a:spLocks noChangeArrowheads="1"/>
          </p:cNvSpPr>
          <p:nvPr/>
        </p:nvSpPr>
        <p:spPr bwMode="auto">
          <a:xfrm>
            <a:off x="381000" y="4191000"/>
            <a:ext cx="83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a:t>
            </a:r>
          </a:p>
        </p:txBody>
      </p:sp>
      <p:sp>
        <p:nvSpPr>
          <p:cNvPr id="357383" name="Text Box 7"/>
          <p:cNvSpPr txBox="1">
            <a:spLocks noChangeArrowheads="1"/>
          </p:cNvSpPr>
          <p:nvPr/>
        </p:nvSpPr>
        <p:spPr bwMode="auto">
          <a:xfrm>
            <a:off x="2133600" y="4191000"/>
            <a:ext cx="2971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Magnitude of the force is </a:t>
            </a:r>
            <a:endParaRPr lang="en-US" baseline="-25000">
              <a:solidFill>
                <a:srgbClr val="CC00CC"/>
              </a:solidFill>
              <a:latin typeface="Arial Narrow" charset="0"/>
            </a:endParaRPr>
          </a:p>
        </p:txBody>
      </p:sp>
      <p:graphicFrame>
        <p:nvGraphicFramePr>
          <p:cNvPr id="357384" name="Object 8"/>
          <p:cNvGraphicFramePr>
            <a:graphicFrameLocks noChangeAspect="1"/>
          </p:cNvGraphicFramePr>
          <p:nvPr/>
        </p:nvGraphicFramePr>
        <p:xfrm>
          <a:off x="1271588" y="4230688"/>
          <a:ext cx="728662" cy="417512"/>
        </p:xfrm>
        <a:graphic>
          <a:graphicData uri="http://schemas.openxmlformats.org/presentationml/2006/ole">
            <mc:AlternateContent xmlns:mc="http://schemas.openxmlformats.org/markup-compatibility/2006">
              <mc:Choice xmlns:v="urn:schemas-microsoft-com:vml" Requires="v">
                <p:oleObj spid="_x0000_s234068" name="Equation" r:id="rId5" imgW="355320" imgH="203040" progId="Equation.DSMT4">
                  <p:embed/>
                </p:oleObj>
              </mc:Choice>
              <mc:Fallback>
                <p:oleObj name="Equation" r:id="rId5" imgW="355320" imgH="203040" progId="Equation.DSMT4">
                  <p:embed/>
                  <p:pic>
                    <p:nvPicPr>
                      <p:cNvPr id="357384"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1588" y="4230688"/>
                        <a:ext cx="728662"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7385" name="Object 9"/>
          <p:cNvGraphicFramePr>
            <a:graphicFrameLocks noChangeAspect="1"/>
          </p:cNvGraphicFramePr>
          <p:nvPr/>
        </p:nvGraphicFramePr>
        <p:xfrm>
          <a:off x="7315200" y="3733800"/>
          <a:ext cx="1655763" cy="528638"/>
        </p:xfrm>
        <a:graphic>
          <a:graphicData uri="http://schemas.openxmlformats.org/presentationml/2006/ole">
            <mc:AlternateContent xmlns:mc="http://schemas.openxmlformats.org/markup-compatibility/2006">
              <mc:Choice xmlns:v="urn:schemas-microsoft-com:vml" Requires="v">
                <p:oleObj spid="_x0000_s234069" name="Equation" r:id="rId7" imgW="634680" imgH="203040" progId="Equation.DSMT4">
                  <p:embed/>
                </p:oleObj>
              </mc:Choice>
              <mc:Fallback>
                <p:oleObj name="Equation" r:id="rId7" imgW="634680" imgH="203040" progId="Equation.DSMT4">
                  <p:embed/>
                  <p:pic>
                    <p:nvPicPr>
                      <p:cNvPr id="357385"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5200" y="3733800"/>
                        <a:ext cx="1655763" cy="528638"/>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57386" name="Object 10"/>
          <p:cNvGraphicFramePr>
            <a:graphicFrameLocks noChangeAspect="1"/>
          </p:cNvGraphicFramePr>
          <p:nvPr/>
        </p:nvGraphicFramePr>
        <p:xfrm>
          <a:off x="5257800" y="4256088"/>
          <a:ext cx="1000125" cy="350837"/>
        </p:xfrm>
        <a:graphic>
          <a:graphicData uri="http://schemas.openxmlformats.org/presentationml/2006/ole">
            <mc:AlternateContent xmlns:mc="http://schemas.openxmlformats.org/markup-compatibility/2006">
              <mc:Choice xmlns:v="urn:schemas-microsoft-com:vml" Requires="v">
                <p:oleObj spid="_x0000_s234070" name="Equation" r:id="rId9" imgW="469800" imgH="164880" progId="Equation.DSMT4">
                  <p:embed/>
                </p:oleObj>
              </mc:Choice>
              <mc:Fallback>
                <p:oleObj name="Equation" r:id="rId9" imgW="469800" imgH="164880" progId="Equation.DSMT4">
                  <p:embed/>
                  <p:pic>
                    <p:nvPicPr>
                      <p:cNvPr id="357386"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57800" y="4256088"/>
                        <a:ext cx="1000125" cy="3508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7387" name="AutoShape 11"/>
          <p:cNvSpPr>
            <a:spLocks noChangeArrowheads="1"/>
          </p:cNvSpPr>
          <p:nvPr/>
        </p:nvSpPr>
        <p:spPr bwMode="auto">
          <a:xfrm>
            <a:off x="631825" y="4876800"/>
            <a:ext cx="1692275" cy="730250"/>
          </a:xfrm>
          <a:prstGeom prst="rightArrow">
            <a:avLst>
              <a:gd name="adj1" fmla="val 50000"/>
              <a:gd name="adj2" fmla="val 57935"/>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Solving for B</a:t>
            </a:r>
          </a:p>
        </p:txBody>
      </p:sp>
      <p:graphicFrame>
        <p:nvGraphicFramePr>
          <p:cNvPr id="357388" name="Object 12"/>
          <p:cNvGraphicFramePr>
            <a:graphicFrameLocks noChangeAspect="1"/>
          </p:cNvGraphicFramePr>
          <p:nvPr/>
        </p:nvGraphicFramePr>
        <p:xfrm>
          <a:off x="2438400" y="5086350"/>
          <a:ext cx="541338" cy="323850"/>
        </p:xfrm>
        <a:graphic>
          <a:graphicData uri="http://schemas.openxmlformats.org/presentationml/2006/ole">
            <mc:AlternateContent xmlns:mc="http://schemas.openxmlformats.org/markup-compatibility/2006">
              <mc:Choice xmlns:v="urn:schemas-microsoft-com:vml" Requires="v">
                <p:oleObj spid="_x0000_s234071" name="Equation" r:id="rId11" imgW="253800" imgH="152280" progId="Equation.DSMT4">
                  <p:embed/>
                </p:oleObj>
              </mc:Choice>
              <mc:Fallback>
                <p:oleObj name="Equation" r:id="rId11" imgW="253800" imgH="152280" progId="Equation.DSMT4">
                  <p:embed/>
                  <p:pic>
                    <p:nvPicPr>
                      <p:cNvPr id="357388"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38400" y="5086350"/>
                        <a:ext cx="541338" cy="3238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7389" name="Object 13"/>
          <p:cNvGraphicFramePr>
            <a:graphicFrameLocks noChangeAspect="1"/>
          </p:cNvGraphicFramePr>
          <p:nvPr/>
        </p:nvGraphicFramePr>
        <p:xfrm>
          <a:off x="2959100" y="4856163"/>
          <a:ext cx="622300" cy="782637"/>
        </p:xfrm>
        <a:graphic>
          <a:graphicData uri="http://schemas.openxmlformats.org/presentationml/2006/ole">
            <mc:AlternateContent xmlns:mc="http://schemas.openxmlformats.org/markup-compatibility/2006">
              <mc:Choice xmlns:v="urn:schemas-microsoft-com:vml" Requires="v">
                <p:oleObj spid="_x0000_s234072" name="Equation" r:id="rId13" imgW="291960" imgH="368280" progId="Equation.DSMT4">
                  <p:embed/>
                </p:oleObj>
              </mc:Choice>
              <mc:Fallback>
                <p:oleObj name="Equation" r:id="rId13" imgW="291960" imgH="368280" progId="Equation.DSMT4">
                  <p:embed/>
                  <p:pic>
                    <p:nvPicPr>
                      <p:cNvPr id="357389"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59100" y="4856163"/>
                        <a:ext cx="622300" cy="7826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7390" name="Object 14"/>
          <p:cNvGraphicFramePr>
            <a:graphicFrameLocks noChangeAspect="1"/>
          </p:cNvGraphicFramePr>
          <p:nvPr/>
        </p:nvGraphicFramePr>
        <p:xfrm>
          <a:off x="3551238" y="4800600"/>
          <a:ext cx="2163762" cy="836613"/>
        </p:xfrm>
        <a:graphic>
          <a:graphicData uri="http://schemas.openxmlformats.org/presentationml/2006/ole">
            <mc:AlternateContent xmlns:mc="http://schemas.openxmlformats.org/markup-compatibility/2006">
              <mc:Choice xmlns:v="urn:schemas-microsoft-com:vml" Requires="v">
                <p:oleObj spid="_x0000_s234073" name="Equation" r:id="rId15" imgW="1015920" imgH="393480" progId="Equation.DSMT4">
                  <p:embed/>
                </p:oleObj>
              </mc:Choice>
              <mc:Fallback>
                <p:oleObj name="Equation" r:id="rId15" imgW="1015920" imgH="393480" progId="Equation.DSMT4">
                  <p:embed/>
                  <p:pic>
                    <p:nvPicPr>
                      <p:cNvPr id="357390" name="Object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51238" y="4800600"/>
                        <a:ext cx="2163762" cy="8366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7391" name="Object 15"/>
          <p:cNvGraphicFramePr>
            <a:graphicFrameLocks noChangeAspect="1"/>
          </p:cNvGraphicFramePr>
          <p:nvPr/>
        </p:nvGraphicFramePr>
        <p:xfrm>
          <a:off x="5770563" y="5059363"/>
          <a:ext cx="782637" cy="350837"/>
        </p:xfrm>
        <a:graphic>
          <a:graphicData uri="http://schemas.openxmlformats.org/presentationml/2006/ole">
            <mc:AlternateContent xmlns:mc="http://schemas.openxmlformats.org/markup-compatibility/2006">
              <mc:Choice xmlns:v="urn:schemas-microsoft-com:vml" Requires="v">
                <p:oleObj spid="_x0000_s234074" name="Equation" r:id="rId17" imgW="368280" imgH="164880" progId="Equation.DSMT4">
                  <p:embed/>
                </p:oleObj>
              </mc:Choice>
              <mc:Fallback>
                <p:oleObj name="Equation" r:id="rId17" imgW="368280" imgH="164880" progId="Equation.DSMT4">
                  <p:embed/>
                  <p:pic>
                    <p:nvPicPr>
                      <p:cNvPr id="357391" name="Object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70563" y="5059363"/>
                        <a:ext cx="782637" cy="3508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7392" name="Oval 16"/>
          <p:cNvSpPr>
            <a:spLocks noChangeArrowheads="1"/>
          </p:cNvSpPr>
          <p:nvPr/>
        </p:nvSpPr>
        <p:spPr bwMode="auto">
          <a:xfrm>
            <a:off x="7391400" y="20574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7393" name="Oval 17"/>
          <p:cNvSpPr>
            <a:spLocks noChangeArrowheads="1"/>
          </p:cNvSpPr>
          <p:nvPr/>
        </p:nvSpPr>
        <p:spPr bwMode="auto">
          <a:xfrm>
            <a:off x="8305800" y="20574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7394" name="Text Box 18"/>
          <p:cNvSpPr txBox="1">
            <a:spLocks noChangeArrowheads="1"/>
          </p:cNvSpPr>
          <p:nvPr/>
        </p:nvSpPr>
        <p:spPr bwMode="auto">
          <a:xfrm>
            <a:off x="381000" y="5715000"/>
            <a:ext cx="3886200" cy="701675"/>
          </a:xfrm>
          <a:prstGeom prst="rect">
            <a:avLst/>
          </a:prstGeom>
          <a:solidFill>
            <a:srgbClr val="FFFF66"/>
          </a:solidFill>
          <a:ln w="9525">
            <a:noFill/>
            <a:miter lim="800000"/>
            <a:headEnd/>
            <a:tailEnd/>
          </a:ln>
          <a:effectLst/>
        </p:spPr>
        <p:txBody>
          <a:bodyPr>
            <a:prstTxWarp prst="textNoShape">
              <a:avLst/>
            </a:prstTxWarp>
            <a:spAutoFit/>
          </a:bodyPr>
          <a:lstStyle/>
          <a:p>
            <a:pPr algn="ctr"/>
            <a:r>
              <a:rPr lang="en-US" sz="2000" dirty="0">
                <a:solidFill>
                  <a:srgbClr val="CC0000"/>
                </a:solidFill>
                <a:latin typeface="Arial Narrow" charset="0"/>
              </a:rPr>
              <a:t>Something is not right! What happened to the forces on the loop on the sides? </a:t>
            </a:r>
            <a:endParaRPr lang="en-US" sz="2000" baseline="-25000" dirty="0">
              <a:solidFill>
                <a:srgbClr val="CC0000"/>
              </a:solidFill>
              <a:latin typeface="Arial Narrow" charset="0"/>
            </a:endParaRPr>
          </a:p>
        </p:txBody>
      </p:sp>
      <p:sp>
        <p:nvSpPr>
          <p:cNvPr id="357395" name="Text Box 19"/>
          <p:cNvSpPr txBox="1">
            <a:spLocks noChangeArrowheads="1"/>
          </p:cNvSpPr>
          <p:nvPr/>
        </p:nvSpPr>
        <p:spPr bwMode="auto">
          <a:xfrm>
            <a:off x="4495800" y="5699125"/>
            <a:ext cx="4343400" cy="701675"/>
          </a:xfrm>
          <a:prstGeom prst="rect">
            <a:avLst/>
          </a:prstGeom>
          <a:solidFill>
            <a:srgbClr val="FFFF66"/>
          </a:solidFill>
          <a:ln w="9525">
            <a:noFill/>
            <a:miter lim="800000"/>
            <a:headEnd/>
            <a:tailEnd/>
          </a:ln>
          <a:effectLst/>
        </p:spPr>
        <p:txBody>
          <a:bodyPr>
            <a:prstTxWarp prst="textNoShape">
              <a:avLst/>
            </a:prstTxWarp>
            <a:spAutoFit/>
          </a:bodyPr>
          <a:lstStyle/>
          <a:p>
            <a:pPr algn="ctr"/>
            <a:r>
              <a:rPr lang="en-US" sz="2000" dirty="0">
                <a:solidFill>
                  <a:srgbClr val="CC0000"/>
                </a:solidFill>
                <a:latin typeface="Arial Narrow" charset="0"/>
              </a:rPr>
              <a:t>The two forces cancel out since they are in opposite direction with the same magnitude. </a:t>
            </a:r>
            <a:endParaRPr lang="en-US" sz="2000" baseline="-25000" dirty="0">
              <a:solidFill>
                <a:srgbClr val="CC0000"/>
              </a:solidFill>
              <a:latin typeface="Arial Narrow" charset="0"/>
            </a:endParaRPr>
          </a:p>
        </p:txBody>
      </p:sp>
      <p:sp>
        <p:nvSpPr>
          <p:cNvPr id="357396" name="Line 20"/>
          <p:cNvSpPr>
            <a:spLocks noChangeShapeType="1"/>
          </p:cNvSpPr>
          <p:nvPr/>
        </p:nvSpPr>
        <p:spPr bwMode="auto">
          <a:xfrm flipH="1">
            <a:off x="7086600" y="2438400"/>
            <a:ext cx="457200" cy="0"/>
          </a:xfrm>
          <a:prstGeom prst="line">
            <a:avLst/>
          </a:prstGeom>
          <a:noFill/>
          <a:ln w="28575">
            <a:solidFill>
              <a:srgbClr val="CC0000"/>
            </a:solidFill>
            <a:round/>
            <a:headEnd/>
            <a:tailEnd type="triangle" w="med" len="med"/>
          </a:ln>
          <a:effectLst/>
        </p:spPr>
        <p:txBody>
          <a:bodyPr>
            <a:prstTxWarp prst="textNoShape">
              <a:avLst/>
            </a:prstTxWarp>
            <a:spAutoFit/>
          </a:bodyPr>
          <a:lstStyle/>
          <a:p>
            <a:endParaRPr lang="en-US"/>
          </a:p>
        </p:txBody>
      </p:sp>
      <p:sp>
        <p:nvSpPr>
          <p:cNvPr id="357397" name="Line 21"/>
          <p:cNvSpPr>
            <a:spLocks noChangeShapeType="1"/>
          </p:cNvSpPr>
          <p:nvPr/>
        </p:nvSpPr>
        <p:spPr bwMode="auto">
          <a:xfrm rot="10800000" flipH="1">
            <a:off x="8458200" y="2438400"/>
            <a:ext cx="457200" cy="0"/>
          </a:xfrm>
          <a:prstGeom prst="line">
            <a:avLst/>
          </a:prstGeom>
          <a:noFill/>
          <a:ln w="28575">
            <a:solidFill>
              <a:srgbClr val="CC0000"/>
            </a:solidFill>
            <a:round/>
            <a:headEnd/>
            <a:tailEnd type="triangle" w="med" len="med"/>
          </a:ln>
          <a:effectLst/>
        </p:spPr>
        <p:txBody>
          <a:bodyPr>
            <a:prstTxWarp prst="textNoShape">
              <a:avLst/>
            </a:prstTxWarp>
            <a:spAutoFit/>
          </a:bodyPr>
          <a:lstStyle/>
          <a:p>
            <a:endParaRPr lang="en-US"/>
          </a:p>
        </p:txBody>
      </p:sp>
    </p:spTree>
    <p:extLst>
      <p:ext uri="{BB962C8B-B14F-4D97-AF65-F5344CB8AC3E}">
        <p14:creationId xmlns:p14="http://schemas.microsoft.com/office/powerpoint/2010/main" val="2790734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3"/>
          <p:cNvSpPr>
            <a:spLocks noGrp="1"/>
          </p:cNvSpPr>
          <p:nvPr>
            <p:ph type="dt" sz="half" idx="10"/>
          </p:nvPr>
        </p:nvSpPr>
        <p:spPr/>
        <p:txBody>
          <a:bodyPr/>
          <a:lstStyle/>
          <a:p>
            <a:r>
              <a:rPr lang="en-US"/>
              <a:t>Wednesday, Apr. 8, 2020</a:t>
            </a:r>
          </a:p>
        </p:txBody>
      </p:sp>
      <p:sp>
        <p:nvSpPr>
          <p:cNvPr id="32" name="Footer Placeholder 4"/>
          <p:cNvSpPr>
            <a:spLocks noGrp="1"/>
          </p:cNvSpPr>
          <p:nvPr>
            <p:ph type="ftr" sz="quarter" idx="11"/>
          </p:nvPr>
        </p:nvSpPr>
        <p:spPr/>
        <p:txBody>
          <a:bodyPr/>
          <a:lstStyle/>
          <a:p>
            <a:r>
              <a:rPr lang="en-US"/>
              <a:t>PHYS 1444-002, Spring 2020                    Dr. Jaehoon Yu</a:t>
            </a:r>
          </a:p>
        </p:txBody>
      </p:sp>
      <p:sp>
        <p:nvSpPr>
          <p:cNvPr id="33" name="Slide Number Placeholder 5"/>
          <p:cNvSpPr>
            <a:spLocks noGrp="1"/>
          </p:cNvSpPr>
          <p:nvPr>
            <p:ph type="sldNum" sz="quarter" idx="12"/>
          </p:nvPr>
        </p:nvSpPr>
        <p:spPr/>
        <p:txBody>
          <a:bodyPr/>
          <a:lstStyle/>
          <a:p>
            <a:fld id="{5384D38A-0E9D-5D45-8605-D1CEDAFA609A}" type="slidenum">
              <a:rPr lang="en-US"/>
              <a:pPr/>
              <a:t>16</a:t>
            </a:fld>
            <a:endParaRPr lang="en-US"/>
          </a:p>
        </p:txBody>
      </p:sp>
      <p:pic>
        <p:nvPicPr>
          <p:cNvPr id="358402" name="Picture 2" descr="FG27_015"/>
          <p:cNvPicPr>
            <a:picLocks noChangeAspect="1" noChangeArrowheads="1"/>
          </p:cNvPicPr>
          <p:nvPr/>
        </p:nvPicPr>
        <p:blipFill>
          <a:blip r:embed="rId3"/>
          <a:srcRect/>
          <a:stretch>
            <a:fillRect/>
          </a:stretch>
        </p:blipFill>
        <p:spPr bwMode="auto">
          <a:xfrm>
            <a:off x="6553200" y="228600"/>
            <a:ext cx="2971800" cy="2228850"/>
          </a:xfrm>
          <a:prstGeom prst="rect">
            <a:avLst/>
          </a:prstGeom>
          <a:noFill/>
        </p:spPr>
      </p:pic>
      <p:sp>
        <p:nvSpPr>
          <p:cNvPr id="358403" name="Rectangle 3"/>
          <p:cNvSpPr>
            <a:spLocks noGrp="1" noChangeArrowheads="1"/>
          </p:cNvSpPr>
          <p:nvPr>
            <p:ph type="title"/>
          </p:nvPr>
        </p:nvSpPr>
        <p:spPr>
          <a:xfrm>
            <a:off x="228600" y="-76200"/>
            <a:ext cx="8686800" cy="762000"/>
          </a:xfrm>
        </p:spPr>
        <p:txBody>
          <a:bodyPr/>
          <a:lstStyle/>
          <a:p>
            <a:r>
              <a:rPr lang="en-US" dirty="0"/>
              <a:t>Example 27 – 3 </a:t>
            </a:r>
          </a:p>
        </p:txBody>
      </p:sp>
      <p:sp>
        <p:nvSpPr>
          <p:cNvPr id="358404" name="Text Box 4"/>
          <p:cNvSpPr txBox="1">
            <a:spLocks noChangeArrowheads="1"/>
          </p:cNvSpPr>
          <p:nvPr/>
        </p:nvSpPr>
        <p:spPr bwMode="auto">
          <a:xfrm>
            <a:off x="228600" y="536575"/>
            <a:ext cx="6781800" cy="19208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a:solidFill>
                  <a:schemeClr val="accent2"/>
                </a:solidFill>
                <a:latin typeface="Arial Narrow" charset="0"/>
              </a:rPr>
              <a:t>Magnetic force on a semi-circular wire. </a:t>
            </a:r>
            <a:r>
              <a:rPr lang="en-US" sz="2000">
                <a:solidFill>
                  <a:schemeClr val="accent2"/>
                </a:solidFill>
                <a:latin typeface="Arial Narrow" charset="0"/>
              </a:rPr>
              <a:t>A rigid wire, carrying the current </a:t>
            </a:r>
            <a:r>
              <a:rPr lang="en-US" sz="2000">
                <a:solidFill>
                  <a:schemeClr val="accent2"/>
                </a:solidFill>
                <a:latin typeface="Monotype Corsiva" charset="0"/>
              </a:rPr>
              <a:t>I</a:t>
            </a:r>
            <a:r>
              <a:rPr lang="en-US" sz="2000">
                <a:solidFill>
                  <a:schemeClr val="accent2"/>
                </a:solidFill>
                <a:latin typeface="Arial Narrow" charset="0"/>
              </a:rPr>
              <a:t>, consists of a semicircle of radius R and two straight portions as shown in the figure.  The wire lies in a plane perpendicular to the uniform magnetic field </a:t>
            </a:r>
            <a:r>
              <a:rPr lang="en-US" sz="2000" b="1">
                <a:solidFill>
                  <a:schemeClr val="accent2"/>
                </a:solidFill>
                <a:latin typeface="Arial Narrow" charset="0"/>
              </a:rPr>
              <a:t>B</a:t>
            </a:r>
            <a:r>
              <a:rPr lang="en-US" sz="2000" b="1" baseline="-25000">
                <a:solidFill>
                  <a:schemeClr val="accent2"/>
                </a:solidFill>
                <a:latin typeface="Arial Narrow" charset="0"/>
              </a:rPr>
              <a:t>0</a:t>
            </a:r>
            <a:r>
              <a:rPr lang="en-US" sz="2000">
                <a:solidFill>
                  <a:schemeClr val="accent2"/>
                </a:solidFill>
                <a:latin typeface="Arial Narrow" charset="0"/>
              </a:rPr>
              <a:t>.  The straight portions each have length</a:t>
            </a:r>
            <a:r>
              <a:rPr lang="en-US" sz="2000">
                <a:solidFill>
                  <a:schemeClr val="accent2"/>
                </a:solidFill>
                <a:latin typeface="Monotype Corsiva" charset="0"/>
              </a:rPr>
              <a:t> l</a:t>
            </a:r>
            <a:r>
              <a:rPr lang="en-US" sz="2000">
                <a:solidFill>
                  <a:schemeClr val="accent2"/>
                </a:solidFill>
                <a:latin typeface="Arial Narrow" charset="0"/>
              </a:rPr>
              <a:t> within the field.  Determine the net force on the wire due to the magnetic field </a:t>
            </a:r>
            <a:r>
              <a:rPr lang="en-US" sz="2000" b="1">
                <a:solidFill>
                  <a:schemeClr val="accent2"/>
                </a:solidFill>
                <a:latin typeface="Arial Narrow" charset="0"/>
              </a:rPr>
              <a:t>B</a:t>
            </a:r>
            <a:r>
              <a:rPr lang="en-US" sz="2000" b="1" baseline="-25000">
                <a:solidFill>
                  <a:schemeClr val="accent2"/>
                </a:solidFill>
                <a:latin typeface="Arial Narrow" charset="0"/>
              </a:rPr>
              <a:t>0</a:t>
            </a:r>
            <a:r>
              <a:rPr lang="en-US" sz="2000">
                <a:solidFill>
                  <a:schemeClr val="accent2"/>
                </a:solidFill>
                <a:latin typeface="Arial Narrow" charset="0"/>
              </a:rPr>
              <a:t>. </a:t>
            </a:r>
          </a:p>
        </p:txBody>
      </p:sp>
      <p:sp>
        <p:nvSpPr>
          <p:cNvPr id="358405" name="Text Box 5"/>
          <p:cNvSpPr txBox="1">
            <a:spLocks noChangeArrowheads="1"/>
          </p:cNvSpPr>
          <p:nvPr/>
        </p:nvSpPr>
        <p:spPr bwMode="auto">
          <a:xfrm>
            <a:off x="304800" y="2590800"/>
            <a:ext cx="8610600" cy="830997"/>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As in the previous example, the forces on the straight sections of the wire is equal and in opposite direction.  Thus they cancel. </a:t>
            </a:r>
            <a:endParaRPr lang="en-US" baseline="-25000" dirty="0">
              <a:solidFill>
                <a:srgbClr val="CC00CC"/>
              </a:solidFill>
              <a:latin typeface="Arial Narrow" charset="0"/>
            </a:endParaRPr>
          </a:p>
        </p:txBody>
      </p:sp>
      <p:sp>
        <p:nvSpPr>
          <p:cNvPr id="358406" name="Text Box 6"/>
          <p:cNvSpPr txBox="1">
            <a:spLocks noChangeArrowheads="1"/>
          </p:cNvSpPr>
          <p:nvPr/>
        </p:nvSpPr>
        <p:spPr bwMode="auto">
          <a:xfrm>
            <a:off x="304800" y="5129213"/>
            <a:ext cx="83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a:t>
            </a:r>
          </a:p>
        </p:txBody>
      </p:sp>
      <p:sp>
        <p:nvSpPr>
          <p:cNvPr id="358407" name="Text Box 7"/>
          <p:cNvSpPr txBox="1">
            <a:spLocks noChangeArrowheads="1"/>
          </p:cNvSpPr>
          <p:nvPr/>
        </p:nvSpPr>
        <p:spPr bwMode="auto">
          <a:xfrm>
            <a:off x="304800" y="4327525"/>
            <a:ext cx="7696200" cy="396875"/>
          </a:xfrm>
          <a:prstGeom prst="rect">
            <a:avLst/>
          </a:prstGeom>
          <a:noFill/>
          <a:ln w="9525">
            <a:noFill/>
            <a:miter lim="800000"/>
            <a:headEnd/>
            <a:tailEnd/>
          </a:ln>
          <a:effectLst/>
        </p:spPr>
        <p:txBody>
          <a:bodyPr>
            <a:prstTxWarp prst="textNoShape">
              <a:avLst/>
            </a:prstTxWarp>
            <a:spAutoFit/>
          </a:bodyPr>
          <a:lstStyle/>
          <a:p>
            <a:r>
              <a:rPr lang="en-US" sz="2000" b="1">
                <a:solidFill>
                  <a:srgbClr val="CC00CC"/>
                </a:solidFill>
                <a:latin typeface="Arial Narrow" charset="0"/>
              </a:rPr>
              <a:t>What is the net x component of the force exerting on the circular section?</a:t>
            </a:r>
            <a:endParaRPr lang="en-US" sz="2000" b="1" baseline="-25000">
              <a:solidFill>
                <a:srgbClr val="CC00CC"/>
              </a:solidFill>
              <a:latin typeface="Arial Narrow" charset="0"/>
            </a:endParaRPr>
          </a:p>
        </p:txBody>
      </p:sp>
      <p:graphicFrame>
        <p:nvGraphicFramePr>
          <p:cNvPr id="358408" name="Object 8"/>
          <p:cNvGraphicFramePr>
            <a:graphicFrameLocks noChangeAspect="1"/>
          </p:cNvGraphicFramePr>
          <p:nvPr/>
        </p:nvGraphicFramePr>
        <p:xfrm>
          <a:off x="1119188" y="5122863"/>
          <a:ext cx="1014412" cy="469900"/>
        </p:xfrm>
        <a:graphic>
          <a:graphicData uri="http://schemas.openxmlformats.org/presentationml/2006/ole">
            <mc:AlternateContent xmlns:mc="http://schemas.openxmlformats.org/markup-compatibility/2006">
              <mc:Choice xmlns:v="urn:schemas-microsoft-com:vml" Requires="v">
                <p:oleObj spid="_x0000_s235432" name="Equation" r:id="rId4" imgW="495000" imgH="228600" progId="Equation.DSMT4">
                  <p:embed/>
                </p:oleObj>
              </mc:Choice>
              <mc:Fallback>
                <p:oleObj name="Equation" r:id="rId4" imgW="495000" imgH="228600" progId="Equation.DSMT4">
                  <p:embed/>
                  <p:pic>
                    <p:nvPicPr>
                      <p:cNvPr id="358408"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9188" y="5122863"/>
                        <a:ext cx="1014412"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09" name="Object 9"/>
          <p:cNvGraphicFramePr>
            <a:graphicFrameLocks noChangeAspect="1"/>
          </p:cNvGraphicFramePr>
          <p:nvPr/>
        </p:nvGraphicFramePr>
        <p:xfrm>
          <a:off x="7386638" y="3371850"/>
          <a:ext cx="1695450" cy="415925"/>
        </p:xfrm>
        <a:graphic>
          <a:graphicData uri="http://schemas.openxmlformats.org/presentationml/2006/ole">
            <mc:AlternateContent xmlns:mc="http://schemas.openxmlformats.org/markup-compatibility/2006">
              <mc:Choice xmlns:v="urn:schemas-microsoft-com:vml" Requires="v">
                <p:oleObj spid="_x0000_s235433" name="Equation" r:id="rId6" imgW="774700" imgH="190500" progId="Equation.DSMT4">
                  <p:embed/>
                </p:oleObj>
              </mc:Choice>
              <mc:Fallback>
                <p:oleObj name="Equation" r:id="rId6" imgW="774700" imgH="190500" progId="Equation.DSMT4">
                  <p:embed/>
                  <p:pic>
                    <p:nvPicPr>
                      <p:cNvPr id="358409"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6638" y="3371850"/>
                        <a:ext cx="1695450" cy="415925"/>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58410" name="Object 10"/>
          <p:cNvGraphicFramePr>
            <a:graphicFrameLocks noChangeAspect="1"/>
          </p:cNvGraphicFramePr>
          <p:nvPr/>
        </p:nvGraphicFramePr>
        <p:xfrm>
          <a:off x="5905500" y="5103813"/>
          <a:ext cx="746125" cy="512762"/>
        </p:xfrm>
        <a:graphic>
          <a:graphicData uri="http://schemas.openxmlformats.org/presentationml/2006/ole">
            <mc:AlternateContent xmlns:mc="http://schemas.openxmlformats.org/markup-compatibility/2006">
              <mc:Choice xmlns:v="urn:schemas-microsoft-com:vml" Requires="v">
                <p:oleObj spid="_x0000_s235434" name="Equation" r:id="rId8" imgW="368300" imgH="254000" progId="Equation.DSMT4">
                  <p:embed/>
                </p:oleObj>
              </mc:Choice>
              <mc:Fallback>
                <p:oleObj name="Equation" r:id="rId8" imgW="368300" imgH="254000" progId="Equation.DSMT4">
                  <p:embed/>
                  <p:pic>
                    <p:nvPicPr>
                      <p:cNvPr id="35841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05500" y="5103813"/>
                        <a:ext cx="746125" cy="5127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11" name="AutoShape 11"/>
          <p:cNvSpPr>
            <a:spLocks noChangeArrowheads="1"/>
          </p:cNvSpPr>
          <p:nvPr/>
        </p:nvSpPr>
        <p:spPr bwMode="auto">
          <a:xfrm>
            <a:off x="143092" y="5531138"/>
            <a:ext cx="2437971" cy="672525"/>
          </a:xfrm>
          <a:prstGeom prst="rightArrow">
            <a:avLst>
              <a:gd name="adj1" fmla="val 50000"/>
              <a:gd name="adj2" fmla="val 99219"/>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dirty="0">
                <a:solidFill>
                  <a:srgbClr val="CC0000"/>
                </a:solidFill>
                <a:latin typeface="Arial Narrow" charset="0"/>
              </a:rPr>
              <a:t>Integrating over </a:t>
            </a:r>
            <a:r>
              <a:rPr lang="en-US" sz="1600" b="1" dirty="0" err="1">
                <a:solidFill>
                  <a:srgbClr val="CC0000"/>
                </a:solidFill>
                <a:latin typeface="Symbol" charset="2"/>
              </a:rPr>
              <a:t>ϕ</a:t>
            </a:r>
            <a:r>
              <a:rPr lang="en-US" sz="1600" b="1" dirty="0">
                <a:solidFill>
                  <a:srgbClr val="CC0000"/>
                </a:solidFill>
                <a:latin typeface="Symbol" charset="2"/>
              </a:rPr>
              <a:t>=</a:t>
            </a:r>
            <a:r>
              <a:rPr lang="en-US" sz="1600" b="1" dirty="0">
                <a:solidFill>
                  <a:srgbClr val="CC0000"/>
                </a:solidFill>
                <a:latin typeface="+mj-lt"/>
              </a:rPr>
              <a:t>0</a:t>
            </a:r>
            <a:r>
              <a:rPr lang="en-US" sz="1600" b="1" dirty="0">
                <a:solidFill>
                  <a:srgbClr val="CC0000"/>
                </a:solidFill>
                <a:latin typeface="+mj-lt"/>
                <a:sym typeface="Wingdings"/>
              </a:rPr>
              <a:t> - </a:t>
            </a:r>
            <a:r>
              <a:rPr lang="en-US" sz="1600" b="1" dirty="0" err="1">
                <a:solidFill>
                  <a:srgbClr val="CC0000"/>
                </a:solidFill>
                <a:latin typeface="Symbol" charset="2"/>
                <a:cs typeface="Symbol" charset="2"/>
              </a:rPr>
              <a:t>π</a:t>
            </a:r>
            <a:endParaRPr lang="en-US" sz="1600" b="1" dirty="0">
              <a:solidFill>
                <a:srgbClr val="CC0000"/>
              </a:solidFill>
              <a:latin typeface="Symbol" charset="2"/>
              <a:cs typeface="Symbol" charset="2"/>
            </a:endParaRPr>
          </a:p>
        </p:txBody>
      </p:sp>
      <p:graphicFrame>
        <p:nvGraphicFramePr>
          <p:cNvPr id="358412" name="Object 12"/>
          <p:cNvGraphicFramePr>
            <a:graphicFrameLocks noChangeAspect="1"/>
          </p:cNvGraphicFramePr>
          <p:nvPr/>
        </p:nvGraphicFramePr>
        <p:xfrm>
          <a:off x="2590800" y="5718175"/>
          <a:ext cx="503238" cy="285750"/>
        </p:xfrm>
        <a:graphic>
          <a:graphicData uri="http://schemas.openxmlformats.org/presentationml/2006/ole">
            <mc:AlternateContent xmlns:mc="http://schemas.openxmlformats.org/markup-compatibility/2006">
              <mc:Choice xmlns:v="urn:schemas-microsoft-com:vml" Requires="v">
                <p:oleObj spid="_x0000_s235435" name="Equation" r:id="rId10" imgW="266700" imgH="152400" progId="Equation.DSMT4">
                  <p:embed/>
                </p:oleObj>
              </mc:Choice>
              <mc:Fallback>
                <p:oleObj name="Equation" r:id="rId10" imgW="266700" imgH="152400" progId="Equation.DSMT4">
                  <p:embed/>
                  <p:pic>
                    <p:nvPicPr>
                      <p:cNvPr id="358412"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90800" y="5718175"/>
                        <a:ext cx="503238" cy="2857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13" name="Oval 13"/>
          <p:cNvSpPr>
            <a:spLocks noChangeArrowheads="1"/>
          </p:cNvSpPr>
          <p:nvPr/>
        </p:nvSpPr>
        <p:spPr bwMode="auto">
          <a:xfrm>
            <a:off x="7315200" y="15240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8414" name="Oval 14"/>
          <p:cNvSpPr>
            <a:spLocks noChangeArrowheads="1"/>
          </p:cNvSpPr>
          <p:nvPr/>
        </p:nvSpPr>
        <p:spPr bwMode="auto">
          <a:xfrm>
            <a:off x="8382000" y="15240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8415" name="Text Box 15"/>
          <p:cNvSpPr txBox="1">
            <a:spLocks noChangeArrowheads="1"/>
          </p:cNvSpPr>
          <p:nvPr/>
        </p:nvSpPr>
        <p:spPr bwMode="auto">
          <a:xfrm>
            <a:off x="304800" y="3352800"/>
            <a:ext cx="7315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do we use to figure out the net force on the semicircle? </a:t>
            </a:r>
            <a:endParaRPr lang="en-US" baseline="-25000">
              <a:solidFill>
                <a:srgbClr val="CC00CC"/>
              </a:solidFill>
              <a:latin typeface="Arial Narrow" charset="0"/>
            </a:endParaRPr>
          </a:p>
        </p:txBody>
      </p:sp>
      <p:sp>
        <p:nvSpPr>
          <p:cNvPr id="358416" name="Text Box 16"/>
          <p:cNvSpPr txBox="1">
            <a:spLocks noChangeArrowheads="1"/>
          </p:cNvSpPr>
          <p:nvPr/>
        </p:nvSpPr>
        <p:spPr bwMode="auto">
          <a:xfrm>
            <a:off x="304800" y="3810000"/>
            <a:ext cx="7239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We divide the semicircle into infinitesimal straight sections. </a:t>
            </a:r>
            <a:endParaRPr lang="en-US" baseline="-25000">
              <a:solidFill>
                <a:srgbClr val="CC00CC"/>
              </a:solidFill>
              <a:latin typeface="Arial Narrow" charset="0"/>
            </a:endParaRPr>
          </a:p>
        </p:txBody>
      </p:sp>
      <p:graphicFrame>
        <p:nvGraphicFramePr>
          <p:cNvPr id="358417" name="Object 17"/>
          <p:cNvGraphicFramePr>
            <a:graphicFrameLocks noChangeAspect="1"/>
          </p:cNvGraphicFramePr>
          <p:nvPr/>
        </p:nvGraphicFramePr>
        <p:xfrm>
          <a:off x="7402513" y="3886200"/>
          <a:ext cx="1162050" cy="404813"/>
        </p:xfrm>
        <a:graphic>
          <a:graphicData uri="http://schemas.openxmlformats.org/presentationml/2006/ole">
            <mc:AlternateContent xmlns:mc="http://schemas.openxmlformats.org/markup-compatibility/2006">
              <mc:Choice xmlns:v="urn:schemas-microsoft-com:vml" Requires="v">
                <p:oleObj spid="_x0000_s235436" name="Equation" r:id="rId12" imgW="546100" imgH="190500" progId="Equation.DSMT4">
                  <p:embed/>
                </p:oleObj>
              </mc:Choice>
              <mc:Fallback>
                <p:oleObj name="Equation" r:id="rId12" imgW="546100" imgH="190500" progId="Equation.DSMT4">
                  <p:embed/>
                  <p:pic>
                    <p:nvPicPr>
                      <p:cNvPr id="358417"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02513" y="3886200"/>
                        <a:ext cx="1162050" cy="4048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18" name="Text Box 18"/>
          <p:cNvSpPr txBox="1">
            <a:spLocks noChangeArrowheads="1"/>
          </p:cNvSpPr>
          <p:nvPr/>
        </p:nvSpPr>
        <p:spPr bwMode="auto">
          <a:xfrm>
            <a:off x="7848600" y="4267200"/>
            <a:ext cx="381000" cy="485775"/>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a:solidFill>
                  <a:srgbClr val="CC0000"/>
                </a:solidFill>
                <a:latin typeface="Arial Narrow" charset="0"/>
              </a:rPr>
              <a:t>0  </a:t>
            </a:r>
          </a:p>
        </p:txBody>
      </p:sp>
      <p:sp>
        <p:nvSpPr>
          <p:cNvPr id="358419" name="Text Box 19"/>
          <p:cNvSpPr txBox="1">
            <a:spLocks noChangeArrowheads="1"/>
          </p:cNvSpPr>
          <p:nvPr/>
        </p:nvSpPr>
        <p:spPr bwMode="auto">
          <a:xfrm>
            <a:off x="8382000" y="4327525"/>
            <a:ext cx="990600" cy="396875"/>
          </a:xfrm>
          <a:prstGeom prst="rect">
            <a:avLst/>
          </a:prstGeom>
          <a:noFill/>
          <a:ln w="9525">
            <a:noFill/>
            <a:miter lim="800000"/>
            <a:headEnd/>
            <a:tailEnd/>
          </a:ln>
          <a:effectLst/>
        </p:spPr>
        <p:txBody>
          <a:bodyPr>
            <a:prstTxWarp prst="textNoShape">
              <a:avLst/>
            </a:prstTxWarp>
            <a:spAutoFit/>
          </a:bodyPr>
          <a:lstStyle/>
          <a:p>
            <a:r>
              <a:rPr lang="en-US" sz="2000" b="1">
                <a:solidFill>
                  <a:srgbClr val="CC00CC"/>
                </a:solidFill>
                <a:latin typeface="Arial Narrow" charset="0"/>
              </a:rPr>
              <a:t>Why?  </a:t>
            </a:r>
          </a:p>
        </p:txBody>
      </p:sp>
      <p:sp>
        <p:nvSpPr>
          <p:cNvPr id="358420" name="Text Box 20"/>
          <p:cNvSpPr txBox="1">
            <a:spLocks noChangeArrowheads="1"/>
          </p:cNvSpPr>
          <p:nvPr/>
        </p:nvSpPr>
        <p:spPr bwMode="auto">
          <a:xfrm>
            <a:off x="304800" y="4708525"/>
            <a:ext cx="7924800" cy="396875"/>
          </a:xfrm>
          <a:prstGeom prst="rect">
            <a:avLst/>
          </a:prstGeom>
          <a:noFill/>
          <a:ln w="9525">
            <a:noFill/>
            <a:miter lim="800000"/>
            <a:headEnd/>
            <a:tailEnd/>
          </a:ln>
          <a:effectLst/>
        </p:spPr>
        <p:txBody>
          <a:bodyPr>
            <a:prstTxWarp prst="textNoShape">
              <a:avLst/>
            </a:prstTxWarp>
            <a:spAutoFit/>
          </a:bodyPr>
          <a:lstStyle/>
          <a:p>
            <a:r>
              <a:rPr lang="en-US" sz="2000" b="1">
                <a:solidFill>
                  <a:srgbClr val="CC00CC"/>
                </a:solidFill>
                <a:latin typeface="Arial Narrow" charset="0"/>
              </a:rPr>
              <a:t>Because the forces on left and the right-hand sides of the semicircle balance.</a:t>
            </a:r>
            <a:endParaRPr lang="en-US" sz="2000" b="1" baseline="-25000">
              <a:solidFill>
                <a:srgbClr val="CC00CC"/>
              </a:solidFill>
              <a:latin typeface="Arial Narrow" charset="0"/>
            </a:endParaRPr>
          </a:p>
        </p:txBody>
      </p:sp>
      <p:sp>
        <p:nvSpPr>
          <p:cNvPr id="358421" name="Text Box 21"/>
          <p:cNvSpPr txBox="1">
            <a:spLocks noChangeArrowheads="1"/>
          </p:cNvSpPr>
          <p:nvPr/>
        </p:nvSpPr>
        <p:spPr bwMode="auto">
          <a:xfrm>
            <a:off x="2286000" y="5129213"/>
            <a:ext cx="3962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Y-component of the force dF is  </a:t>
            </a:r>
          </a:p>
        </p:txBody>
      </p:sp>
      <p:graphicFrame>
        <p:nvGraphicFramePr>
          <p:cNvPr id="358422" name="Object 22"/>
          <p:cNvGraphicFramePr>
            <a:graphicFrameLocks noChangeAspect="1"/>
          </p:cNvGraphicFramePr>
          <p:nvPr/>
        </p:nvGraphicFramePr>
        <p:xfrm>
          <a:off x="6605588" y="5102225"/>
          <a:ext cx="1490662" cy="512763"/>
        </p:xfrm>
        <a:graphic>
          <a:graphicData uri="http://schemas.openxmlformats.org/presentationml/2006/ole">
            <mc:AlternateContent xmlns:mc="http://schemas.openxmlformats.org/markup-compatibility/2006">
              <mc:Choice xmlns:v="urn:schemas-microsoft-com:vml" Requires="v">
                <p:oleObj spid="_x0000_s235437" name="Equation" r:id="rId14" imgW="736600" imgH="254000" progId="Equation.DSMT4">
                  <p:embed/>
                </p:oleObj>
              </mc:Choice>
              <mc:Fallback>
                <p:oleObj name="Equation" r:id="rId14" imgW="736600" imgH="254000" progId="Equation.DSMT4">
                  <p:embed/>
                  <p:pic>
                    <p:nvPicPr>
                      <p:cNvPr id="358422" name="Object 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05588" y="5102225"/>
                        <a:ext cx="1490662" cy="5127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8423" name="Object 23"/>
          <p:cNvGraphicFramePr>
            <a:graphicFrameLocks noChangeAspect="1"/>
          </p:cNvGraphicFramePr>
          <p:nvPr/>
        </p:nvGraphicFramePr>
        <p:xfrm>
          <a:off x="8089900" y="5154613"/>
          <a:ext cx="977900" cy="409575"/>
        </p:xfrm>
        <a:graphic>
          <a:graphicData uri="http://schemas.openxmlformats.org/presentationml/2006/ole">
            <mc:AlternateContent xmlns:mc="http://schemas.openxmlformats.org/markup-compatibility/2006">
              <mc:Choice xmlns:v="urn:schemas-microsoft-com:vml" Requires="v">
                <p:oleObj spid="_x0000_s235438" name="Equation" r:id="rId16" imgW="482400" imgH="203040" progId="Equation.DSMT4">
                  <p:embed/>
                </p:oleObj>
              </mc:Choice>
              <mc:Fallback>
                <p:oleObj name="Equation" r:id="rId16" imgW="482400" imgH="203040" progId="Equation.DSMT4">
                  <p:embed/>
                  <p:pic>
                    <p:nvPicPr>
                      <p:cNvPr id="358423" name="Object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89900" y="5154613"/>
                        <a:ext cx="977900" cy="4095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24" name="Text Box 24"/>
          <p:cNvSpPr txBox="1">
            <a:spLocks noChangeArrowheads="1"/>
          </p:cNvSpPr>
          <p:nvPr/>
        </p:nvSpPr>
        <p:spPr bwMode="auto">
          <a:xfrm>
            <a:off x="152400" y="6308725"/>
            <a:ext cx="1752600" cy="396875"/>
          </a:xfrm>
          <a:prstGeom prst="rect">
            <a:avLst/>
          </a:prstGeom>
          <a:solidFill>
            <a:srgbClr val="FFFF66"/>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Which direction? </a:t>
            </a:r>
            <a:endParaRPr lang="en-US" sz="2000" baseline="-25000">
              <a:solidFill>
                <a:srgbClr val="CC0000"/>
              </a:solidFill>
              <a:latin typeface="Arial Narrow" charset="0"/>
            </a:endParaRPr>
          </a:p>
        </p:txBody>
      </p:sp>
      <p:sp>
        <p:nvSpPr>
          <p:cNvPr id="358425" name="Text Box 25"/>
          <p:cNvSpPr txBox="1">
            <a:spLocks noChangeArrowheads="1"/>
          </p:cNvSpPr>
          <p:nvPr/>
        </p:nvSpPr>
        <p:spPr bwMode="auto">
          <a:xfrm>
            <a:off x="2057400" y="6324600"/>
            <a:ext cx="6781800" cy="396875"/>
          </a:xfrm>
          <a:prstGeom prst="rect">
            <a:avLst/>
          </a:prstGeom>
          <a:solidFill>
            <a:srgbClr val="FFFF66"/>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Vertically upward direction.  The wire will be pulled deeper into the field. </a:t>
            </a:r>
            <a:endParaRPr lang="en-US" sz="2000" baseline="-25000">
              <a:solidFill>
                <a:srgbClr val="CC0000"/>
              </a:solidFill>
              <a:latin typeface="Arial Narrow" charset="0"/>
            </a:endParaRPr>
          </a:p>
        </p:txBody>
      </p:sp>
      <p:graphicFrame>
        <p:nvGraphicFramePr>
          <p:cNvPr id="358426" name="Object 26"/>
          <p:cNvGraphicFramePr>
            <a:graphicFrameLocks noChangeAspect="1"/>
          </p:cNvGraphicFramePr>
          <p:nvPr/>
        </p:nvGraphicFramePr>
        <p:xfrm>
          <a:off x="3003550" y="5551488"/>
          <a:ext cx="1700213" cy="644525"/>
        </p:xfrm>
        <a:graphic>
          <a:graphicData uri="http://schemas.openxmlformats.org/presentationml/2006/ole">
            <mc:AlternateContent xmlns:mc="http://schemas.openxmlformats.org/markup-compatibility/2006">
              <mc:Choice xmlns:v="urn:schemas-microsoft-com:vml" Requires="v">
                <p:oleObj spid="_x0000_s235439" name="Equation" r:id="rId18" imgW="901700" imgH="342900" progId="Equation.DSMT4">
                  <p:embed/>
                </p:oleObj>
              </mc:Choice>
              <mc:Fallback>
                <p:oleObj name="Equation" r:id="rId18" imgW="901700" imgH="342900" progId="Equation.DSMT4">
                  <p:embed/>
                  <p:pic>
                    <p:nvPicPr>
                      <p:cNvPr id="358426" name="Object 2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03550" y="5551488"/>
                        <a:ext cx="1700213" cy="6445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8427" name="Object 27"/>
          <p:cNvGraphicFramePr>
            <a:graphicFrameLocks noChangeAspect="1"/>
          </p:cNvGraphicFramePr>
          <p:nvPr/>
        </p:nvGraphicFramePr>
        <p:xfrm>
          <a:off x="4583113" y="5551488"/>
          <a:ext cx="1893887" cy="644525"/>
        </p:xfrm>
        <a:graphic>
          <a:graphicData uri="http://schemas.openxmlformats.org/presentationml/2006/ole">
            <mc:AlternateContent xmlns:mc="http://schemas.openxmlformats.org/markup-compatibility/2006">
              <mc:Choice xmlns:v="urn:schemas-microsoft-com:vml" Requires="v">
                <p:oleObj spid="_x0000_s235440" name="Equation" r:id="rId20" imgW="1003300" imgH="342900" progId="Equation.DSMT4">
                  <p:embed/>
                </p:oleObj>
              </mc:Choice>
              <mc:Fallback>
                <p:oleObj name="Equation" r:id="rId20" imgW="1003300" imgH="342900" progId="Equation.DSMT4">
                  <p:embed/>
                  <p:pic>
                    <p:nvPicPr>
                      <p:cNvPr id="358427" name="Object 2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83113" y="5551488"/>
                        <a:ext cx="1893887" cy="6445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8428" name="Object 28"/>
          <p:cNvGraphicFramePr>
            <a:graphicFrameLocks noChangeAspect="1"/>
          </p:cNvGraphicFramePr>
          <p:nvPr/>
        </p:nvGraphicFramePr>
        <p:xfrm>
          <a:off x="6465888" y="5591175"/>
          <a:ext cx="1893887" cy="596900"/>
        </p:xfrm>
        <a:graphic>
          <a:graphicData uri="http://schemas.openxmlformats.org/presentationml/2006/ole">
            <mc:AlternateContent xmlns:mc="http://schemas.openxmlformats.org/markup-compatibility/2006">
              <mc:Choice xmlns:v="urn:schemas-microsoft-com:vml" Requires="v">
                <p:oleObj spid="_x0000_s235441" name="Equation" r:id="rId22" imgW="1003300" imgH="317500" progId="Equation.DSMT4">
                  <p:embed/>
                </p:oleObj>
              </mc:Choice>
              <mc:Fallback>
                <p:oleObj name="Equation" r:id="rId22" imgW="1003300" imgH="317500" progId="Equation.DSMT4">
                  <p:embed/>
                  <p:pic>
                    <p:nvPicPr>
                      <p:cNvPr id="358428" name="Object 2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65888" y="5591175"/>
                        <a:ext cx="1893887" cy="5969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8429" name="Object 29"/>
          <p:cNvGraphicFramePr>
            <a:graphicFrameLocks noChangeAspect="1"/>
          </p:cNvGraphicFramePr>
          <p:nvPr/>
        </p:nvGraphicFramePr>
        <p:xfrm>
          <a:off x="8324850" y="5689600"/>
          <a:ext cx="719138" cy="430213"/>
        </p:xfrm>
        <a:graphic>
          <a:graphicData uri="http://schemas.openxmlformats.org/presentationml/2006/ole">
            <mc:AlternateContent xmlns:mc="http://schemas.openxmlformats.org/markup-compatibility/2006">
              <mc:Choice xmlns:v="urn:schemas-microsoft-com:vml" Requires="v">
                <p:oleObj spid="_x0000_s235442" name="Equation" r:id="rId24" imgW="381000" imgH="228600" progId="Equation.DSMT4">
                  <p:embed/>
                </p:oleObj>
              </mc:Choice>
              <mc:Fallback>
                <p:oleObj name="Equation" r:id="rId24" imgW="381000" imgH="228600" progId="Equation.DSMT4">
                  <p:embed/>
                  <p:pic>
                    <p:nvPicPr>
                      <p:cNvPr id="358429" name="Object 2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324850" y="5689600"/>
                        <a:ext cx="719138" cy="4302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30" name="Oval 30"/>
          <p:cNvSpPr>
            <a:spLocks noChangeArrowheads="1"/>
          </p:cNvSpPr>
          <p:nvPr/>
        </p:nvSpPr>
        <p:spPr bwMode="auto">
          <a:xfrm>
            <a:off x="8305800" y="5638800"/>
            <a:ext cx="381000" cy="457200"/>
          </a:xfrm>
          <a:prstGeom prst="ellipse">
            <a:avLst/>
          </a:prstGeom>
          <a:noFill/>
          <a:ln w="38100">
            <a:solidFill>
              <a:srgbClr val="FF0066"/>
            </a:solidFill>
            <a:round/>
            <a:headEnd/>
            <a:tailEnd/>
          </a:ln>
          <a:effectLst/>
        </p:spPr>
        <p:txBody>
          <a:bodyPr wrap="none" anchor="ctr">
            <a:prstTxWarp prst="textNoShape">
              <a:avLst/>
            </a:prstTxWarp>
            <a:spAutoFit/>
          </a:bodyPr>
          <a:lstStyle/>
          <a:p>
            <a:endParaRPr lang="en-US"/>
          </a:p>
        </p:txBody>
      </p:sp>
    </p:spTree>
    <p:extLst>
      <p:ext uri="{BB962C8B-B14F-4D97-AF65-F5344CB8AC3E}">
        <p14:creationId xmlns:p14="http://schemas.microsoft.com/office/powerpoint/2010/main" val="3316864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a:t>Wednesday, Apr. 8, 2020</a:t>
            </a:r>
          </a:p>
        </p:txBody>
      </p:sp>
      <p:sp>
        <p:nvSpPr>
          <p:cNvPr id="15" name="Footer Placeholder 4"/>
          <p:cNvSpPr>
            <a:spLocks noGrp="1"/>
          </p:cNvSpPr>
          <p:nvPr>
            <p:ph type="ftr" sz="quarter" idx="11"/>
          </p:nvPr>
        </p:nvSpPr>
        <p:spPr/>
        <p:txBody>
          <a:bodyPr/>
          <a:lstStyle/>
          <a:p>
            <a:r>
              <a:rPr lang="en-US"/>
              <a:t>PHYS 1444-002, Spring 2020                    Dr. Jaehoon Yu</a:t>
            </a:r>
          </a:p>
        </p:txBody>
      </p:sp>
      <p:sp>
        <p:nvSpPr>
          <p:cNvPr id="16" name="Slide Number Placeholder 5"/>
          <p:cNvSpPr>
            <a:spLocks noGrp="1"/>
          </p:cNvSpPr>
          <p:nvPr>
            <p:ph type="sldNum" sz="quarter" idx="12"/>
          </p:nvPr>
        </p:nvSpPr>
        <p:spPr/>
        <p:txBody>
          <a:bodyPr/>
          <a:lstStyle/>
          <a:p>
            <a:fld id="{99955B5F-3FB5-2140-80F0-FD13C008249F}" type="slidenum">
              <a:rPr lang="en-US"/>
              <a:pPr/>
              <a:t>17</a:t>
            </a:fld>
            <a:endParaRPr lang="en-US"/>
          </a:p>
        </p:txBody>
      </p:sp>
      <p:sp>
        <p:nvSpPr>
          <p:cNvPr id="359426" name="Rectangle 2"/>
          <p:cNvSpPr>
            <a:spLocks noGrp="1" noChangeArrowheads="1"/>
          </p:cNvSpPr>
          <p:nvPr>
            <p:ph type="body" idx="1"/>
          </p:nvPr>
        </p:nvSpPr>
        <p:spPr>
          <a:xfrm>
            <a:off x="228600" y="609600"/>
            <a:ext cx="8686800" cy="5867400"/>
          </a:xfrm>
        </p:spPr>
        <p:txBody>
          <a:bodyPr/>
          <a:lstStyle/>
          <a:p>
            <a:pPr>
              <a:lnSpc>
                <a:spcPct val="80000"/>
              </a:lnSpc>
            </a:pPr>
            <a:r>
              <a:rPr lang="en-US" sz="2800" dirty="0"/>
              <a:t>Will moving charge in a magnetic field experience force?</a:t>
            </a:r>
          </a:p>
          <a:p>
            <a:pPr lvl="1">
              <a:lnSpc>
                <a:spcPct val="80000"/>
              </a:lnSpc>
            </a:pPr>
            <a:r>
              <a:rPr lang="en-US" sz="2400" dirty="0"/>
              <a:t>Yes</a:t>
            </a:r>
          </a:p>
          <a:p>
            <a:pPr lvl="1">
              <a:lnSpc>
                <a:spcPct val="80000"/>
              </a:lnSpc>
            </a:pPr>
            <a:r>
              <a:rPr lang="en-US" sz="2400" dirty="0"/>
              <a:t>Why?</a:t>
            </a:r>
          </a:p>
          <a:p>
            <a:pPr lvl="1">
              <a:lnSpc>
                <a:spcPct val="80000"/>
              </a:lnSpc>
            </a:pPr>
            <a:r>
              <a:rPr lang="en-US" sz="2400" dirty="0"/>
              <a:t>Since the wire carrying current (moving charge) experiences force in a magnetic field, a free moving charge must feel the same kind of force…</a:t>
            </a:r>
            <a:r>
              <a:rPr lang="en-US" sz="2400" dirty="0">
                <a:sym typeface="Wingdings" charset="2"/>
              </a:rPr>
              <a:t></a:t>
            </a:r>
            <a:endParaRPr lang="en-US" sz="2400" dirty="0"/>
          </a:p>
          <a:p>
            <a:pPr>
              <a:lnSpc>
                <a:spcPct val="80000"/>
              </a:lnSpc>
            </a:pPr>
            <a:r>
              <a:rPr lang="en-US" sz="2800" dirty="0"/>
              <a:t>OK, then how much force would it experience?</a:t>
            </a:r>
          </a:p>
          <a:p>
            <a:pPr lvl="1">
              <a:lnSpc>
                <a:spcPct val="80000"/>
              </a:lnSpc>
            </a:pPr>
            <a:r>
              <a:rPr lang="en-US" sz="2400" dirty="0"/>
              <a:t>Let’s consider </a:t>
            </a:r>
            <a:r>
              <a:rPr lang="en-US" sz="2400" b="1" dirty="0">
                <a:solidFill>
                  <a:srgbClr val="FF0000"/>
                </a:solidFill>
              </a:rPr>
              <a:t>N</a:t>
            </a:r>
            <a:r>
              <a:rPr lang="en-US" sz="2400" dirty="0"/>
              <a:t> moving particles with charge </a:t>
            </a:r>
            <a:r>
              <a:rPr lang="en-US" sz="2400" b="1" dirty="0" err="1">
                <a:solidFill>
                  <a:srgbClr val="FF0000"/>
                </a:solidFill>
              </a:rPr>
              <a:t>q</a:t>
            </a:r>
            <a:r>
              <a:rPr lang="en-US" sz="2400" dirty="0"/>
              <a:t> each, and they pass by a given point in a time interval </a:t>
            </a:r>
            <a:r>
              <a:rPr lang="en-US" sz="2400" b="1" dirty="0" err="1">
                <a:solidFill>
                  <a:srgbClr val="FF0000"/>
                </a:solidFill>
              </a:rPr>
              <a:t>t</a:t>
            </a:r>
            <a:r>
              <a:rPr lang="en-US" sz="2400" dirty="0"/>
              <a:t>.</a:t>
            </a:r>
          </a:p>
          <a:p>
            <a:pPr lvl="2">
              <a:lnSpc>
                <a:spcPct val="80000"/>
              </a:lnSpc>
            </a:pPr>
            <a:r>
              <a:rPr lang="en-US" sz="2000" dirty="0"/>
              <a:t>What is the current?</a:t>
            </a:r>
          </a:p>
          <a:p>
            <a:pPr lvl="1">
              <a:lnSpc>
                <a:spcPct val="80000"/>
              </a:lnSpc>
            </a:pPr>
            <a:r>
              <a:rPr lang="en-US" sz="2400" dirty="0"/>
              <a:t>Let </a:t>
            </a:r>
            <a:r>
              <a:rPr lang="en-US" sz="2400" b="1" dirty="0">
                <a:solidFill>
                  <a:srgbClr val="FF0000"/>
                </a:solidFill>
              </a:rPr>
              <a:t>t</a:t>
            </a:r>
            <a:r>
              <a:rPr lang="en-US" sz="2400" dirty="0"/>
              <a:t> be the time for the charge </a:t>
            </a:r>
            <a:r>
              <a:rPr lang="en-US" sz="2400" b="1" dirty="0">
                <a:solidFill>
                  <a:srgbClr val="FF0000"/>
                </a:solidFill>
              </a:rPr>
              <a:t>q</a:t>
            </a:r>
            <a:r>
              <a:rPr lang="en-US" sz="2400" dirty="0"/>
              <a:t> to travel a distance </a:t>
            </a:r>
            <a:r>
              <a:rPr lang="en-US" sz="2400" b="1" dirty="0">
                <a:solidFill>
                  <a:srgbClr val="FF0000"/>
                </a:solidFill>
                <a:latin typeface="Lucida Calligraphy" panose="03010101010101010101" pitchFamily="66" charset="77"/>
              </a:rPr>
              <a:t>l</a:t>
            </a:r>
            <a:r>
              <a:rPr lang="en-US" sz="2400" b="1" dirty="0">
                <a:solidFill>
                  <a:srgbClr val="FF0000"/>
                </a:solidFill>
              </a:rPr>
              <a:t> </a:t>
            </a:r>
            <a:r>
              <a:rPr lang="en-US" sz="2400" dirty="0"/>
              <a:t>in a magnetic field </a:t>
            </a:r>
            <a:r>
              <a:rPr lang="en-US" sz="2400" b="1" dirty="0"/>
              <a:t>B</a:t>
            </a:r>
          </a:p>
          <a:p>
            <a:pPr lvl="2">
              <a:lnSpc>
                <a:spcPct val="80000"/>
              </a:lnSpc>
            </a:pPr>
            <a:r>
              <a:rPr lang="en-US" sz="2000" dirty="0"/>
              <a:t>Then, the length vector </a:t>
            </a:r>
            <a:r>
              <a:rPr lang="en-US" sz="2000" b="1" dirty="0">
                <a:latin typeface="Monotype Corsiva" charset="0"/>
              </a:rPr>
              <a:t>l</a:t>
            </a:r>
            <a:r>
              <a:rPr lang="en-US" sz="2000" dirty="0"/>
              <a:t> can be written as </a:t>
            </a:r>
          </a:p>
          <a:p>
            <a:pPr lvl="2">
              <a:lnSpc>
                <a:spcPct val="80000"/>
              </a:lnSpc>
            </a:pPr>
            <a:r>
              <a:rPr lang="en-US" sz="2000" dirty="0"/>
              <a:t>Where </a:t>
            </a:r>
            <a:r>
              <a:rPr lang="en-US" sz="2000" b="1" dirty="0" err="1"/>
              <a:t>v</a:t>
            </a:r>
            <a:r>
              <a:rPr lang="en-US" sz="2000" dirty="0"/>
              <a:t> is the velocity of the particle</a:t>
            </a:r>
          </a:p>
          <a:p>
            <a:pPr>
              <a:lnSpc>
                <a:spcPct val="80000"/>
              </a:lnSpc>
            </a:pPr>
            <a:r>
              <a:rPr lang="en-US" sz="2800" dirty="0"/>
              <a:t>Thus the force on N particles by the field is</a:t>
            </a:r>
          </a:p>
          <a:p>
            <a:pPr>
              <a:lnSpc>
                <a:spcPct val="80000"/>
              </a:lnSpc>
            </a:pPr>
            <a:r>
              <a:rPr lang="en-US" sz="2800" dirty="0"/>
              <a:t>The force on one particle with charge </a:t>
            </a:r>
            <a:r>
              <a:rPr lang="en-US" sz="2800" dirty="0" err="1"/>
              <a:t>q</a:t>
            </a:r>
            <a:r>
              <a:rPr lang="en-US" sz="2800" dirty="0"/>
              <a:t>, </a:t>
            </a:r>
          </a:p>
        </p:txBody>
      </p:sp>
      <p:sp>
        <p:nvSpPr>
          <p:cNvPr id="359427" name="Rectangle 3"/>
          <p:cNvSpPr>
            <a:spLocks noGrp="1" noChangeArrowheads="1"/>
          </p:cNvSpPr>
          <p:nvPr>
            <p:ph type="title"/>
          </p:nvPr>
        </p:nvSpPr>
        <p:spPr>
          <a:xfrm>
            <a:off x="381000" y="0"/>
            <a:ext cx="8534400" cy="609600"/>
          </a:xfrm>
        </p:spPr>
        <p:txBody>
          <a:bodyPr/>
          <a:lstStyle/>
          <a:p>
            <a:r>
              <a:rPr lang="en-US"/>
              <a:t> Magnetic Forces on a Moving Charge</a:t>
            </a:r>
          </a:p>
        </p:txBody>
      </p:sp>
      <p:graphicFrame>
        <p:nvGraphicFramePr>
          <p:cNvPr id="359428"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39173" name="Equation" r:id="rId4" imgW="914400" imgH="190080" progId="Equation.DSMT4">
                  <p:embed/>
                </p:oleObj>
              </mc:Choice>
              <mc:Fallback>
                <p:oleObj name="Equation" r:id="rId4" imgW="914400" imgH="190080" progId="Equation.DSMT4">
                  <p:embed/>
                  <p:pic>
                    <p:nvPicPr>
                      <p:cNvPr id="35942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9429"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39174" name="Equation" r:id="rId6" imgW="914400" imgH="190080" progId="Equation.DSMT4">
                  <p:embed/>
                </p:oleObj>
              </mc:Choice>
              <mc:Fallback>
                <p:oleObj name="Equation" r:id="rId6" imgW="914400" imgH="190080" progId="Equation.DSMT4">
                  <p:embed/>
                  <p:pic>
                    <p:nvPicPr>
                      <p:cNvPr id="35942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9430"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39175" name="Equation" r:id="rId7" imgW="914400" imgH="190080" progId="Equation.DSMT4">
                  <p:embed/>
                </p:oleObj>
              </mc:Choice>
              <mc:Fallback>
                <p:oleObj name="Equation" r:id="rId7" imgW="914400" imgH="190080" progId="Equation.DSMT4">
                  <p:embed/>
                  <p:pic>
                    <p:nvPicPr>
                      <p:cNvPr id="35943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9431" name="Object 7"/>
          <p:cNvGraphicFramePr>
            <a:graphicFrameLocks noChangeAspect="1"/>
          </p:cNvGraphicFramePr>
          <p:nvPr>
            <p:extLst>
              <p:ext uri="{D42A27DB-BD31-4B8C-83A1-F6EECF244321}">
                <p14:modId xmlns:p14="http://schemas.microsoft.com/office/powerpoint/2010/main" val="1026377271"/>
              </p:ext>
            </p:extLst>
          </p:nvPr>
        </p:nvGraphicFramePr>
        <p:xfrm>
          <a:off x="5410200" y="4648200"/>
          <a:ext cx="765010" cy="395288"/>
        </p:xfrm>
        <a:graphic>
          <a:graphicData uri="http://schemas.openxmlformats.org/presentationml/2006/ole">
            <mc:AlternateContent xmlns:mc="http://schemas.openxmlformats.org/markup-compatibility/2006">
              <mc:Choice xmlns:v="urn:schemas-microsoft-com:vml" Requires="v">
                <p:oleObj spid="_x0000_s239176" name="Equation" r:id="rId8" imgW="368300" imgH="190500" progId="Equation.DSMT4">
                  <p:embed/>
                </p:oleObj>
              </mc:Choice>
              <mc:Fallback>
                <p:oleObj name="Equation" r:id="rId8" imgW="368300" imgH="190500" progId="Equation.DSMT4">
                  <p:embed/>
                  <p:pic>
                    <p:nvPicPr>
                      <p:cNvPr id="359431"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10200" y="4648200"/>
                        <a:ext cx="765010" cy="3952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9432" name="Object 8"/>
          <p:cNvGraphicFramePr>
            <a:graphicFrameLocks noChangeAspect="1"/>
          </p:cNvGraphicFramePr>
          <p:nvPr/>
        </p:nvGraphicFramePr>
        <p:xfrm>
          <a:off x="6324600" y="5346700"/>
          <a:ext cx="566738" cy="377825"/>
        </p:xfrm>
        <a:graphic>
          <a:graphicData uri="http://schemas.openxmlformats.org/presentationml/2006/ole">
            <mc:AlternateContent xmlns:mc="http://schemas.openxmlformats.org/markup-compatibility/2006">
              <mc:Choice xmlns:v="urn:schemas-microsoft-com:vml" Requires="v">
                <p:oleObj spid="_x0000_s239177" name="Equation" r:id="rId10" imgW="266700" imgH="177800" progId="Equation.DSMT4">
                  <p:embed/>
                </p:oleObj>
              </mc:Choice>
              <mc:Fallback>
                <p:oleObj name="Equation" r:id="rId10" imgW="266700" imgH="177800" progId="Equation.DSMT4">
                  <p:embed/>
                  <p:pic>
                    <p:nvPicPr>
                      <p:cNvPr id="359432"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24600" y="5346700"/>
                        <a:ext cx="566738" cy="3778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9433" name="Object 9"/>
          <p:cNvGraphicFramePr>
            <a:graphicFrameLocks noChangeAspect="1"/>
          </p:cNvGraphicFramePr>
          <p:nvPr/>
        </p:nvGraphicFramePr>
        <p:xfrm>
          <a:off x="3429000" y="3733800"/>
          <a:ext cx="522288" cy="346075"/>
        </p:xfrm>
        <a:graphic>
          <a:graphicData uri="http://schemas.openxmlformats.org/presentationml/2006/ole">
            <mc:AlternateContent xmlns:mc="http://schemas.openxmlformats.org/markup-compatibility/2006">
              <mc:Choice xmlns:v="urn:schemas-microsoft-com:vml" Requires="v">
                <p:oleObj spid="_x0000_s239178" name="Equation" r:id="rId12" imgW="228600" imgH="152400" progId="Equation.DSMT4">
                  <p:embed/>
                </p:oleObj>
              </mc:Choice>
              <mc:Fallback>
                <p:oleObj name="Equation" r:id="rId12" imgW="228600" imgH="152400" progId="Equation.DSMT4">
                  <p:embed/>
                  <p:pic>
                    <p:nvPicPr>
                      <p:cNvPr id="359433"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29000" y="3733800"/>
                        <a:ext cx="522288" cy="3460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9434" name="Object 10"/>
          <p:cNvGraphicFramePr>
            <a:graphicFrameLocks noChangeAspect="1"/>
          </p:cNvGraphicFramePr>
          <p:nvPr/>
        </p:nvGraphicFramePr>
        <p:xfrm>
          <a:off x="5970588" y="5803900"/>
          <a:ext cx="1404937" cy="458788"/>
        </p:xfrm>
        <a:graphic>
          <a:graphicData uri="http://schemas.openxmlformats.org/presentationml/2006/ole">
            <mc:AlternateContent xmlns:mc="http://schemas.openxmlformats.org/markup-compatibility/2006">
              <mc:Choice xmlns:v="urn:schemas-microsoft-com:vml" Requires="v">
                <p:oleObj spid="_x0000_s239179" name="Equation" r:id="rId14" imgW="660400" imgH="215900" progId="Equation.DSMT4">
                  <p:embed/>
                </p:oleObj>
              </mc:Choice>
              <mc:Fallback>
                <p:oleObj name="Equation" r:id="rId14" imgW="660400" imgH="215900" progId="Equation.DSMT4">
                  <p:embed/>
                  <p:pic>
                    <p:nvPicPr>
                      <p:cNvPr id="359434"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70588" y="5803900"/>
                        <a:ext cx="1404937" cy="458788"/>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59435" name="Object 11"/>
          <p:cNvGraphicFramePr>
            <a:graphicFrameLocks noChangeAspect="1"/>
          </p:cNvGraphicFramePr>
          <p:nvPr/>
        </p:nvGraphicFramePr>
        <p:xfrm>
          <a:off x="6845300" y="5346700"/>
          <a:ext cx="1079500" cy="404813"/>
        </p:xfrm>
        <a:graphic>
          <a:graphicData uri="http://schemas.openxmlformats.org/presentationml/2006/ole">
            <mc:AlternateContent xmlns:mc="http://schemas.openxmlformats.org/markup-compatibility/2006">
              <mc:Choice xmlns:v="urn:schemas-microsoft-com:vml" Requires="v">
                <p:oleObj spid="_x0000_s239180" name="Equation" r:id="rId16" imgW="508000" imgH="190500" progId="Equation.DSMT4">
                  <p:embed/>
                </p:oleObj>
              </mc:Choice>
              <mc:Fallback>
                <p:oleObj name="Equation" r:id="rId16" imgW="508000" imgH="190500" progId="Equation.DSMT4">
                  <p:embed/>
                  <p:pic>
                    <p:nvPicPr>
                      <p:cNvPr id="359435" name="Object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45300" y="5346700"/>
                        <a:ext cx="1079500" cy="4048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9436" name="Object 12"/>
          <p:cNvGraphicFramePr>
            <a:graphicFrameLocks noChangeAspect="1"/>
          </p:cNvGraphicFramePr>
          <p:nvPr/>
        </p:nvGraphicFramePr>
        <p:xfrm>
          <a:off x="7835900" y="5318125"/>
          <a:ext cx="1106488" cy="458788"/>
        </p:xfrm>
        <a:graphic>
          <a:graphicData uri="http://schemas.openxmlformats.org/presentationml/2006/ole">
            <mc:AlternateContent xmlns:mc="http://schemas.openxmlformats.org/markup-compatibility/2006">
              <mc:Choice xmlns:v="urn:schemas-microsoft-com:vml" Requires="v">
                <p:oleObj spid="_x0000_s239181" name="Equation" r:id="rId18" imgW="520700" imgH="215900" progId="Equation.DSMT4">
                  <p:embed/>
                </p:oleObj>
              </mc:Choice>
              <mc:Fallback>
                <p:oleObj name="Equation" r:id="rId18" imgW="520700" imgH="215900" progId="Equation.DSMT4">
                  <p:embed/>
                  <p:pic>
                    <p:nvPicPr>
                      <p:cNvPr id="359436" name="Object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35900" y="5318125"/>
                        <a:ext cx="1106488" cy="4587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9437" name="Object 13"/>
          <p:cNvGraphicFramePr>
            <a:graphicFrameLocks noChangeAspect="1"/>
          </p:cNvGraphicFramePr>
          <p:nvPr/>
        </p:nvGraphicFramePr>
        <p:xfrm>
          <a:off x="3894138" y="3719513"/>
          <a:ext cx="754062" cy="490537"/>
        </p:xfrm>
        <a:graphic>
          <a:graphicData uri="http://schemas.openxmlformats.org/presentationml/2006/ole">
            <mc:AlternateContent xmlns:mc="http://schemas.openxmlformats.org/markup-compatibility/2006">
              <mc:Choice xmlns:v="urn:schemas-microsoft-com:vml" Requires="v">
                <p:oleObj spid="_x0000_s239182" name="Equation" r:id="rId20" imgW="330200" imgH="215900" progId="Equation.DSMT4">
                  <p:embed/>
                </p:oleObj>
              </mc:Choice>
              <mc:Fallback>
                <p:oleObj name="Equation" r:id="rId20" imgW="330200" imgH="215900" progId="Equation.DSMT4">
                  <p:embed/>
                  <p:pic>
                    <p:nvPicPr>
                      <p:cNvPr id="359437" name="Object 1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894138" y="3719513"/>
                        <a:ext cx="754062" cy="4905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93599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Wednesday, Apr. 8, 2020</a:t>
            </a:r>
          </a:p>
        </p:txBody>
      </p:sp>
      <p:sp>
        <p:nvSpPr>
          <p:cNvPr id="13" name="Footer Placeholder 4"/>
          <p:cNvSpPr>
            <a:spLocks noGrp="1"/>
          </p:cNvSpPr>
          <p:nvPr>
            <p:ph type="ftr" sz="quarter" idx="11"/>
          </p:nvPr>
        </p:nvSpPr>
        <p:spPr/>
        <p:txBody>
          <a:bodyPr/>
          <a:lstStyle/>
          <a:p>
            <a:r>
              <a:rPr lang="en-US"/>
              <a:t>PHYS 1444-002, Spring 2020                    Dr. Jaehoon Yu</a:t>
            </a:r>
          </a:p>
        </p:txBody>
      </p:sp>
      <p:sp>
        <p:nvSpPr>
          <p:cNvPr id="14" name="Slide Number Placeholder 5"/>
          <p:cNvSpPr>
            <a:spLocks noGrp="1"/>
          </p:cNvSpPr>
          <p:nvPr>
            <p:ph type="sldNum" sz="quarter" idx="12"/>
          </p:nvPr>
        </p:nvSpPr>
        <p:spPr/>
        <p:txBody>
          <a:bodyPr/>
          <a:lstStyle/>
          <a:p>
            <a:fld id="{C5AAB510-0944-C84B-B716-DDD6DD59B2D4}" type="slidenum">
              <a:rPr lang="en-US"/>
              <a:pPr/>
              <a:t>18</a:t>
            </a:fld>
            <a:endParaRPr lang="en-US"/>
          </a:p>
        </p:txBody>
      </p:sp>
      <p:pic>
        <p:nvPicPr>
          <p:cNvPr id="360450" name="Picture 2" descr="FG27_016"/>
          <p:cNvPicPr>
            <a:picLocks noChangeAspect="1" noChangeArrowheads="1"/>
          </p:cNvPicPr>
          <p:nvPr/>
        </p:nvPicPr>
        <p:blipFill>
          <a:blip r:embed="rId3"/>
          <a:srcRect/>
          <a:stretch>
            <a:fillRect/>
          </a:stretch>
        </p:blipFill>
        <p:spPr bwMode="auto">
          <a:xfrm>
            <a:off x="5791200" y="4953000"/>
            <a:ext cx="3352800" cy="1905000"/>
          </a:xfrm>
          <a:prstGeom prst="rect">
            <a:avLst/>
          </a:prstGeom>
          <a:noFill/>
        </p:spPr>
      </p:pic>
      <p:sp>
        <p:nvSpPr>
          <p:cNvPr id="360451" name="Rectangle 3"/>
          <p:cNvSpPr>
            <a:spLocks noGrp="1" noChangeArrowheads="1"/>
          </p:cNvSpPr>
          <p:nvPr>
            <p:ph type="body" idx="1"/>
          </p:nvPr>
        </p:nvSpPr>
        <p:spPr>
          <a:xfrm>
            <a:off x="228600" y="609600"/>
            <a:ext cx="8686800" cy="5257800"/>
          </a:xfrm>
        </p:spPr>
        <p:txBody>
          <a:bodyPr/>
          <a:lstStyle/>
          <a:p>
            <a:pPr>
              <a:lnSpc>
                <a:spcPct val="90000"/>
              </a:lnSpc>
            </a:pPr>
            <a:r>
              <a:rPr lang="en-US" dirty="0"/>
              <a:t>This can be an alternate way of defining the magnetic field.</a:t>
            </a:r>
          </a:p>
          <a:p>
            <a:pPr lvl="1">
              <a:lnSpc>
                <a:spcPct val="90000"/>
              </a:lnSpc>
            </a:pPr>
            <a:r>
              <a:rPr lang="en-US" dirty="0"/>
              <a:t>How?</a:t>
            </a:r>
          </a:p>
          <a:p>
            <a:pPr lvl="1">
              <a:lnSpc>
                <a:spcPct val="90000"/>
              </a:lnSpc>
            </a:pPr>
            <a:r>
              <a:rPr lang="en-US" dirty="0"/>
              <a:t>The magnitude of the magnetic force on a particle with charge </a:t>
            </a:r>
            <a:r>
              <a:rPr lang="en-US" b="1" dirty="0">
                <a:solidFill>
                  <a:srgbClr val="FF0000"/>
                </a:solidFill>
              </a:rPr>
              <a:t>q</a:t>
            </a:r>
            <a:r>
              <a:rPr lang="en-US" dirty="0"/>
              <a:t> moving with a velocity </a:t>
            </a:r>
            <a:r>
              <a:rPr lang="en-US" b="1" dirty="0">
                <a:solidFill>
                  <a:srgbClr val="FF0000"/>
                </a:solidFill>
              </a:rPr>
              <a:t>v</a:t>
            </a:r>
            <a:r>
              <a:rPr lang="en-US" dirty="0"/>
              <a:t> in a field </a:t>
            </a:r>
            <a:r>
              <a:rPr lang="en-US" b="1" dirty="0">
                <a:solidFill>
                  <a:srgbClr val="FF0000"/>
                </a:solidFill>
              </a:rPr>
              <a:t>B</a:t>
            </a:r>
            <a:r>
              <a:rPr lang="en-US" dirty="0"/>
              <a:t> is </a:t>
            </a:r>
          </a:p>
          <a:p>
            <a:pPr lvl="2">
              <a:lnSpc>
                <a:spcPct val="90000"/>
              </a:lnSpc>
            </a:pPr>
            <a:r>
              <a:rPr lang="en-US" dirty="0"/>
              <a:t> </a:t>
            </a:r>
          </a:p>
          <a:p>
            <a:pPr lvl="2">
              <a:lnSpc>
                <a:spcPct val="90000"/>
              </a:lnSpc>
            </a:pPr>
            <a:r>
              <a:rPr lang="en-US" dirty="0"/>
              <a:t>What is </a:t>
            </a:r>
            <a:r>
              <a:rPr lang="en-US" dirty="0" err="1">
                <a:latin typeface="Symbol" charset="2"/>
              </a:rPr>
              <a:t>θ</a:t>
            </a:r>
            <a:r>
              <a:rPr lang="en-US" dirty="0"/>
              <a:t>?</a:t>
            </a:r>
          </a:p>
          <a:p>
            <a:pPr lvl="3">
              <a:lnSpc>
                <a:spcPct val="90000"/>
              </a:lnSpc>
            </a:pPr>
            <a:r>
              <a:rPr lang="en-US" dirty="0"/>
              <a:t>The angle between the magnetic field and the direction of particle’s movement</a:t>
            </a:r>
          </a:p>
          <a:p>
            <a:pPr lvl="2">
              <a:lnSpc>
                <a:spcPct val="90000"/>
              </a:lnSpc>
            </a:pPr>
            <a:r>
              <a:rPr lang="en-US" dirty="0"/>
              <a:t>When is the force maximum?</a:t>
            </a:r>
          </a:p>
          <a:p>
            <a:pPr lvl="3">
              <a:lnSpc>
                <a:spcPct val="90000"/>
              </a:lnSpc>
            </a:pPr>
            <a:r>
              <a:rPr lang="en-US" dirty="0"/>
              <a:t>When the angle between the field and the velocity vector is perpendicular.</a:t>
            </a:r>
          </a:p>
          <a:p>
            <a:pPr lvl="2">
              <a:lnSpc>
                <a:spcPct val="90000"/>
              </a:lnSpc>
            </a:pPr>
            <a:r>
              <a:rPr lang="en-US" dirty="0"/>
              <a:t>                      </a:t>
            </a:r>
            <a:r>
              <a:rPr lang="en-US" dirty="0" err="1">
                <a:sym typeface="Wingdings" charset="2"/>
              </a:rPr>
              <a:t></a:t>
            </a:r>
            <a:r>
              <a:rPr lang="en-US" dirty="0"/>
              <a:t> </a:t>
            </a:r>
          </a:p>
        </p:txBody>
      </p:sp>
      <p:sp>
        <p:nvSpPr>
          <p:cNvPr id="360452" name="Rectangle 4"/>
          <p:cNvSpPr>
            <a:spLocks noGrp="1" noChangeArrowheads="1"/>
          </p:cNvSpPr>
          <p:nvPr>
            <p:ph type="title"/>
          </p:nvPr>
        </p:nvSpPr>
        <p:spPr>
          <a:xfrm>
            <a:off x="381000" y="76200"/>
            <a:ext cx="8534400" cy="609600"/>
          </a:xfrm>
        </p:spPr>
        <p:txBody>
          <a:bodyPr/>
          <a:lstStyle/>
          <a:p>
            <a:r>
              <a:rPr lang="en-US"/>
              <a:t> Magnetic Forces on a Moving Charge</a:t>
            </a:r>
          </a:p>
        </p:txBody>
      </p:sp>
      <p:graphicFrame>
        <p:nvGraphicFramePr>
          <p:cNvPr id="360453"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39965" name="Equation" r:id="rId4" imgW="914400" imgH="190080" progId="Equation.DSMT4">
                  <p:embed/>
                </p:oleObj>
              </mc:Choice>
              <mc:Fallback>
                <p:oleObj name="Equation" r:id="rId4" imgW="914400" imgH="190080" progId="Equation.DSMT4">
                  <p:embed/>
                  <p:pic>
                    <p:nvPicPr>
                      <p:cNvPr id="360453"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0454"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39966" name="Equation" r:id="rId6" imgW="914400" imgH="190080" progId="Equation.DSMT4">
                  <p:embed/>
                </p:oleObj>
              </mc:Choice>
              <mc:Fallback>
                <p:oleObj name="Equation" r:id="rId6" imgW="914400" imgH="190080" progId="Equation.DSMT4">
                  <p:embed/>
                  <p:pic>
                    <p:nvPicPr>
                      <p:cNvPr id="36045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0455"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39967" name="Equation" r:id="rId7" imgW="914400" imgH="190080" progId="Equation.DSMT4">
                  <p:embed/>
                </p:oleObj>
              </mc:Choice>
              <mc:Fallback>
                <p:oleObj name="Equation" r:id="rId7" imgW="914400" imgH="190080" progId="Equation.DSMT4">
                  <p:embed/>
                  <p:pic>
                    <p:nvPicPr>
                      <p:cNvPr id="360455"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0456" name="Object 8"/>
          <p:cNvGraphicFramePr>
            <a:graphicFrameLocks noChangeAspect="1"/>
          </p:cNvGraphicFramePr>
          <p:nvPr/>
        </p:nvGraphicFramePr>
        <p:xfrm>
          <a:off x="1550988" y="2895600"/>
          <a:ext cx="1646237" cy="404813"/>
        </p:xfrm>
        <a:graphic>
          <a:graphicData uri="http://schemas.openxmlformats.org/presentationml/2006/ole">
            <mc:AlternateContent xmlns:mc="http://schemas.openxmlformats.org/markup-compatibility/2006">
              <mc:Choice xmlns:v="urn:schemas-microsoft-com:vml" Requires="v">
                <p:oleObj spid="_x0000_s239968" name="Equation" r:id="rId8" imgW="774700" imgH="190500" progId="Equation.DSMT4">
                  <p:embed/>
                </p:oleObj>
              </mc:Choice>
              <mc:Fallback>
                <p:oleObj name="Equation" r:id="rId8" imgW="774700" imgH="190500" progId="Equation.DSMT4">
                  <p:embed/>
                  <p:pic>
                    <p:nvPicPr>
                      <p:cNvPr id="360456"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50988" y="2895600"/>
                        <a:ext cx="1646237" cy="4048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60457" name="Object 9"/>
          <p:cNvGraphicFramePr>
            <a:graphicFrameLocks noChangeAspect="1"/>
          </p:cNvGraphicFramePr>
          <p:nvPr/>
        </p:nvGraphicFramePr>
        <p:xfrm>
          <a:off x="1447800" y="5002213"/>
          <a:ext cx="1404938" cy="485775"/>
        </p:xfrm>
        <a:graphic>
          <a:graphicData uri="http://schemas.openxmlformats.org/presentationml/2006/ole">
            <mc:AlternateContent xmlns:mc="http://schemas.openxmlformats.org/markup-compatibility/2006">
              <mc:Choice xmlns:v="urn:schemas-microsoft-com:vml" Requires="v">
                <p:oleObj spid="_x0000_s239969" name="Equation" r:id="rId10" imgW="660400" imgH="228600" progId="Equation.DSMT4">
                  <p:embed/>
                </p:oleObj>
              </mc:Choice>
              <mc:Fallback>
                <p:oleObj name="Equation" r:id="rId10" imgW="660400" imgH="228600" progId="Equation.DSMT4">
                  <p:embed/>
                  <p:pic>
                    <p:nvPicPr>
                      <p:cNvPr id="360457"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5002213"/>
                        <a:ext cx="1404938" cy="4857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60458" name="Rectangle 10"/>
          <p:cNvSpPr>
            <a:spLocks noChangeArrowheads="1"/>
          </p:cNvSpPr>
          <p:nvPr/>
        </p:nvSpPr>
        <p:spPr bwMode="auto">
          <a:xfrm>
            <a:off x="381000" y="5486400"/>
            <a:ext cx="6019800" cy="1371600"/>
          </a:xfrm>
          <a:prstGeom prst="rect">
            <a:avLst/>
          </a:prstGeom>
          <a:solidFill>
            <a:schemeClr val="bg1"/>
          </a:solid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sz="2800">
                <a:solidFill>
                  <a:srgbClr val="660066"/>
                </a:solidFill>
                <a:latin typeface="Arial Narrow" charset="0"/>
                <a:ea typeface="ＭＳ Ｐゴシック" charset="-128"/>
              </a:rPr>
              <a:t>The direction of the force follows the right-hand-rule and is perpendicular to the direction of the magnetic field</a:t>
            </a:r>
          </a:p>
        </p:txBody>
      </p:sp>
      <p:graphicFrame>
        <p:nvGraphicFramePr>
          <p:cNvPr id="360459" name="Object 11"/>
          <p:cNvGraphicFramePr>
            <a:graphicFrameLocks noChangeAspect="1"/>
          </p:cNvGraphicFramePr>
          <p:nvPr/>
        </p:nvGraphicFramePr>
        <p:xfrm>
          <a:off x="3429000" y="4943475"/>
          <a:ext cx="914400" cy="684213"/>
        </p:xfrm>
        <a:graphic>
          <a:graphicData uri="http://schemas.openxmlformats.org/presentationml/2006/ole">
            <mc:AlternateContent xmlns:mc="http://schemas.openxmlformats.org/markup-compatibility/2006">
              <mc:Choice xmlns:v="urn:schemas-microsoft-com:vml" Requires="v">
                <p:oleObj spid="_x0000_s239970" name="Equation" r:id="rId12" imgW="558800" imgH="419100" progId="Equation.DSMT4">
                  <p:embed/>
                </p:oleObj>
              </mc:Choice>
              <mc:Fallback>
                <p:oleObj name="Equation" r:id="rId12" imgW="558800" imgH="419100" progId="Equation.DSMT4">
                  <p:embed/>
                  <p:pic>
                    <p:nvPicPr>
                      <p:cNvPr id="360459"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29000" y="4943475"/>
                        <a:ext cx="914400" cy="6842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34601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a:t>Wednesday, Apr. 8, 2020</a:t>
            </a:r>
          </a:p>
        </p:txBody>
      </p:sp>
      <p:sp>
        <p:nvSpPr>
          <p:cNvPr id="19" name="Footer Placeholder 4"/>
          <p:cNvSpPr>
            <a:spLocks noGrp="1"/>
          </p:cNvSpPr>
          <p:nvPr>
            <p:ph type="ftr" sz="quarter" idx="11"/>
          </p:nvPr>
        </p:nvSpPr>
        <p:spPr/>
        <p:txBody>
          <a:bodyPr/>
          <a:lstStyle/>
          <a:p>
            <a:r>
              <a:rPr lang="en-US"/>
              <a:t>PHYS 1444-002, Spring 2020                    Dr. Jaehoon Yu</a:t>
            </a:r>
          </a:p>
        </p:txBody>
      </p:sp>
      <p:sp>
        <p:nvSpPr>
          <p:cNvPr id="20" name="Slide Number Placeholder 5"/>
          <p:cNvSpPr>
            <a:spLocks noGrp="1"/>
          </p:cNvSpPr>
          <p:nvPr>
            <p:ph type="sldNum" sz="quarter" idx="12"/>
          </p:nvPr>
        </p:nvSpPr>
        <p:spPr/>
        <p:txBody>
          <a:bodyPr/>
          <a:lstStyle/>
          <a:p>
            <a:fld id="{B46526B6-A71B-2540-B7CF-3766EEE7E26E}" type="slidenum">
              <a:rPr lang="en-US"/>
              <a:pPr/>
              <a:t>19</a:t>
            </a:fld>
            <a:endParaRPr lang="en-US"/>
          </a:p>
        </p:txBody>
      </p:sp>
      <p:sp>
        <p:nvSpPr>
          <p:cNvPr id="361474" name="Rectangle 2"/>
          <p:cNvSpPr>
            <a:spLocks noGrp="1" noChangeArrowheads="1"/>
          </p:cNvSpPr>
          <p:nvPr>
            <p:ph type="title"/>
          </p:nvPr>
        </p:nvSpPr>
        <p:spPr>
          <a:xfrm>
            <a:off x="228600" y="-76200"/>
            <a:ext cx="8686800" cy="762000"/>
          </a:xfrm>
        </p:spPr>
        <p:txBody>
          <a:bodyPr/>
          <a:lstStyle/>
          <a:p>
            <a:r>
              <a:rPr lang="en-US" dirty="0"/>
              <a:t>Example 27 – 5 </a:t>
            </a:r>
          </a:p>
        </p:txBody>
      </p:sp>
      <p:sp>
        <p:nvSpPr>
          <p:cNvPr id="361475" name="Text Box 3"/>
          <p:cNvSpPr txBox="1">
            <a:spLocks noChangeArrowheads="1"/>
          </p:cNvSpPr>
          <p:nvPr/>
        </p:nvSpPr>
        <p:spPr bwMode="auto">
          <a:xfrm>
            <a:off x="381000" y="609600"/>
            <a:ext cx="8610600" cy="1938992"/>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Magnetic force on a proton. </a:t>
            </a:r>
            <a:r>
              <a:rPr lang="en-US" dirty="0">
                <a:solidFill>
                  <a:schemeClr val="accent2"/>
                </a:solidFill>
                <a:latin typeface="Arial Narrow" charset="0"/>
              </a:rPr>
              <a:t>A proton with the speed of 5x10</a:t>
            </a:r>
            <a:r>
              <a:rPr lang="en-US" baseline="30000" dirty="0">
                <a:solidFill>
                  <a:schemeClr val="accent2"/>
                </a:solidFill>
                <a:latin typeface="Arial Narrow" charset="0"/>
              </a:rPr>
              <a:t>6</a:t>
            </a:r>
            <a:r>
              <a:rPr lang="en-US" dirty="0">
                <a:solidFill>
                  <a:schemeClr val="accent2"/>
                </a:solidFill>
                <a:latin typeface="Arial Narrow" charset="0"/>
              </a:rPr>
              <a:t>m/s in a magnetic field feels the force of F=8.0x10</a:t>
            </a:r>
            <a:r>
              <a:rPr lang="en-US" baseline="30000" dirty="0">
                <a:solidFill>
                  <a:schemeClr val="accent2"/>
                </a:solidFill>
                <a:latin typeface="Arial Narrow" charset="0"/>
              </a:rPr>
              <a:t>-14</a:t>
            </a:r>
            <a:r>
              <a:rPr lang="en-US" dirty="0">
                <a:solidFill>
                  <a:schemeClr val="accent2"/>
                </a:solidFill>
                <a:latin typeface="Arial Narrow" charset="0"/>
              </a:rPr>
              <a:t>N toward West when it moves vertically upward.  When moving horizontally in a northerly direction, it feels zero force.  What is the magnitude and the direction of the magnetic field in this region? </a:t>
            </a:r>
          </a:p>
        </p:txBody>
      </p:sp>
      <p:sp>
        <p:nvSpPr>
          <p:cNvPr id="361476" name="Text Box 4"/>
          <p:cNvSpPr txBox="1">
            <a:spLocks noChangeArrowheads="1"/>
          </p:cNvSpPr>
          <p:nvPr/>
        </p:nvSpPr>
        <p:spPr bwMode="auto">
          <a:xfrm>
            <a:off x="381000" y="2469373"/>
            <a:ext cx="37338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What is the charge of a proton? </a:t>
            </a:r>
            <a:endParaRPr lang="en-US" baseline="-25000" dirty="0">
              <a:solidFill>
                <a:srgbClr val="CC00CC"/>
              </a:solidFill>
              <a:latin typeface="Arial Narrow" charset="0"/>
            </a:endParaRPr>
          </a:p>
        </p:txBody>
      </p:sp>
      <p:sp>
        <p:nvSpPr>
          <p:cNvPr id="361477" name="Text Box 5"/>
          <p:cNvSpPr txBox="1">
            <a:spLocks noChangeArrowheads="1"/>
          </p:cNvSpPr>
          <p:nvPr/>
        </p:nvSpPr>
        <p:spPr bwMode="auto">
          <a:xfrm>
            <a:off x="381000" y="2847354"/>
            <a:ext cx="8305800" cy="822325"/>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What does the fact that the proton does not feel any force in a northerly direction tell you about the magnetic field?</a:t>
            </a:r>
          </a:p>
        </p:txBody>
      </p:sp>
      <p:sp>
        <p:nvSpPr>
          <p:cNvPr id="361478" name="Text Box 6"/>
          <p:cNvSpPr txBox="1">
            <a:spLocks noChangeArrowheads="1"/>
          </p:cNvSpPr>
          <p:nvPr/>
        </p:nvSpPr>
        <p:spPr bwMode="auto">
          <a:xfrm>
            <a:off x="5410200" y="3505200"/>
            <a:ext cx="914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Why? </a:t>
            </a:r>
            <a:endParaRPr lang="en-US" baseline="-25000">
              <a:solidFill>
                <a:srgbClr val="CC00CC"/>
              </a:solidFill>
              <a:latin typeface="Arial Narrow" charset="0"/>
            </a:endParaRPr>
          </a:p>
        </p:txBody>
      </p:sp>
      <p:graphicFrame>
        <p:nvGraphicFramePr>
          <p:cNvPr id="361479" name="Object 7"/>
          <p:cNvGraphicFramePr>
            <a:graphicFrameLocks noChangeAspect="1"/>
          </p:cNvGraphicFramePr>
          <p:nvPr/>
        </p:nvGraphicFramePr>
        <p:xfrm>
          <a:off x="4267200" y="2409825"/>
          <a:ext cx="647700" cy="485775"/>
        </p:xfrm>
        <a:graphic>
          <a:graphicData uri="http://schemas.openxmlformats.org/presentationml/2006/ole">
            <mc:AlternateContent xmlns:mc="http://schemas.openxmlformats.org/markup-compatibility/2006">
              <mc:Choice xmlns:v="urn:schemas-microsoft-com:vml" Requires="v">
                <p:oleObj spid="_x0000_s240931" name="Equation" r:id="rId3" imgW="304560" imgH="228600" progId="Equation.DSMT4">
                  <p:embed/>
                </p:oleObj>
              </mc:Choice>
              <mc:Fallback>
                <p:oleObj name="Equation" r:id="rId3" imgW="304560" imgH="228600" progId="Equation.DSMT4">
                  <p:embed/>
                  <p:pic>
                    <p:nvPicPr>
                      <p:cNvPr id="361479"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409825"/>
                        <a:ext cx="647700" cy="4857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61480" name="Text Box 8"/>
          <p:cNvSpPr txBox="1">
            <a:spLocks noChangeArrowheads="1"/>
          </p:cNvSpPr>
          <p:nvPr/>
        </p:nvSpPr>
        <p:spPr bwMode="auto">
          <a:xfrm>
            <a:off x="381000" y="3590460"/>
            <a:ext cx="51054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00"/>
                </a:solidFill>
                <a:latin typeface="Arial Narrow" charset="0"/>
              </a:rPr>
              <a:t>The field is along the north-south direction. </a:t>
            </a:r>
            <a:endParaRPr lang="en-US" baseline="-25000" dirty="0">
              <a:solidFill>
                <a:srgbClr val="CC0000"/>
              </a:solidFill>
              <a:latin typeface="Arial Narrow" charset="0"/>
            </a:endParaRPr>
          </a:p>
        </p:txBody>
      </p:sp>
      <p:sp>
        <p:nvSpPr>
          <p:cNvPr id="361481" name="Text Box 9"/>
          <p:cNvSpPr txBox="1">
            <a:spLocks noChangeArrowheads="1"/>
          </p:cNvSpPr>
          <p:nvPr/>
        </p:nvSpPr>
        <p:spPr bwMode="auto">
          <a:xfrm>
            <a:off x="381000" y="3968441"/>
            <a:ext cx="8229600" cy="822325"/>
          </a:xfrm>
          <a:prstGeom prst="rect">
            <a:avLst/>
          </a:prstGeom>
          <a:noFill/>
          <a:ln w="9525">
            <a:noFill/>
            <a:miter lim="800000"/>
            <a:headEnd/>
            <a:tailEnd/>
          </a:ln>
          <a:effectLst/>
        </p:spPr>
        <p:txBody>
          <a:bodyPr>
            <a:prstTxWarp prst="textNoShape">
              <a:avLst/>
            </a:prstTxWarp>
            <a:spAutoFit/>
          </a:bodyPr>
          <a:lstStyle/>
          <a:p>
            <a:r>
              <a:rPr lang="en-US" dirty="0">
                <a:solidFill>
                  <a:srgbClr val="CC0000"/>
                </a:solidFill>
                <a:latin typeface="Arial Narrow" charset="0"/>
              </a:rPr>
              <a:t>Because the particle does not feel any magnetic force when it is moving along the direction of the field. </a:t>
            </a:r>
            <a:endParaRPr lang="en-US" baseline="-25000" dirty="0">
              <a:solidFill>
                <a:srgbClr val="CC0000"/>
              </a:solidFill>
              <a:latin typeface="Arial Narrow" charset="0"/>
            </a:endParaRPr>
          </a:p>
        </p:txBody>
      </p:sp>
      <p:sp>
        <p:nvSpPr>
          <p:cNvPr id="361482" name="Text Box 10"/>
          <p:cNvSpPr txBox="1">
            <a:spLocks noChangeArrowheads="1"/>
          </p:cNvSpPr>
          <p:nvPr/>
        </p:nvSpPr>
        <p:spPr bwMode="auto">
          <a:xfrm>
            <a:off x="381000" y="4711547"/>
            <a:ext cx="7467600" cy="396875"/>
          </a:xfrm>
          <a:prstGeom prst="rect">
            <a:avLst/>
          </a:prstGeom>
          <a:noFill/>
          <a:ln w="9525">
            <a:noFill/>
            <a:miter lim="800000"/>
            <a:headEnd/>
            <a:tailEnd/>
          </a:ln>
          <a:effectLst/>
        </p:spPr>
        <p:txBody>
          <a:bodyPr>
            <a:prstTxWarp prst="textNoShape">
              <a:avLst/>
            </a:prstTxWarp>
            <a:spAutoFit/>
          </a:bodyPr>
          <a:lstStyle/>
          <a:p>
            <a:r>
              <a:rPr lang="en-US" sz="2000" dirty="0">
                <a:solidFill>
                  <a:srgbClr val="CC00CC"/>
                </a:solidFill>
                <a:latin typeface="Arial Narrow" charset="0"/>
              </a:rPr>
              <a:t>Since the particle feels force toward West, the field should be pointing to …. </a:t>
            </a:r>
            <a:endParaRPr lang="en-US" sz="2000" baseline="-25000" dirty="0">
              <a:solidFill>
                <a:srgbClr val="CC00CC"/>
              </a:solidFill>
              <a:latin typeface="Arial Narrow" charset="0"/>
            </a:endParaRPr>
          </a:p>
        </p:txBody>
      </p:sp>
      <p:sp>
        <p:nvSpPr>
          <p:cNvPr id="361483" name="Text Box 11"/>
          <p:cNvSpPr txBox="1">
            <a:spLocks noChangeArrowheads="1"/>
          </p:cNvSpPr>
          <p:nvPr/>
        </p:nvSpPr>
        <p:spPr bwMode="auto">
          <a:xfrm>
            <a:off x="7543800" y="4648200"/>
            <a:ext cx="8382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00"/>
                </a:solidFill>
                <a:latin typeface="Arial Narrow" charset="0"/>
              </a:rPr>
              <a:t>North </a:t>
            </a:r>
            <a:endParaRPr lang="en-US" baseline="-25000" dirty="0">
              <a:solidFill>
                <a:srgbClr val="CC0000"/>
              </a:solidFill>
              <a:latin typeface="Arial Narrow" charset="0"/>
            </a:endParaRPr>
          </a:p>
        </p:txBody>
      </p:sp>
      <p:sp>
        <p:nvSpPr>
          <p:cNvPr id="361484" name="Text Box 12"/>
          <p:cNvSpPr txBox="1">
            <a:spLocks noChangeArrowheads="1"/>
          </p:cNvSpPr>
          <p:nvPr/>
        </p:nvSpPr>
        <p:spPr bwMode="auto">
          <a:xfrm>
            <a:off x="381000" y="5029200"/>
            <a:ext cx="69342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Using the formula for the magnitude of the field B, we obtain</a:t>
            </a:r>
            <a:endParaRPr lang="en-US" baseline="-25000" dirty="0">
              <a:solidFill>
                <a:srgbClr val="CC00CC"/>
              </a:solidFill>
              <a:latin typeface="Arial Narrow" charset="0"/>
            </a:endParaRPr>
          </a:p>
        </p:txBody>
      </p:sp>
      <p:graphicFrame>
        <p:nvGraphicFramePr>
          <p:cNvPr id="361485" name="Object 13"/>
          <p:cNvGraphicFramePr>
            <a:graphicFrameLocks noChangeAspect="1"/>
          </p:cNvGraphicFramePr>
          <p:nvPr/>
        </p:nvGraphicFramePr>
        <p:xfrm>
          <a:off x="1219200" y="5638800"/>
          <a:ext cx="588963" cy="352425"/>
        </p:xfrm>
        <a:graphic>
          <a:graphicData uri="http://schemas.openxmlformats.org/presentationml/2006/ole">
            <mc:AlternateContent xmlns:mc="http://schemas.openxmlformats.org/markup-compatibility/2006">
              <mc:Choice xmlns:v="urn:schemas-microsoft-com:vml" Requires="v">
                <p:oleObj spid="_x0000_s240932" name="Equation" r:id="rId5" imgW="254000" imgH="152400" progId="Equation.DSMT4">
                  <p:embed/>
                </p:oleObj>
              </mc:Choice>
              <mc:Fallback>
                <p:oleObj name="Equation" r:id="rId5" imgW="254000" imgH="152400" progId="Equation.DSMT4">
                  <p:embed/>
                  <p:pic>
                    <p:nvPicPr>
                      <p:cNvPr id="361485"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5638800"/>
                        <a:ext cx="588963" cy="3524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61486" name="Object 14"/>
          <p:cNvGraphicFramePr>
            <a:graphicFrameLocks noChangeAspect="1"/>
          </p:cNvGraphicFramePr>
          <p:nvPr/>
        </p:nvGraphicFramePr>
        <p:xfrm>
          <a:off x="1752600" y="5384800"/>
          <a:ext cx="735013" cy="939800"/>
        </p:xfrm>
        <a:graphic>
          <a:graphicData uri="http://schemas.openxmlformats.org/presentationml/2006/ole">
            <mc:AlternateContent xmlns:mc="http://schemas.openxmlformats.org/markup-compatibility/2006">
              <mc:Choice xmlns:v="urn:schemas-microsoft-com:vml" Requires="v">
                <p:oleObj spid="_x0000_s240933" name="Equation" r:id="rId7" imgW="317500" imgH="406400" progId="Equation.DSMT4">
                  <p:embed/>
                </p:oleObj>
              </mc:Choice>
              <mc:Fallback>
                <p:oleObj name="Equation" r:id="rId7" imgW="317500" imgH="406400" progId="Equation.DSMT4">
                  <p:embed/>
                  <p:pic>
                    <p:nvPicPr>
                      <p:cNvPr id="361486"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5384800"/>
                        <a:ext cx="735013" cy="9398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61487" name="Object 15"/>
          <p:cNvGraphicFramePr>
            <a:graphicFrameLocks noChangeAspect="1"/>
          </p:cNvGraphicFramePr>
          <p:nvPr/>
        </p:nvGraphicFramePr>
        <p:xfrm>
          <a:off x="2452688" y="5319713"/>
          <a:ext cx="4710112" cy="969962"/>
        </p:xfrm>
        <a:graphic>
          <a:graphicData uri="http://schemas.openxmlformats.org/presentationml/2006/ole">
            <mc:AlternateContent xmlns:mc="http://schemas.openxmlformats.org/markup-compatibility/2006">
              <mc:Choice xmlns:v="urn:schemas-microsoft-com:vml" Requires="v">
                <p:oleObj spid="_x0000_s240934" name="Equation" r:id="rId9" imgW="2032000" imgH="419100" progId="Equation.DSMT4">
                  <p:embed/>
                </p:oleObj>
              </mc:Choice>
              <mc:Fallback>
                <p:oleObj name="Equation" r:id="rId9" imgW="2032000" imgH="419100" progId="Equation.DSMT4">
                  <p:embed/>
                  <p:pic>
                    <p:nvPicPr>
                      <p:cNvPr id="361487"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52688" y="5319713"/>
                        <a:ext cx="4710112" cy="9699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61488" name="Text Box 16"/>
          <p:cNvSpPr txBox="1">
            <a:spLocks noChangeArrowheads="1"/>
          </p:cNvSpPr>
          <p:nvPr/>
        </p:nvSpPr>
        <p:spPr bwMode="auto">
          <a:xfrm>
            <a:off x="762000" y="6308725"/>
            <a:ext cx="7162800" cy="396875"/>
          </a:xfrm>
          <a:prstGeom prst="rect">
            <a:avLst/>
          </a:prstGeom>
          <a:solidFill>
            <a:srgbClr val="FFFF66"/>
          </a:solidFill>
          <a:ln w="9525">
            <a:noFill/>
            <a:miter lim="800000"/>
            <a:headEnd/>
            <a:tailEnd/>
          </a:ln>
          <a:effectLst/>
        </p:spPr>
        <p:txBody>
          <a:bodyPr>
            <a:prstTxWarp prst="textNoShape">
              <a:avLst/>
            </a:prstTxWarp>
            <a:spAutoFit/>
          </a:bodyPr>
          <a:lstStyle/>
          <a:p>
            <a:pPr algn="ctr"/>
            <a:r>
              <a:rPr lang="en-US" sz="2000" dirty="0">
                <a:solidFill>
                  <a:srgbClr val="CC0000"/>
                </a:solidFill>
                <a:latin typeface="Arial Narrow" charset="0"/>
              </a:rPr>
              <a:t>We can use magnetic field to measure the momentum of a particle.  How? </a:t>
            </a:r>
            <a:endParaRPr lang="en-US" sz="2000" baseline="-25000" dirty="0">
              <a:solidFill>
                <a:srgbClr val="CC0000"/>
              </a:solidFill>
              <a:latin typeface="Arial Narrow" charset="0"/>
            </a:endParaRPr>
          </a:p>
        </p:txBody>
      </p:sp>
      <p:graphicFrame>
        <p:nvGraphicFramePr>
          <p:cNvPr id="361489" name="Object 17"/>
          <p:cNvGraphicFramePr>
            <a:graphicFrameLocks noChangeAspect="1"/>
          </p:cNvGraphicFramePr>
          <p:nvPr/>
        </p:nvGraphicFramePr>
        <p:xfrm>
          <a:off x="4875213" y="2387600"/>
          <a:ext cx="2135187" cy="431800"/>
        </p:xfrm>
        <a:graphic>
          <a:graphicData uri="http://schemas.openxmlformats.org/presentationml/2006/ole">
            <mc:AlternateContent xmlns:mc="http://schemas.openxmlformats.org/markup-compatibility/2006">
              <mc:Choice xmlns:v="urn:schemas-microsoft-com:vml" Requires="v">
                <p:oleObj spid="_x0000_s240935" name="Equation" r:id="rId11" imgW="1002960" imgH="203040" progId="Equation.DSMT4">
                  <p:embed/>
                </p:oleObj>
              </mc:Choice>
              <mc:Fallback>
                <p:oleObj name="Equation" r:id="rId11" imgW="1002960" imgH="203040" progId="Equation.DSMT4">
                  <p:embed/>
                  <p:pic>
                    <p:nvPicPr>
                      <p:cNvPr id="361489"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75213" y="2387600"/>
                        <a:ext cx="2135187" cy="4318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7361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685800" y="0"/>
            <a:ext cx="7772400" cy="589402"/>
          </a:xfrm>
        </p:spPr>
        <p:txBody>
          <a:bodyPr/>
          <a:lstStyle/>
          <a:p>
            <a:r>
              <a:rPr lang="en-US" b="1" dirty="0">
                <a:latin typeface="Arial Narrow" charset="0"/>
                <a:ea typeface="ＭＳ Ｐゴシック" charset="0"/>
                <a:cs typeface="ＭＳ Ｐゴシック" charset="0"/>
              </a:rPr>
              <a:t>Announcements </a:t>
            </a:r>
          </a:p>
        </p:txBody>
      </p:sp>
      <p:sp>
        <p:nvSpPr>
          <p:cNvPr id="111619" name="Rectangle 3"/>
          <p:cNvSpPr>
            <a:spLocks noGrp="1" noChangeArrowheads="1"/>
          </p:cNvSpPr>
          <p:nvPr>
            <p:ph type="body" idx="1"/>
          </p:nvPr>
        </p:nvSpPr>
        <p:spPr>
          <a:xfrm>
            <a:off x="152400" y="457200"/>
            <a:ext cx="8839200" cy="5582798"/>
          </a:xfrm>
        </p:spPr>
        <p:txBody>
          <a:bodyPr/>
          <a:lstStyle/>
          <a:p>
            <a:pPr eaLnBrk="1" hangingPunct="1">
              <a:spcBef>
                <a:spcPts val="0"/>
              </a:spcBef>
            </a:pPr>
            <a:r>
              <a:rPr lang="en-US" sz="2400" dirty="0"/>
              <a:t>Reading Assignments: CH27.6, 27.8 and 27.9</a:t>
            </a:r>
          </a:p>
          <a:p>
            <a:pPr eaLnBrk="1" hangingPunct="1">
              <a:spcBef>
                <a:spcPts val="0"/>
              </a:spcBef>
            </a:pPr>
            <a:r>
              <a:rPr lang="en-US" sz="2400" dirty="0"/>
              <a:t>2</a:t>
            </a:r>
            <a:r>
              <a:rPr lang="en-US" sz="2400" baseline="30000" dirty="0"/>
              <a:t>nd</a:t>
            </a:r>
            <a:r>
              <a:rPr lang="en-US" sz="2400" dirty="0"/>
              <a:t> Non-comprehensive term exam in class Wednesday, Apr. 15</a:t>
            </a:r>
          </a:p>
          <a:p>
            <a:pPr lvl="1" eaLnBrk="1" hangingPunct="1">
              <a:spcBef>
                <a:spcPts val="0"/>
              </a:spcBef>
            </a:pPr>
            <a:r>
              <a:rPr lang="en-US" sz="2000" dirty="0"/>
              <a:t>Do NOT miss the exam! Be in a quiet place to take the exam!</a:t>
            </a:r>
          </a:p>
          <a:p>
            <a:pPr lvl="1" eaLnBrk="1" hangingPunct="1">
              <a:spcBef>
                <a:spcPts val="0"/>
              </a:spcBef>
            </a:pPr>
            <a:r>
              <a:rPr lang="en-US" sz="2000" dirty="0"/>
              <a:t>This is one of the two exams that will be chosen for the final grade!</a:t>
            </a:r>
          </a:p>
          <a:p>
            <a:pPr lvl="1" eaLnBrk="1" hangingPunct="1">
              <a:spcBef>
                <a:spcPts val="0"/>
              </a:spcBef>
            </a:pPr>
            <a:r>
              <a:rPr lang="en-US" sz="2000" dirty="0"/>
              <a:t>Covers CH25.1 through what we finish Monday, Apr. 13</a:t>
            </a:r>
          </a:p>
          <a:p>
            <a:pPr lvl="1" eaLnBrk="1" hangingPunct="1">
              <a:spcBef>
                <a:spcPts val="0"/>
              </a:spcBef>
            </a:pPr>
            <a:r>
              <a:rPr lang="en-US" sz="2000" dirty="0"/>
              <a:t>Online exam based on Quest but must join zoom class 12:55pm!</a:t>
            </a:r>
          </a:p>
          <a:p>
            <a:pPr lvl="1" eaLnBrk="1" hangingPunct="1">
              <a:spcBef>
                <a:spcPts val="0"/>
              </a:spcBef>
            </a:pPr>
            <a:r>
              <a:rPr lang="en-US" sz="2000" dirty="0"/>
              <a:t>You can use your calculator but DO NOT input formula into it!</a:t>
            </a:r>
          </a:p>
          <a:p>
            <a:pPr lvl="2" eaLnBrk="1" hangingPunct="1">
              <a:spcBef>
                <a:spcPts val="0"/>
              </a:spcBef>
            </a:pPr>
            <a:r>
              <a:rPr lang="en-US" sz="1800" dirty="0"/>
              <a:t>Cell phones or any types of computers cannot replace a calculator!</a:t>
            </a:r>
          </a:p>
          <a:p>
            <a:pPr lvl="2" eaLnBrk="1" hangingPunct="1">
              <a:spcBef>
                <a:spcPts val="0"/>
              </a:spcBef>
            </a:pPr>
            <a:r>
              <a:rPr lang="en-US" sz="1800" dirty="0"/>
              <a:t>Turn off your phones!!</a:t>
            </a:r>
          </a:p>
          <a:p>
            <a:pPr lvl="1" eaLnBrk="1" hangingPunct="1">
              <a:spcBef>
                <a:spcPts val="0"/>
              </a:spcBef>
            </a:pPr>
            <a:r>
              <a:rPr lang="en-US" sz="2000" dirty="0"/>
              <a:t>BYOF: You may prepare a one 8.5x11.5 sheet (front and back) of </a:t>
            </a:r>
            <a:r>
              <a:rPr lang="en-US" sz="2000" b="1" u="sng" dirty="0">
                <a:solidFill>
                  <a:srgbClr val="FF0000"/>
                </a:solidFill>
              </a:rPr>
              <a:t>handwritten</a:t>
            </a:r>
            <a:r>
              <a:rPr lang="en-US" sz="2000" dirty="0"/>
              <a:t> formulae and values of constants </a:t>
            </a:r>
          </a:p>
          <a:p>
            <a:pPr lvl="2" eaLnBrk="1" hangingPunct="1">
              <a:spcBef>
                <a:spcPts val="0"/>
              </a:spcBef>
            </a:pPr>
            <a:r>
              <a:rPr lang="en-US" sz="1800" dirty="0"/>
              <a:t>No derivations, plots, pictures, word definitions or solutions of any problems!</a:t>
            </a:r>
          </a:p>
          <a:p>
            <a:pPr lvl="1" eaLnBrk="1" hangingPunct="1">
              <a:spcBef>
                <a:spcPts val="0"/>
              </a:spcBef>
            </a:pPr>
            <a:r>
              <a:rPr lang="en-US" sz="2000" dirty="0"/>
              <a:t>Please send me the photos of your formula sheet by 12:55pm 4/15</a:t>
            </a:r>
          </a:p>
          <a:p>
            <a:pPr lvl="1" eaLnBrk="1" hangingPunct="1">
              <a:spcBef>
                <a:spcPts val="0"/>
              </a:spcBef>
            </a:pPr>
            <a:r>
              <a:rPr lang="en-US" sz="2000" dirty="0"/>
              <a:t>Let’s be fair to other students and not cheat!</a:t>
            </a:r>
          </a:p>
          <a:p>
            <a:pPr eaLnBrk="1" hangingPunct="1">
              <a:spcBef>
                <a:spcPts val="0"/>
              </a:spcBef>
            </a:pPr>
            <a:r>
              <a:rPr lang="en-US" sz="2400" dirty="0"/>
              <a:t>Quiz 4 results</a:t>
            </a:r>
          </a:p>
          <a:p>
            <a:pPr lvl="1" eaLnBrk="1" hangingPunct="1">
              <a:spcBef>
                <a:spcPts val="0"/>
              </a:spcBef>
            </a:pPr>
            <a:r>
              <a:rPr lang="en-US" sz="2000" dirty="0"/>
              <a:t>Class average: 33.5/60</a:t>
            </a:r>
          </a:p>
          <a:p>
            <a:pPr lvl="2" eaLnBrk="1" hangingPunct="1">
              <a:spcBef>
                <a:spcPts val="0"/>
              </a:spcBef>
            </a:pPr>
            <a:r>
              <a:rPr lang="en-US" sz="1800" dirty="0"/>
              <a:t>Equivalent to 55.8/100</a:t>
            </a:r>
          </a:p>
          <a:p>
            <a:pPr lvl="2" eaLnBrk="1" hangingPunct="1">
              <a:spcBef>
                <a:spcPts val="0"/>
              </a:spcBef>
            </a:pPr>
            <a:r>
              <a:rPr lang="en-US" sz="1800" dirty="0"/>
              <a:t>Previous results : 48.9, 48.1 and 52.6</a:t>
            </a:r>
          </a:p>
          <a:p>
            <a:pPr lvl="1" eaLnBrk="1" hangingPunct="1">
              <a:spcBef>
                <a:spcPts val="0"/>
              </a:spcBef>
            </a:pPr>
            <a:r>
              <a:rPr lang="en-US" sz="2000" dirty="0"/>
              <a:t>Top score: 60/60 </a:t>
            </a:r>
          </a:p>
        </p:txBody>
      </p:sp>
      <p:sp>
        <p:nvSpPr>
          <p:cNvPr id="2" name="Date Placeholder 1">
            <a:extLst>
              <a:ext uri="{FF2B5EF4-FFF2-40B4-BE49-F238E27FC236}">
                <a16:creationId xmlns:a16="http://schemas.microsoft.com/office/drawing/2014/main" id="{30CA42AD-DC00-9447-91D9-70CBA23F28E2}"/>
              </a:ext>
            </a:extLst>
          </p:cNvPr>
          <p:cNvSpPr>
            <a:spLocks noGrp="1"/>
          </p:cNvSpPr>
          <p:nvPr>
            <p:ph type="dt" sz="half" idx="10"/>
          </p:nvPr>
        </p:nvSpPr>
        <p:spPr/>
        <p:txBody>
          <a:bodyPr/>
          <a:lstStyle/>
          <a:p>
            <a:pPr>
              <a:defRPr/>
            </a:pPr>
            <a:r>
              <a:rPr lang="en-US"/>
              <a:t>Wednesday, Apr. 8, 2020</a:t>
            </a:r>
          </a:p>
        </p:txBody>
      </p:sp>
      <p:sp>
        <p:nvSpPr>
          <p:cNvPr id="3" name="Footer Placeholder 2">
            <a:extLst>
              <a:ext uri="{FF2B5EF4-FFF2-40B4-BE49-F238E27FC236}">
                <a16:creationId xmlns:a16="http://schemas.microsoft.com/office/drawing/2014/main" id="{A308DDB8-3B59-7340-8606-6405E0724F6A}"/>
              </a:ext>
            </a:extLst>
          </p:cNvPr>
          <p:cNvSpPr>
            <a:spLocks noGrp="1"/>
          </p:cNvSpPr>
          <p:nvPr>
            <p:ph type="ftr" sz="quarter" idx="11"/>
          </p:nvPr>
        </p:nvSpPr>
        <p:spPr/>
        <p:txBody>
          <a:bodyPr/>
          <a:lstStyle/>
          <a:p>
            <a:pPr>
              <a:defRPr/>
            </a:pPr>
            <a:r>
              <a:rPr lang="en-US"/>
              <a:t>PHYS 1444-002, Spring 2020                    Dr. Jaehoon Yu</a:t>
            </a:r>
          </a:p>
        </p:txBody>
      </p:sp>
    </p:spTree>
    <p:extLst>
      <p:ext uri="{BB962C8B-B14F-4D97-AF65-F5344CB8AC3E}">
        <p14:creationId xmlns:p14="http://schemas.microsoft.com/office/powerpoint/2010/main" val="3147281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59582E-6FA8-FA4E-A5BC-1975E1EF19DC}"/>
              </a:ext>
            </a:extLst>
          </p:cNvPr>
          <p:cNvPicPr>
            <a:picLocks noChangeAspect="1"/>
          </p:cNvPicPr>
          <p:nvPr/>
        </p:nvPicPr>
        <p:blipFill>
          <a:blip r:embed="rId2"/>
          <a:stretch>
            <a:fillRect/>
          </a:stretch>
        </p:blipFill>
        <p:spPr>
          <a:xfrm>
            <a:off x="-685800" y="-1143000"/>
            <a:ext cx="10157012" cy="8763000"/>
          </a:xfrm>
          <a:prstGeom prst="rect">
            <a:avLst/>
          </a:prstGeom>
        </p:spPr>
      </p:pic>
    </p:spTree>
    <p:extLst>
      <p:ext uri="{BB962C8B-B14F-4D97-AF65-F5344CB8AC3E}">
        <p14:creationId xmlns:p14="http://schemas.microsoft.com/office/powerpoint/2010/main" val="2680801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CCF2FD-0889-E844-B1E9-332155E9286A}"/>
              </a:ext>
            </a:extLst>
          </p:cNvPr>
          <p:cNvPicPr>
            <a:picLocks noChangeAspect="1"/>
          </p:cNvPicPr>
          <p:nvPr/>
        </p:nvPicPr>
        <p:blipFill>
          <a:blip r:embed="rId2"/>
          <a:stretch>
            <a:fillRect/>
          </a:stretch>
        </p:blipFill>
        <p:spPr>
          <a:xfrm>
            <a:off x="-838200" y="-1066800"/>
            <a:ext cx="10381129" cy="8458200"/>
          </a:xfrm>
          <a:prstGeom prst="rect">
            <a:avLst/>
          </a:prstGeom>
        </p:spPr>
      </p:pic>
    </p:spTree>
    <p:extLst>
      <p:ext uri="{BB962C8B-B14F-4D97-AF65-F5344CB8AC3E}">
        <p14:creationId xmlns:p14="http://schemas.microsoft.com/office/powerpoint/2010/main" val="264125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366875-3CD0-924F-8735-49EFB3F9DA41}"/>
              </a:ext>
            </a:extLst>
          </p:cNvPr>
          <p:cNvPicPr>
            <a:picLocks noChangeAspect="1"/>
          </p:cNvPicPr>
          <p:nvPr/>
        </p:nvPicPr>
        <p:blipFill>
          <a:blip r:embed="rId2"/>
          <a:stretch>
            <a:fillRect/>
          </a:stretch>
        </p:blipFill>
        <p:spPr>
          <a:xfrm>
            <a:off x="-685800" y="-1343890"/>
            <a:ext cx="10304929" cy="8963890"/>
          </a:xfrm>
          <a:prstGeom prst="rect">
            <a:avLst/>
          </a:prstGeom>
        </p:spPr>
      </p:pic>
    </p:spTree>
    <p:extLst>
      <p:ext uri="{BB962C8B-B14F-4D97-AF65-F5344CB8AC3E}">
        <p14:creationId xmlns:p14="http://schemas.microsoft.com/office/powerpoint/2010/main" val="2396600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8A2F90-1AB7-994B-9814-0E9F0D679AE1}"/>
              </a:ext>
            </a:extLst>
          </p:cNvPr>
          <p:cNvPicPr>
            <a:picLocks noChangeAspect="1"/>
          </p:cNvPicPr>
          <p:nvPr/>
        </p:nvPicPr>
        <p:blipFill>
          <a:blip r:embed="rId2"/>
          <a:stretch>
            <a:fillRect/>
          </a:stretch>
        </p:blipFill>
        <p:spPr>
          <a:xfrm>
            <a:off x="-838199" y="-1219200"/>
            <a:ext cx="10287000" cy="8316190"/>
          </a:xfrm>
          <a:prstGeom prst="rect">
            <a:avLst/>
          </a:prstGeom>
        </p:spPr>
      </p:pic>
    </p:spTree>
    <p:extLst>
      <p:ext uri="{BB962C8B-B14F-4D97-AF65-F5344CB8AC3E}">
        <p14:creationId xmlns:p14="http://schemas.microsoft.com/office/powerpoint/2010/main" val="3537956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D2F757-FEC2-C746-9D3C-4E03EB1D847E}"/>
              </a:ext>
            </a:extLst>
          </p:cNvPr>
          <p:cNvPicPr>
            <a:picLocks noChangeAspect="1"/>
          </p:cNvPicPr>
          <p:nvPr/>
        </p:nvPicPr>
        <p:blipFill>
          <a:blip r:embed="rId2"/>
          <a:stretch>
            <a:fillRect/>
          </a:stretch>
        </p:blipFill>
        <p:spPr>
          <a:xfrm>
            <a:off x="-627530" y="-1219200"/>
            <a:ext cx="11143130" cy="8610600"/>
          </a:xfrm>
          <a:prstGeom prst="rect">
            <a:avLst/>
          </a:prstGeom>
        </p:spPr>
      </p:pic>
    </p:spTree>
    <p:extLst>
      <p:ext uri="{BB962C8B-B14F-4D97-AF65-F5344CB8AC3E}">
        <p14:creationId xmlns:p14="http://schemas.microsoft.com/office/powerpoint/2010/main" val="3251403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Wednesday, Apr. 8, 2020</a:t>
            </a:r>
          </a:p>
        </p:txBody>
      </p:sp>
      <p:sp>
        <p:nvSpPr>
          <p:cNvPr id="5" name="Footer Placeholder 4"/>
          <p:cNvSpPr>
            <a:spLocks noGrp="1"/>
          </p:cNvSpPr>
          <p:nvPr>
            <p:ph type="ftr" sz="quarter" idx="11"/>
          </p:nvPr>
        </p:nvSpPr>
        <p:spPr/>
        <p:txBody>
          <a:bodyPr/>
          <a:lstStyle/>
          <a:p>
            <a:r>
              <a:rPr lang="en-US"/>
              <a:t>PHYS 1444-002, Spring 2020                    Dr. Jaehoon Yu</a:t>
            </a:r>
          </a:p>
        </p:txBody>
      </p:sp>
      <p:sp>
        <p:nvSpPr>
          <p:cNvPr id="6" name="Slide Number Placeholder 5"/>
          <p:cNvSpPr>
            <a:spLocks noGrp="1"/>
          </p:cNvSpPr>
          <p:nvPr>
            <p:ph type="sldNum" sz="quarter" idx="12"/>
          </p:nvPr>
        </p:nvSpPr>
        <p:spPr/>
        <p:txBody>
          <a:bodyPr/>
          <a:lstStyle/>
          <a:p>
            <a:fld id="{3CAAF082-A4C6-FF4F-9EDB-A3A6DC4698BE}" type="slidenum">
              <a:rPr lang="en-US"/>
              <a:pPr/>
              <a:t>3</a:t>
            </a:fld>
            <a:endParaRPr lang="en-US"/>
          </a:p>
        </p:txBody>
      </p:sp>
      <p:sp>
        <p:nvSpPr>
          <p:cNvPr id="111618" name="Rectangle 2"/>
          <p:cNvSpPr>
            <a:spLocks noGrp="1" noChangeArrowheads="1"/>
          </p:cNvSpPr>
          <p:nvPr>
            <p:ph type="title"/>
          </p:nvPr>
        </p:nvSpPr>
        <p:spPr>
          <a:xfrm>
            <a:off x="762000" y="76200"/>
            <a:ext cx="7772400" cy="609600"/>
          </a:xfrm>
        </p:spPr>
        <p:txBody>
          <a:bodyPr/>
          <a:lstStyle/>
          <a:p>
            <a:r>
              <a:rPr lang="en-US" dirty="0"/>
              <a:t>Reminder: Special Project #4</a:t>
            </a:r>
          </a:p>
        </p:txBody>
      </p:sp>
      <p:sp>
        <p:nvSpPr>
          <p:cNvPr id="111619" name="Rectangle 3"/>
          <p:cNvSpPr>
            <a:spLocks noGrp="1" noChangeArrowheads="1"/>
          </p:cNvSpPr>
          <p:nvPr>
            <p:ph type="body" idx="1"/>
          </p:nvPr>
        </p:nvSpPr>
        <p:spPr>
          <a:xfrm>
            <a:off x="152400" y="685800"/>
            <a:ext cx="8839200" cy="5410200"/>
          </a:xfrm>
        </p:spPr>
        <p:txBody>
          <a:bodyPr/>
          <a:lstStyle/>
          <a:p>
            <a:r>
              <a:rPr lang="en-US" sz="2400" dirty="0"/>
              <a:t>Make a list of the power consumption and the resistance of all electric and electronic devices at your home and compile them in a table. (10 points total for the first 10 items and 0.5 points each additional item.)</a:t>
            </a:r>
          </a:p>
          <a:p>
            <a:r>
              <a:rPr lang="en-US" sz="2400" dirty="0"/>
              <a:t>Estimate the cost of electricity for each of the items on the table using your own electric cost per kWh (if you don’t find your own, use $0.12/kWh) and put them in the relevant column.  (5 points total for the first 10 items and 0.2 points each additional items)</a:t>
            </a:r>
          </a:p>
          <a:p>
            <a:r>
              <a:rPr lang="en-US" sz="2400" dirty="0"/>
              <a:t>Estimate the the total amount of energy in Joules and the total electricity cost per day, per month and per year for your home.  (8 points)</a:t>
            </a:r>
          </a:p>
          <a:p>
            <a:r>
              <a:rPr lang="en-US" sz="2400" dirty="0"/>
              <a:t>Due: Beginning of the class Monday, Apr. 13</a:t>
            </a:r>
          </a:p>
          <a:p>
            <a:pPr lvl="1"/>
            <a:r>
              <a:rPr lang="en-US" sz="2000" dirty="0"/>
              <a:t>Scan all pages of your special project into the pdf format</a:t>
            </a:r>
          </a:p>
          <a:p>
            <a:pPr lvl="1"/>
            <a:r>
              <a:rPr lang="en-US" sz="2000" dirty="0"/>
              <a:t>Save all pages into one file with the filename </a:t>
            </a:r>
            <a:r>
              <a:rPr lang="en-US" sz="2000" u="sng" dirty="0">
                <a:solidFill>
                  <a:srgbClr val="C00000"/>
                </a:solidFill>
              </a:rPr>
              <a:t>SP4-YourLastName-YourFirstName.pdf</a:t>
            </a:r>
          </a:p>
          <a:p>
            <a:pPr lvl="1"/>
            <a:r>
              <a:rPr lang="en-US" sz="2000" dirty="0"/>
              <a:t>Send me the file no later than 1pm Monday, Apr. 13</a:t>
            </a:r>
          </a:p>
          <a:p>
            <a:r>
              <a:rPr lang="en-US" sz="2400" dirty="0"/>
              <a:t>Spreadsheet has been posted on the class web page.  Download ASAP.</a:t>
            </a:r>
          </a:p>
        </p:txBody>
      </p:sp>
    </p:spTree>
    <p:extLst>
      <p:ext uri="{BB962C8B-B14F-4D97-AF65-F5344CB8AC3E}">
        <p14:creationId xmlns:p14="http://schemas.microsoft.com/office/powerpoint/2010/main" val="626470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D1CD67-20EB-0049-9442-2C0F77E19E12}"/>
              </a:ext>
            </a:extLst>
          </p:cNvPr>
          <p:cNvSpPr>
            <a:spLocks noGrp="1"/>
          </p:cNvSpPr>
          <p:nvPr>
            <p:ph type="dt" sz="half" idx="10"/>
          </p:nvPr>
        </p:nvSpPr>
        <p:spPr/>
        <p:txBody>
          <a:bodyPr/>
          <a:lstStyle/>
          <a:p>
            <a:pPr>
              <a:defRPr/>
            </a:pPr>
            <a:r>
              <a:rPr lang="en-US"/>
              <a:t>Wednesday, Apr. 8, 2020</a:t>
            </a:r>
          </a:p>
        </p:txBody>
      </p:sp>
      <p:sp>
        <p:nvSpPr>
          <p:cNvPr id="3" name="Footer Placeholder 2">
            <a:extLst>
              <a:ext uri="{FF2B5EF4-FFF2-40B4-BE49-F238E27FC236}">
                <a16:creationId xmlns:a16="http://schemas.microsoft.com/office/drawing/2014/main" id="{5B146B24-B3ED-F14F-8580-B61B5BB950BF}"/>
              </a:ext>
            </a:extLst>
          </p:cNvPr>
          <p:cNvSpPr>
            <a:spLocks noGrp="1"/>
          </p:cNvSpPr>
          <p:nvPr>
            <p:ph type="ftr" sz="quarter" idx="11"/>
          </p:nvPr>
        </p:nvSpPr>
        <p:spPr/>
        <p:txBody>
          <a:bodyPr/>
          <a:lstStyle/>
          <a:p>
            <a:pPr>
              <a:defRPr/>
            </a:pPr>
            <a:r>
              <a:rPr lang="en-US"/>
              <a:t>PHYS 1444-002, Spring 2020                    Dr. Jaehoon Yu</a:t>
            </a:r>
          </a:p>
        </p:txBody>
      </p:sp>
      <p:sp>
        <p:nvSpPr>
          <p:cNvPr id="4" name="Slide Number Placeholder 3">
            <a:extLst>
              <a:ext uri="{FF2B5EF4-FFF2-40B4-BE49-F238E27FC236}">
                <a16:creationId xmlns:a16="http://schemas.microsoft.com/office/drawing/2014/main" id="{BB6BB679-9464-6342-B665-34933D4E0913}"/>
              </a:ext>
            </a:extLst>
          </p:cNvPr>
          <p:cNvSpPr>
            <a:spLocks noGrp="1"/>
          </p:cNvSpPr>
          <p:nvPr>
            <p:ph type="sldNum" sz="quarter" idx="12"/>
          </p:nvPr>
        </p:nvSpPr>
        <p:spPr/>
        <p:txBody>
          <a:bodyPr/>
          <a:lstStyle/>
          <a:p>
            <a:pPr>
              <a:defRPr/>
            </a:pPr>
            <a:fld id="{BEF3D8A4-74EF-534D-976E-1FB9C4B72804}" type="slidenum">
              <a:rPr lang="en-US" smtClean="0"/>
              <a:pPr>
                <a:defRPr/>
              </a:pPr>
              <a:t>4</a:t>
            </a:fld>
            <a:endParaRPr lang="en-US"/>
          </a:p>
        </p:txBody>
      </p:sp>
      <p:pic>
        <p:nvPicPr>
          <p:cNvPr id="6" name="Picture 5">
            <a:extLst>
              <a:ext uri="{FF2B5EF4-FFF2-40B4-BE49-F238E27FC236}">
                <a16:creationId xmlns:a16="http://schemas.microsoft.com/office/drawing/2014/main" id="{8B3C6E6C-B3DA-E946-9BDA-56299ABB0786}"/>
              </a:ext>
            </a:extLst>
          </p:cNvPr>
          <p:cNvPicPr>
            <a:picLocks noChangeAspect="1"/>
          </p:cNvPicPr>
          <p:nvPr/>
        </p:nvPicPr>
        <p:blipFill>
          <a:blip r:embed="rId3"/>
          <a:stretch>
            <a:fillRect/>
          </a:stretch>
        </p:blipFill>
        <p:spPr>
          <a:xfrm>
            <a:off x="-381000" y="-685800"/>
            <a:ext cx="10210800" cy="7772400"/>
          </a:xfrm>
          <a:prstGeom prst="rect">
            <a:avLst/>
          </a:prstGeom>
        </p:spPr>
      </p:pic>
    </p:spTree>
    <p:extLst>
      <p:ext uri="{BB962C8B-B14F-4D97-AF65-F5344CB8AC3E}">
        <p14:creationId xmlns:p14="http://schemas.microsoft.com/office/powerpoint/2010/main" val="2769725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Wednesday, Apr. 8, 2020</a:t>
            </a:r>
          </a:p>
        </p:txBody>
      </p:sp>
      <p:sp>
        <p:nvSpPr>
          <p:cNvPr id="13" name="Footer Placeholder 4"/>
          <p:cNvSpPr>
            <a:spLocks noGrp="1"/>
          </p:cNvSpPr>
          <p:nvPr>
            <p:ph type="ftr" sz="quarter" idx="11"/>
          </p:nvPr>
        </p:nvSpPr>
        <p:spPr/>
        <p:txBody>
          <a:bodyPr/>
          <a:lstStyle/>
          <a:p>
            <a:r>
              <a:rPr lang="en-US"/>
              <a:t>PHYS 1444-002, Spring 2020                    Dr. Jaehoon Yu</a:t>
            </a:r>
          </a:p>
        </p:txBody>
      </p:sp>
      <p:sp>
        <p:nvSpPr>
          <p:cNvPr id="14" name="Slide Number Placeholder 5"/>
          <p:cNvSpPr>
            <a:spLocks noGrp="1"/>
          </p:cNvSpPr>
          <p:nvPr>
            <p:ph type="sldNum" sz="quarter" idx="12"/>
          </p:nvPr>
        </p:nvSpPr>
        <p:spPr/>
        <p:txBody>
          <a:bodyPr/>
          <a:lstStyle/>
          <a:p>
            <a:fld id="{3EC58C06-1CD7-E843-9C07-7DEE38A5493D}" type="slidenum">
              <a:rPr lang="en-US"/>
              <a:pPr/>
              <a:t>5</a:t>
            </a:fld>
            <a:endParaRPr lang="en-US"/>
          </a:p>
        </p:txBody>
      </p:sp>
      <p:sp>
        <p:nvSpPr>
          <p:cNvPr id="347138" name="Rectangle 2"/>
          <p:cNvSpPr>
            <a:spLocks noGrp="1" noChangeArrowheads="1"/>
          </p:cNvSpPr>
          <p:nvPr>
            <p:ph type="title"/>
          </p:nvPr>
        </p:nvSpPr>
        <p:spPr>
          <a:xfrm>
            <a:off x="381000" y="0"/>
            <a:ext cx="8534400" cy="609600"/>
          </a:xfrm>
        </p:spPr>
        <p:txBody>
          <a:bodyPr/>
          <a:lstStyle/>
          <a:p>
            <a:r>
              <a:rPr lang="en-US" dirty="0"/>
              <a:t> Magnetism</a:t>
            </a:r>
          </a:p>
        </p:txBody>
      </p:sp>
      <p:graphicFrame>
        <p:nvGraphicFramePr>
          <p:cNvPr id="347139"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23488" name="Equation" r:id="rId3" imgW="914400" imgH="190080" progId="Equation.DSMT4">
                  <p:embed/>
                </p:oleObj>
              </mc:Choice>
              <mc:Fallback>
                <p:oleObj name="Equation" r:id="rId3" imgW="914400" imgH="190080" progId="Equation.DSMT4">
                  <p:embed/>
                  <p:pic>
                    <p:nvPicPr>
                      <p:cNvPr id="34713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7140"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23489" name="Equation" r:id="rId5" imgW="914400" imgH="190080" progId="Equation.DSMT4">
                  <p:embed/>
                </p:oleObj>
              </mc:Choice>
              <mc:Fallback>
                <p:oleObj name="Equation" r:id="rId5" imgW="914400" imgH="190080" progId="Equation.DSMT4">
                  <p:embed/>
                  <p:pic>
                    <p:nvPicPr>
                      <p:cNvPr id="34714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7141"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23490" name="Equation" r:id="rId6" imgW="914400" imgH="190080" progId="Equation.DSMT4">
                  <p:embed/>
                </p:oleObj>
              </mc:Choice>
              <mc:Fallback>
                <p:oleObj name="Equation" r:id="rId6" imgW="914400" imgH="190080" progId="Equation.DSMT4">
                  <p:embed/>
                  <p:pic>
                    <p:nvPicPr>
                      <p:cNvPr id="34714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7142" name="Rectangle 6"/>
          <p:cNvSpPr>
            <a:spLocks noGrp="1" noChangeArrowheads="1"/>
          </p:cNvSpPr>
          <p:nvPr>
            <p:ph type="body" idx="1"/>
          </p:nvPr>
        </p:nvSpPr>
        <p:spPr>
          <a:xfrm>
            <a:off x="609600" y="609600"/>
            <a:ext cx="8229600" cy="3581400"/>
          </a:xfrm>
        </p:spPr>
        <p:txBody>
          <a:bodyPr/>
          <a:lstStyle/>
          <a:p>
            <a:pPr>
              <a:lnSpc>
                <a:spcPct val="90000"/>
              </a:lnSpc>
            </a:pPr>
            <a:r>
              <a:rPr lang="en-US" sz="2800" dirty="0"/>
              <a:t>What are magnets?</a:t>
            </a:r>
          </a:p>
          <a:p>
            <a:pPr lvl="1">
              <a:lnSpc>
                <a:spcPct val="90000"/>
              </a:lnSpc>
            </a:pPr>
            <a:r>
              <a:rPr lang="en-US" sz="2400" dirty="0"/>
              <a:t>Objects with two poles, North and South poles</a:t>
            </a:r>
          </a:p>
          <a:p>
            <a:pPr lvl="2">
              <a:lnSpc>
                <a:spcPct val="90000"/>
              </a:lnSpc>
            </a:pPr>
            <a:r>
              <a:rPr lang="en-US" sz="2000" dirty="0"/>
              <a:t>The pole that points to the geographical North is the North pole, and the other is the South pole</a:t>
            </a:r>
          </a:p>
          <a:p>
            <a:pPr lvl="3">
              <a:lnSpc>
                <a:spcPct val="90000"/>
              </a:lnSpc>
            </a:pPr>
            <a:r>
              <a:rPr lang="en-US" sz="1800" dirty="0"/>
              <a:t>Principle of compass</a:t>
            </a:r>
          </a:p>
          <a:p>
            <a:pPr lvl="1">
              <a:lnSpc>
                <a:spcPct val="90000"/>
              </a:lnSpc>
            </a:pPr>
            <a:r>
              <a:rPr lang="en-US" sz="2400" dirty="0"/>
              <a:t>They are called magnets due to the name of the region, Magnesia, where rocks that attract each other were found</a:t>
            </a:r>
          </a:p>
          <a:p>
            <a:pPr>
              <a:lnSpc>
                <a:spcPct val="90000"/>
              </a:lnSpc>
            </a:pPr>
            <a:r>
              <a:rPr lang="en-US" sz="2800" dirty="0"/>
              <a:t>What happens when two magnets are brought to each other?</a:t>
            </a:r>
          </a:p>
        </p:txBody>
      </p:sp>
      <p:sp>
        <p:nvSpPr>
          <p:cNvPr id="347143" name="Rectangle 7"/>
          <p:cNvSpPr>
            <a:spLocks noChangeArrowheads="1"/>
          </p:cNvSpPr>
          <p:nvPr/>
        </p:nvSpPr>
        <p:spPr bwMode="auto">
          <a:xfrm>
            <a:off x="762000" y="3886200"/>
            <a:ext cx="5105400" cy="2590800"/>
          </a:xfrm>
          <a:prstGeom prst="rect">
            <a:avLst/>
          </a:prstGeom>
          <a:no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They exert force onto each other</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What kind?</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Both repulsive and attractive forces depending on their configurations</a:t>
            </a:r>
            <a:endParaRPr lang="en-US" dirty="0">
              <a:solidFill>
                <a:srgbClr val="660066"/>
              </a:solidFill>
              <a:latin typeface="Arial Narrow" charset="0"/>
              <a:ea typeface="ＭＳ Ｐゴシック" charset="-128"/>
              <a:sym typeface="Wingdings" charset="2"/>
            </a:endParaRPr>
          </a:p>
          <a:p>
            <a:pPr marL="1143000" lvl="2" indent="-228600">
              <a:lnSpc>
                <a:spcPct val="90000"/>
              </a:lnSpc>
              <a:spcBef>
                <a:spcPct val="20000"/>
              </a:spcBef>
              <a:buFontTx/>
              <a:buChar char="•"/>
            </a:pPr>
            <a:r>
              <a:rPr lang="en-US" sz="2000" dirty="0">
                <a:solidFill>
                  <a:srgbClr val="003300"/>
                </a:solidFill>
                <a:latin typeface="Arial Narrow" charset="0"/>
                <a:ea typeface="ＭＳ Ｐゴシック" charset="-128"/>
                <a:sym typeface="Wingdings" charset="2"/>
              </a:rPr>
              <a:t>Like poles repel each other while the unlike poles attract</a:t>
            </a:r>
            <a:r>
              <a:rPr lang="en-US" sz="2000" dirty="0">
                <a:solidFill>
                  <a:srgbClr val="003300"/>
                </a:solidFill>
                <a:latin typeface="Arial Narrow" charset="0"/>
                <a:ea typeface="ＭＳ Ｐゴシック" charset="-128"/>
              </a:rPr>
              <a:t> </a:t>
            </a:r>
          </a:p>
        </p:txBody>
      </p:sp>
      <p:pic>
        <p:nvPicPr>
          <p:cNvPr id="347144" name="Picture 8" descr="FG27_001"/>
          <p:cNvPicPr>
            <a:picLocks noChangeAspect="1" noChangeArrowheads="1"/>
          </p:cNvPicPr>
          <p:nvPr/>
        </p:nvPicPr>
        <p:blipFill>
          <a:blip r:embed="rId7"/>
          <a:srcRect/>
          <a:stretch>
            <a:fillRect/>
          </a:stretch>
        </p:blipFill>
        <p:spPr bwMode="auto">
          <a:xfrm>
            <a:off x="5638800" y="3657600"/>
            <a:ext cx="3505200" cy="2895600"/>
          </a:xfrm>
          <a:prstGeom prst="rect">
            <a:avLst/>
          </a:prstGeom>
          <a:noFill/>
        </p:spPr>
      </p:pic>
    </p:spTree>
    <p:extLst>
      <p:ext uri="{BB962C8B-B14F-4D97-AF65-F5344CB8AC3E}">
        <p14:creationId xmlns:p14="http://schemas.microsoft.com/office/powerpoint/2010/main" val="2208528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Wednesday, Apr. 8, 2020</a:t>
            </a:r>
          </a:p>
        </p:txBody>
      </p:sp>
      <p:sp>
        <p:nvSpPr>
          <p:cNvPr id="9" name="Footer Placeholder 4"/>
          <p:cNvSpPr>
            <a:spLocks noGrp="1"/>
          </p:cNvSpPr>
          <p:nvPr>
            <p:ph type="ftr" sz="quarter" idx="11"/>
          </p:nvPr>
        </p:nvSpPr>
        <p:spPr/>
        <p:txBody>
          <a:bodyPr/>
          <a:lstStyle/>
          <a:p>
            <a:r>
              <a:rPr lang="en-US"/>
              <a:t>PHYS 1444-002, Spring 2020                    Dr. Jaehoon Yu</a:t>
            </a:r>
          </a:p>
        </p:txBody>
      </p:sp>
      <p:sp>
        <p:nvSpPr>
          <p:cNvPr id="10" name="Slide Number Placeholder 5"/>
          <p:cNvSpPr>
            <a:spLocks noGrp="1"/>
          </p:cNvSpPr>
          <p:nvPr>
            <p:ph type="sldNum" sz="quarter" idx="12"/>
          </p:nvPr>
        </p:nvSpPr>
        <p:spPr/>
        <p:txBody>
          <a:bodyPr/>
          <a:lstStyle/>
          <a:p>
            <a:fld id="{676B417D-463B-4744-9278-0479293CB6B1}" type="slidenum">
              <a:rPr lang="en-US"/>
              <a:pPr/>
              <a:t>6</a:t>
            </a:fld>
            <a:endParaRPr lang="en-US"/>
          </a:p>
        </p:txBody>
      </p:sp>
      <p:pic>
        <p:nvPicPr>
          <p:cNvPr id="348162" name="Picture 2" descr="FG27_002"/>
          <p:cNvPicPr>
            <a:picLocks noChangeAspect="1" noChangeArrowheads="1"/>
          </p:cNvPicPr>
          <p:nvPr/>
        </p:nvPicPr>
        <p:blipFill>
          <a:blip r:embed="rId3"/>
          <a:srcRect/>
          <a:stretch>
            <a:fillRect/>
          </a:stretch>
        </p:blipFill>
        <p:spPr bwMode="auto">
          <a:xfrm>
            <a:off x="6477000" y="1828800"/>
            <a:ext cx="2590800" cy="1828800"/>
          </a:xfrm>
          <a:prstGeom prst="rect">
            <a:avLst/>
          </a:prstGeom>
          <a:noFill/>
        </p:spPr>
      </p:pic>
      <p:sp>
        <p:nvSpPr>
          <p:cNvPr id="348163" name="Rectangle 3"/>
          <p:cNvSpPr>
            <a:spLocks noGrp="1" noChangeArrowheads="1"/>
          </p:cNvSpPr>
          <p:nvPr>
            <p:ph type="title"/>
          </p:nvPr>
        </p:nvSpPr>
        <p:spPr>
          <a:xfrm>
            <a:off x="381000" y="76200"/>
            <a:ext cx="8534400" cy="609600"/>
          </a:xfrm>
        </p:spPr>
        <p:txBody>
          <a:bodyPr/>
          <a:lstStyle/>
          <a:p>
            <a:r>
              <a:rPr lang="en-US"/>
              <a:t> Magnetism</a:t>
            </a:r>
          </a:p>
        </p:txBody>
      </p:sp>
      <p:graphicFrame>
        <p:nvGraphicFramePr>
          <p:cNvPr id="348164"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24512" name="Equation" r:id="rId4" imgW="914400" imgH="190080" progId="Equation.DSMT4">
                  <p:embed/>
                </p:oleObj>
              </mc:Choice>
              <mc:Fallback>
                <p:oleObj name="Equation" r:id="rId4" imgW="914400" imgH="190080" progId="Equation.DSMT4">
                  <p:embed/>
                  <p:pic>
                    <p:nvPicPr>
                      <p:cNvPr id="34816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65"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24513" name="Equation" r:id="rId6" imgW="914400" imgH="190080" progId="Equation.DSMT4">
                  <p:embed/>
                </p:oleObj>
              </mc:Choice>
              <mc:Fallback>
                <p:oleObj name="Equation" r:id="rId6" imgW="914400" imgH="190080" progId="Equation.DSMT4">
                  <p:embed/>
                  <p:pic>
                    <p:nvPicPr>
                      <p:cNvPr id="34816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66"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24514" name="Equation" r:id="rId7" imgW="914400" imgH="190080" progId="Equation.DSMT4">
                  <p:embed/>
                </p:oleObj>
              </mc:Choice>
              <mc:Fallback>
                <p:oleObj name="Equation" r:id="rId7" imgW="914400" imgH="190080" progId="Equation.DSMT4">
                  <p:embed/>
                  <p:pic>
                    <p:nvPicPr>
                      <p:cNvPr id="34816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167" name="Rectangle 7"/>
          <p:cNvSpPr>
            <a:spLocks noGrp="1" noChangeArrowheads="1"/>
          </p:cNvSpPr>
          <p:nvPr>
            <p:ph type="body" idx="1"/>
          </p:nvPr>
        </p:nvSpPr>
        <p:spPr>
          <a:xfrm>
            <a:off x="381000" y="762000"/>
            <a:ext cx="8458200" cy="5257800"/>
          </a:xfrm>
        </p:spPr>
        <p:txBody>
          <a:bodyPr/>
          <a:lstStyle/>
          <a:p>
            <a:pPr>
              <a:lnSpc>
                <a:spcPct val="90000"/>
              </a:lnSpc>
            </a:pPr>
            <a:r>
              <a:rPr lang="en-US" sz="2800" dirty="0"/>
              <a:t>So the magnetic poles are the same as the electric charge?</a:t>
            </a:r>
          </a:p>
          <a:p>
            <a:pPr lvl="1">
              <a:lnSpc>
                <a:spcPct val="90000"/>
              </a:lnSpc>
            </a:pPr>
            <a:r>
              <a:rPr lang="en-US" sz="2400" dirty="0"/>
              <a:t>No.  Why not?</a:t>
            </a:r>
          </a:p>
          <a:p>
            <a:pPr lvl="1">
              <a:lnSpc>
                <a:spcPct val="90000"/>
              </a:lnSpc>
            </a:pPr>
            <a:r>
              <a:rPr lang="en-US" sz="2400" dirty="0"/>
              <a:t>While the electric charges (positive and negative) can be isolated, the magnetic poles cannot be isolated.</a:t>
            </a:r>
          </a:p>
          <a:p>
            <a:pPr lvl="1">
              <a:lnSpc>
                <a:spcPct val="90000"/>
              </a:lnSpc>
            </a:pPr>
            <a:r>
              <a:rPr lang="en-US" sz="2400" dirty="0"/>
              <a:t>So what happens when a magnet is cut?</a:t>
            </a:r>
          </a:p>
          <a:p>
            <a:pPr lvl="2">
              <a:lnSpc>
                <a:spcPct val="90000"/>
              </a:lnSpc>
            </a:pPr>
            <a:r>
              <a:rPr lang="en-US" sz="2000" dirty="0"/>
              <a:t>If a magnet is cut, two magnets are made.</a:t>
            </a:r>
          </a:p>
          <a:p>
            <a:pPr lvl="2">
              <a:lnSpc>
                <a:spcPct val="90000"/>
              </a:lnSpc>
            </a:pPr>
            <a:r>
              <a:rPr lang="en-US" sz="2000" dirty="0"/>
              <a:t>The more they get cut, the more magnets are made</a:t>
            </a:r>
          </a:p>
          <a:p>
            <a:pPr lvl="1">
              <a:lnSpc>
                <a:spcPct val="90000"/>
              </a:lnSpc>
            </a:pPr>
            <a:r>
              <a:rPr lang="en-US" sz="2400" dirty="0"/>
              <a:t>Single pole magnets are called the monopole but have not been seen yet</a:t>
            </a:r>
          </a:p>
          <a:p>
            <a:pPr>
              <a:lnSpc>
                <a:spcPct val="90000"/>
              </a:lnSpc>
            </a:pPr>
            <a:r>
              <a:rPr lang="en-US" sz="2800" b="1" u="sng" dirty="0">
                <a:solidFill>
                  <a:srgbClr val="C00000"/>
                </a:solidFill>
              </a:rPr>
              <a:t>Ferromagnetic materials</a:t>
            </a:r>
            <a:r>
              <a:rPr lang="en-US" sz="2800" dirty="0"/>
              <a:t>: Materials that show strong magnetic effects</a:t>
            </a:r>
          </a:p>
          <a:p>
            <a:pPr lvl="1">
              <a:lnSpc>
                <a:spcPct val="90000"/>
              </a:lnSpc>
            </a:pPr>
            <a:r>
              <a:rPr lang="en-US" sz="2400" dirty="0"/>
              <a:t>Iron, cobalt, nickel, gadolinium and certain alloys</a:t>
            </a:r>
          </a:p>
          <a:p>
            <a:pPr>
              <a:lnSpc>
                <a:spcPct val="90000"/>
              </a:lnSpc>
            </a:pPr>
            <a:r>
              <a:rPr lang="en-US" sz="2800" dirty="0"/>
              <a:t>Other materials show very weak magnetic effects</a:t>
            </a:r>
          </a:p>
        </p:txBody>
      </p:sp>
    </p:spTree>
    <p:extLst>
      <p:ext uri="{BB962C8B-B14F-4D97-AF65-F5344CB8AC3E}">
        <p14:creationId xmlns:p14="http://schemas.microsoft.com/office/powerpoint/2010/main" val="1751579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Wednesday, Apr. 8, 2020</a:t>
            </a:r>
          </a:p>
        </p:txBody>
      </p:sp>
      <p:sp>
        <p:nvSpPr>
          <p:cNvPr id="12" name="Footer Placeholder 4"/>
          <p:cNvSpPr>
            <a:spLocks noGrp="1"/>
          </p:cNvSpPr>
          <p:nvPr>
            <p:ph type="ftr" sz="quarter" idx="11"/>
          </p:nvPr>
        </p:nvSpPr>
        <p:spPr/>
        <p:txBody>
          <a:bodyPr/>
          <a:lstStyle/>
          <a:p>
            <a:r>
              <a:rPr lang="en-US"/>
              <a:t>PHYS 1444-002, Spring 2020                    Dr. Jaehoon Yu</a:t>
            </a:r>
          </a:p>
        </p:txBody>
      </p:sp>
      <p:sp>
        <p:nvSpPr>
          <p:cNvPr id="13" name="Slide Number Placeholder 5"/>
          <p:cNvSpPr>
            <a:spLocks noGrp="1"/>
          </p:cNvSpPr>
          <p:nvPr>
            <p:ph type="sldNum" sz="quarter" idx="12"/>
          </p:nvPr>
        </p:nvSpPr>
        <p:spPr/>
        <p:txBody>
          <a:bodyPr/>
          <a:lstStyle/>
          <a:p>
            <a:fld id="{F3C831CF-EE74-7C4A-8E1D-4DCC28CDCD9C}" type="slidenum">
              <a:rPr lang="en-US"/>
              <a:pPr/>
              <a:t>7</a:t>
            </a:fld>
            <a:endParaRPr lang="en-US"/>
          </a:p>
        </p:txBody>
      </p:sp>
      <p:sp>
        <p:nvSpPr>
          <p:cNvPr id="349186" name="Rectangle 2"/>
          <p:cNvSpPr>
            <a:spLocks noChangeArrowheads="1"/>
          </p:cNvSpPr>
          <p:nvPr/>
        </p:nvSpPr>
        <p:spPr bwMode="auto">
          <a:xfrm>
            <a:off x="533400" y="3429000"/>
            <a:ext cx="6096000" cy="2971800"/>
          </a:xfrm>
          <a:prstGeom prst="rect">
            <a:avLst/>
          </a:prstGeom>
          <a:solidFill>
            <a:schemeClr val="bg1"/>
          </a:solid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The direction of the magnetic field at any given point along the line is </a:t>
            </a:r>
            <a:r>
              <a:rPr lang="en-US" sz="2000" b="1" u="sng" dirty="0">
                <a:solidFill>
                  <a:srgbClr val="C00000"/>
                </a:solidFill>
                <a:latin typeface="Arial Narrow" charset="0"/>
                <a:ea typeface="ＭＳ Ｐゴシック" charset="-128"/>
              </a:rPr>
              <a:t>tangential to the line </a:t>
            </a:r>
            <a:r>
              <a:rPr lang="en-US" sz="2000" dirty="0">
                <a:solidFill>
                  <a:srgbClr val="660066"/>
                </a:solidFill>
                <a:latin typeface="Arial Narrow" charset="0"/>
                <a:ea typeface="ＭＳ Ｐゴシック" charset="-128"/>
              </a:rPr>
              <a:t>at that point</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The direction of the field is the direction the north pole of a compass would point to (from N to S)</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The number of lines per unit area is proportional to the strength of the magnetic field</a:t>
            </a:r>
          </a:p>
          <a:p>
            <a:pPr marL="742950" lvl="1" indent="-285750">
              <a:spcBef>
                <a:spcPct val="20000"/>
              </a:spcBef>
              <a:buFontTx/>
              <a:buChar char="–"/>
            </a:pPr>
            <a:r>
              <a:rPr lang="en-US" sz="2000" dirty="0">
                <a:solidFill>
                  <a:srgbClr val="660066"/>
                </a:solidFill>
                <a:latin typeface="Arial Narrow" charset="0"/>
                <a:ea typeface="ＭＳ Ｐゴシック" charset="-128"/>
              </a:rPr>
              <a:t>Magnetic field lines continue inside the magnet</a:t>
            </a:r>
          </a:p>
          <a:p>
            <a:pPr marL="742950" lvl="1" indent="-285750">
              <a:spcBef>
                <a:spcPct val="20000"/>
              </a:spcBef>
              <a:buFontTx/>
              <a:buChar char="–"/>
            </a:pPr>
            <a:r>
              <a:rPr lang="en-US" sz="2000" dirty="0">
                <a:solidFill>
                  <a:srgbClr val="660066"/>
                </a:solidFill>
                <a:latin typeface="Arial Narrow" charset="0"/>
                <a:ea typeface="ＭＳ Ｐゴシック" charset="-128"/>
              </a:rPr>
              <a:t>Since magnets always have both the poles, magnetic field lines </a:t>
            </a:r>
            <a:r>
              <a:rPr lang="en-US" sz="2000" b="1" u="sng" dirty="0">
                <a:solidFill>
                  <a:srgbClr val="C00000"/>
                </a:solidFill>
                <a:latin typeface="Arial Narrow" charset="0"/>
                <a:ea typeface="ＭＳ Ｐゴシック" charset="-128"/>
              </a:rPr>
              <a:t>form closed loops </a:t>
            </a:r>
            <a:r>
              <a:rPr lang="en-US" sz="2000" dirty="0">
                <a:solidFill>
                  <a:srgbClr val="660066"/>
                </a:solidFill>
                <a:latin typeface="Arial Narrow" charset="0"/>
                <a:ea typeface="ＭＳ Ｐゴシック" charset="-128"/>
              </a:rPr>
              <a:t>unlike electric field lines</a:t>
            </a:r>
          </a:p>
        </p:txBody>
      </p:sp>
      <p:pic>
        <p:nvPicPr>
          <p:cNvPr id="349187" name="Picture 3" descr="FG27_003A"/>
          <p:cNvPicPr>
            <a:picLocks noChangeAspect="1" noChangeArrowheads="1"/>
          </p:cNvPicPr>
          <p:nvPr/>
        </p:nvPicPr>
        <p:blipFill>
          <a:blip r:embed="rId3"/>
          <a:srcRect/>
          <a:stretch>
            <a:fillRect/>
          </a:stretch>
        </p:blipFill>
        <p:spPr bwMode="auto">
          <a:xfrm>
            <a:off x="6553200" y="2971800"/>
            <a:ext cx="2514600" cy="1981200"/>
          </a:xfrm>
          <a:prstGeom prst="rect">
            <a:avLst/>
          </a:prstGeom>
          <a:noFill/>
        </p:spPr>
      </p:pic>
      <p:sp>
        <p:nvSpPr>
          <p:cNvPr id="349188" name="Rectangle 4"/>
          <p:cNvSpPr>
            <a:spLocks noGrp="1" noChangeArrowheads="1"/>
          </p:cNvSpPr>
          <p:nvPr>
            <p:ph type="title"/>
          </p:nvPr>
        </p:nvSpPr>
        <p:spPr>
          <a:xfrm>
            <a:off x="381000" y="76200"/>
            <a:ext cx="8534400" cy="609600"/>
          </a:xfrm>
        </p:spPr>
        <p:txBody>
          <a:bodyPr/>
          <a:lstStyle/>
          <a:p>
            <a:r>
              <a:rPr lang="en-US"/>
              <a:t> Magnetic Field</a:t>
            </a:r>
          </a:p>
        </p:txBody>
      </p:sp>
      <p:graphicFrame>
        <p:nvGraphicFramePr>
          <p:cNvPr id="349189"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25536" name="Equation" r:id="rId4" imgW="914400" imgH="190080" progId="Equation.DSMT4">
                  <p:embed/>
                </p:oleObj>
              </mc:Choice>
              <mc:Fallback>
                <p:oleObj name="Equation" r:id="rId4" imgW="914400" imgH="190080" progId="Equation.DSMT4">
                  <p:embed/>
                  <p:pic>
                    <p:nvPicPr>
                      <p:cNvPr id="34918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9190"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25537" name="Equation" r:id="rId6" imgW="914400" imgH="190080" progId="Equation.DSMT4">
                  <p:embed/>
                </p:oleObj>
              </mc:Choice>
              <mc:Fallback>
                <p:oleObj name="Equation" r:id="rId6" imgW="914400" imgH="190080" progId="Equation.DSMT4">
                  <p:embed/>
                  <p:pic>
                    <p:nvPicPr>
                      <p:cNvPr id="34919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919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25538" name="Equation" r:id="rId7" imgW="914400" imgH="190080" progId="Equation.DSMT4">
                  <p:embed/>
                </p:oleObj>
              </mc:Choice>
              <mc:Fallback>
                <p:oleObj name="Equation" r:id="rId7" imgW="914400" imgH="190080" progId="Equation.DSMT4">
                  <p:embed/>
                  <p:pic>
                    <p:nvPicPr>
                      <p:cNvPr id="349191"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9192" name="Rectangle 8"/>
          <p:cNvSpPr>
            <a:spLocks noGrp="1" noChangeArrowheads="1"/>
          </p:cNvSpPr>
          <p:nvPr>
            <p:ph type="body" idx="1"/>
          </p:nvPr>
        </p:nvSpPr>
        <p:spPr>
          <a:xfrm>
            <a:off x="533400" y="609600"/>
            <a:ext cx="8229600" cy="2514600"/>
          </a:xfrm>
        </p:spPr>
        <p:txBody>
          <a:bodyPr/>
          <a:lstStyle/>
          <a:p>
            <a:pPr>
              <a:lnSpc>
                <a:spcPct val="90000"/>
              </a:lnSpc>
            </a:pPr>
            <a:r>
              <a:rPr lang="en-US" sz="2400" dirty="0"/>
              <a:t>Just like the electric field that surrounds electric charge, the magnetic field surrounds a magnet</a:t>
            </a:r>
          </a:p>
          <a:p>
            <a:pPr>
              <a:lnSpc>
                <a:spcPct val="90000"/>
              </a:lnSpc>
            </a:pPr>
            <a:r>
              <a:rPr lang="en-US" sz="2400" dirty="0"/>
              <a:t>What does this mean?</a:t>
            </a:r>
          </a:p>
          <a:p>
            <a:pPr lvl="1">
              <a:lnSpc>
                <a:spcPct val="90000"/>
              </a:lnSpc>
            </a:pPr>
            <a:r>
              <a:rPr lang="en-US" sz="2000" dirty="0"/>
              <a:t>Magnetic force is also </a:t>
            </a:r>
            <a:r>
              <a:rPr lang="en-US" sz="2000" b="1" u="sng" dirty="0">
                <a:solidFill>
                  <a:srgbClr val="C00000"/>
                </a:solidFill>
              </a:rPr>
              <a:t>a field force</a:t>
            </a:r>
          </a:p>
          <a:p>
            <a:pPr lvl="1">
              <a:lnSpc>
                <a:spcPct val="90000"/>
              </a:lnSpc>
            </a:pPr>
            <a:r>
              <a:rPr lang="en-US" sz="2000" dirty="0"/>
              <a:t>The force one magnet exerts onto another can be viewed as the interaction between the magnet and the magnetic field produced by the other magnets</a:t>
            </a:r>
          </a:p>
          <a:p>
            <a:pPr lvl="1">
              <a:lnSpc>
                <a:spcPct val="90000"/>
              </a:lnSpc>
            </a:pPr>
            <a:r>
              <a:rPr lang="en-US" sz="2000" dirty="0"/>
              <a:t>What kind of quantity is the magnetic field?  Vector or Scalar?</a:t>
            </a:r>
          </a:p>
          <a:p>
            <a:pPr>
              <a:lnSpc>
                <a:spcPct val="90000"/>
              </a:lnSpc>
            </a:pPr>
            <a:r>
              <a:rPr lang="en-US" sz="2400" dirty="0"/>
              <a:t>So one can draw magnetic field lines, too.</a:t>
            </a:r>
          </a:p>
        </p:txBody>
      </p:sp>
      <p:sp>
        <p:nvSpPr>
          <p:cNvPr id="349193" name="Text Box 9"/>
          <p:cNvSpPr txBox="1">
            <a:spLocks noChangeArrowheads="1"/>
          </p:cNvSpPr>
          <p:nvPr/>
        </p:nvSpPr>
        <p:spPr bwMode="auto">
          <a:xfrm>
            <a:off x="7239000" y="2682875"/>
            <a:ext cx="730250" cy="365125"/>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1600" b="1">
                <a:solidFill>
                  <a:srgbClr val="CC0000"/>
                </a:solidFill>
                <a:latin typeface="Arial Narrow" charset="0"/>
              </a:rPr>
              <a:t>Vector</a:t>
            </a:r>
          </a:p>
        </p:txBody>
      </p:sp>
      <p:pic>
        <p:nvPicPr>
          <p:cNvPr id="349194" name="Picture 10" descr="FG27_003B"/>
          <p:cNvPicPr>
            <a:picLocks noChangeAspect="1" noChangeArrowheads="1"/>
          </p:cNvPicPr>
          <p:nvPr/>
        </p:nvPicPr>
        <p:blipFill>
          <a:blip r:embed="rId8"/>
          <a:srcRect/>
          <a:stretch>
            <a:fillRect/>
          </a:stretch>
        </p:blipFill>
        <p:spPr bwMode="auto">
          <a:xfrm>
            <a:off x="6553200" y="4876800"/>
            <a:ext cx="2514600" cy="1524000"/>
          </a:xfrm>
          <a:prstGeom prst="rect">
            <a:avLst/>
          </a:prstGeom>
          <a:noFill/>
        </p:spPr>
      </p:pic>
    </p:spTree>
    <p:extLst>
      <p:ext uri="{BB962C8B-B14F-4D97-AF65-F5344CB8AC3E}">
        <p14:creationId xmlns:p14="http://schemas.microsoft.com/office/powerpoint/2010/main" val="1675666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Wednesday, Apr. 8, 2020</a:t>
            </a:r>
          </a:p>
        </p:txBody>
      </p:sp>
      <p:sp>
        <p:nvSpPr>
          <p:cNvPr id="10" name="Footer Placeholder 4"/>
          <p:cNvSpPr>
            <a:spLocks noGrp="1"/>
          </p:cNvSpPr>
          <p:nvPr>
            <p:ph type="ftr" sz="quarter" idx="11"/>
          </p:nvPr>
        </p:nvSpPr>
        <p:spPr/>
        <p:txBody>
          <a:bodyPr/>
          <a:lstStyle/>
          <a:p>
            <a:r>
              <a:rPr lang="en-US"/>
              <a:t>PHYS 1444-002, Spring 2020                    Dr. Jaehoon Yu</a:t>
            </a:r>
          </a:p>
        </p:txBody>
      </p:sp>
      <p:sp>
        <p:nvSpPr>
          <p:cNvPr id="11" name="Slide Number Placeholder 5"/>
          <p:cNvSpPr>
            <a:spLocks noGrp="1"/>
          </p:cNvSpPr>
          <p:nvPr>
            <p:ph type="sldNum" sz="quarter" idx="12"/>
          </p:nvPr>
        </p:nvSpPr>
        <p:spPr/>
        <p:txBody>
          <a:bodyPr/>
          <a:lstStyle/>
          <a:p>
            <a:fld id="{275E4830-3001-1E4E-A930-90CEC6DB33FD}" type="slidenum">
              <a:rPr lang="en-US"/>
              <a:pPr/>
              <a:t>8</a:t>
            </a:fld>
            <a:endParaRPr lang="en-US"/>
          </a:p>
        </p:txBody>
      </p:sp>
      <p:pic>
        <p:nvPicPr>
          <p:cNvPr id="350210" name="Picture 2" descr="FG27_005"/>
          <p:cNvPicPr>
            <a:picLocks noChangeAspect="1" noChangeArrowheads="1"/>
          </p:cNvPicPr>
          <p:nvPr/>
        </p:nvPicPr>
        <p:blipFill>
          <a:blip r:embed="rId4"/>
          <a:srcRect/>
          <a:stretch>
            <a:fillRect/>
          </a:stretch>
        </p:blipFill>
        <p:spPr bwMode="auto">
          <a:xfrm>
            <a:off x="5867400" y="3200400"/>
            <a:ext cx="3962400" cy="3200400"/>
          </a:xfrm>
          <a:prstGeom prst="rect">
            <a:avLst/>
          </a:prstGeom>
          <a:noFill/>
        </p:spPr>
      </p:pic>
      <p:sp>
        <p:nvSpPr>
          <p:cNvPr id="350211" name="Rectangle 3"/>
          <p:cNvSpPr>
            <a:spLocks noGrp="1" noChangeArrowheads="1"/>
          </p:cNvSpPr>
          <p:nvPr>
            <p:ph type="title"/>
          </p:nvPr>
        </p:nvSpPr>
        <p:spPr>
          <a:xfrm>
            <a:off x="381000" y="76200"/>
            <a:ext cx="8534400" cy="609600"/>
          </a:xfrm>
        </p:spPr>
        <p:txBody>
          <a:bodyPr/>
          <a:lstStyle/>
          <a:p>
            <a:r>
              <a:rPr lang="en-US"/>
              <a:t> Earth’s Magnetic Field</a:t>
            </a:r>
          </a:p>
        </p:txBody>
      </p:sp>
      <p:graphicFrame>
        <p:nvGraphicFramePr>
          <p:cNvPr id="350212"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26560" name="Equation" r:id="rId5" imgW="914400" imgH="190080" progId="Equation.DSMT4">
                  <p:embed/>
                </p:oleObj>
              </mc:Choice>
              <mc:Fallback>
                <p:oleObj name="Equation" r:id="rId5" imgW="914400" imgH="190080" progId="Equation.DSMT4">
                  <p:embed/>
                  <p:pic>
                    <p:nvPicPr>
                      <p:cNvPr id="350212"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0213"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26561" name="Equation" r:id="rId7" imgW="914400" imgH="190080" progId="Equation.DSMT4">
                  <p:embed/>
                </p:oleObj>
              </mc:Choice>
              <mc:Fallback>
                <p:oleObj name="Equation" r:id="rId7" imgW="914400" imgH="190080" progId="Equation.DSMT4">
                  <p:embed/>
                  <p:pic>
                    <p:nvPicPr>
                      <p:cNvPr id="350213"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0214"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26562" name="Equation" r:id="rId8" imgW="914400" imgH="190080" progId="Equation.DSMT4">
                  <p:embed/>
                </p:oleObj>
              </mc:Choice>
              <mc:Fallback>
                <p:oleObj name="Equation" r:id="rId8" imgW="914400" imgH="190080" progId="Equation.DSMT4">
                  <p:embed/>
                  <p:pic>
                    <p:nvPicPr>
                      <p:cNvPr id="350214"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0215" name="Rectangle 7"/>
          <p:cNvSpPr>
            <a:spLocks noGrp="1" noChangeArrowheads="1"/>
          </p:cNvSpPr>
          <p:nvPr>
            <p:ph type="body" idx="1"/>
          </p:nvPr>
        </p:nvSpPr>
        <p:spPr>
          <a:xfrm>
            <a:off x="304800" y="685800"/>
            <a:ext cx="8153400" cy="2971800"/>
          </a:xfrm>
        </p:spPr>
        <p:txBody>
          <a:bodyPr/>
          <a:lstStyle/>
          <a:p>
            <a:pPr>
              <a:lnSpc>
                <a:spcPct val="80000"/>
              </a:lnSpc>
            </a:pPr>
            <a:r>
              <a:rPr lang="en-US" sz="2800" dirty="0"/>
              <a:t>What magnetic pole does the geographic North pole has to have?</a:t>
            </a:r>
          </a:p>
          <a:p>
            <a:pPr lvl="1">
              <a:lnSpc>
                <a:spcPct val="80000"/>
              </a:lnSpc>
            </a:pPr>
            <a:r>
              <a:rPr lang="en-US" sz="2400" dirty="0"/>
              <a:t>Magnetic South pole.  What?  How do you know that?</a:t>
            </a:r>
          </a:p>
          <a:p>
            <a:pPr lvl="1">
              <a:lnSpc>
                <a:spcPct val="80000"/>
              </a:lnSpc>
            </a:pPr>
            <a:r>
              <a:rPr lang="en-US" sz="2400" dirty="0"/>
              <a:t>Since the magnetic North pole points to the geographic North, the geographic north must have magnetic South pole</a:t>
            </a:r>
          </a:p>
          <a:p>
            <a:pPr lvl="2">
              <a:lnSpc>
                <a:spcPct val="80000"/>
              </a:lnSpc>
            </a:pPr>
            <a:r>
              <a:rPr lang="en-US" sz="2000" dirty="0"/>
              <a:t>The pole in the North is still called geomagnetic North pole just because it is in the North</a:t>
            </a:r>
          </a:p>
          <a:p>
            <a:pPr lvl="1">
              <a:lnSpc>
                <a:spcPct val="80000"/>
              </a:lnSpc>
            </a:pPr>
            <a:r>
              <a:rPr lang="en-US" sz="2400" dirty="0"/>
              <a:t>Similarly, South pole has magnetic North pole</a:t>
            </a:r>
          </a:p>
        </p:txBody>
      </p:sp>
      <p:sp>
        <p:nvSpPr>
          <p:cNvPr id="350216" name="Rectangle 8"/>
          <p:cNvSpPr>
            <a:spLocks noChangeArrowheads="1"/>
          </p:cNvSpPr>
          <p:nvPr/>
        </p:nvSpPr>
        <p:spPr bwMode="auto">
          <a:xfrm>
            <a:off x="228600" y="3429000"/>
            <a:ext cx="6400800" cy="3124200"/>
          </a:xfrm>
          <a:prstGeom prst="rect">
            <a:avLst/>
          </a:prstGeom>
          <a:solidFill>
            <a:schemeClr val="bg1"/>
          </a:solidFill>
          <a:ln w="9525">
            <a:noFill/>
            <a:miter lim="800000"/>
            <a:headEnd/>
            <a:tailEnd/>
          </a:ln>
          <a:effectLst/>
        </p:spPr>
        <p:txBody>
          <a:bodyPr>
            <a:prstTxWarp prst="textNoShape">
              <a:avLst/>
            </a:prstTxWarp>
          </a:bodyPr>
          <a:lstStyle/>
          <a:p>
            <a:pPr marL="342900" indent="-342900">
              <a:lnSpc>
                <a:spcPct val="80000"/>
              </a:lnSpc>
              <a:spcBef>
                <a:spcPct val="20000"/>
              </a:spcBef>
              <a:buFontTx/>
              <a:buChar char="•"/>
            </a:pPr>
            <a:r>
              <a:rPr lang="en-US" sz="2800" dirty="0">
                <a:solidFill>
                  <a:schemeClr val="accent2"/>
                </a:solidFill>
                <a:latin typeface="Arial Narrow" charset="0"/>
              </a:rPr>
              <a:t>The Earth’s magnetic poles do not coincide with the geographic poles </a:t>
            </a:r>
            <a:r>
              <a:rPr lang="en-US" sz="2800" dirty="0" err="1">
                <a:solidFill>
                  <a:schemeClr val="accent2"/>
                </a:solidFill>
                <a:latin typeface="Arial Narrow" charset="0"/>
                <a:sym typeface="Wingdings" charset="2"/>
              </a:rPr>
              <a:t></a:t>
            </a:r>
            <a:r>
              <a:rPr lang="en-US" sz="2800" dirty="0">
                <a:solidFill>
                  <a:schemeClr val="accent2"/>
                </a:solidFill>
                <a:latin typeface="Arial Narrow" charset="0"/>
                <a:sym typeface="Wingdings" charset="2"/>
              </a:rPr>
              <a:t> </a:t>
            </a:r>
            <a:r>
              <a:rPr lang="en-US" sz="2800" b="1" u="sng" dirty="0">
                <a:solidFill>
                  <a:srgbClr val="C00000"/>
                </a:solidFill>
                <a:latin typeface="Arial Narrow" charset="0"/>
                <a:sym typeface="Wingdings" charset="2"/>
              </a:rPr>
              <a:t>magnetic declination</a:t>
            </a:r>
            <a:endParaRPr lang="en-US" sz="2800" b="1" u="sng" dirty="0">
              <a:solidFill>
                <a:srgbClr val="C00000"/>
              </a:solidFill>
              <a:latin typeface="Arial Narrow" charset="0"/>
            </a:endParaRPr>
          </a:p>
          <a:p>
            <a:pPr marL="742950" lvl="1" indent="-285750">
              <a:lnSpc>
                <a:spcPct val="80000"/>
              </a:lnSpc>
              <a:spcBef>
                <a:spcPct val="20000"/>
              </a:spcBef>
              <a:buFontTx/>
              <a:buChar char="–"/>
            </a:pPr>
            <a:r>
              <a:rPr lang="en-US" dirty="0">
                <a:solidFill>
                  <a:srgbClr val="660066"/>
                </a:solidFill>
                <a:latin typeface="Arial Narrow" charset="0"/>
                <a:ea typeface="ＭＳ Ｐゴシック" charset="-128"/>
              </a:rPr>
              <a:t>Geomagnetic North pole is in Northern Canada, some 900km off the true geographic North pole</a:t>
            </a:r>
          </a:p>
          <a:p>
            <a:pPr marL="342900" indent="-342900">
              <a:lnSpc>
                <a:spcPct val="80000"/>
              </a:lnSpc>
              <a:spcBef>
                <a:spcPct val="20000"/>
              </a:spcBef>
              <a:buFontTx/>
              <a:buChar char="•"/>
            </a:pPr>
            <a:r>
              <a:rPr lang="en-US" sz="2800" dirty="0">
                <a:solidFill>
                  <a:schemeClr val="accent2"/>
                </a:solidFill>
                <a:latin typeface="Arial Narrow" charset="0"/>
              </a:rPr>
              <a:t>Earth’s magnetic field line is not tangent to the earth’s surface at all points</a:t>
            </a:r>
          </a:p>
          <a:p>
            <a:pPr marL="742950" lvl="1" indent="-285750">
              <a:lnSpc>
                <a:spcPct val="80000"/>
              </a:lnSpc>
              <a:spcBef>
                <a:spcPct val="20000"/>
              </a:spcBef>
              <a:buFontTx/>
              <a:buChar char="–"/>
            </a:pPr>
            <a:r>
              <a:rPr lang="en-US" dirty="0">
                <a:solidFill>
                  <a:srgbClr val="660066"/>
                </a:solidFill>
                <a:latin typeface="Arial Narrow" charset="0"/>
                <a:ea typeface="ＭＳ Ｐゴシック" charset="-128"/>
                <a:sym typeface="Wingdings" charset="2"/>
              </a:rPr>
              <a:t>The angle the Earth’s magnetic field makes to the horizontal line is called the angle dip</a:t>
            </a:r>
            <a:endParaRPr lang="en-US" dirty="0">
              <a:solidFill>
                <a:srgbClr val="660066"/>
              </a:solidFill>
              <a:latin typeface="Arial Narrow" charset="0"/>
              <a:ea typeface="ＭＳ Ｐゴシック" charset="-128"/>
            </a:endParaRPr>
          </a:p>
        </p:txBody>
      </p:sp>
    </p:spTree>
    <p:extLst>
      <p:ext uri="{BB962C8B-B14F-4D97-AF65-F5344CB8AC3E}">
        <p14:creationId xmlns:p14="http://schemas.microsoft.com/office/powerpoint/2010/main" val="2216562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Wednesday, Apr. 8, 2020</a:t>
            </a:r>
          </a:p>
        </p:txBody>
      </p:sp>
      <p:sp>
        <p:nvSpPr>
          <p:cNvPr id="10" name="Footer Placeholder 4"/>
          <p:cNvSpPr>
            <a:spLocks noGrp="1"/>
          </p:cNvSpPr>
          <p:nvPr>
            <p:ph type="ftr" sz="quarter" idx="11"/>
          </p:nvPr>
        </p:nvSpPr>
        <p:spPr/>
        <p:txBody>
          <a:bodyPr/>
          <a:lstStyle/>
          <a:p>
            <a:r>
              <a:rPr lang="en-US"/>
              <a:t>PHYS 1444-002, Spring 2020                    Dr. Jaehoon Yu</a:t>
            </a:r>
          </a:p>
        </p:txBody>
      </p:sp>
      <p:sp>
        <p:nvSpPr>
          <p:cNvPr id="11" name="Slide Number Placeholder 5"/>
          <p:cNvSpPr>
            <a:spLocks noGrp="1"/>
          </p:cNvSpPr>
          <p:nvPr>
            <p:ph type="sldNum" sz="quarter" idx="12"/>
          </p:nvPr>
        </p:nvSpPr>
        <p:spPr/>
        <p:txBody>
          <a:bodyPr/>
          <a:lstStyle/>
          <a:p>
            <a:fld id="{6094B843-0528-5C41-962F-8ADC3EC80DBB}" type="slidenum">
              <a:rPr lang="en-US"/>
              <a:pPr/>
              <a:t>9</a:t>
            </a:fld>
            <a:endParaRPr lang="en-US"/>
          </a:p>
        </p:txBody>
      </p:sp>
      <p:pic>
        <p:nvPicPr>
          <p:cNvPr id="351234" name="Picture 2" descr="FG27_009"/>
          <p:cNvPicPr>
            <a:picLocks noChangeAspect="1" noChangeArrowheads="1"/>
          </p:cNvPicPr>
          <p:nvPr/>
        </p:nvPicPr>
        <p:blipFill>
          <a:blip r:embed="rId3"/>
          <a:srcRect/>
          <a:stretch>
            <a:fillRect/>
          </a:stretch>
        </p:blipFill>
        <p:spPr bwMode="auto">
          <a:xfrm>
            <a:off x="5943600" y="3417888"/>
            <a:ext cx="3200400" cy="2982912"/>
          </a:xfrm>
          <a:prstGeom prst="rect">
            <a:avLst/>
          </a:prstGeom>
          <a:noFill/>
        </p:spPr>
      </p:pic>
      <p:sp>
        <p:nvSpPr>
          <p:cNvPr id="351235" name="Rectangle 3"/>
          <p:cNvSpPr>
            <a:spLocks noGrp="1" noChangeArrowheads="1"/>
          </p:cNvSpPr>
          <p:nvPr>
            <p:ph type="title"/>
          </p:nvPr>
        </p:nvSpPr>
        <p:spPr>
          <a:xfrm>
            <a:off x="381000" y="76200"/>
            <a:ext cx="8534400" cy="609600"/>
          </a:xfrm>
        </p:spPr>
        <p:txBody>
          <a:bodyPr/>
          <a:lstStyle/>
          <a:p>
            <a:r>
              <a:rPr lang="en-US"/>
              <a:t> Electric Current and Magnetism</a:t>
            </a:r>
          </a:p>
        </p:txBody>
      </p:sp>
      <p:graphicFrame>
        <p:nvGraphicFramePr>
          <p:cNvPr id="351236"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27584" name="Equation" r:id="rId4" imgW="914400" imgH="190080" progId="Equation.DSMT4">
                  <p:embed/>
                </p:oleObj>
              </mc:Choice>
              <mc:Fallback>
                <p:oleObj name="Equation" r:id="rId4" imgW="914400" imgH="190080" progId="Equation.DSMT4">
                  <p:embed/>
                  <p:pic>
                    <p:nvPicPr>
                      <p:cNvPr id="35123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1237"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27585" name="Equation" r:id="rId6" imgW="914400" imgH="190080" progId="Equation.DSMT4">
                  <p:embed/>
                </p:oleObj>
              </mc:Choice>
              <mc:Fallback>
                <p:oleObj name="Equation" r:id="rId6" imgW="914400" imgH="190080" progId="Equation.DSMT4">
                  <p:embed/>
                  <p:pic>
                    <p:nvPicPr>
                      <p:cNvPr id="35123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1238"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27586" name="Equation" r:id="rId7" imgW="914400" imgH="190080" progId="Equation.DSMT4">
                  <p:embed/>
                </p:oleObj>
              </mc:Choice>
              <mc:Fallback>
                <p:oleObj name="Equation" r:id="rId7" imgW="914400" imgH="190080" progId="Equation.DSMT4">
                  <p:embed/>
                  <p:pic>
                    <p:nvPicPr>
                      <p:cNvPr id="35123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1239" name="Rectangle 7"/>
          <p:cNvSpPr>
            <a:spLocks noGrp="1" noChangeArrowheads="1"/>
          </p:cNvSpPr>
          <p:nvPr>
            <p:ph type="body" idx="1"/>
          </p:nvPr>
        </p:nvSpPr>
        <p:spPr>
          <a:xfrm>
            <a:off x="381000" y="762000"/>
            <a:ext cx="8305800" cy="3124200"/>
          </a:xfrm>
        </p:spPr>
        <p:txBody>
          <a:bodyPr/>
          <a:lstStyle/>
          <a:p>
            <a:r>
              <a:rPr lang="en-US" sz="2800" dirty="0"/>
              <a:t>In 1820, Oersted found that when a compass needle is placed near an electric wire, the needle deflects as soon as the wire is connected to a battery and the current flows</a:t>
            </a:r>
          </a:p>
          <a:p>
            <a:pPr lvl="1"/>
            <a:r>
              <a:rPr lang="en-US" sz="2400" dirty="0"/>
              <a:t>Electric current produces a magnetic field</a:t>
            </a:r>
          </a:p>
          <a:p>
            <a:pPr lvl="2"/>
            <a:r>
              <a:rPr lang="en-US" sz="2000" dirty="0"/>
              <a:t>The first indication that electricity and magnetism are of the same origin</a:t>
            </a:r>
          </a:p>
          <a:p>
            <a:pPr lvl="1"/>
            <a:r>
              <a:rPr lang="en-US" sz="2400" dirty="0"/>
              <a:t>What about a stationary electric charge and magnet?</a:t>
            </a:r>
          </a:p>
          <a:p>
            <a:pPr lvl="2"/>
            <a:r>
              <a:rPr lang="en-US" sz="2000" dirty="0"/>
              <a:t>They don’t affect each other.</a:t>
            </a:r>
          </a:p>
        </p:txBody>
      </p:sp>
      <p:sp>
        <p:nvSpPr>
          <p:cNvPr id="351240" name="Rectangle 8"/>
          <p:cNvSpPr>
            <a:spLocks noChangeArrowheads="1"/>
          </p:cNvSpPr>
          <p:nvPr/>
        </p:nvSpPr>
        <p:spPr bwMode="auto">
          <a:xfrm>
            <a:off x="457200" y="3810000"/>
            <a:ext cx="5791200" cy="25146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800" dirty="0">
                <a:solidFill>
                  <a:schemeClr val="accent2"/>
                </a:solidFill>
                <a:latin typeface="Arial Narrow" charset="0"/>
              </a:rPr>
              <a:t>The magnetic field lines produced by a current in a straight wire is in the form of circles following the “right-hand” rule</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 field lines follow right-hand fingers wrapped around the wire when the thumb points to the direction of the electric current</a:t>
            </a:r>
          </a:p>
        </p:txBody>
      </p:sp>
    </p:spTree>
    <p:extLst>
      <p:ext uri="{BB962C8B-B14F-4D97-AF65-F5344CB8AC3E}">
        <p14:creationId xmlns:p14="http://schemas.microsoft.com/office/powerpoint/2010/main" val="1301295580"/>
      </p:ext>
    </p:extLst>
  </p:cSld>
  <p:clrMapOvr>
    <a:masterClrMapping/>
  </p:clrMapOvr>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27368</TotalTime>
  <Words>2714</Words>
  <Application>Microsoft Macintosh PowerPoint</Application>
  <PresentationFormat>On-screen Show (4:3)</PresentationFormat>
  <Paragraphs>253</Paragraphs>
  <Slides>24</Slides>
  <Notes>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2" baseType="lpstr">
      <vt:lpstr>Arial</vt:lpstr>
      <vt:lpstr>Arial Narrow</vt:lpstr>
      <vt:lpstr>Lucida Calligraphy</vt:lpstr>
      <vt:lpstr>Monotype Corsiva</vt:lpstr>
      <vt:lpstr>Symbol</vt:lpstr>
      <vt:lpstr>Times New Roman</vt:lpstr>
      <vt:lpstr>phys1443-spring02</vt:lpstr>
      <vt:lpstr>Equation</vt:lpstr>
      <vt:lpstr>PHYS 1444 – Section 002 Lecture #17</vt:lpstr>
      <vt:lpstr>Announcements </vt:lpstr>
      <vt:lpstr>Reminder: Special Project #4</vt:lpstr>
      <vt:lpstr>PowerPoint Presentation</vt:lpstr>
      <vt:lpstr> Magnetism</vt:lpstr>
      <vt:lpstr> Magnetism</vt:lpstr>
      <vt:lpstr> Magnetic Field</vt:lpstr>
      <vt:lpstr> Earth’s Magnetic Field</vt:lpstr>
      <vt:lpstr> Electric Current and Magnetism</vt:lpstr>
      <vt:lpstr> Directions in a Circular Wire?</vt:lpstr>
      <vt:lpstr> Magnetic Force on Electric Current</vt:lpstr>
      <vt:lpstr> Magnetic Force on Electric Current</vt:lpstr>
      <vt:lpstr> Magnetic Forces on Electric Current</vt:lpstr>
      <vt:lpstr> Fundamentals on the Magnetic Field, B</vt:lpstr>
      <vt:lpstr>Example 27 – 2 </vt:lpstr>
      <vt:lpstr>Example 27 – 3 </vt:lpstr>
      <vt:lpstr> Magnetic Forces on a Moving Charge</vt:lpstr>
      <vt:lpstr> Magnetic Forces on a Moving Charge</vt:lpstr>
      <vt:lpstr>Example 27 – 5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938</cp:revision>
  <cp:lastPrinted>2020-04-08T19:40:47Z</cp:lastPrinted>
  <dcterms:created xsi:type="dcterms:W3CDTF">2012-01-19T04:21:20Z</dcterms:created>
  <dcterms:modified xsi:type="dcterms:W3CDTF">2020-04-08T19:42:36Z</dcterms:modified>
</cp:coreProperties>
</file>