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562" r:id="rId2"/>
    <p:sldId id="749" r:id="rId3"/>
    <p:sldId id="715" r:id="rId4"/>
    <p:sldId id="747" r:id="rId5"/>
    <p:sldId id="689" r:id="rId6"/>
    <p:sldId id="690" r:id="rId7"/>
    <p:sldId id="691" r:id="rId8"/>
    <p:sldId id="692" r:id="rId9"/>
    <p:sldId id="693" r:id="rId10"/>
    <p:sldId id="694" r:id="rId11"/>
    <p:sldId id="695" r:id="rId12"/>
    <p:sldId id="696" r:id="rId13"/>
    <p:sldId id="697" r:id="rId14"/>
    <p:sldId id="698" r:id="rId15"/>
    <p:sldId id="699" r:id="rId16"/>
    <p:sldId id="700" r:id="rId17"/>
    <p:sldId id="717" r:id="rId18"/>
    <p:sldId id="718" r:id="rId19"/>
    <p:sldId id="719" r:id="rId20"/>
    <p:sldId id="750" r:id="rId21"/>
    <p:sldId id="751" r:id="rId22"/>
    <p:sldId id="752" r:id="rId23"/>
    <p:sldId id="753" r:id="rId24"/>
    <p:sldId id="754" r:id="rId25"/>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660066"/>
    <a:srgbClr val="99FFCC"/>
    <a:srgbClr val="FFFFCC"/>
    <a:srgbClr val="CC6600"/>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9"/>
    <p:restoredTop sz="94675"/>
  </p:normalViewPr>
  <p:slideViewPr>
    <p:cSldViewPr>
      <p:cViewPr varScale="1">
        <p:scale>
          <a:sx n="127" d="100"/>
          <a:sy n="127" d="100"/>
        </p:scale>
        <p:origin x="1296" y="4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wmf"/><Relationship Id="rId2" Type="http://schemas.openxmlformats.org/officeDocument/2006/relationships/image" Target="../media/image33.png"/><Relationship Id="rId1" Type="http://schemas.openxmlformats.org/officeDocument/2006/relationships/image" Target="../media/image32.wmf"/><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image" Target="../media/image3.wmf"/><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3.wmf"/><Relationship Id="rId4" Type="http://schemas.openxmlformats.org/officeDocument/2006/relationships/image" Target="../media/image53.png"/></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image" Target="../media/image3.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a:t>
            </a:fld>
            <a:endParaRPr lang="en-US"/>
          </a:p>
        </p:txBody>
      </p:sp>
    </p:spTree>
    <p:extLst>
      <p:ext uri="{BB962C8B-B14F-4D97-AF65-F5344CB8AC3E}">
        <p14:creationId xmlns:p14="http://schemas.microsoft.com/office/powerpoint/2010/main" val="284154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05312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4</a:t>
            </a:fld>
            <a:endParaRPr lang="en-US"/>
          </a:p>
        </p:txBody>
      </p:sp>
    </p:spTree>
    <p:extLst>
      <p:ext uri="{BB962C8B-B14F-4D97-AF65-F5344CB8AC3E}">
        <p14:creationId xmlns:p14="http://schemas.microsoft.com/office/powerpoint/2010/main" val="389664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8</a:t>
            </a:fld>
            <a:endParaRPr lang="en-US"/>
          </a:p>
        </p:txBody>
      </p:sp>
    </p:spTree>
    <p:extLst>
      <p:ext uri="{BB962C8B-B14F-4D97-AF65-F5344CB8AC3E}">
        <p14:creationId xmlns:p14="http://schemas.microsoft.com/office/powerpoint/2010/main" val="3649905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2101851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17</a:t>
            </a:fld>
            <a:endParaRPr lang="en-US"/>
          </a:p>
        </p:txBody>
      </p:sp>
    </p:spTree>
    <p:extLst>
      <p:ext uri="{BB962C8B-B14F-4D97-AF65-F5344CB8AC3E}">
        <p14:creationId xmlns:p14="http://schemas.microsoft.com/office/powerpoint/2010/main" val="3648948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Apr. 8, 2020</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Spring 2020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 8,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Apr. 8, 2020</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Apr. 8,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 8, 2020</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Apr. 8, 2020</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Apr. 8, 2020</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 8,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 8, 2020</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Spring 2020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Apr. 8,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Spring 2020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kf/7w56wv9j72sbd7w75hl0rb200000gn/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0.jpeg"/><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wmf"/><Relationship Id="rId5" Type="http://schemas.openxmlformats.org/officeDocument/2006/relationships/oleObject" Target="../embeddings/oleObject16.bin"/><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2.jpeg"/><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0.bin"/><Relationship Id="rId5" Type="http://schemas.openxmlformats.org/officeDocument/2006/relationships/image" Target="../media/image3.wmf"/><Relationship Id="rId4" Type="http://schemas.openxmlformats.org/officeDocument/2006/relationships/oleObject" Target="../embeddings/oleObject19.bin"/><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2.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32.bin"/><Relationship Id="rId18" Type="http://schemas.openxmlformats.org/officeDocument/2006/relationships/image" Target="../media/image21.wmf"/><Relationship Id="rId3" Type="http://schemas.openxmlformats.org/officeDocument/2006/relationships/oleObject" Target="../embeddings/oleObject26.bin"/><Relationship Id="rId7" Type="http://schemas.openxmlformats.org/officeDocument/2006/relationships/oleObject" Target="../embeddings/oleObject29.bin"/><Relationship Id="rId12" Type="http://schemas.openxmlformats.org/officeDocument/2006/relationships/image" Target="../media/image18.w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oleObject" Target="../embeddings/oleObject31.bin"/><Relationship Id="rId5" Type="http://schemas.openxmlformats.org/officeDocument/2006/relationships/oleObject" Target="../embeddings/oleObject27.bin"/><Relationship Id="rId15" Type="http://schemas.openxmlformats.org/officeDocument/2006/relationships/oleObject" Target="../embeddings/oleObject33.bin"/><Relationship Id="rId10" Type="http://schemas.openxmlformats.org/officeDocument/2006/relationships/image" Target="../media/image17.wmf"/><Relationship Id="rId4" Type="http://schemas.openxmlformats.org/officeDocument/2006/relationships/image" Target="../media/image3.wmf"/><Relationship Id="rId9" Type="http://schemas.openxmlformats.org/officeDocument/2006/relationships/oleObject" Target="../embeddings/oleObject30.bin"/><Relationship Id="rId14" Type="http://schemas.openxmlformats.org/officeDocument/2006/relationships/image" Target="../media/image19.wmf"/></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35.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oleObject" Target="../embeddings/oleObject36.bin"/><Relationship Id="rId10" Type="http://schemas.openxmlformats.org/officeDocument/2006/relationships/image" Target="../media/image23.wmf"/><Relationship Id="rId4" Type="http://schemas.openxmlformats.org/officeDocument/2006/relationships/image" Target="../media/image3.wmf"/><Relationship Id="rId9"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44.bin"/><Relationship Id="rId18"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oleObject" Target="../embeddings/oleObject41.bin"/><Relationship Id="rId12" Type="http://schemas.openxmlformats.org/officeDocument/2006/relationships/image" Target="../media/image27.wmf"/><Relationship Id="rId17" Type="http://schemas.openxmlformats.org/officeDocument/2006/relationships/oleObject" Target="../embeddings/oleObject46.bin"/><Relationship Id="rId2" Type="http://schemas.openxmlformats.org/officeDocument/2006/relationships/slideLayout" Target="../slideLayouts/slideLayout2.xml"/><Relationship Id="rId16" Type="http://schemas.openxmlformats.org/officeDocument/2006/relationships/image" Target="../media/image29.wmf"/><Relationship Id="rId1" Type="http://schemas.openxmlformats.org/officeDocument/2006/relationships/vmlDrawing" Target="../drawings/vmlDrawing11.vml"/><Relationship Id="rId6" Type="http://schemas.openxmlformats.org/officeDocument/2006/relationships/image" Target="../media/image24.wmf"/><Relationship Id="rId11" Type="http://schemas.openxmlformats.org/officeDocument/2006/relationships/oleObject" Target="../embeddings/oleObject43.bin"/><Relationship Id="rId5" Type="http://schemas.openxmlformats.org/officeDocument/2006/relationships/oleObject" Target="../embeddings/oleObject40.bin"/><Relationship Id="rId15" Type="http://schemas.openxmlformats.org/officeDocument/2006/relationships/oleObject" Target="../embeddings/oleObject45.bin"/><Relationship Id="rId10" Type="http://schemas.openxmlformats.org/officeDocument/2006/relationships/image" Target="../media/image26.wmf"/><Relationship Id="rId4" Type="http://schemas.openxmlformats.org/officeDocument/2006/relationships/image" Target="../media/image31.jpeg"/><Relationship Id="rId9" Type="http://schemas.openxmlformats.org/officeDocument/2006/relationships/oleObject" Target="../embeddings/oleObject42.bin"/><Relationship Id="rId14"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36.png"/><Relationship Id="rId18" Type="http://schemas.openxmlformats.org/officeDocument/2006/relationships/oleObject" Target="../embeddings/oleObject54.bin"/><Relationship Id="rId3" Type="http://schemas.openxmlformats.org/officeDocument/2006/relationships/image" Target="../media/image43.jpeg"/><Relationship Id="rId21"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oleObject" Target="../embeddings/oleObject51.bin"/><Relationship Id="rId17" Type="http://schemas.openxmlformats.org/officeDocument/2006/relationships/image" Target="../media/image38.wmf"/><Relationship Id="rId25" Type="http://schemas.openxmlformats.org/officeDocument/2006/relationships/image" Target="../media/image42.png"/><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2.vml"/><Relationship Id="rId6" Type="http://schemas.openxmlformats.org/officeDocument/2006/relationships/oleObject" Target="../embeddings/oleObject48.bin"/><Relationship Id="rId11" Type="http://schemas.openxmlformats.org/officeDocument/2006/relationships/image" Target="../media/image35.png"/><Relationship Id="rId24" Type="http://schemas.openxmlformats.org/officeDocument/2006/relationships/oleObject" Target="../embeddings/oleObject57.bin"/><Relationship Id="rId5" Type="http://schemas.openxmlformats.org/officeDocument/2006/relationships/image" Target="../media/image32.wmf"/><Relationship Id="rId15" Type="http://schemas.openxmlformats.org/officeDocument/2006/relationships/image" Target="../media/image37.png"/><Relationship Id="rId23" Type="http://schemas.openxmlformats.org/officeDocument/2006/relationships/image" Target="../media/image41.png"/><Relationship Id="rId10" Type="http://schemas.openxmlformats.org/officeDocument/2006/relationships/oleObject" Target="../embeddings/oleObject50.bin"/><Relationship Id="rId19" Type="http://schemas.openxmlformats.org/officeDocument/2006/relationships/image" Target="../media/image39.png"/><Relationship Id="rId4" Type="http://schemas.openxmlformats.org/officeDocument/2006/relationships/oleObject" Target="../embeddings/oleObject47.bin"/><Relationship Id="rId9" Type="http://schemas.openxmlformats.org/officeDocument/2006/relationships/image" Target="../media/image34.png"/><Relationship Id="rId14" Type="http://schemas.openxmlformats.org/officeDocument/2006/relationships/oleObject" Target="../embeddings/oleObject52.bin"/><Relationship Id="rId22" Type="http://schemas.openxmlformats.org/officeDocument/2006/relationships/oleObject" Target="../embeddings/oleObject5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46.png"/><Relationship Id="rId18" Type="http://schemas.openxmlformats.org/officeDocument/2006/relationships/oleObject" Target="../embeddings/oleObject66.bin"/><Relationship Id="rId3" Type="http://schemas.openxmlformats.org/officeDocument/2006/relationships/notesSlide" Target="../notesSlides/notesSlide6.xml"/><Relationship Id="rId21" Type="http://schemas.openxmlformats.org/officeDocument/2006/relationships/image" Target="../media/image50.png"/><Relationship Id="rId7" Type="http://schemas.openxmlformats.org/officeDocument/2006/relationships/oleObject" Target="../embeddings/oleObject60.bin"/><Relationship Id="rId12" Type="http://schemas.openxmlformats.org/officeDocument/2006/relationships/oleObject" Target="../embeddings/oleObject63.bin"/><Relationship Id="rId17" Type="http://schemas.openxmlformats.org/officeDocument/2006/relationships/image" Target="../media/image48.png"/><Relationship Id="rId2" Type="http://schemas.openxmlformats.org/officeDocument/2006/relationships/slideLayout" Target="../slideLayouts/slideLayout2.xml"/><Relationship Id="rId16" Type="http://schemas.openxmlformats.org/officeDocument/2006/relationships/oleObject" Target="../embeddings/oleObject65.bin"/><Relationship Id="rId20" Type="http://schemas.openxmlformats.org/officeDocument/2006/relationships/oleObject" Target="../embeddings/oleObject67.bin"/><Relationship Id="rId1" Type="http://schemas.openxmlformats.org/officeDocument/2006/relationships/vmlDrawing" Target="../drawings/vmlDrawing13.vml"/><Relationship Id="rId6" Type="http://schemas.openxmlformats.org/officeDocument/2006/relationships/oleObject" Target="../embeddings/oleObject59.bin"/><Relationship Id="rId11" Type="http://schemas.openxmlformats.org/officeDocument/2006/relationships/image" Target="../media/image45.png"/><Relationship Id="rId5" Type="http://schemas.openxmlformats.org/officeDocument/2006/relationships/image" Target="../media/image3.wmf"/><Relationship Id="rId15" Type="http://schemas.openxmlformats.org/officeDocument/2006/relationships/image" Target="../media/image47.png"/><Relationship Id="rId10" Type="http://schemas.openxmlformats.org/officeDocument/2006/relationships/oleObject" Target="../embeddings/oleObject62.bin"/><Relationship Id="rId19" Type="http://schemas.openxmlformats.org/officeDocument/2006/relationships/image" Target="../media/image49.png"/><Relationship Id="rId4" Type="http://schemas.openxmlformats.org/officeDocument/2006/relationships/oleObject" Target="../embeddings/oleObject58.bin"/><Relationship Id="rId9" Type="http://schemas.openxmlformats.org/officeDocument/2006/relationships/image" Target="../media/image44.png"/><Relationship Id="rId14"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53.png"/><Relationship Id="rId3" Type="http://schemas.openxmlformats.org/officeDocument/2006/relationships/image" Target="../media/image54.jpeg"/><Relationship Id="rId7" Type="http://schemas.openxmlformats.org/officeDocument/2006/relationships/oleObject" Target="../embeddings/oleObject70.bin"/><Relationship Id="rId12"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9.bin"/><Relationship Id="rId11" Type="http://schemas.openxmlformats.org/officeDocument/2006/relationships/image" Target="../media/image52.png"/><Relationship Id="rId5" Type="http://schemas.openxmlformats.org/officeDocument/2006/relationships/image" Target="../media/image3.wmf"/><Relationship Id="rId10" Type="http://schemas.openxmlformats.org/officeDocument/2006/relationships/oleObject" Target="../embeddings/oleObject72.bin"/><Relationship Id="rId4" Type="http://schemas.openxmlformats.org/officeDocument/2006/relationships/oleObject" Target="../embeddings/oleObject68.bin"/><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5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6.png"/><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58.png"/><Relationship Id="rId4" Type="http://schemas.openxmlformats.org/officeDocument/2006/relationships/image" Target="../media/image55.wmf"/><Relationship Id="rId9" Type="http://schemas.openxmlformats.org/officeDocument/2006/relationships/oleObject" Target="../embeddings/oleObject7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6.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3.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4.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wmf"/><Relationship Id="rId5" Type="http://schemas.openxmlformats.org/officeDocument/2006/relationships/oleObject" Target="../embeddings/oleObject10.bin"/><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image" Target="../media/image3.w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Apr. 8, 2020</a:t>
            </a:r>
          </a:p>
        </p:txBody>
      </p:sp>
      <p:sp>
        <p:nvSpPr>
          <p:cNvPr id="7" name="Rectangle 5"/>
          <p:cNvSpPr>
            <a:spLocks noGrp="1" noChangeArrowheads="1"/>
          </p:cNvSpPr>
          <p:nvPr>
            <p:ph type="ftr" sz="quarter" idx="11"/>
          </p:nvPr>
        </p:nvSpPr>
        <p:spPr/>
        <p:txBody>
          <a:bodyPr/>
          <a:lstStyle/>
          <a:p>
            <a:pPr>
              <a:defRPr/>
            </a:pPr>
            <a:r>
              <a:rPr lang="en-US"/>
              <a:t>PHYS 1444-002, Spring 2020                    Dr. Jaehoon Yu</a:t>
            </a:r>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#17</a:t>
            </a:r>
          </a:p>
        </p:txBody>
      </p:sp>
      <p:sp>
        <p:nvSpPr>
          <p:cNvPr id="18438" name="Text Box 4"/>
          <p:cNvSpPr txBox="1">
            <a:spLocks noChangeArrowheads="1"/>
          </p:cNvSpPr>
          <p:nvPr/>
        </p:nvSpPr>
        <p:spPr bwMode="auto">
          <a:xfrm>
            <a:off x="2890193" y="1447800"/>
            <a:ext cx="305564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 8, 2020	</a:t>
            </a:r>
          </a:p>
          <a:p>
            <a:pPr algn="ctr"/>
            <a:r>
              <a:rPr lang="en-US" dirty="0">
                <a:solidFill>
                  <a:schemeClr val="accent2"/>
                </a:solidFill>
                <a:latin typeface="Monotype Corsiva" pitchFamily="-84" charset="0"/>
              </a:rPr>
              <a:t>Dr. Jaehoon Yu</a:t>
            </a:r>
            <a:endParaRPr lang="en-US" b="1" dirty="0">
              <a:solidFill>
                <a:srgbClr val="FF0066"/>
              </a:solidFill>
              <a:latin typeface="Monotype Corsiva" pitchFamily="-84" charset="0"/>
            </a:endParaRPr>
          </a:p>
        </p:txBody>
      </p:sp>
      <p:sp>
        <p:nvSpPr>
          <p:cNvPr id="10" name="Content Placeholder 2">
            <a:extLst>
              <a:ext uri="{FF2B5EF4-FFF2-40B4-BE49-F238E27FC236}">
                <a16:creationId xmlns:a16="http://schemas.microsoft.com/office/drawing/2014/main" id="{8489E6EB-9A4B-934B-86D7-16E710D27181}"/>
              </a:ext>
            </a:extLst>
          </p:cNvPr>
          <p:cNvSpPr txBox="1">
            <a:spLocks/>
          </p:cNvSpPr>
          <p:nvPr/>
        </p:nvSpPr>
        <p:spPr bwMode="auto">
          <a:xfrm>
            <a:off x="838200" y="2278796"/>
            <a:ext cx="7772400" cy="36648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algn="l">
              <a:buNone/>
            </a:pPr>
            <a:r>
              <a:rPr lang="en-US" sz="3600" dirty="0">
                <a:latin typeface="Arial Narrow" charset="0"/>
              </a:rPr>
              <a:t>CH 27: Magnetism &amp; Magnetic Field</a:t>
            </a:r>
          </a:p>
          <a:p>
            <a:pPr marL="1352550" lvl="1" indent="-609600">
              <a:buFont typeface="Arial" panose="020B0604020202020204" pitchFamily="34" charset="0"/>
              <a:buChar char="•"/>
            </a:pPr>
            <a:r>
              <a:rPr lang="en-US" sz="3200" dirty="0">
                <a:latin typeface="Arial Narrow" charset="0"/>
              </a:rPr>
              <a:t>Electric Current and Magnetism</a:t>
            </a:r>
          </a:p>
          <a:p>
            <a:pPr marL="1352550" lvl="1" indent="-609600">
              <a:buFont typeface="Arial" panose="020B0604020202020204" pitchFamily="34" charset="0"/>
              <a:buChar char="•"/>
            </a:pPr>
            <a:r>
              <a:rPr lang="en-US" sz="3200" dirty="0">
                <a:latin typeface="Arial Narrow" charset="0"/>
              </a:rPr>
              <a:t>Magnetic Field</a:t>
            </a:r>
          </a:p>
          <a:p>
            <a:pPr marL="1352550" lvl="1" indent="-609600">
              <a:buFont typeface="Arial" panose="020B0604020202020204" pitchFamily="34" charset="0"/>
              <a:buChar char="•"/>
            </a:pPr>
            <a:r>
              <a:rPr lang="en-US" sz="3200" dirty="0">
                <a:latin typeface="Arial Narrow" charset="0"/>
              </a:rPr>
              <a:t>Magnetic Force on a Moving Charge</a:t>
            </a:r>
          </a:p>
          <a:p>
            <a:pPr marL="1352550" lvl="1" indent="-609600">
              <a:buFont typeface="Arial" panose="020B0604020202020204" pitchFamily="34" charset="0"/>
              <a:buChar char="•"/>
            </a:pPr>
            <a:r>
              <a:rPr lang="en-US" sz="3200" dirty="0">
                <a:latin typeface="Arial Narrow" charset="0"/>
              </a:rPr>
              <a:t>Charged Particle Path in a Magnetic Field</a:t>
            </a:r>
          </a:p>
          <a:p>
            <a:pPr marL="1352550" lvl="1" indent="-609600">
              <a:buFont typeface="Arial" panose="020B0604020202020204" pitchFamily="34" charset="0"/>
              <a:buChar char="•"/>
            </a:pPr>
            <a:r>
              <a:rPr lang="en-US" sz="3200" dirty="0">
                <a:latin typeface="Arial Narrow" charset="0"/>
              </a:rPr>
              <a:t>The cyclotron frequency</a:t>
            </a:r>
          </a:p>
          <a:p>
            <a:pPr lvl="1" indent="0">
              <a:buNone/>
            </a:pPr>
            <a:endParaRPr lang="en-US" sz="3200" dirty="0">
              <a:latin typeface="Arial Narrow" charset="0"/>
            </a:endParaRPr>
          </a:p>
          <a:p>
            <a:pPr lvl="1" indent="0">
              <a:buNone/>
            </a:pPr>
            <a:endParaRPr lang="en-US" sz="3200" dirty="0">
              <a:latin typeface="Arial Narrow" charset="0"/>
            </a:endParaRPr>
          </a:p>
        </p:txBody>
      </p:sp>
      <p:pic>
        <p:nvPicPr>
          <p:cNvPr id="3" name="Picture 2">
            <a:extLst>
              <a:ext uri="{FF2B5EF4-FFF2-40B4-BE49-F238E27FC236}">
                <a16:creationId xmlns:a16="http://schemas.microsoft.com/office/drawing/2014/main" id="{34662A6D-CD48-E741-9379-FA0A45B14ADC}"/>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06477FA-3DBD-AE48-8D55-6CCB0DC816AE}"/>
              </a:ext>
            </a:extLst>
          </p:cNvPr>
          <p:cNvPicPr>
            <a:picLocks noChangeAspect="1"/>
          </p:cNvPicPr>
          <p:nvPr/>
        </p:nvPicPr>
        <p:blipFill>
          <a:blip r:link="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EBDC5E7C-D8A6-8447-A53A-F8F56C8C8088}"/>
              </a:ext>
            </a:extLst>
          </p:cNvPr>
          <p:cNvPicPr>
            <a:picLocks noChangeAspect="1"/>
          </p:cNvPicPr>
          <p:nvPr/>
        </p:nvPicPr>
        <p:blipFill>
          <a:blip r:link="rId3"/>
          <a:stretch>
            <a:fillRect/>
          </a:stretch>
        </p:blipFill>
        <p:spPr>
          <a:xfrm>
            <a:off x="1270000" y="1270000"/>
            <a:ext cx="63500" cy="76200"/>
          </a:xfrm>
          <a:prstGeom prst="rect">
            <a:avLst/>
          </a:prstGeom>
        </p:spPr>
      </p:pic>
      <p:pic>
        <p:nvPicPr>
          <p:cNvPr id="8" name="Picture 7">
            <a:extLst>
              <a:ext uri="{FF2B5EF4-FFF2-40B4-BE49-F238E27FC236}">
                <a16:creationId xmlns:a16="http://schemas.microsoft.com/office/drawing/2014/main" id="{6A57E9D2-87FF-EB4F-85C2-0AC2B235B038}"/>
              </a:ext>
            </a:extLst>
          </p:cNvPr>
          <p:cNvPicPr>
            <a:picLocks noChangeAspect="1"/>
          </p:cNvPicPr>
          <p:nvPr/>
        </p:nvPicPr>
        <p:blipFill>
          <a:blip r:link="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84693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wipe(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wipe(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wipe(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wipe(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wipe(left)">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7806A164-F4E3-0942-89BF-FE9AFCA87EDE}" type="slidenum">
              <a:rPr lang="en-US"/>
              <a:pPr/>
              <a:t>10</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8599" name="Equation" r:id="rId5" imgW="914400" imgH="190080" progId="Equation.DSMT4">
                  <p:embed/>
                </p:oleObj>
              </mc:Choice>
              <mc:Fallback>
                <p:oleObj name="Equation" r:id="rId5" imgW="914400" imgH="190080" progId="Equation.DSMT4">
                  <p:embed/>
                  <p:pic>
                    <p:nvPicPr>
                      <p:cNvPr id="35226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8600" name="Equation" r:id="rId7" imgW="914400" imgH="190080" progId="Equation.DSMT4">
                  <p:embed/>
                </p:oleObj>
              </mc:Choice>
              <mc:Fallback>
                <p:oleObj name="Equation" r:id="rId7" imgW="914400" imgH="190080" progId="Equation.DSMT4">
                  <p:embed/>
                  <p:pic>
                    <p:nvPicPr>
                      <p:cNvPr id="3522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8601" name="Equation" r:id="rId8" imgW="914400" imgH="190080" progId="Equation.DSMT4">
                  <p:embed/>
                </p:oleObj>
              </mc:Choice>
              <mc:Fallback>
                <p:oleObj name="Equation" r:id="rId8" imgW="914400" imgH="190080" progId="Equation.DSMT4">
                  <p:embed/>
                  <p:pic>
                    <p:nvPicPr>
                      <p:cNvPr id="35226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 is the direction of the magnetic field generated by the current flowing through a circular loop?</a:t>
            </a:r>
          </a:p>
        </p:txBody>
      </p:sp>
    </p:spTree>
    <p:extLst>
      <p:ext uri="{BB962C8B-B14F-4D97-AF65-F5344CB8AC3E}">
        <p14:creationId xmlns:p14="http://schemas.microsoft.com/office/powerpoint/2010/main" val="21035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Wednesday, Apr. 8, 2020</a:t>
            </a:r>
          </a:p>
        </p:txBody>
      </p:sp>
      <p:sp>
        <p:nvSpPr>
          <p:cNvPr id="11" name="Footer Placeholder 4"/>
          <p:cNvSpPr>
            <a:spLocks noGrp="1"/>
          </p:cNvSpPr>
          <p:nvPr>
            <p:ph type="ftr" sz="quarter" idx="11"/>
          </p:nvPr>
        </p:nvSpPr>
        <p:spPr/>
        <p:txBody>
          <a:bodyPr/>
          <a:lstStyle/>
          <a:p>
            <a:r>
              <a:rPr lang="en-US"/>
              <a:t>PHYS 1444-002, Spring 2020                    Dr. Jaehoon Yu</a:t>
            </a:r>
          </a:p>
        </p:txBody>
      </p:sp>
      <p:sp>
        <p:nvSpPr>
          <p:cNvPr id="12" name="Slide Number Placeholder 5"/>
          <p:cNvSpPr>
            <a:spLocks noGrp="1"/>
          </p:cNvSpPr>
          <p:nvPr>
            <p:ph type="sldNum" sz="quarter" idx="12"/>
          </p:nvPr>
        </p:nvSpPr>
        <p:spPr/>
        <p:txBody>
          <a:bodyPr/>
          <a:lstStyle/>
          <a:p>
            <a:fld id="{B1813ABB-4B65-094C-8BA1-090195D1D642}" type="slidenum">
              <a:rPr lang="en-US"/>
              <a:pPr/>
              <a:t>11</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0"/>
            <a:ext cx="8534400" cy="609600"/>
          </a:xfrm>
        </p:spPr>
        <p:txBody>
          <a:bodyPr/>
          <a:lstStyle/>
          <a:p>
            <a:r>
              <a:rPr lang="en-US" dirty="0"/>
              <a:t> Magnetic Force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9623" name="Equation" r:id="rId4" imgW="914400" imgH="190080" progId="Equation.DSMT4">
                  <p:embed/>
                </p:oleObj>
              </mc:Choice>
              <mc:Fallback>
                <p:oleObj name="Equation" r:id="rId4" imgW="914400" imgH="190080" progId="Equation.DSMT4">
                  <p:embed/>
                  <p:pic>
                    <p:nvPicPr>
                      <p:cNvPr id="35328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9624" name="Equation" r:id="rId6" imgW="914400" imgH="190080" progId="Equation.DSMT4">
                  <p:embed/>
                </p:oleObj>
              </mc:Choice>
              <mc:Fallback>
                <p:oleObj name="Equation" r:id="rId6" imgW="914400" imgH="190080" progId="Equation.DSMT4">
                  <p:embed/>
                  <p:pic>
                    <p:nvPicPr>
                      <p:cNvPr id="35328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9625" name="Equation" r:id="rId7" imgW="914400" imgH="190080" progId="Equation.DSMT4">
                  <p:embed/>
                </p:oleObj>
              </mc:Choice>
              <mc:Fallback>
                <p:oleObj name="Equation" r:id="rId7" imgW="914400" imgH="190080" progId="Equation.DSMT4">
                  <p:embed/>
                  <p:pic>
                    <p:nvPicPr>
                      <p:cNvPr id="35328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a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b="1" u="sng" dirty="0">
                <a:solidFill>
                  <a:srgbClr val="C00000"/>
                </a:solidFill>
              </a:rPr>
              <a:t>perpendicular</a:t>
            </a:r>
            <a:r>
              <a:rPr lang="en-US" sz="2000" dirty="0"/>
              <a:t> to the direction of </a:t>
            </a:r>
            <a:r>
              <a:rPr lang="en-US" sz="2000" b="1" u="sng" dirty="0">
                <a:solidFill>
                  <a:srgbClr val="C00000"/>
                </a:solidFill>
              </a:rPr>
              <a:t>the current </a:t>
            </a:r>
            <a:r>
              <a:rPr lang="en-US" sz="2000" dirty="0"/>
              <a:t>and</a:t>
            </a:r>
          </a:p>
          <a:p>
            <a:pPr lvl="1">
              <a:lnSpc>
                <a:spcPct val="80000"/>
              </a:lnSpc>
            </a:pPr>
            <a:r>
              <a:rPr lang="en-US" sz="2000" b="1" u="sng" dirty="0">
                <a:solidFill>
                  <a:srgbClr val="C00000"/>
                </a:solidFill>
              </a:rPr>
              <a:t>perpendicular</a:t>
            </a:r>
            <a:r>
              <a:rPr lang="en-US" sz="2000" dirty="0"/>
              <a:t> to the direction of </a:t>
            </a:r>
            <a:r>
              <a:rPr lang="en-US" sz="2000" b="1" u="sng" dirty="0">
                <a:solidFill>
                  <a:srgbClr val="C00000"/>
                </a:solidFill>
              </a:rPr>
              <a:t>the magnetic field, B</a:t>
            </a:r>
          </a:p>
          <a:p>
            <a:pPr>
              <a:lnSpc>
                <a:spcPct val="80000"/>
              </a:lnSpc>
            </a:pPr>
            <a:r>
              <a:rPr lang="en-US" sz="2400" dirty="0"/>
              <a:t>Experimentally the direction of the force is given by another right-hand rule </a:t>
            </a:r>
            <a:r>
              <a:rPr lang="en-US" sz="2400" dirty="0">
                <a:sym typeface="Wingdings" charset="2"/>
              </a:rPr>
              <a:t> When the fingers of the right-hand points to the direction of the current and the finger tips bent to the direction of magnetic field B, the direction of thumb points to is the direction of the magnetic force</a:t>
            </a:r>
            <a:endParaRPr lang="en-US" sz="2400" dirty="0"/>
          </a:p>
        </p:txBody>
      </p:sp>
      <p:pic>
        <p:nvPicPr>
          <p:cNvPr id="353289" name="Picture 9" descr="FG27_012B"/>
          <p:cNvPicPr>
            <a:picLocks noChangeAspect="1" noChangeArrowheads="1"/>
          </p:cNvPicPr>
          <p:nvPr/>
        </p:nvPicPr>
        <p:blipFill>
          <a:blip r:embed="rId8"/>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9"/>
          <a:srcRect/>
          <a:stretch>
            <a:fillRect/>
          </a:stretch>
        </p:blipFill>
        <p:spPr bwMode="auto">
          <a:xfrm>
            <a:off x="93617" y="4495800"/>
            <a:ext cx="2801983" cy="2362200"/>
          </a:xfrm>
          <a:prstGeom prst="rect">
            <a:avLst/>
          </a:prstGeom>
          <a:noFill/>
        </p:spPr>
      </p:pic>
    </p:spTree>
    <p:extLst>
      <p:ext uri="{BB962C8B-B14F-4D97-AF65-F5344CB8AC3E}">
        <p14:creationId xmlns:p14="http://schemas.microsoft.com/office/powerpoint/2010/main" val="104450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353289"/>
                                        </p:tgtEl>
                                        <p:attrNameLst>
                                          <p:attrName>style.visibility</p:attrName>
                                        </p:attrNameLst>
                                      </p:cBhvr>
                                      <p:to>
                                        <p:strVal val="visible"/>
                                      </p:to>
                                    </p:set>
                                    <p:anim calcmode="lin" valueType="num">
                                      <p:cBhvr>
                                        <p:cTn id="54" dur="500" fill="hold"/>
                                        <p:tgtEl>
                                          <p:spTgt spid="353289"/>
                                        </p:tgtEl>
                                        <p:attrNameLst>
                                          <p:attrName>ppt_w</p:attrName>
                                        </p:attrNameLst>
                                      </p:cBhvr>
                                      <p:tavLst>
                                        <p:tav tm="0">
                                          <p:val>
                                            <p:fltVal val="0"/>
                                          </p:val>
                                        </p:tav>
                                        <p:tav tm="100000">
                                          <p:val>
                                            <p:strVal val="#ppt_w"/>
                                          </p:val>
                                        </p:tav>
                                      </p:tavLst>
                                    </p:anim>
                                    <p:anim calcmode="lin" valueType="num">
                                      <p:cBhvr>
                                        <p:cTn id="55" dur="500" fill="hold"/>
                                        <p:tgtEl>
                                          <p:spTgt spid="353289"/>
                                        </p:tgtEl>
                                        <p:attrNameLst>
                                          <p:attrName>ppt_h</p:attrName>
                                        </p:attrNameLst>
                                      </p:cBhvr>
                                      <p:tavLst>
                                        <p:tav tm="0">
                                          <p:val>
                                            <p:fltVal val="0"/>
                                          </p:val>
                                        </p:tav>
                                        <p:tav tm="100000">
                                          <p:val>
                                            <p:strVal val="#ppt_h"/>
                                          </p:val>
                                        </p:tav>
                                      </p:tavLst>
                                    </p:anim>
                                    <p:animEffect transition="in" filter="fade">
                                      <p:cBhvr>
                                        <p:cTn id="56" dur="500"/>
                                        <p:tgtEl>
                                          <p:spTgt spid="35328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Apr. 8,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EB298496-8AC1-4B4F-8B0E-83CD77E739F4}" type="slidenum">
              <a:rPr lang="en-US"/>
              <a:pPr/>
              <a:t>12</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0729" name="Equation" r:id="rId3" imgW="914400" imgH="190080" progId="Equation.DSMT4">
                  <p:embed/>
                </p:oleObj>
              </mc:Choice>
              <mc:Fallback>
                <p:oleObj name="Equation" r:id="rId3" imgW="914400" imgH="190080" progId="Equation.DSMT4">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0730" name="Equation" r:id="rId5" imgW="914400" imgH="190080" progId="Equation.DSMT4">
                  <p:embed/>
                </p:oleObj>
              </mc:Choice>
              <mc:Fallback>
                <p:oleObj name="Equation" r:id="rId5" imgW="914400" imgH="190080" progId="Equation.DSMT4">
                  <p:embed/>
                  <p:pic>
                    <p:nvPicPr>
                      <p:cNvPr id="3543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0731" name="Equation" r:id="rId6" imgW="914400" imgH="190080" progId="Equation.DSMT4">
                  <p:embed/>
                </p:oleObj>
              </mc:Choice>
              <mc:Fallback>
                <p:oleObj name="Equation" r:id="rId6" imgW="914400" imgH="190080" progId="Equation.DSMT4">
                  <p:embed/>
                  <p:pic>
                    <p:nvPicPr>
                      <p:cNvPr id="35430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 </a:t>
            </a:r>
          </a:p>
          <a:p>
            <a:pPr lvl="1"/>
            <a:r>
              <a:rPr lang="en-US" sz="2400" dirty="0"/>
              <a:t>To the </a:t>
            </a:r>
            <a:r>
              <a:rPr lang="en-US" sz="2400" b="1" u="sng" dirty="0">
                <a:solidFill>
                  <a:srgbClr val="C00000"/>
                </a:solidFill>
              </a:rPr>
              <a:t>current</a:t>
            </a:r>
            <a:r>
              <a:rPr lang="en-US" sz="2400" dirty="0"/>
              <a:t> in the wire</a:t>
            </a:r>
          </a:p>
          <a:p>
            <a:pPr lvl="1"/>
            <a:r>
              <a:rPr lang="en-US" sz="2400" dirty="0"/>
              <a:t>To the </a:t>
            </a:r>
            <a:r>
              <a:rPr lang="en-US" sz="2400" b="1" u="sng" dirty="0">
                <a:solidFill>
                  <a:srgbClr val="C00000"/>
                </a:solidFill>
              </a:rPr>
              <a:t>length</a:t>
            </a:r>
            <a:r>
              <a:rPr lang="en-US" sz="2400" dirty="0"/>
              <a:t> of the wire in the magnetic field (if the field is uniform)</a:t>
            </a:r>
          </a:p>
          <a:p>
            <a:pPr lvl="1"/>
            <a:r>
              <a:rPr lang="en-US" sz="2400" dirty="0"/>
              <a:t>To the strength of the </a:t>
            </a:r>
            <a:r>
              <a:rPr lang="en-US" sz="2400" b="1" u="sng" dirty="0">
                <a:solidFill>
                  <a:srgbClr val="C00000"/>
                </a:solidFill>
              </a:rPr>
              <a:t>magnetic field</a:t>
            </a:r>
          </a:p>
          <a:p>
            <a:r>
              <a:rPr lang="en-US" sz="2800" dirty="0"/>
              <a:t>The force also depends on the angle </a:t>
            </a:r>
            <a:r>
              <a:rPr lang="en-US" sz="2800" dirty="0" err="1">
                <a:latin typeface="Symbol" charset="2"/>
              </a:rPr>
              <a:t>θ</a:t>
            </a:r>
            <a:r>
              <a:rPr lang="en-US" sz="2800" dirty="0"/>
              <a:t> 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mc:AlternateContent xmlns:mc="http://schemas.openxmlformats.org/markup-compatibility/2006">
              <mc:Choice xmlns:v="urn:schemas-microsoft-com:vml" Requires="v">
                <p:oleObj spid="_x0000_s230732" name="Equation" r:id="rId7" imgW="774360" imgH="164880" progId="Equation.DSMT4">
                  <p:embed/>
                </p:oleObj>
              </mc:Choice>
              <mc:Fallback>
                <p:oleObj name="Equation" r:id="rId7" imgW="774360" imgH="164880" progId="Equation.DSMT4">
                  <p:embed/>
                  <p:pic>
                    <p:nvPicPr>
                      <p:cNvPr id="3543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5486400"/>
                        <a:ext cx="2520950" cy="538162"/>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112860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Wednesday, Apr. 8, 2020</a:t>
            </a:r>
          </a:p>
        </p:txBody>
      </p:sp>
      <p:sp>
        <p:nvSpPr>
          <p:cNvPr id="14" name="Footer Placeholder 4"/>
          <p:cNvSpPr>
            <a:spLocks noGrp="1"/>
          </p:cNvSpPr>
          <p:nvPr>
            <p:ph type="ftr" sz="quarter" idx="11"/>
          </p:nvPr>
        </p:nvSpPr>
        <p:spPr/>
        <p:txBody>
          <a:bodyPr/>
          <a:lstStyle/>
          <a:p>
            <a:r>
              <a:rPr lang="en-US"/>
              <a:t>PHYS 1444-002, Spring 2020                    Dr. Jaehoon Yu</a:t>
            </a:r>
          </a:p>
        </p:txBody>
      </p:sp>
      <p:sp>
        <p:nvSpPr>
          <p:cNvPr id="15" name="Slide Number Placeholder 5"/>
          <p:cNvSpPr>
            <a:spLocks noGrp="1"/>
          </p:cNvSpPr>
          <p:nvPr>
            <p:ph type="sldNum" sz="quarter" idx="12"/>
          </p:nvPr>
        </p:nvSpPr>
        <p:spPr/>
        <p:txBody>
          <a:bodyPr/>
          <a:lstStyle/>
          <a:p>
            <a:fld id="{127A452B-119A-6C42-8075-689A4B8E7A37}" type="slidenum">
              <a:rPr lang="en-US"/>
              <a:pPr/>
              <a:t>13</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2163" name="Equation" r:id="rId3" imgW="914400" imgH="190080" progId="Equation.DSMT4">
                  <p:embed/>
                </p:oleObj>
              </mc:Choice>
              <mc:Fallback>
                <p:oleObj name="Equation" r:id="rId3" imgW="914400" imgH="190080" progId="Equation.DSMT4">
                  <p:embed/>
                  <p:pic>
                    <p:nvPicPr>
                      <p:cNvPr id="3553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2164" name="Equation" r:id="rId5" imgW="914400" imgH="190080" progId="Equation.DSMT4">
                  <p:embed/>
                </p:oleObj>
              </mc:Choice>
              <mc:Fallback>
                <p:oleObj name="Equation" r:id="rId5" imgW="914400" imgH="190080" progId="Equation.DSMT4">
                  <p:embed/>
                  <p:pic>
                    <p:nvPicPr>
                      <p:cNvPr id="35533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2165" name="Equation" r:id="rId6" imgW="914400" imgH="190080" progId="Equation.DSMT4">
                  <p:embed/>
                </p:oleObj>
              </mc:Choice>
              <mc:Fallback>
                <p:oleObj name="Equation" r:id="rId6" imgW="914400" imgH="190080" progId="Equation.DSMT4">
                  <p:embed/>
                  <p:pic>
                    <p:nvPicPr>
                      <p:cNvPr id="35533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 </a:t>
            </a:r>
            <a:r>
              <a:rPr lang="en-US" sz="2800" dirty="0" err="1">
                <a:latin typeface="Symbol" charset="2"/>
              </a:rPr>
              <a:t>θ</a:t>
            </a:r>
            <a:r>
              <a:rPr lang="en-US" sz="2800" dirty="0"/>
              <a:t>=90</a:t>
            </a:r>
            <a:r>
              <a:rPr lang="en-US" sz="2800" baseline="30000" dirty="0"/>
              <a:t>o</a:t>
            </a:r>
            <a:r>
              <a:rPr lang="en-US" sz="2800" dirty="0"/>
              <a:t>,                    and if </a:t>
            </a:r>
            <a:r>
              <a:rPr lang="en-US" sz="2800" dirty="0" err="1">
                <a:latin typeface="Symbol" charset="2"/>
              </a:rPr>
              <a:t>θ</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a:latin typeface="Monotype Corsiva" charset="0"/>
              </a:rPr>
              <a:t>l</a:t>
            </a:r>
            <a:r>
              <a:rPr lang="en-US" sz="2400" dirty="0"/>
              <a:t> of the wire carrying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a:latin typeface="Monotype Corsiva" charset="0"/>
              </a:rPr>
              <a:t>l</a:t>
            </a:r>
            <a:r>
              <a:rPr lang="en-US" sz="2400" b="1" dirty="0"/>
              <a:t> </a:t>
            </a:r>
            <a:r>
              <a:rPr lang="en-US" sz="2400" dirty="0"/>
              <a:t>is the vector whose magnitude is the length of the wire, and its direction is along the wire in the direction of the </a:t>
            </a:r>
            <a:r>
              <a:rPr lang="en-US" sz="2400" b="1" u="sng" dirty="0">
                <a:solidFill>
                  <a:srgbClr val="FF0000"/>
                </a:solidFill>
              </a:rPr>
              <a:t>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mc:AlternateContent xmlns:mc="http://schemas.openxmlformats.org/markup-compatibility/2006">
              <mc:Choice xmlns:v="urn:schemas-microsoft-com:vml" Requires="v">
                <p:oleObj spid="_x0000_s232166" name="Equation" r:id="rId7" imgW="749160" imgH="164880" progId="Equation.DSMT4">
                  <p:embed/>
                </p:oleObj>
              </mc:Choice>
              <mc:Fallback>
                <p:oleObj name="Equation" r:id="rId7" imgW="749160" imgH="164880" progId="Equation.DSMT4">
                  <p:embed/>
                  <p:pic>
                    <p:nvPicPr>
                      <p:cNvPr id="35533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9400" y="1066800"/>
                        <a:ext cx="1981200" cy="4365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232167" name="Equation" r:id="rId9" imgW="622080" imgH="203040" progId="Equation.DSMT4">
                  <p:embed/>
                </p:oleObj>
              </mc:Choice>
              <mc:Fallback>
                <p:oleObj name="Equation" r:id="rId9" imgW="622080" imgH="203040" progId="Equation.DSMT4">
                  <p:embed/>
                  <p:pic>
                    <p:nvPicPr>
                      <p:cNvPr id="35533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mc:AlternateContent xmlns:mc="http://schemas.openxmlformats.org/markup-compatibility/2006">
              <mc:Choice xmlns:v="urn:schemas-microsoft-com:vml" Requires="v">
                <p:oleObj spid="_x0000_s232168" name="Equation" r:id="rId11" imgW="495000" imgH="203040" progId="Equation.DSMT4">
                  <p:embed/>
                </p:oleObj>
              </mc:Choice>
              <mc:Fallback>
                <p:oleObj name="Equation" r:id="rId11" imgW="495000" imgH="203040" progId="Equation.DSMT4">
                  <p:embed/>
                  <p:pic>
                    <p:nvPicPr>
                      <p:cNvPr id="355337"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1524000"/>
                        <a:ext cx="1231900" cy="504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232169" name="Equation" r:id="rId13" imgW="698400" imgH="203040" progId="Equation.DSMT4">
                  <p:embed/>
                </p:oleObj>
              </mc:Choice>
              <mc:Fallback>
                <p:oleObj name="Equation" r:id="rId13" imgW="698400" imgH="203040" progId="Equation.DSMT4">
                  <p:embed/>
                  <p:pic>
                    <p:nvPicPr>
                      <p:cNvPr id="355338"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mc:AlternateContent xmlns:mc="http://schemas.openxmlformats.org/markup-compatibility/2006">
              <mc:Choice xmlns:v="urn:schemas-microsoft-com:vml" Requires="v">
                <p:oleObj spid="_x0000_s232170" name="Equation" r:id="rId15" imgW="634680" imgH="203040" progId="Equation.DSMT4">
                  <p:embed/>
                </p:oleObj>
              </mc:Choice>
              <mc:Fallback>
                <p:oleObj name="Equation" r:id="rId15" imgW="634680" imgH="203040" progId="Equation.DSMT4">
                  <p:embed/>
                  <p:pic>
                    <p:nvPicPr>
                      <p:cNvPr id="355339"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01838" y="3683000"/>
                        <a:ext cx="1350962" cy="431800"/>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mc:AlternateContent xmlns:mc="http://schemas.openxmlformats.org/markup-compatibility/2006">
              <mc:Choice xmlns:v="urn:schemas-microsoft-com:vml" Requires="v">
                <p:oleObj spid="_x0000_s232171" name="Equation" r:id="rId17" imgW="761760" imgH="203040" progId="Equation.DSMT4">
                  <p:embed/>
                </p:oleObj>
              </mc:Choice>
              <mc:Fallback>
                <p:oleObj name="Equation" r:id="rId17" imgW="761760" imgH="203040" progId="Equation.DSMT4">
                  <p:embed/>
                  <p:pic>
                    <p:nvPicPr>
                      <p:cNvPr id="35534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1463" y="6045200"/>
                        <a:ext cx="1620837" cy="431800"/>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60180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BB4AFE30-405D-9F44-8905-EB72996D58B0}" type="slidenum">
              <a:rPr lang="en-US"/>
              <a:pPr/>
              <a:t>14</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a:t> Fundamentals on the 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2859" name="Equation" r:id="rId3" imgW="914400" imgH="190080" progId="Equation.DSMT4">
                  <p:embed/>
                </p:oleObj>
              </mc:Choice>
              <mc:Fallback>
                <p:oleObj name="Equation" r:id="rId3" imgW="914400" imgH="190080" progId="Equation.DSMT4">
                  <p:embed/>
                  <p:pic>
                    <p:nvPicPr>
                      <p:cNvPr id="35635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2860" name="Equation" r:id="rId5" imgW="914400" imgH="190080" progId="Equation.DSMT4">
                  <p:embed/>
                </p:oleObj>
              </mc:Choice>
              <mc:Fallback>
                <p:oleObj name="Equation" r:id="rId5" imgW="914400" imgH="190080" progId="Equation.DSMT4">
                  <p:embed/>
                  <p:pic>
                    <p:nvPicPr>
                      <p:cNvPr id="356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2861" name="Equation" r:id="rId6" imgW="914400" imgH="190080" progId="Equation.DSMT4">
                  <p:embed/>
                </p:oleObj>
              </mc:Choice>
              <mc:Fallback>
                <p:oleObj name="Equation" r:id="rId6" imgW="914400" imgH="190080" progId="Equation.DSMT4">
                  <p:embed/>
                  <p:pic>
                    <p:nvPicPr>
                      <p:cNvPr id="35635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t>The magnetic field is a vector quantity</a:t>
            </a:r>
          </a:p>
          <a:p>
            <a:r>
              <a:rPr lang="en-US" sz="2800" dirty="0"/>
              <a:t>The SI unit for B is tesla (T)</a:t>
            </a:r>
          </a:p>
          <a:p>
            <a:pPr lvl="1"/>
            <a:r>
              <a:rPr lang="en-US" sz="2400" dirty="0"/>
              <a:t>What is the definition of 1 Tesla in terms of other known units?</a:t>
            </a:r>
          </a:p>
          <a:p>
            <a:pPr lvl="1"/>
            <a:r>
              <a:rPr lang="en-US" sz="2400" dirty="0"/>
              <a:t>1T=1N/A-m</a:t>
            </a:r>
          </a:p>
          <a:p>
            <a:pPr lvl="1"/>
            <a:r>
              <a:rPr lang="en-US" sz="2400" dirty="0"/>
              <a:t>In older names, tesla is the same as weber per meter-squared</a:t>
            </a:r>
          </a:p>
          <a:p>
            <a:pPr lvl="2"/>
            <a:r>
              <a:rPr lang="en-US" sz="2000" dirty="0"/>
              <a:t>1Wb/m</a:t>
            </a:r>
            <a:r>
              <a:rPr lang="en-US" sz="2000" baseline="30000" dirty="0"/>
              <a:t>2</a:t>
            </a:r>
            <a:r>
              <a:rPr lang="en-US" sz="2000" dirty="0"/>
              <a:t>=1T</a:t>
            </a:r>
          </a:p>
          <a:p>
            <a:r>
              <a:rPr lang="en-US" sz="2800" dirty="0"/>
              <a:t>The </a:t>
            </a:r>
            <a:r>
              <a:rPr lang="en-US" sz="2800" dirty="0" err="1"/>
              <a:t>cgs</a:t>
            </a:r>
            <a:r>
              <a:rPr lang="en-US" sz="2800" dirty="0"/>
              <a:t> unit for B is gauss (G)</a:t>
            </a:r>
          </a:p>
          <a:p>
            <a:pPr lvl="1"/>
            <a:r>
              <a:rPr lang="en-US" sz="2400" dirty="0"/>
              <a:t>How many T is one G?</a:t>
            </a:r>
          </a:p>
          <a:p>
            <a:pPr lvl="2"/>
            <a:r>
              <a:rPr lang="en-US" sz="2000" dirty="0"/>
              <a:t>1G=10</a:t>
            </a:r>
            <a:r>
              <a:rPr lang="en-US" sz="2000" baseline="30000" dirty="0"/>
              <a:t>-4</a:t>
            </a:r>
            <a:r>
              <a:rPr lang="en-US" sz="2000" dirty="0"/>
              <a:t> T</a:t>
            </a:r>
          </a:p>
          <a:p>
            <a:pPr lvl="1"/>
            <a:r>
              <a:rPr lang="en-US" sz="2400" dirty="0"/>
              <a:t>For computation, one MUST convert G to T at all times</a:t>
            </a:r>
          </a:p>
          <a:p>
            <a:r>
              <a:rPr lang="en-US" sz="2800" dirty="0"/>
              <a:t>Magnetic field on the Earth’s surface is about 0.5G=0.5x10</a:t>
            </a:r>
            <a:r>
              <a:rPr lang="en-US" sz="2800" baseline="30000" dirty="0"/>
              <a:t>-4</a:t>
            </a:r>
            <a:r>
              <a:rPr lang="en-US" sz="2800" dirty="0"/>
              <a:t>T</a:t>
            </a:r>
          </a:p>
          <a:p>
            <a:r>
              <a:rPr lang="en-US" sz="2800" dirty="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mc:AlternateContent xmlns:mc="http://schemas.openxmlformats.org/markup-compatibility/2006">
              <mc:Choice xmlns:v="urn:schemas-microsoft-com:vml" Requires="v">
                <p:oleObj spid="_x0000_s232862" name="Equation" r:id="rId7" imgW="152280" imgH="164880" progId="Equation.DSMT4">
                  <p:embed/>
                </p:oleObj>
              </mc:Choice>
              <mc:Fallback>
                <p:oleObj name="Equation" r:id="rId7" imgW="152280" imgH="164880" progId="Equation.DSMT4">
                  <p:embed/>
                  <p:pic>
                    <p:nvPicPr>
                      <p:cNvPr id="35635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684838"/>
                        <a:ext cx="433388"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mc:AlternateContent xmlns:mc="http://schemas.openxmlformats.org/markup-compatibility/2006">
              <mc:Choice xmlns:v="urn:schemas-microsoft-com:vml" Requires="v">
                <p:oleObj spid="_x0000_s232863" name="Equation" r:id="rId9" imgW="152280" imgH="164880" progId="Equation.DSMT4">
                  <p:embed/>
                </p:oleObj>
              </mc:Choice>
              <mc:Fallback>
                <p:oleObj name="Equation" r:id="rId9" imgW="152280" imgH="164880" progId="Equation.DSMT4">
                  <p:embed/>
                  <p:pic>
                    <p:nvPicPr>
                      <p:cNvPr id="35636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72188" y="5686425"/>
                        <a:ext cx="4349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340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a:t>Wednesday, Apr. 8, 2020</a:t>
            </a:r>
          </a:p>
        </p:txBody>
      </p:sp>
      <p:sp>
        <p:nvSpPr>
          <p:cNvPr id="23" name="Footer Placeholder 4"/>
          <p:cNvSpPr>
            <a:spLocks noGrp="1"/>
          </p:cNvSpPr>
          <p:nvPr>
            <p:ph type="ftr" sz="quarter" idx="11"/>
          </p:nvPr>
        </p:nvSpPr>
        <p:spPr/>
        <p:txBody>
          <a:bodyPr/>
          <a:lstStyle/>
          <a:p>
            <a:r>
              <a:rPr lang="en-US"/>
              <a:t>PHYS 1444-002, Spring 2020                    Dr. Jaehoon Yu</a:t>
            </a:r>
          </a:p>
        </p:txBody>
      </p:sp>
      <p:sp>
        <p:nvSpPr>
          <p:cNvPr id="24" name="Slide Number Placeholder 5"/>
          <p:cNvSpPr>
            <a:spLocks noGrp="1"/>
          </p:cNvSpPr>
          <p:nvPr>
            <p:ph type="sldNum" sz="quarter" idx="12"/>
          </p:nvPr>
        </p:nvSpPr>
        <p:spPr/>
        <p:txBody>
          <a:bodyPr/>
          <a:lstStyle/>
          <a:p>
            <a:fld id="{F33A9A65-0150-E040-9025-C8F94FB038DF}" type="slidenum">
              <a:rPr lang="en-US"/>
              <a:pPr/>
              <a:t>15</a:t>
            </a:fld>
            <a:endParaRPr lang="en-US"/>
          </a:p>
        </p:txBody>
      </p:sp>
      <p:pic>
        <p:nvPicPr>
          <p:cNvPr id="357378" name="Picture 2" descr="FG27_014"/>
          <p:cNvPicPr>
            <a:picLocks noChangeAspect="1" noChangeArrowheads="1"/>
          </p:cNvPicPr>
          <p:nvPr/>
        </p:nvPicPr>
        <p:blipFill>
          <a:blip r:embed="rId4"/>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 2 </a:t>
            </a:r>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rgbClr val="FF0000"/>
                </a:solidFill>
                <a:latin typeface="Monotype Corsiva" charset="0"/>
              </a:rPr>
              <a:t>l</a:t>
            </a:r>
            <a:r>
              <a:rPr lang="en-US" sz="2000" dirty="0">
                <a:solidFill>
                  <a:srgbClr val="FF0000"/>
                </a:solidFill>
                <a:latin typeface="Arial Narrow" charset="0"/>
              </a:rPr>
              <a:t>=10.0cm</a:t>
            </a:r>
            <a:r>
              <a:rPr lang="en-US" sz="2000" dirty="0">
                <a:solidFill>
                  <a:schemeClr val="accent2"/>
                </a:solidFill>
                <a:latin typeface="Arial Narrow" charset="0"/>
              </a:rPr>
              <a:t>) which is near the center of a large magnet producing the field.  The top portion of the wire loop is free of the field.  The loop hangs from a balance which measures a downward force ( in addition to the gravitational force) of </a:t>
            </a:r>
            <a:r>
              <a:rPr lang="en-US" sz="2000" dirty="0">
                <a:solidFill>
                  <a:srgbClr val="FF0000"/>
                </a:solidFill>
                <a:latin typeface="Arial Narrow" charset="0"/>
              </a:rPr>
              <a:t>F=3.48x10</a:t>
            </a:r>
            <a:r>
              <a:rPr lang="en-US" sz="2000" baseline="30000" dirty="0">
                <a:solidFill>
                  <a:srgbClr val="FF0000"/>
                </a:solidFill>
                <a:latin typeface="Arial Narrow" charset="0"/>
              </a:rPr>
              <a:t>-2</a:t>
            </a:r>
            <a:r>
              <a:rPr lang="en-US" sz="2000" dirty="0">
                <a:solidFill>
                  <a:srgbClr val="FF0000"/>
                </a:solidFill>
                <a:latin typeface="Arial Narrow" charset="0"/>
              </a:rPr>
              <a:t>N </a:t>
            </a:r>
            <a:r>
              <a:rPr lang="en-US" sz="2000" dirty="0">
                <a:solidFill>
                  <a:schemeClr val="accent2"/>
                </a:solidFill>
                <a:latin typeface="Arial Narrow" charset="0"/>
              </a:rPr>
              <a:t>when the wire carries a current </a:t>
            </a:r>
            <a:r>
              <a:rPr lang="en-US" sz="2000" dirty="0">
                <a:solidFill>
                  <a:srgbClr val="FF0000"/>
                </a:solidFill>
                <a:latin typeface="Arial Narrow" charset="0"/>
              </a:rPr>
              <a:t>I=0.245A</a:t>
            </a:r>
            <a:r>
              <a:rPr lang="en-US" sz="2000" dirty="0">
                <a:solidFill>
                  <a:schemeClr val="accent2"/>
                </a:solidFill>
                <a:latin typeface="Arial Narrow" charset="0"/>
              </a:rPr>
              <a:t>.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mc:AlternateContent xmlns:mc="http://schemas.openxmlformats.org/markup-compatibility/2006">
              <mc:Choice xmlns:v="urn:schemas-microsoft-com:vml" Requires="v">
                <p:oleObj spid="_x0000_s234047" name="Equation" r:id="rId5" imgW="355320" imgH="203040" progId="Equation.DSMT4">
                  <p:embed/>
                </p:oleObj>
              </mc:Choice>
              <mc:Fallback>
                <p:oleObj name="Equation" r:id="rId5" imgW="355320" imgH="203040" progId="Equation.DSMT4">
                  <p:embed/>
                  <p:pic>
                    <p:nvPicPr>
                      <p:cNvPr id="357384"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1588" y="4230688"/>
                        <a:ext cx="728662"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mc:AlternateContent xmlns:mc="http://schemas.openxmlformats.org/markup-compatibility/2006">
              <mc:Choice xmlns:v="urn:schemas-microsoft-com:vml" Requires="v">
                <p:oleObj spid="_x0000_s234048" name="Equation" r:id="rId7" imgW="634680" imgH="203040" progId="Equation.DSMT4">
                  <p:embed/>
                </p:oleObj>
              </mc:Choice>
              <mc:Fallback>
                <p:oleObj name="Equation" r:id="rId7" imgW="634680" imgH="203040" progId="Equation.DSMT4">
                  <p:embed/>
                  <p:pic>
                    <p:nvPicPr>
                      <p:cNvPr id="357385"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733800"/>
                        <a:ext cx="1655763" cy="52863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234049" name="Equation" r:id="rId9" imgW="469800" imgH="164880" progId="Equation.DSMT4">
                  <p:embed/>
                </p:oleObj>
              </mc:Choice>
              <mc:Fallback>
                <p:oleObj name="Equation" r:id="rId9" imgW="469800" imgH="164880" progId="Equation.DSMT4">
                  <p:embed/>
                  <p:pic>
                    <p:nvPicPr>
                      <p:cNvPr id="357386"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234050" name="Equation" r:id="rId11" imgW="253800" imgH="152280" progId="Equation.DSMT4">
                  <p:embed/>
                </p:oleObj>
              </mc:Choice>
              <mc:Fallback>
                <p:oleObj name="Equation" r:id="rId11" imgW="253800" imgH="152280" progId="Equation.DSMT4">
                  <p:embed/>
                  <p:pic>
                    <p:nvPicPr>
                      <p:cNvPr id="357388"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234051" name="Equation" r:id="rId13" imgW="291960" imgH="368280" progId="Equation.DSMT4">
                  <p:embed/>
                </p:oleObj>
              </mc:Choice>
              <mc:Fallback>
                <p:oleObj name="Equation" r:id="rId13" imgW="291960" imgH="368280" progId="Equation.DSMT4">
                  <p:embed/>
                  <p:pic>
                    <p:nvPicPr>
                      <p:cNvPr id="357389"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234052" name="Equation" r:id="rId15" imgW="1015920" imgH="393480" progId="Equation.DSMT4">
                  <p:embed/>
                </p:oleObj>
              </mc:Choice>
              <mc:Fallback>
                <p:oleObj name="Equation" r:id="rId15" imgW="1015920" imgH="393480" progId="Equation.DSMT4">
                  <p:embed/>
                  <p:pic>
                    <p:nvPicPr>
                      <p:cNvPr id="357390" name="Object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234053" name="Equation" r:id="rId17" imgW="368280" imgH="164880" progId="Equation.DSMT4">
                  <p:embed/>
                </p:oleObj>
              </mc:Choice>
              <mc:Fallback>
                <p:oleObj name="Equation" r:id="rId17" imgW="368280" imgH="164880" progId="Equation.DSMT4">
                  <p:embed/>
                  <p:pic>
                    <p:nvPicPr>
                      <p:cNvPr id="357391"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Something is not right! What happened to the forces on the loop on the sides? </a:t>
            </a:r>
            <a:endParaRPr lang="en-US" sz="2000" baseline="-25000" dirty="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extLst>
      <p:ext uri="{BB962C8B-B14F-4D97-AF65-F5344CB8AC3E}">
        <p14:creationId xmlns:p14="http://schemas.microsoft.com/office/powerpoint/2010/main" val="279073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par>
                          <p:cTn id="8" fill="hold">
                            <p:stCondLst>
                              <p:cond delay="7100"/>
                            </p:stCondLst>
                            <p:childTnLst>
                              <p:par>
                                <p:cTn id="9" presetID="53" presetClass="entr" presetSubtype="0" fill="hold" nodeType="afterEffect">
                                  <p:stCondLst>
                                    <p:cond delay="0"/>
                                  </p:stCondLst>
                                  <p:childTnLst>
                                    <p:set>
                                      <p:cBhvr>
                                        <p:cTn id="10" dur="1" fill="hold">
                                          <p:stCondLst>
                                            <p:cond delay="0"/>
                                          </p:stCondLst>
                                        </p:cTn>
                                        <p:tgtEl>
                                          <p:spTgt spid="357378"/>
                                        </p:tgtEl>
                                        <p:attrNameLst>
                                          <p:attrName>style.visibility</p:attrName>
                                        </p:attrNameLst>
                                      </p:cBhvr>
                                      <p:to>
                                        <p:strVal val="visible"/>
                                      </p:to>
                                    </p:set>
                                    <p:anim calcmode="lin" valueType="num">
                                      <p:cBhvr>
                                        <p:cTn id="11" dur="500" fill="hold"/>
                                        <p:tgtEl>
                                          <p:spTgt spid="357378"/>
                                        </p:tgtEl>
                                        <p:attrNameLst>
                                          <p:attrName>ppt_w</p:attrName>
                                        </p:attrNameLst>
                                      </p:cBhvr>
                                      <p:tavLst>
                                        <p:tav tm="0">
                                          <p:val>
                                            <p:fltVal val="0"/>
                                          </p:val>
                                        </p:tav>
                                        <p:tav tm="100000">
                                          <p:val>
                                            <p:strVal val="#ppt_w"/>
                                          </p:val>
                                        </p:tav>
                                      </p:tavLst>
                                    </p:anim>
                                    <p:anim calcmode="lin" valueType="num">
                                      <p:cBhvr>
                                        <p:cTn id="12" dur="500" fill="hold"/>
                                        <p:tgtEl>
                                          <p:spTgt spid="357378"/>
                                        </p:tgtEl>
                                        <p:attrNameLst>
                                          <p:attrName>ppt_h</p:attrName>
                                        </p:attrNameLst>
                                      </p:cBhvr>
                                      <p:tavLst>
                                        <p:tav tm="0">
                                          <p:val>
                                            <p:fltVal val="0"/>
                                          </p:val>
                                        </p:tav>
                                        <p:tav tm="100000">
                                          <p:val>
                                            <p:strVal val="#ppt_h"/>
                                          </p:val>
                                        </p:tav>
                                      </p:tavLst>
                                    </p:anim>
                                    <p:animEffect transition="in" filter="fade">
                                      <p:cBhvr>
                                        <p:cTn id="13" dur="500"/>
                                        <p:tgtEl>
                                          <p:spTgt spid="35737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357381"/>
                                        </p:tgtEl>
                                        <p:attrNameLst>
                                          <p:attrName>style.visibility</p:attrName>
                                        </p:attrNameLst>
                                      </p:cBhvr>
                                      <p:to>
                                        <p:strVal val="visible"/>
                                      </p:to>
                                    </p:set>
                                    <p:animEffect transition="in" filter="wipe(left)">
                                      <p:cBhvr>
                                        <p:cTn id="18" dur="500"/>
                                        <p:tgtEl>
                                          <p:spTgt spid="35738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57385"/>
                                        </p:tgtEl>
                                        <p:attrNameLst>
                                          <p:attrName>style.visibility</p:attrName>
                                        </p:attrNameLst>
                                      </p:cBhvr>
                                      <p:to>
                                        <p:strVal val="visible"/>
                                      </p:to>
                                    </p:set>
                                    <p:animEffect transition="in" filter="wipe(left)">
                                      <p:cBhvr>
                                        <p:cTn id="23" dur="500"/>
                                        <p:tgtEl>
                                          <p:spTgt spid="35738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357382"/>
                                        </p:tgtEl>
                                        <p:attrNameLst>
                                          <p:attrName>style.visibility</p:attrName>
                                        </p:attrNameLst>
                                      </p:cBhvr>
                                      <p:to>
                                        <p:strVal val="visible"/>
                                      </p:to>
                                    </p:set>
                                    <p:animEffect transition="in" filter="wipe(left)">
                                      <p:cBhvr>
                                        <p:cTn id="28" dur="500"/>
                                        <p:tgtEl>
                                          <p:spTgt spid="35738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57384"/>
                                        </p:tgtEl>
                                        <p:attrNameLst>
                                          <p:attrName>style.visibility</p:attrName>
                                        </p:attrNameLst>
                                      </p:cBhvr>
                                      <p:to>
                                        <p:strVal val="visible"/>
                                      </p:to>
                                    </p:set>
                                    <p:animEffect transition="in" filter="wipe(left)">
                                      <p:cBhvr>
                                        <p:cTn id="33" dur="500"/>
                                        <p:tgtEl>
                                          <p:spTgt spid="35738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7383"/>
                                        </p:tgtEl>
                                        <p:attrNameLst>
                                          <p:attrName>style.visibility</p:attrName>
                                        </p:attrNameLst>
                                      </p:cBhvr>
                                      <p:to>
                                        <p:strVal val="visible"/>
                                      </p:to>
                                    </p:set>
                                    <p:animEffect transition="in" filter="wipe(left)">
                                      <p:cBhvr>
                                        <p:cTn id="38" dur="500"/>
                                        <p:tgtEl>
                                          <p:spTgt spid="35738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7386"/>
                                        </p:tgtEl>
                                        <p:attrNameLst>
                                          <p:attrName>style.visibility</p:attrName>
                                        </p:attrNameLst>
                                      </p:cBhvr>
                                      <p:to>
                                        <p:strVal val="visible"/>
                                      </p:to>
                                    </p:set>
                                    <p:animEffect transition="in" filter="wipe(left)">
                                      <p:cBhvr>
                                        <p:cTn id="43" dur="500"/>
                                        <p:tgtEl>
                                          <p:spTgt spid="35738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7387"/>
                                        </p:tgtEl>
                                        <p:attrNameLst>
                                          <p:attrName>style.visibility</p:attrName>
                                        </p:attrNameLst>
                                      </p:cBhvr>
                                      <p:to>
                                        <p:strVal val="visible"/>
                                      </p:to>
                                    </p:set>
                                    <p:animEffect transition="in" filter="wipe(left)">
                                      <p:cBhvr>
                                        <p:cTn id="48" dur="500"/>
                                        <p:tgtEl>
                                          <p:spTgt spid="35738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7388"/>
                                        </p:tgtEl>
                                        <p:attrNameLst>
                                          <p:attrName>style.visibility</p:attrName>
                                        </p:attrNameLst>
                                      </p:cBhvr>
                                      <p:to>
                                        <p:strVal val="visible"/>
                                      </p:to>
                                    </p:set>
                                    <p:animEffect transition="in" filter="wipe(left)">
                                      <p:cBhvr>
                                        <p:cTn id="53" dur="500"/>
                                        <p:tgtEl>
                                          <p:spTgt spid="35738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57389"/>
                                        </p:tgtEl>
                                        <p:attrNameLst>
                                          <p:attrName>style.visibility</p:attrName>
                                        </p:attrNameLst>
                                      </p:cBhvr>
                                      <p:to>
                                        <p:strVal val="visible"/>
                                      </p:to>
                                    </p:set>
                                    <p:animEffect transition="in" filter="wipe(left)">
                                      <p:cBhvr>
                                        <p:cTn id="58" dur="500"/>
                                        <p:tgtEl>
                                          <p:spTgt spid="35738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57390"/>
                                        </p:tgtEl>
                                        <p:attrNameLst>
                                          <p:attrName>style.visibility</p:attrName>
                                        </p:attrNameLst>
                                      </p:cBhvr>
                                      <p:to>
                                        <p:strVal val="visible"/>
                                      </p:to>
                                    </p:set>
                                    <p:animEffect transition="in" filter="wipe(left)">
                                      <p:cBhvr>
                                        <p:cTn id="63" dur="500"/>
                                        <p:tgtEl>
                                          <p:spTgt spid="35739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57391"/>
                                        </p:tgtEl>
                                        <p:attrNameLst>
                                          <p:attrName>style.visibility</p:attrName>
                                        </p:attrNameLst>
                                      </p:cBhvr>
                                      <p:to>
                                        <p:strVal val="visible"/>
                                      </p:to>
                                    </p:set>
                                    <p:animEffect transition="in" filter="wipe(left)">
                                      <p:cBhvr>
                                        <p:cTn id="68" dur="500"/>
                                        <p:tgtEl>
                                          <p:spTgt spid="35739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7394"/>
                                        </p:tgtEl>
                                        <p:attrNameLst>
                                          <p:attrName>style.visibility</p:attrName>
                                        </p:attrNameLst>
                                      </p:cBhvr>
                                      <p:to>
                                        <p:strVal val="visible"/>
                                      </p:to>
                                    </p:set>
                                    <p:animEffect transition="in" filter="wipe(left)">
                                      <p:cBhvr>
                                        <p:cTn id="73" dur="500"/>
                                        <p:tgtEl>
                                          <p:spTgt spid="357394"/>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357392"/>
                                        </p:tgtEl>
                                        <p:attrNameLst>
                                          <p:attrName>style.visibility</p:attrName>
                                        </p:attrNameLst>
                                      </p:cBhvr>
                                      <p:to>
                                        <p:strVal val="visible"/>
                                      </p:to>
                                    </p:set>
                                    <p:anim calcmode="lin" valueType="num">
                                      <p:cBhvr>
                                        <p:cTn id="78" dur="500" fill="hold"/>
                                        <p:tgtEl>
                                          <p:spTgt spid="357392"/>
                                        </p:tgtEl>
                                        <p:attrNameLst>
                                          <p:attrName>ppt_w</p:attrName>
                                        </p:attrNameLst>
                                      </p:cBhvr>
                                      <p:tavLst>
                                        <p:tav tm="0">
                                          <p:val>
                                            <p:fltVal val="0"/>
                                          </p:val>
                                        </p:tav>
                                        <p:tav tm="100000">
                                          <p:val>
                                            <p:strVal val="#ppt_w"/>
                                          </p:val>
                                        </p:tav>
                                      </p:tavLst>
                                    </p:anim>
                                    <p:anim calcmode="lin" valueType="num">
                                      <p:cBhvr>
                                        <p:cTn id="79" dur="500" fill="hold"/>
                                        <p:tgtEl>
                                          <p:spTgt spid="357392"/>
                                        </p:tgtEl>
                                        <p:attrNameLst>
                                          <p:attrName>ppt_h</p:attrName>
                                        </p:attrNameLst>
                                      </p:cBhvr>
                                      <p:tavLst>
                                        <p:tav tm="0">
                                          <p:val>
                                            <p:fltVal val="0"/>
                                          </p:val>
                                        </p:tav>
                                        <p:tav tm="100000">
                                          <p:val>
                                            <p:strVal val="#ppt_h"/>
                                          </p:val>
                                        </p:tav>
                                      </p:tavLst>
                                    </p:anim>
                                    <p:animEffect transition="in" filter="fade">
                                      <p:cBhvr>
                                        <p:cTn id="80" dur="500"/>
                                        <p:tgtEl>
                                          <p:spTgt spid="357392"/>
                                        </p:tgtEl>
                                      </p:cBhvr>
                                    </p:animEffect>
                                  </p:childTnLst>
                                </p:cTn>
                              </p:par>
                            </p:childTnLst>
                          </p:cTn>
                        </p:par>
                        <p:par>
                          <p:cTn id="81" fill="hold">
                            <p:stCondLst>
                              <p:cond delay="500"/>
                            </p:stCondLst>
                            <p:childTnLst>
                              <p:par>
                                <p:cTn id="82" presetID="53" presetClass="entr" presetSubtype="0" fill="hold" grpId="0" nodeType="afterEffect">
                                  <p:stCondLst>
                                    <p:cond delay="0"/>
                                  </p:stCondLst>
                                  <p:childTnLst>
                                    <p:set>
                                      <p:cBhvr>
                                        <p:cTn id="83" dur="1" fill="hold">
                                          <p:stCondLst>
                                            <p:cond delay="0"/>
                                          </p:stCondLst>
                                        </p:cTn>
                                        <p:tgtEl>
                                          <p:spTgt spid="357393"/>
                                        </p:tgtEl>
                                        <p:attrNameLst>
                                          <p:attrName>style.visibility</p:attrName>
                                        </p:attrNameLst>
                                      </p:cBhvr>
                                      <p:to>
                                        <p:strVal val="visible"/>
                                      </p:to>
                                    </p:set>
                                    <p:anim calcmode="lin" valueType="num">
                                      <p:cBhvr>
                                        <p:cTn id="84" dur="500" fill="hold"/>
                                        <p:tgtEl>
                                          <p:spTgt spid="357393"/>
                                        </p:tgtEl>
                                        <p:attrNameLst>
                                          <p:attrName>ppt_w</p:attrName>
                                        </p:attrNameLst>
                                      </p:cBhvr>
                                      <p:tavLst>
                                        <p:tav tm="0">
                                          <p:val>
                                            <p:fltVal val="0"/>
                                          </p:val>
                                        </p:tav>
                                        <p:tav tm="100000">
                                          <p:val>
                                            <p:strVal val="#ppt_w"/>
                                          </p:val>
                                        </p:tav>
                                      </p:tavLst>
                                    </p:anim>
                                    <p:anim calcmode="lin" valueType="num">
                                      <p:cBhvr>
                                        <p:cTn id="85" dur="500" fill="hold"/>
                                        <p:tgtEl>
                                          <p:spTgt spid="357393"/>
                                        </p:tgtEl>
                                        <p:attrNameLst>
                                          <p:attrName>ppt_h</p:attrName>
                                        </p:attrNameLst>
                                      </p:cBhvr>
                                      <p:tavLst>
                                        <p:tav tm="0">
                                          <p:val>
                                            <p:fltVal val="0"/>
                                          </p:val>
                                        </p:tav>
                                        <p:tav tm="100000">
                                          <p:val>
                                            <p:strVal val="#ppt_h"/>
                                          </p:val>
                                        </p:tav>
                                      </p:tavLst>
                                    </p:anim>
                                    <p:animEffect transition="in" filter="fade">
                                      <p:cBhvr>
                                        <p:cTn id="86" dur="500"/>
                                        <p:tgtEl>
                                          <p:spTgt spid="35739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357396"/>
                                        </p:tgtEl>
                                        <p:attrNameLst>
                                          <p:attrName>style.visibility</p:attrName>
                                        </p:attrNameLst>
                                      </p:cBhvr>
                                      <p:to>
                                        <p:strVal val="visible"/>
                                      </p:to>
                                    </p:set>
                                    <p:animEffect transition="in" filter="wipe(right)">
                                      <p:cBhvr>
                                        <p:cTn id="91" dur="500"/>
                                        <p:tgtEl>
                                          <p:spTgt spid="35739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357397"/>
                                        </p:tgtEl>
                                        <p:attrNameLst>
                                          <p:attrName>style.visibility</p:attrName>
                                        </p:attrNameLst>
                                      </p:cBhvr>
                                      <p:to>
                                        <p:strVal val="visible"/>
                                      </p:to>
                                    </p:set>
                                    <p:animEffect transition="in" filter="wipe(right)">
                                      <p:cBhvr>
                                        <p:cTn id="96" dur="500"/>
                                        <p:tgtEl>
                                          <p:spTgt spid="357397"/>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357395"/>
                                        </p:tgtEl>
                                        <p:attrNameLst>
                                          <p:attrName>style.visibility</p:attrName>
                                        </p:attrNameLst>
                                      </p:cBhvr>
                                      <p:to>
                                        <p:strVal val="visible"/>
                                      </p:to>
                                    </p:set>
                                    <p:animEffect transition="in" filter="wipe(left)">
                                      <p:cBhvr>
                                        <p:cTn id="101"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a:t>Wednesday, Apr. 8, 2020</a:t>
            </a:r>
          </a:p>
        </p:txBody>
      </p:sp>
      <p:sp>
        <p:nvSpPr>
          <p:cNvPr id="32" name="Footer Placeholder 4"/>
          <p:cNvSpPr>
            <a:spLocks noGrp="1"/>
          </p:cNvSpPr>
          <p:nvPr>
            <p:ph type="ftr" sz="quarter" idx="11"/>
          </p:nvPr>
        </p:nvSpPr>
        <p:spPr/>
        <p:txBody>
          <a:bodyPr/>
          <a:lstStyle/>
          <a:p>
            <a:r>
              <a:rPr lang="en-US"/>
              <a:t>PHYS 1444-002, Spring 2020                    Dr. Jaehoon Yu</a:t>
            </a:r>
          </a:p>
        </p:txBody>
      </p:sp>
      <p:sp>
        <p:nvSpPr>
          <p:cNvPr id="33" name="Slide Number Placeholder 5"/>
          <p:cNvSpPr>
            <a:spLocks noGrp="1"/>
          </p:cNvSpPr>
          <p:nvPr>
            <p:ph type="sldNum" sz="quarter" idx="12"/>
          </p:nvPr>
        </p:nvSpPr>
        <p:spPr/>
        <p:txBody>
          <a:bodyPr/>
          <a:lstStyle/>
          <a:p>
            <a:fld id="{5384D38A-0E9D-5D45-8605-D1CEDAFA609A}" type="slidenum">
              <a:rPr lang="en-US"/>
              <a:pPr/>
              <a:t>16</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 3 </a:t>
            </a:r>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 in opposite 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mc:AlternateContent xmlns:mc="http://schemas.openxmlformats.org/markup-compatibility/2006">
              <mc:Choice xmlns:v="urn:schemas-microsoft-com:vml" Requires="v">
                <p:oleObj spid="_x0000_s235399" name="Equation" r:id="rId4" imgW="495000" imgH="228600" progId="Equation.DSMT4">
                  <p:embed/>
                </p:oleObj>
              </mc:Choice>
              <mc:Fallback>
                <p:oleObj name="Equation" r:id="rId4" imgW="495000" imgH="228600" progId="Equation.DSMT4">
                  <p:embed/>
                  <p:pic>
                    <p:nvPicPr>
                      <p:cNvPr id="358408"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5122863"/>
                        <a:ext cx="1014412"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mc:AlternateContent xmlns:mc="http://schemas.openxmlformats.org/markup-compatibility/2006">
              <mc:Choice xmlns:v="urn:schemas-microsoft-com:vml" Requires="v">
                <p:oleObj spid="_x0000_s235400" name="Equation" r:id="rId6" imgW="774700" imgH="190500" progId="Equation.DSMT4">
                  <p:embed/>
                </p:oleObj>
              </mc:Choice>
              <mc:Fallback>
                <p:oleObj name="Equation" r:id="rId6" imgW="774700" imgH="190500" progId="Equation.DSMT4">
                  <p:embed/>
                  <p:pic>
                    <p:nvPicPr>
                      <p:cNvPr id="358409"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3371850"/>
                        <a:ext cx="1695450" cy="415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mc:AlternateContent xmlns:mc="http://schemas.openxmlformats.org/markup-compatibility/2006">
              <mc:Choice xmlns:v="urn:schemas-microsoft-com:vml" Requires="v">
                <p:oleObj spid="_x0000_s235401" name="Equation" r:id="rId8" imgW="368300" imgH="254000" progId="Equation.DSMT4">
                  <p:embed/>
                </p:oleObj>
              </mc:Choice>
              <mc:Fallback>
                <p:oleObj name="Equation" r:id="rId8" imgW="368300" imgH="254000" progId="Equation.DSMT4">
                  <p:embed/>
                  <p:pic>
                    <p:nvPicPr>
                      <p:cNvPr id="35841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5500" y="5103813"/>
                        <a:ext cx="746125" cy="5127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 </a:t>
            </a:r>
            <a:r>
              <a:rPr lang="en-US" sz="1600" b="1" dirty="0" err="1">
                <a:solidFill>
                  <a:srgbClr val="CC0000"/>
                </a:solidFill>
                <a:latin typeface="Symbol" charset="2"/>
              </a:rPr>
              <a:t>ϕ</a:t>
            </a:r>
            <a:r>
              <a:rPr lang="en-US" sz="1600" b="1" dirty="0">
                <a:solidFill>
                  <a:srgbClr val="CC0000"/>
                </a:solidFill>
                <a:latin typeface="Symbol" charset="2"/>
              </a:rPr>
              <a:t>=</a:t>
            </a:r>
            <a:r>
              <a:rPr lang="en-US" sz="1600" b="1" dirty="0">
                <a:solidFill>
                  <a:srgbClr val="CC0000"/>
                </a:solidFill>
                <a:latin typeface="+mj-lt"/>
              </a:rPr>
              <a:t>0</a:t>
            </a:r>
            <a:r>
              <a:rPr lang="en-US" sz="1600" b="1" dirty="0">
                <a:solidFill>
                  <a:srgbClr val="CC0000"/>
                </a:solidFill>
                <a:latin typeface="+mj-lt"/>
                <a:sym typeface="Wingdings"/>
              </a:rPr>
              <a:t> - </a:t>
            </a:r>
            <a:r>
              <a:rPr lang="en-US" sz="1600" b="1" dirty="0" err="1">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mc:AlternateContent xmlns:mc="http://schemas.openxmlformats.org/markup-compatibility/2006">
              <mc:Choice xmlns:v="urn:schemas-microsoft-com:vml" Requires="v">
                <p:oleObj spid="_x0000_s235402" name="Equation" r:id="rId10" imgW="266700" imgH="152400" progId="Equation.DSMT4">
                  <p:embed/>
                </p:oleObj>
              </mc:Choice>
              <mc:Fallback>
                <p:oleObj name="Equation" r:id="rId10" imgW="266700" imgH="152400" progId="Equation.DSMT4">
                  <p:embed/>
                  <p:pic>
                    <p:nvPicPr>
                      <p:cNvPr id="358412" name="Object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5718175"/>
                        <a:ext cx="503238" cy="28575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mc:AlternateContent xmlns:mc="http://schemas.openxmlformats.org/markup-compatibility/2006">
              <mc:Choice xmlns:v="urn:schemas-microsoft-com:vml" Requires="v">
                <p:oleObj spid="_x0000_s235403" name="Equation" r:id="rId12" imgW="546100" imgH="190500" progId="Equation.DSMT4">
                  <p:embed/>
                </p:oleObj>
              </mc:Choice>
              <mc:Fallback>
                <p:oleObj name="Equation" r:id="rId12" imgW="546100" imgH="190500" progId="Equation.DSMT4">
                  <p:embed/>
                  <p:pic>
                    <p:nvPicPr>
                      <p:cNvPr id="358417"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2513" y="3886200"/>
                        <a:ext cx="116205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mc:AlternateContent xmlns:mc="http://schemas.openxmlformats.org/markup-compatibility/2006">
              <mc:Choice xmlns:v="urn:schemas-microsoft-com:vml" Requires="v">
                <p:oleObj spid="_x0000_s235404" name="Equation" r:id="rId14" imgW="736600" imgH="254000" progId="Equation.DSMT4">
                  <p:embed/>
                </p:oleObj>
              </mc:Choice>
              <mc:Fallback>
                <p:oleObj name="Equation" r:id="rId14" imgW="736600" imgH="254000" progId="Equation.DSMT4">
                  <p:embed/>
                  <p:pic>
                    <p:nvPicPr>
                      <p:cNvPr id="358422" name="Object 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05588" y="5102225"/>
                        <a:ext cx="1490662" cy="51276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mc:AlternateContent xmlns:mc="http://schemas.openxmlformats.org/markup-compatibility/2006">
              <mc:Choice xmlns:v="urn:schemas-microsoft-com:vml" Requires="v">
                <p:oleObj spid="_x0000_s235405" name="Equation" r:id="rId16" imgW="482400" imgH="203040" progId="Equation.DSMT4">
                  <p:embed/>
                </p:oleObj>
              </mc:Choice>
              <mc:Fallback>
                <p:oleObj name="Equation" r:id="rId16" imgW="482400" imgH="203040" progId="Equation.DSMT4">
                  <p:embed/>
                  <p:pic>
                    <p:nvPicPr>
                      <p:cNvPr id="358423" name="Object 2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89900" y="5154613"/>
                        <a:ext cx="977900" cy="4095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mc:AlternateContent xmlns:mc="http://schemas.openxmlformats.org/markup-compatibility/2006">
              <mc:Choice xmlns:v="urn:schemas-microsoft-com:vml" Requires="v">
                <p:oleObj spid="_x0000_s235406" name="Equation" r:id="rId18" imgW="901700" imgH="342900" progId="Equation.DSMT4">
                  <p:embed/>
                </p:oleObj>
              </mc:Choice>
              <mc:Fallback>
                <p:oleObj name="Equation" r:id="rId18" imgW="901700" imgH="342900" progId="Equation.DSMT4">
                  <p:embed/>
                  <p:pic>
                    <p:nvPicPr>
                      <p:cNvPr id="358426" name="Object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03550" y="5551488"/>
                        <a:ext cx="1700213"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mc:AlternateContent xmlns:mc="http://schemas.openxmlformats.org/markup-compatibility/2006">
              <mc:Choice xmlns:v="urn:schemas-microsoft-com:vml" Requires="v">
                <p:oleObj spid="_x0000_s235407" name="Equation" r:id="rId20" imgW="1003300" imgH="342900" progId="Equation.DSMT4">
                  <p:embed/>
                </p:oleObj>
              </mc:Choice>
              <mc:Fallback>
                <p:oleObj name="Equation" r:id="rId20" imgW="1003300" imgH="342900" progId="Equation.DSMT4">
                  <p:embed/>
                  <p:pic>
                    <p:nvPicPr>
                      <p:cNvPr id="358427" name="Object 27"/>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83113" y="5551488"/>
                        <a:ext cx="1893887" cy="6445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mc:AlternateContent xmlns:mc="http://schemas.openxmlformats.org/markup-compatibility/2006">
              <mc:Choice xmlns:v="urn:schemas-microsoft-com:vml" Requires="v">
                <p:oleObj spid="_x0000_s235408" name="Equation" r:id="rId22" imgW="1003300" imgH="317500" progId="Equation.DSMT4">
                  <p:embed/>
                </p:oleObj>
              </mc:Choice>
              <mc:Fallback>
                <p:oleObj name="Equation" r:id="rId22" imgW="1003300" imgH="317500" progId="Equation.DSMT4">
                  <p:embed/>
                  <p:pic>
                    <p:nvPicPr>
                      <p:cNvPr id="358428" name="Object 2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5888" y="5591175"/>
                        <a:ext cx="1893887" cy="5969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mc:AlternateContent xmlns:mc="http://schemas.openxmlformats.org/markup-compatibility/2006">
              <mc:Choice xmlns:v="urn:schemas-microsoft-com:vml" Requires="v">
                <p:oleObj spid="_x0000_s235409" name="Equation" r:id="rId24" imgW="381000" imgH="228600" progId="Equation.DSMT4">
                  <p:embed/>
                </p:oleObj>
              </mc:Choice>
              <mc:Fallback>
                <p:oleObj name="Equation" r:id="rId24" imgW="381000" imgH="228600" progId="Equation.DSMT4">
                  <p:embed/>
                  <p:pic>
                    <p:nvPicPr>
                      <p:cNvPr id="358429" name="Object 2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324850" y="5689600"/>
                        <a:ext cx="719138" cy="430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331686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Apr. 8, 2020</a:t>
            </a:r>
          </a:p>
        </p:txBody>
      </p:sp>
      <p:sp>
        <p:nvSpPr>
          <p:cNvPr id="15" name="Footer Placeholder 4"/>
          <p:cNvSpPr>
            <a:spLocks noGrp="1"/>
          </p:cNvSpPr>
          <p:nvPr>
            <p:ph type="ftr" sz="quarter" idx="11"/>
          </p:nvPr>
        </p:nvSpPr>
        <p:spPr/>
        <p:txBody>
          <a:bodyPr/>
          <a:lstStyle/>
          <a:p>
            <a:r>
              <a:rPr lang="en-US"/>
              <a:t>PHYS 1444-002, Spring 2020                    Dr. Jaehoon Yu</a:t>
            </a:r>
          </a:p>
        </p:txBody>
      </p:sp>
      <p:sp>
        <p:nvSpPr>
          <p:cNvPr id="16" name="Slide Number Placeholder 5"/>
          <p:cNvSpPr>
            <a:spLocks noGrp="1"/>
          </p:cNvSpPr>
          <p:nvPr>
            <p:ph type="sldNum" sz="quarter" idx="12"/>
          </p:nvPr>
        </p:nvSpPr>
        <p:spPr/>
        <p:txBody>
          <a:bodyPr/>
          <a:lstStyle/>
          <a:p>
            <a:fld id="{99955B5F-3FB5-2140-80F0-FD13C008249F}" type="slidenum">
              <a:rPr lang="en-US"/>
              <a:pPr/>
              <a:t>17</a:t>
            </a:fld>
            <a:endParaRPr lang="en-US"/>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t>Will moving charge in a magnetic field experience force?</a:t>
            </a:r>
          </a:p>
          <a:p>
            <a:pPr lvl="1">
              <a:lnSpc>
                <a:spcPct val="80000"/>
              </a:lnSpc>
            </a:pPr>
            <a:r>
              <a:rPr lang="en-US" sz="2400" dirty="0"/>
              <a:t>Yes</a:t>
            </a:r>
          </a:p>
          <a:p>
            <a:pPr lvl="1">
              <a:lnSpc>
                <a:spcPct val="80000"/>
              </a:lnSpc>
            </a:pPr>
            <a:r>
              <a:rPr lang="en-US" sz="2400" dirty="0"/>
              <a:t>Why?</a:t>
            </a:r>
          </a:p>
          <a:p>
            <a:pPr lvl="1">
              <a:lnSpc>
                <a:spcPct val="80000"/>
              </a:lnSpc>
            </a:pPr>
            <a:r>
              <a:rPr lang="en-US" sz="2400" dirty="0"/>
              <a:t>Since the wire carrying current (moving charge) experiences force in a magnetic field, a free moving charge must feel the same kind of force…</a:t>
            </a:r>
            <a:r>
              <a:rPr lang="en-US" sz="2400" dirty="0">
                <a:sym typeface="Wingdings" charset="2"/>
              </a:rPr>
              <a:t></a:t>
            </a:r>
            <a:endParaRPr lang="en-US" sz="2400" dirty="0"/>
          </a:p>
          <a:p>
            <a:pPr>
              <a:lnSpc>
                <a:spcPct val="80000"/>
              </a:lnSpc>
            </a:pPr>
            <a:r>
              <a:rPr lang="en-US" sz="2800" dirty="0"/>
              <a:t>OK, then how much force would it experience?</a:t>
            </a:r>
          </a:p>
          <a:p>
            <a:pPr lvl="1">
              <a:lnSpc>
                <a:spcPct val="80000"/>
              </a:lnSpc>
            </a:pPr>
            <a:r>
              <a:rPr lang="en-US" sz="2400" dirty="0"/>
              <a:t>Let’s consider </a:t>
            </a:r>
            <a:r>
              <a:rPr lang="en-US" sz="2400" b="1" dirty="0">
                <a:solidFill>
                  <a:srgbClr val="FF0000"/>
                </a:solidFill>
              </a:rPr>
              <a:t>N</a:t>
            </a:r>
            <a:r>
              <a:rPr lang="en-US" sz="2400" dirty="0"/>
              <a:t> moving particles with charge </a:t>
            </a:r>
            <a:r>
              <a:rPr lang="en-US" sz="2400" b="1" dirty="0" err="1">
                <a:solidFill>
                  <a:srgbClr val="FF0000"/>
                </a:solidFill>
              </a:rPr>
              <a:t>q</a:t>
            </a:r>
            <a:r>
              <a:rPr lang="en-US" sz="2400" dirty="0"/>
              <a:t> each, and they pass by a given point in a time interval </a:t>
            </a:r>
            <a:r>
              <a:rPr lang="en-US" sz="2400" b="1" dirty="0" err="1">
                <a:solidFill>
                  <a:srgbClr val="FF0000"/>
                </a:solidFill>
              </a:rPr>
              <a:t>t</a:t>
            </a:r>
            <a:r>
              <a:rPr lang="en-US" sz="2400" dirty="0"/>
              <a:t>.</a:t>
            </a:r>
          </a:p>
          <a:p>
            <a:pPr lvl="2">
              <a:lnSpc>
                <a:spcPct val="80000"/>
              </a:lnSpc>
            </a:pPr>
            <a:r>
              <a:rPr lang="en-US" sz="2000" dirty="0"/>
              <a:t>What is the current?</a:t>
            </a:r>
          </a:p>
          <a:p>
            <a:pPr lvl="1">
              <a:lnSpc>
                <a:spcPct val="80000"/>
              </a:lnSpc>
            </a:pPr>
            <a:r>
              <a:rPr lang="en-US" sz="2400" dirty="0"/>
              <a:t>Let </a:t>
            </a:r>
            <a:r>
              <a:rPr lang="en-US" sz="2400" b="1" dirty="0">
                <a:solidFill>
                  <a:srgbClr val="FF0000"/>
                </a:solidFill>
              </a:rPr>
              <a:t>t</a:t>
            </a:r>
            <a:r>
              <a:rPr lang="en-US" sz="2400" dirty="0"/>
              <a:t> be the time for the charge </a:t>
            </a:r>
            <a:r>
              <a:rPr lang="en-US" sz="2400" b="1" dirty="0">
                <a:solidFill>
                  <a:srgbClr val="FF0000"/>
                </a:solidFill>
              </a:rPr>
              <a:t>q</a:t>
            </a:r>
            <a:r>
              <a:rPr lang="en-US" sz="2400" dirty="0"/>
              <a:t> to travel a distance </a:t>
            </a:r>
            <a:r>
              <a:rPr lang="en-US" sz="2400" b="1" dirty="0">
                <a:solidFill>
                  <a:srgbClr val="FF0000"/>
                </a:solidFill>
                <a:latin typeface="Lucida Calligraphy" panose="03010101010101010101" pitchFamily="66" charset="77"/>
              </a:rPr>
              <a:t>l</a:t>
            </a:r>
            <a:r>
              <a:rPr lang="en-US" sz="2400" b="1" dirty="0">
                <a:solidFill>
                  <a:srgbClr val="FF0000"/>
                </a:solidFill>
              </a:rPr>
              <a:t> </a:t>
            </a:r>
            <a:r>
              <a:rPr lang="en-US" sz="2400" dirty="0"/>
              <a:t>in a magnetic field </a:t>
            </a:r>
            <a:r>
              <a:rPr lang="en-US" sz="2400" b="1" dirty="0"/>
              <a:t>B</a:t>
            </a:r>
          </a:p>
          <a:p>
            <a:pPr lvl="2">
              <a:lnSpc>
                <a:spcPct val="80000"/>
              </a:lnSpc>
            </a:pPr>
            <a:r>
              <a:rPr lang="en-US" sz="2000" dirty="0"/>
              <a:t>Then, the length vector </a:t>
            </a:r>
            <a:r>
              <a:rPr lang="en-US" sz="2000" b="1" dirty="0">
                <a:latin typeface="Monotype Corsiva" charset="0"/>
              </a:rPr>
              <a:t>l</a:t>
            </a:r>
            <a:r>
              <a:rPr lang="en-US" sz="2000" dirty="0"/>
              <a:t> can be written as </a:t>
            </a:r>
          </a:p>
          <a:p>
            <a:pPr lvl="2">
              <a:lnSpc>
                <a:spcPct val="80000"/>
              </a:lnSpc>
            </a:pPr>
            <a:r>
              <a:rPr lang="en-US" sz="2000" dirty="0"/>
              <a:t>Where </a:t>
            </a:r>
            <a:r>
              <a:rPr lang="en-US" sz="2000" b="1" dirty="0" err="1"/>
              <a:t>v</a:t>
            </a:r>
            <a:r>
              <a:rPr lang="en-US" sz="2000" dirty="0"/>
              <a:t> is the velocity of the particle</a:t>
            </a:r>
          </a:p>
          <a:p>
            <a:pPr>
              <a:lnSpc>
                <a:spcPct val="80000"/>
              </a:lnSpc>
            </a:pPr>
            <a:r>
              <a:rPr lang="en-US" sz="2800" dirty="0"/>
              <a:t>Thus the force on N particles by the field is</a:t>
            </a:r>
          </a:p>
          <a:p>
            <a:pPr>
              <a:lnSpc>
                <a:spcPct val="80000"/>
              </a:lnSpc>
            </a:pPr>
            <a:r>
              <a:rPr lang="en-US" sz="2800" dirty="0"/>
              <a:t>The force on one particle with charge </a:t>
            </a:r>
            <a:r>
              <a:rPr lang="en-US" sz="2800" dirty="0" err="1"/>
              <a:t>q</a:t>
            </a:r>
            <a:r>
              <a:rPr lang="en-US" sz="2800" dirty="0"/>
              <a:t>, </a:t>
            </a:r>
          </a:p>
        </p:txBody>
      </p:sp>
      <p:sp>
        <p:nvSpPr>
          <p:cNvPr id="359427" name="Rectangle 3"/>
          <p:cNvSpPr>
            <a:spLocks noGrp="1" noChangeArrowheads="1"/>
          </p:cNvSpPr>
          <p:nvPr>
            <p:ph type="title"/>
          </p:nvPr>
        </p:nvSpPr>
        <p:spPr>
          <a:xfrm>
            <a:off x="381000" y="0"/>
            <a:ext cx="8534400" cy="609600"/>
          </a:xfrm>
        </p:spPr>
        <p:txBody>
          <a:bodyPr/>
          <a:lstStyle/>
          <a:p>
            <a:r>
              <a:rPr lang="en-US"/>
              <a:t> Magnetic Forces on a Moving Charge</a:t>
            </a:r>
          </a:p>
        </p:txBody>
      </p:sp>
      <p:graphicFrame>
        <p:nvGraphicFramePr>
          <p:cNvPr id="359428"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9143" name="Equation" r:id="rId4" imgW="914400" imgH="190080" progId="Equation.DSMT4">
                  <p:embed/>
                </p:oleObj>
              </mc:Choice>
              <mc:Fallback>
                <p:oleObj name="Equation" r:id="rId4" imgW="914400" imgH="190080" progId="Equation.DSMT4">
                  <p:embed/>
                  <p:pic>
                    <p:nvPicPr>
                      <p:cNvPr id="35942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29"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9144" name="Equation" r:id="rId6" imgW="914400" imgH="190080" progId="Equation.DSMT4">
                  <p:embed/>
                </p:oleObj>
              </mc:Choice>
              <mc:Fallback>
                <p:oleObj name="Equation" r:id="rId6" imgW="914400" imgH="190080" progId="Equation.DSMT4">
                  <p:embed/>
                  <p:pic>
                    <p:nvPicPr>
                      <p:cNvPr id="35942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0"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9145" name="Equation" r:id="rId7" imgW="914400" imgH="190080" progId="Equation.DSMT4">
                  <p:embed/>
                </p:oleObj>
              </mc:Choice>
              <mc:Fallback>
                <p:oleObj name="Equation" r:id="rId7" imgW="914400" imgH="190080" progId="Equation.DSMT4">
                  <p:embed/>
                  <p:pic>
                    <p:nvPicPr>
                      <p:cNvPr id="35943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9431" name="Object 7"/>
          <p:cNvGraphicFramePr>
            <a:graphicFrameLocks noChangeAspect="1"/>
          </p:cNvGraphicFramePr>
          <p:nvPr>
            <p:extLst>
              <p:ext uri="{D42A27DB-BD31-4B8C-83A1-F6EECF244321}">
                <p14:modId xmlns:p14="http://schemas.microsoft.com/office/powerpoint/2010/main" val="1026377271"/>
              </p:ext>
            </p:extLst>
          </p:nvPr>
        </p:nvGraphicFramePr>
        <p:xfrm>
          <a:off x="5410200" y="4648200"/>
          <a:ext cx="765010" cy="395288"/>
        </p:xfrm>
        <a:graphic>
          <a:graphicData uri="http://schemas.openxmlformats.org/presentationml/2006/ole">
            <mc:AlternateContent xmlns:mc="http://schemas.openxmlformats.org/markup-compatibility/2006">
              <mc:Choice xmlns:v="urn:schemas-microsoft-com:vml" Requires="v">
                <p:oleObj spid="_x0000_s239146" name="Equation" r:id="rId8" imgW="368300" imgH="190500" progId="Equation.DSMT4">
                  <p:embed/>
                </p:oleObj>
              </mc:Choice>
              <mc:Fallback>
                <p:oleObj name="Equation" r:id="rId8" imgW="368300" imgH="190500" progId="Equation.DSMT4">
                  <p:embed/>
                  <p:pic>
                    <p:nvPicPr>
                      <p:cNvPr id="35943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4648200"/>
                        <a:ext cx="765010" cy="3952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2" name="Object 8"/>
          <p:cNvGraphicFramePr>
            <a:graphicFrameLocks noChangeAspect="1"/>
          </p:cNvGraphicFramePr>
          <p:nvPr/>
        </p:nvGraphicFramePr>
        <p:xfrm>
          <a:off x="6324600" y="5346700"/>
          <a:ext cx="566738" cy="377825"/>
        </p:xfrm>
        <a:graphic>
          <a:graphicData uri="http://schemas.openxmlformats.org/presentationml/2006/ole">
            <mc:AlternateContent xmlns:mc="http://schemas.openxmlformats.org/markup-compatibility/2006">
              <mc:Choice xmlns:v="urn:schemas-microsoft-com:vml" Requires="v">
                <p:oleObj spid="_x0000_s239147" name="Equation" r:id="rId10" imgW="266700" imgH="177800" progId="Equation.DSMT4">
                  <p:embed/>
                </p:oleObj>
              </mc:Choice>
              <mc:Fallback>
                <p:oleObj name="Equation" r:id="rId10" imgW="266700" imgH="177800" progId="Equation.DSMT4">
                  <p:embed/>
                  <p:pic>
                    <p:nvPicPr>
                      <p:cNvPr id="35943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24600" y="5346700"/>
                        <a:ext cx="566738" cy="3778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3" name="Object 9"/>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239148" name="Equation" r:id="rId12" imgW="228600" imgH="152400" progId="Equation.DSMT4">
                  <p:embed/>
                </p:oleObj>
              </mc:Choice>
              <mc:Fallback>
                <p:oleObj name="Equation" r:id="rId12" imgW="228600" imgH="152400" progId="Equation.DSMT4">
                  <p:embed/>
                  <p:pic>
                    <p:nvPicPr>
                      <p:cNvPr id="359433"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4" name="Object 10"/>
          <p:cNvGraphicFramePr>
            <a:graphicFrameLocks noChangeAspect="1"/>
          </p:cNvGraphicFramePr>
          <p:nvPr/>
        </p:nvGraphicFramePr>
        <p:xfrm>
          <a:off x="5970588" y="5803900"/>
          <a:ext cx="1404937" cy="458788"/>
        </p:xfrm>
        <a:graphic>
          <a:graphicData uri="http://schemas.openxmlformats.org/presentationml/2006/ole">
            <mc:AlternateContent xmlns:mc="http://schemas.openxmlformats.org/markup-compatibility/2006">
              <mc:Choice xmlns:v="urn:schemas-microsoft-com:vml" Requires="v">
                <p:oleObj spid="_x0000_s239149" name="Equation" r:id="rId14" imgW="660400" imgH="215900" progId="Equation.DSMT4">
                  <p:embed/>
                </p:oleObj>
              </mc:Choice>
              <mc:Fallback>
                <p:oleObj name="Equation" r:id="rId14" imgW="660400" imgH="215900" progId="Equation.DSMT4">
                  <p:embed/>
                  <p:pic>
                    <p:nvPicPr>
                      <p:cNvPr id="359434"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0588" y="5803900"/>
                        <a:ext cx="1404937" cy="458788"/>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59435" name="Object 11"/>
          <p:cNvGraphicFramePr>
            <a:graphicFrameLocks noChangeAspect="1"/>
          </p:cNvGraphicFramePr>
          <p:nvPr/>
        </p:nvGraphicFramePr>
        <p:xfrm>
          <a:off x="6845300" y="5346700"/>
          <a:ext cx="1079500" cy="404813"/>
        </p:xfrm>
        <a:graphic>
          <a:graphicData uri="http://schemas.openxmlformats.org/presentationml/2006/ole">
            <mc:AlternateContent xmlns:mc="http://schemas.openxmlformats.org/markup-compatibility/2006">
              <mc:Choice xmlns:v="urn:schemas-microsoft-com:vml" Requires="v">
                <p:oleObj spid="_x0000_s239150" name="Equation" r:id="rId16" imgW="508000" imgH="190500" progId="Equation.DSMT4">
                  <p:embed/>
                </p:oleObj>
              </mc:Choice>
              <mc:Fallback>
                <p:oleObj name="Equation" r:id="rId16" imgW="508000" imgH="190500" progId="Equation.DSMT4">
                  <p:embed/>
                  <p:pic>
                    <p:nvPicPr>
                      <p:cNvPr id="35943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45300" y="5346700"/>
                        <a:ext cx="1079500"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6" name="Object 12"/>
          <p:cNvGraphicFramePr>
            <a:graphicFrameLocks noChangeAspect="1"/>
          </p:cNvGraphicFramePr>
          <p:nvPr/>
        </p:nvGraphicFramePr>
        <p:xfrm>
          <a:off x="7835900" y="5318125"/>
          <a:ext cx="1106488" cy="458788"/>
        </p:xfrm>
        <a:graphic>
          <a:graphicData uri="http://schemas.openxmlformats.org/presentationml/2006/ole">
            <mc:AlternateContent xmlns:mc="http://schemas.openxmlformats.org/markup-compatibility/2006">
              <mc:Choice xmlns:v="urn:schemas-microsoft-com:vml" Requires="v">
                <p:oleObj spid="_x0000_s239151" name="Equation" r:id="rId18" imgW="520700" imgH="215900" progId="Equation.DSMT4">
                  <p:embed/>
                </p:oleObj>
              </mc:Choice>
              <mc:Fallback>
                <p:oleObj name="Equation" r:id="rId18" imgW="520700" imgH="215900" progId="Equation.DSMT4">
                  <p:embed/>
                  <p:pic>
                    <p:nvPicPr>
                      <p:cNvPr id="359436"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835900" y="5318125"/>
                        <a:ext cx="1106488" cy="458788"/>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59437" name="Object 13"/>
          <p:cNvGraphicFramePr>
            <a:graphicFrameLocks noChangeAspect="1"/>
          </p:cNvGraphicFramePr>
          <p:nvPr/>
        </p:nvGraphicFramePr>
        <p:xfrm>
          <a:off x="3894138" y="3719513"/>
          <a:ext cx="754062" cy="490537"/>
        </p:xfrm>
        <a:graphic>
          <a:graphicData uri="http://schemas.openxmlformats.org/presentationml/2006/ole">
            <mc:AlternateContent xmlns:mc="http://schemas.openxmlformats.org/markup-compatibility/2006">
              <mc:Choice xmlns:v="urn:schemas-microsoft-com:vml" Requires="v">
                <p:oleObj spid="_x0000_s239152" name="Equation" r:id="rId20" imgW="330200" imgH="215900" progId="Equation.DSMT4">
                  <p:embed/>
                </p:oleObj>
              </mc:Choice>
              <mc:Fallback>
                <p:oleObj name="Equation" r:id="rId20" imgW="330200" imgH="215900" progId="Equation.DSMT4">
                  <p:embed/>
                  <p:pic>
                    <p:nvPicPr>
                      <p:cNvPr id="35943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4138" y="3719513"/>
                        <a:ext cx="754062" cy="490537"/>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9359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wipe(left)">
                                      <p:cBhvr>
                                        <p:cTn id="7" dur="500"/>
                                        <p:tgtEl>
                                          <p:spTgt spid="359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wipe(left)">
                                      <p:cBhvr>
                                        <p:cTn id="12" dur="500"/>
                                        <p:tgtEl>
                                          <p:spTgt spid="359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9426">
                                            <p:txEl>
                                              <p:pRg st="2" end="2"/>
                                            </p:txEl>
                                          </p:spTgt>
                                        </p:tgtEl>
                                        <p:attrNameLst>
                                          <p:attrName>style.visibility</p:attrName>
                                        </p:attrNameLst>
                                      </p:cBhvr>
                                      <p:to>
                                        <p:strVal val="visible"/>
                                      </p:to>
                                    </p:set>
                                    <p:animEffect transition="in" filter="wipe(left)">
                                      <p:cBhvr>
                                        <p:cTn id="17" dur="500"/>
                                        <p:tgtEl>
                                          <p:spTgt spid="359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9426">
                                            <p:txEl>
                                              <p:pRg st="3" end="3"/>
                                            </p:txEl>
                                          </p:spTgt>
                                        </p:tgtEl>
                                        <p:attrNameLst>
                                          <p:attrName>style.visibility</p:attrName>
                                        </p:attrNameLst>
                                      </p:cBhvr>
                                      <p:to>
                                        <p:strVal val="visible"/>
                                      </p:to>
                                    </p:set>
                                    <p:animEffect transition="in" filter="wipe(left)">
                                      <p:cBhvr>
                                        <p:cTn id="22" dur="500"/>
                                        <p:tgtEl>
                                          <p:spTgt spid="359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9426">
                                            <p:txEl>
                                              <p:pRg st="4" end="4"/>
                                            </p:txEl>
                                          </p:spTgt>
                                        </p:tgtEl>
                                        <p:attrNameLst>
                                          <p:attrName>style.visibility</p:attrName>
                                        </p:attrNameLst>
                                      </p:cBhvr>
                                      <p:to>
                                        <p:strVal val="visible"/>
                                      </p:to>
                                    </p:set>
                                    <p:animEffect transition="in" filter="wipe(left)">
                                      <p:cBhvr>
                                        <p:cTn id="27" dur="500"/>
                                        <p:tgtEl>
                                          <p:spTgt spid="359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9426">
                                            <p:txEl>
                                              <p:pRg st="5" end="5"/>
                                            </p:txEl>
                                          </p:spTgt>
                                        </p:tgtEl>
                                        <p:attrNameLst>
                                          <p:attrName>style.visibility</p:attrName>
                                        </p:attrNameLst>
                                      </p:cBhvr>
                                      <p:to>
                                        <p:strVal val="visible"/>
                                      </p:to>
                                    </p:set>
                                    <p:animEffect transition="in" filter="wipe(left)">
                                      <p:cBhvr>
                                        <p:cTn id="32" dur="500"/>
                                        <p:tgtEl>
                                          <p:spTgt spid="359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9426">
                                            <p:txEl>
                                              <p:pRg st="6" end="6"/>
                                            </p:txEl>
                                          </p:spTgt>
                                        </p:tgtEl>
                                        <p:attrNameLst>
                                          <p:attrName>style.visibility</p:attrName>
                                        </p:attrNameLst>
                                      </p:cBhvr>
                                      <p:to>
                                        <p:strVal val="visible"/>
                                      </p:to>
                                    </p:set>
                                    <p:animEffect transition="in" filter="wipe(left)">
                                      <p:cBhvr>
                                        <p:cTn id="37" dur="500"/>
                                        <p:tgtEl>
                                          <p:spTgt spid="359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59433"/>
                                        </p:tgtEl>
                                        <p:attrNameLst>
                                          <p:attrName>style.visibility</p:attrName>
                                        </p:attrNameLst>
                                      </p:cBhvr>
                                      <p:to>
                                        <p:strVal val="visible"/>
                                      </p:to>
                                    </p:set>
                                    <p:animEffect transition="in" filter="wipe(left)">
                                      <p:cBhvr>
                                        <p:cTn id="42" dur="500"/>
                                        <p:tgtEl>
                                          <p:spTgt spid="3594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59437"/>
                                        </p:tgtEl>
                                        <p:attrNameLst>
                                          <p:attrName>style.visibility</p:attrName>
                                        </p:attrNameLst>
                                      </p:cBhvr>
                                      <p:to>
                                        <p:strVal val="visible"/>
                                      </p:to>
                                    </p:set>
                                    <p:animEffect transition="in" filter="wipe(left)">
                                      <p:cBhvr>
                                        <p:cTn id="47" dur="500"/>
                                        <p:tgtEl>
                                          <p:spTgt spid="3594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9426">
                                            <p:txEl>
                                              <p:pRg st="7" end="7"/>
                                            </p:txEl>
                                          </p:spTgt>
                                        </p:tgtEl>
                                        <p:attrNameLst>
                                          <p:attrName>style.visibility</p:attrName>
                                        </p:attrNameLst>
                                      </p:cBhvr>
                                      <p:to>
                                        <p:strVal val="visible"/>
                                      </p:to>
                                    </p:set>
                                    <p:animEffect transition="in" filter="wipe(left)">
                                      <p:cBhvr>
                                        <p:cTn id="52" dur="500"/>
                                        <p:tgtEl>
                                          <p:spTgt spid="359426">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9426">
                                            <p:txEl>
                                              <p:pRg st="8" end="8"/>
                                            </p:txEl>
                                          </p:spTgt>
                                        </p:tgtEl>
                                        <p:attrNameLst>
                                          <p:attrName>style.visibility</p:attrName>
                                        </p:attrNameLst>
                                      </p:cBhvr>
                                      <p:to>
                                        <p:strVal val="visible"/>
                                      </p:to>
                                    </p:set>
                                    <p:animEffect transition="in" filter="wipe(left)">
                                      <p:cBhvr>
                                        <p:cTn id="57" dur="500"/>
                                        <p:tgtEl>
                                          <p:spTgt spid="359426">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9431"/>
                                        </p:tgtEl>
                                        <p:attrNameLst>
                                          <p:attrName>style.visibility</p:attrName>
                                        </p:attrNameLst>
                                      </p:cBhvr>
                                      <p:to>
                                        <p:strVal val="visible"/>
                                      </p:to>
                                    </p:set>
                                    <p:animEffect transition="in" filter="wipe(left)">
                                      <p:cBhvr>
                                        <p:cTn id="62" dur="500"/>
                                        <p:tgtEl>
                                          <p:spTgt spid="3594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9426">
                                            <p:txEl>
                                              <p:pRg st="9" end="9"/>
                                            </p:txEl>
                                          </p:spTgt>
                                        </p:tgtEl>
                                        <p:attrNameLst>
                                          <p:attrName>style.visibility</p:attrName>
                                        </p:attrNameLst>
                                      </p:cBhvr>
                                      <p:to>
                                        <p:strVal val="visible"/>
                                      </p:to>
                                    </p:set>
                                    <p:animEffect transition="in" filter="wipe(left)">
                                      <p:cBhvr>
                                        <p:cTn id="67" dur="500"/>
                                        <p:tgtEl>
                                          <p:spTgt spid="359426">
                                            <p:txEl>
                                              <p:pRg st="9" end="9"/>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9426">
                                            <p:txEl>
                                              <p:pRg st="10" end="10"/>
                                            </p:txEl>
                                          </p:spTgt>
                                        </p:tgtEl>
                                        <p:attrNameLst>
                                          <p:attrName>style.visibility</p:attrName>
                                        </p:attrNameLst>
                                      </p:cBhvr>
                                      <p:to>
                                        <p:strVal val="visible"/>
                                      </p:to>
                                    </p:set>
                                    <p:animEffect transition="in" filter="wipe(left)">
                                      <p:cBhvr>
                                        <p:cTn id="72" dur="500"/>
                                        <p:tgtEl>
                                          <p:spTgt spid="359426">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9432"/>
                                        </p:tgtEl>
                                        <p:attrNameLst>
                                          <p:attrName>style.visibility</p:attrName>
                                        </p:attrNameLst>
                                      </p:cBhvr>
                                      <p:to>
                                        <p:strVal val="visible"/>
                                      </p:to>
                                    </p:set>
                                    <p:animEffect transition="in" filter="wipe(left)">
                                      <p:cBhvr>
                                        <p:cTn id="77" dur="500"/>
                                        <p:tgtEl>
                                          <p:spTgt spid="35943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59435"/>
                                        </p:tgtEl>
                                        <p:attrNameLst>
                                          <p:attrName>style.visibility</p:attrName>
                                        </p:attrNameLst>
                                      </p:cBhvr>
                                      <p:to>
                                        <p:strVal val="visible"/>
                                      </p:to>
                                    </p:set>
                                    <p:animEffect transition="in" filter="wipe(left)">
                                      <p:cBhvr>
                                        <p:cTn id="82" dur="500"/>
                                        <p:tgtEl>
                                          <p:spTgt spid="35943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59436"/>
                                        </p:tgtEl>
                                        <p:attrNameLst>
                                          <p:attrName>style.visibility</p:attrName>
                                        </p:attrNameLst>
                                      </p:cBhvr>
                                      <p:to>
                                        <p:strVal val="visible"/>
                                      </p:to>
                                    </p:set>
                                    <p:animEffect transition="in" filter="wipe(left)">
                                      <p:cBhvr>
                                        <p:cTn id="87" dur="500"/>
                                        <p:tgtEl>
                                          <p:spTgt spid="35943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59426">
                                            <p:txEl>
                                              <p:pRg st="11" end="11"/>
                                            </p:txEl>
                                          </p:spTgt>
                                        </p:tgtEl>
                                        <p:attrNameLst>
                                          <p:attrName>style.visibility</p:attrName>
                                        </p:attrNameLst>
                                      </p:cBhvr>
                                      <p:to>
                                        <p:strVal val="visible"/>
                                      </p:to>
                                    </p:set>
                                    <p:animEffect transition="in" filter="wipe(left)">
                                      <p:cBhvr>
                                        <p:cTn id="92" dur="500"/>
                                        <p:tgtEl>
                                          <p:spTgt spid="359426">
                                            <p:txEl>
                                              <p:pRg st="11" end="1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59434"/>
                                        </p:tgtEl>
                                        <p:attrNameLst>
                                          <p:attrName>style.visibility</p:attrName>
                                        </p:attrNameLst>
                                      </p:cBhvr>
                                      <p:to>
                                        <p:strVal val="visible"/>
                                      </p:to>
                                    </p:set>
                                    <p:animEffect transition="in" filter="wipe(left)">
                                      <p:cBhvr>
                                        <p:cTn id="97" dur="5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Apr. 8,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C5AAB510-0944-C84B-B716-DDD6DD59B2D4}" type="slidenum">
              <a:rPr lang="en-US"/>
              <a:pPr/>
              <a:t>18</a:t>
            </a:fld>
            <a:endParaRPr lang="en-US"/>
          </a:p>
        </p:txBody>
      </p:sp>
      <p:pic>
        <p:nvPicPr>
          <p:cNvPr id="360450" name="Picture 2" descr="FG27_016"/>
          <p:cNvPicPr>
            <a:picLocks noChangeAspect="1" noChangeArrowheads="1"/>
          </p:cNvPicPr>
          <p:nvPr/>
        </p:nvPicPr>
        <p:blipFill>
          <a:blip r:embed="rId3"/>
          <a:srcRect/>
          <a:stretch>
            <a:fillRect/>
          </a:stretch>
        </p:blipFill>
        <p:spPr bwMode="auto">
          <a:xfrm>
            <a:off x="5791200" y="4953000"/>
            <a:ext cx="3352800" cy="1905000"/>
          </a:xfrm>
          <a:prstGeom prst="rect">
            <a:avLst/>
          </a:prstGeom>
          <a:noFill/>
        </p:spPr>
      </p:pic>
      <p:sp>
        <p:nvSpPr>
          <p:cNvPr id="360451" name="Rectangle 3"/>
          <p:cNvSpPr>
            <a:spLocks noGrp="1" noChangeArrowheads="1"/>
          </p:cNvSpPr>
          <p:nvPr>
            <p:ph type="body" idx="1"/>
          </p:nvPr>
        </p:nvSpPr>
        <p:spPr>
          <a:xfrm>
            <a:off x="228600" y="609600"/>
            <a:ext cx="8686800" cy="5257800"/>
          </a:xfrm>
        </p:spPr>
        <p:txBody>
          <a:bodyPr/>
          <a:lstStyle/>
          <a:p>
            <a:pPr>
              <a:lnSpc>
                <a:spcPct val="90000"/>
              </a:lnSpc>
            </a:pPr>
            <a:r>
              <a:rPr lang="en-US" dirty="0"/>
              <a:t>This can be an alternate way of defining the magnetic field.</a:t>
            </a:r>
          </a:p>
          <a:p>
            <a:pPr lvl="1">
              <a:lnSpc>
                <a:spcPct val="90000"/>
              </a:lnSpc>
            </a:pPr>
            <a:r>
              <a:rPr lang="en-US" dirty="0"/>
              <a:t>How?</a:t>
            </a:r>
          </a:p>
          <a:p>
            <a:pPr lvl="1">
              <a:lnSpc>
                <a:spcPct val="90000"/>
              </a:lnSpc>
            </a:pPr>
            <a:r>
              <a:rPr lang="en-US" dirty="0"/>
              <a:t>The magnitude of the magnetic force on a particle with charge </a:t>
            </a:r>
            <a:r>
              <a:rPr lang="en-US" b="1" dirty="0">
                <a:solidFill>
                  <a:srgbClr val="FF0000"/>
                </a:solidFill>
              </a:rPr>
              <a:t>q</a:t>
            </a:r>
            <a:r>
              <a:rPr lang="en-US" dirty="0"/>
              <a:t> moving with a velocity </a:t>
            </a:r>
            <a:r>
              <a:rPr lang="en-US" b="1" dirty="0">
                <a:solidFill>
                  <a:srgbClr val="FF0000"/>
                </a:solidFill>
              </a:rPr>
              <a:t>v</a:t>
            </a:r>
            <a:r>
              <a:rPr lang="en-US" dirty="0"/>
              <a:t> in a field </a:t>
            </a:r>
            <a:r>
              <a:rPr lang="en-US" b="1" dirty="0">
                <a:solidFill>
                  <a:srgbClr val="FF0000"/>
                </a:solidFill>
              </a:rPr>
              <a:t>B</a:t>
            </a:r>
            <a:r>
              <a:rPr lang="en-US" dirty="0"/>
              <a:t> is </a:t>
            </a:r>
          </a:p>
          <a:p>
            <a:pPr lvl="2">
              <a:lnSpc>
                <a:spcPct val="90000"/>
              </a:lnSpc>
            </a:pPr>
            <a:r>
              <a:rPr lang="en-US" dirty="0"/>
              <a:t> </a:t>
            </a:r>
          </a:p>
          <a:p>
            <a:pPr lvl="2">
              <a:lnSpc>
                <a:spcPct val="90000"/>
              </a:lnSpc>
            </a:pPr>
            <a:r>
              <a:rPr lang="en-US" dirty="0"/>
              <a:t>What is </a:t>
            </a:r>
            <a:r>
              <a:rPr lang="en-US" dirty="0" err="1">
                <a:latin typeface="Symbol" charset="2"/>
              </a:rPr>
              <a:t>θ</a:t>
            </a:r>
            <a:r>
              <a:rPr lang="en-US" dirty="0"/>
              <a:t>?</a:t>
            </a:r>
          </a:p>
          <a:p>
            <a:pPr lvl="3">
              <a:lnSpc>
                <a:spcPct val="90000"/>
              </a:lnSpc>
            </a:pPr>
            <a:r>
              <a:rPr lang="en-US" dirty="0"/>
              <a:t>The angle between the magnetic field and the direction of particle’s movement</a:t>
            </a:r>
          </a:p>
          <a:p>
            <a:pPr lvl="2">
              <a:lnSpc>
                <a:spcPct val="90000"/>
              </a:lnSpc>
            </a:pPr>
            <a:r>
              <a:rPr lang="en-US" dirty="0"/>
              <a:t>When is the force maximum?</a:t>
            </a:r>
          </a:p>
          <a:p>
            <a:pPr lvl="3">
              <a:lnSpc>
                <a:spcPct val="90000"/>
              </a:lnSpc>
            </a:pPr>
            <a:r>
              <a:rPr lang="en-US" dirty="0"/>
              <a:t>When the angle between the field and the velocity vector is perpendicular.</a:t>
            </a:r>
          </a:p>
          <a:p>
            <a:pPr lvl="2">
              <a:lnSpc>
                <a:spcPct val="90000"/>
              </a:lnSpc>
            </a:pPr>
            <a:r>
              <a:rPr lang="en-US" dirty="0"/>
              <a:t>                      </a:t>
            </a:r>
            <a:r>
              <a:rPr lang="en-US" dirty="0" err="1">
                <a:sym typeface="Wingdings" charset="2"/>
              </a:rPr>
              <a:t></a:t>
            </a:r>
            <a:r>
              <a:rPr lang="en-US" dirty="0"/>
              <a:t> </a:t>
            </a:r>
          </a:p>
        </p:txBody>
      </p:sp>
      <p:sp>
        <p:nvSpPr>
          <p:cNvPr id="360452" name="Rectangle 4"/>
          <p:cNvSpPr>
            <a:spLocks noGrp="1" noChangeArrowheads="1"/>
          </p:cNvSpPr>
          <p:nvPr>
            <p:ph type="title"/>
          </p:nvPr>
        </p:nvSpPr>
        <p:spPr>
          <a:xfrm>
            <a:off x="381000" y="76200"/>
            <a:ext cx="8534400" cy="609600"/>
          </a:xfrm>
        </p:spPr>
        <p:txBody>
          <a:bodyPr/>
          <a:lstStyle/>
          <a:p>
            <a:r>
              <a:rPr lang="en-US"/>
              <a:t> Magnetic Forces on a Moving Charge</a:t>
            </a:r>
          </a:p>
        </p:txBody>
      </p:sp>
      <p:graphicFrame>
        <p:nvGraphicFramePr>
          <p:cNvPr id="3604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9947" name="Equation" r:id="rId4" imgW="914400" imgH="190080" progId="Equation.DSMT4">
                  <p:embed/>
                </p:oleObj>
              </mc:Choice>
              <mc:Fallback>
                <p:oleObj name="Equation" r:id="rId4" imgW="914400" imgH="190080" progId="Equation.DSMT4">
                  <p:embed/>
                  <p:pic>
                    <p:nvPicPr>
                      <p:cNvPr id="3604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4"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39948" name="Equation" r:id="rId6" imgW="914400" imgH="190080" progId="Equation.DSMT4">
                  <p:embed/>
                </p:oleObj>
              </mc:Choice>
              <mc:Fallback>
                <p:oleObj name="Equation" r:id="rId6" imgW="914400" imgH="190080" progId="Equation.DSMT4">
                  <p:embed/>
                  <p:pic>
                    <p:nvPicPr>
                      <p:cNvPr id="360454"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5"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39949" name="Equation" r:id="rId7" imgW="914400" imgH="190080" progId="Equation.DSMT4">
                  <p:embed/>
                </p:oleObj>
              </mc:Choice>
              <mc:Fallback>
                <p:oleObj name="Equation" r:id="rId7" imgW="914400" imgH="190080" progId="Equation.DSMT4">
                  <p:embed/>
                  <p:pic>
                    <p:nvPicPr>
                      <p:cNvPr id="36045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0456" name="Object 8"/>
          <p:cNvGraphicFramePr>
            <a:graphicFrameLocks noChangeAspect="1"/>
          </p:cNvGraphicFramePr>
          <p:nvPr/>
        </p:nvGraphicFramePr>
        <p:xfrm>
          <a:off x="1550988" y="2895600"/>
          <a:ext cx="1646237" cy="404813"/>
        </p:xfrm>
        <a:graphic>
          <a:graphicData uri="http://schemas.openxmlformats.org/presentationml/2006/ole">
            <mc:AlternateContent xmlns:mc="http://schemas.openxmlformats.org/markup-compatibility/2006">
              <mc:Choice xmlns:v="urn:schemas-microsoft-com:vml" Requires="v">
                <p:oleObj spid="_x0000_s239950" name="Equation" r:id="rId8" imgW="774700" imgH="190500" progId="Equation.DSMT4">
                  <p:embed/>
                </p:oleObj>
              </mc:Choice>
              <mc:Fallback>
                <p:oleObj name="Equation" r:id="rId8" imgW="774700" imgH="190500" progId="Equation.DSMT4">
                  <p:embed/>
                  <p:pic>
                    <p:nvPicPr>
                      <p:cNvPr id="360456"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0988" y="2895600"/>
                        <a:ext cx="1646237" cy="4048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0457" name="Object 9"/>
          <p:cNvGraphicFramePr>
            <a:graphicFrameLocks noChangeAspect="1"/>
          </p:cNvGraphicFramePr>
          <p:nvPr/>
        </p:nvGraphicFramePr>
        <p:xfrm>
          <a:off x="1447800" y="5002213"/>
          <a:ext cx="1404938" cy="485775"/>
        </p:xfrm>
        <a:graphic>
          <a:graphicData uri="http://schemas.openxmlformats.org/presentationml/2006/ole">
            <mc:AlternateContent xmlns:mc="http://schemas.openxmlformats.org/markup-compatibility/2006">
              <mc:Choice xmlns:v="urn:schemas-microsoft-com:vml" Requires="v">
                <p:oleObj spid="_x0000_s239951" name="Equation" r:id="rId10" imgW="660400" imgH="228600" progId="Equation.DSMT4">
                  <p:embed/>
                </p:oleObj>
              </mc:Choice>
              <mc:Fallback>
                <p:oleObj name="Equation" r:id="rId10" imgW="660400" imgH="228600" progId="Equation.DSMT4">
                  <p:embed/>
                  <p:pic>
                    <p:nvPicPr>
                      <p:cNvPr id="360457"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5002213"/>
                        <a:ext cx="1404938"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800">
                <a:solidFill>
                  <a:srgbClr val="660066"/>
                </a:solidFill>
                <a:latin typeface="Arial Narrow" charset="0"/>
                <a:ea typeface="ＭＳ Ｐゴシック" charset="-128"/>
              </a:rPr>
              <a:t>The direction of the force follows the right-hand-rule and is perpendicular to the direction of the magnetic field</a:t>
            </a:r>
          </a:p>
        </p:txBody>
      </p:sp>
      <p:graphicFrame>
        <p:nvGraphicFramePr>
          <p:cNvPr id="360459" name="Object 11"/>
          <p:cNvGraphicFramePr>
            <a:graphicFrameLocks noChangeAspect="1"/>
          </p:cNvGraphicFramePr>
          <p:nvPr/>
        </p:nvGraphicFramePr>
        <p:xfrm>
          <a:off x="3429000" y="4943475"/>
          <a:ext cx="914400" cy="684213"/>
        </p:xfrm>
        <a:graphic>
          <a:graphicData uri="http://schemas.openxmlformats.org/presentationml/2006/ole">
            <mc:AlternateContent xmlns:mc="http://schemas.openxmlformats.org/markup-compatibility/2006">
              <mc:Choice xmlns:v="urn:schemas-microsoft-com:vml" Requires="v">
                <p:oleObj spid="_x0000_s239952" name="Equation" r:id="rId12" imgW="558800" imgH="419100" progId="Equation.DSMT4">
                  <p:embed/>
                </p:oleObj>
              </mc:Choice>
              <mc:Fallback>
                <p:oleObj name="Equation" r:id="rId12" imgW="558800" imgH="419100" progId="Equation.DSMT4">
                  <p:embed/>
                  <p:pic>
                    <p:nvPicPr>
                      <p:cNvPr id="360459"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4943475"/>
                        <a:ext cx="914400" cy="684213"/>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346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left)">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left)">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left)">
                                      <p:cBhvr>
                                        <p:cTn id="17" dur="500"/>
                                        <p:tgtEl>
                                          <p:spTgt spid="360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left)">
                                      <p:cBhvr>
                                        <p:cTn id="22" dur="500"/>
                                        <p:tgtEl>
                                          <p:spTgt spid="36045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60456"/>
                                        </p:tgtEl>
                                        <p:attrNameLst>
                                          <p:attrName>style.visibility</p:attrName>
                                        </p:attrNameLst>
                                      </p:cBhvr>
                                      <p:to>
                                        <p:strVal val="visible"/>
                                      </p:to>
                                    </p:set>
                                    <p:animEffect transition="in" filter="wipe(left)">
                                      <p:cBhvr>
                                        <p:cTn id="25" dur="500"/>
                                        <p:tgtEl>
                                          <p:spTgt spid="36045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60451">
                                            <p:txEl>
                                              <p:pRg st="4" end="4"/>
                                            </p:txEl>
                                          </p:spTgt>
                                        </p:tgtEl>
                                        <p:attrNameLst>
                                          <p:attrName>style.visibility</p:attrName>
                                        </p:attrNameLst>
                                      </p:cBhvr>
                                      <p:to>
                                        <p:strVal val="visible"/>
                                      </p:to>
                                    </p:set>
                                    <p:animEffect transition="in" filter="wipe(left)">
                                      <p:cBhvr>
                                        <p:cTn id="30" dur="500"/>
                                        <p:tgtEl>
                                          <p:spTgt spid="36045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60451">
                                            <p:txEl>
                                              <p:pRg st="5" end="5"/>
                                            </p:txEl>
                                          </p:spTgt>
                                        </p:tgtEl>
                                        <p:attrNameLst>
                                          <p:attrName>style.visibility</p:attrName>
                                        </p:attrNameLst>
                                      </p:cBhvr>
                                      <p:to>
                                        <p:strVal val="visible"/>
                                      </p:to>
                                    </p:set>
                                    <p:animEffect transition="in" filter="wipe(left)">
                                      <p:cBhvr>
                                        <p:cTn id="35" dur="500"/>
                                        <p:tgtEl>
                                          <p:spTgt spid="360451">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60451">
                                            <p:txEl>
                                              <p:pRg st="6" end="6"/>
                                            </p:txEl>
                                          </p:spTgt>
                                        </p:tgtEl>
                                        <p:attrNameLst>
                                          <p:attrName>style.visibility</p:attrName>
                                        </p:attrNameLst>
                                      </p:cBhvr>
                                      <p:to>
                                        <p:strVal val="visible"/>
                                      </p:to>
                                    </p:set>
                                    <p:animEffect transition="in" filter="wipe(left)">
                                      <p:cBhvr>
                                        <p:cTn id="40" dur="500"/>
                                        <p:tgtEl>
                                          <p:spTgt spid="360451">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60451">
                                            <p:txEl>
                                              <p:pRg st="7" end="7"/>
                                            </p:txEl>
                                          </p:spTgt>
                                        </p:tgtEl>
                                        <p:attrNameLst>
                                          <p:attrName>style.visibility</p:attrName>
                                        </p:attrNameLst>
                                      </p:cBhvr>
                                      <p:to>
                                        <p:strVal val="visible"/>
                                      </p:to>
                                    </p:set>
                                    <p:animEffect transition="in" filter="wipe(left)">
                                      <p:cBhvr>
                                        <p:cTn id="45" dur="500"/>
                                        <p:tgtEl>
                                          <p:spTgt spid="360451">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60457"/>
                                        </p:tgtEl>
                                        <p:attrNameLst>
                                          <p:attrName>style.visibility</p:attrName>
                                        </p:attrNameLst>
                                      </p:cBhvr>
                                      <p:to>
                                        <p:strVal val="visible"/>
                                      </p:to>
                                    </p:set>
                                    <p:animEffect transition="in" filter="wipe(left)">
                                      <p:cBhvr>
                                        <p:cTn id="50" dur="500"/>
                                        <p:tgtEl>
                                          <p:spTgt spid="36045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60451">
                                            <p:txEl>
                                              <p:pRg st="8" end="8"/>
                                            </p:txEl>
                                          </p:spTgt>
                                        </p:tgtEl>
                                        <p:attrNameLst>
                                          <p:attrName>style.visibility</p:attrName>
                                        </p:attrNameLst>
                                      </p:cBhvr>
                                      <p:to>
                                        <p:strVal val="visible"/>
                                      </p:to>
                                    </p:set>
                                    <p:animEffect transition="in" filter="wipe(left)">
                                      <p:cBhvr>
                                        <p:cTn id="55" dur="500"/>
                                        <p:tgtEl>
                                          <p:spTgt spid="360451">
                                            <p:txEl>
                                              <p:pRg st="8" end="8"/>
                                            </p:txEl>
                                          </p:spTgt>
                                        </p:tgtEl>
                                      </p:cBhvr>
                                    </p:animEffect>
                                  </p:childTnLst>
                                </p:cTn>
                              </p:par>
                            </p:childTnLst>
                          </p:cTn>
                        </p:par>
                        <p:par>
                          <p:cTn id="56" fill="hold">
                            <p:stCondLst>
                              <p:cond delay="550"/>
                            </p:stCondLst>
                            <p:childTnLst>
                              <p:par>
                                <p:cTn id="57" presetID="22" presetClass="entr" presetSubtype="8" fill="hold" nodeType="afterEffect">
                                  <p:stCondLst>
                                    <p:cond delay="0"/>
                                  </p:stCondLst>
                                  <p:childTnLst>
                                    <p:set>
                                      <p:cBhvr>
                                        <p:cTn id="58" dur="1" fill="hold">
                                          <p:stCondLst>
                                            <p:cond delay="0"/>
                                          </p:stCondLst>
                                        </p:cTn>
                                        <p:tgtEl>
                                          <p:spTgt spid="360459"/>
                                        </p:tgtEl>
                                        <p:attrNameLst>
                                          <p:attrName>style.visibility</p:attrName>
                                        </p:attrNameLst>
                                      </p:cBhvr>
                                      <p:to>
                                        <p:strVal val="visible"/>
                                      </p:to>
                                    </p:set>
                                    <p:animEffect transition="in" filter="wipe(left)">
                                      <p:cBhvr>
                                        <p:cTn id="59" dur="500"/>
                                        <p:tgtEl>
                                          <p:spTgt spid="36045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60458">
                                            <p:txEl>
                                              <p:pRg st="0" end="0"/>
                                            </p:txEl>
                                          </p:spTgt>
                                        </p:tgtEl>
                                        <p:attrNameLst>
                                          <p:attrName>style.visibility</p:attrName>
                                        </p:attrNameLst>
                                      </p:cBhvr>
                                      <p:to>
                                        <p:strVal val="visible"/>
                                      </p:to>
                                    </p:set>
                                    <p:animEffect transition="in" filter="wipe(left)">
                                      <p:cBhvr>
                                        <p:cTn id="64" dur="500"/>
                                        <p:tgtEl>
                                          <p:spTgt spid="3604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360450"/>
                                        </p:tgtEl>
                                        <p:attrNameLst>
                                          <p:attrName>style.visibility</p:attrName>
                                        </p:attrNameLst>
                                      </p:cBhvr>
                                      <p:to>
                                        <p:strVal val="visible"/>
                                      </p:to>
                                    </p:set>
                                    <p:anim calcmode="lin" valueType="num">
                                      <p:cBhvr>
                                        <p:cTn id="69" dur="500" fill="hold"/>
                                        <p:tgtEl>
                                          <p:spTgt spid="360450"/>
                                        </p:tgtEl>
                                        <p:attrNameLst>
                                          <p:attrName>ppt_w</p:attrName>
                                        </p:attrNameLst>
                                      </p:cBhvr>
                                      <p:tavLst>
                                        <p:tav tm="0">
                                          <p:val>
                                            <p:fltVal val="0"/>
                                          </p:val>
                                        </p:tav>
                                        <p:tav tm="100000">
                                          <p:val>
                                            <p:strVal val="#ppt_w"/>
                                          </p:val>
                                        </p:tav>
                                      </p:tavLst>
                                    </p:anim>
                                    <p:anim calcmode="lin" valueType="num">
                                      <p:cBhvr>
                                        <p:cTn id="70" dur="500" fill="hold"/>
                                        <p:tgtEl>
                                          <p:spTgt spid="360450"/>
                                        </p:tgtEl>
                                        <p:attrNameLst>
                                          <p:attrName>ppt_h</p:attrName>
                                        </p:attrNameLst>
                                      </p:cBhvr>
                                      <p:tavLst>
                                        <p:tav tm="0">
                                          <p:val>
                                            <p:fltVal val="0"/>
                                          </p:val>
                                        </p:tav>
                                        <p:tav tm="100000">
                                          <p:val>
                                            <p:strVal val="#ppt_h"/>
                                          </p:val>
                                        </p:tav>
                                      </p:tavLst>
                                    </p:anim>
                                    <p:animEffect transition="in" filter="fade">
                                      <p:cBhvr>
                                        <p:cTn id="71" dur="5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360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Apr. 8, 2020</a:t>
            </a:r>
          </a:p>
        </p:txBody>
      </p:sp>
      <p:sp>
        <p:nvSpPr>
          <p:cNvPr id="19" name="Footer Placeholder 4"/>
          <p:cNvSpPr>
            <a:spLocks noGrp="1"/>
          </p:cNvSpPr>
          <p:nvPr>
            <p:ph type="ftr" sz="quarter" idx="11"/>
          </p:nvPr>
        </p:nvSpPr>
        <p:spPr/>
        <p:txBody>
          <a:bodyPr/>
          <a:lstStyle/>
          <a:p>
            <a:r>
              <a:rPr lang="en-US"/>
              <a:t>PHYS 1444-002, Spring 2020                    Dr. Jaehoon Yu</a:t>
            </a:r>
          </a:p>
        </p:txBody>
      </p:sp>
      <p:sp>
        <p:nvSpPr>
          <p:cNvPr id="20" name="Slide Number Placeholder 5"/>
          <p:cNvSpPr>
            <a:spLocks noGrp="1"/>
          </p:cNvSpPr>
          <p:nvPr>
            <p:ph type="sldNum" sz="quarter" idx="12"/>
          </p:nvPr>
        </p:nvSpPr>
        <p:spPr/>
        <p:txBody>
          <a:bodyPr/>
          <a:lstStyle/>
          <a:p>
            <a:fld id="{B46526B6-A71B-2540-B7CF-3766EEE7E26E}" type="slidenum">
              <a:rPr lang="en-US"/>
              <a:pPr/>
              <a:t>19</a:t>
            </a:fld>
            <a:endParaRPr lang="en-US"/>
          </a:p>
        </p:txBody>
      </p:sp>
      <p:sp>
        <p:nvSpPr>
          <p:cNvPr id="361474" name="Rectangle 2"/>
          <p:cNvSpPr>
            <a:spLocks noGrp="1" noChangeArrowheads="1"/>
          </p:cNvSpPr>
          <p:nvPr>
            <p:ph type="title"/>
          </p:nvPr>
        </p:nvSpPr>
        <p:spPr>
          <a:xfrm>
            <a:off x="228600" y="-76200"/>
            <a:ext cx="8686800" cy="762000"/>
          </a:xfrm>
        </p:spPr>
        <p:txBody>
          <a:bodyPr/>
          <a:lstStyle/>
          <a:p>
            <a:r>
              <a:rPr lang="en-US" dirty="0"/>
              <a:t>Example 27 – 5 </a:t>
            </a:r>
          </a:p>
        </p:txBody>
      </p:sp>
      <p:sp>
        <p:nvSpPr>
          <p:cNvPr id="361475" name="Text Box 3"/>
          <p:cNvSpPr txBox="1">
            <a:spLocks noChangeArrowheads="1"/>
          </p:cNvSpPr>
          <p:nvPr/>
        </p:nvSpPr>
        <p:spPr bwMode="auto">
          <a:xfrm>
            <a:off x="381000" y="609600"/>
            <a:ext cx="86106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Magnetic force on a proton. </a:t>
            </a:r>
            <a:r>
              <a:rPr lang="en-US" dirty="0">
                <a:solidFill>
                  <a:schemeClr val="accent2"/>
                </a:solidFill>
                <a:latin typeface="Arial Narrow" charset="0"/>
              </a:rPr>
              <a:t>A proton with the speed of 5x10</a:t>
            </a:r>
            <a:r>
              <a:rPr lang="en-US" baseline="30000" dirty="0">
                <a:solidFill>
                  <a:schemeClr val="accent2"/>
                </a:solidFill>
                <a:latin typeface="Arial Narrow" charset="0"/>
              </a:rPr>
              <a:t>6</a:t>
            </a:r>
            <a:r>
              <a:rPr lang="en-US" dirty="0">
                <a:solidFill>
                  <a:schemeClr val="accent2"/>
                </a:solidFill>
                <a:latin typeface="Arial Narrow" charset="0"/>
              </a:rPr>
              <a:t>m/s in a magnetic field feels the force of F=8.0x10</a:t>
            </a:r>
            <a:r>
              <a:rPr lang="en-US" baseline="30000" dirty="0">
                <a:solidFill>
                  <a:schemeClr val="accent2"/>
                </a:solidFill>
                <a:latin typeface="Arial Narrow" charset="0"/>
              </a:rPr>
              <a:t>-14</a:t>
            </a:r>
            <a:r>
              <a:rPr lang="en-US" dirty="0">
                <a:solidFill>
                  <a:schemeClr val="accent2"/>
                </a:solidFill>
                <a:latin typeface="Arial Narrow" charset="0"/>
              </a:rPr>
              <a:t>N toward West when it moves vertically upward.  When moving horizontally in a northerly direction, it feels zero force.  What is the magnitude and the direction of the magnetic field in this region? </a:t>
            </a:r>
          </a:p>
        </p:txBody>
      </p:sp>
      <p:sp>
        <p:nvSpPr>
          <p:cNvPr id="361476" name="Text Box 4"/>
          <p:cNvSpPr txBox="1">
            <a:spLocks noChangeArrowheads="1"/>
          </p:cNvSpPr>
          <p:nvPr/>
        </p:nvSpPr>
        <p:spPr bwMode="auto">
          <a:xfrm>
            <a:off x="381000" y="2469373"/>
            <a:ext cx="3733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is the charge of a proton? </a:t>
            </a:r>
            <a:endParaRPr lang="en-US" baseline="-25000" dirty="0">
              <a:solidFill>
                <a:srgbClr val="CC00CC"/>
              </a:solidFill>
              <a:latin typeface="Arial Narrow" charset="0"/>
            </a:endParaRPr>
          </a:p>
        </p:txBody>
      </p:sp>
      <p:sp>
        <p:nvSpPr>
          <p:cNvPr id="361477" name="Text Box 5"/>
          <p:cNvSpPr txBox="1">
            <a:spLocks noChangeArrowheads="1"/>
          </p:cNvSpPr>
          <p:nvPr/>
        </p:nvSpPr>
        <p:spPr bwMode="auto">
          <a:xfrm>
            <a:off x="381000" y="2847354"/>
            <a:ext cx="83058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505200"/>
            <a:ext cx="914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7"/>
          <p:cNvGraphicFramePr>
            <a:graphicFrameLocks noChangeAspect="1"/>
          </p:cNvGraphicFramePr>
          <p:nvPr/>
        </p:nvGraphicFramePr>
        <p:xfrm>
          <a:off x="4267200" y="2409825"/>
          <a:ext cx="647700" cy="485775"/>
        </p:xfrm>
        <a:graphic>
          <a:graphicData uri="http://schemas.openxmlformats.org/presentationml/2006/ole">
            <mc:AlternateContent xmlns:mc="http://schemas.openxmlformats.org/markup-compatibility/2006">
              <mc:Choice xmlns:v="urn:schemas-microsoft-com:vml" Requires="v">
                <p:oleObj spid="_x0000_s240916" name="Equation" r:id="rId3" imgW="304560" imgH="228600" progId="Equation.DSMT4">
                  <p:embed/>
                </p:oleObj>
              </mc:Choice>
              <mc:Fallback>
                <p:oleObj name="Equation" r:id="rId3" imgW="304560" imgH="228600" progId="Equation.DSMT4">
                  <p:embed/>
                  <p:pic>
                    <p:nvPicPr>
                      <p:cNvPr id="36147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09825"/>
                        <a:ext cx="647700" cy="48577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0" name="Text Box 8"/>
          <p:cNvSpPr txBox="1">
            <a:spLocks noChangeArrowheads="1"/>
          </p:cNvSpPr>
          <p:nvPr/>
        </p:nvSpPr>
        <p:spPr bwMode="auto">
          <a:xfrm>
            <a:off x="381000" y="3590460"/>
            <a:ext cx="5105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The field is along the north-south direction. </a:t>
            </a:r>
            <a:endParaRPr lang="en-US" baseline="-25000" dirty="0">
              <a:solidFill>
                <a:srgbClr val="CC0000"/>
              </a:solidFill>
              <a:latin typeface="Arial Narrow" charset="0"/>
            </a:endParaRPr>
          </a:p>
        </p:txBody>
      </p:sp>
      <p:sp>
        <p:nvSpPr>
          <p:cNvPr id="361481" name="Text Box 9"/>
          <p:cNvSpPr txBox="1">
            <a:spLocks noChangeArrowheads="1"/>
          </p:cNvSpPr>
          <p:nvPr/>
        </p:nvSpPr>
        <p:spPr bwMode="auto">
          <a:xfrm>
            <a:off x="381000" y="3968441"/>
            <a:ext cx="8229600" cy="822325"/>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the particle does not feel any magnetic force when it is moving along the direction of the field. </a:t>
            </a:r>
            <a:endParaRPr lang="en-US" baseline="-25000" dirty="0">
              <a:solidFill>
                <a:srgbClr val="CC0000"/>
              </a:solidFill>
              <a:latin typeface="Arial Narrow" charset="0"/>
            </a:endParaRPr>
          </a:p>
        </p:txBody>
      </p:sp>
      <p:sp>
        <p:nvSpPr>
          <p:cNvPr id="361482" name="Text Box 10"/>
          <p:cNvSpPr txBox="1">
            <a:spLocks noChangeArrowheads="1"/>
          </p:cNvSpPr>
          <p:nvPr/>
        </p:nvSpPr>
        <p:spPr bwMode="auto">
          <a:xfrm>
            <a:off x="381000" y="4711547"/>
            <a:ext cx="7467600" cy="396875"/>
          </a:xfrm>
          <a:prstGeom prst="rect">
            <a:avLst/>
          </a:prstGeom>
          <a:noFill/>
          <a:ln w="9525">
            <a:noFill/>
            <a:miter lim="800000"/>
            <a:headEnd/>
            <a:tailEnd/>
          </a:ln>
          <a:effectLst/>
        </p:spPr>
        <p:txBody>
          <a:bodyPr>
            <a:prstTxWarp prst="textNoShape">
              <a:avLst/>
            </a:prstTxWarp>
            <a:spAutoFit/>
          </a:bodyPr>
          <a:lstStyle/>
          <a:p>
            <a:r>
              <a:rPr lang="en-US" sz="2000" dirty="0">
                <a:solidFill>
                  <a:srgbClr val="CC00CC"/>
                </a:solidFill>
                <a:latin typeface="Arial Narrow" charset="0"/>
              </a:rPr>
              <a:t>Since the particle feels force toward West, the field should be pointing to …. </a:t>
            </a:r>
            <a:endParaRPr lang="en-US" sz="2000" baseline="-25000" dirty="0">
              <a:solidFill>
                <a:srgbClr val="CC00CC"/>
              </a:solidFill>
              <a:latin typeface="Arial Narrow" charset="0"/>
            </a:endParaRPr>
          </a:p>
        </p:txBody>
      </p:sp>
      <p:sp>
        <p:nvSpPr>
          <p:cNvPr id="361483" name="Text Box 11"/>
          <p:cNvSpPr txBox="1">
            <a:spLocks noChangeArrowheads="1"/>
          </p:cNvSpPr>
          <p:nvPr/>
        </p:nvSpPr>
        <p:spPr bwMode="auto">
          <a:xfrm>
            <a:off x="7543800" y="4648200"/>
            <a:ext cx="838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North </a:t>
            </a:r>
            <a:endParaRPr lang="en-US" baseline="-25000" dirty="0">
              <a:solidFill>
                <a:srgbClr val="CC0000"/>
              </a:solidFill>
              <a:latin typeface="Arial Narrow" charset="0"/>
            </a:endParaRPr>
          </a:p>
        </p:txBody>
      </p:sp>
      <p:sp>
        <p:nvSpPr>
          <p:cNvPr id="361484" name="Text Box 12"/>
          <p:cNvSpPr txBox="1">
            <a:spLocks noChangeArrowheads="1"/>
          </p:cNvSpPr>
          <p:nvPr/>
        </p:nvSpPr>
        <p:spPr bwMode="auto">
          <a:xfrm>
            <a:off x="381000" y="5029200"/>
            <a:ext cx="6934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Using the formula for the magnitude of the field B, we obtain</a:t>
            </a:r>
            <a:endParaRPr lang="en-US" baseline="-25000" dirty="0">
              <a:solidFill>
                <a:srgbClr val="CC00CC"/>
              </a:solidFill>
              <a:latin typeface="Arial Narrow" charset="0"/>
            </a:endParaRPr>
          </a:p>
        </p:txBody>
      </p:sp>
      <p:graphicFrame>
        <p:nvGraphicFramePr>
          <p:cNvPr id="361485" name="Object 1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240917" name="Equation" r:id="rId5" imgW="254000" imgH="152400" progId="Equation.DSMT4">
                  <p:embed/>
                </p:oleObj>
              </mc:Choice>
              <mc:Fallback>
                <p:oleObj name="Equation" r:id="rId5" imgW="254000" imgH="152400" progId="Equation.DSMT4">
                  <p:embed/>
                  <p:pic>
                    <p:nvPicPr>
                      <p:cNvPr id="361485"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6" name="Object 1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240918" name="Equation" r:id="rId7" imgW="317500" imgH="406400" progId="Equation.DSMT4">
                  <p:embed/>
                </p:oleObj>
              </mc:Choice>
              <mc:Fallback>
                <p:oleObj name="Equation" r:id="rId7" imgW="317500" imgH="406400" progId="Equation.DSMT4">
                  <p:embed/>
                  <p:pic>
                    <p:nvPicPr>
                      <p:cNvPr id="361486"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61487" name="Object 15"/>
          <p:cNvGraphicFramePr>
            <a:graphicFrameLocks noChangeAspect="1"/>
          </p:cNvGraphicFramePr>
          <p:nvPr/>
        </p:nvGraphicFramePr>
        <p:xfrm>
          <a:off x="2452688" y="5319713"/>
          <a:ext cx="4710112" cy="969962"/>
        </p:xfrm>
        <a:graphic>
          <a:graphicData uri="http://schemas.openxmlformats.org/presentationml/2006/ole">
            <mc:AlternateContent xmlns:mc="http://schemas.openxmlformats.org/markup-compatibility/2006">
              <mc:Choice xmlns:v="urn:schemas-microsoft-com:vml" Requires="v">
                <p:oleObj spid="_x0000_s240919" name="Equation" r:id="rId9" imgW="2032000" imgH="419100" progId="Equation.DSMT4">
                  <p:embed/>
                </p:oleObj>
              </mc:Choice>
              <mc:Fallback>
                <p:oleObj name="Equation" r:id="rId9" imgW="2032000" imgH="419100" progId="Equation.DSMT4">
                  <p:embed/>
                  <p:pic>
                    <p:nvPicPr>
                      <p:cNvPr id="361487"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19713"/>
                        <a:ext cx="4710112" cy="969962"/>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w="9525">
            <a:noFill/>
            <a:miter lim="800000"/>
            <a:headEnd/>
            <a:tailEnd/>
          </a:ln>
          <a:effectLst/>
        </p:spPr>
        <p:txBody>
          <a:bodyPr>
            <a:prstTxWarp prst="textNoShape">
              <a:avLst/>
            </a:prstTxWarp>
            <a:spAutoFit/>
          </a:bodyPr>
          <a:lstStyle/>
          <a:p>
            <a:pPr algn="ctr"/>
            <a:r>
              <a:rPr lang="en-US" sz="2000" dirty="0">
                <a:solidFill>
                  <a:srgbClr val="CC0000"/>
                </a:solidFill>
                <a:latin typeface="Arial Narrow" charset="0"/>
              </a:rPr>
              <a:t>We can use magnetic field to measure the momentum of a particle.  How? </a:t>
            </a:r>
            <a:endParaRPr lang="en-US" sz="2000" baseline="-25000" dirty="0">
              <a:solidFill>
                <a:srgbClr val="CC0000"/>
              </a:solidFill>
              <a:latin typeface="Arial Narrow" charset="0"/>
            </a:endParaRPr>
          </a:p>
        </p:txBody>
      </p:sp>
      <p:graphicFrame>
        <p:nvGraphicFramePr>
          <p:cNvPr id="361489" name="Object 17"/>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240920" name="Equation" r:id="rId11" imgW="1002960" imgH="203040" progId="Equation.DSMT4">
                  <p:embed/>
                </p:oleObj>
              </mc:Choice>
              <mc:Fallback>
                <p:oleObj name="Equation" r:id="rId11" imgW="1002960" imgH="203040" progId="Equation.DSMT4">
                  <p:embed/>
                  <p:pic>
                    <p:nvPicPr>
                      <p:cNvPr id="361489"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3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1475"/>
                                        </p:tgtEl>
                                        <p:attrNameLst>
                                          <p:attrName>style.visibility</p:attrName>
                                        </p:attrNameLst>
                                      </p:cBhvr>
                                      <p:to>
                                        <p:strVal val="visible"/>
                                      </p:to>
                                    </p:set>
                                    <p:animEffect transition="in" filter="wipe(left)">
                                      <p:cBhvr>
                                        <p:cTn id="7" dur="500"/>
                                        <p:tgtEl>
                                          <p:spTgt spid="3614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1476"/>
                                        </p:tgtEl>
                                        <p:attrNameLst>
                                          <p:attrName>style.visibility</p:attrName>
                                        </p:attrNameLst>
                                      </p:cBhvr>
                                      <p:to>
                                        <p:strVal val="visible"/>
                                      </p:to>
                                    </p:set>
                                    <p:animEffect transition="in" filter="wipe(left)">
                                      <p:cBhvr>
                                        <p:cTn id="12" dur="500"/>
                                        <p:tgtEl>
                                          <p:spTgt spid="3614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1479"/>
                                        </p:tgtEl>
                                        <p:attrNameLst>
                                          <p:attrName>style.visibility</p:attrName>
                                        </p:attrNameLst>
                                      </p:cBhvr>
                                      <p:to>
                                        <p:strVal val="visible"/>
                                      </p:to>
                                    </p:set>
                                    <p:animEffect transition="in" filter="wipe(left)">
                                      <p:cBhvr>
                                        <p:cTn id="17" dur="500"/>
                                        <p:tgtEl>
                                          <p:spTgt spid="36147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1489"/>
                                        </p:tgtEl>
                                        <p:attrNameLst>
                                          <p:attrName>style.visibility</p:attrName>
                                        </p:attrNameLst>
                                      </p:cBhvr>
                                      <p:to>
                                        <p:strVal val="visible"/>
                                      </p:to>
                                    </p:set>
                                    <p:animEffect transition="in" filter="wipe(left)">
                                      <p:cBhvr>
                                        <p:cTn id="22" dur="500"/>
                                        <p:tgtEl>
                                          <p:spTgt spid="3614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1477"/>
                                        </p:tgtEl>
                                        <p:attrNameLst>
                                          <p:attrName>style.visibility</p:attrName>
                                        </p:attrNameLst>
                                      </p:cBhvr>
                                      <p:to>
                                        <p:strVal val="visible"/>
                                      </p:to>
                                    </p:set>
                                    <p:animEffect transition="in" filter="wipe(left)">
                                      <p:cBhvr>
                                        <p:cTn id="27" dur="500"/>
                                        <p:tgtEl>
                                          <p:spTgt spid="36147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1480"/>
                                        </p:tgtEl>
                                        <p:attrNameLst>
                                          <p:attrName>style.visibility</p:attrName>
                                        </p:attrNameLst>
                                      </p:cBhvr>
                                      <p:to>
                                        <p:strVal val="visible"/>
                                      </p:to>
                                    </p:set>
                                    <p:animEffect transition="in" filter="wipe(left)">
                                      <p:cBhvr>
                                        <p:cTn id="32" dur="500"/>
                                        <p:tgtEl>
                                          <p:spTgt spid="36148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61478"/>
                                        </p:tgtEl>
                                        <p:attrNameLst>
                                          <p:attrName>style.visibility</p:attrName>
                                        </p:attrNameLst>
                                      </p:cBhvr>
                                      <p:to>
                                        <p:strVal val="visible"/>
                                      </p:to>
                                    </p:set>
                                    <p:animEffect transition="in" filter="wipe(left)">
                                      <p:cBhvr>
                                        <p:cTn id="37" dur="500"/>
                                        <p:tgtEl>
                                          <p:spTgt spid="3614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1481"/>
                                        </p:tgtEl>
                                        <p:attrNameLst>
                                          <p:attrName>style.visibility</p:attrName>
                                        </p:attrNameLst>
                                      </p:cBhvr>
                                      <p:to>
                                        <p:strVal val="visible"/>
                                      </p:to>
                                    </p:set>
                                    <p:animEffect transition="in" filter="wipe(left)">
                                      <p:cBhvr>
                                        <p:cTn id="42" dur="500"/>
                                        <p:tgtEl>
                                          <p:spTgt spid="3614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61482"/>
                                        </p:tgtEl>
                                        <p:attrNameLst>
                                          <p:attrName>style.visibility</p:attrName>
                                        </p:attrNameLst>
                                      </p:cBhvr>
                                      <p:to>
                                        <p:strVal val="visible"/>
                                      </p:to>
                                    </p:set>
                                    <p:animEffect transition="in" filter="wipe(left)">
                                      <p:cBhvr>
                                        <p:cTn id="47" dur="500"/>
                                        <p:tgtEl>
                                          <p:spTgt spid="36148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61483"/>
                                        </p:tgtEl>
                                        <p:attrNameLst>
                                          <p:attrName>style.visibility</p:attrName>
                                        </p:attrNameLst>
                                      </p:cBhvr>
                                      <p:to>
                                        <p:strVal val="visible"/>
                                      </p:to>
                                    </p:set>
                                    <p:animEffect transition="in" filter="wipe(left)">
                                      <p:cBhvr>
                                        <p:cTn id="52" dur="500"/>
                                        <p:tgtEl>
                                          <p:spTgt spid="36148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61484"/>
                                        </p:tgtEl>
                                        <p:attrNameLst>
                                          <p:attrName>style.visibility</p:attrName>
                                        </p:attrNameLst>
                                      </p:cBhvr>
                                      <p:to>
                                        <p:strVal val="visible"/>
                                      </p:to>
                                    </p:set>
                                    <p:animEffect transition="in" filter="wipe(left)">
                                      <p:cBhvr>
                                        <p:cTn id="57" dur="500"/>
                                        <p:tgtEl>
                                          <p:spTgt spid="36148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61485"/>
                                        </p:tgtEl>
                                        <p:attrNameLst>
                                          <p:attrName>style.visibility</p:attrName>
                                        </p:attrNameLst>
                                      </p:cBhvr>
                                      <p:to>
                                        <p:strVal val="visible"/>
                                      </p:to>
                                    </p:set>
                                    <p:animEffect transition="in" filter="wipe(left)">
                                      <p:cBhvr>
                                        <p:cTn id="62" dur="500"/>
                                        <p:tgtEl>
                                          <p:spTgt spid="36148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61486"/>
                                        </p:tgtEl>
                                        <p:attrNameLst>
                                          <p:attrName>style.visibility</p:attrName>
                                        </p:attrNameLst>
                                      </p:cBhvr>
                                      <p:to>
                                        <p:strVal val="visible"/>
                                      </p:to>
                                    </p:set>
                                    <p:animEffect transition="in" filter="wipe(left)">
                                      <p:cBhvr>
                                        <p:cTn id="67" dur="500"/>
                                        <p:tgtEl>
                                          <p:spTgt spid="36148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1487"/>
                                        </p:tgtEl>
                                        <p:attrNameLst>
                                          <p:attrName>style.visibility</p:attrName>
                                        </p:attrNameLst>
                                      </p:cBhvr>
                                      <p:to>
                                        <p:strVal val="visible"/>
                                      </p:to>
                                    </p:set>
                                    <p:animEffect transition="in" filter="wipe(left)">
                                      <p:cBhvr>
                                        <p:cTn id="72" dur="500"/>
                                        <p:tgtEl>
                                          <p:spTgt spid="36148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1488"/>
                                        </p:tgtEl>
                                        <p:attrNameLst>
                                          <p:attrName>style.visibility</p:attrName>
                                        </p:attrNameLst>
                                      </p:cBhvr>
                                      <p:to>
                                        <p:strVal val="visible"/>
                                      </p:to>
                                    </p:set>
                                    <p:animEffect transition="in" filter="wipe(left)">
                                      <p:cBhvr>
                                        <p:cTn id="77" dur="500"/>
                                        <p:tgtEl>
                                          <p:spTgt spid="36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6" grpId="0"/>
      <p:bldP spid="361477" grpId="0"/>
      <p:bldP spid="361478" grpId="0"/>
      <p:bldP spid="361480" grpId="0"/>
      <p:bldP spid="361481" grpId="0"/>
      <p:bldP spid="361482" grpId="0"/>
      <p:bldP spid="361483" grpId="0"/>
      <p:bldP spid="361484" grpId="0"/>
      <p:bldP spid="3614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685800" y="0"/>
            <a:ext cx="7772400" cy="589402"/>
          </a:xfrm>
        </p:spPr>
        <p:txBody>
          <a:bodyPr/>
          <a:lstStyle/>
          <a:p>
            <a:r>
              <a:rPr lang="en-US" b="1" dirty="0">
                <a:latin typeface="Arial Narrow" charset="0"/>
                <a:ea typeface="ＭＳ Ｐゴシック" charset="0"/>
                <a:cs typeface="ＭＳ Ｐゴシック" charset="0"/>
              </a:rPr>
              <a:t>Announcements </a:t>
            </a:r>
          </a:p>
        </p:txBody>
      </p:sp>
      <p:sp>
        <p:nvSpPr>
          <p:cNvPr id="111619" name="Rectangle 3"/>
          <p:cNvSpPr>
            <a:spLocks noGrp="1" noChangeArrowheads="1"/>
          </p:cNvSpPr>
          <p:nvPr>
            <p:ph type="body" idx="1"/>
          </p:nvPr>
        </p:nvSpPr>
        <p:spPr>
          <a:xfrm>
            <a:off x="152400" y="457200"/>
            <a:ext cx="8839200" cy="5582798"/>
          </a:xfrm>
        </p:spPr>
        <p:txBody>
          <a:bodyPr/>
          <a:lstStyle/>
          <a:p>
            <a:pPr eaLnBrk="1" hangingPunct="1">
              <a:spcBef>
                <a:spcPts val="0"/>
              </a:spcBef>
            </a:pPr>
            <a:r>
              <a:rPr lang="en-US" sz="2400" dirty="0"/>
              <a:t>Reading Assignments: CH27.6, 27.8 and 27.9</a:t>
            </a:r>
          </a:p>
          <a:p>
            <a:pPr eaLnBrk="1" hangingPunct="1">
              <a:spcBef>
                <a:spcPts val="0"/>
              </a:spcBef>
            </a:pPr>
            <a:r>
              <a:rPr lang="en-US" sz="2400" dirty="0"/>
              <a:t>2</a:t>
            </a:r>
            <a:r>
              <a:rPr lang="en-US" sz="2400" baseline="30000" dirty="0"/>
              <a:t>nd</a:t>
            </a:r>
            <a:r>
              <a:rPr lang="en-US" sz="2400" dirty="0"/>
              <a:t> Non-comprehensive term exam in class Wednesday, Apr. 15</a:t>
            </a:r>
          </a:p>
          <a:p>
            <a:pPr lvl="1" eaLnBrk="1" hangingPunct="1">
              <a:spcBef>
                <a:spcPts val="0"/>
              </a:spcBef>
            </a:pPr>
            <a:r>
              <a:rPr lang="en-US" sz="2000" dirty="0"/>
              <a:t>Do NOT miss the exam! Be in a quiet place to take the exam!</a:t>
            </a:r>
          </a:p>
          <a:p>
            <a:pPr lvl="1" eaLnBrk="1" hangingPunct="1">
              <a:spcBef>
                <a:spcPts val="0"/>
              </a:spcBef>
            </a:pPr>
            <a:r>
              <a:rPr lang="en-US" sz="2000" dirty="0"/>
              <a:t>This is one of the two exams that will be chosen for the final grade!</a:t>
            </a:r>
          </a:p>
          <a:p>
            <a:pPr lvl="1" eaLnBrk="1" hangingPunct="1">
              <a:spcBef>
                <a:spcPts val="0"/>
              </a:spcBef>
            </a:pPr>
            <a:r>
              <a:rPr lang="en-US" sz="2000" dirty="0"/>
              <a:t>Covers CH25.1 through what we finish Monday, Apr. 13</a:t>
            </a:r>
          </a:p>
          <a:p>
            <a:pPr lvl="1" eaLnBrk="1" hangingPunct="1">
              <a:spcBef>
                <a:spcPts val="0"/>
              </a:spcBef>
            </a:pPr>
            <a:r>
              <a:rPr lang="en-US" sz="2000" dirty="0"/>
              <a:t>Online exam based on Quest but must join zoom class 12:55pm!</a:t>
            </a:r>
          </a:p>
          <a:p>
            <a:pPr lvl="1" eaLnBrk="1" hangingPunct="1">
              <a:spcBef>
                <a:spcPts val="0"/>
              </a:spcBef>
            </a:pPr>
            <a:r>
              <a:rPr lang="en-US" sz="2000" dirty="0"/>
              <a:t>You can use your calculator but DO NOT input formula into it!</a:t>
            </a:r>
          </a:p>
          <a:p>
            <a:pPr lvl="2" eaLnBrk="1" hangingPunct="1">
              <a:spcBef>
                <a:spcPts val="0"/>
              </a:spcBef>
            </a:pPr>
            <a:r>
              <a:rPr lang="en-US" sz="1800" dirty="0"/>
              <a:t>Cell phones or any types of computers cannot replace a calculator!</a:t>
            </a:r>
          </a:p>
          <a:p>
            <a:pPr lvl="2" eaLnBrk="1" hangingPunct="1">
              <a:spcBef>
                <a:spcPts val="0"/>
              </a:spcBef>
            </a:pPr>
            <a:r>
              <a:rPr lang="en-US" sz="1800" dirty="0"/>
              <a:t>Turn off your phones!!</a:t>
            </a:r>
          </a:p>
          <a:p>
            <a:pPr lvl="1" eaLnBrk="1" hangingPunct="1">
              <a:spcBef>
                <a:spcPts val="0"/>
              </a:spcBef>
            </a:pPr>
            <a:r>
              <a:rPr lang="en-US" sz="2000" dirty="0"/>
              <a:t>BYOF: You may prepare a one 8.5x11.5 sheet (front and back) of </a:t>
            </a:r>
            <a:r>
              <a:rPr lang="en-US" sz="2000" b="1" u="sng" dirty="0">
                <a:solidFill>
                  <a:srgbClr val="FF0000"/>
                </a:solidFill>
              </a:rPr>
              <a:t>handwritten</a:t>
            </a:r>
            <a:r>
              <a:rPr lang="en-US" sz="2000" dirty="0"/>
              <a:t> formulae and values of constants </a:t>
            </a:r>
          </a:p>
          <a:p>
            <a:pPr lvl="2" eaLnBrk="1" hangingPunct="1">
              <a:spcBef>
                <a:spcPts val="0"/>
              </a:spcBef>
            </a:pPr>
            <a:r>
              <a:rPr lang="en-US" sz="1800" dirty="0"/>
              <a:t>No derivations, plots, pictures, word definitions or solutions of any problems!</a:t>
            </a:r>
          </a:p>
          <a:p>
            <a:pPr lvl="1" eaLnBrk="1" hangingPunct="1">
              <a:spcBef>
                <a:spcPts val="0"/>
              </a:spcBef>
            </a:pPr>
            <a:r>
              <a:rPr lang="en-US" sz="2000" dirty="0"/>
              <a:t>Please send me the photos of your formula sheet by 12:55pm 4/15</a:t>
            </a:r>
          </a:p>
          <a:p>
            <a:pPr lvl="1" eaLnBrk="1" hangingPunct="1">
              <a:spcBef>
                <a:spcPts val="0"/>
              </a:spcBef>
            </a:pPr>
            <a:r>
              <a:rPr lang="en-US" sz="2000" dirty="0"/>
              <a:t>Let’s be fair to other students and not cheat!</a:t>
            </a:r>
          </a:p>
          <a:p>
            <a:pPr eaLnBrk="1" hangingPunct="1">
              <a:spcBef>
                <a:spcPts val="0"/>
              </a:spcBef>
            </a:pPr>
            <a:r>
              <a:rPr lang="en-US" sz="2400" dirty="0"/>
              <a:t>Quiz 4 results</a:t>
            </a:r>
          </a:p>
          <a:p>
            <a:pPr lvl="1" eaLnBrk="1" hangingPunct="1">
              <a:spcBef>
                <a:spcPts val="0"/>
              </a:spcBef>
            </a:pPr>
            <a:r>
              <a:rPr lang="en-US" sz="2000" dirty="0"/>
              <a:t>Class average: 33.5/60</a:t>
            </a:r>
          </a:p>
          <a:p>
            <a:pPr lvl="2" eaLnBrk="1" hangingPunct="1">
              <a:spcBef>
                <a:spcPts val="0"/>
              </a:spcBef>
            </a:pPr>
            <a:r>
              <a:rPr lang="en-US" sz="1800" dirty="0"/>
              <a:t>Equivalent to 55.8/100</a:t>
            </a:r>
          </a:p>
          <a:p>
            <a:pPr lvl="2" eaLnBrk="1" hangingPunct="1">
              <a:spcBef>
                <a:spcPts val="0"/>
              </a:spcBef>
            </a:pPr>
            <a:r>
              <a:rPr lang="en-US" sz="1800" dirty="0"/>
              <a:t>Previous results : 48.9, 48.1 and 52.6</a:t>
            </a:r>
          </a:p>
          <a:p>
            <a:pPr lvl="1" eaLnBrk="1" hangingPunct="1">
              <a:spcBef>
                <a:spcPts val="0"/>
              </a:spcBef>
            </a:pPr>
            <a:r>
              <a:rPr lang="en-US" sz="2000" dirty="0"/>
              <a:t>Top score: 60/60 </a:t>
            </a:r>
          </a:p>
        </p:txBody>
      </p:sp>
      <p:sp>
        <p:nvSpPr>
          <p:cNvPr id="2" name="Date Placeholder 1">
            <a:extLst>
              <a:ext uri="{FF2B5EF4-FFF2-40B4-BE49-F238E27FC236}">
                <a16:creationId xmlns:a16="http://schemas.microsoft.com/office/drawing/2014/main" id="{30CA42AD-DC00-9447-91D9-70CBA23F28E2}"/>
              </a:ext>
            </a:extLst>
          </p:cNvPr>
          <p:cNvSpPr>
            <a:spLocks noGrp="1"/>
          </p:cNvSpPr>
          <p:nvPr>
            <p:ph type="dt" sz="half" idx="10"/>
          </p:nvPr>
        </p:nvSpPr>
        <p:spPr/>
        <p:txBody>
          <a:bodyPr/>
          <a:lstStyle/>
          <a:p>
            <a:pPr>
              <a:defRPr/>
            </a:pPr>
            <a:r>
              <a:rPr lang="en-US"/>
              <a:t>Wednesday, Apr. 8, 2020</a:t>
            </a:r>
          </a:p>
        </p:txBody>
      </p:sp>
      <p:sp>
        <p:nvSpPr>
          <p:cNvPr id="3" name="Footer Placeholder 2">
            <a:extLst>
              <a:ext uri="{FF2B5EF4-FFF2-40B4-BE49-F238E27FC236}">
                <a16:creationId xmlns:a16="http://schemas.microsoft.com/office/drawing/2014/main" id="{A308DDB8-3B59-7340-8606-6405E0724F6A}"/>
              </a:ext>
            </a:extLst>
          </p:cNvPr>
          <p:cNvSpPr>
            <a:spLocks noGrp="1"/>
          </p:cNvSpPr>
          <p:nvPr>
            <p:ph type="ftr" sz="quarter" idx="11"/>
          </p:nvPr>
        </p:nvSpPr>
        <p:spPr/>
        <p:txBody>
          <a:bodyPr/>
          <a:lstStyle/>
          <a:p>
            <a:pPr>
              <a:defRPr/>
            </a:pPr>
            <a:r>
              <a:rPr lang="en-US"/>
              <a:t>PHYS 1444-002, Spring 2020                    Dr. Jaehoon Yu</a:t>
            </a:r>
          </a:p>
        </p:txBody>
      </p:sp>
    </p:spTree>
    <p:extLst>
      <p:ext uri="{BB962C8B-B14F-4D97-AF65-F5344CB8AC3E}">
        <p14:creationId xmlns:p14="http://schemas.microsoft.com/office/powerpoint/2010/main" val="314728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11619">
                                            <p:txEl>
                                              <p:pRg st="12" end="12"/>
                                            </p:txEl>
                                          </p:spTgt>
                                        </p:tgtEl>
                                        <p:attrNameLst>
                                          <p:attrName>style.visibility</p:attrName>
                                        </p:attrNameLst>
                                      </p:cBhvr>
                                      <p:to>
                                        <p:strVal val="visible"/>
                                      </p:to>
                                    </p:set>
                                    <p:animEffect transition="in" filter="wipe(left)">
                                      <p:cBhvr>
                                        <p:cTn id="67" dur="500"/>
                                        <p:tgtEl>
                                          <p:spTgt spid="111619">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11619">
                                            <p:txEl>
                                              <p:pRg st="13" end="13"/>
                                            </p:txEl>
                                          </p:spTgt>
                                        </p:tgtEl>
                                        <p:attrNameLst>
                                          <p:attrName>style.visibility</p:attrName>
                                        </p:attrNameLst>
                                      </p:cBhvr>
                                      <p:to>
                                        <p:strVal val="visible"/>
                                      </p:to>
                                    </p:set>
                                    <p:animEffect transition="in" filter="wipe(left)">
                                      <p:cBhvr>
                                        <p:cTn id="72" dur="500"/>
                                        <p:tgtEl>
                                          <p:spTgt spid="111619">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11619">
                                            <p:txEl>
                                              <p:pRg st="14" end="14"/>
                                            </p:txEl>
                                          </p:spTgt>
                                        </p:tgtEl>
                                        <p:attrNameLst>
                                          <p:attrName>style.visibility</p:attrName>
                                        </p:attrNameLst>
                                      </p:cBhvr>
                                      <p:to>
                                        <p:strVal val="visible"/>
                                      </p:to>
                                    </p:set>
                                    <p:animEffect transition="in" filter="wipe(left)">
                                      <p:cBhvr>
                                        <p:cTn id="77" dur="500"/>
                                        <p:tgtEl>
                                          <p:spTgt spid="111619">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11619">
                                            <p:txEl>
                                              <p:pRg st="15" end="15"/>
                                            </p:txEl>
                                          </p:spTgt>
                                        </p:tgtEl>
                                        <p:attrNameLst>
                                          <p:attrName>style.visibility</p:attrName>
                                        </p:attrNameLst>
                                      </p:cBhvr>
                                      <p:to>
                                        <p:strVal val="visible"/>
                                      </p:to>
                                    </p:set>
                                    <p:animEffect transition="in" filter="wipe(left)">
                                      <p:cBhvr>
                                        <p:cTn id="82" dur="500"/>
                                        <p:tgtEl>
                                          <p:spTgt spid="111619">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111619">
                                            <p:txEl>
                                              <p:pRg st="16" end="16"/>
                                            </p:txEl>
                                          </p:spTgt>
                                        </p:tgtEl>
                                        <p:attrNameLst>
                                          <p:attrName>style.visibility</p:attrName>
                                        </p:attrNameLst>
                                      </p:cBhvr>
                                      <p:to>
                                        <p:strVal val="visible"/>
                                      </p:to>
                                    </p:set>
                                    <p:animEffect transition="in" filter="wipe(left)">
                                      <p:cBhvr>
                                        <p:cTn id="87" dur="500"/>
                                        <p:tgtEl>
                                          <p:spTgt spid="111619">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11619">
                                            <p:txEl>
                                              <p:pRg st="17" end="17"/>
                                            </p:txEl>
                                          </p:spTgt>
                                        </p:tgtEl>
                                        <p:attrNameLst>
                                          <p:attrName>style.visibility</p:attrName>
                                        </p:attrNameLst>
                                      </p:cBhvr>
                                      <p:to>
                                        <p:strVal val="visible"/>
                                      </p:to>
                                    </p:set>
                                    <p:animEffect transition="in" filter="wipe(left)">
                                      <p:cBhvr>
                                        <p:cTn id="92" dur="500"/>
                                        <p:tgtEl>
                                          <p:spTgt spid="11161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59582E-6FA8-FA4E-A5BC-1975E1EF19DC}"/>
              </a:ext>
            </a:extLst>
          </p:cNvPr>
          <p:cNvPicPr>
            <a:picLocks noChangeAspect="1"/>
          </p:cNvPicPr>
          <p:nvPr/>
        </p:nvPicPr>
        <p:blipFill>
          <a:blip r:embed="rId2"/>
          <a:stretch>
            <a:fillRect/>
          </a:stretch>
        </p:blipFill>
        <p:spPr>
          <a:xfrm>
            <a:off x="-685800" y="-1143000"/>
            <a:ext cx="10157012" cy="8763000"/>
          </a:xfrm>
          <a:prstGeom prst="rect">
            <a:avLst/>
          </a:prstGeom>
        </p:spPr>
      </p:pic>
    </p:spTree>
    <p:extLst>
      <p:ext uri="{BB962C8B-B14F-4D97-AF65-F5344CB8AC3E}">
        <p14:creationId xmlns:p14="http://schemas.microsoft.com/office/powerpoint/2010/main" val="2680801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CCF2FD-0889-E844-B1E9-332155E9286A}"/>
              </a:ext>
            </a:extLst>
          </p:cNvPr>
          <p:cNvPicPr>
            <a:picLocks noChangeAspect="1"/>
          </p:cNvPicPr>
          <p:nvPr/>
        </p:nvPicPr>
        <p:blipFill>
          <a:blip r:embed="rId2"/>
          <a:stretch>
            <a:fillRect/>
          </a:stretch>
        </p:blipFill>
        <p:spPr>
          <a:xfrm>
            <a:off x="-838200" y="-1066800"/>
            <a:ext cx="10381129" cy="8458200"/>
          </a:xfrm>
          <a:prstGeom prst="rect">
            <a:avLst/>
          </a:prstGeom>
        </p:spPr>
      </p:pic>
    </p:spTree>
    <p:extLst>
      <p:ext uri="{BB962C8B-B14F-4D97-AF65-F5344CB8AC3E}">
        <p14:creationId xmlns:p14="http://schemas.microsoft.com/office/powerpoint/2010/main" val="26412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66875-3CD0-924F-8735-49EFB3F9DA41}"/>
              </a:ext>
            </a:extLst>
          </p:cNvPr>
          <p:cNvPicPr>
            <a:picLocks noChangeAspect="1"/>
          </p:cNvPicPr>
          <p:nvPr/>
        </p:nvPicPr>
        <p:blipFill>
          <a:blip r:embed="rId2"/>
          <a:stretch>
            <a:fillRect/>
          </a:stretch>
        </p:blipFill>
        <p:spPr>
          <a:xfrm>
            <a:off x="-685800" y="-1343890"/>
            <a:ext cx="10304929" cy="8963890"/>
          </a:xfrm>
          <a:prstGeom prst="rect">
            <a:avLst/>
          </a:prstGeom>
        </p:spPr>
      </p:pic>
    </p:spTree>
    <p:extLst>
      <p:ext uri="{BB962C8B-B14F-4D97-AF65-F5344CB8AC3E}">
        <p14:creationId xmlns:p14="http://schemas.microsoft.com/office/powerpoint/2010/main" val="239660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A2F90-1AB7-994B-9814-0E9F0D679AE1}"/>
              </a:ext>
            </a:extLst>
          </p:cNvPr>
          <p:cNvPicPr>
            <a:picLocks noChangeAspect="1"/>
          </p:cNvPicPr>
          <p:nvPr/>
        </p:nvPicPr>
        <p:blipFill>
          <a:blip r:embed="rId2"/>
          <a:stretch>
            <a:fillRect/>
          </a:stretch>
        </p:blipFill>
        <p:spPr>
          <a:xfrm>
            <a:off x="-838199" y="-1219200"/>
            <a:ext cx="10287000" cy="8316190"/>
          </a:xfrm>
          <a:prstGeom prst="rect">
            <a:avLst/>
          </a:prstGeom>
        </p:spPr>
      </p:pic>
    </p:spTree>
    <p:extLst>
      <p:ext uri="{BB962C8B-B14F-4D97-AF65-F5344CB8AC3E}">
        <p14:creationId xmlns:p14="http://schemas.microsoft.com/office/powerpoint/2010/main" val="3537956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2F757-FEC2-C746-9D3C-4E03EB1D847E}"/>
              </a:ext>
            </a:extLst>
          </p:cNvPr>
          <p:cNvPicPr>
            <a:picLocks noChangeAspect="1"/>
          </p:cNvPicPr>
          <p:nvPr/>
        </p:nvPicPr>
        <p:blipFill>
          <a:blip r:embed="rId2"/>
          <a:stretch>
            <a:fillRect/>
          </a:stretch>
        </p:blipFill>
        <p:spPr>
          <a:xfrm>
            <a:off x="-627530" y="-1219200"/>
            <a:ext cx="11143130" cy="8610600"/>
          </a:xfrm>
          <a:prstGeom prst="rect">
            <a:avLst/>
          </a:prstGeom>
        </p:spPr>
      </p:pic>
    </p:spTree>
    <p:extLst>
      <p:ext uri="{BB962C8B-B14F-4D97-AF65-F5344CB8AC3E}">
        <p14:creationId xmlns:p14="http://schemas.microsoft.com/office/powerpoint/2010/main" val="325140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Wednesday, Apr. 8, 2020</a:t>
            </a:r>
          </a:p>
        </p:txBody>
      </p:sp>
      <p:sp>
        <p:nvSpPr>
          <p:cNvPr id="5" name="Footer Placeholder 4"/>
          <p:cNvSpPr>
            <a:spLocks noGrp="1"/>
          </p:cNvSpPr>
          <p:nvPr>
            <p:ph type="ftr" sz="quarter" idx="11"/>
          </p:nvPr>
        </p:nvSpPr>
        <p:spPr/>
        <p:txBody>
          <a:bodyPr/>
          <a:lstStyle/>
          <a:p>
            <a:r>
              <a:rPr lang="en-US"/>
              <a:t>PHYS 1444-002, Spring 2020                    Dr. Jaehoon Yu</a:t>
            </a:r>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76200"/>
            <a:ext cx="7772400" cy="609600"/>
          </a:xfrm>
        </p:spPr>
        <p:txBody>
          <a:bodyPr/>
          <a:lstStyle/>
          <a:p>
            <a:r>
              <a:rPr lang="en-US" dirty="0"/>
              <a:t>Reminder: Special Project #4</a:t>
            </a:r>
          </a:p>
        </p:txBody>
      </p:sp>
      <p:sp>
        <p:nvSpPr>
          <p:cNvPr id="111619" name="Rectangle 3"/>
          <p:cNvSpPr>
            <a:spLocks noGrp="1" noChangeArrowheads="1"/>
          </p:cNvSpPr>
          <p:nvPr>
            <p:ph type="body" idx="1"/>
          </p:nvPr>
        </p:nvSpPr>
        <p:spPr>
          <a:xfrm>
            <a:off x="152400" y="685800"/>
            <a:ext cx="8839200" cy="5410200"/>
          </a:xfrm>
        </p:spPr>
        <p:txBody>
          <a:bodyPr/>
          <a:lstStyle/>
          <a:p>
            <a:r>
              <a:rPr lang="en-US" sz="2400" dirty="0"/>
              <a:t>Make a list of the power consumption and the resistance of all electric and electronic devices at your home and compile them in a table. (10 points total for the first 10 items and 0.5 points each additional item.)</a:t>
            </a:r>
          </a:p>
          <a:p>
            <a:r>
              <a:rPr lang="en-US" sz="2400" dirty="0"/>
              <a:t>Estimate the cost of electricity for each of the items on the table using your own electric cost per kWh (if you don’t find your own, use $0.12/kWh) and put them in the relevant column.  (5 points total for the first 10 items and 0.2 points each additional items)</a:t>
            </a:r>
          </a:p>
          <a:p>
            <a:r>
              <a:rPr lang="en-US" sz="2400" dirty="0"/>
              <a:t>Estimate the the total amount of energy in Joules and the total electricity cost per day, per month and per year for your home.  (8 points)</a:t>
            </a:r>
          </a:p>
          <a:p>
            <a:r>
              <a:rPr lang="en-US" sz="2400" dirty="0"/>
              <a:t>Due: Beginning of the class Monday, Apr. 13</a:t>
            </a:r>
          </a:p>
          <a:p>
            <a:pPr lvl="1"/>
            <a:r>
              <a:rPr lang="en-US" sz="2000" dirty="0"/>
              <a:t>Scan all pages of your special project into the pdf format</a:t>
            </a:r>
          </a:p>
          <a:p>
            <a:pPr lvl="1"/>
            <a:r>
              <a:rPr lang="en-US" sz="2000" dirty="0"/>
              <a:t>Save all pages into one file with the filename </a:t>
            </a:r>
            <a:r>
              <a:rPr lang="en-US" sz="2000" u="sng" dirty="0">
                <a:solidFill>
                  <a:srgbClr val="C00000"/>
                </a:solidFill>
              </a:rPr>
              <a:t>SP4-YourLastName-YourFirstName.pdf</a:t>
            </a:r>
          </a:p>
          <a:p>
            <a:pPr lvl="1"/>
            <a:r>
              <a:rPr lang="en-US" sz="2000" dirty="0"/>
              <a:t>Send me the file no later than 1pm Monday, Apr. 13</a:t>
            </a:r>
          </a:p>
          <a:p>
            <a:r>
              <a:rPr lang="en-US" sz="2400" dirty="0"/>
              <a:t>Spreadsheet has been posted on the class web page.  Download ASAP.</a:t>
            </a:r>
          </a:p>
        </p:txBody>
      </p:sp>
    </p:spTree>
    <p:extLst>
      <p:ext uri="{BB962C8B-B14F-4D97-AF65-F5344CB8AC3E}">
        <p14:creationId xmlns:p14="http://schemas.microsoft.com/office/powerpoint/2010/main" val="62647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par>
                          <p:cTn id="8" fill="hold">
                            <p:stCondLst>
                              <p:cond delay="2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111619">
                                            <p:txEl>
                                              <p:pRg st="1" end="1"/>
                                            </p:txEl>
                                          </p:spTgt>
                                        </p:tgtEl>
                                        <p:attrNameLst>
                                          <p:attrName>style.visibility</p:attrName>
                                        </p:attrNameLst>
                                      </p:cBhvr>
                                      <p:to>
                                        <p:strVal val="visible"/>
                                      </p:to>
                                    </p:set>
                                    <p:animEffect transition="in" filter="wipe(left)">
                                      <p:cBhvr>
                                        <p:cTn id="11" dur="500"/>
                                        <p:tgtEl>
                                          <p:spTgt spid="111619">
                                            <p:txEl>
                                              <p:pRg st="1" end="1"/>
                                            </p:txEl>
                                          </p:spTgt>
                                        </p:tgtEl>
                                      </p:cBhvr>
                                    </p:animEffect>
                                  </p:childTnLst>
                                </p:cTn>
                              </p:par>
                            </p:childTnLst>
                          </p:cTn>
                        </p:par>
                        <p:par>
                          <p:cTn id="12" fill="hold">
                            <p:stCondLst>
                              <p:cond delay="5900"/>
                            </p:stCondLst>
                            <p:childTnLst>
                              <p:par>
                                <p:cTn id="13" presetID="22" presetClass="entr" presetSubtype="8" fill="hold" grpId="0" nodeType="afterEffect">
                                  <p:stCondLst>
                                    <p:cond delay="0"/>
                                  </p:stCondLst>
                                  <p:iterate type="wd">
                                    <p:tmPct val="10000"/>
                                  </p:iterate>
                                  <p:childTnLst>
                                    <p:set>
                                      <p:cBhvr>
                                        <p:cTn id="14" dur="1" fill="hold">
                                          <p:stCondLst>
                                            <p:cond delay="0"/>
                                          </p:stCondLst>
                                        </p:cTn>
                                        <p:tgtEl>
                                          <p:spTgt spid="111619">
                                            <p:txEl>
                                              <p:pRg st="2" end="2"/>
                                            </p:txEl>
                                          </p:spTgt>
                                        </p:tgtEl>
                                        <p:attrNameLst>
                                          <p:attrName>style.visibility</p:attrName>
                                        </p:attrNameLst>
                                      </p:cBhvr>
                                      <p:to>
                                        <p:strVal val="visible"/>
                                      </p:to>
                                    </p:set>
                                    <p:animEffect transition="in" filter="wipe(left)">
                                      <p:cBhvr>
                                        <p:cTn id="15" dur="500"/>
                                        <p:tgtEl>
                                          <p:spTgt spid="111619">
                                            <p:txEl>
                                              <p:pRg st="2" end="2"/>
                                            </p:txEl>
                                          </p:spTgt>
                                        </p:tgtEl>
                                      </p:cBhvr>
                                    </p:animEffect>
                                  </p:childTnLst>
                                </p:cTn>
                              </p:par>
                            </p:childTnLst>
                          </p:cTn>
                        </p:par>
                        <p:par>
                          <p:cTn id="16" fill="hold">
                            <p:stCondLst>
                              <p:cond delay="785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111619">
                                            <p:txEl>
                                              <p:pRg st="3" end="3"/>
                                            </p:txEl>
                                          </p:spTgt>
                                        </p:tgtEl>
                                        <p:attrNameLst>
                                          <p:attrName>style.visibility</p:attrName>
                                        </p:attrNameLst>
                                      </p:cBhvr>
                                      <p:to>
                                        <p:strVal val="visible"/>
                                      </p:to>
                                    </p:set>
                                    <p:animEffect transition="in" filter="wipe(left)">
                                      <p:cBhvr>
                                        <p:cTn id="19" dur="500"/>
                                        <p:tgtEl>
                                          <p:spTgt spid="111619">
                                            <p:txEl>
                                              <p:pRg st="3" end="3"/>
                                            </p:txEl>
                                          </p:spTgt>
                                        </p:tgtEl>
                                      </p:cBhvr>
                                    </p:animEffect>
                                  </p:childTnLst>
                                </p:cTn>
                              </p:par>
                            </p:childTnLst>
                          </p:cTn>
                        </p:par>
                        <p:par>
                          <p:cTn id="20" fill="hold">
                            <p:stCondLst>
                              <p:cond delay="8850"/>
                            </p:stCondLst>
                            <p:childTnLst>
                              <p:par>
                                <p:cTn id="21" presetID="22" presetClass="entr" presetSubtype="8" fill="hold" grpId="0" nodeType="afterEffect">
                                  <p:stCondLst>
                                    <p:cond delay="0"/>
                                  </p:stCondLst>
                                  <p:iterate type="wd">
                                    <p:tmPct val="10000"/>
                                  </p:iterate>
                                  <p:childTnLst>
                                    <p:set>
                                      <p:cBhvr>
                                        <p:cTn id="22" dur="1" fill="hold">
                                          <p:stCondLst>
                                            <p:cond delay="0"/>
                                          </p:stCondLst>
                                        </p:cTn>
                                        <p:tgtEl>
                                          <p:spTgt spid="111619">
                                            <p:txEl>
                                              <p:pRg st="4" end="4"/>
                                            </p:txEl>
                                          </p:spTgt>
                                        </p:tgtEl>
                                        <p:attrNameLst>
                                          <p:attrName>style.visibility</p:attrName>
                                        </p:attrNameLst>
                                      </p:cBhvr>
                                      <p:to>
                                        <p:strVal val="visible"/>
                                      </p:to>
                                    </p:set>
                                    <p:animEffect transition="in" filter="wipe(left)">
                                      <p:cBhvr>
                                        <p:cTn id="23" dur="500"/>
                                        <p:tgtEl>
                                          <p:spTgt spid="111619">
                                            <p:txEl>
                                              <p:pRg st="4" end="4"/>
                                            </p:txEl>
                                          </p:spTgt>
                                        </p:tgtEl>
                                      </p:cBhvr>
                                    </p:animEffect>
                                  </p:childTnLst>
                                </p:cTn>
                              </p:par>
                            </p:childTnLst>
                          </p:cTn>
                        </p:par>
                        <p:par>
                          <p:cTn id="24" fill="hold">
                            <p:stCondLst>
                              <p:cond delay="9850"/>
                            </p:stCondLst>
                            <p:childTnLst>
                              <p:par>
                                <p:cTn id="25" presetID="22" presetClass="entr" presetSubtype="8" fill="hold" grpId="0" nodeType="afterEffect">
                                  <p:stCondLst>
                                    <p:cond delay="0"/>
                                  </p:stCondLst>
                                  <p:iterate type="wd">
                                    <p:tmPct val="10000"/>
                                  </p:iterate>
                                  <p:childTnLst>
                                    <p:set>
                                      <p:cBhvr>
                                        <p:cTn id="26" dur="1" fill="hold">
                                          <p:stCondLst>
                                            <p:cond delay="0"/>
                                          </p:stCondLst>
                                        </p:cTn>
                                        <p:tgtEl>
                                          <p:spTgt spid="111619">
                                            <p:txEl>
                                              <p:pRg st="5" end="5"/>
                                            </p:txEl>
                                          </p:spTgt>
                                        </p:tgtEl>
                                        <p:attrNameLst>
                                          <p:attrName>style.visibility</p:attrName>
                                        </p:attrNameLst>
                                      </p:cBhvr>
                                      <p:to>
                                        <p:strVal val="visible"/>
                                      </p:to>
                                    </p:set>
                                    <p:animEffect transition="in" filter="wipe(left)">
                                      <p:cBhvr>
                                        <p:cTn id="27" dur="500"/>
                                        <p:tgtEl>
                                          <p:spTgt spid="111619">
                                            <p:txEl>
                                              <p:pRg st="5" end="5"/>
                                            </p:txEl>
                                          </p:spTgt>
                                        </p:tgtEl>
                                      </p:cBhvr>
                                    </p:animEffect>
                                  </p:childTnLst>
                                </p:cTn>
                              </p:par>
                            </p:childTnLst>
                          </p:cTn>
                        </p:par>
                        <p:par>
                          <p:cTn id="28" fill="hold">
                            <p:stCondLst>
                              <p:cond delay="10900"/>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111619">
                                            <p:txEl>
                                              <p:pRg st="6" end="6"/>
                                            </p:txEl>
                                          </p:spTgt>
                                        </p:tgtEl>
                                        <p:attrNameLst>
                                          <p:attrName>style.visibility</p:attrName>
                                        </p:attrNameLst>
                                      </p:cBhvr>
                                      <p:to>
                                        <p:strVal val="visible"/>
                                      </p:to>
                                    </p:set>
                                    <p:animEffect transition="in" filter="wipe(left)">
                                      <p:cBhvr>
                                        <p:cTn id="31" dur="500"/>
                                        <p:tgtEl>
                                          <p:spTgt spid="111619">
                                            <p:txEl>
                                              <p:pRg st="6" end="6"/>
                                            </p:txEl>
                                          </p:spTgt>
                                        </p:tgtEl>
                                      </p:cBhvr>
                                    </p:animEffect>
                                  </p:childTnLst>
                                </p:cTn>
                              </p:par>
                            </p:childTnLst>
                          </p:cTn>
                        </p:par>
                        <p:par>
                          <p:cTn id="32" fill="hold">
                            <p:stCondLst>
                              <p:cond delay="12000"/>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111619">
                                            <p:txEl>
                                              <p:pRg st="7" end="7"/>
                                            </p:txEl>
                                          </p:spTgt>
                                        </p:tgtEl>
                                        <p:attrNameLst>
                                          <p:attrName>style.visibility</p:attrName>
                                        </p:attrNameLst>
                                      </p:cBhvr>
                                      <p:to>
                                        <p:strVal val="visible"/>
                                      </p:to>
                                    </p:set>
                                    <p:animEffect transition="in" filter="wipe(left)">
                                      <p:cBhvr>
                                        <p:cTn id="35"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1CD67-20EB-0049-9442-2C0F77E19E12}"/>
              </a:ext>
            </a:extLst>
          </p:cNvPr>
          <p:cNvSpPr>
            <a:spLocks noGrp="1"/>
          </p:cNvSpPr>
          <p:nvPr>
            <p:ph type="dt" sz="half" idx="10"/>
          </p:nvPr>
        </p:nvSpPr>
        <p:spPr/>
        <p:txBody>
          <a:bodyPr/>
          <a:lstStyle/>
          <a:p>
            <a:pPr>
              <a:defRPr/>
            </a:pPr>
            <a:r>
              <a:rPr lang="en-US"/>
              <a:t>Wednesday, Apr. 8, 2020</a:t>
            </a:r>
          </a:p>
        </p:txBody>
      </p:sp>
      <p:sp>
        <p:nvSpPr>
          <p:cNvPr id="3" name="Footer Placeholder 2">
            <a:extLst>
              <a:ext uri="{FF2B5EF4-FFF2-40B4-BE49-F238E27FC236}">
                <a16:creationId xmlns:a16="http://schemas.microsoft.com/office/drawing/2014/main" id="{5B146B24-B3ED-F14F-8580-B61B5BB950BF}"/>
              </a:ext>
            </a:extLst>
          </p:cNvPr>
          <p:cNvSpPr>
            <a:spLocks noGrp="1"/>
          </p:cNvSpPr>
          <p:nvPr>
            <p:ph type="ftr" sz="quarter" idx="11"/>
          </p:nvPr>
        </p:nvSpPr>
        <p:spPr/>
        <p:txBody>
          <a:bodyPr/>
          <a:lstStyle/>
          <a:p>
            <a:pPr>
              <a:defRPr/>
            </a:pPr>
            <a:r>
              <a:rPr lang="en-US"/>
              <a:t>PHYS 1444-002, Spring 2020                    Dr. Jaehoon Yu</a:t>
            </a:r>
          </a:p>
        </p:txBody>
      </p:sp>
      <p:sp>
        <p:nvSpPr>
          <p:cNvPr id="4" name="Slide Number Placeholder 3">
            <a:extLst>
              <a:ext uri="{FF2B5EF4-FFF2-40B4-BE49-F238E27FC236}">
                <a16:creationId xmlns:a16="http://schemas.microsoft.com/office/drawing/2014/main" id="{BB6BB679-9464-6342-B665-34933D4E0913}"/>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6" name="Picture 5">
            <a:extLst>
              <a:ext uri="{FF2B5EF4-FFF2-40B4-BE49-F238E27FC236}">
                <a16:creationId xmlns:a16="http://schemas.microsoft.com/office/drawing/2014/main" id="{8B3C6E6C-B3DA-E946-9BDA-56299ABB0786}"/>
              </a:ext>
            </a:extLst>
          </p:cNvPr>
          <p:cNvPicPr>
            <a:picLocks noChangeAspect="1"/>
          </p:cNvPicPr>
          <p:nvPr/>
        </p:nvPicPr>
        <p:blipFill>
          <a:blip r:embed="rId3"/>
          <a:stretch>
            <a:fillRect/>
          </a:stretch>
        </p:blipFill>
        <p:spPr>
          <a:xfrm>
            <a:off x="-381000" y="-685800"/>
            <a:ext cx="10210800" cy="7772400"/>
          </a:xfrm>
          <a:prstGeom prst="rect">
            <a:avLst/>
          </a:prstGeom>
        </p:spPr>
      </p:pic>
    </p:spTree>
    <p:extLst>
      <p:ext uri="{BB962C8B-B14F-4D97-AF65-F5344CB8AC3E}">
        <p14:creationId xmlns:p14="http://schemas.microsoft.com/office/powerpoint/2010/main" val="276972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Wednesday, Apr. 8, 2020</a:t>
            </a:r>
          </a:p>
        </p:txBody>
      </p:sp>
      <p:sp>
        <p:nvSpPr>
          <p:cNvPr id="13" name="Footer Placeholder 4"/>
          <p:cNvSpPr>
            <a:spLocks noGrp="1"/>
          </p:cNvSpPr>
          <p:nvPr>
            <p:ph type="ftr" sz="quarter" idx="11"/>
          </p:nvPr>
        </p:nvSpPr>
        <p:spPr/>
        <p:txBody>
          <a:bodyPr/>
          <a:lstStyle/>
          <a:p>
            <a:r>
              <a:rPr lang="en-US"/>
              <a:t>PHYS 1444-002, Spring 2020                    Dr. Jaehoon Yu</a:t>
            </a:r>
          </a:p>
        </p:txBody>
      </p:sp>
      <p:sp>
        <p:nvSpPr>
          <p:cNvPr id="14" name="Slide Number Placeholder 5"/>
          <p:cNvSpPr>
            <a:spLocks noGrp="1"/>
          </p:cNvSpPr>
          <p:nvPr>
            <p:ph type="sldNum" sz="quarter" idx="12"/>
          </p:nvPr>
        </p:nvSpPr>
        <p:spPr/>
        <p:txBody>
          <a:bodyPr/>
          <a:lstStyle/>
          <a:p>
            <a:fld id="{3EC58C06-1CD7-E843-9C07-7DEE38A5493D}" type="slidenum">
              <a:rPr lang="en-US"/>
              <a:pPr/>
              <a:t>5</a:t>
            </a:fld>
            <a:endParaRPr lang="en-US"/>
          </a:p>
        </p:txBody>
      </p:sp>
      <p:sp>
        <p:nvSpPr>
          <p:cNvPr id="347138" name="Rectangle 2"/>
          <p:cNvSpPr>
            <a:spLocks noGrp="1" noChangeArrowheads="1"/>
          </p:cNvSpPr>
          <p:nvPr>
            <p:ph type="title"/>
          </p:nvPr>
        </p:nvSpPr>
        <p:spPr>
          <a:xfrm>
            <a:off x="381000" y="0"/>
            <a:ext cx="8534400" cy="609600"/>
          </a:xfrm>
        </p:spPr>
        <p:txBody>
          <a:bodyPr/>
          <a:lstStyle/>
          <a:p>
            <a:r>
              <a:rPr lang="en-US" dirty="0"/>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3479" name="Equation" r:id="rId3" imgW="914400" imgH="190080" progId="Equation.DSMT4">
                  <p:embed/>
                </p:oleObj>
              </mc:Choice>
              <mc:Fallback>
                <p:oleObj name="Equation" r:id="rId3" imgW="914400" imgH="190080" progId="Equation.DSMT4">
                  <p:embed/>
                  <p:pic>
                    <p:nvPicPr>
                      <p:cNvPr id="3471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3480" name="Equation" r:id="rId5" imgW="914400" imgH="190080" progId="Equation.DSMT4">
                  <p:embed/>
                </p:oleObj>
              </mc:Choice>
              <mc:Fallback>
                <p:oleObj name="Equation" r:id="rId5" imgW="914400" imgH="190080" progId="Equation.DSMT4">
                  <p:embed/>
                  <p:pic>
                    <p:nvPicPr>
                      <p:cNvPr id="34714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3481" name="Equation" r:id="rId6" imgW="914400" imgH="190080" progId="Equation.DSMT4">
                  <p:embed/>
                </p:oleObj>
              </mc:Choice>
              <mc:Fallback>
                <p:oleObj name="Equation" r:id="rId6" imgW="914400" imgH="190080" progId="Equation.DSMT4">
                  <p:embed/>
                  <p:pic>
                    <p:nvPicPr>
                      <p:cNvPr id="3471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dirty="0"/>
              <a:t>What are magnets?</a:t>
            </a:r>
          </a:p>
          <a:p>
            <a:pPr lvl="1">
              <a:lnSpc>
                <a:spcPct val="90000"/>
              </a:lnSpc>
            </a:pPr>
            <a:r>
              <a:rPr lang="en-US" sz="2400" dirty="0"/>
              <a:t>Objects with two poles, North and South poles</a:t>
            </a:r>
          </a:p>
          <a:p>
            <a:pPr lvl="2">
              <a:lnSpc>
                <a:spcPct val="90000"/>
              </a:lnSpc>
            </a:pPr>
            <a:r>
              <a:rPr lang="en-US" sz="2000" dirty="0"/>
              <a:t>The pole that points to the geographical North is the North pole, and the other is the South pole</a:t>
            </a:r>
          </a:p>
          <a:p>
            <a:pPr lvl="3">
              <a:lnSpc>
                <a:spcPct val="90000"/>
              </a:lnSpc>
            </a:pPr>
            <a:r>
              <a:rPr lang="en-US" sz="1800" dirty="0"/>
              <a:t>Principle of compass</a:t>
            </a:r>
          </a:p>
          <a:p>
            <a:pPr lvl="1">
              <a:lnSpc>
                <a:spcPct val="90000"/>
              </a:lnSpc>
            </a:pPr>
            <a:r>
              <a:rPr lang="en-US" sz="2400" dirty="0"/>
              <a:t>They are called magnets due to the name of the region, Magnesia, where rocks that attract each other were found</a:t>
            </a:r>
          </a:p>
          <a:p>
            <a:pPr>
              <a:lnSpc>
                <a:spcPct val="90000"/>
              </a:lnSpc>
            </a:pPr>
            <a:r>
              <a:rPr lang="en-US" sz="2800" dirty="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their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7"/>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extLst>
      <p:ext uri="{BB962C8B-B14F-4D97-AF65-F5344CB8AC3E}">
        <p14:creationId xmlns:p14="http://schemas.microsoft.com/office/powerpoint/2010/main" val="220852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7142">
                                            <p:txEl>
                                              <p:pRg st="3" end="3"/>
                                            </p:txEl>
                                          </p:spTgt>
                                        </p:tgtEl>
                                        <p:attrNameLst>
                                          <p:attrName>style.visibility</p:attrName>
                                        </p:attrNameLst>
                                      </p:cBhvr>
                                      <p:to>
                                        <p:strVal val="visible"/>
                                      </p:to>
                                    </p:set>
                                    <p:animEffect transition="in" filter="wipe(left)">
                                      <p:cBhvr>
                                        <p:cTn id="22" dur="500"/>
                                        <p:tgtEl>
                                          <p:spTgt spid="347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7142">
                                            <p:txEl>
                                              <p:pRg st="4" end="4"/>
                                            </p:txEl>
                                          </p:spTgt>
                                        </p:tgtEl>
                                        <p:attrNameLst>
                                          <p:attrName>style.visibility</p:attrName>
                                        </p:attrNameLst>
                                      </p:cBhvr>
                                      <p:to>
                                        <p:strVal val="visible"/>
                                      </p:to>
                                    </p:set>
                                    <p:animEffect transition="in" filter="wipe(left)">
                                      <p:cBhvr>
                                        <p:cTn id="27" dur="500"/>
                                        <p:tgtEl>
                                          <p:spTgt spid="347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7142">
                                            <p:txEl>
                                              <p:pRg st="5" end="5"/>
                                            </p:txEl>
                                          </p:spTgt>
                                        </p:tgtEl>
                                        <p:attrNameLst>
                                          <p:attrName>style.visibility</p:attrName>
                                        </p:attrNameLst>
                                      </p:cBhvr>
                                      <p:to>
                                        <p:strVal val="visible"/>
                                      </p:to>
                                    </p:set>
                                    <p:animEffect transition="in" filter="wipe(left)">
                                      <p:cBhvr>
                                        <p:cTn id="32" dur="500"/>
                                        <p:tgtEl>
                                          <p:spTgt spid="347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7143">
                                            <p:txEl>
                                              <p:pRg st="0" end="0"/>
                                            </p:txEl>
                                          </p:spTgt>
                                        </p:tgtEl>
                                        <p:attrNameLst>
                                          <p:attrName>style.visibility</p:attrName>
                                        </p:attrNameLst>
                                      </p:cBhvr>
                                      <p:to>
                                        <p:strVal val="visible"/>
                                      </p:to>
                                    </p:set>
                                    <p:animEffect transition="in" filter="wipe(left)">
                                      <p:cBhvr>
                                        <p:cTn id="37" dur="500"/>
                                        <p:tgtEl>
                                          <p:spTgt spid="3471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7143">
                                            <p:txEl>
                                              <p:pRg st="1" end="1"/>
                                            </p:txEl>
                                          </p:spTgt>
                                        </p:tgtEl>
                                        <p:attrNameLst>
                                          <p:attrName>style.visibility</p:attrName>
                                        </p:attrNameLst>
                                      </p:cBhvr>
                                      <p:to>
                                        <p:strVal val="visible"/>
                                      </p:to>
                                    </p:set>
                                    <p:animEffect transition="in" filter="wipe(left)">
                                      <p:cBhvr>
                                        <p:cTn id="42" dur="500"/>
                                        <p:tgtEl>
                                          <p:spTgt spid="3471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47143">
                                            <p:txEl>
                                              <p:pRg st="2" end="2"/>
                                            </p:txEl>
                                          </p:spTgt>
                                        </p:tgtEl>
                                        <p:attrNameLst>
                                          <p:attrName>style.visibility</p:attrName>
                                        </p:attrNameLst>
                                      </p:cBhvr>
                                      <p:to>
                                        <p:strVal val="visible"/>
                                      </p:to>
                                    </p:set>
                                    <p:animEffect transition="in" filter="wipe(left)">
                                      <p:cBhvr>
                                        <p:cTn id="47" dur="500"/>
                                        <p:tgtEl>
                                          <p:spTgt spid="3471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7143">
                                            <p:txEl>
                                              <p:pRg st="3" end="3"/>
                                            </p:txEl>
                                          </p:spTgt>
                                        </p:tgtEl>
                                        <p:attrNameLst>
                                          <p:attrName>style.visibility</p:attrName>
                                        </p:attrNameLst>
                                      </p:cBhvr>
                                      <p:to>
                                        <p:strVal val="visible"/>
                                      </p:to>
                                    </p:set>
                                    <p:animEffect transition="in" filter="wipe(left)">
                                      <p:cBhvr>
                                        <p:cTn id="52" dur="500"/>
                                        <p:tgtEl>
                                          <p:spTgt spid="3471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47144"/>
                                        </p:tgtEl>
                                        <p:attrNameLst>
                                          <p:attrName>style.visibility</p:attrName>
                                        </p:attrNameLst>
                                      </p:cBhvr>
                                      <p:to>
                                        <p:strVal val="visible"/>
                                      </p:to>
                                    </p:set>
                                    <p:anim calcmode="lin" valueType="num">
                                      <p:cBhvr>
                                        <p:cTn id="57" dur="500" fill="hold"/>
                                        <p:tgtEl>
                                          <p:spTgt spid="347144"/>
                                        </p:tgtEl>
                                        <p:attrNameLst>
                                          <p:attrName>ppt_w</p:attrName>
                                        </p:attrNameLst>
                                      </p:cBhvr>
                                      <p:tavLst>
                                        <p:tav tm="0">
                                          <p:val>
                                            <p:fltVal val="0"/>
                                          </p:val>
                                        </p:tav>
                                        <p:tav tm="100000">
                                          <p:val>
                                            <p:strVal val="#ppt_w"/>
                                          </p:val>
                                        </p:tav>
                                      </p:tavLst>
                                    </p:anim>
                                    <p:anim calcmode="lin" valueType="num">
                                      <p:cBhvr>
                                        <p:cTn id="58" dur="500" fill="hold"/>
                                        <p:tgtEl>
                                          <p:spTgt spid="347144"/>
                                        </p:tgtEl>
                                        <p:attrNameLst>
                                          <p:attrName>ppt_h</p:attrName>
                                        </p:attrNameLst>
                                      </p:cBhvr>
                                      <p:tavLst>
                                        <p:tav tm="0">
                                          <p:val>
                                            <p:fltVal val="0"/>
                                          </p:val>
                                        </p:tav>
                                        <p:tav tm="100000">
                                          <p:val>
                                            <p:strVal val="#ppt_h"/>
                                          </p:val>
                                        </p:tav>
                                      </p:tavLst>
                                    </p:anim>
                                    <p:animEffect transition="in" filter="fade">
                                      <p:cBhvr>
                                        <p:cTn id="59" dur="500"/>
                                        <p:tgtEl>
                                          <p:spTgt spid="3471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7145"/>
                                        </p:tgtEl>
                                        <p:attrNameLst>
                                          <p:attrName>style.visibility</p:attrName>
                                        </p:attrNameLst>
                                      </p:cBhvr>
                                      <p:to>
                                        <p:strVal val="visible"/>
                                      </p:to>
                                    </p:set>
                                    <p:animEffect transition="in" filter="wipe(down)">
                                      <p:cBhvr>
                                        <p:cTn id="62" dur="500"/>
                                        <p:tgtEl>
                                          <p:spTgt spid="3471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7146"/>
                                        </p:tgtEl>
                                        <p:attrNameLst>
                                          <p:attrName>style.visibility</p:attrName>
                                        </p:attrNameLst>
                                      </p:cBhvr>
                                      <p:to>
                                        <p:strVal val="visible"/>
                                      </p:to>
                                    </p:set>
                                    <p:animEffect transition="in" filter="wipe(down)">
                                      <p:cBhvr>
                                        <p:cTn id="65" dur="500"/>
                                        <p:tgtEl>
                                          <p:spTgt spid="34714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7147"/>
                                        </p:tgtEl>
                                        <p:attrNameLst>
                                          <p:attrName>style.visibility</p:attrName>
                                        </p:attrNameLst>
                                      </p:cBhvr>
                                      <p:to>
                                        <p:strVal val="visible"/>
                                      </p:to>
                                    </p:set>
                                    <p:animEffect transition="in" filter="wipe(down)">
                                      <p:cBhvr>
                                        <p:cTn id="68" dur="500"/>
                                        <p:tgtEl>
                                          <p:spTgt spid="34714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347145"/>
                                        </p:tgtEl>
                                      </p:cBhvr>
                                    </p:animEffect>
                                    <p:set>
                                      <p:cBhvr>
                                        <p:cTn id="73" dur="1" fill="hold">
                                          <p:stCondLst>
                                            <p:cond delay="499"/>
                                          </p:stCondLst>
                                        </p:cTn>
                                        <p:tgtEl>
                                          <p:spTgt spid="3471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grpId="1" nodeType="clickEffect">
                                  <p:stCondLst>
                                    <p:cond delay="0"/>
                                  </p:stCondLst>
                                  <p:childTnLst>
                                    <p:animEffect transition="out" filter="checkerboard(across)">
                                      <p:cBhvr>
                                        <p:cTn id="77" dur="500"/>
                                        <p:tgtEl>
                                          <p:spTgt spid="347146"/>
                                        </p:tgtEl>
                                      </p:cBhvr>
                                    </p:animEffect>
                                    <p:set>
                                      <p:cBhvr>
                                        <p:cTn id="78" dur="1" fill="hold">
                                          <p:stCondLst>
                                            <p:cond delay="499"/>
                                          </p:stCondLst>
                                        </p:cTn>
                                        <p:tgtEl>
                                          <p:spTgt spid="3471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347147"/>
                                        </p:tgtEl>
                                      </p:cBhvr>
                                    </p:animEffect>
                                    <p:set>
                                      <p:cBhvr>
                                        <p:cTn id="83"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Wednesday, Apr. 8, 2020</a:t>
            </a:r>
          </a:p>
        </p:txBody>
      </p:sp>
      <p:sp>
        <p:nvSpPr>
          <p:cNvPr id="9" name="Footer Placeholder 4"/>
          <p:cNvSpPr>
            <a:spLocks noGrp="1"/>
          </p:cNvSpPr>
          <p:nvPr>
            <p:ph type="ftr" sz="quarter" idx="11"/>
          </p:nvPr>
        </p:nvSpPr>
        <p:spPr/>
        <p:txBody>
          <a:bodyPr/>
          <a:lstStyle/>
          <a:p>
            <a:r>
              <a:rPr lang="en-US"/>
              <a:t>PHYS 1444-002, Spring 2020                    Dr. Jaehoon Yu</a:t>
            </a:r>
          </a:p>
        </p:txBody>
      </p:sp>
      <p:sp>
        <p:nvSpPr>
          <p:cNvPr id="10" name="Slide Number Placeholder 5"/>
          <p:cNvSpPr>
            <a:spLocks noGrp="1"/>
          </p:cNvSpPr>
          <p:nvPr>
            <p:ph type="sldNum" sz="quarter" idx="12"/>
          </p:nvPr>
        </p:nvSpPr>
        <p:spPr/>
        <p:txBody>
          <a:bodyPr/>
          <a:lstStyle/>
          <a:p>
            <a:fld id="{676B417D-463B-4744-9278-0479293CB6B1}" type="slidenum">
              <a:rPr lang="en-US"/>
              <a:pPr/>
              <a:t>6</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4503" name="Equation" r:id="rId4" imgW="914400" imgH="190080" progId="Equation.DSMT4">
                  <p:embed/>
                </p:oleObj>
              </mc:Choice>
              <mc:Fallback>
                <p:oleObj name="Equation" r:id="rId4" imgW="914400" imgH="190080" progId="Equation.DSMT4">
                  <p:embed/>
                  <p:pic>
                    <p:nvPicPr>
                      <p:cNvPr id="3481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4504" name="Equation" r:id="rId6" imgW="914400" imgH="190080" progId="Equation.DSMT4">
                  <p:embed/>
                </p:oleObj>
              </mc:Choice>
              <mc:Fallback>
                <p:oleObj name="Equation" r:id="rId6" imgW="914400" imgH="190080" progId="Equation.DSMT4">
                  <p:embed/>
                  <p:pic>
                    <p:nvPicPr>
                      <p:cNvPr id="3481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4505" name="Equation" r:id="rId7" imgW="914400" imgH="190080" progId="Equation.DSMT4">
                  <p:embed/>
                </p:oleObj>
              </mc:Choice>
              <mc:Fallback>
                <p:oleObj name="Equation" r:id="rId7" imgW="914400" imgH="190080" progId="Equation.DSMT4">
                  <p:embed/>
                  <p:pic>
                    <p:nvPicPr>
                      <p:cNvPr id="348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magnetic 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magnetic 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have not been seen yet</a:t>
            </a:r>
          </a:p>
          <a:p>
            <a:pPr>
              <a:lnSpc>
                <a:spcPct val="90000"/>
              </a:lnSpc>
            </a:pPr>
            <a:r>
              <a:rPr lang="en-US" sz="2800" b="1" u="sng" dirty="0">
                <a:solidFill>
                  <a:srgbClr val="C00000"/>
                </a:solidFill>
              </a:rPr>
              <a:t>Ferromagnetic materials</a:t>
            </a:r>
            <a:r>
              <a:rPr lang="en-US" sz="2800" dirty="0"/>
              <a:t>: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extLst>
      <p:ext uri="{BB962C8B-B14F-4D97-AF65-F5344CB8AC3E}">
        <p14:creationId xmlns:p14="http://schemas.microsoft.com/office/powerpoint/2010/main" val="17515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Wednesday, Apr. 8, 2020</a:t>
            </a:r>
          </a:p>
        </p:txBody>
      </p:sp>
      <p:sp>
        <p:nvSpPr>
          <p:cNvPr id="12" name="Footer Placeholder 4"/>
          <p:cNvSpPr>
            <a:spLocks noGrp="1"/>
          </p:cNvSpPr>
          <p:nvPr>
            <p:ph type="ftr" sz="quarter" idx="11"/>
          </p:nvPr>
        </p:nvSpPr>
        <p:spPr/>
        <p:txBody>
          <a:bodyPr/>
          <a:lstStyle/>
          <a:p>
            <a:r>
              <a:rPr lang="en-US"/>
              <a:t>PHYS 1444-002, Spring 2020                    Dr. Jaehoon Yu</a:t>
            </a:r>
          </a:p>
        </p:txBody>
      </p:sp>
      <p:sp>
        <p:nvSpPr>
          <p:cNvPr id="13" name="Slide Number Placeholder 5"/>
          <p:cNvSpPr>
            <a:spLocks noGrp="1"/>
          </p:cNvSpPr>
          <p:nvPr>
            <p:ph type="sldNum" sz="quarter" idx="12"/>
          </p:nvPr>
        </p:nvSpPr>
        <p:spPr/>
        <p:txBody>
          <a:bodyPr/>
          <a:lstStyle/>
          <a:p>
            <a:fld id="{F3C831CF-EE74-7C4A-8E1D-4DCC28CDCD9C}" type="slidenum">
              <a:rPr lang="en-US"/>
              <a:pPr/>
              <a:t>7</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at any given point along the line is </a:t>
            </a:r>
            <a:r>
              <a:rPr lang="en-US" sz="2000" b="1" u="sng" dirty="0">
                <a:solidFill>
                  <a:srgbClr val="C00000"/>
                </a:solidFill>
                <a:latin typeface="Arial Narrow" charset="0"/>
                <a:ea typeface="ＭＳ Ｐゴシック" charset="-128"/>
              </a:rPr>
              <a:t>tangential to the line </a:t>
            </a:r>
            <a:r>
              <a:rPr lang="en-US" sz="2000" dirty="0">
                <a:solidFill>
                  <a:srgbClr val="660066"/>
                </a:solidFill>
                <a:latin typeface="Arial Narrow" charset="0"/>
                <a:ea typeface="ＭＳ Ｐゴシック" charset="-128"/>
              </a:rPr>
              <a:t>at that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 (from N to S)</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a:t>
            </a:r>
            <a:r>
              <a:rPr lang="en-US" sz="2000" b="1" u="sng" dirty="0">
                <a:solidFill>
                  <a:srgbClr val="C00000"/>
                </a:solidFill>
                <a:latin typeface="Arial Narrow" charset="0"/>
                <a:ea typeface="ＭＳ Ｐゴシック" charset="-128"/>
              </a:rPr>
              <a:t>form closed loops </a:t>
            </a:r>
            <a:r>
              <a:rPr lang="en-US" sz="2000" dirty="0">
                <a:solidFill>
                  <a:srgbClr val="660066"/>
                </a:solidFill>
                <a:latin typeface="Arial Narrow" charset="0"/>
                <a:ea typeface="ＭＳ Ｐゴシック" charset="-128"/>
              </a:rPr>
              <a:t>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5527" name="Equation" r:id="rId4" imgW="914400" imgH="190080" progId="Equation.DSMT4">
                  <p:embed/>
                </p:oleObj>
              </mc:Choice>
              <mc:Fallback>
                <p:oleObj name="Equation" r:id="rId4" imgW="914400" imgH="190080" progId="Equation.DSMT4">
                  <p:embed/>
                  <p:pic>
                    <p:nvPicPr>
                      <p:cNvPr id="34918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5528" name="Equation" r:id="rId6" imgW="914400" imgH="190080" progId="Equation.DSMT4">
                  <p:embed/>
                </p:oleObj>
              </mc:Choice>
              <mc:Fallback>
                <p:oleObj name="Equation" r:id="rId6" imgW="914400" imgH="190080" progId="Equation.DSMT4">
                  <p:embed/>
                  <p:pic>
                    <p:nvPicPr>
                      <p:cNvPr id="34919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5529" name="Equation" r:id="rId7" imgW="914400" imgH="190080" progId="Equation.DSMT4">
                  <p:embed/>
                </p:oleObj>
              </mc:Choice>
              <mc:Fallback>
                <p:oleObj name="Equation" r:id="rId7" imgW="914400" imgH="190080" progId="Equation.DSMT4">
                  <p:embed/>
                  <p:pic>
                    <p:nvPicPr>
                      <p:cNvPr id="34919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192" name="Rectangle 8"/>
          <p:cNvSpPr>
            <a:spLocks noGrp="1" noChangeArrowheads="1"/>
          </p:cNvSpPr>
          <p:nvPr>
            <p:ph type="body" idx="1"/>
          </p:nvPr>
        </p:nvSpPr>
        <p:spPr>
          <a:xfrm>
            <a:off x="533400" y="609600"/>
            <a:ext cx="8229600" cy="2514600"/>
          </a:xfrm>
        </p:spPr>
        <p:txBody>
          <a:bodyPr/>
          <a:lstStyle/>
          <a:p>
            <a:pPr>
              <a:lnSpc>
                <a:spcPct val="90000"/>
              </a:lnSpc>
            </a:pPr>
            <a:r>
              <a:rPr lang="en-US" sz="2400" dirty="0"/>
              <a:t>Just like the electric field that surrounds electric charge, the magnetic field surrounds a magnet</a:t>
            </a:r>
          </a:p>
          <a:p>
            <a:pPr>
              <a:lnSpc>
                <a:spcPct val="90000"/>
              </a:lnSpc>
            </a:pPr>
            <a:r>
              <a:rPr lang="en-US" sz="2400" dirty="0"/>
              <a:t>What does this mean?</a:t>
            </a:r>
          </a:p>
          <a:p>
            <a:pPr lvl="1">
              <a:lnSpc>
                <a:spcPct val="90000"/>
              </a:lnSpc>
            </a:pPr>
            <a:r>
              <a:rPr lang="en-US" sz="2000" dirty="0"/>
              <a:t>Magnetic force is also </a:t>
            </a:r>
            <a:r>
              <a:rPr lang="en-US" sz="2000" b="1" u="sng" dirty="0">
                <a:solidFill>
                  <a:srgbClr val="C00000"/>
                </a:solidFill>
              </a:rPr>
              <a:t>a field force</a:t>
            </a:r>
          </a:p>
          <a:p>
            <a:pPr lvl="1">
              <a:lnSpc>
                <a:spcPct val="90000"/>
              </a:lnSpc>
            </a:pPr>
            <a:r>
              <a:rPr lang="en-US" sz="2000" dirty="0"/>
              <a:t>The force one magnet exerts onto another can be viewed as the interaction between the magnet and the magnetic field produced by the other magnets</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8"/>
          <a:srcRect/>
          <a:stretch>
            <a:fillRect/>
          </a:stretch>
        </p:blipFill>
        <p:spPr bwMode="auto">
          <a:xfrm>
            <a:off x="6553200" y="4876800"/>
            <a:ext cx="2514600" cy="1524000"/>
          </a:xfrm>
          <a:prstGeom prst="rect">
            <a:avLst/>
          </a:prstGeom>
          <a:noFill/>
        </p:spPr>
      </p:pic>
    </p:spTree>
    <p:extLst>
      <p:ext uri="{BB962C8B-B14F-4D97-AF65-F5344CB8AC3E}">
        <p14:creationId xmlns:p14="http://schemas.microsoft.com/office/powerpoint/2010/main" val="167566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bg/>
                                          </p:spTgt>
                                        </p:tgtEl>
                                        <p:attrNameLst>
                                          <p:attrName>style.visibility</p:attrName>
                                        </p:attrNameLst>
                                      </p:cBhvr>
                                      <p:to>
                                        <p:strVal val="visible"/>
                                      </p:to>
                                    </p:set>
                                    <p:animEffect transition="in" filter="wipe(left)">
                                      <p:cBhvr>
                                        <p:cTn id="42" dur="500"/>
                                        <p:tgtEl>
                                          <p:spTgt spid="349186">
                                            <p:bg/>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49186">
                                            <p:txEl>
                                              <p:pRg st="0" end="0"/>
                                            </p:txEl>
                                          </p:spTgt>
                                        </p:tgtEl>
                                        <p:attrNameLst>
                                          <p:attrName>style.visibility</p:attrName>
                                        </p:attrNameLst>
                                      </p:cBhvr>
                                      <p:to>
                                        <p:strVal val="visible"/>
                                      </p:to>
                                    </p:set>
                                    <p:animEffect transition="in" filter="wipe(left)">
                                      <p:cBhvr>
                                        <p:cTn id="45" dur="500"/>
                                        <p:tgtEl>
                                          <p:spTgt spid="349186">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349187"/>
                                        </p:tgtEl>
                                        <p:attrNameLst>
                                          <p:attrName>style.visibility</p:attrName>
                                        </p:attrNameLst>
                                      </p:cBhvr>
                                      <p:to>
                                        <p:strVal val="visible"/>
                                      </p:to>
                                    </p:set>
                                    <p:anim calcmode="lin" valueType="num">
                                      <p:cBhvr>
                                        <p:cTn id="50" dur="500" fill="hold"/>
                                        <p:tgtEl>
                                          <p:spTgt spid="349187"/>
                                        </p:tgtEl>
                                        <p:attrNameLst>
                                          <p:attrName>ppt_w</p:attrName>
                                        </p:attrNameLst>
                                      </p:cBhvr>
                                      <p:tavLst>
                                        <p:tav tm="0">
                                          <p:val>
                                            <p:fltVal val="0"/>
                                          </p:val>
                                        </p:tav>
                                        <p:tav tm="100000">
                                          <p:val>
                                            <p:strVal val="#ppt_w"/>
                                          </p:val>
                                        </p:tav>
                                      </p:tavLst>
                                    </p:anim>
                                    <p:anim calcmode="lin" valueType="num">
                                      <p:cBhvr>
                                        <p:cTn id="51" dur="500" fill="hold"/>
                                        <p:tgtEl>
                                          <p:spTgt spid="349187"/>
                                        </p:tgtEl>
                                        <p:attrNameLst>
                                          <p:attrName>ppt_h</p:attrName>
                                        </p:attrNameLst>
                                      </p:cBhvr>
                                      <p:tavLst>
                                        <p:tav tm="0">
                                          <p:val>
                                            <p:fltVal val="0"/>
                                          </p:val>
                                        </p:tav>
                                        <p:tav tm="100000">
                                          <p:val>
                                            <p:strVal val="#ppt_h"/>
                                          </p:val>
                                        </p:tav>
                                      </p:tavLst>
                                    </p:anim>
                                    <p:animEffect transition="in" filter="fade">
                                      <p:cBhvr>
                                        <p:cTn id="52" dur="500"/>
                                        <p:tgtEl>
                                          <p:spTgt spid="34918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9186">
                                            <p:txEl>
                                              <p:pRg st="1" end="1"/>
                                            </p:txEl>
                                          </p:spTgt>
                                        </p:tgtEl>
                                        <p:attrNameLst>
                                          <p:attrName>style.visibility</p:attrName>
                                        </p:attrNameLst>
                                      </p:cBhvr>
                                      <p:to>
                                        <p:strVal val="visible"/>
                                      </p:to>
                                    </p:set>
                                    <p:animEffect transition="in" filter="wipe(left)">
                                      <p:cBhvr>
                                        <p:cTn id="57" dur="500"/>
                                        <p:tgtEl>
                                          <p:spTgt spid="349186">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49186">
                                            <p:txEl>
                                              <p:pRg st="2" end="2"/>
                                            </p:txEl>
                                          </p:spTgt>
                                        </p:tgtEl>
                                        <p:attrNameLst>
                                          <p:attrName>style.visibility</p:attrName>
                                        </p:attrNameLst>
                                      </p:cBhvr>
                                      <p:to>
                                        <p:strVal val="visible"/>
                                      </p:to>
                                    </p:set>
                                    <p:animEffect transition="in" filter="wipe(left)">
                                      <p:cBhvr>
                                        <p:cTn id="62" dur="500"/>
                                        <p:tgtEl>
                                          <p:spTgt spid="349186">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349194"/>
                                        </p:tgtEl>
                                        <p:attrNameLst>
                                          <p:attrName>style.visibility</p:attrName>
                                        </p:attrNameLst>
                                      </p:cBhvr>
                                      <p:to>
                                        <p:strVal val="visible"/>
                                      </p:to>
                                    </p:set>
                                    <p:anim calcmode="lin" valueType="num">
                                      <p:cBhvr>
                                        <p:cTn id="67" dur="500" fill="hold"/>
                                        <p:tgtEl>
                                          <p:spTgt spid="349194"/>
                                        </p:tgtEl>
                                        <p:attrNameLst>
                                          <p:attrName>ppt_w</p:attrName>
                                        </p:attrNameLst>
                                      </p:cBhvr>
                                      <p:tavLst>
                                        <p:tav tm="0">
                                          <p:val>
                                            <p:fltVal val="0"/>
                                          </p:val>
                                        </p:tav>
                                        <p:tav tm="100000">
                                          <p:val>
                                            <p:strVal val="#ppt_w"/>
                                          </p:val>
                                        </p:tav>
                                      </p:tavLst>
                                    </p:anim>
                                    <p:anim calcmode="lin" valueType="num">
                                      <p:cBhvr>
                                        <p:cTn id="68" dur="500" fill="hold"/>
                                        <p:tgtEl>
                                          <p:spTgt spid="349194"/>
                                        </p:tgtEl>
                                        <p:attrNameLst>
                                          <p:attrName>ppt_h</p:attrName>
                                        </p:attrNameLst>
                                      </p:cBhvr>
                                      <p:tavLst>
                                        <p:tav tm="0">
                                          <p:val>
                                            <p:fltVal val="0"/>
                                          </p:val>
                                        </p:tav>
                                        <p:tav tm="100000">
                                          <p:val>
                                            <p:strVal val="#ppt_h"/>
                                          </p:val>
                                        </p:tav>
                                      </p:tavLst>
                                    </p:anim>
                                    <p:animEffect transition="in" filter="fade">
                                      <p:cBhvr>
                                        <p:cTn id="69" dur="500"/>
                                        <p:tgtEl>
                                          <p:spTgt spid="34919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49186">
                                            <p:txEl>
                                              <p:pRg st="3" end="3"/>
                                            </p:txEl>
                                          </p:spTgt>
                                        </p:tgtEl>
                                        <p:attrNameLst>
                                          <p:attrName>style.visibility</p:attrName>
                                        </p:attrNameLst>
                                      </p:cBhvr>
                                      <p:to>
                                        <p:strVal val="visible"/>
                                      </p:to>
                                    </p:set>
                                    <p:animEffect transition="in" filter="wipe(left)">
                                      <p:cBhvr>
                                        <p:cTn id="74" dur="500"/>
                                        <p:tgtEl>
                                          <p:spTgt spid="34918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49186">
                                            <p:txEl>
                                              <p:pRg st="4" end="4"/>
                                            </p:txEl>
                                          </p:spTgt>
                                        </p:tgtEl>
                                        <p:attrNameLst>
                                          <p:attrName>style.visibility</p:attrName>
                                        </p:attrNameLst>
                                      </p:cBhvr>
                                      <p:to>
                                        <p:strVal val="visible"/>
                                      </p:to>
                                    </p:set>
                                    <p:animEffect transition="in" filter="wipe(left)">
                                      <p:cBhvr>
                                        <p:cTn id="79"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animBg="1"/>
      <p:bldP spid="349192" grpId="0" build="p"/>
      <p:bldP spid="3491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275E4830-3001-1E4E-A930-90CEC6DB33FD}" type="slidenum">
              <a:rPr lang="en-US"/>
              <a:pPr/>
              <a:t>8</a:t>
            </a:fld>
            <a:endParaRPr lang="en-US"/>
          </a:p>
        </p:txBody>
      </p:sp>
      <p:pic>
        <p:nvPicPr>
          <p:cNvPr id="350210" name="Picture 2" descr="FG27_005"/>
          <p:cNvPicPr>
            <a:picLocks noChangeAspect="1" noChangeArrowheads="1"/>
          </p:cNvPicPr>
          <p:nvPr/>
        </p:nvPicPr>
        <p:blipFill>
          <a:blip r:embed="rId4"/>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6551" name="Equation" r:id="rId5" imgW="914400" imgH="190080" progId="Equation.DSMT4">
                  <p:embed/>
                </p:oleObj>
              </mc:Choice>
              <mc:Fallback>
                <p:oleObj name="Equation" r:id="rId5" imgW="914400" imgH="190080" progId="Equation.DSMT4">
                  <p:embed/>
                  <p:pic>
                    <p:nvPicPr>
                      <p:cNvPr id="35021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6552" name="Equation" r:id="rId7" imgW="914400" imgH="190080" progId="Equation.DSMT4">
                  <p:embed/>
                </p:oleObj>
              </mc:Choice>
              <mc:Fallback>
                <p:oleObj name="Equation" r:id="rId7" imgW="914400" imgH="190080" progId="Equation.DSMT4">
                  <p:embed/>
                  <p:pic>
                    <p:nvPicPr>
                      <p:cNvPr id="35021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6553" name="Equation" r:id="rId8" imgW="914400" imgH="190080" progId="Equation.DSMT4">
                  <p:embed/>
                </p:oleObj>
              </mc:Choice>
              <mc:Fallback>
                <p:oleObj name="Equation" r:id="rId8" imgW="914400" imgH="190080" progId="Equation.DSMT4">
                  <p:embed/>
                  <p:pic>
                    <p:nvPicPr>
                      <p:cNvPr id="35021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dirty="0"/>
              <a:t>What magnetic pole does the geographic North pole has to have?</a:t>
            </a:r>
          </a:p>
          <a:p>
            <a:pPr lvl="1">
              <a:lnSpc>
                <a:spcPct val="80000"/>
              </a:lnSpc>
            </a:pPr>
            <a:r>
              <a:rPr lang="en-US" sz="2400" dirty="0"/>
              <a:t>Magnetic South pole.  What?  How do you know that?</a:t>
            </a:r>
          </a:p>
          <a:p>
            <a:pPr lvl="1">
              <a:lnSpc>
                <a:spcPct val="80000"/>
              </a:lnSpc>
            </a:pPr>
            <a:r>
              <a:rPr lang="en-US" sz="2400" dirty="0"/>
              <a:t>Since the magnetic North pole points to the geographic North, the geographic north must have magnetic South pole</a:t>
            </a:r>
          </a:p>
          <a:p>
            <a:pPr lvl="2">
              <a:lnSpc>
                <a:spcPct val="80000"/>
              </a:lnSpc>
            </a:pPr>
            <a:r>
              <a:rPr lang="en-US" sz="2000" dirty="0"/>
              <a:t>The pole in the North is still called geomagnetic North pole just because it is in the North</a:t>
            </a:r>
          </a:p>
          <a:p>
            <a:pPr lvl="1">
              <a:lnSpc>
                <a:spcPct val="80000"/>
              </a:lnSpc>
            </a:pPr>
            <a:r>
              <a:rPr lang="en-US" sz="2400" dirty="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a:t>
            </a:r>
            <a:r>
              <a:rPr lang="en-US" sz="2800" b="1" u="sng" dirty="0">
                <a:solidFill>
                  <a:srgbClr val="C00000"/>
                </a:solidFill>
                <a:latin typeface="Arial Narrow" charset="0"/>
                <a:sym typeface="Wingdings" charset="2"/>
              </a:rPr>
              <a:t>magnetic declination</a:t>
            </a:r>
            <a:endParaRPr lang="en-US" sz="2800" b="1" u="sng" dirty="0">
              <a:solidFill>
                <a:srgbClr val="C00000"/>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 900km off the true geographic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magnetic field makes to the horizontal line is called the angle dip</a:t>
            </a:r>
            <a:endParaRPr lang="en-US" dirty="0">
              <a:solidFill>
                <a:srgbClr val="660066"/>
              </a:solidFill>
              <a:latin typeface="Arial Narrow" charset="0"/>
              <a:ea typeface="ＭＳ Ｐゴシック" charset="-128"/>
            </a:endParaRPr>
          </a:p>
        </p:txBody>
      </p:sp>
    </p:spTree>
    <p:extLst>
      <p:ext uri="{BB962C8B-B14F-4D97-AF65-F5344CB8AC3E}">
        <p14:creationId xmlns:p14="http://schemas.microsoft.com/office/powerpoint/2010/main" val="221656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bg/>
                                          </p:spTgt>
                                        </p:tgtEl>
                                        <p:attrNameLst>
                                          <p:attrName>style.visibility</p:attrName>
                                        </p:attrNameLst>
                                      </p:cBhvr>
                                      <p:to>
                                        <p:strVal val="visible"/>
                                      </p:to>
                                    </p:set>
                                    <p:animEffect transition="in" filter="wipe(left)">
                                      <p:cBhvr>
                                        <p:cTn id="32" dur="500"/>
                                        <p:tgtEl>
                                          <p:spTgt spid="350216">
                                            <p:bg/>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0216">
                                            <p:txEl>
                                              <p:pRg st="0" end="0"/>
                                            </p:txEl>
                                          </p:spTgt>
                                        </p:tgtEl>
                                        <p:attrNameLst>
                                          <p:attrName>style.visibility</p:attrName>
                                        </p:attrNameLst>
                                      </p:cBhvr>
                                      <p:to>
                                        <p:strVal val="visible"/>
                                      </p:to>
                                    </p:set>
                                    <p:animEffect transition="in" filter="wipe(left)">
                                      <p:cBhvr>
                                        <p:cTn id="37" dur="500"/>
                                        <p:tgtEl>
                                          <p:spTgt spid="3502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0210"/>
                                        </p:tgtEl>
                                        <p:attrNameLst>
                                          <p:attrName>style.visibility</p:attrName>
                                        </p:attrNameLst>
                                      </p:cBhvr>
                                      <p:to>
                                        <p:strVal val="visible"/>
                                      </p:to>
                                    </p:set>
                                    <p:anim calcmode="lin" valueType="num">
                                      <p:cBhvr>
                                        <p:cTn id="42" dur="500" fill="hold"/>
                                        <p:tgtEl>
                                          <p:spTgt spid="350210"/>
                                        </p:tgtEl>
                                        <p:attrNameLst>
                                          <p:attrName>ppt_w</p:attrName>
                                        </p:attrNameLst>
                                      </p:cBhvr>
                                      <p:tavLst>
                                        <p:tav tm="0">
                                          <p:val>
                                            <p:fltVal val="0"/>
                                          </p:val>
                                        </p:tav>
                                        <p:tav tm="100000">
                                          <p:val>
                                            <p:strVal val="#ppt_w"/>
                                          </p:val>
                                        </p:tav>
                                      </p:tavLst>
                                    </p:anim>
                                    <p:anim calcmode="lin" valueType="num">
                                      <p:cBhvr>
                                        <p:cTn id="43" dur="500" fill="hold"/>
                                        <p:tgtEl>
                                          <p:spTgt spid="350210"/>
                                        </p:tgtEl>
                                        <p:attrNameLst>
                                          <p:attrName>ppt_h</p:attrName>
                                        </p:attrNameLst>
                                      </p:cBhvr>
                                      <p:tavLst>
                                        <p:tav tm="0">
                                          <p:val>
                                            <p:fltVal val="0"/>
                                          </p:val>
                                        </p:tav>
                                        <p:tav tm="100000">
                                          <p:val>
                                            <p:strVal val="#ppt_h"/>
                                          </p:val>
                                        </p:tav>
                                      </p:tavLst>
                                    </p:anim>
                                    <p:animEffect transition="in" filter="fade">
                                      <p:cBhvr>
                                        <p:cTn id="44" dur="500"/>
                                        <p:tgtEl>
                                          <p:spTgt spid="3502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1" end="1"/>
                                            </p:txEl>
                                          </p:spTgt>
                                        </p:tgtEl>
                                        <p:attrNameLst>
                                          <p:attrName>style.visibility</p:attrName>
                                        </p:attrNameLst>
                                      </p:cBhvr>
                                      <p:to>
                                        <p:strVal val="visible"/>
                                      </p:to>
                                    </p:set>
                                    <p:animEffect transition="in" filter="wipe(left)">
                                      <p:cBhvr>
                                        <p:cTn id="49" dur="500"/>
                                        <p:tgtEl>
                                          <p:spTgt spid="350216">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2" end="2"/>
                                            </p:txEl>
                                          </p:spTgt>
                                        </p:tgtEl>
                                        <p:attrNameLst>
                                          <p:attrName>style.visibility</p:attrName>
                                        </p:attrNameLst>
                                      </p:cBhvr>
                                      <p:to>
                                        <p:strVal val="visible"/>
                                      </p:to>
                                    </p:set>
                                    <p:animEffect transition="in" filter="wipe(left)">
                                      <p:cBhvr>
                                        <p:cTn id="54" dur="500"/>
                                        <p:tgtEl>
                                          <p:spTgt spid="35021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50216">
                                            <p:txEl>
                                              <p:pRg st="3" end="3"/>
                                            </p:txEl>
                                          </p:spTgt>
                                        </p:tgtEl>
                                        <p:attrNameLst>
                                          <p:attrName>style.visibility</p:attrName>
                                        </p:attrNameLst>
                                      </p:cBhvr>
                                      <p:to>
                                        <p:strVal val="visible"/>
                                      </p:to>
                                    </p:set>
                                    <p:animEffect transition="in" filter="wipe(left)">
                                      <p:cBhvr>
                                        <p:cTn id="59"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Wednesday, Apr. 8, 2020</a:t>
            </a:r>
          </a:p>
        </p:txBody>
      </p:sp>
      <p:sp>
        <p:nvSpPr>
          <p:cNvPr id="10" name="Footer Placeholder 4"/>
          <p:cNvSpPr>
            <a:spLocks noGrp="1"/>
          </p:cNvSpPr>
          <p:nvPr>
            <p:ph type="ftr" sz="quarter" idx="11"/>
          </p:nvPr>
        </p:nvSpPr>
        <p:spPr/>
        <p:txBody>
          <a:bodyPr/>
          <a:lstStyle/>
          <a:p>
            <a:r>
              <a:rPr lang="en-US"/>
              <a:t>PHYS 1444-002, Spring 2020                    Dr. Jaehoon Yu</a:t>
            </a:r>
          </a:p>
        </p:txBody>
      </p:sp>
      <p:sp>
        <p:nvSpPr>
          <p:cNvPr id="11" name="Slide Number Placeholder 5"/>
          <p:cNvSpPr>
            <a:spLocks noGrp="1"/>
          </p:cNvSpPr>
          <p:nvPr>
            <p:ph type="sldNum" sz="quarter" idx="12"/>
          </p:nvPr>
        </p:nvSpPr>
        <p:spPr/>
        <p:txBody>
          <a:bodyPr/>
          <a:lstStyle/>
          <a:p>
            <a:fld id="{6094B843-0528-5C41-962F-8ADC3EC80DBB}" type="slidenum">
              <a:rPr lang="en-US"/>
              <a:pPr/>
              <a:t>9</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27575" name="Equation" r:id="rId4" imgW="914400" imgH="190080" progId="Equation.DSMT4">
                  <p:embed/>
                </p:oleObj>
              </mc:Choice>
              <mc:Fallback>
                <p:oleObj name="Equation" r:id="rId4" imgW="914400" imgH="190080" progId="Equation.DSMT4">
                  <p:embed/>
                  <p:pic>
                    <p:nvPicPr>
                      <p:cNvPr id="3512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27576" name="Equation" r:id="rId6" imgW="914400" imgH="190080" progId="Equation.DSMT4">
                  <p:embed/>
                </p:oleObj>
              </mc:Choice>
              <mc:Fallback>
                <p:oleObj name="Equation" r:id="rId6" imgW="914400" imgH="190080" progId="Equation.DSMT4">
                  <p:embed/>
                  <p:pic>
                    <p:nvPicPr>
                      <p:cNvPr id="35123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27577" name="Equation" r:id="rId7" imgW="914400" imgH="190080" progId="Equation.DSMT4">
                  <p:embed/>
                </p:oleObj>
              </mc:Choice>
              <mc:Fallback>
                <p:oleObj name="Equation" r:id="rId7" imgW="914400" imgH="190080" progId="Equation.DSMT4">
                  <p:embed/>
                  <p:pic>
                    <p:nvPicPr>
                      <p:cNvPr id="3512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Oersted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 of the same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right-hand fingers wrapped around the wire when the thumb points to the direction of the electric current</a:t>
            </a:r>
          </a:p>
        </p:txBody>
      </p:sp>
    </p:spTree>
    <p:extLst>
      <p:ext uri="{BB962C8B-B14F-4D97-AF65-F5344CB8AC3E}">
        <p14:creationId xmlns:p14="http://schemas.microsoft.com/office/powerpoint/2010/main" val="130129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27366</TotalTime>
  <Words>2714</Words>
  <Application>Microsoft Macintosh PowerPoint</Application>
  <PresentationFormat>On-screen Show (4:3)</PresentationFormat>
  <Paragraphs>253</Paragraphs>
  <Slides>24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Arial Narrow</vt:lpstr>
      <vt:lpstr>Lucida Calligraphy</vt:lpstr>
      <vt:lpstr>Monotype Corsiva</vt:lpstr>
      <vt:lpstr>Symbol</vt:lpstr>
      <vt:lpstr>Times New Roman</vt:lpstr>
      <vt:lpstr>phys1443-spring02</vt:lpstr>
      <vt:lpstr>Equation</vt:lpstr>
      <vt:lpstr>PHYS 1444 – Section 002 Lecture #17</vt:lpstr>
      <vt:lpstr>Announcements </vt:lpstr>
      <vt:lpstr>Reminder: Special Project #4</vt:lpstr>
      <vt:lpstr>PowerPoint Presentation</vt:lpstr>
      <vt:lpstr> Magnetism</vt:lpstr>
      <vt:lpstr> Magnetism</vt:lpstr>
      <vt:lpstr> Magnetic Field</vt:lpstr>
      <vt:lpstr> Earth’s Magnetic Field</vt:lpstr>
      <vt:lpstr> Electric Current and Magnetism</vt:lpstr>
      <vt:lpstr> Directions in a Circular Wire?</vt:lpstr>
      <vt:lpstr> Magnetic Force on Electric Current</vt:lpstr>
      <vt:lpstr> Magnetic Force on Electric Current</vt:lpstr>
      <vt:lpstr> Magnetic Forces on Electric Current</vt:lpstr>
      <vt:lpstr> Fundamentals on the Magnetic Field, B</vt:lpstr>
      <vt:lpstr>Example 27 – 2 </vt:lpstr>
      <vt:lpstr>Example 27 – 3 </vt:lpstr>
      <vt:lpstr> Magnetic Forces on a Moving Charge</vt:lpstr>
      <vt:lpstr> Magnetic Forces on a Moving Charge</vt:lpstr>
      <vt:lpstr>Example 27 – 5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936</cp:revision>
  <cp:lastPrinted>2020-04-08T19:40:47Z</cp:lastPrinted>
  <dcterms:created xsi:type="dcterms:W3CDTF">2012-01-19T04:21:20Z</dcterms:created>
  <dcterms:modified xsi:type="dcterms:W3CDTF">2020-04-08T19:40:49Z</dcterms:modified>
</cp:coreProperties>
</file>