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62" r:id="rId2"/>
    <p:sldId id="749" r:id="rId3"/>
    <p:sldId id="720" r:id="rId4"/>
    <p:sldId id="721" r:id="rId5"/>
    <p:sldId id="722" r:id="rId6"/>
    <p:sldId id="723" r:id="rId7"/>
    <p:sldId id="724" r:id="rId8"/>
    <p:sldId id="725" r:id="rId9"/>
    <p:sldId id="726" r:id="rId10"/>
    <p:sldId id="727" r:id="rId11"/>
    <p:sldId id="728" r:id="rId12"/>
    <p:sldId id="729" r:id="rId13"/>
    <p:sldId id="734" r:id="rId14"/>
    <p:sldId id="735" r:id="rId15"/>
    <p:sldId id="736" r:id="rId16"/>
    <p:sldId id="737" r:id="rId17"/>
    <p:sldId id="738" r:id="rId18"/>
    <p:sldId id="739" r:id="rId19"/>
    <p:sldId id="740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1"/>
    <p:restoredTop sz="94622"/>
  </p:normalViewPr>
  <p:slideViewPr>
    <p:cSldViewPr>
      <p:cViewPr varScale="1">
        <p:scale>
          <a:sx n="113" d="100"/>
          <a:sy n="113" d="100"/>
        </p:scale>
        <p:origin x="9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2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2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2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2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73.wmf"/><Relationship Id="rId1" Type="http://schemas.openxmlformats.org/officeDocument/2006/relationships/image" Target="../media/image2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png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image" Target="../media/image2.wmf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2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png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52.png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58.wmf"/><Relationship Id="rId32" Type="http://schemas.openxmlformats.org/officeDocument/2006/relationships/image" Target="../media/image62.png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60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6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6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77.bin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65.jpeg"/><Relationship Id="rId9" Type="http://schemas.openxmlformats.org/officeDocument/2006/relationships/oleObject" Target="../embeddings/oleObject8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70.wmf"/><Relationship Id="rId3" Type="http://schemas.openxmlformats.org/officeDocument/2006/relationships/image" Target="../media/image65.jpeg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8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66.wmf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73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72.wmf"/><Relationship Id="rId5" Type="http://schemas.openxmlformats.org/officeDocument/2006/relationships/oleObject" Target="../embeddings/oleObject97.bin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01.bin"/><Relationship Id="rId4" Type="http://schemas.openxmlformats.org/officeDocument/2006/relationships/image" Target="../media/image2.wmf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0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3" Type="http://schemas.openxmlformats.org/officeDocument/2006/relationships/image" Target="../media/image78.jpe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77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7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81.jpeg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09.bin"/><Relationship Id="rId11" Type="http://schemas.openxmlformats.org/officeDocument/2006/relationships/oleObject" Target="../embeddings/oleObject113.bin"/><Relationship Id="rId5" Type="http://schemas.openxmlformats.org/officeDocument/2006/relationships/image" Target="../media/image2.wmf"/><Relationship Id="rId10" Type="http://schemas.openxmlformats.org/officeDocument/2006/relationships/image" Target="../media/image79.emf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86.wmf"/><Relationship Id="rId3" Type="http://schemas.openxmlformats.org/officeDocument/2006/relationships/image" Target="../media/image89.jpeg"/><Relationship Id="rId21" Type="http://schemas.openxmlformats.org/officeDocument/2006/relationships/oleObject" Target="../embeddings/oleObject12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19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123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94.wmf"/><Relationship Id="rId3" Type="http://schemas.openxmlformats.org/officeDocument/2006/relationships/image" Target="../media/image97.jpeg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0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3.bin"/><Relationship Id="rId11" Type="http://schemas.openxmlformats.org/officeDocument/2006/relationships/oleObject" Target="../embeddings/oleObject137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73.wmf"/><Relationship Id="rId4" Type="http://schemas.openxmlformats.org/officeDocument/2006/relationships/oleObject" Target="../embeddings/oleObject132.bin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4.wmf"/><Relationship Id="rId32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6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18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1.png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26.png"/><Relationship Id="rId21" Type="http://schemas.openxmlformats.org/officeDocument/2006/relationships/image" Target="../media/image25.pn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png"/><Relationship Id="rId5" Type="http://schemas.openxmlformats.org/officeDocument/2006/relationships/image" Target="../media/image2.wmf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35.jpeg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2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4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45.wmf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61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42.wmf"/><Relationship Id="rId23" Type="http://schemas.openxmlformats.org/officeDocument/2006/relationships/image" Target="../media/image46.png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44.wmf"/><Relationship Id="rId4" Type="http://schemas.openxmlformats.org/officeDocument/2006/relationships/image" Target="../media/image2.wmf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Apr. 13,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838200" y="2278796"/>
            <a:ext cx="7772400" cy="3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 27: Magnetism &amp;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charset="0"/>
              </a:rPr>
              <a:t>Charged Particle Path in a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charset="0"/>
              </a:rPr>
              <a:t>The cyclotron frequency</a:t>
            </a:r>
            <a:endParaRPr lang="en-US" sz="3200" dirty="0">
              <a:latin typeface="Arial Narrow" charset="0"/>
            </a:endParaRP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charset="0"/>
              </a:rPr>
              <a:t>Magnetic dipole Moment</a:t>
            </a: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28:Sources of Magnetic Field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400" dirty="0">
                <a:latin typeface="Arial Narrow" charset="0"/>
              </a:rPr>
              <a:t>Magnetic Field Due to Straight Wire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400" dirty="0">
                <a:latin typeface="Arial Narrow" charset="0"/>
              </a:rPr>
              <a:t>Forces Between Two Parallel Wires</a:t>
            </a:r>
          </a:p>
          <a:p>
            <a:pPr lvl="1" indent="0">
              <a:buNone/>
            </a:pPr>
            <a:endParaRPr lang="en-US" sz="2400" dirty="0">
              <a:latin typeface="Arial Narrow" charset="0"/>
            </a:endParaRPr>
          </a:p>
          <a:p>
            <a:pPr marL="1352550" lvl="1" indent="-609600">
              <a:buFont typeface="Arial" panose="020B0604020202020204" pitchFamily="34" charset="0"/>
              <a:buChar char="•"/>
            </a:pP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6451C7D6-350F-0043-BD54-F42F73D6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02" y="5810778"/>
            <a:ext cx="760419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#11, due 11pm, Monday, Apr. 27!!</a:t>
            </a: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10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12 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286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286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9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7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0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Coulomb 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1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A=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2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3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4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5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6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7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8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9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30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31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3778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32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33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207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F06-27C0-ED40-AD0D-A40A25F58A62}" type="slidenum">
              <a:rPr lang="en-US"/>
              <a:pPr/>
              <a:t>11</a:t>
            </a:fld>
            <a:endParaRPr lang="en-US"/>
          </a:p>
        </p:txBody>
      </p:sp>
      <p:pic>
        <p:nvPicPr>
          <p:cNvPr id="378882" name="Picture 2" descr="FG27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657600"/>
            <a:ext cx="4953000" cy="3124200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52400" y="4038600"/>
            <a:ext cx="6096000" cy="2590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called the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Hall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produced is called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The Hall </a:t>
            </a:r>
            <a:r>
              <a:rPr lang="en-US" sz="2000" dirty="0" err="1">
                <a:solidFill>
                  <a:srgbClr val="CC0000"/>
                </a:solidFill>
                <a:latin typeface="Arial Narrow" charset="0"/>
                <a:ea typeface="ＭＳ Ｐゴシック" charset="-128"/>
              </a:rPr>
              <a:t>emf</a:t>
            </a:r>
            <a:endParaRPr lang="en-US" sz="2000" dirty="0">
              <a:solidFill>
                <a:srgbClr val="CC0000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field due to the separation of the charge is called the Hall field, </a:t>
            </a:r>
            <a:r>
              <a:rPr lang="en-US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and it points to the direction opposite to the magnetic force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888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88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88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88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you think will happen to the electrons flowing through a conductor immersed in a magnetic field?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Magnetic force will push the electrons toward one side of the conductor.  Then what happens?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potential difference will be created due to continued accumulation of electrons on one side. Till when? Forever?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Nope.  Till the electric force inside the conductor is equal and opposite to the magnetic force</a:t>
            </a:r>
          </a:p>
        </p:txBody>
      </p:sp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88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0" name="Object 10"/>
          <p:cNvGraphicFramePr>
            <a:graphicFrameLocks noChangeAspect="1"/>
          </p:cNvGraphicFramePr>
          <p:nvPr/>
        </p:nvGraphicFramePr>
        <p:xfrm>
          <a:off x="1600200" y="2057400"/>
          <a:ext cx="731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5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3788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7318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2286000" y="2057400"/>
          <a:ext cx="12588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6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3788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12588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96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791200"/>
          </a:xfrm>
        </p:spPr>
        <p:txBody>
          <a:bodyPr/>
          <a:lstStyle/>
          <a:p>
            <a:r>
              <a:rPr lang="en-US" sz="2800" dirty="0"/>
              <a:t>In the equilibrium, the force due to Hall field is balanced by the magnetic force </a:t>
            </a:r>
            <a:r>
              <a:rPr lang="en-US" sz="2800" dirty="0" err="1">
                <a:latin typeface="Monotype Corsiva" charset="0"/>
              </a:rPr>
              <a:t>ev</a:t>
            </a:r>
            <a:r>
              <a:rPr lang="en-US" sz="2800" baseline="-25000" dirty="0" err="1">
                <a:latin typeface="Monotype Corsiva" charset="0"/>
              </a:rPr>
              <a:t>d</a:t>
            </a:r>
            <a:r>
              <a:rPr lang="en-US" sz="2800" dirty="0" err="1">
                <a:latin typeface="Monotype Corsiva" charset="0"/>
              </a:rPr>
              <a:t>B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so we obtain</a:t>
            </a:r>
            <a:endParaRPr lang="en-US" sz="2800" dirty="0">
              <a:latin typeface="Monotype Corsiva" charset="0"/>
            </a:endParaRPr>
          </a:p>
          <a:p>
            <a:r>
              <a:rPr lang="en-US" sz="2800" dirty="0"/>
              <a:t>                     and</a:t>
            </a:r>
          </a:p>
          <a:p>
            <a:r>
              <a:rPr lang="en-US" sz="2800" dirty="0"/>
              <a:t>The Hall </a:t>
            </a:r>
            <a:r>
              <a:rPr lang="en-US" sz="2800" dirty="0" err="1"/>
              <a:t>emf</a:t>
            </a:r>
            <a:r>
              <a:rPr lang="en-US" sz="2800" dirty="0"/>
              <a:t> is then</a:t>
            </a:r>
          </a:p>
          <a:p>
            <a:pPr lvl="1"/>
            <a:r>
              <a:rPr lang="en-US" sz="2400" dirty="0"/>
              <a:t>Where 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/>
              <a:t> is the width of the conductor</a:t>
            </a:r>
          </a:p>
          <a:p>
            <a:r>
              <a:rPr lang="en-US" sz="2800" dirty="0"/>
              <a:t>What do we use the Hall effect for?</a:t>
            </a:r>
          </a:p>
          <a:p>
            <a:pPr lvl="1"/>
            <a:r>
              <a:rPr lang="en-US" sz="2400" dirty="0"/>
              <a:t>The current of negative charge moving to right is equivalent to the positive charge moving to the left</a:t>
            </a:r>
          </a:p>
          <a:p>
            <a:pPr lvl="1"/>
            <a:r>
              <a:rPr lang="en-US" sz="2400" dirty="0"/>
              <a:t>The Hall effect can distinguish these since the direction of the Hall field or direction of the Hall </a:t>
            </a:r>
            <a:r>
              <a:rPr lang="en-US" sz="2400" dirty="0" err="1"/>
              <a:t>emf</a:t>
            </a:r>
            <a:r>
              <a:rPr lang="en-US" sz="2400" dirty="0"/>
              <a:t> is opposite</a:t>
            </a:r>
          </a:p>
          <a:p>
            <a:pPr lvl="1"/>
            <a:r>
              <a:rPr lang="en-US" sz="2400" dirty="0"/>
              <a:t>Since the magnitude of the Hall </a:t>
            </a:r>
            <a:r>
              <a:rPr lang="en-US" sz="2400" dirty="0" err="1"/>
              <a:t>emf</a:t>
            </a:r>
            <a:r>
              <a:rPr lang="en-US" sz="2400" dirty="0"/>
              <a:t> is proportional to the magnetic field strength </a:t>
            </a:r>
            <a:r>
              <a:rPr lang="en-US" sz="2400" dirty="0" err="1">
                <a:sym typeface="Wingdings" charset="2"/>
              </a:rPr>
              <a:t></a:t>
            </a:r>
            <a:r>
              <a:rPr lang="en-US" sz="2400" dirty="0">
                <a:sym typeface="Wingdings" charset="2"/>
              </a:rPr>
              <a:t> can measure the B-field strength</a:t>
            </a:r>
          </a:p>
          <a:p>
            <a:pPr lvl="2"/>
            <a:r>
              <a:rPr lang="en-US" sz="2000" dirty="0"/>
              <a:t>Hall probe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D992F-8461-9B48-8207-A7355EB42F88}" type="slidenum">
              <a:rPr lang="en-US"/>
              <a:pPr/>
              <a:t>12</a:t>
            </a:fld>
            <a:endParaRPr lang="en-US"/>
          </a:p>
        </p:txBody>
      </p:sp>
      <p:pic>
        <p:nvPicPr>
          <p:cNvPr id="379906" name="Picture 2" descr="FG27_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886200" cy="2452688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The Hall Effect</a:t>
            </a:r>
          </a:p>
        </p:txBody>
      </p:sp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9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9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9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99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762000" y="1609725"/>
          <a:ext cx="17526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09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379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9725"/>
                        <a:ext cx="17526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3200400" y="1617663"/>
          <a:ext cx="15287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0" name="Equation" r:id="rId11" imgW="596880" imgH="203040" progId="Equation.DSMT4">
                  <p:embed/>
                </p:oleObj>
              </mc:Choice>
              <mc:Fallback>
                <p:oleObj name="Equation" r:id="rId11" imgW="596880" imgH="203040" progId="Equation.DSMT4">
                  <p:embed/>
                  <p:pic>
                    <p:nvPicPr>
                      <p:cNvPr id="3799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17663"/>
                        <a:ext cx="15287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3581400" y="2057400"/>
          <a:ext cx="8445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1" name="Equation" r:id="rId13" imgW="330120" imgH="203040" progId="Equation.DSMT4">
                  <p:embed/>
                </p:oleObj>
              </mc:Choice>
              <mc:Fallback>
                <p:oleObj name="Equation" r:id="rId13" imgW="330120" imgH="203040" progId="Equation.DSMT4">
                  <p:embed/>
                  <p:pic>
                    <p:nvPicPr>
                      <p:cNvPr id="3799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8445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6" name="Object 12"/>
          <p:cNvGraphicFramePr>
            <a:graphicFrameLocks noChangeAspect="1"/>
          </p:cNvGraphicFramePr>
          <p:nvPr/>
        </p:nvGraphicFramePr>
        <p:xfrm>
          <a:off x="4357688" y="2057400"/>
          <a:ext cx="9763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2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3799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2057400"/>
                        <a:ext cx="97631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7" name="Object 13"/>
          <p:cNvGraphicFramePr>
            <a:graphicFrameLocks noChangeAspect="1"/>
          </p:cNvGraphicFramePr>
          <p:nvPr/>
        </p:nvGraphicFramePr>
        <p:xfrm>
          <a:off x="5314950" y="2057400"/>
          <a:ext cx="7810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3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3799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057400"/>
                        <a:ext cx="7810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79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4537-924A-FF44-B589-DEA4C18594E6}" type="slidenum">
              <a:rPr lang="en-US"/>
              <a:pPr/>
              <a:t>13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534400" cy="609600"/>
          </a:xfrm>
        </p:spPr>
        <p:txBody>
          <a:bodyPr/>
          <a:lstStyle/>
          <a:p>
            <a:r>
              <a:rPr lang="en-US" b="1" dirty="0"/>
              <a:t> Sources of Magnetic Field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0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0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382000" cy="5029200"/>
          </a:xfrm>
        </p:spPr>
        <p:txBody>
          <a:bodyPr/>
          <a:lstStyle/>
          <a:p>
            <a:r>
              <a:rPr lang="en-US" dirty="0"/>
              <a:t>We have learned so far about the effects of magnetic field on electric current and a moving charge</a:t>
            </a:r>
          </a:p>
          <a:p>
            <a:r>
              <a:rPr lang="en-US" dirty="0"/>
              <a:t>We will now learn about the dynamics of magnetism</a:t>
            </a:r>
          </a:p>
          <a:p>
            <a:pPr lvl="1"/>
            <a:r>
              <a:rPr lang="en-US" dirty="0"/>
              <a:t>How do we determine magnetic field strengths in certain situations?</a:t>
            </a:r>
          </a:p>
          <a:p>
            <a:pPr lvl="1"/>
            <a:r>
              <a:rPr lang="en-US" dirty="0"/>
              <a:t>How do two wires with electric current interact?</a:t>
            </a:r>
          </a:p>
          <a:p>
            <a:pPr lvl="1"/>
            <a:r>
              <a:rPr lang="en-US" dirty="0"/>
              <a:t>What is the general approach to finding the connection between the electric current and the magnetic field?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09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96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135E-66BE-DD42-9FA7-519E3CE468D0}" type="slidenum">
              <a:rPr lang="en-US"/>
              <a:pPr/>
              <a:t>14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Magnetic Field due to a Straight Wire</a:t>
            </a:r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1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10200"/>
          </a:xfrm>
        </p:spPr>
        <p:txBody>
          <a:bodyPr/>
          <a:lstStyle/>
          <a:p>
            <a:r>
              <a:rPr lang="en-US" sz="2800" dirty="0"/>
              <a:t>The magnetic field due to the current flowing through a straight wire forms a circular pattern around the wire</a:t>
            </a:r>
          </a:p>
          <a:p>
            <a:pPr lvl="1"/>
            <a:r>
              <a:rPr lang="en-US" sz="2400" dirty="0"/>
              <a:t>What do you imagine the strength of the field is as a function of the distance from the wire?</a:t>
            </a:r>
          </a:p>
          <a:p>
            <a:pPr lvl="2"/>
            <a:r>
              <a:rPr lang="en-US" sz="2000" dirty="0"/>
              <a:t>It must be weaker as the distance increases</a:t>
            </a:r>
          </a:p>
          <a:p>
            <a:pPr lvl="1"/>
            <a:r>
              <a:rPr lang="en-US" sz="2400" dirty="0"/>
              <a:t> How about as a function of the electric current?</a:t>
            </a:r>
          </a:p>
          <a:p>
            <a:pPr lvl="2"/>
            <a:r>
              <a:rPr lang="en-US" sz="2000" dirty="0"/>
              <a:t>Directly proportional to the current</a:t>
            </a:r>
          </a:p>
          <a:p>
            <a:pPr lvl="1"/>
            <a:r>
              <a:rPr lang="en-US" sz="2400" dirty="0"/>
              <a:t>Indeed, the above are experimentally verified</a:t>
            </a:r>
          </a:p>
          <a:p>
            <a:pPr lvl="2"/>
            <a:r>
              <a:rPr lang="en-US" sz="2000" dirty="0"/>
              <a:t>This is valid as long as </a:t>
            </a:r>
            <a:r>
              <a:rPr lang="en-US" sz="2000" dirty="0" err="1"/>
              <a:t>r</a:t>
            </a:r>
            <a:r>
              <a:rPr lang="en-US" sz="2000" dirty="0"/>
              <a:t> &lt;&lt; the length of the wire</a:t>
            </a:r>
          </a:p>
          <a:p>
            <a:pPr lvl="1"/>
            <a:r>
              <a:rPr lang="en-US" sz="2400" dirty="0"/>
              <a:t> The proportionality constant is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/2</a:t>
            </a:r>
            <a:r>
              <a:rPr lang="en-US" sz="2400" dirty="0">
                <a:latin typeface="Symbol" charset="2"/>
              </a:rPr>
              <a:t>π</a:t>
            </a:r>
            <a:r>
              <a:rPr lang="en-US" sz="2400" dirty="0"/>
              <a:t>, thus the field strength becomes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is the permeability of free space  </a:t>
            </a:r>
          </a:p>
        </p:txBody>
      </p:sp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6477000" y="3733800"/>
          <a:ext cx="5302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7" name="Equation" r:id="rId8" imgW="266400" imgH="152280" progId="Equation.DSMT4">
                  <p:embed/>
                </p:oleObj>
              </mc:Choice>
              <mc:Fallback>
                <p:oleObj name="Equation" r:id="rId8" imgW="266400" imgH="152280" progId="Equation.DSMT4">
                  <p:embed/>
                  <p:pic>
                    <p:nvPicPr>
                      <p:cNvPr id="381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5302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2757488" y="4876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8" name="Equation" r:id="rId10" imgW="533160" imgH="368280" progId="Equation.DSMT4">
                  <p:embed/>
                </p:oleObj>
              </mc:Choice>
              <mc:Fallback>
                <p:oleObj name="Equation" r:id="rId10" imgW="533160" imgH="36828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876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/>
        </p:nvGraphicFramePr>
        <p:xfrm>
          <a:off x="5392738" y="5638800"/>
          <a:ext cx="3141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39" name="Equation" r:id="rId12" imgW="1307880" imgH="228600" progId="Equation.DSMT4">
                  <p:embed/>
                </p:oleObj>
              </mc:Choice>
              <mc:Fallback>
                <p:oleObj name="Equation" r:id="rId12" imgW="1307880" imgH="2286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5638800"/>
                        <a:ext cx="3141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/>
        </p:nvGraphicFramePr>
        <p:xfrm>
          <a:off x="6961188" y="3535363"/>
          <a:ext cx="2778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40" name="Equation" r:id="rId14" imgW="139680" imgH="368280" progId="Equation.DSMT4">
                  <p:embed/>
                </p:oleObj>
              </mc:Choice>
              <mc:Fallback>
                <p:oleObj name="Equation" r:id="rId14" imgW="139680" imgH="368280" progId="Equation.DSMT4">
                  <p:embed/>
                  <p:pic>
                    <p:nvPicPr>
                      <p:cNvPr id="381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3535363"/>
                        <a:ext cx="27781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81000" y="6172200"/>
            <a:ext cx="830580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Merriam-Webster: </a:t>
            </a:r>
            <a:r>
              <a:rPr lang="en-US" sz="1600" b="1">
                <a:solidFill>
                  <a:srgbClr val="C00000"/>
                </a:solidFill>
                <a:latin typeface="+mj-lt"/>
              </a:rPr>
              <a:t>Permeability is the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property of a </a:t>
            </a:r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magnetizable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 substance that determines the degree in which it modifies the magnetic flux in the region occupied by it in a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58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7BED-DFA8-B04D-9D2D-DE01748C5C54}" type="slidenum">
              <a:rPr lang="en-US"/>
              <a:pPr/>
              <a:t>15</a:t>
            </a:fld>
            <a:endParaRPr lang="en-US"/>
          </a:p>
        </p:txBody>
      </p:sp>
      <p:pic>
        <p:nvPicPr>
          <p:cNvPr id="382978" name="Picture 2" descr="FG28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3124200" cy="2743200"/>
          </a:xfrm>
          <a:prstGeom prst="rect">
            <a:avLst/>
          </a:prstGeom>
          <a:noFill/>
        </p:spPr>
      </p:pic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b="1"/>
              <a:t>Example 28 – 1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7056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Calculation of B near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vertical electric wire in the wall of a building carries a DC current of 25A upward.  What is the magnetic field at a point 10cm due East of this wire? 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457200" y="2465388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the magnetic field near a straight wire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we can obtain the magnitude of the magnetic field at 10cm away as</a:t>
            </a:r>
          </a:p>
        </p:txBody>
      </p:sp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2757488" y="2971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5" name="Equation" r:id="rId4" imgW="533160" imgH="368280" progId="Equation.DSMT4">
                  <p:embed/>
                </p:oleObj>
              </mc:Choice>
              <mc:Fallback>
                <p:oleObj name="Equation" r:id="rId4" imgW="533160" imgH="368280" progId="Equation.DSMT4">
                  <p:embed/>
                  <p:pic>
                    <p:nvPicPr>
                      <p:cNvPr id="382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971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762000" y="5045075"/>
          <a:ext cx="609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6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382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45075"/>
                        <a:ext cx="6096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1309688" y="4800600"/>
          <a:ext cx="9763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7" name="Equation" r:id="rId8" imgW="406080" imgH="368280" progId="Equation.DSMT4">
                  <p:embed/>
                </p:oleObj>
              </mc:Choice>
              <mc:Fallback>
                <p:oleObj name="Equation" r:id="rId8" imgW="406080" imgH="368280" progId="Equation.DSMT4">
                  <p:embed/>
                  <p:pic>
                    <p:nvPicPr>
                      <p:cNvPr id="382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800600"/>
                        <a:ext cx="9763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6" name="Object 10"/>
          <p:cNvGraphicFramePr>
            <a:graphicFrameLocks noChangeAspect="1"/>
          </p:cNvGraphicFramePr>
          <p:nvPr/>
        </p:nvGraphicFramePr>
        <p:xfrm>
          <a:off x="2286000" y="4602163"/>
          <a:ext cx="56118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8" name="Equation" r:id="rId10" imgW="2336760" imgH="495000" progId="Equation.DSMT4">
                  <p:embed/>
                </p:oleObj>
              </mc:Choice>
              <mc:Fallback>
                <p:oleObj name="Equation" r:id="rId10" imgW="2336760" imgH="495000" progId="Equation.DSMT4">
                  <p:embed/>
                  <p:pic>
                    <p:nvPicPr>
                      <p:cNvPr id="382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02163"/>
                        <a:ext cx="5611813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>
            <a:extLst>
              <a:ext uri="{FF2B5EF4-FFF2-40B4-BE49-F238E27FC236}">
                <a16:creationId xmlns:a16="http://schemas.microsoft.com/office/drawing/2014/main" id="{0D680C59-2FD3-754B-8C6B-444CA968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5791200"/>
            <a:ext cx="2537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Whaich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direction?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C045C07-0DA9-394E-9B7D-19AB7C9F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91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Into the page!</a:t>
            </a:r>
          </a:p>
        </p:txBody>
      </p:sp>
    </p:spTree>
    <p:extLst>
      <p:ext uri="{BB962C8B-B14F-4D97-AF65-F5344CB8AC3E}">
        <p14:creationId xmlns:p14="http://schemas.microsoft.com/office/powerpoint/2010/main" val="80078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FG28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09800"/>
            <a:ext cx="2971800" cy="1924050"/>
          </a:xfrm>
          <a:prstGeom prst="rect">
            <a:avLst/>
          </a:prstGeom>
          <a:noFill/>
        </p:spPr>
      </p:pic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r>
              <a:rPr lang="en-US" sz="2800" dirty="0"/>
              <a:t>We have learned that a wire carrying electric current produces magnetic field</a:t>
            </a:r>
          </a:p>
          <a:p>
            <a:r>
              <a:rPr lang="en-US" sz="2800" dirty="0"/>
              <a:t>Now what do you think will happen if we place two current carrying wires next to each other?</a:t>
            </a:r>
          </a:p>
          <a:p>
            <a:pPr lvl="1"/>
            <a:r>
              <a:rPr lang="en-US" sz="2400" dirty="0"/>
              <a:t>They will exert force onto each other.  Repel or attract?</a:t>
            </a:r>
          </a:p>
          <a:p>
            <a:pPr lvl="1"/>
            <a:r>
              <a:rPr lang="en-US" sz="2400" dirty="0"/>
              <a:t>Depending on the direction of the currents</a:t>
            </a:r>
          </a:p>
          <a:p>
            <a:r>
              <a:rPr lang="en-US" sz="2800" dirty="0"/>
              <a:t>This was first pointed out by </a:t>
            </a:r>
            <a:r>
              <a:rPr lang="en-US" sz="2800" dirty="0" err="1"/>
              <a:t>Ampére</a:t>
            </a:r>
            <a:r>
              <a:rPr lang="en-US" sz="2800" dirty="0"/>
              <a:t>.</a:t>
            </a:r>
          </a:p>
          <a:p>
            <a:r>
              <a:rPr lang="en-US" sz="2800" dirty="0"/>
              <a:t>Let’s consider two long parallel conductors separated by a distance </a:t>
            </a:r>
            <a:r>
              <a:rPr lang="en-US" sz="2800" b="1" dirty="0" err="1">
                <a:solidFill>
                  <a:srgbClr val="FF0000"/>
                </a:solidFill>
              </a:rPr>
              <a:t>d</a:t>
            </a:r>
            <a:r>
              <a:rPr lang="en-US" sz="2800" dirty="0"/>
              <a:t>, carrying currents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.</a:t>
            </a:r>
          </a:p>
          <a:p>
            <a:r>
              <a:rPr lang="en-US" sz="2800" dirty="0"/>
              <a:t>At the location of the second conductor, the magnitude of the magnetic field produced by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is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84D6-210B-4244-9193-57EE934F286E}" type="slidenum">
              <a:rPr lang="en-US"/>
              <a:pPr/>
              <a:t>16</a:t>
            </a:fld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Force Between Two Parallel Wires</a:t>
            </a:r>
          </a:p>
        </p:txBody>
      </p:sp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840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40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40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840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5715000" y="5576888"/>
          <a:ext cx="7016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09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3840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576888"/>
                        <a:ext cx="7016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4D4E2C48-4BF5-B643-B520-28CB45EA7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0"/>
          <a:ext cx="76358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210" name="Equation" r:id="rId11" imgW="317500" imgH="393700" progId="Equation.DSMT4">
                  <p:embed/>
                </p:oleObj>
              </mc:Choice>
              <mc:Fallback>
                <p:oleObj name="Equation" r:id="rId11" imgW="317500" imgH="39370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4D4E2C48-4BF5-B643-B520-28CB45EA77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0"/>
                        <a:ext cx="763588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64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force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 by a magnetic field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on a wire of length </a:t>
            </a:r>
            <a:r>
              <a:rPr lang="en-US" b="1" dirty="0" err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dirty="0"/>
              <a:t>, carrying the current </a:t>
            </a:r>
            <a:r>
              <a:rPr lang="en-US" sz="36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when the field and the current are perpendicular to each other is: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force per unit length is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This force is only due to the magnetic field generated by the wire carrying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baseline="-25000" dirty="0"/>
              <a:t>1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There is the force exerted on the wire carrying the current </a:t>
            </a:r>
            <a:r>
              <a:rPr lang="en-US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by the wire carrying current </a:t>
            </a:r>
            <a:r>
              <a:rPr lang="en-US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of the same magnitude but in the opposite direction</a:t>
            </a:r>
          </a:p>
          <a:p>
            <a:pPr>
              <a:lnSpc>
                <a:spcPct val="90000"/>
              </a:lnSpc>
            </a:pPr>
            <a:r>
              <a:rPr lang="en-US" dirty="0"/>
              <a:t>So the force per unit length is</a:t>
            </a:r>
          </a:p>
          <a:p>
            <a:pPr>
              <a:lnSpc>
                <a:spcPct val="90000"/>
              </a:lnSpc>
            </a:pPr>
            <a:r>
              <a:rPr lang="en-US" dirty="0"/>
              <a:t>How about the direction of the force?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603-C776-DE49-A54C-5B46ED1A71E2}" type="slidenum">
              <a:rPr lang="en-US"/>
              <a:pPr/>
              <a:t>17</a:t>
            </a:fld>
            <a:endParaRPr lang="en-US"/>
          </a:p>
        </p:txBody>
      </p:sp>
      <p:pic>
        <p:nvPicPr>
          <p:cNvPr id="385035" name="Picture 11" descr="FG28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724400"/>
            <a:ext cx="2057400" cy="1543050"/>
          </a:xfrm>
          <a:prstGeom prst="rect">
            <a:avLst/>
          </a:prstGeom>
          <a:noFill/>
        </p:spPr>
      </p:pic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Force Between Two Parallel Wires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85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5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5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85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5181600" y="2209800"/>
          <a:ext cx="7826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3" name="Equation" r:id="rId9" imgW="291960" imgH="368280" progId="Equation.DSMT4">
                  <p:embed/>
                </p:oleObj>
              </mc:Choice>
              <mc:Fallback>
                <p:oleObj name="Equation" r:id="rId9" imgW="291960" imgH="368280" progId="Equation.DSMT4">
                  <p:embed/>
                  <p:pic>
                    <p:nvPicPr>
                      <p:cNvPr id="385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7826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7620000" y="1795463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4" name="Equation" r:id="rId11" imgW="266400" imgH="152280" progId="Equation.DSMT4">
                  <p:embed/>
                </p:oleObj>
              </mc:Choice>
              <mc:Fallback>
                <p:oleObj name="Equation" r:id="rId11" imgW="266400" imgH="152280" progId="Equation.DSMT4">
                  <p:embed/>
                  <p:pic>
                    <p:nvPicPr>
                      <p:cNvPr id="385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95463"/>
                        <a:ext cx="71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5499100" y="4841875"/>
          <a:ext cx="16494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5" name="Equation" r:id="rId13" imgW="761760" imgH="368280" progId="Equation.DSMT4">
                  <p:embed/>
                </p:oleObj>
              </mc:Choice>
              <mc:Fallback>
                <p:oleObj name="Equation" r:id="rId13" imgW="761760" imgH="368280" progId="Equation.DSMT4">
                  <p:embed/>
                  <p:pic>
                    <p:nvPicPr>
                      <p:cNvPr id="385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841875"/>
                        <a:ext cx="1649413" cy="796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6" name="Text Box 12"/>
          <p:cNvSpPr txBox="1">
            <a:spLocks noChangeArrowheads="1"/>
          </p:cNvSpPr>
          <p:nvPr/>
        </p:nvSpPr>
        <p:spPr bwMode="auto">
          <a:xfrm>
            <a:off x="744538" y="6232525"/>
            <a:ext cx="775335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If the currents are in the same direction, the attractive force.  </a:t>
            </a:r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If opposite, repulsive.</a:t>
            </a:r>
          </a:p>
        </p:txBody>
      </p:sp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8186738" y="1744663"/>
          <a:ext cx="8810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6"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385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738" y="1744663"/>
                        <a:ext cx="8810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5957888" y="2438400"/>
          <a:ext cx="7477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7" name="Equation" r:id="rId17" imgW="279360" imgH="203040" progId="Equation.DSMT4">
                  <p:embed/>
                </p:oleObj>
              </mc:Choice>
              <mc:Fallback>
                <p:oleObj name="Equation" r:id="rId17" imgW="279360" imgH="203040" progId="Equation.DSMT4">
                  <p:embed/>
                  <p:pic>
                    <p:nvPicPr>
                      <p:cNvPr id="385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2438400"/>
                        <a:ext cx="7477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6705600" y="2438400"/>
          <a:ext cx="7143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8" name="Equation" r:id="rId19" imgW="266400" imgH="203040" progId="Equation.DSMT4">
                  <p:embed/>
                </p:oleObj>
              </mc:Choice>
              <mc:Fallback>
                <p:oleObj name="Equation" r:id="rId19" imgW="266400" imgH="203040" progId="Equation.DSMT4">
                  <p:embed/>
                  <p:pic>
                    <p:nvPicPr>
                      <p:cNvPr id="385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7143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7362825" y="2209800"/>
          <a:ext cx="10191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9" name="Equation" r:id="rId21" imgW="380880" imgH="368280" progId="Equation.DSMT4">
                  <p:embed/>
                </p:oleObj>
              </mc:Choice>
              <mc:Fallback>
                <p:oleObj name="Equation" r:id="rId21" imgW="380880" imgH="368280" progId="Equation.DSMT4">
                  <p:embed/>
                  <p:pic>
                    <p:nvPicPr>
                      <p:cNvPr id="3850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2209800"/>
                        <a:ext cx="10191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72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0813-488B-2245-B715-9B380EC238D5}" type="slidenum">
              <a:rPr lang="en-US"/>
              <a:pPr/>
              <a:t>18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b="1" dirty="0"/>
              <a:t>Example 28 – 5 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6705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Suspending a wire with current.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horizontal wire carries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=80A DC.  A second parallel wire 20cm below it must carry how much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so that it doesn’t fall due to the gravity and in which direction?  The lower has a mass of 0.12g per meter of length. 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457200" y="24653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is the gravitational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457200" y="2987675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This force must be balanced by the magnetic force exerted on the wire by the first wire.</a:t>
            </a:r>
          </a:p>
        </p:txBody>
      </p:sp>
      <p:pic>
        <p:nvPicPr>
          <p:cNvPr id="386054" name="Picture 6" descr="FG28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2057400" cy="2000250"/>
          </a:xfrm>
          <a:prstGeom prst="rect">
            <a:avLst/>
          </a:prstGeom>
          <a:noFill/>
        </p:spPr>
      </p:pic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Down to the center of the Earth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1981200" y="3416300"/>
          <a:ext cx="7413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1" name="Equation" r:id="rId4" imgW="342720" imgH="393480" progId="Equation.DSMT4">
                  <p:embed/>
                </p:oleObj>
              </mc:Choice>
              <mc:Fallback>
                <p:oleObj name="Equation" r:id="rId4" imgW="342720" imgH="393480" progId="Equation.DSMT4">
                  <p:embed/>
                  <p:pic>
                    <p:nvPicPr>
                      <p:cNvPr id="386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16300"/>
                        <a:ext cx="7413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2514600" y="4572000"/>
          <a:ext cx="6508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2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386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6508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8" name="AutoShape 10"/>
          <p:cNvSpPr>
            <a:spLocks noChangeArrowheads="1"/>
          </p:cNvSpPr>
          <p:nvPr/>
        </p:nvSpPr>
        <p:spPr bwMode="auto">
          <a:xfrm>
            <a:off x="396875" y="4359275"/>
            <a:ext cx="1736725" cy="850900"/>
          </a:xfrm>
          <a:prstGeom prst="rightArrow">
            <a:avLst>
              <a:gd name="adj1" fmla="val 50000"/>
              <a:gd name="adj2" fmla="val 5102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</a:t>
            </a:r>
            <a:r>
              <a:rPr lang="en-US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3275013" y="5326063"/>
          <a:ext cx="5259387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3" name="Equation" r:id="rId8" imgW="2666880" imgH="545760" progId="Equation.DSMT4">
                  <p:embed/>
                </p:oleObj>
              </mc:Choice>
              <mc:Fallback>
                <p:oleObj name="Equation" r:id="rId8" imgW="2666880" imgH="545760" progId="Equation.DSMT4">
                  <p:embed/>
                  <p:pic>
                    <p:nvPicPr>
                      <p:cNvPr id="386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5326063"/>
                        <a:ext cx="5259387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2708275" y="3471863"/>
          <a:ext cx="7969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4" name="Equation" r:id="rId10" imgW="368280" imgH="368280" progId="Equation.DSMT4">
                  <p:embed/>
                </p:oleObj>
              </mc:Choice>
              <mc:Fallback>
                <p:oleObj name="Equation" r:id="rId10" imgW="368280" imgH="368280" progId="Equation.DSMT4">
                  <p:embed/>
                  <p:pic>
                    <p:nvPicPr>
                      <p:cNvPr id="386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471863"/>
                        <a:ext cx="7969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470275" y="3471863"/>
          <a:ext cx="7969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5" name="Equation" r:id="rId12" imgW="368280" imgH="368280" progId="Equation.DSMT4">
                  <p:embed/>
                </p:oleObj>
              </mc:Choice>
              <mc:Fallback>
                <p:oleObj name="Equation" r:id="rId12" imgW="368280" imgH="368280" progId="Equation.DSMT4">
                  <p:embed/>
                  <p:pic>
                    <p:nvPicPr>
                      <p:cNvPr id="386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3471863"/>
                        <a:ext cx="7969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4235450" y="3471863"/>
          <a:ext cx="10985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6" name="Equation" r:id="rId14" imgW="507960" imgH="368280" progId="Equation.DSMT4">
                  <p:embed/>
                </p:oleObj>
              </mc:Choice>
              <mc:Fallback>
                <p:oleObj name="Equation" r:id="rId14" imgW="507960" imgH="368280" progId="Equation.DSMT4">
                  <p:embed/>
                  <p:pic>
                    <p:nvPicPr>
                      <p:cNvPr id="386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471863"/>
                        <a:ext cx="10985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3182938" y="4343400"/>
          <a:ext cx="15414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97" name="Equation" r:id="rId16" imgW="660240" imgH="406080" progId="Equation.DSMT4">
                  <p:embed/>
                </p:oleObj>
              </mc:Choice>
              <mc:Fallback>
                <p:oleObj name="Equation" r:id="rId16" imgW="660240" imgH="406080" progId="Equation.DSMT4">
                  <p:embed/>
                  <p:pic>
                    <p:nvPicPr>
                      <p:cNvPr id="386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4343400"/>
                        <a:ext cx="154146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BCBE8FF-AE1C-D74E-9845-5E8B6731C331}"/>
              </a:ext>
            </a:extLst>
          </p:cNvPr>
          <p:cNvSpPr/>
          <p:nvPr/>
        </p:nvSpPr>
        <p:spPr bwMode="auto">
          <a:xfrm>
            <a:off x="3124200" y="4343400"/>
            <a:ext cx="627062" cy="9302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6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2DC-03CD-724F-AD4E-FF23A2951299}" type="slidenum">
              <a:rPr lang="en-US"/>
              <a:pPr/>
              <a:t>19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600" b="1"/>
              <a:t>Operational Definition of Ampere and Coulomb</a:t>
            </a:r>
          </a:p>
        </p:txBody>
      </p:sp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0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0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0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86800" cy="5943600"/>
          </a:xfrm>
        </p:spPr>
        <p:txBody>
          <a:bodyPr/>
          <a:lstStyle/>
          <a:p>
            <a:r>
              <a:rPr lang="en-US" sz="2800" dirty="0"/>
              <a:t>The  permeability of free space is defined to be exactly </a:t>
            </a:r>
          </a:p>
          <a:p>
            <a:endParaRPr lang="en-US" sz="2800" dirty="0"/>
          </a:p>
          <a:p>
            <a:r>
              <a:rPr lang="en-US" sz="2800" dirty="0"/>
              <a:t>The unit of current, ampere, is defined using the definition of the force between two wires, each carrying </a:t>
            </a:r>
            <a:r>
              <a:rPr lang="en-US" sz="2800" b="1" dirty="0">
                <a:solidFill>
                  <a:srgbClr val="FF0000"/>
                </a:solidFill>
              </a:rPr>
              <a:t>1A</a:t>
            </a:r>
            <a:r>
              <a:rPr lang="en-US" sz="2800" dirty="0"/>
              <a:t> of current and separated by </a:t>
            </a:r>
            <a:r>
              <a:rPr lang="en-US" sz="2800" b="1" dirty="0">
                <a:solidFill>
                  <a:srgbClr val="FF0000"/>
                </a:solidFill>
              </a:rPr>
              <a:t>1m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So 1A is defined as: </a:t>
            </a:r>
            <a:r>
              <a:rPr lang="en-US" sz="2400" dirty="0">
                <a:solidFill>
                  <a:srgbClr val="FF0000"/>
                </a:solidFill>
              </a:rPr>
              <a:t>the current flowing each of two long parallel conductors 1m apart, which results in a force of exactly  2x10</a:t>
            </a:r>
            <a:r>
              <a:rPr lang="en-US" sz="2400" baseline="30000" dirty="0">
                <a:solidFill>
                  <a:srgbClr val="FF0000"/>
                </a:solidFill>
              </a:rPr>
              <a:t>-7</a:t>
            </a:r>
            <a:r>
              <a:rPr lang="en-US" sz="2400" dirty="0">
                <a:solidFill>
                  <a:srgbClr val="FF0000"/>
                </a:solidFill>
              </a:rPr>
              <a:t>N/m.</a:t>
            </a:r>
          </a:p>
          <a:p>
            <a:r>
              <a:rPr lang="en-US" sz="2800" dirty="0"/>
              <a:t>Coulomb is then defined as exactly 1C=1A </a:t>
            </a:r>
            <a:r>
              <a:rPr lang="en-US" sz="2800" dirty="0" err="1"/>
              <a:t>s</a:t>
            </a:r>
            <a:r>
              <a:rPr lang="en-US" sz="2800" dirty="0"/>
              <a:t>.</a:t>
            </a:r>
          </a:p>
          <a:p>
            <a:r>
              <a:rPr lang="en-US" sz="2800" dirty="0"/>
              <a:t>We do it this way since the electric current is measured more accurately and controlled more easily than the charge.</a:t>
            </a:r>
          </a:p>
        </p:txBody>
      </p:sp>
      <p:graphicFrame>
        <p:nvGraphicFramePr>
          <p:cNvPr id="39015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0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2" name="Object 8"/>
          <p:cNvGraphicFramePr>
            <a:graphicFrameLocks noChangeAspect="1"/>
          </p:cNvGraphicFramePr>
          <p:nvPr/>
        </p:nvGraphicFramePr>
        <p:xfrm>
          <a:off x="2057400" y="1127125"/>
          <a:ext cx="3429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5" name="Equation" r:id="rId9" imgW="1307880" imgH="228600" progId="Equation.DSMT4">
                  <p:embed/>
                </p:oleObj>
              </mc:Choice>
              <mc:Fallback>
                <p:oleObj name="Equation" r:id="rId9" imgW="1307880" imgH="228600" progId="Equation.DSMT4">
                  <p:embed/>
                  <p:pic>
                    <p:nvPicPr>
                      <p:cNvPr id="390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27125"/>
                        <a:ext cx="34290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3" name="Object 9"/>
          <p:cNvGraphicFramePr>
            <a:graphicFrameLocks noChangeAspect="1"/>
          </p:cNvGraphicFramePr>
          <p:nvPr/>
        </p:nvGraphicFramePr>
        <p:xfrm>
          <a:off x="804863" y="3100388"/>
          <a:ext cx="71913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6" name="Equation" r:id="rId11" imgW="291960" imgH="368280" progId="Equation.DSMT4">
                  <p:embed/>
                </p:oleObj>
              </mc:Choice>
              <mc:Fallback>
                <p:oleObj name="Equation" r:id="rId11" imgW="291960" imgH="368280" progId="Equation.DSMT4">
                  <p:embed/>
                  <p:pic>
                    <p:nvPicPr>
                      <p:cNvPr id="390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100388"/>
                        <a:ext cx="71913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4" name="Object 10"/>
          <p:cNvGraphicFramePr>
            <a:graphicFrameLocks noChangeAspect="1"/>
          </p:cNvGraphicFramePr>
          <p:nvPr/>
        </p:nvGraphicFramePr>
        <p:xfrm>
          <a:off x="1581150" y="3100388"/>
          <a:ext cx="150018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7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390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3100388"/>
                        <a:ext cx="1500188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11"/>
          <p:cNvGraphicFramePr>
            <a:graphicFrameLocks noChangeAspect="1"/>
          </p:cNvGraphicFramePr>
          <p:nvPr/>
        </p:nvGraphicFramePr>
        <p:xfrm>
          <a:off x="3081338" y="3068638"/>
          <a:ext cx="38449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8" name="Equation" r:id="rId15" imgW="1562040" imgH="393480" progId="Equation.DSMT4">
                  <p:embed/>
                </p:oleObj>
              </mc:Choice>
              <mc:Fallback>
                <p:oleObj name="Equation" r:id="rId15" imgW="1562040" imgH="393480" progId="Equation.DSMT4">
                  <p:embed/>
                  <p:pic>
                    <p:nvPicPr>
                      <p:cNvPr id="390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3068638"/>
                        <a:ext cx="38449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6" name="Object 12"/>
          <p:cNvGraphicFramePr>
            <a:graphicFrameLocks noChangeAspect="1"/>
          </p:cNvGraphicFramePr>
          <p:nvPr/>
        </p:nvGraphicFramePr>
        <p:xfrm>
          <a:off x="6891338" y="3271838"/>
          <a:ext cx="1905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9" name="Equation" r:id="rId17" imgW="774360" imgH="228600" progId="Equation.DSMT4">
                  <p:embed/>
                </p:oleObj>
              </mc:Choice>
              <mc:Fallback>
                <p:oleObj name="Equation" r:id="rId17" imgW="774360" imgH="228600" progId="Equation.DSMT4">
                  <p:embed/>
                  <p:pic>
                    <p:nvPicPr>
                      <p:cNvPr id="390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3271838"/>
                        <a:ext cx="1905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43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545059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CH27.6, 27.8, 27.9 and 28.6 </a:t>
            </a:r>
            <a:r>
              <a:rPr lang="mr-IN" sz="2800" dirty="0"/>
              <a:t>–</a:t>
            </a:r>
            <a:r>
              <a:rPr lang="en-US" sz="2800" dirty="0"/>
              <a:t> 10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 in class this Wed., Apr. 15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 </a:t>
            </a:r>
            <a:r>
              <a:rPr lang="en-US" sz="2400" b="1" u="sng" dirty="0">
                <a:solidFill>
                  <a:srgbClr val="FF0000"/>
                </a:solidFill>
              </a:rPr>
              <a:t>Must be in a quiet place to take the exam!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This is one of the two exams that will be chosen for the final grade!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today (CH28.2)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exam based on Quest but </a:t>
            </a:r>
            <a:r>
              <a:rPr lang="en-US" sz="2400" b="1" u="sng" dirty="0">
                <a:solidFill>
                  <a:srgbClr val="FF0000"/>
                </a:solidFill>
              </a:rPr>
              <a:t>must join zoom class by 12:55pm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POWER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No derivations, plots, pictures, word definitions or solutions or setups of any problems!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Please send me the photos of your formula sheet by 12:55pm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If you don’t have one, still send me email that you do not have one prepared!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3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 dirty="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 dirty="0"/>
              <a:t>Circle!!  Why?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 dirty="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4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0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4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0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in a circular path with a centripetal force F.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81363511-4E15-E149-87AF-63321A88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2200"/>
            <a:ext cx="58674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What about a proton?  What would be the shape of its path?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4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100-G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3810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381000" y="3376897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41783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75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21869"/>
              </p:ext>
            </p:extLst>
          </p:nvPr>
        </p:nvGraphicFramePr>
        <p:xfrm>
          <a:off x="3810000" y="50958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76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958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8245"/>
              </p:ext>
            </p:extLst>
          </p:nvPr>
        </p:nvGraphicFramePr>
        <p:xfrm>
          <a:off x="6934200" y="3514725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77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14725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827369"/>
              </p:ext>
            </p:extLst>
          </p:nvPr>
        </p:nvGraphicFramePr>
        <p:xfrm>
          <a:off x="6629400" y="4432300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78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432300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784846"/>
              </p:ext>
            </p:extLst>
          </p:nvPr>
        </p:nvGraphicFramePr>
        <p:xfrm>
          <a:off x="1905000" y="54102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79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51816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0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1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2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8651"/>
              </p:ext>
            </p:extLst>
          </p:nvPr>
        </p:nvGraphicFramePr>
        <p:xfrm>
          <a:off x="7788275" y="3492500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3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3492500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20876"/>
              </p:ext>
            </p:extLst>
          </p:nvPr>
        </p:nvGraphicFramePr>
        <p:xfrm>
          <a:off x="7292975" y="4406900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4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4406900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83013"/>
              </p:ext>
            </p:extLst>
          </p:nvPr>
        </p:nvGraphicFramePr>
        <p:xfrm>
          <a:off x="8229600" y="4025900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5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025900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48894"/>
              </p:ext>
            </p:extLst>
          </p:nvPr>
        </p:nvGraphicFramePr>
        <p:xfrm>
          <a:off x="2667000" y="51816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6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08130"/>
              </p:ext>
            </p:extLst>
          </p:nvPr>
        </p:nvGraphicFramePr>
        <p:xfrm>
          <a:off x="2590800" y="56276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7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276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98326"/>
              </p:ext>
            </p:extLst>
          </p:nvPr>
        </p:nvGraphicFramePr>
        <p:xfrm>
          <a:off x="2574925" y="52911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8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52911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51054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1B4659F5-8C69-A14D-9BD5-8A67F3D71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61295"/>
              </p:ext>
            </p:extLst>
          </p:nvPr>
        </p:nvGraphicFramePr>
        <p:xfrm>
          <a:off x="5257800" y="2787650"/>
          <a:ext cx="1571090" cy="5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89" name="Equation" r:id="rId31" imgW="660400" imgH="215900" progId="Equation.DSMT4">
                  <p:embed/>
                </p:oleObj>
              </mc:Choice>
              <mc:Fallback>
                <p:oleObj name="Equation" r:id="rId31" imgW="660400" imgH="21590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87650"/>
                        <a:ext cx="1571090" cy="513046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>
            <a:extLst>
              <a:ext uri="{FF2B5EF4-FFF2-40B4-BE49-F238E27FC236}">
                <a16:creationId xmlns:a16="http://schemas.microsoft.com/office/drawing/2014/main" id="{E8BDECA2-5608-8B45-8E00-6A9381E2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75494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formula for the magnetic force on a moving  charged particle?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5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moving w/ a constant speed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988" y="1676400"/>
            <a:ext cx="2100412" cy="1527175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6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3727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7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372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8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372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59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3727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60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372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61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3727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62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3727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0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6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in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there is more torque generated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181268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7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1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2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374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3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4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5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3747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6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7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3748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8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 current</a:t>
            </a:r>
          </a:p>
          <a:p>
            <a:pPr lvl="1"/>
            <a:r>
              <a:rPr lang="en-US" dirty="0"/>
              <a:t>Using the definition of magnetic moment, the torque can be 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3" name="Equation" r:id="rId10" imgW="584200" imgH="241300" progId="Equation.DSMT4">
                  <p:embed/>
                </p:oleObj>
              </mc:Choice>
              <mc:Fallback>
                <p:oleObj name="Equation" r:id="rId10" imgW="584200" imgH="241300" progId="Equation.DSMT4">
                  <p:embed/>
                  <p:pic>
                    <p:nvPicPr>
                      <p:cNvPr id="3758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4503738" y="55800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4" name="Equation" r:id="rId12" imgW="1244600" imgH="241300" progId="Equation.DSMT4">
                  <p:embed/>
                </p:oleObj>
              </mc:Choice>
              <mc:Fallback>
                <p:oleObj name="Equation" r:id="rId12" imgW="1244600" imgH="24130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5800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29200" y="5580067"/>
            <a:ext cx="2133600" cy="598488"/>
            <a:chOff x="3168" y="3515"/>
            <a:chExt cx="1344" cy="377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168" y="3515"/>
              <a:ext cx="576" cy="373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00" y="3444"/>
              <a:ext cx="8" cy="888"/>
            </a:xfrm>
            <a:prstGeom prst="curvedConnector3">
              <a:avLst>
                <a:gd name="adj1" fmla="val 18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304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9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 the torque?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 </a:t>
            </a:r>
            <a:r>
              <a:rPr lang="en-US" dirty="0" err="1">
                <a:latin typeface="Symbol" charset="2"/>
              </a:rPr>
              <a:t>θ</a:t>
            </a:r>
            <a:r>
              <a:rPr lang="en-US" dirty="0">
                <a:latin typeface="Symbol" charset="2"/>
              </a:rPr>
              <a:t>=π</a:t>
            </a:r>
            <a:r>
              <a:rPr lang="en-US" dirty="0"/>
              <a:t>/2,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3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4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5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6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7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8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9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0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1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722312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27700</TotalTime>
  <Words>2345</Words>
  <Application>Microsoft Macintosh PowerPoint</Application>
  <PresentationFormat>On-screen Show (4:3)</PresentationFormat>
  <Paragraphs>239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1444 – Section 002 Lecture #18</vt:lpstr>
      <vt:lpstr>Announcements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The Hall Effect</vt:lpstr>
      <vt:lpstr> The Hall Effect</vt:lpstr>
      <vt:lpstr> Sources of Magnetic Field</vt:lpstr>
      <vt:lpstr>Magnetic Field due to a Straight Wire</vt:lpstr>
      <vt:lpstr>Example 28 – 1 </vt:lpstr>
      <vt:lpstr>Force Between Two Parallel Wires</vt:lpstr>
      <vt:lpstr>Force Between Two Parallel Wires</vt:lpstr>
      <vt:lpstr>Example 28 – 5 </vt:lpstr>
      <vt:lpstr>Operational Definition of Ampere and Coulomb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967</cp:revision>
  <dcterms:created xsi:type="dcterms:W3CDTF">2012-01-19T04:21:20Z</dcterms:created>
  <dcterms:modified xsi:type="dcterms:W3CDTF">2020-04-13T19:31:10Z</dcterms:modified>
</cp:coreProperties>
</file>