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62" r:id="rId2"/>
    <p:sldId id="749" r:id="rId3"/>
    <p:sldId id="720" r:id="rId4"/>
    <p:sldId id="721" r:id="rId5"/>
    <p:sldId id="722" r:id="rId6"/>
    <p:sldId id="723" r:id="rId7"/>
    <p:sldId id="724" r:id="rId8"/>
    <p:sldId id="725" r:id="rId9"/>
    <p:sldId id="726" r:id="rId10"/>
    <p:sldId id="727" r:id="rId11"/>
    <p:sldId id="734" r:id="rId12"/>
    <p:sldId id="735" r:id="rId13"/>
    <p:sldId id="736" r:id="rId14"/>
    <p:sldId id="737" r:id="rId15"/>
    <p:sldId id="738" r:id="rId16"/>
    <p:sldId id="739" r:id="rId17"/>
    <p:sldId id="740" r:id="rId18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45"/>
    <p:restoredTop sz="94694"/>
  </p:normalViewPr>
  <p:slideViewPr>
    <p:cSldViewPr>
      <p:cViewPr varScale="1">
        <p:scale>
          <a:sx n="113" d="100"/>
          <a:sy n="113" d="100"/>
        </p:scale>
        <p:origin x="7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2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4.wmf"/><Relationship Id="rId4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71.e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75.wmf"/><Relationship Id="rId7" Type="http://schemas.openxmlformats.org/officeDocument/2006/relationships/image" Target="../media/image79.wmf"/><Relationship Id="rId2" Type="http://schemas.openxmlformats.org/officeDocument/2006/relationships/image" Target="../media/image74.wmf"/><Relationship Id="rId1" Type="http://schemas.openxmlformats.org/officeDocument/2006/relationships/image" Target="../media/image2.wmf"/><Relationship Id="rId6" Type="http://schemas.openxmlformats.org/officeDocument/2006/relationships/image" Target="../media/image78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65.wmf"/><Relationship Id="rId1" Type="http://schemas.openxmlformats.org/officeDocument/2006/relationships/image" Target="../media/image2.wmf"/><Relationship Id="rId6" Type="http://schemas.openxmlformats.org/officeDocument/2006/relationships/image" Target="../media/image93.w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6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5" Type="http://schemas.openxmlformats.org/officeDocument/2006/relationships/image" Target="../media/image18.png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Relationship Id="rId14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wmf"/><Relationship Id="rId2" Type="http://schemas.openxmlformats.org/officeDocument/2006/relationships/image" Target="../media/image19.png"/><Relationship Id="rId1" Type="http://schemas.openxmlformats.org/officeDocument/2006/relationships/image" Target="../media/image2.wmf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2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png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png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28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9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84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8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55.wmf"/><Relationship Id="rId26" Type="http://schemas.openxmlformats.org/officeDocument/2006/relationships/image" Target="../media/image59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52.png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png"/><Relationship Id="rId20" Type="http://schemas.openxmlformats.org/officeDocument/2006/relationships/image" Target="../media/image56.wmf"/><Relationship Id="rId29" Type="http://schemas.openxmlformats.org/officeDocument/2006/relationships/oleObject" Target="../embeddings/oleObject75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58.wmf"/><Relationship Id="rId32" Type="http://schemas.openxmlformats.org/officeDocument/2006/relationships/image" Target="../media/image62.png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28" Type="http://schemas.openxmlformats.org/officeDocument/2006/relationships/image" Target="../media/image60.wmf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70.bin"/><Relationship Id="rId31" Type="http://schemas.openxmlformats.org/officeDocument/2006/relationships/oleObject" Target="../embeddings/oleObject76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53.wmf"/><Relationship Id="rId22" Type="http://schemas.openxmlformats.org/officeDocument/2006/relationships/image" Target="../media/image57.wmf"/><Relationship Id="rId27" Type="http://schemas.openxmlformats.org/officeDocument/2006/relationships/oleObject" Target="../embeddings/oleObject74.bin"/><Relationship Id="rId30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9.bin"/><Relationship Id="rId5" Type="http://schemas.openxmlformats.org/officeDocument/2006/relationships/oleObject" Target="../embeddings/oleObject78.bin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13" Type="http://schemas.openxmlformats.org/officeDocument/2006/relationships/image" Target="../media/image65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4.bin"/><Relationship Id="rId12" Type="http://schemas.openxmlformats.org/officeDocument/2006/relationships/oleObject" Target="../embeddings/oleObject8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64.wmf"/><Relationship Id="rId5" Type="http://schemas.openxmlformats.org/officeDocument/2006/relationships/oleObject" Target="../embeddings/oleObject82.bin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86.bin"/><Relationship Id="rId4" Type="http://schemas.openxmlformats.org/officeDocument/2006/relationships/image" Target="../media/image2.wmf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8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70.jpe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69.wmf"/><Relationship Id="rId5" Type="http://schemas.openxmlformats.org/officeDocument/2006/relationships/image" Target="../media/image64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6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image" Target="../media/image73.jpeg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7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94.bin"/><Relationship Id="rId11" Type="http://schemas.openxmlformats.org/officeDocument/2006/relationships/oleObject" Target="../embeddings/oleObject98.bin"/><Relationship Id="rId5" Type="http://schemas.openxmlformats.org/officeDocument/2006/relationships/image" Target="../media/image2.wmf"/><Relationship Id="rId10" Type="http://schemas.openxmlformats.org/officeDocument/2006/relationships/image" Target="../media/image71.emf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oleObject" Target="../embeddings/oleObject105.bin"/><Relationship Id="rId18" Type="http://schemas.openxmlformats.org/officeDocument/2006/relationships/image" Target="../media/image78.wmf"/><Relationship Id="rId3" Type="http://schemas.openxmlformats.org/officeDocument/2006/relationships/image" Target="../media/image81.jpeg"/><Relationship Id="rId21" Type="http://schemas.openxmlformats.org/officeDocument/2006/relationships/oleObject" Target="../embeddings/oleObject10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00.bin"/><Relationship Id="rId11" Type="http://schemas.openxmlformats.org/officeDocument/2006/relationships/oleObject" Target="../embeddings/oleObject104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06.bin"/><Relationship Id="rId10" Type="http://schemas.openxmlformats.org/officeDocument/2006/relationships/image" Target="../media/image74.wmf"/><Relationship Id="rId19" Type="http://schemas.openxmlformats.org/officeDocument/2006/relationships/oleObject" Target="../embeddings/oleObject108.bin"/><Relationship Id="rId4" Type="http://schemas.openxmlformats.org/officeDocument/2006/relationships/oleObject" Target="../embeddings/oleObject99.bin"/><Relationship Id="rId9" Type="http://schemas.openxmlformats.org/officeDocument/2006/relationships/oleObject" Target="../embeddings/oleObject103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13" Type="http://schemas.openxmlformats.org/officeDocument/2006/relationships/image" Target="../media/image86.wmf"/><Relationship Id="rId3" Type="http://schemas.openxmlformats.org/officeDocument/2006/relationships/image" Target="../media/image89.jpeg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14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11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13.bin"/><Relationship Id="rId4" Type="http://schemas.openxmlformats.org/officeDocument/2006/relationships/oleObject" Target="../embeddings/oleObject110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93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90.wmf"/><Relationship Id="rId17" Type="http://schemas.openxmlformats.org/officeDocument/2006/relationships/oleObject" Target="../embeddings/oleObject1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18.bin"/><Relationship Id="rId11" Type="http://schemas.openxmlformats.org/officeDocument/2006/relationships/oleObject" Target="../embeddings/oleObject122.bin"/><Relationship Id="rId5" Type="http://schemas.openxmlformats.org/officeDocument/2006/relationships/image" Target="../media/image2.wmf"/><Relationship Id="rId15" Type="http://schemas.openxmlformats.org/officeDocument/2006/relationships/oleObject" Target="../embeddings/oleObject124.bin"/><Relationship Id="rId10" Type="http://schemas.openxmlformats.org/officeDocument/2006/relationships/image" Target="../media/image65.wmf"/><Relationship Id="rId4" Type="http://schemas.openxmlformats.org/officeDocument/2006/relationships/oleObject" Target="../embeddings/oleObject117.bin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9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1.wmf"/><Relationship Id="rId26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4.wmf"/><Relationship Id="rId32" Type="http://schemas.openxmlformats.org/officeDocument/2006/relationships/image" Target="../media/image18.png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16.wmf"/><Relationship Id="rId10" Type="http://schemas.openxmlformats.org/officeDocument/2006/relationships/image" Target="../media/image7.wmf"/><Relationship Id="rId19" Type="http://schemas.openxmlformats.org/officeDocument/2006/relationships/oleObject" Target="../embeddings/oleObject12.bin"/><Relationship Id="rId31" Type="http://schemas.openxmlformats.org/officeDocument/2006/relationships/oleObject" Target="../embeddings/oleObject18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1.png"/><Relationship Id="rId18" Type="http://schemas.openxmlformats.org/officeDocument/2006/relationships/oleObject" Target="../embeddings/oleObject27.bin"/><Relationship Id="rId3" Type="http://schemas.openxmlformats.org/officeDocument/2006/relationships/image" Target="../media/image26.png"/><Relationship Id="rId21" Type="http://schemas.openxmlformats.org/officeDocument/2006/relationships/image" Target="../media/image25.png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4.bin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6.bin"/><Relationship Id="rId20" Type="http://schemas.openxmlformats.org/officeDocument/2006/relationships/oleObject" Target="../embeddings/oleObject2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0.png"/><Relationship Id="rId5" Type="http://schemas.openxmlformats.org/officeDocument/2006/relationships/image" Target="../media/image2.wmf"/><Relationship Id="rId15" Type="http://schemas.openxmlformats.org/officeDocument/2006/relationships/image" Target="../media/image22.png"/><Relationship Id="rId10" Type="http://schemas.openxmlformats.org/officeDocument/2006/relationships/oleObject" Target="../embeddings/oleObject23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2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40.bin"/><Relationship Id="rId3" Type="http://schemas.openxmlformats.org/officeDocument/2006/relationships/image" Target="../media/image35.jpeg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11" Type="http://schemas.openxmlformats.org/officeDocument/2006/relationships/image" Target="../media/image28.wmf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2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37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4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58.bin"/><Relationship Id="rId3" Type="http://schemas.openxmlformats.org/officeDocument/2006/relationships/oleObject" Target="../embeddings/oleObject49.bin"/><Relationship Id="rId21" Type="http://schemas.openxmlformats.org/officeDocument/2006/relationships/image" Target="../media/image45.wmf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5.bin"/><Relationship Id="rId17" Type="http://schemas.openxmlformats.org/officeDocument/2006/relationships/image" Target="../media/image43.wmf"/><Relationship Id="rId25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7.bin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40.wmf"/><Relationship Id="rId24" Type="http://schemas.openxmlformats.org/officeDocument/2006/relationships/oleObject" Target="../embeddings/oleObject61.bin"/><Relationship Id="rId5" Type="http://schemas.openxmlformats.org/officeDocument/2006/relationships/oleObject" Target="../embeddings/oleObject50.bin"/><Relationship Id="rId15" Type="http://schemas.openxmlformats.org/officeDocument/2006/relationships/image" Target="../media/image42.wmf"/><Relationship Id="rId23" Type="http://schemas.openxmlformats.org/officeDocument/2006/relationships/image" Target="../media/image46.png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44.wmf"/><Relationship Id="rId4" Type="http://schemas.openxmlformats.org/officeDocument/2006/relationships/image" Target="../media/image2.wmf"/><Relationship Id="rId9" Type="http://schemas.openxmlformats.org/officeDocument/2006/relationships/image" Target="../media/image39.wmf"/><Relationship Id="rId14" Type="http://schemas.openxmlformats.org/officeDocument/2006/relationships/oleObject" Target="../embeddings/oleObject56.bin"/><Relationship Id="rId22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#18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0193" y="1447800"/>
            <a:ext cx="30556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Apr. 13,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838200" y="2278796"/>
            <a:ext cx="7772400" cy="366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sz="2800" dirty="0">
                <a:latin typeface="Arial Narrow" charset="0"/>
              </a:rPr>
              <a:t>CH 27: Magnetism &amp;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charset="0"/>
              </a:rPr>
              <a:t>Charged Particle Path in a Magnetic Field</a:t>
            </a: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charset="0"/>
              </a:rPr>
              <a:t>The cyclotron frequency</a:t>
            </a:r>
            <a:endParaRPr lang="en-US" sz="3200" dirty="0">
              <a:latin typeface="Arial Narrow" charset="0"/>
            </a:endParaRPr>
          </a:p>
          <a:p>
            <a:pPr marL="1352550" lvl="1" indent="-609600">
              <a:buFont typeface="Arial" panose="020B0604020202020204" pitchFamily="34" charset="0"/>
              <a:buChar char="•"/>
            </a:pPr>
            <a:r>
              <a:rPr lang="en-US" sz="2400" dirty="0">
                <a:latin typeface="Arial Narrow" charset="0"/>
              </a:rPr>
              <a:t>Magnetic dipole Moment</a:t>
            </a:r>
          </a:p>
          <a:p>
            <a:pPr algn="l">
              <a:buNone/>
            </a:pPr>
            <a:r>
              <a:rPr lang="en-US" sz="2800" dirty="0">
                <a:latin typeface="Arial Narrow" charset="0"/>
              </a:rPr>
              <a:t>CH 28:Sources of Magnetic Field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400" dirty="0">
                <a:latin typeface="Arial Narrow" charset="0"/>
              </a:rPr>
              <a:t>Magnetic Field Due to Straight Wire</a:t>
            </a:r>
          </a:p>
          <a:p>
            <a:pPr marL="1200150" lvl="1" indent="-457200">
              <a:buFont typeface="Wingdings" pitchFamily="2" charset="2"/>
              <a:buChar char="§"/>
            </a:pPr>
            <a:r>
              <a:rPr lang="en-US" sz="2400" dirty="0">
                <a:latin typeface="Arial Narrow" charset="0"/>
              </a:rPr>
              <a:t>Forces Between Two Parallel Wires</a:t>
            </a:r>
          </a:p>
          <a:p>
            <a:pPr lvl="1" indent="0">
              <a:buNone/>
            </a:pPr>
            <a:endParaRPr lang="en-US" sz="2400" dirty="0">
              <a:latin typeface="Arial Narrow" charset="0"/>
            </a:endParaRPr>
          </a:p>
          <a:p>
            <a:pPr marL="1352550" lvl="1" indent="-609600">
              <a:buFont typeface="Arial" panose="020B0604020202020204" pitchFamily="34" charset="0"/>
              <a:buChar char="•"/>
            </a:pP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sz="3200" dirty="0">
              <a:latin typeface="Arial Narrow" charset="0"/>
            </a:endParaRPr>
          </a:p>
          <a:p>
            <a:pPr lvl="1" indent="0">
              <a:buNone/>
            </a:pPr>
            <a:endParaRPr lang="en-US" sz="3200" dirty="0">
              <a:latin typeface="Arial Narrow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12" name="Text Box 9">
            <a:extLst>
              <a:ext uri="{FF2B5EF4-FFF2-40B4-BE49-F238E27FC236}">
                <a16:creationId xmlns:a16="http://schemas.microsoft.com/office/drawing/2014/main" id="{6451C7D6-350F-0043-BD54-F42F73D62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002" y="5810778"/>
            <a:ext cx="7604198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#11, due 11pm, Monday, Apr. 27!!</a:t>
            </a:r>
          </a:p>
        </p:txBody>
      </p:sp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1615A-2325-4B44-8F11-7EC06FE320FC}" type="slidenum">
              <a:rPr lang="en-US"/>
              <a:pPr/>
              <a:t>10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12 </a:t>
            </a:r>
          </a:p>
        </p:txBody>
      </p:sp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5525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Magnetic moment of a hydrogen atom.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Determine the magnetic dipole moment of the electron orbiting the proton of a hydrogen atom, assuming (in the Bohr model) it is in its ground state with a circular orbit of radius 0.529x10</a:t>
            </a:r>
            <a:r>
              <a:rPr lang="en-US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m. </a:t>
            </a:r>
          </a:p>
        </p:txBody>
      </p:sp>
      <p:sp>
        <p:nvSpPr>
          <p:cNvPr id="377860" name="Text Box 4"/>
          <p:cNvSpPr txBox="1">
            <a:spLocks noChangeArrowheads="1"/>
          </p:cNvSpPr>
          <p:nvPr/>
        </p:nvSpPr>
        <p:spPr bwMode="auto">
          <a:xfrm>
            <a:off x="2286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provides the centripetal force?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7861" name="Text Box 5"/>
          <p:cNvSpPr txBox="1">
            <a:spLocks noChangeArrowheads="1"/>
          </p:cNvSpPr>
          <p:nvPr/>
        </p:nvSpPr>
        <p:spPr bwMode="auto">
          <a:xfrm>
            <a:off x="228600" y="268128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we can obtain the speed of the electron from</a:t>
            </a:r>
          </a:p>
        </p:txBody>
      </p:sp>
      <p:sp>
        <p:nvSpPr>
          <p:cNvPr id="377862" name="Text Box 6"/>
          <p:cNvSpPr txBox="1">
            <a:spLocks noChangeArrowheads="1"/>
          </p:cNvSpPr>
          <p:nvPr/>
        </p:nvSpPr>
        <p:spPr bwMode="auto">
          <a:xfrm>
            <a:off x="228600" y="4295775"/>
            <a:ext cx="678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electric current is the charge that passes through the given point per unit time, we can obtain the current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3" name="Object 7"/>
          <p:cNvGraphicFramePr>
            <a:graphicFrameLocks noChangeAspect="1"/>
          </p:cNvGraphicFramePr>
          <p:nvPr/>
        </p:nvGraphicFramePr>
        <p:xfrm>
          <a:off x="6096000" y="2667000"/>
          <a:ext cx="496888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44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78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67000"/>
                        <a:ext cx="496888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7318375" y="4557713"/>
          <a:ext cx="4540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45" name="Equation" r:id="rId5" imgW="228600" imgH="152280" progId="Equation.DSMT4">
                  <p:embed/>
                </p:oleObj>
              </mc:Choice>
              <mc:Fallback>
                <p:oleObj name="Equation" r:id="rId5" imgW="228600" imgH="152280" progId="Equation.DSMT4">
                  <p:embed/>
                  <p:pic>
                    <p:nvPicPr>
                      <p:cNvPr id="37786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375" y="4557713"/>
                        <a:ext cx="4540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5" name="Text Box 9"/>
          <p:cNvSpPr txBox="1">
            <a:spLocks noChangeArrowheads="1"/>
          </p:cNvSpPr>
          <p:nvPr/>
        </p:nvSpPr>
        <p:spPr bwMode="auto">
          <a:xfrm>
            <a:off x="4724400" y="2133600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The Coulomb force</a:t>
            </a:r>
          </a:p>
        </p:txBody>
      </p:sp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1828800" y="3751263"/>
          <a:ext cx="360363" cy="21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46" name="Equation" r:id="rId7" imgW="215640" imgH="126720" progId="Equation.DSMT4">
                  <p:embed/>
                </p:oleObj>
              </mc:Choice>
              <mc:Fallback>
                <p:oleObj name="Equation" r:id="rId7" imgW="215640" imgH="126720" progId="Equation.DSMT4">
                  <p:embed/>
                  <p:pic>
                    <p:nvPicPr>
                      <p:cNvPr id="37786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51263"/>
                        <a:ext cx="360363" cy="211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7" name="Text Box 11"/>
          <p:cNvSpPr txBox="1">
            <a:spLocks noChangeArrowheads="1"/>
          </p:cNvSpPr>
          <p:nvPr/>
        </p:nvSpPr>
        <p:spPr bwMode="auto">
          <a:xfrm>
            <a:off x="228600" y="50450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area of the orbit is A=</a:t>
            </a:r>
            <a:r>
              <a:rPr lang="en-US" dirty="0">
                <a:solidFill>
                  <a:srgbClr val="CC00CC"/>
                </a:solidFill>
                <a:latin typeface="Symbol" charset="2"/>
              </a:rPr>
              <a:t>π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r</a:t>
            </a:r>
            <a:r>
              <a:rPr lang="en-US" baseline="30000" dirty="0">
                <a:solidFill>
                  <a:srgbClr val="CC00CC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the hydrogen magnetic moment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1066800" y="5884862"/>
          <a:ext cx="5746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47" name="Equation" r:id="rId9" imgW="253800" imgH="152280" progId="Equation.DSMT4">
                  <p:embed/>
                </p:oleObj>
              </mc:Choice>
              <mc:Fallback>
                <p:oleObj name="Equation" r:id="rId9" imgW="253800" imgH="152280" progId="Equation.DSMT4">
                  <p:embed/>
                  <p:pic>
                    <p:nvPicPr>
                      <p:cNvPr id="37786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84862"/>
                        <a:ext cx="574675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7702550" y="2416175"/>
          <a:ext cx="639763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48" name="Equation" r:id="rId11" imgW="342900" imgH="419100" progId="Equation.DSMT4">
                  <p:embed/>
                </p:oleObj>
              </mc:Choice>
              <mc:Fallback>
                <p:oleObj name="Equation" r:id="rId11" imgW="342900" imgH="419100" progId="Equation.DSMT4">
                  <p:embed/>
                  <p:pic>
                    <p:nvPicPr>
                      <p:cNvPr id="37786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2550" y="2416175"/>
                        <a:ext cx="639763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553200" y="2438400"/>
          <a:ext cx="10874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49" name="Equation" r:id="rId13" imgW="583920" imgH="444240" progId="Equation.DSMT4">
                  <p:embed/>
                </p:oleObj>
              </mc:Choice>
              <mc:Fallback>
                <p:oleObj name="Equation" r:id="rId13" imgW="583920" imgH="444240" progId="Equation.DSMT4">
                  <p:embed/>
                  <p:pic>
                    <p:nvPicPr>
                      <p:cNvPr id="37787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438400"/>
                        <a:ext cx="10874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1" name="AutoShape 15"/>
          <p:cNvSpPr>
            <a:spLocks noChangeArrowheads="1"/>
          </p:cNvSpPr>
          <p:nvPr/>
        </p:nvSpPr>
        <p:spPr bwMode="auto">
          <a:xfrm>
            <a:off x="236538" y="3505200"/>
            <a:ext cx="1363662" cy="609600"/>
          </a:xfrm>
          <a:prstGeom prst="rightArrow">
            <a:avLst>
              <a:gd name="adj1" fmla="val 50000"/>
              <a:gd name="adj2" fmla="val 55924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Solving for v</a:t>
            </a:r>
          </a:p>
        </p:txBody>
      </p:sp>
      <p:graphicFrame>
        <p:nvGraphicFramePr>
          <p:cNvPr id="377872" name="Object 16"/>
          <p:cNvGraphicFramePr>
            <a:graphicFrameLocks noChangeAspect="1"/>
          </p:cNvGraphicFramePr>
          <p:nvPr/>
        </p:nvGraphicFramePr>
        <p:xfrm>
          <a:off x="2112963" y="3408363"/>
          <a:ext cx="1271587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0" name="Equation" r:id="rId15" imgW="762000" imgH="495300" progId="Equation.DSMT4">
                  <p:embed/>
                </p:oleObj>
              </mc:Choice>
              <mc:Fallback>
                <p:oleObj name="Equation" r:id="rId15" imgW="762000" imgH="495300" progId="Equation.DSMT4">
                  <p:embed/>
                  <p:pic>
                    <p:nvPicPr>
                      <p:cNvPr id="37787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2963" y="3408363"/>
                        <a:ext cx="1271587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3325813" y="3276600"/>
          <a:ext cx="5513387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1" name="Equation" r:id="rId17" imgW="3301920" imgH="622080" progId="Equation.DSMT4">
                  <p:embed/>
                </p:oleObj>
              </mc:Choice>
              <mc:Fallback>
                <p:oleObj name="Equation" r:id="rId17" imgW="3301920" imgH="622080" progId="Equation.DSMT4">
                  <p:embed/>
                  <p:pic>
                    <p:nvPicPr>
                      <p:cNvPr id="37787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813" y="3276600"/>
                        <a:ext cx="5513387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7775575" y="4343400"/>
          <a:ext cx="5302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2" name="Equation" r:id="rId19" imgW="266400" imgH="368280" progId="Equation.DSMT4">
                  <p:embed/>
                </p:oleObj>
              </mc:Choice>
              <mc:Fallback>
                <p:oleObj name="Equation" r:id="rId19" imgW="266400" imgH="368280" progId="Equation.DSMT4">
                  <p:embed/>
                  <p:pic>
                    <p:nvPicPr>
                      <p:cNvPr id="37787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5575" y="4343400"/>
                        <a:ext cx="5302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8232775" y="4343400"/>
          <a:ext cx="6064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3" name="Equation" r:id="rId21" imgW="304560" imgH="368280" progId="Equation.DSMT4">
                  <p:embed/>
                </p:oleObj>
              </mc:Choice>
              <mc:Fallback>
                <p:oleObj name="Equation" r:id="rId21" imgW="304560" imgH="368280" progId="Equation.DSMT4">
                  <p:embed/>
                  <p:pic>
                    <p:nvPicPr>
                      <p:cNvPr id="37787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775" y="4343400"/>
                        <a:ext cx="606425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41475" y="5824537"/>
          <a:ext cx="660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4" name="Equation" r:id="rId23" imgW="291960" imgH="152280" progId="Equation.DSMT4">
                  <p:embed/>
                </p:oleObj>
              </mc:Choice>
              <mc:Fallback>
                <p:oleObj name="Equation" r:id="rId23" imgW="291960" imgH="152280" progId="Equation.DSMT4">
                  <p:embed/>
                  <p:pic>
                    <p:nvPicPr>
                      <p:cNvPr id="377876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475" y="5824537"/>
                        <a:ext cx="660400" cy="3429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2301875" y="5580062"/>
          <a:ext cx="146526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5" name="Equation" r:id="rId25" imgW="647640" imgH="368280" progId="Equation.DSMT4">
                  <p:embed/>
                </p:oleObj>
              </mc:Choice>
              <mc:Fallback>
                <p:oleObj name="Equation" r:id="rId25" imgW="647640" imgH="368280" progId="Equation.DSMT4">
                  <p:embed/>
                  <p:pic>
                    <p:nvPicPr>
                      <p:cNvPr id="377877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580062"/>
                        <a:ext cx="1465263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8" name="Object 22"/>
          <p:cNvGraphicFramePr>
            <a:graphicFrameLocks noChangeAspect="1"/>
          </p:cNvGraphicFramePr>
          <p:nvPr/>
        </p:nvGraphicFramePr>
        <p:xfrm>
          <a:off x="3767138" y="5580062"/>
          <a:ext cx="83343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6" name="Equation" r:id="rId27" imgW="368280" imgH="368280" progId="Equation.DSMT4">
                  <p:embed/>
                </p:oleObj>
              </mc:Choice>
              <mc:Fallback>
                <p:oleObj name="Equation" r:id="rId27" imgW="368280" imgH="368280" progId="Equation.DSMT4">
                  <p:embed/>
                  <p:pic>
                    <p:nvPicPr>
                      <p:cNvPr id="37787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7138" y="5580062"/>
                        <a:ext cx="833437" cy="8302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4557713" y="5437187"/>
          <a:ext cx="20986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7" name="Equation" r:id="rId29" imgW="927100" imgH="495300" progId="Equation.DSMT4">
                  <p:embed/>
                </p:oleObj>
              </mc:Choice>
              <mc:Fallback>
                <p:oleObj name="Equation" r:id="rId29" imgW="927100" imgH="495300" progId="Equation.DSMT4">
                  <p:embed/>
                  <p:pic>
                    <p:nvPicPr>
                      <p:cNvPr id="3778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5437187"/>
                        <a:ext cx="2098675" cy="1116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6567488" y="5453062"/>
          <a:ext cx="1552575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758" name="Equation" r:id="rId31" imgW="685800" imgH="482600" progId="Equation.DSMT4">
                  <p:embed/>
                </p:oleObj>
              </mc:Choice>
              <mc:Fallback>
                <p:oleObj name="Equation" r:id="rId31" imgW="685800" imgH="482600" progId="Equation.DSMT4">
                  <p:embed/>
                  <p:pic>
                    <p:nvPicPr>
                      <p:cNvPr id="37788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5453062"/>
                        <a:ext cx="1552575" cy="1087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20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/>
      <p:bldP spid="377860" grpId="0"/>
      <p:bldP spid="377861" grpId="0"/>
      <p:bldP spid="377862" grpId="0"/>
      <p:bldP spid="377865" grpId="0"/>
      <p:bldP spid="377867" grpId="0"/>
      <p:bldP spid="3778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B4537-924A-FF44-B589-DEA4C18594E6}" type="slidenum">
              <a:rPr lang="en-US"/>
              <a:pPr/>
              <a:t>11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14300"/>
            <a:ext cx="8534400" cy="609600"/>
          </a:xfrm>
        </p:spPr>
        <p:txBody>
          <a:bodyPr/>
          <a:lstStyle/>
          <a:p>
            <a:r>
              <a:rPr lang="en-US" b="1" dirty="0"/>
              <a:t> Sources of Magnetic Field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09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09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093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825500"/>
            <a:ext cx="8382000" cy="5029200"/>
          </a:xfrm>
        </p:spPr>
        <p:txBody>
          <a:bodyPr/>
          <a:lstStyle/>
          <a:p>
            <a:r>
              <a:rPr lang="en-US" dirty="0"/>
              <a:t>We have learned so far about the effects of magnetic field on electric current and a moving charge</a:t>
            </a:r>
          </a:p>
          <a:p>
            <a:r>
              <a:rPr lang="en-US" dirty="0"/>
              <a:t>We will now learn about the dynamics of magnetism</a:t>
            </a:r>
          </a:p>
          <a:p>
            <a:pPr lvl="1"/>
            <a:r>
              <a:rPr lang="en-US" dirty="0"/>
              <a:t>How do we determine magnetic field strengths in certain situations?</a:t>
            </a:r>
          </a:p>
          <a:p>
            <a:pPr lvl="1"/>
            <a:r>
              <a:rPr lang="en-US" dirty="0"/>
              <a:t>How do two wires with electric current interact?</a:t>
            </a:r>
          </a:p>
          <a:p>
            <a:pPr lvl="1"/>
            <a:r>
              <a:rPr lang="en-US" dirty="0"/>
              <a:t>What is the general approach to finding the connection between the electric current and the magnetic field?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09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96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0135E-66BE-DD42-9FA7-519E3CE468D0}" type="slidenum">
              <a:rPr lang="en-US"/>
              <a:pPr/>
              <a:t>12</a:t>
            </a:fld>
            <a:endParaRPr lang="en-US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Magnetic Field due to a Straight Wire</a:t>
            </a:r>
          </a:p>
        </p:txBody>
      </p:sp>
      <p:graphicFrame>
        <p:nvGraphicFramePr>
          <p:cNvPr id="38195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8195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819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1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382000" cy="5410200"/>
          </a:xfrm>
        </p:spPr>
        <p:txBody>
          <a:bodyPr/>
          <a:lstStyle/>
          <a:p>
            <a:r>
              <a:rPr lang="en-US" sz="2800" dirty="0"/>
              <a:t>The magnetic field due to the current flowing through a straight wire forms a circular pattern around the wire</a:t>
            </a:r>
          </a:p>
          <a:p>
            <a:pPr lvl="1"/>
            <a:r>
              <a:rPr lang="en-US" sz="2400" dirty="0"/>
              <a:t>What do you imagine the strength of the field is as a function of the distance from the wire?</a:t>
            </a:r>
          </a:p>
          <a:p>
            <a:pPr lvl="2"/>
            <a:r>
              <a:rPr lang="en-US" sz="2000" dirty="0"/>
              <a:t>It must be weaker as the distance increases</a:t>
            </a:r>
          </a:p>
          <a:p>
            <a:pPr lvl="1"/>
            <a:r>
              <a:rPr lang="en-US" sz="2400" dirty="0"/>
              <a:t> How about as a function of the electric current?</a:t>
            </a:r>
          </a:p>
          <a:p>
            <a:pPr lvl="2"/>
            <a:r>
              <a:rPr lang="en-US" sz="2000" dirty="0"/>
              <a:t>Directly proportional to the current</a:t>
            </a:r>
          </a:p>
          <a:p>
            <a:pPr lvl="1"/>
            <a:r>
              <a:rPr lang="en-US" sz="2400" dirty="0"/>
              <a:t>Indeed, the above are experimentally verified</a:t>
            </a:r>
          </a:p>
          <a:p>
            <a:pPr lvl="2"/>
            <a:r>
              <a:rPr lang="en-US" sz="2000" dirty="0"/>
              <a:t>This is valid as long as </a:t>
            </a:r>
            <a:r>
              <a:rPr lang="en-US" sz="2000" dirty="0" err="1"/>
              <a:t>r</a:t>
            </a:r>
            <a:r>
              <a:rPr lang="en-US" sz="2000" dirty="0"/>
              <a:t> &lt;&lt; the length of the wire</a:t>
            </a:r>
          </a:p>
          <a:p>
            <a:pPr lvl="1"/>
            <a:r>
              <a:rPr lang="en-US" sz="2400" dirty="0"/>
              <a:t> The proportionality constant is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/2</a:t>
            </a:r>
            <a:r>
              <a:rPr lang="en-US" sz="2400" dirty="0">
                <a:latin typeface="Symbol" charset="2"/>
              </a:rPr>
              <a:t>π</a:t>
            </a:r>
            <a:r>
              <a:rPr lang="en-US" sz="2400" dirty="0"/>
              <a:t>, thus the field strength becomes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 </a:t>
            </a:r>
            <a:r>
              <a:rPr lang="en-US" sz="2400" dirty="0">
                <a:latin typeface="Symbol" charset="2"/>
              </a:rPr>
              <a:t>μ</a:t>
            </a:r>
            <a:r>
              <a:rPr lang="en-US" sz="2400" baseline="-25000" dirty="0"/>
              <a:t>0</a:t>
            </a:r>
            <a:r>
              <a:rPr lang="en-US" sz="2400" dirty="0"/>
              <a:t> is the permeability of free space  </a:t>
            </a:r>
          </a:p>
        </p:txBody>
      </p:sp>
      <p:graphicFrame>
        <p:nvGraphicFramePr>
          <p:cNvPr id="38195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195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6477000" y="3733800"/>
          <a:ext cx="53022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7" name="Equation" r:id="rId8" imgW="266400" imgH="152280" progId="Equation.DSMT4">
                  <p:embed/>
                </p:oleObj>
              </mc:Choice>
              <mc:Fallback>
                <p:oleObj name="Equation" r:id="rId8" imgW="266400" imgH="152280" progId="Equation.DSMT4">
                  <p:embed/>
                  <p:pic>
                    <p:nvPicPr>
                      <p:cNvPr id="38196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733800"/>
                        <a:ext cx="53022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/>
        </p:nvGraphicFramePr>
        <p:xfrm>
          <a:off x="2757488" y="4876800"/>
          <a:ext cx="1281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8" name="Equation" r:id="rId10" imgW="533160" imgH="368280" progId="Equation.DSMT4">
                  <p:embed/>
                </p:oleObj>
              </mc:Choice>
              <mc:Fallback>
                <p:oleObj name="Equation" r:id="rId10" imgW="533160" imgH="368280" progId="Equation.DSMT4">
                  <p:embed/>
                  <p:pic>
                    <p:nvPicPr>
                      <p:cNvPr id="38196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4876800"/>
                        <a:ext cx="1281112" cy="8842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/>
        </p:nvGraphicFramePr>
        <p:xfrm>
          <a:off x="5392738" y="5638800"/>
          <a:ext cx="31416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9" name="Equation" r:id="rId12" imgW="1307880" imgH="228600" progId="Equation.DSMT4">
                  <p:embed/>
                </p:oleObj>
              </mc:Choice>
              <mc:Fallback>
                <p:oleObj name="Equation" r:id="rId12" imgW="1307880" imgH="228600" progId="Equation.DSMT4">
                  <p:embed/>
                  <p:pic>
                    <p:nvPicPr>
                      <p:cNvPr id="38196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2738" y="5638800"/>
                        <a:ext cx="31416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/>
        </p:nvGraphicFramePr>
        <p:xfrm>
          <a:off x="6961188" y="3535363"/>
          <a:ext cx="277812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00" name="Equation" r:id="rId14" imgW="139680" imgH="368280" progId="Equation.DSMT4">
                  <p:embed/>
                </p:oleObj>
              </mc:Choice>
              <mc:Fallback>
                <p:oleObj name="Equation" r:id="rId14" imgW="139680" imgH="368280" progId="Equation.DSMT4">
                  <p:embed/>
                  <p:pic>
                    <p:nvPicPr>
                      <p:cNvPr id="38196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1188" y="3535363"/>
                        <a:ext cx="277812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81000" y="6172200"/>
            <a:ext cx="8305800" cy="5847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+mj-lt"/>
              </a:rPr>
              <a:t>Merriam-Webster: </a:t>
            </a:r>
            <a:r>
              <a:rPr lang="en-US" sz="1600" b="1">
                <a:solidFill>
                  <a:srgbClr val="C00000"/>
                </a:solidFill>
                <a:latin typeface="+mj-lt"/>
              </a:rPr>
              <a:t>Permeability is the 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property of a </a:t>
            </a:r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magnetizable</a:t>
            </a:r>
            <a:r>
              <a:rPr lang="en-US" sz="1600" b="1" dirty="0">
                <a:solidFill>
                  <a:srgbClr val="C00000"/>
                </a:solidFill>
                <a:latin typeface="+mj-lt"/>
              </a:rPr>
              <a:t> substance that determines the degree in which it modifies the magnetic flux in the region occupied by it in a magnetic field</a:t>
            </a:r>
          </a:p>
        </p:txBody>
      </p:sp>
    </p:spTree>
    <p:extLst>
      <p:ext uri="{BB962C8B-B14F-4D97-AF65-F5344CB8AC3E}">
        <p14:creationId xmlns:p14="http://schemas.microsoft.com/office/powerpoint/2010/main" val="58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1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1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19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19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19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19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19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19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8" grpId="0" build="p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77BED-DFA8-B04D-9D2D-DE01748C5C54}" type="slidenum">
              <a:rPr lang="en-US"/>
              <a:pPr/>
              <a:t>13</a:t>
            </a:fld>
            <a:endParaRPr lang="en-US"/>
          </a:p>
        </p:txBody>
      </p:sp>
      <p:pic>
        <p:nvPicPr>
          <p:cNvPr id="382978" name="Picture 2" descr="FG28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52400"/>
            <a:ext cx="3124200" cy="2743200"/>
          </a:xfrm>
          <a:prstGeom prst="rect">
            <a:avLst/>
          </a:prstGeom>
          <a:noFill/>
        </p:spPr>
      </p:pic>
      <p:sp>
        <p:nvSpPr>
          <p:cNvPr id="38297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b="1"/>
              <a:t>Example 28 – 1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609600"/>
            <a:ext cx="67056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Calculation of B near wire.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 vertical electric wire in the wall of a building carries a DC current of 25A upward.  What is the magnetic field at a point 10cm due East of this wire? </a:t>
            </a: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457200" y="2465388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the formula for the magnetic field near a straight wire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2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8458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So we can obtain the magnitude of the magnetic field at 10cm away as</a:t>
            </a:r>
          </a:p>
        </p:txBody>
      </p:sp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2757488" y="2971800"/>
          <a:ext cx="12811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5" name="Equation" r:id="rId4" imgW="533160" imgH="368280" progId="Equation.DSMT4">
                  <p:embed/>
                </p:oleObj>
              </mc:Choice>
              <mc:Fallback>
                <p:oleObj name="Equation" r:id="rId4" imgW="533160" imgH="368280" progId="Equation.DSMT4">
                  <p:embed/>
                  <p:pic>
                    <p:nvPicPr>
                      <p:cNvPr id="38298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971800"/>
                        <a:ext cx="1281112" cy="8842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762000" y="5045075"/>
          <a:ext cx="6096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6" name="Equation" r:id="rId6" imgW="253800" imgH="152280" progId="Equation.DSMT4">
                  <p:embed/>
                </p:oleObj>
              </mc:Choice>
              <mc:Fallback>
                <p:oleObj name="Equation" r:id="rId6" imgW="253800" imgH="152280" progId="Equation.DSMT4">
                  <p:embed/>
                  <p:pic>
                    <p:nvPicPr>
                      <p:cNvPr id="38298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045075"/>
                        <a:ext cx="6096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1309688" y="4800600"/>
          <a:ext cx="976312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7" name="Equation" r:id="rId8" imgW="406080" imgH="368280" progId="Equation.DSMT4">
                  <p:embed/>
                </p:oleObj>
              </mc:Choice>
              <mc:Fallback>
                <p:oleObj name="Equation" r:id="rId8" imgW="406080" imgH="368280" progId="Equation.DSMT4">
                  <p:embed/>
                  <p:pic>
                    <p:nvPicPr>
                      <p:cNvPr id="38298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8" y="4800600"/>
                        <a:ext cx="976312" cy="884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6" name="Object 10"/>
          <p:cNvGraphicFramePr>
            <a:graphicFrameLocks noChangeAspect="1"/>
          </p:cNvGraphicFramePr>
          <p:nvPr/>
        </p:nvGraphicFramePr>
        <p:xfrm>
          <a:off x="2286000" y="4602163"/>
          <a:ext cx="5611813" cy="118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88" name="Equation" r:id="rId10" imgW="2336760" imgH="495000" progId="Equation.DSMT4">
                  <p:embed/>
                </p:oleObj>
              </mc:Choice>
              <mc:Fallback>
                <p:oleObj name="Equation" r:id="rId10" imgW="2336760" imgH="495000" progId="Equation.DSMT4">
                  <p:embed/>
                  <p:pic>
                    <p:nvPicPr>
                      <p:cNvPr id="38298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602163"/>
                        <a:ext cx="5611813" cy="1189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>
            <a:extLst>
              <a:ext uri="{FF2B5EF4-FFF2-40B4-BE49-F238E27FC236}">
                <a16:creationId xmlns:a16="http://schemas.microsoft.com/office/drawing/2014/main" id="{0D680C59-2FD3-754B-8C6B-444CA968B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399" y="5791200"/>
            <a:ext cx="2537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Whaich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direction?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BC045C07-0DA9-394E-9B7D-19AB7C9F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7912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Into the page!</a:t>
            </a:r>
          </a:p>
        </p:txBody>
      </p:sp>
    </p:spTree>
    <p:extLst>
      <p:ext uri="{BB962C8B-B14F-4D97-AF65-F5344CB8AC3E}">
        <p14:creationId xmlns:p14="http://schemas.microsoft.com/office/powerpoint/2010/main" val="80078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0" grpId="0"/>
      <p:bldP spid="382981" grpId="0"/>
      <p:bldP spid="38298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2" name="Picture 2" descr="FG28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2209800"/>
            <a:ext cx="2971800" cy="1924050"/>
          </a:xfrm>
          <a:prstGeom prst="rect">
            <a:avLst/>
          </a:prstGeom>
          <a:noFill/>
        </p:spPr>
      </p:pic>
      <p:sp>
        <p:nvSpPr>
          <p:cNvPr id="3840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410200"/>
          </a:xfrm>
        </p:spPr>
        <p:txBody>
          <a:bodyPr/>
          <a:lstStyle/>
          <a:p>
            <a:r>
              <a:rPr lang="en-US" sz="2800" dirty="0"/>
              <a:t>We have learned that a wire carrying electric current produces magnetic field</a:t>
            </a:r>
          </a:p>
          <a:p>
            <a:r>
              <a:rPr lang="en-US" sz="2800" dirty="0"/>
              <a:t>Now what do you think will happen if we place two current carrying wires next to each other?</a:t>
            </a:r>
          </a:p>
          <a:p>
            <a:pPr lvl="1"/>
            <a:r>
              <a:rPr lang="en-US" sz="2400" dirty="0"/>
              <a:t>They will exert force onto each other.  Repel or attract?</a:t>
            </a:r>
          </a:p>
          <a:p>
            <a:pPr lvl="1"/>
            <a:r>
              <a:rPr lang="en-US" sz="2400" dirty="0"/>
              <a:t>Depending on the direction of the currents</a:t>
            </a:r>
          </a:p>
          <a:p>
            <a:r>
              <a:rPr lang="en-US" sz="2800" dirty="0"/>
              <a:t>This was first pointed out by </a:t>
            </a:r>
            <a:r>
              <a:rPr lang="en-US" sz="2800" dirty="0" err="1"/>
              <a:t>Ampére</a:t>
            </a:r>
            <a:r>
              <a:rPr lang="en-US" sz="2800" dirty="0"/>
              <a:t>.</a:t>
            </a:r>
          </a:p>
          <a:p>
            <a:r>
              <a:rPr lang="en-US" sz="2800" dirty="0"/>
              <a:t>Let’s consider two long parallel conductors separated by a distance </a:t>
            </a:r>
            <a:r>
              <a:rPr lang="en-US" sz="2800" b="1" dirty="0" err="1">
                <a:solidFill>
                  <a:srgbClr val="FF0000"/>
                </a:solidFill>
              </a:rPr>
              <a:t>d</a:t>
            </a:r>
            <a:r>
              <a:rPr lang="en-US" sz="2800" dirty="0"/>
              <a:t>, carrying currents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b="1" baseline="-25000" dirty="0">
                <a:solidFill>
                  <a:srgbClr val="FF0000"/>
                </a:solidFill>
              </a:rPr>
              <a:t>2</a:t>
            </a:r>
            <a:r>
              <a:rPr lang="en-US" sz="2800" dirty="0"/>
              <a:t>.</a:t>
            </a:r>
          </a:p>
          <a:p>
            <a:r>
              <a:rPr lang="en-US" sz="2800" dirty="0"/>
              <a:t>At the location of the second conductor, the magnitude of the magnetic field produced by </a:t>
            </a:r>
            <a:r>
              <a:rPr lang="en-US" sz="2800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800" b="1" baseline="-25000" dirty="0">
                <a:solidFill>
                  <a:srgbClr val="FF0000"/>
                </a:solidFill>
              </a:rPr>
              <a:t>1</a:t>
            </a:r>
            <a:r>
              <a:rPr lang="en-US" sz="2800" dirty="0"/>
              <a:t> is 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684D6-210B-4244-9193-57EE934F286E}" type="slidenum">
              <a:rPr lang="en-US"/>
              <a:pPr/>
              <a:t>14</a:t>
            </a:fld>
            <a:endParaRPr lang="en-US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Force Between Two Parallel Wires</a:t>
            </a:r>
          </a:p>
        </p:txBody>
      </p:sp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840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40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40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8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8400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5715000" y="5576888"/>
          <a:ext cx="7016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9" name="Equation" r:id="rId9" imgW="292100" imgH="228600" progId="Equation.DSMT4">
                  <p:embed/>
                </p:oleObj>
              </mc:Choice>
              <mc:Fallback>
                <p:oleObj name="Equation" r:id="rId9" imgW="292100" imgH="228600" progId="Equation.DSMT4">
                  <p:embed/>
                  <p:pic>
                    <p:nvPicPr>
                      <p:cNvPr id="38400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576888"/>
                        <a:ext cx="70167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4D4E2C48-4BF5-B643-B520-28CB45EA77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0"/>
          <a:ext cx="763588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0" name="Equation" r:id="rId11" imgW="317500" imgH="393700" progId="Equation.DSMT4">
                  <p:embed/>
                </p:oleObj>
              </mc:Choice>
              <mc:Fallback>
                <p:oleObj name="Equation" r:id="rId11" imgW="317500" imgH="393700" progId="Equation.DSMT4">
                  <p:embed/>
                  <p:pic>
                    <p:nvPicPr>
                      <p:cNvPr id="13" name="Object 9">
                        <a:extLst>
                          <a:ext uri="{FF2B5EF4-FFF2-40B4-BE49-F238E27FC236}">
                            <a16:creationId xmlns:a16="http://schemas.microsoft.com/office/drawing/2014/main" id="{4D4E2C48-4BF5-B643-B520-28CB45EA77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0"/>
                        <a:ext cx="763588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46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40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40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40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40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40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force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 by a magnetic field </a:t>
            </a:r>
            <a:r>
              <a:rPr lang="en-US" b="1" dirty="0">
                <a:solidFill>
                  <a:srgbClr val="FF0000"/>
                </a:solidFill>
              </a:rPr>
              <a:t>B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on a wire of length </a:t>
            </a:r>
            <a:r>
              <a:rPr lang="en-US" b="1" dirty="0" err="1">
                <a:solidFill>
                  <a:srgbClr val="FF0000"/>
                </a:solidFill>
                <a:latin typeface="Monotype Corsiva" charset="0"/>
              </a:rPr>
              <a:t>l</a:t>
            </a:r>
            <a:r>
              <a:rPr lang="en-US" dirty="0"/>
              <a:t>, carrying the current </a:t>
            </a:r>
            <a:r>
              <a:rPr lang="en-US" sz="3600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when the field and the current are perpendicular to each other is: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So the force per unit length is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This force is only due to the magnetic field generated by the wire carrying the current </a:t>
            </a:r>
            <a:r>
              <a:rPr lang="en-US" dirty="0">
                <a:latin typeface="Monotype Corsiva" charset="0"/>
              </a:rPr>
              <a:t>I</a:t>
            </a:r>
            <a:r>
              <a:rPr lang="en-US" baseline="-25000" dirty="0"/>
              <a:t>1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There is the force exerted on the wire carrying the current </a:t>
            </a:r>
            <a:r>
              <a:rPr lang="en-US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1</a:t>
            </a:r>
            <a:r>
              <a:rPr lang="en-US" dirty="0"/>
              <a:t> by the wire carrying current </a:t>
            </a:r>
            <a:r>
              <a:rPr lang="en-US" b="1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b="1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of the same magnitude but in the opposite direction</a:t>
            </a:r>
          </a:p>
          <a:p>
            <a:pPr>
              <a:lnSpc>
                <a:spcPct val="90000"/>
              </a:lnSpc>
            </a:pPr>
            <a:r>
              <a:rPr lang="en-US" dirty="0"/>
              <a:t>So the force per unit length is</a:t>
            </a:r>
          </a:p>
          <a:p>
            <a:pPr>
              <a:lnSpc>
                <a:spcPct val="90000"/>
              </a:lnSpc>
            </a:pPr>
            <a:r>
              <a:rPr lang="en-US" dirty="0"/>
              <a:t>How about the direction of the force?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B6603-C776-DE49-A54C-5B46ED1A71E2}" type="slidenum">
              <a:rPr lang="en-US"/>
              <a:pPr/>
              <a:t>15</a:t>
            </a:fld>
            <a:endParaRPr lang="en-US"/>
          </a:p>
        </p:txBody>
      </p:sp>
      <p:pic>
        <p:nvPicPr>
          <p:cNvPr id="385035" name="Picture 11" descr="FG28_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724400"/>
            <a:ext cx="2057400" cy="1543050"/>
          </a:xfrm>
          <a:prstGeom prst="rect">
            <a:avLst/>
          </a:prstGeom>
          <a:noFill/>
        </p:spPr>
      </p:pic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b="1"/>
              <a:t>Force Between Two Parallel Wires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850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850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85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85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5181600" y="2209800"/>
          <a:ext cx="782638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8" name="Equation" r:id="rId9" imgW="291960" imgH="368280" progId="Equation.DSMT4">
                  <p:embed/>
                </p:oleObj>
              </mc:Choice>
              <mc:Fallback>
                <p:oleObj name="Equation" r:id="rId9" imgW="291960" imgH="368280" progId="Equation.DSMT4">
                  <p:embed/>
                  <p:pic>
                    <p:nvPicPr>
                      <p:cNvPr id="38503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209800"/>
                        <a:ext cx="782638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7620000" y="1795463"/>
          <a:ext cx="711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9" name="Equation" r:id="rId11" imgW="266400" imgH="152280" progId="Equation.DSMT4">
                  <p:embed/>
                </p:oleObj>
              </mc:Choice>
              <mc:Fallback>
                <p:oleObj name="Equation" r:id="rId11" imgW="266400" imgH="152280" progId="Equation.DSMT4">
                  <p:embed/>
                  <p:pic>
                    <p:nvPicPr>
                      <p:cNvPr id="385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795463"/>
                        <a:ext cx="711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5499100" y="4841875"/>
          <a:ext cx="16494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0" name="Equation" r:id="rId13" imgW="761760" imgH="368280" progId="Equation.DSMT4">
                  <p:embed/>
                </p:oleObj>
              </mc:Choice>
              <mc:Fallback>
                <p:oleObj name="Equation" r:id="rId13" imgW="761760" imgH="368280" progId="Equation.DSMT4">
                  <p:embed/>
                  <p:pic>
                    <p:nvPicPr>
                      <p:cNvPr id="3850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841875"/>
                        <a:ext cx="1649413" cy="796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6" name="Text Box 12"/>
          <p:cNvSpPr txBox="1">
            <a:spLocks noChangeArrowheads="1"/>
          </p:cNvSpPr>
          <p:nvPr/>
        </p:nvSpPr>
        <p:spPr bwMode="auto">
          <a:xfrm>
            <a:off x="744538" y="6232525"/>
            <a:ext cx="775335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If the currents are in the same direction, the attractive force.  </a:t>
            </a:r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If opposite, repulsive.</a:t>
            </a:r>
          </a:p>
        </p:txBody>
      </p:sp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8186738" y="1744663"/>
          <a:ext cx="8810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1" name="Equation" r:id="rId15" imgW="330120" imgH="203040" progId="Equation.DSMT4">
                  <p:embed/>
                </p:oleObj>
              </mc:Choice>
              <mc:Fallback>
                <p:oleObj name="Equation" r:id="rId15" imgW="330120" imgH="203040" progId="Equation.DSMT4">
                  <p:embed/>
                  <p:pic>
                    <p:nvPicPr>
                      <p:cNvPr id="38503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6738" y="1744663"/>
                        <a:ext cx="881062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5957888" y="2438400"/>
          <a:ext cx="74771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2" name="Equation" r:id="rId17" imgW="279360" imgH="203040" progId="Equation.DSMT4">
                  <p:embed/>
                </p:oleObj>
              </mc:Choice>
              <mc:Fallback>
                <p:oleObj name="Equation" r:id="rId17" imgW="279360" imgH="203040" progId="Equation.DSMT4">
                  <p:embed/>
                  <p:pic>
                    <p:nvPicPr>
                      <p:cNvPr id="385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7888" y="2438400"/>
                        <a:ext cx="74771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6705600" y="2438400"/>
          <a:ext cx="7143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3" name="Equation" r:id="rId19" imgW="266400" imgH="203040" progId="Equation.DSMT4">
                  <p:embed/>
                </p:oleObj>
              </mc:Choice>
              <mc:Fallback>
                <p:oleObj name="Equation" r:id="rId19" imgW="266400" imgH="203040" progId="Equation.DSMT4">
                  <p:embed/>
                  <p:pic>
                    <p:nvPicPr>
                      <p:cNvPr id="3850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438400"/>
                        <a:ext cx="7143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7362825" y="2209800"/>
          <a:ext cx="101917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4" name="Equation" r:id="rId21" imgW="380880" imgH="368280" progId="Equation.DSMT4">
                  <p:embed/>
                </p:oleObj>
              </mc:Choice>
              <mc:Fallback>
                <p:oleObj name="Equation" r:id="rId21" imgW="380880" imgH="368280" progId="Equation.DSMT4">
                  <p:embed/>
                  <p:pic>
                    <p:nvPicPr>
                      <p:cNvPr id="3850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2825" y="2209800"/>
                        <a:ext cx="1019175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57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5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5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5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build="p"/>
      <p:bldP spid="3850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C0813-488B-2245-B715-9B380EC238D5}" type="slidenum">
              <a:rPr lang="en-US"/>
              <a:pPr/>
              <a:t>16</a:t>
            </a:fld>
            <a:endParaRPr lang="en-US"/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b="1" dirty="0"/>
              <a:t>Example 28 – 5 </a:t>
            </a:r>
          </a:p>
        </p:txBody>
      </p:sp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6705600" cy="19389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Suspending a wire with current.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A horizontal wire carries a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=80A DC.  A second parallel wire 20cm below it must carry how much current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so that it doesn’t fall due to the gravity and in which direction?  The lower has a mass of 0.12g per meter of length. </a:t>
            </a:r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457200" y="2465388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is the gravitational force?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457200" y="2987675"/>
            <a:ext cx="8382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This force must be balanced by the magnetic force exerted on the wire by the first wire.</a:t>
            </a:r>
          </a:p>
        </p:txBody>
      </p:sp>
      <p:pic>
        <p:nvPicPr>
          <p:cNvPr id="386054" name="Picture 6" descr="FG28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1000"/>
            <a:ext cx="2057400" cy="2000250"/>
          </a:xfrm>
          <a:prstGeom prst="rect">
            <a:avLst/>
          </a:prstGeom>
          <a:noFill/>
        </p:spPr>
      </p:pic>
      <p:sp>
        <p:nvSpPr>
          <p:cNvPr id="386055" name="Text Box 7"/>
          <p:cNvSpPr txBox="1">
            <a:spLocks noChangeArrowheads="1"/>
          </p:cNvSpPr>
          <p:nvPr/>
        </p:nvSpPr>
        <p:spPr bwMode="auto">
          <a:xfrm>
            <a:off x="5257800" y="2438400"/>
            <a:ext cx="3733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00"/>
                </a:solidFill>
                <a:latin typeface="Arial Narrow" charset="0"/>
              </a:rPr>
              <a:t>Down to the center of the Earth </a:t>
            </a:r>
            <a:endParaRPr lang="en-US" baseline="-25000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1981200" y="3416300"/>
          <a:ext cx="7413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6" name="Equation" r:id="rId4" imgW="342720" imgH="393480" progId="Equation.DSMT4">
                  <p:embed/>
                </p:oleObj>
              </mc:Choice>
              <mc:Fallback>
                <p:oleObj name="Equation" r:id="rId4" imgW="342720" imgH="393480" progId="Equation.DSMT4">
                  <p:embed/>
                  <p:pic>
                    <p:nvPicPr>
                      <p:cNvPr id="386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16300"/>
                        <a:ext cx="7413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2514600" y="4572000"/>
          <a:ext cx="6508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7" name="Equation" r:id="rId6" imgW="279360" imgH="203040" progId="Equation.DSMT4">
                  <p:embed/>
                </p:oleObj>
              </mc:Choice>
              <mc:Fallback>
                <p:oleObj name="Equation" r:id="rId6" imgW="279360" imgH="203040" progId="Equation.DSMT4">
                  <p:embed/>
                  <p:pic>
                    <p:nvPicPr>
                      <p:cNvPr id="386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572000"/>
                        <a:ext cx="65087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8" name="AutoShape 10"/>
          <p:cNvSpPr>
            <a:spLocks noChangeArrowheads="1"/>
          </p:cNvSpPr>
          <p:nvPr/>
        </p:nvSpPr>
        <p:spPr bwMode="auto">
          <a:xfrm>
            <a:off x="396875" y="4359275"/>
            <a:ext cx="1736725" cy="850900"/>
          </a:xfrm>
          <a:prstGeom prst="rightArrow">
            <a:avLst>
              <a:gd name="adj1" fmla="val 50000"/>
              <a:gd name="adj2" fmla="val 51026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</a:t>
            </a:r>
            <a:r>
              <a:rPr lang="en-US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2</a:t>
            </a:r>
          </a:p>
        </p:txBody>
      </p:sp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3275013" y="5326063"/>
          <a:ext cx="5259387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8" name="Equation" r:id="rId8" imgW="2666880" imgH="545760" progId="Equation.DSMT4">
                  <p:embed/>
                </p:oleObj>
              </mc:Choice>
              <mc:Fallback>
                <p:oleObj name="Equation" r:id="rId8" imgW="2666880" imgH="545760" progId="Equation.DSMT4">
                  <p:embed/>
                  <p:pic>
                    <p:nvPicPr>
                      <p:cNvPr id="386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5326063"/>
                        <a:ext cx="5259387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2708275" y="3471863"/>
          <a:ext cx="7969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9" name="Equation" r:id="rId10" imgW="368280" imgH="368280" progId="Equation.DSMT4">
                  <p:embed/>
                </p:oleObj>
              </mc:Choice>
              <mc:Fallback>
                <p:oleObj name="Equation" r:id="rId10" imgW="368280" imgH="368280" progId="Equation.DSMT4">
                  <p:embed/>
                  <p:pic>
                    <p:nvPicPr>
                      <p:cNvPr id="38606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8275" y="3471863"/>
                        <a:ext cx="7969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470275" y="3471863"/>
          <a:ext cx="7969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0" name="Equation" r:id="rId12" imgW="368280" imgH="368280" progId="Equation.DSMT4">
                  <p:embed/>
                </p:oleObj>
              </mc:Choice>
              <mc:Fallback>
                <p:oleObj name="Equation" r:id="rId12" imgW="368280" imgH="368280" progId="Equation.DSMT4">
                  <p:embed/>
                  <p:pic>
                    <p:nvPicPr>
                      <p:cNvPr id="38606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0275" y="3471863"/>
                        <a:ext cx="796925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4235450" y="3471863"/>
          <a:ext cx="10985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1" name="Equation" r:id="rId14" imgW="507960" imgH="368280" progId="Equation.DSMT4">
                  <p:embed/>
                </p:oleObj>
              </mc:Choice>
              <mc:Fallback>
                <p:oleObj name="Equation" r:id="rId14" imgW="507960" imgH="368280" progId="Equation.DSMT4">
                  <p:embed/>
                  <p:pic>
                    <p:nvPicPr>
                      <p:cNvPr id="38606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471863"/>
                        <a:ext cx="1098550" cy="795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3182938" y="4343400"/>
          <a:ext cx="154146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62" name="Equation" r:id="rId16" imgW="660240" imgH="406080" progId="Equation.DSMT4">
                  <p:embed/>
                </p:oleObj>
              </mc:Choice>
              <mc:Fallback>
                <p:oleObj name="Equation" r:id="rId16" imgW="660240" imgH="406080" progId="Equation.DSMT4">
                  <p:embed/>
                  <p:pic>
                    <p:nvPicPr>
                      <p:cNvPr id="3860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4343400"/>
                        <a:ext cx="1541462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BCBE8FF-AE1C-D74E-9845-5E8B6731C331}"/>
              </a:ext>
            </a:extLst>
          </p:cNvPr>
          <p:cNvSpPr/>
          <p:nvPr/>
        </p:nvSpPr>
        <p:spPr bwMode="auto">
          <a:xfrm>
            <a:off x="3124200" y="4343400"/>
            <a:ext cx="627062" cy="930275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6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  <p:bldP spid="386052" grpId="0"/>
      <p:bldP spid="386053" grpId="0"/>
      <p:bldP spid="386055" grpId="0"/>
      <p:bldP spid="38605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2DC-03CD-724F-AD4E-FF23A2951299}" type="slidenum">
              <a:rPr lang="en-US"/>
              <a:pPr/>
              <a:t>17</a:t>
            </a:fld>
            <a:endParaRPr lang="en-US"/>
          </a:p>
        </p:txBody>
      </p:sp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609600"/>
          </a:xfrm>
        </p:spPr>
        <p:txBody>
          <a:bodyPr/>
          <a:lstStyle/>
          <a:p>
            <a:r>
              <a:rPr lang="en-US" sz="3600" b="1"/>
              <a:t>Operational Definition of Ampere and Coulomb</a:t>
            </a:r>
          </a:p>
        </p:txBody>
      </p:sp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4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90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4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9014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4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9014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015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86800" cy="5943600"/>
          </a:xfrm>
        </p:spPr>
        <p:txBody>
          <a:bodyPr/>
          <a:lstStyle/>
          <a:p>
            <a:r>
              <a:rPr lang="en-US" sz="2800" dirty="0"/>
              <a:t>The  permeability of free space is defined to be exactly </a:t>
            </a:r>
          </a:p>
          <a:p>
            <a:endParaRPr lang="en-US" sz="2800" dirty="0"/>
          </a:p>
          <a:p>
            <a:r>
              <a:rPr lang="en-US" sz="2800" dirty="0"/>
              <a:t>The unit of current, ampere, is defined using the definition of the force between two wires, each carrying </a:t>
            </a:r>
            <a:r>
              <a:rPr lang="en-US" sz="2800" b="1" dirty="0">
                <a:solidFill>
                  <a:srgbClr val="FF0000"/>
                </a:solidFill>
              </a:rPr>
              <a:t>1A</a:t>
            </a:r>
            <a:r>
              <a:rPr lang="en-US" sz="2800" dirty="0"/>
              <a:t> of current and separated by </a:t>
            </a:r>
            <a:r>
              <a:rPr lang="en-US" sz="2800" b="1" dirty="0">
                <a:solidFill>
                  <a:srgbClr val="FF0000"/>
                </a:solidFill>
              </a:rPr>
              <a:t>1m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So 1A is defined as: </a:t>
            </a:r>
            <a:r>
              <a:rPr lang="en-US" sz="2400" dirty="0">
                <a:solidFill>
                  <a:srgbClr val="FF0000"/>
                </a:solidFill>
              </a:rPr>
              <a:t>the current flowing each of two long parallel conductors 1m apart, which results in a force of exactly  2x10</a:t>
            </a:r>
            <a:r>
              <a:rPr lang="en-US" sz="2400" baseline="30000" dirty="0">
                <a:solidFill>
                  <a:srgbClr val="FF0000"/>
                </a:solidFill>
              </a:rPr>
              <a:t>-7</a:t>
            </a:r>
            <a:r>
              <a:rPr lang="en-US" sz="2400" dirty="0">
                <a:solidFill>
                  <a:srgbClr val="FF0000"/>
                </a:solidFill>
              </a:rPr>
              <a:t>N/m.</a:t>
            </a:r>
          </a:p>
          <a:p>
            <a:r>
              <a:rPr lang="en-US" sz="2800" dirty="0"/>
              <a:t>Coulomb is then defined as exactly 1C=1A </a:t>
            </a:r>
            <a:r>
              <a:rPr lang="en-US" sz="2800" dirty="0" err="1"/>
              <a:t>s</a:t>
            </a:r>
            <a:r>
              <a:rPr lang="en-US" sz="2800" dirty="0"/>
              <a:t>.</a:t>
            </a:r>
          </a:p>
          <a:p>
            <a:r>
              <a:rPr lang="en-US" sz="2800" dirty="0"/>
              <a:t>We do it this way since the electric current is measured more accurately and controlled more easily than the charge.</a:t>
            </a:r>
          </a:p>
        </p:txBody>
      </p:sp>
      <p:graphicFrame>
        <p:nvGraphicFramePr>
          <p:cNvPr id="39015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4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901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2" name="Object 8"/>
          <p:cNvGraphicFramePr>
            <a:graphicFrameLocks noChangeAspect="1"/>
          </p:cNvGraphicFramePr>
          <p:nvPr/>
        </p:nvGraphicFramePr>
        <p:xfrm>
          <a:off x="2057400" y="1127125"/>
          <a:ext cx="34290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50" name="Equation" r:id="rId9" imgW="1307880" imgH="228600" progId="Equation.DSMT4">
                  <p:embed/>
                </p:oleObj>
              </mc:Choice>
              <mc:Fallback>
                <p:oleObj name="Equation" r:id="rId9" imgW="1307880" imgH="228600" progId="Equation.DSMT4">
                  <p:embed/>
                  <p:pic>
                    <p:nvPicPr>
                      <p:cNvPr id="3901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27125"/>
                        <a:ext cx="342900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3" name="Object 9"/>
          <p:cNvGraphicFramePr>
            <a:graphicFrameLocks noChangeAspect="1"/>
          </p:cNvGraphicFramePr>
          <p:nvPr/>
        </p:nvGraphicFramePr>
        <p:xfrm>
          <a:off x="804863" y="3100388"/>
          <a:ext cx="719137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51" name="Equation" r:id="rId11" imgW="291960" imgH="368280" progId="Equation.DSMT4">
                  <p:embed/>
                </p:oleObj>
              </mc:Choice>
              <mc:Fallback>
                <p:oleObj name="Equation" r:id="rId11" imgW="291960" imgH="368280" progId="Equation.DSMT4">
                  <p:embed/>
                  <p:pic>
                    <p:nvPicPr>
                      <p:cNvPr id="3901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63" y="3100388"/>
                        <a:ext cx="719137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4" name="Object 10"/>
          <p:cNvGraphicFramePr>
            <a:graphicFrameLocks noChangeAspect="1"/>
          </p:cNvGraphicFramePr>
          <p:nvPr/>
        </p:nvGraphicFramePr>
        <p:xfrm>
          <a:off x="1581150" y="3100388"/>
          <a:ext cx="1500188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52" name="Equation" r:id="rId13" imgW="609480" imgH="368280" progId="Equation.DSMT4">
                  <p:embed/>
                </p:oleObj>
              </mc:Choice>
              <mc:Fallback>
                <p:oleObj name="Equation" r:id="rId13" imgW="609480" imgH="368280" progId="Equation.DSMT4">
                  <p:embed/>
                  <p:pic>
                    <p:nvPicPr>
                      <p:cNvPr id="39015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3100388"/>
                        <a:ext cx="1500188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5" name="Object 11"/>
          <p:cNvGraphicFramePr>
            <a:graphicFrameLocks noChangeAspect="1"/>
          </p:cNvGraphicFramePr>
          <p:nvPr/>
        </p:nvGraphicFramePr>
        <p:xfrm>
          <a:off x="3081338" y="3068638"/>
          <a:ext cx="3844925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53" name="Equation" r:id="rId15" imgW="1562040" imgH="393480" progId="Equation.DSMT4">
                  <p:embed/>
                </p:oleObj>
              </mc:Choice>
              <mc:Fallback>
                <p:oleObj name="Equation" r:id="rId15" imgW="1562040" imgH="393480" progId="Equation.DSMT4">
                  <p:embed/>
                  <p:pic>
                    <p:nvPicPr>
                      <p:cNvPr id="3901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8" y="3068638"/>
                        <a:ext cx="3844925" cy="969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56" name="Object 12"/>
          <p:cNvGraphicFramePr>
            <a:graphicFrameLocks noChangeAspect="1"/>
          </p:cNvGraphicFramePr>
          <p:nvPr/>
        </p:nvGraphicFramePr>
        <p:xfrm>
          <a:off x="6891338" y="3271838"/>
          <a:ext cx="19050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54" name="Equation" r:id="rId17" imgW="774360" imgH="228600" progId="Equation.DSMT4">
                  <p:embed/>
                </p:oleObj>
              </mc:Choice>
              <mc:Fallback>
                <p:oleObj name="Equation" r:id="rId17" imgW="774360" imgH="228600" progId="Equation.DSMT4">
                  <p:embed/>
                  <p:pic>
                    <p:nvPicPr>
                      <p:cNvPr id="39015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338" y="3271838"/>
                        <a:ext cx="19050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44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0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0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0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0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0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0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0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0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90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763000" cy="545059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CH27.6, 27.8, 27.9 and 28.6 </a:t>
            </a:r>
            <a:r>
              <a:rPr lang="mr-IN" sz="2800" dirty="0"/>
              <a:t>–</a:t>
            </a:r>
            <a:r>
              <a:rPr lang="en-US" sz="2800" dirty="0"/>
              <a:t> 10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Non-comprehensive term exam in class this Wed., Apr. 15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Do NOT miss the exam! </a:t>
            </a:r>
            <a:r>
              <a:rPr lang="en-US" sz="2400" b="1" u="sng" dirty="0">
                <a:solidFill>
                  <a:srgbClr val="FF0000"/>
                </a:solidFill>
              </a:rPr>
              <a:t>Must be in a quiet place to take the exam!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This is one of the two exams that will be chosen for the final grade!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Covers CH25.1 through what we finish today (CH28.2)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Online exam based on Quest but </a:t>
            </a:r>
            <a:r>
              <a:rPr lang="en-US" sz="2400" b="1" u="sng" dirty="0">
                <a:solidFill>
                  <a:srgbClr val="FF0000"/>
                </a:solidFill>
              </a:rPr>
              <a:t>must join zoom class by 12:55pm</a:t>
            </a:r>
            <a:r>
              <a:rPr lang="en-US" sz="2400" dirty="0"/>
              <a:t>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You can use your calculator but DO NOT input formula into it!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Cell phones or any types of computers cannot replace a calculator!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POWER OFF your phones!!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BYOF: You may prepare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 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No derivations, plots, pictures, word definitions or solutions or setups of any problems!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Please send me the photos of your formula sheet by 12:55pm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If you don’t have one, still send me email that you do not have one prepared!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Let’s be fair to other students and not cheat!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Apr. 13,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31472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262D4-C828-A747-81DE-EEB941212528}" type="slidenum">
              <a:rPr lang="en-US"/>
              <a:pPr/>
              <a:t>3</a:t>
            </a:fld>
            <a:endParaRPr lang="en-US"/>
          </a:p>
        </p:txBody>
      </p:sp>
      <p:pic>
        <p:nvPicPr>
          <p:cNvPr id="370690" name="Picture 2" descr="FG27_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3505200" cy="2628900"/>
          </a:xfrm>
          <a:prstGeom prst="rect">
            <a:avLst/>
          </a:prstGeom>
          <a:noFill/>
        </p:spPr>
      </p:pic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6019800" cy="2743200"/>
          </a:xfrm>
        </p:spPr>
        <p:txBody>
          <a:bodyPr/>
          <a:lstStyle/>
          <a:p>
            <a:r>
              <a:rPr lang="en-US" sz="2800" dirty="0"/>
              <a:t>What shape do you think is the path of a charged particle on a plane perpendicular to a uniform magnetic field?</a:t>
            </a:r>
          </a:p>
          <a:p>
            <a:pPr lvl="1"/>
            <a:r>
              <a:rPr lang="en-US" sz="2400" dirty="0"/>
              <a:t>Circle!!  Why?</a:t>
            </a:r>
            <a:endParaRPr lang="en-US" altLang="ko-KR" sz="2400" dirty="0">
              <a:ea typeface="굴림" charset="-127"/>
              <a:cs typeface="굴림" charset="-127"/>
            </a:endParaRPr>
          </a:p>
          <a:p>
            <a:pPr lvl="1"/>
            <a:r>
              <a:rPr lang="en-US" altLang="ko-KR" sz="2400" dirty="0">
                <a:ea typeface="굴림" charset="-127"/>
                <a:cs typeface="굴림" charset="-127"/>
              </a:rPr>
              <a:t>An electron moving to right at the point P in the figure will be pulled downward</a:t>
            </a: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09600"/>
          </a:xfrm>
        </p:spPr>
        <p:txBody>
          <a:bodyPr/>
          <a:lstStyle/>
          <a:p>
            <a:r>
              <a:rPr lang="en-US"/>
              <a:t>Charged Particle’s Path in Magnetic Field</a:t>
            </a:r>
          </a:p>
        </p:txBody>
      </p:sp>
      <p:graphicFrame>
        <p:nvGraphicFramePr>
          <p:cNvPr id="37069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3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069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4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069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06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069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696" name="Rectangle 8"/>
          <p:cNvSpPr>
            <a:spLocks noChangeArrowheads="1"/>
          </p:cNvSpPr>
          <p:nvPr/>
        </p:nvSpPr>
        <p:spPr bwMode="auto">
          <a:xfrm>
            <a:off x="304800" y="3429000"/>
            <a:ext cx="800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At a later time, the force is still perpendicular to the velocity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ko-KR" dirty="0">
                <a:solidFill>
                  <a:srgbClr val="660066"/>
                </a:solidFill>
                <a:latin typeface="Arial Narrow" charset="0"/>
                <a:ea typeface="굴림" charset="-127"/>
                <a:cs typeface="굴림" charset="-127"/>
              </a:rPr>
              <a:t>Since the force is always perpendicular to the velocity, the magnitude of the velocity is constant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direction of the force follows the right-hand-rule and is perpendicular to the direction of the magnetic field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Thus, the electron moves in a circular path with a centripetal force F.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81363511-4E15-E149-87AF-63321A88F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72200"/>
            <a:ext cx="58674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What about a proton?  What would be the shape of its path? </a:t>
            </a:r>
            <a:endParaRPr lang="en-US" sz="2000" baseline="-25000" dirty="0">
              <a:solidFill>
                <a:srgbClr val="CC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0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06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06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06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06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  <p:bldP spid="370696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9EFCD-0B63-0348-8D12-417E39DFB4A3}" type="slidenum">
              <a:rPr lang="en-US"/>
              <a:pPr/>
              <a:t>4</a:t>
            </a:fld>
            <a:endParaRPr lang="en-US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27 – 7 </a:t>
            </a:r>
          </a:p>
        </p:txBody>
      </p:sp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6106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Electron’s path in a uniform magnetic field.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An electron travels at the speed of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7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m/s in a plane perpendicular to a 100-G magnetic field.  What is the radius of the electron’s path?</a:t>
            </a:r>
          </a:p>
        </p:txBody>
      </p:sp>
      <p:sp>
        <p:nvSpPr>
          <p:cNvPr id="371716" name="Text Box 4"/>
          <p:cNvSpPr txBox="1">
            <a:spLocks noChangeArrowheads="1"/>
          </p:cNvSpPr>
          <p:nvPr/>
        </p:nvSpPr>
        <p:spPr bwMode="auto">
          <a:xfrm>
            <a:off x="381000" y="2147888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formula for the centripetal force?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71717" name="Text Box 5"/>
          <p:cNvSpPr txBox="1">
            <a:spLocks noChangeArrowheads="1"/>
          </p:cNvSpPr>
          <p:nvPr/>
        </p:nvSpPr>
        <p:spPr bwMode="auto">
          <a:xfrm>
            <a:off x="381000" y="3376897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Since the magnetic field is perpendicular to the motion of the electron, the magnitude of the magnetic force is</a:t>
            </a:r>
          </a:p>
        </p:txBody>
      </p:sp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381000" y="41783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the magnetic force provides the centripetal force, we can establish an equation with the two forces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5181600" y="2159000"/>
          <a:ext cx="6477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0" name="Equation" r:id="rId3" imgW="266400" imgH="152280" progId="Equation.DSMT4">
                  <p:embed/>
                </p:oleObj>
              </mc:Choice>
              <mc:Fallback>
                <p:oleObj name="Equation" r:id="rId3" imgW="266400" imgH="152280" progId="Equation.DSMT4">
                  <p:embed/>
                  <p:pic>
                    <p:nvPicPr>
                      <p:cNvPr id="37171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2159000"/>
                        <a:ext cx="6477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21869"/>
              </p:ext>
            </p:extLst>
          </p:nvPr>
        </p:nvGraphicFramePr>
        <p:xfrm>
          <a:off x="3810000" y="5095875"/>
          <a:ext cx="488315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1" name="Equation" r:id="rId5" imgW="2565360" imgH="545760" progId="Equation.DSMT4">
                  <p:embed/>
                </p:oleObj>
              </mc:Choice>
              <mc:Fallback>
                <p:oleObj name="Equation" r:id="rId5" imgW="2565360" imgH="545760" progId="Equation.DSMT4">
                  <p:embed/>
                  <p:pic>
                    <p:nvPicPr>
                      <p:cNvPr id="3717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95875"/>
                        <a:ext cx="488315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8245"/>
              </p:ext>
            </p:extLst>
          </p:nvPr>
        </p:nvGraphicFramePr>
        <p:xfrm>
          <a:off x="6934200" y="3514725"/>
          <a:ext cx="9429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2" name="Equation" r:id="rId7" imgW="266400" imgH="152280" progId="Equation.DSMT4">
                  <p:embed/>
                </p:oleObj>
              </mc:Choice>
              <mc:Fallback>
                <p:oleObj name="Equation" r:id="rId7" imgW="266400" imgH="152280" progId="Equation.DSMT4">
                  <p:embed/>
                  <p:pic>
                    <p:nvPicPr>
                      <p:cNvPr id="37172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514725"/>
                        <a:ext cx="9429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827369"/>
              </p:ext>
            </p:extLst>
          </p:nvPr>
        </p:nvGraphicFramePr>
        <p:xfrm>
          <a:off x="6629400" y="4432300"/>
          <a:ext cx="73342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3" name="Equation" r:id="rId9" imgW="266400" imgH="152280" progId="Equation.DSMT4">
                  <p:embed/>
                </p:oleObj>
              </mc:Choice>
              <mc:Fallback>
                <p:oleObj name="Equation" r:id="rId9" imgW="266400" imgH="152280" progId="Equation.DSMT4">
                  <p:embed/>
                  <p:pic>
                    <p:nvPicPr>
                      <p:cNvPr id="37172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4432300"/>
                        <a:ext cx="73342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784846"/>
              </p:ext>
            </p:extLst>
          </p:nvPr>
        </p:nvGraphicFramePr>
        <p:xfrm>
          <a:off x="1905000" y="5410200"/>
          <a:ext cx="6159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4" name="Equation" r:id="rId11" imgW="215640" imgH="114120" progId="Equation.DSMT4">
                  <p:embed/>
                </p:oleObj>
              </mc:Choice>
              <mc:Fallback>
                <p:oleObj name="Equation" r:id="rId11" imgW="215640" imgH="114120" progId="Equation.DSMT4">
                  <p:embed/>
                  <p:pic>
                    <p:nvPicPr>
                      <p:cNvPr id="3717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410200"/>
                        <a:ext cx="615950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4" name="AutoShape 12"/>
          <p:cNvSpPr>
            <a:spLocks noChangeArrowheads="1"/>
          </p:cNvSpPr>
          <p:nvPr/>
        </p:nvSpPr>
        <p:spPr bwMode="auto">
          <a:xfrm>
            <a:off x="228600" y="5181600"/>
            <a:ext cx="1612900" cy="730250"/>
          </a:xfrm>
          <a:prstGeom prst="rightArrow">
            <a:avLst>
              <a:gd name="adj1" fmla="val 50000"/>
              <a:gd name="adj2" fmla="val 55217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r</a:t>
            </a:r>
          </a:p>
        </p:txBody>
      </p:sp>
      <p:graphicFrame>
        <p:nvGraphicFramePr>
          <p:cNvPr id="371725" name="Object 13"/>
          <p:cNvGraphicFramePr>
            <a:graphicFrameLocks noChangeAspect="1"/>
          </p:cNvGraphicFramePr>
          <p:nvPr/>
        </p:nvGraphicFramePr>
        <p:xfrm>
          <a:off x="5826125" y="2224088"/>
          <a:ext cx="803275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5" name="Equation" r:id="rId13" imgW="330120" imgH="126720" progId="Equation.DSMT4">
                  <p:embed/>
                </p:oleObj>
              </mc:Choice>
              <mc:Fallback>
                <p:oleObj name="Equation" r:id="rId13" imgW="330120" imgH="126720" progId="Equation.DSMT4">
                  <p:embed/>
                  <p:pic>
                    <p:nvPicPr>
                      <p:cNvPr id="37172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224088"/>
                        <a:ext cx="803275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6" name="Object 14"/>
          <p:cNvGraphicFramePr>
            <a:graphicFrameLocks noChangeAspect="1"/>
          </p:cNvGraphicFramePr>
          <p:nvPr/>
        </p:nvGraphicFramePr>
        <p:xfrm>
          <a:off x="6629400" y="2219325"/>
          <a:ext cx="3714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6" name="Equation" r:id="rId15" imgW="152280" imgH="126720" progId="Equation.DSMT4">
                  <p:embed/>
                </p:oleObj>
              </mc:Choice>
              <mc:Fallback>
                <p:oleObj name="Equation" r:id="rId15" imgW="152280" imgH="126720" progId="Equation.DSMT4">
                  <p:embed/>
                  <p:pic>
                    <p:nvPicPr>
                      <p:cNvPr id="37172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219325"/>
                        <a:ext cx="3714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7" name="Object 15"/>
          <p:cNvGraphicFramePr>
            <a:graphicFrameLocks noChangeAspect="1"/>
          </p:cNvGraphicFramePr>
          <p:nvPr/>
        </p:nvGraphicFramePr>
        <p:xfrm>
          <a:off x="6973888" y="1800225"/>
          <a:ext cx="493712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7" name="Equation" r:id="rId17" imgW="203040" imgH="393480" progId="Equation.DSMT4">
                  <p:embed/>
                </p:oleObj>
              </mc:Choice>
              <mc:Fallback>
                <p:oleObj name="Equation" r:id="rId17" imgW="203040" imgH="393480" progId="Equation.DSMT4">
                  <p:embed/>
                  <p:pic>
                    <p:nvPicPr>
                      <p:cNvPr id="37172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3888" y="1800225"/>
                        <a:ext cx="493712" cy="957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458651"/>
              </p:ext>
            </p:extLst>
          </p:nvPr>
        </p:nvGraphicFramePr>
        <p:xfrm>
          <a:off x="7788275" y="3492500"/>
          <a:ext cx="8985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8" name="Equation" r:id="rId19" imgW="253800" imgH="164880" progId="Equation.DSMT4">
                  <p:embed/>
                </p:oleObj>
              </mc:Choice>
              <mc:Fallback>
                <p:oleObj name="Equation" r:id="rId19" imgW="253800" imgH="164880" progId="Equation.DSMT4">
                  <p:embed/>
                  <p:pic>
                    <p:nvPicPr>
                      <p:cNvPr id="37172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275" y="3492500"/>
                        <a:ext cx="8985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120876"/>
              </p:ext>
            </p:extLst>
          </p:nvPr>
        </p:nvGraphicFramePr>
        <p:xfrm>
          <a:off x="7292975" y="4406900"/>
          <a:ext cx="10128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09" name="Equation" r:id="rId21" imgW="368280" imgH="164880" progId="Equation.DSMT4">
                  <p:embed/>
                </p:oleObj>
              </mc:Choice>
              <mc:Fallback>
                <p:oleObj name="Equation" r:id="rId21" imgW="368280" imgH="164880" progId="Equation.DSMT4">
                  <p:embed/>
                  <p:pic>
                    <p:nvPicPr>
                      <p:cNvPr id="37172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975" y="4406900"/>
                        <a:ext cx="1012825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83013"/>
              </p:ext>
            </p:extLst>
          </p:nvPr>
        </p:nvGraphicFramePr>
        <p:xfrm>
          <a:off x="8229600" y="4025900"/>
          <a:ext cx="90805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0" name="Equation" r:id="rId23" imgW="330120" imgH="393480" progId="Equation.DSMT4">
                  <p:embed/>
                </p:oleObj>
              </mc:Choice>
              <mc:Fallback>
                <p:oleObj name="Equation" r:id="rId23" imgW="330120" imgH="393480" progId="Equation.DSMT4">
                  <p:embed/>
                  <p:pic>
                    <p:nvPicPr>
                      <p:cNvPr id="37173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4025900"/>
                        <a:ext cx="90805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048894"/>
              </p:ext>
            </p:extLst>
          </p:nvPr>
        </p:nvGraphicFramePr>
        <p:xfrm>
          <a:off x="2667000" y="5181600"/>
          <a:ext cx="6159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1" name="Equation" r:id="rId25" imgW="215640" imgH="126720" progId="Equation.DSMT4">
                  <p:embed/>
                </p:oleObj>
              </mc:Choice>
              <mc:Fallback>
                <p:oleObj name="Equation" r:id="rId25" imgW="215640" imgH="126720" progId="Equation.DSMT4">
                  <p:embed/>
                  <p:pic>
                    <p:nvPicPr>
                      <p:cNvPr id="37173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181600"/>
                        <a:ext cx="6159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208130"/>
              </p:ext>
            </p:extLst>
          </p:nvPr>
        </p:nvGraphicFramePr>
        <p:xfrm>
          <a:off x="2590800" y="5627688"/>
          <a:ext cx="54451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2" name="Equation" r:id="rId27" imgW="190440" imgH="164880" progId="Equation.DSMT4">
                  <p:embed/>
                </p:oleObj>
              </mc:Choice>
              <mc:Fallback>
                <p:oleObj name="Equation" r:id="rId27" imgW="190440" imgH="164880" progId="Equation.DSMT4">
                  <p:embed/>
                  <p:pic>
                    <p:nvPicPr>
                      <p:cNvPr id="37173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27688"/>
                        <a:ext cx="54451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3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198326"/>
              </p:ext>
            </p:extLst>
          </p:nvPr>
        </p:nvGraphicFramePr>
        <p:xfrm>
          <a:off x="2574925" y="5291138"/>
          <a:ext cx="11572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3" name="Equation" r:id="rId29" imgW="368300" imgH="381000" progId="Equation.DSMT4">
                  <p:embed/>
                </p:oleObj>
              </mc:Choice>
              <mc:Fallback>
                <p:oleObj name="Equation" r:id="rId29" imgW="368300" imgH="381000" progId="Equation.DSMT4">
                  <p:embed/>
                  <p:pic>
                    <p:nvPicPr>
                      <p:cNvPr id="3717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4925" y="5291138"/>
                        <a:ext cx="11572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2590800" y="5105400"/>
            <a:ext cx="685800" cy="457200"/>
          </a:xfrm>
          <a:prstGeom prst="ellips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10">
            <a:extLst>
              <a:ext uri="{FF2B5EF4-FFF2-40B4-BE49-F238E27FC236}">
                <a16:creationId xmlns:a16="http://schemas.microsoft.com/office/drawing/2014/main" id="{1B4659F5-8C69-A14D-9BD5-8A67F3D71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261295"/>
              </p:ext>
            </p:extLst>
          </p:nvPr>
        </p:nvGraphicFramePr>
        <p:xfrm>
          <a:off x="5257800" y="2787650"/>
          <a:ext cx="1571090" cy="51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714" name="Equation" r:id="rId31" imgW="660400" imgH="215900" progId="Equation.DSMT4">
                  <p:embed/>
                </p:oleObj>
              </mc:Choice>
              <mc:Fallback>
                <p:oleObj name="Equation" r:id="rId31" imgW="660400" imgH="215900" progId="Equation.DSMT4">
                  <p:embed/>
                  <p:pic>
                    <p:nvPicPr>
                      <p:cNvPr id="35943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787650"/>
                        <a:ext cx="1571090" cy="513046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4">
            <a:extLst>
              <a:ext uri="{FF2B5EF4-FFF2-40B4-BE49-F238E27FC236}">
                <a16:creationId xmlns:a16="http://schemas.microsoft.com/office/drawing/2014/main" id="{E8BDECA2-5608-8B45-8E00-6A9381E2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75494"/>
            <a:ext cx="487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What is the formula for the magnetic force on a moving  charged particle?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1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1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1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/>
      <p:bldP spid="371716" grpId="0"/>
      <p:bldP spid="371717" grpId="0"/>
      <p:bldP spid="371718" grpId="0"/>
      <p:bldP spid="371724" grpId="0" animBg="1"/>
      <p:bldP spid="25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2B92-E824-DC4B-8B62-759F0B7211E7}" type="slidenum">
              <a:rPr lang="en-US"/>
              <a:pPr/>
              <a:t>5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r>
              <a:rPr lang="en-US" sz="2800" dirty="0"/>
              <a:t>The time required for a particle of charge </a:t>
            </a:r>
            <a:r>
              <a:rPr lang="en-US" sz="2800" b="1" dirty="0">
                <a:solidFill>
                  <a:srgbClr val="FF0000"/>
                </a:solidFill>
              </a:rPr>
              <a:t>q</a:t>
            </a:r>
            <a:r>
              <a:rPr lang="en-US" sz="2800" dirty="0"/>
              <a:t> moving w/ a constant speed </a:t>
            </a:r>
            <a:r>
              <a:rPr lang="en-US" sz="2800" b="1" dirty="0">
                <a:solidFill>
                  <a:srgbClr val="FF0000"/>
                </a:solidFill>
              </a:rPr>
              <a:t>v</a:t>
            </a:r>
            <a:r>
              <a:rPr lang="en-US" sz="2800" dirty="0"/>
              <a:t> to make one circular revolution in a uniform magnetic field,            ,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 is the period of rotation, the frequency of the rotation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This is the cyclotron frequency, the frequency of a particle with charge q in a cyclotron accelerator</a:t>
            </a:r>
          </a:p>
          <a:p>
            <a:pPr lvl="1"/>
            <a:r>
              <a:rPr lang="en-US" sz="2400" dirty="0"/>
              <a:t>While r depends on v, the frequency is independent of v and r.</a:t>
            </a:r>
          </a:p>
        </p:txBody>
      </p:sp>
      <p:pic>
        <p:nvPicPr>
          <p:cNvPr id="372739" name="Picture 3" descr="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3988" y="1676400"/>
            <a:ext cx="2100412" cy="1527175"/>
          </a:xfrm>
          <a:prstGeom prst="rect">
            <a:avLst/>
          </a:prstGeom>
          <a:noFill/>
        </p:spPr>
      </p:pic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Cyclotron Frequency</a:t>
            </a:r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0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37274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0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274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274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1049338" y="2438400"/>
          <a:ext cx="73025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06" name="Equation" r:id="rId8" imgW="254000" imgH="152400" progId="Equation.DSMT4">
                  <p:embed/>
                </p:oleObj>
              </mc:Choice>
              <mc:Fallback>
                <p:oleObj name="Equation" r:id="rId8" imgW="254000" imgH="152400" progId="Equation.DSMT4">
                  <p:embed/>
                  <p:pic>
                    <p:nvPicPr>
                      <p:cNvPr id="3727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2438400"/>
                        <a:ext cx="73025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5" name="Object 9"/>
          <p:cNvGraphicFramePr>
            <a:graphicFrameLocks noChangeAspect="1"/>
          </p:cNvGraphicFramePr>
          <p:nvPr/>
        </p:nvGraphicFramePr>
        <p:xfrm>
          <a:off x="2579687" y="1668463"/>
          <a:ext cx="9255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07" name="Equation" r:id="rId10" imgW="381000" imgH="177800" progId="Equation.DSMT4">
                  <p:embed/>
                </p:oleObj>
              </mc:Choice>
              <mc:Fallback>
                <p:oleObj name="Equation" r:id="rId10" imgW="381000" imgH="177800" progId="Equation.DSMT4">
                  <p:embed/>
                  <p:pic>
                    <p:nvPicPr>
                      <p:cNvPr id="3727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7" y="1668463"/>
                        <a:ext cx="925513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6" name="Object 10"/>
          <p:cNvGraphicFramePr>
            <a:graphicFrameLocks noChangeAspect="1"/>
          </p:cNvGraphicFramePr>
          <p:nvPr/>
        </p:nvGraphicFramePr>
        <p:xfrm>
          <a:off x="1201738" y="3686175"/>
          <a:ext cx="23034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08" name="Equation" r:id="rId12" imgW="825500" imgH="381000" progId="Equation.DSMT4">
                  <p:embed/>
                </p:oleObj>
              </mc:Choice>
              <mc:Fallback>
                <p:oleObj name="Equation" r:id="rId12" imgW="825500" imgH="381000" progId="Equation.DSMT4">
                  <p:embed/>
                  <p:pic>
                    <p:nvPicPr>
                      <p:cNvPr id="3727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686175"/>
                        <a:ext cx="2303462" cy="10572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7" name="Object 11"/>
          <p:cNvGraphicFramePr>
            <a:graphicFrameLocks noChangeAspect="1"/>
          </p:cNvGraphicFramePr>
          <p:nvPr/>
        </p:nvGraphicFramePr>
        <p:xfrm>
          <a:off x="1652588" y="2116138"/>
          <a:ext cx="1166812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09" name="Equation" r:id="rId14" imgW="406400" imgH="381000" progId="Equation.DSMT4">
                  <p:embed/>
                </p:oleObj>
              </mc:Choice>
              <mc:Fallback>
                <p:oleObj name="Equation" r:id="rId14" imgW="406400" imgH="381000" progId="Equation.DSMT4">
                  <p:embed/>
                  <p:pic>
                    <p:nvPicPr>
                      <p:cNvPr id="3727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116138"/>
                        <a:ext cx="1166812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8" name="Object 12"/>
          <p:cNvGraphicFramePr>
            <a:graphicFrameLocks noChangeAspect="1"/>
          </p:cNvGraphicFramePr>
          <p:nvPr/>
        </p:nvGraphicFramePr>
        <p:xfrm>
          <a:off x="2836863" y="2116138"/>
          <a:ext cx="655637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10" name="Equation" r:id="rId16" imgW="228600" imgH="381000" progId="Equation.DSMT4">
                  <p:embed/>
                </p:oleObj>
              </mc:Choice>
              <mc:Fallback>
                <p:oleObj name="Equation" r:id="rId16" imgW="228600" imgH="381000" progId="Equation.DSMT4">
                  <p:embed/>
                  <p:pic>
                    <p:nvPicPr>
                      <p:cNvPr id="37274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863" y="2116138"/>
                        <a:ext cx="655637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9" name="Object 13"/>
          <p:cNvGraphicFramePr>
            <a:graphicFrameLocks noChangeAspect="1"/>
          </p:cNvGraphicFramePr>
          <p:nvPr/>
        </p:nvGraphicFramePr>
        <p:xfrm>
          <a:off x="4424363" y="2133600"/>
          <a:ext cx="985837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11" name="Equation" r:id="rId18" imgW="342720" imgH="406080" progId="Equation.DSMT4">
                  <p:embed/>
                </p:oleObj>
              </mc:Choice>
              <mc:Fallback>
                <p:oleObj name="Equation" r:id="rId18" imgW="342720" imgH="406080" progId="Equation.DSMT4">
                  <p:embed/>
                  <p:pic>
                    <p:nvPicPr>
                      <p:cNvPr id="37274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4363" y="2133600"/>
                        <a:ext cx="985837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50" name="Object 14"/>
          <p:cNvGraphicFramePr>
            <a:graphicFrameLocks noChangeAspect="1"/>
          </p:cNvGraphicFramePr>
          <p:nvPr/>
        </p:nvGraphicFramePr>
        <p:xfrm>
          <a:off x="3397250" y="2117725"/>
          <a:ext cx="1022350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612" name="Equation" r:id="rId20" imgW="355600" imgH="406400" progId="Equation.DSMT4">
                  <p:embed/>
                </p:oleObj>
              </mc:Choice>
              <mc:Fallback>
                <p:oleObj name="Equation" r:id="rId20" imgW="355600" imgH="406400" progId="Equation.DSMT4">
                  <p:embed/>
                  <p:pic>
                    <p:nvPicPr>
                      <p:cNvPr id="37275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2117725"/>
                        <a:ext cx="1022350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8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2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2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2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7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2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2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2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2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FD1D1-B6D7-A34F-B5BC-DAEB3E8C4A23}" type="slidenum">
              <a:rPr lang="en-US"/>
              <a:pPr/>
              <a:t>6</a:t>
            </a:fld>
            <a:endParaRPr lang="en-US"/>
          </a:p>
        </p:txBody>
      </p:sp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228600" y="2590800"/>
            <a:ext cx="8610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magnetic field exerts a force on both vertical sections of wire.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Where is this principle used in?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Ammeters, motors, volt-meters, speedometers, etc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two forces on the different sections of the wire exerts net torque in the same direction about the rotational axis along the symmetry axis of the wire.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What happens when the wire turns 90 degrees?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It will not turn unless there is more torque generated</a:t>
            </a:r>
          </a:p>
        </p:txBody>
      </p:sp>
      <p:pic>
        <p:nvPicPr>
          <p:cNvPr id="373763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2286000"/>
          </a:xfrm>
          <a:prstGeom prst="rect">
            <a:avLst/>
          </a:prstGeom>
          <a:noFill/>
        </p:spPr>
      </p:pic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0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37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6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0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376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00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37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6400800" cy="1828800"/>
          </a:xfrm>
        </p:spPr>
        <p:txBody>
          <a:bodyPr/>
          <a:lstStyle/>
          <a:p>
            <a:r>
              <a:rPr lang="en-US" sz="2800"/>
              <a:t>What do you think will happen to a closed rectangular loop of wire with electric current as shown in the figure?</a:t>
            </a:r>
          </a:p>
          <a:p>
            <a:pPr lvl="1"/>
            <a:r>
              <a:rPr lang="en-US" sz="2400"/>
              <a:t>It will rotate!  Why?</a:t>
            </a:r>
          </a:p>
        </p:txBody>
      </p:sp>
    </p:spTree>
    <p:extLst>
      <p:ext uri="{BB962C8B-B14F-4D97-AF65-F5344CB8AC3E}">
        <p14:creationId xmlns:p14="http://schemas.microsoft.com/office/powerpoint/2010/main" val="18126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37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37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build="p"/>
      <p:bldP spid="37376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1A188-A418-B545-BD28-07B0B2B8A04B}" type="slidenum">
              <a:rPr lang="en-US"/>
              <a:pPr/>
              <a:t>7</a:t>
            </a:fld>
            <a:endParaRPr lang="en-US"/>
          </a:p>
        </p:txBody>
      </p:sp>
      <p:pic>
        <p:nvPicPr>
          <p:cNvPr id="374786" name="Picture 2" descr="FG27_02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2209800"/>
            <a:ext cx="2057400" cy="1371600"/>
          </a:xfrm>
          <a:prstGeom prst="rect">
            <a:avLst/>
          </a:prstGeom>
          <a:noFill/>
        </p:spPr>
      </p:pic>
      <p:pic>
        <p:nvPicPr>
          <p:cNvPr id="374787" name="Picture 3" descr="FG27_021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381000"/>
            <a:ext cx="4038600" cy="1905000"/>
          </a:xfrm>
          <a:prstGeom prst="rect">
            <a:avLst/>
          </a:prstGeom>
          <a:noFill/>
        </p:spPr>
      </p:pic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Torque on a Current Loop</a:t>
            </a:r>
          </a:p>
        </p:txBody>
      </p:sp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47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0" name="Object 6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47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479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2">
              <a:lnSpc>
                <a:spcPct val="90000"/>
              </a:lnSpc>
            </a:pPr>
            <a:r>
              <a:rPr lang="en-US" sz="2000" dirty="0" err="1"/>
              <a:t>F</a:t>
            </a:r>
            <a:r>
              <a:rPr lang="en-US" sz="2000" baseline="-25000" dirty="0" err="1"/>
              <a:t>a</a:t>
            </a:r>
            <a:r>
              <a:rPr lang="en-US" sz="2000" dirty="0"/>
              <a:t>=</a:t>
            </a:r>
            <a:r>
              <a:rPr lang="en-US" sz="2000" dirty="0" err="1">
                <a:latin typeface="Monotype Corsiva" charset="0"/>
              </a:rPr>
              <a:t>IaB</a:t>
            </a:r>
            <a:endParaRPr lang="en-US" sz="2000" dirty="0">
              <a:latin typeface="Monotype Corsiva" charset="0"/>
            </a:endParaRPr>
          </a:p>
          <a:p>
            <a:pPr lvl="2">
              <a:lnSpc>
                <a:spcPct val="90000"/>
              </a:lnSpc>
            </a:pPr>
            <a:r>
              <a:rPr lang="en-US" sz="2000" dirty="0"/>
              <a:t>The moment arm of the coil is </a:t>
            </a:r>
            <a:r>
              <a:rPr lang="en-US" sz="2000" dirty="0">
                <a:latin typeface="Monotype Corsiva" charset="0"/>
              </a:rPr>
              <a:t>b</a:t>
            </a:r>
            <a:r>
              <a:rPr lang="en-US" sz="2000" dirty="0"/>
              <a:t>/2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total torque is the sum of the torques by each of the forces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sz="2000" dirty="0"/>
              <a:t> </a:t>
            </a:r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 </a:t>
            </a:r>
            <a:r>
              <a:rPr lang="en-US" sz="2000" dirty="0">
                <a:latin typeface="Monotype Corsiva" charset="0"/>
              </a:rPr>
              <a:t>A=</a:t>
            </a:r>
            <a:r>
              <a:rPr lang="en-US" sz="2000" dirty="0" err="1">
                <a:latin typeface="Monotype Corsiva" charset="0"/>
              </a:rPr>
              <a:t>ab</a:t>
            </a:r>
            <a:r>
              <a:rPr lang="en-US" sz="2000" dirty="0"/>
              <a:t> is the area of the coil loop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What is the total net torque if the coil consists of N loops of wire?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If the coil makes an angle </a:t>
            </a:r>
            <a:r>
              <a:rPr lang="en-US" sz="2400" dirty="0" err="1">
                <a:latin typeface="Symbol" charset="2"/>
              </a:rPr>
              <a:t>θ</a:t>
            </a:r>
            <a:r>
              <a:rPr lang="en-US" sz="2400" dirty="0"/>
              <a:t> </a:t>
            </a:r>
            <a:r>
              <a:rPr lang="en-US" sz="2400" dirty="0" err="1"/>
              <a:t>w</a:t>
            </a:r>
            <a:r>
              <a:rPr lang="en-US" sz="2400" dirty="0"/>
              <a:t>/ the field</a:t>
            </a:r>
          </a:p>
        </p:txBody>
      </p:sp>
      <p:sp>
        <p:nvSpPr>
          <p:cNvPr id="374793" name="Rectangle 9"/>
          <p:cNvSpPr>
            <a:spLocks noChangeArrowheads="1"/>
          </p:cNvSpPr>
          <p:nvPr/>
        </p:nvSpPr>
        <p:spPr bwMode="auto">
          <a:xfrm>
            <a:off x="3810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So what would be the magnitude of this torque?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What is the magnitude of the force on the section of the wire with length </a:t>
            </a:r>
            <a:r>
              <a:rPr lang="en-US" sz="280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?</a:t>
            </a:r>
          </a:p>
        </p:txBody>
      </p:sp>
      <p:graphicFrame>
        <p:nvGraphicFramePr>
          <p:cNvPr id="37479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3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479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1447800" y="3948113"/>
          <a:ext cx="5080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4" name="Equation" r:id="rId10" imgW="228600" imgH="126720" progId="Equation.DSMT4">
                  <p:embed/>
                </p:oleObj>
              </mc:Choice>
              <mc:Fallback>
                <p:oleObj name="Equation" r:id="rId10" imgW="228600" imgH="126720" progId="Equation.DSMT4">
                  <p:embed/>
                  <p:pic>
                    <p:nvPicPr>
                      <p:cNvPr id="37479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948113"/>
                        <a:ext cx="508000" cy="280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6" name="Object 12"/>
          <p:cNvGraphicFramePr>
            <a:graphicFrameLocks noChangeAspect="1"/>
          </p:cNvGraphicFramePr>
          <p:nvPr/>
        </p:nvGraphicFramePr>
        <p:xfrm>
          <a:off x="1981200" y="5181600"/>
          <a:ext cx="14478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5" name="Equation" r:id="rId12" imgW="571320" imgH="164880" progId="Equation.DSMT4">
                  <p:embed/>
                </p:oleObj>
              </mc:Choice>
              <mc:Fallback>
                <p:oleObj name="Equation" r:id="rId12" imgW="571320" imgH="164880" progId="Equation.DSMT4">
                  <p:embed/>
                  <p:pic>
                    <p:nvPicPr>
                      <p:cNvPr id="37479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1600"/>
                        <a:ext cx="1447800" cy="415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5791200" y="5562600"/>
          <a:ext cx="19573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6" name="Equation" r:id="rId14" imgW="863280" imgH="164880" progId="Equation.DSMT4">
                  <p:embed/>
                </p:oleObj>
              </mc:Choice>
              <mc:Fallback>
                <p:oleObj name="Equation" r:id="rId14" imgW="863280" imgH="164880" progId="Equation.DSMT4">
                  <p:embed/>
                  <p:pic>
                    <p:nvPicPr>
                      <p:cNvPr id="37479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62600"/>
                        <a:ext cx="1957388" cy="37147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1916113" y="3683000"/>
          <a:ext cx="8191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7" name="Equation" r:id="rId16" imgW="368280" imgH="368280" progId="Equation.DSMT4">
                  <p:embed/>
                </p:oleObj>
              </mc:Choice>
              <mc:Fallback>
                <p:oleObj name="Equation" r:id="rId16" imgW="368280" imgH="368280" progId="Equation.DSMT4">
                  <p:embed/>
                  <p:pic>
                    <p:nvPicPr>
                      <p:cNvPr id="37479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3683000"/>
                        <a:ext cx="8191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9" name="Object 15"/>
          <p:cNvGraphicFramePr>
            <a:graphicFrameLocks noChangeAspect="1"/>
          </p:cNvGraphicFramePr>
          <p:nvPr/>
        </p:nvGraphicFramePr>
        <p:xfrm>
          <a:off x="2693988" y="3683000"/>
          <a:ext cx="12430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8" name="Equation" r:id="rId18" imgW="558720" imgH="368280" progId="Equation.DSMT4">
                  <p:embed/>
                </p:oleObj>
              </mc:Choice>
              <mc:Fallback>
                <p:oleObj name="Equation" r:id="rId18" imgW="558720" imgH="368280" progId="Equation.DSMT4">
                  <p:embed/>
                  <p:pic>
                    <p:nvPicPr>
                      <p:cNvPr id="37479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83000"/>
                        <a:ext cx="12430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3897313" y="3906838"/>
          <a:ext cx="96043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49" name="Equation" r:id="rId20" imgW="431640" imgH="164880" progId="Equation.DSMT4">
                  <p:embed/>
                </p:oleObj>
              </mc:Choice>
              <mc:Fallback>
                <p:oleObj name="Equation" r:id="rId20" imgW="431640" imgH="164880" progId="Equation.DSMT4">
                  <p:embed/>
                  <p:pic>
                    <p:nvPicPr>
                      <p:cNvPr id="37480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313" y="3906838"/>
                        <a:ext cx="960437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1" name="Object 17"/>
          <p:cNvGraphicFramePr>
            <a:graphicFrameLocks noChangeAspect="1"/>
          </p:cNvGraphicFramePr>
          <p:nvPr/>
        </p:nvGraphicFramePr>
        <p:xfrm>
          <a:off x="4800600" y="3921125"/>
          <a:ext cx="5937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50" name="Equation" r:id="rId22" imgW="266400" imgH="152280" progId="Equation.DSMT4">
                  <p:embed/>
                </p:oleObj>
              </mc:Choice>
              <mc:Fallback>
                <p:oleObj name="Equation" r:id="rId22" imgW="266400" imgH="152280" progId="Equation.DSMT4">
                  <p:embed/>
                  <p:pic>
                    <p:nvPicPr>
                      <p:cNvPr id="37480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921125"/>
                        <a:ext cx="5937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02" name="Oval 18"/>
          <p:cNvSpPr>
            <a:spLocks noChangeArrowheads="1"/>
          </p:cNvSpPr>
          <p:nvPr/>
        </p:nvSpPr>
        <p:spPr bwMode="auto">
          <a:xfrm>
            <a:off x="4038600" y="3886200"/>
            <a:ext cx="457200" cy="38100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74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47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47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47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47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47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47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2" grpId="0" uiExpand="1" build="p"/>
      <p:bldP spid="374793" grpId="0" uiExpand="1" build="p"/>
      <p:bldP spid="3748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DBAF-88D1-AF45-9390-CA3B14442D0A}" type="slidenum">
              <a:rPr lang="en-US"/>
              <a:pPr/>
              <a:t>8</a:t>
            </a:fld>
            <a:endParaRPr lang="en-US"/>
          </a:p>
        </p:txBody>
      </p:sp>
      <p:pic>
        <p:nvPicPr>
          <p:cNvPr id="375810" name="Picture 2" descr="FG27_021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7225" y="533400"/>
            <a:ext cx="2136775" cy="2438400"/>
          </a:xfrm>
          <a:prstGeom prst="rect">
            <a:avLst/>
          </a:prstGeom>
          <a:noFill/>
        </p:spPr>
      </p:pic>
      <p:sp>
        <p:nvSpPr>
          <p:cNvPr id="37581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Moment</a:t>
            </a:r>
          </a:p>
        </p:txBody>
      </p:sp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1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58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58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3758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3581400"/>
          </a:xfrm>
        </p:spPr>
        <p:txBody>
          <a:bodyPr/>
          <a:lstStyle/>
          <a:p>
            <a:pPr lvl="1"/>
            <a:r>
              <a:rPr lang="en-US" dirty="0"/>
              <a:t>It is considered a vector</a:t>
            </a:r>
          </a:p>
          <a:p>
            <a:pPr lvl="2"/>
            <a:r>
              <a:rPr lang="en-US" dirty="0"/>
              <a:t>Its direction is the same as that of the area vector </a:t>
            </a:r>
            <a:r>
              <a:rPr lang="en-US" b="1" dirty="0"/>
              <a:t>A</a:t>
            </a:r>
            <a:r>
              <a:rPr lang="en-US" dirty="0"/>
              <a:t> and is perpendicular to the plane of the coil consistent with the right-hand rule</a:t>
            </a:r>
          </a:p>
          <a:p>
            <a:pPr lvl="3"/>
            <a:r>
              <a:rPr lang="en-US" dirty="0"/>
              <a:t>Your thumb points to the direction of the magnetic moment when your finer cups around the loop in the direction of the current</a:t>
            </a:r>
          </a:p>
          <a:p>
            <a:pPr lvl="1"/>
            <a:r>
              <a:rPr lang="en-US" dirty="0"/>
              <a:t>Using the definition of magnetic moment, the torque can be written in vector form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228600" y="685800"/>
            <a:ext cx="6705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formula derived in the previous page for a rectangular coil is valid for any shape of the coil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quantity N</a:t>
            </a:r>
            <a:r>
              <a:rPr lang="en-US" sz="32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800">
                <a:solidFill>
                  <a:schemeClr val="accent2"/>
                </a:solidFill>
                <a:latin typeface="Monotype Corsiva" charset="0"/>
              </a:rPr>
              <a:t>A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is called the </a:t>
            </a:r>
            <a:r>
              <a:rPr lang="en-US" sz="2800" b="1" u="sng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magnetic dipole moment of the coil</a:t>
            </a:r>
          </a:p>
        </p:txBody>
      </p:sp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2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3758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8" name="Object 10"/>
          <p:cNvGraphicFramePr>
            <a:graphicFrameLocks noChangeAspect="1"/>
          </p:cNvGraphicFramePr>
          <p:nvPr/>
        </p:nvGraphicFramePr>
        <p:xfrm>
          <a:off x="4411663" y="2681288"/>
          <a:ext cx="1298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3" name="Equation" r:id="rId10" imgW="584200" imgH="241300" progId="Equation.DSMT4">
                  <p:embed/>
                </p:oleObj>
              </mc:Choice>
              <mc:Fallback>
                <p:oleObj name="Equation" r:id="rId10" imgW="584200" imgH="241300" progId="Equation.DSMT4">
                  <p:embed/>
                  <p:pic>
                    <p:nvPicPr>
                      <p:cNvPr id="37581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3" y="2681288"/>
                        <a:ext cx="1298575" cy="5334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4503738" y="5580063"/>
          <a:ext cx="315277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324" name="Equation" r:id="rId12" imgW="1244600" imgH="241300" progId="Equation.DSMT4">
                  <p:embed/>
                </p:oleObj>
              </mc:Choice>
              <mc:Fallback>
                <p:oleObj name="Equation" r:id="rId12" imgW="1244600" imgH="241300" progId="Equation.DSMT4">
                  <p:embed/>
                  <p:pic>
                    <p:nvPicPr>
                      <p:cNvPr id="3758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3738" y="5580063"/>
                        <a:ext cx="3152775" cy="60801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029200" y="5580067"/>
            <a:ext cx="2133600" cy="598488"/>
            <a:chOff x="3168" y="3515"/>
            <a:chExt cx="1344" cy="377"/>
          </a:xfrm>
        </p:grpSpPr>
        <p:sp>
          <p:nvSpPr>
            <p:cNvPr id="375821" name="Oval 13"/>
            <p:cNvSpPr>
              <a:spLocks noChangeArrowheads="1"/>
            </p:cNvSpPr>
            <p:nvPr/>
          </p:nvSpPr>
          <p:spPr bwMode="auto">
            <a:xfrm>
              <a:off x="3168" y="3515"/>
              <a:ext cx="576" cy="373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75822" name="Oval 14"/>
            <p:cNvSpPr>
              <a:spLocks noChangeArrowheads="1"/>
            </p:cNvSpPr>
            <p:nvPr/>
          </p:nvSpPr>
          <p:spPr bwMode="auto">
            <a:xfrm>
              <a:off x="4176" y="3600"/>
              <a:ext cx="336" cy="28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cxnSp>
          <p:nvCxnSpPr>
            <p:cNvPr id="375823" name="AutoShape 15"/>
            <p:cNvCxnSpPr>
              <a:cxnSpLocks noChangeShapeType="1"/>
              <a:stCxn id="375821" idx="4"/>
              <a:endCxn id="375822" idx="4"/>
            </p:cNvCxnSpPr>
            <p:nvPr/>
          </p:nvCxnSpPr>
          <p:spPr bwMode="auto">
            <a:xfrm rot="16200000" flipH="1">
              <a:off x="3900" y="3444"/>
              <a:ext cx="8" cy="888"/>
            </a:xfrm>
            <a:prstGeom prst="curvedConnector3">
              <a:avLst>
                <a:gd name="adj1" fmla="val 180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30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58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5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58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58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5" grpId="0" build="p"/>
      <p:bldP spid="3758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Apr. 13, 2020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434FA-9E98-2C45-ABE6-2CDCF55FD4A7}" type="slidenum">
              <a:rPr lang="en-US"/>
              <a:pPr/>
              <a:t>9</a:t>
            </a:fld>
            <a:endParaRPr lang="en-US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Magnetic Dipole Potential Energy</a:t>
            </a:r>
          </a:p>
        </p:txBody>
      </p:sp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3768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3768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3768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534400" cy="5638800"/>
          </a:xfrm>
        </p:spPr>
        <p:txBody>
          <a:bodyPr/>
          <a:lstStyle/>
          <a:p>
            <a:r>
              <a:rPr lang="en-US" dirty="0"/>
              <a:t>Where else did you see the same form of the torque?</a:t>
            </a:r>
          </a:p>
          <a:p>
            <a:pPr lvl="1"/>
            <a:r>
              <a:rPr lang="en-US" dirty="0"/>
              <a:t>Remember the torque due to electric field on an electric dipole?  </a:t>
            </a:r>
          </a:p>
          <a:p>
            <a:pPr lvl="1"/>
            <a:r>
              <a:rPr lang="en-US" dirty="0"/>
              <a:t>The potential energy of the electric dipole is 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How about the potential energy of a magnetic dipole?</a:t>
            </a:r>
          </a:p>
          <a:p>
            <a:pPr lvl="1"/>
            <a:r>
              <a:rPr lang="en-US" dirty="0"/>
              <a:t>The work done by the torque is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If we chose U=0 at </a:t>
            </a:r>
            <a:r>
              <a:rPr lang="en-US" dirty="0" err="1">
                <a:latin typeface="Symbol" charset="2"/>
              </a:rPr>
              <a:t>θ</a:t>
            </a:r>
            <a:r>
              <a:rPr lang="en-US" dirty="0">
                <a:latin typeface="Symbol" charset="2"/>
              </a:rPr>
              <a:t>=π</a:t>
            </a:r>
            <a:r>
              <a:rPr lang="en-US" dirty="0"/>
              <a:t>/2, then C=0</a:t>
            </a:r>
          </a:p>
          <a:p>
            <a:pPr lvl="1"/>
            <a:r>
              <a:rPr lang="en-US" dirty="0"/>
              <a:t>Thus the potential energy is</a:t>
            </a:r>
          </a:p>
          <a:p>
            <a:pPr lvl="2"/>
            <a:r>
              <a:rPr lang="en-US" dirty="0"/>
              <a:t>Very similar to the electric dipole</a:t>
            </a:r>
          </a:p>
        </p:txBody>
      </p:sp>
      <p:graphicFrame>
        <p:nvGraphicFramePr>
          <p:cNvPr id="37683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3768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5016500" y="5257800"/>
          <a:ext cx="34417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8" name="Equation" r:id="rId8" imgW="1358640" imgH="228600" progId="Equation.DSMT4">
                  <p:embed/>
                </p:oleObj>
              </mc:Choice>
              <mc:Fallback>
                <p:oleObj name="Equation" r:id="rId8" imgW="1358640" imgH="228600" progId="Equation.DSMT4">
                  <p:embed/>
                  <p:pic>
                    <p:nvPicPr>
                      <p:cNvPr id="3768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257800"/>
                        <a:ext cx="3441700" cy="5762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2438400" y="1755775"/>
          <a:ext cx="5270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19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3768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5775"/>
                        <a:ext cx="5270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524000" y="2749550"/>
          <a:ext cx="6159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0" name="Equation" r:id="rId12" imgW="266400" imgH="164880" progId="Equation.DSMT4">
                  <p:embed/>
                </p:oleObj>
              </mc:Choice>
              <mc:Fallback>
                <p:oleObj name="Equation" r:id="rId12" imgW="266400" imgH="164880" progId="Equation.DSMT4">
                  <p:embed/>
                  <p:pic>
                    <p:nvPicPr>
                      <p:cNvPr id="37684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9550"/>
                        <a:ext cx="6159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1371600" y="4335463"/>
          <a:ext cx="61436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1" name="Equation" r:id="rId14" imgW="266400" imgH="164880" progId="Equation.DSMT4">
                  <p:embed/>
                </p:oleObj>
              </mc:Choice>
              <mc:Fallback>
                <p:oleObj name="Equation" r:id="rId14" imgW="266400" imgH="164880" progId="Equation.DSMT4">
                  <p:embed/>
                  <p:pic>
                    <p:nvPicPr>
                      <p:cNvPr id="37684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335463"/>
                        <a:ext cx="614363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990850" y="1676400"/>
          <a:ext cx="8191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2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3768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1676400"/>
                        <a:ext cx="8191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2111375" y="2667000"/>
          <a:ext cx="9366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3" name="Equation" r:id="rId18" imgW="406080" imgH="228600" progId="Equation.DSMT4">
                  <p:embed/>
                </p:oleObj>
              </mc:Choice>
              <mc:Fallback>
                <p:oleObj name="Equation" r:id="rId18" imgW="406080" imgH="228600" progId="Equation.DSMT4">
                  <p:embed/>
                  <p:pic>
                    <p:nvPicPr>
                      <p:cNvPr id="3768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2667000"/>
                        <a:ext cx="9366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1935163" y="4191000"/>
          <a:ext cx="1112837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4" name="Equation" r:id="rId20" imgW="482400" imgH="291960" progId="Equation.DSMT4">
                  <p:embed/>
                </p:oleObj>
              </mc:Choice>
              <mc:Fallback>
                <p:oleObj name="Equation" r:id="rId20" imgW="482400" imgH="291960" progId="Equation.DSMT4">
                  <p:embed/>
                  <p:pic>
                    <p:nvPicPr>
                      <p:cNvPr id="3768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191000"/>
                        <a:ext cx="1112837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2990850" y="4176713"/>
          <a:ext cx="23431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5" name="Equation" r:id="rId22" imgW="1016000" imgH="304800" progId="Equation.DSMT4">
                  <p:embed/>
                </p:oleObj>
              </mc:Choice>
              <mc:Fallback>
                <p:oleObj name="Equation" r:id="rId22" imgW="1016000" imgH="304800" progId="Equation.DSMT4">
                  <p:embed/>
                  <p:pic>
                    <p:nvPicPr>
                      <p:cNvPr id="37684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0850" y="4176713"/>
                        <a:ext cx="23431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5324475" y="4308475"/>
          <a:ext cx="1990725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6" name="Equation" r:id="rId24" imgW="863280" imgH="190440" progId="Equation.DSMT4">
                  <p:embed/>
                </p:oleObj>
              </mc:Choice>
              <mc:Fallback>
                <p:oleObj name="Equation" r:id="rId24" imgW="863280" imgH="190440" progId="Equation.DSMT4">
                  <p:embed/>
                  <p:pic>
                    <p:nvPicPr>
                      <p:cNvPr id="37684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4475" y="4308475"/>
                        <a:ext cx="1990725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72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768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68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68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68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68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27697</TotalTime>
  <Words>2077</Words>
  <Application>Microsoft Macintosh PowerPoint</Application>
  <PresentationFormat>On-screen Show (4:3)</PresentationFormat>
  <Paragraphs>212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Monotype Corsiva</vt:lpstr>
      <vt:lpstr>Symbol</vt:lpstr>
      <vt:lpstr>Times New Roman</vt:lpstr>
      <vt:lpstr>Wingdings</vt:lpstr>
      <vt:lpstr>phys1443-spring02</vt:lpstr>
      <vt:lpstr>Equation</vt:lpstr>
      <vt:lpstr>PHYS 1444 – Section 002 Lecture #18</vt:lpstr>
      <vt:lpstr>Announcements </vt:lpstr>
      <vt:lpstr>Charged Particle’s Path in Magnetic Field</vt:lpstr>
      <vt:lpstr>Example 27 – 7 </vt:lpstr>
      <vt:lpstr> Cyclotron Frequency</vt:lpstr>
      <vt:lpstr> Torque on a Current Loop</vt:lpstr>
      <vt:lpstr> Torque on a Current Loop</vt:lpstr>
      <vt:lpstr> Magnetic Dipole Moment</vt:lpstr>
      <vt:lpstr> Magnetic Dipole Potential Energy</vt:lpstr>
      <vt:lpstr>Example 27 – 12 </vt:lpstr>
      <vt:lpstr> Sources of Magnetic Field</vt:lpstr>
      <vt:lpstr>Magnetic Field due to a Straight Wire</vt:lpstr>
      <vt:lpstr>Example 28 – 1 </vt:lpstr>
      <vt:lpstr>Force Between Two Parallel Wires</vt:lpstr>
      <vt:lpstr>Force Between Two Parallel Wires</vt:lpstr>
      <vt:lpstr>Example 28 – 5 </vt:lpstr>
      <vt:lpstr>Operational Definition of Ampere and Coulomb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963</cp:revision>
  <dcterms:created xsi:type="dcterms:W3CDTF">2012-01-19T04:21:20Z</dcterms:created>
  <dcterms:modified xsi:type="dcterms:W3CDTF">2020-04-13T19:27:28Z</dcterms:modified>
</cp:coreProperties>
</file>